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99FF"/>
    <a:srgbClr val="00FF00"/>
    <a:srgbClr val="FF66FF"/>
    <a:srgbClr val="FF3399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5DEF8-1568-4CBA-A0B7-E497C0E18C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57DC7C-1AFE-44BC-BA4C-717609702B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D5E7F3-2941-46E9-9361-46A2C033D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8ECD9-DEB1-4267-888E-6E1D0DF72E7D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9E3415-70EB-4508-8CC5-BE68A898B9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55752F-5F08-4CA2-8859-0387E2240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BEC4D-59EA-4C36-883A-181BD696F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986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68266-AC55-438A-81B9-5747D5249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00889-6689-4128-BA57-5910AA303B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5FBAE9-847E-4460-8592-17488279E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8ECD9-DEB1-4267-888E-6E1D0DF72E7D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227443-44FE-4699-A138-E2DBB6D91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C4E5CC-8FF3-4085-AB44-858C063A2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BEC4D-59EA-4C36-883A-181BD696F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630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92A01-F4CF-423B-953E-04D694EDE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D032F0-C41C-4B04-85DF-859872C319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ADCF1F-1FD1-4F40-8356-265500606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8ECD9-DEB1-4267-888E-6E1D0DF72E7D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157CC7-3BE7-4D31-9D68-B22579427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C05196-9159-4C4B-96C8-6C3BEEEEE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BEC4D-59EA-4C36-883A-181BD696F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405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CEFBD-8E4B-46C1-9D59-9FE64FFAD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1F381-D845-496B-83EA-4A49DFEC26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C14C85-87B5-448F-A3B6-123DF2C8F1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8A4190-907A-4155-B623-EA054B8A2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8ECD9-DEB1-4267-888E-6E1D0DF72E7D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366398-17DC-41A2-BF31-368E171DF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4FBB81-7E60-496B-932A-B2FF520CC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BEC4D-59EA-4C36-883A-181BD696F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755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CEE9A-8ACA-494E-9CF6-3E74FED1D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F718EB-A8AD-4F84-B021-7DCD8B2E1B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2BDC35-650F-4DF1-BEAE-ED0117650A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CBC99E-7D3C-4720-851D-5C212C7924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8E3BA2-7C8B-46D6-B954-2C44390181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9E7FDF-50CD-441F-8D50-B67ECEC91D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8ECD9-DEB1-4267-888E-6E1D0DF72E7D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D22624-192E-426A-BBDE-265BD7EC3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2F35E2-A53D-4D8E-92BB-7CA6A1598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BEC4D-59EA-4C36-883A-181BD696F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242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E45B9-D3B7-4C45-88D6-92240D641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97E07F-472B-4487-8C39-1FAD86B31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8ECD9-DEB1-4267-888E-6E1D0DF72E7D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E89B24-CFC8-49AD-A710-713BE2833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978F59-66F9-419B-BAAE-4E8A7A219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BEC4D-59EA-4C36-883A-181BD696F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854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95A82C-3B1F-48A9-85CD-29F16B5153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8ECD9-DEB1-4267-888E-6E1D0DF72E7D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812545-8A21-4F1A-9606-69A7039D1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2A7CED-12CD-4BEF-89A0-EFAD30558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BEC4D-59EA-4C36-883A-181BD696F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103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9D012-04E3-4A1E-86E5-966B81AC6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D3CDB-D5EA-4EF0-8784-C24645008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A0C23E-B1AE-43CE-B181-58B0CC098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905A00-78C2-4F29-A3F7-1EFF258E3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8ECD9-DEB1-4267-888E-6E1D0DF72E7D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86C09-CECB-42E1-B159-ED87E2CE3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B009FF-7941-4CD6-A8B2-58F367D72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BEC4D-59EA-4C36-883A-181BD696F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815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CB4EF-EB4C-4EBC-8048-C5226D523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BC9886-1968-4F4A-9A38-A8C7C9428A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E7859-6EEE-43C8-BA49-02E3A6C723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FA0FE3-509B-48C2-96E5-7B83320332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8ECD9-DEB1-4267-888E-6E1D0DF72E7D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36CE2D-7614-4734-88E4-BA952BB52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AA4C37-1BF2-44A9-A1F9-D56ABD8F3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BEC4D-59EA-4C36-883A-181BD696F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881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F4B04-DEC9-4E1D-90DF-8F800D866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647344-BBD1-47BC-951B-219D2C40A8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58B8C2-0482-4385-B83C-BE4FF6F53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8ECD9-DEB1-4267-888E-6E1D0DF72E7D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B88A2E-660F-4881-BE5F-F090ABBB84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EEC200-96B4-4EB5-8706-286095CAA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BEC4D-59EA-4C36-883A-181BD696F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883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7E1125-A04A-4B6C-98C0-F84DA44416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DAD35-85ED-4F12-9DB9-321B252C8B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0A558C-2A00-4532-B510-91F4145C6F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8ECD9-DEB1-4267-888E-6E1D0DF72E7D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51F7FC-3F47-4F21-BCB1-3FB129924D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214C80-A6C1-4DB7-94EC-FC6830084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BEC4D-59EA-4C36-883A-181BD696F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398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3ED954-A805-44F9-8CDD-92AFBB0E1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2777EE-08C1-48A9-B049-A43C6665BC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CA03A-0EAD-4152-92BD-4BE125CFE3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18ECD9-DEB1-4267-888E-6E1D0DF72E7D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13D77B-127D-494E-9D48-26A0CA121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59EA3-DF90-45FA-8A8B-9E9C5BEA74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9BEC4D-59EA-4C36-883A-181BD696F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806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64D1054-6582-4644-BE9C-F8FD0853BF16}"/>
              </a:ext>
            </a:extLst>
          </p:cNvPr>
          <p:cNvSpPr txBox="1"/>
          <p:nvPr/>
        </p:nvSpPr>
        <p:spPr>
          <a:xfrm>
            <a:off x="266330" y="319596"/>
            <a:ext cx="24413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Charlotte Mathias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1703494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AF7BE1-64F1-4976-8FDD-A2644D6AE218}"/>
              </a:ext>
            </a:extLst>
          </p:cNvPr>
          <p:cNvSpPr txBox="1"/>
          <p:nvPr/>
        </p:nvSpPr>
        <p:spPr>
          <a:xfrm>
            <a:off x="6900908" y="76837"/>
            <a:ext cx="5024762" cy="1131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Leading and Managing Health and Social Care Teams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F701073-1AE8-44E5-8CAE-3552CBD3F617}"/>
              </a:ext>
            </a:extLst>
          </p:cNvPr>
          <p:cNvSpPr/>
          <p:nvPr/>
        </p:nvSpPr>
        <p:spPr>
          <a:xfrm>
            <a:off x="931286" y="2052935"/>
            <a:ext cx="10187405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 presentation to evaluate</a:t>
            </a:r>
            <a:b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how my workplace structures its </a:t>
            </a:r>
            <a:b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leadership and management,</a:t>
            </a:r>
            <a:b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 comparison to best practice</a:t>
            </a:r>
          </a:p>
        </p:txBody>
      </p:sp>
    </p:spTree>
    <p:extLst>
      <p:ext uri="{BB962C8B-B14F-4D97-AF65-F5344CB8AC3E}">
        <p14:creationId xmlns:p14="http://schemas.microsoft.com/office/powerpoint/2010/main" val="3896332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505158D-0B99-4CE3-BA91-98EDABDEF077}"/>
              </a:ext>
            </a:extLst>
          </p:cNvPr>
          <p:cNvSpPr txBox="1"/>
          <p:nvPr/>
        </p:nvSpPr>
        <p:spPr>
          <a:xfrm>
            <a:off x="3225845" y="1097475"/>
            <a:ext cx="57403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characteristics, attitudes, values and behaviours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FE9D18-44B2-4551-BC10-E35A9AB09CDE}"/>
              </a:ext>
            </a:extLst>
          </p:cNvPr>
          <p:cNvSpPr txBox="1"/>
          <p:nvPr/>
        </p:nvSpPr>
        <p:spPr>
          <a:xfrm>
            <a:off x="569046" y="1501676"/>
            <a:ext cx="16601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rgbClr val="FF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quality care</a:t>
            </a:r>
            <a:br>
              <a:rPr lang="en-US" sz="1400" dirty="0">
                <a:solidFill>
                  <a:srgbClr val="FF99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solidFill>
                  <a:srgbClr val="FF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support</a:t>
            </a:r>
            <a:endParaRPr lang="en-GB" sz="1400" dirty="0">
              <a:solidFill>
                <a:srgbClr val="FF99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DB5B98-CB25-4CCB-A9BB-AFF4FAF5825D}"/>
              </a:ext>
            </a:extLst>
          </p:cNvPr>
          <p:cNvSpPr txBox="1"/>
          <p:nvPr/>
        </p:nvSpPr>
        <p:spPr>
          <a:xfrm>
            <a:off x="9967345" y="2453728"/>
            <a:ext cx="18643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rgbClr val="FF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</a:t>
            </a:r>
            <a:br>
              <a:rPr lang="en-US" sz="1400" dirty="0">
                <a:solidFill>
                  <a:srgbClr val="FF99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solidFill>
                  <a:srgbClr val="FF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bullying</a:t>
            </a:r>
            <a:endParaRPr lang="en-GB" sz="1400" dirty="0">
              <a:solidFill>
                <a:srgbClr val="FF99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45B5B7A-9E31-4FE5-8E60-3EEF31DA3B54}"/>
              </a:ext>
            </a:extLst>
          </p:cNvPr>
          <p:cNvSpPr txBox="1"/>
          <p:nvPr/>
        </p:nvSpPr>
        <p:spPr>
          <a:xfrm>
            <a:off x="8263551" y="3869846"/>
            <a:ext cx="20684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rgbClr val="FF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standards of communication</a:t>
            </a:r>
            <a:endParaRPr lang="en-GB" sz="1400" dirty="0">
              <a:solidFill>
                <a:srgbClr val="FF99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71B70D8-0FD6-495F-80E5-A9DFE2C510A3}"/>
              </a:ext>
            </a:extLst>
          </p:cNvPr>
          <p:cNvSpPr txBox="1"/>
          <p:nvPr/>
        </p:nvSpPr>
        <p:spPr>
          <a:xfrm>
            <a:off x="2563640" y="2237648"/>
            <a:ext cx="14470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rgbClr val="FF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Reach full potential</a:t>
            </a:r>
            <a:endParaRPr lang="en-GB" sz="1400" dirty="0">
              <a:solidFill>
                <a:srgbClr val="FF99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67B7B23-87C7-49FF-A7DB-DA81B78AB2CA}"/>
              </a:ext>
            </a:extLst>
          </p:cNvPr>
          <p:cNvSpPr txBox="1"/>
          <p:nvPr/>
        </p:nvSpPr>
        <p:spPr>
          <a:xfrm>
            <a:off x="10626569" y="4856420"/>
            <a:ext cx="1109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rgbClr val="FF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retention</a:t>
            </a:r>
            <a:endParaRPr lang="en-GB" sz="1400" dirty="0">
              <a:solidFill>
                <a:srgbClr val="FF99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20D72CF-C086-4155-B686-9C13F833AF9F}"/>
              </a:ext>
            </a:extLst>
          </p:cNvPr>
          <p:cNvSpPr txBox="1"/>
          <p:nvPr/>
        </p:nvSpPr>
        <p:spPr>
          <a:xfrm>
            <a:off x="7813090" y="5760525"/>
            <a:ext cx="15713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rgbClr val="FF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Individuals safety</a:t>
            </a:r>
            <a:endParaRPr lang="en-GB" sz="1400" dirty="0">
              <a:solidFill>
                <a:srgbClr val="FF99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FDCD419-C89E-4346-909A-1146EBE079A0}"/>
              </a:ext>
            </a:extLst>
          </p:cNvPr>
          <p:cNvSpPr txBox="1"/>
          <p:nvPr/>
        </p:nvSpPr>
        <p:spPr>
          <a:xfrm>
            <a:off x="506902" y="3501069"/>
            <a:ext cx="1784411" cy="52322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rgbClr val="FF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 a heathy and fulfilling life</a:t>
            </a:r>
            <a:endParaRPr lang="en-GB" sz="1400" dirty="0">
              <a:solidFill>
                <a:srgbClr val="FF99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loud 13">
            <a:extLst>
              <a:ext uri="{FF2B5EF4-FFF2-40B4-BE49-F238E27FC236}">
                <a16:creationId xmlns:a16="http://schemas.microsoft.com/office/drawing/2014/main" id="{44B19877-A6BF-4ABA-B6D6-ADCA6F66A96E}"/>
              </a:ext>
            </a:extLst>
          </p:cNvPr>
          <p:cNvSpPr/>
          <p:nvPr/>
        </p:nvSpPr>
        <p:spPr>
          <a:xfrm>
            <a:off x="300049" y="1219790"/>
            <a:ext cx="2198119" cy="1284989"/>
          </a:xfrm>
          <a:prstGeom prst="cloud">
            <a:avLst/>
          </a:prstGeom>
          <a:noFill/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Cloud 14">
            <a:extLst>
              <a:ext uri="{FF2B5EF4-FFF2-40B4-BE49-F238E27FC236}">
                <a16:creationId xmlns:a16="http://schemas.microsoft.com/office/drawing/2014/main" id="{B631FFEC-30FA-4460-AFBA-9432836D64DF}"/>
              </a:ext>
            </a:extLst>
          </p:cNvPr>
          <p:cNvSpPr/>
          <p:nvPr/>
        </p:nvSpPr>
        <p:spPr>
          <a:xfrm>
            <a:off x="2476712" y="1897986"/>
            <a:ext cx="1599461" cy="1284989"/>
          </a:xfrm>
          <a:prstGeom prst="cloud">
            <a:avLst/>
          </a:prstGeom>
          <a:noFill/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Cloud 15">
            <a:extLst>
              <a:ext uri="{FF2B5EF4-FFF2-40B4-BE49-F238E27FC236}">
                <a16:creationId xmlns:a16="http://schemas.microsoft.com/office/drawing/2014/main" id="{80C1FBAC-BFBF-4231-82A1-D027BB2B9F68}"/>
              </a:ext>
            </a:extLst>
          </p:cNvPr>
          <p:cNvSpPr/>
          <p:nvPr/>
        </p:nvSpPr>
        <p:spPr>
          <a:xfrm>
            <a:off x="65316" y="3099966"/>
            <a:ext cx="2530057" cy="1439871"/>
          </a:xfrm>
          <a:prstGeom prst="cloud">
            <a:avLst/>
          </a:prstGeom>
          <a:noFill/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Cloud 17">
            <a:extLst>
              <a:ext uri="{FF2B5EF4-FFF2-40B4-BE49-F238E27FC236}">
                <a16:creationId xmlns:a16="http://schemas.microsoft.com/office/drawing/2014/main" id="{633CCF68-506B-46E3-BE90-71F9A032C260}"/>
              </a:ext>
            </a:extLst>
          </p:cNvPr>
          <p:cNvSpPr/>
          <p:nvPr/>
        </p:nvSpPr>
        <p:spPr>
          <a:xfrm>
            <a:off x="9849775" y="2115170"/>
            <a:ext cx="2094546" cy="1246778"/>
          </a:xfrm>
          <a:prstGeom prst="cloud">
            <a:avLst/>
          </a:prstGeom>
          <a:noFill/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n>
                <a:solidFill>
                  <a:srgbClr val="0070C0"/>
                </a:solidFill>
              </a:ln>
              <a:noFill/>
            </a:endParaRPr>
          </a:p>
        </p:txBody>
      </p:sp>
      <p:sp>
        <p:nvSpPr>
          <p:cNvPr id="20" name="Cloud 19">
            <a:extLst>
              <a:ext uri="{FF2B5EF4-FFF2-40B4-BE49-F238E27FC236}">
                <a16:creationId xmlns:a16="http://schemas.microsoft.com/office/drawing/2014/main" id="{F5D2FE78-277A-47C1-8C55-FE9FE8896B09}"/>
              </a:ext>
            </a:extLst>
          </p:cNvPr>
          <p:cNvSpPr/>
          <p:nvPr/>
        </p:nvSpPr>
        <p:spPr>
          <a:xfrm>
            <a:off x="8091469" y="3429000"/>
            <a:ext cx="2412662" cy="1439870"/>
          </a:xfrm>
          <a:prstGeom prst="cloud">
            <a:avLst/>
          </a:prstGeom>
          <a:noFill/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n>
                <a:solidFill>
                  <a:srgbClr val="0070C0"/>
                </a:solidFill>
              </a:ln>
              <a:noFill/>
            </a:endParaRPr>
          </a:p>
        </p:txBody>
      </p:sp>
      <p:sp>
        <p:nvSpPr>
          <p:cNvPr id="21" name="Cloud 20">
            <a:extLst>
              <a:ext uri="{FF2B5EF4-FFF2-40B4-BE49-F238E27FC236}">
                <a16:creationId xmlns:a16="http://schemas.microsoft.com/office/drawing/2014/main" id="{37263C0A-37F5-4A7D-A116-C2984008F8DE}"/>
              </a:ext>
            </a:extLst>
          </p:cNvPr>
          <p:cNvSpPr/>
          <p:nvPr/>
        </p:nvSpPr>
        <p:spPr>
          <a:xfrm>
            <a:off x="10381693" y="4475536"/>
            <a:ext cx="1599461" cy="1284989"/>
          </a:xfrm>
          <a:prstGeom prst="cloud">
            <a:avLst/>
          </a:prstGeom>
          <a:noFill/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Cloud 21">
            <a:extLst>
              <a:ext uri="{FF2B5EF4-FFF2-40B4-BE49-F238E27FC236}">
                <a16:creationId xmlns:a16="http://schemas.microsoft.com/office/drawing/2014/main" id="{3F12C075-F356-4828-BF6A-054D1A2F8924}"/>
              </a:ext>
            </a:extLst>
          </p:cNvPr>
          <p:cNvSpPr/>
          <p:nvPr/>
        </p:nvSpPr>
        <p:spPr>
          <a:xfrm>
            <a:off x="7518491" y="5273600"/>
            <a:ext cx="2249906" cy="1414636"/>
          </a:xfrm>
          <a:prstGeom prst="cloud">
            <a:avLst/>
          </a:prstGeom>
          <a:noFill/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n>
                <a:solidFill>
                  <a:srgbClr val="0070C0"/>
                </a:solidFill>
              </a:ln>
              <a:noFill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644E013-05C3-44C0-AC98-B1A666B8C5D7}"/>
              </a:ext>
            </a:extLst>
          </p:cNvPr>
          <p:cNvSpPr/>
          <p:nvPr/>
        </p:nvSpPr>
        <p:spPr>
          <a:xfrm>
            <a:off x="713757" y="260758"/>
            <a:ext cx="107644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>
                  <a:solidFill>
                    <a:srgbClr val="FF3399"/>
                  </a:solidFill>
                </a:ln>
                <a:solidFill>
                  <a:srgbClr val="FF33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Creating a positive working culture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5F933BA-97D2-431D-86F0-E16E65515873}"/>
              </a:ext>
            </a:extLst>
          </p:cNvPr>
          <p:cNvSpPr txBox="1"/>
          <p:nvPr/>
        </p:nvSpPr>
        <p:spPr>
          <a:xfrm>
            <a:off x="2333639" y="4884259"/>
            <a:ext cx="1784411" cy="138499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FF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Enhances workforce performance, continuity, commitment and consistency</a:t>
            </a:r>
          </a:p>
        </p:txBody>
      </p:sp>
      <p:sp>
        <p:nvSpPr>
          <p:cNvPr id="3" name="Cloud 2">
            <a:extLst>
              <a:ext uri="{FF2B5EF4-FFF2-40B4-BE49-F238E27FC236}">
                <a16:creationId xmlns:a16="http://schemas.microsoft.com/office/drawing/2014/main" id="{DAE4BECB-5309-4FFD-9AAB-43BB75131206}"/>
              </a:ext>
            </a:extLst>
          </p:cNvPr>
          <p:cNvSpPr/>
          <p:nvPr/>
        </p:nvSpPr>
        <p:spPr>
          <a:xfrm>
            <a:off x="1623425" y="4420657"/>
            <a:ext cx="3204839" cy="2352583"/>
          </a:xfrm>
          <a:prstGeom prst="cloud">
            <a:avLst/>
          </a:prstGeom>
          <a:noFill/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D699BDC-7A5A-4549-93E3-840BB573C8D9}"/>
              </a:ext>
            </a:extLst>
          </p:cNvPr>
          <p:cNvSpPr txBox="1"/>
          <p:nvPr/>
        </p:nvSpPr>
        <p:spPr>
          <a:xfrm>
            <a:off x="6778841" y="2060291"/>
            <a:ext cx="20684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FF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Exploitation of power or control and inability to share values and beliefs </a:t>
            </a:r>
          </a:p>
        </p:txBody>
      </p:sp>
      <p:sp>
        <p:nvSpPr>
          <p:cNvPr id="26" name="Cloud 25">
            <a:extLst>
              <a:ext uri="{FF2B5EF4-FFF2-40B4-BE49-F238E27FC236}">
                <a16:creationId xmlns:a16="http://schemas.microsoft.com/office/drawing/2014/main" id="{23357746-86BA-4F9B-8727-414B08ED60BD}"/>
              </a:ext>
            </a:extLst>
          </p:cNvPr>
          <p:cNvSpPr/>
          <p:nvPr/>
        </p:nvSpPr>
        <p:spPr>
          <a:xfrm>
            <a:off x="6210670" y="1556655"/>
            <a:ext cx="3204839" cy="1872345"/>
          </a:xfrm>
          <a:prstGeom prst="cloud">
            <a:avLst/>
          </a:prstGeom>
          <a:noFill/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2766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D7CFF72-0D82-4906-9DC0-CE8288D35ECF}"/>
              </a:ext>
            </a:extLst>
          </p:cNvPr>
          <p:cNvSpPr txBox="1"/>
          <p:nvPr/>
        </p:nvSpPr>
        <p:spPr>
          <a:xfrm>
            <a:off x="5838548" y="1633492"/>
            <a:ext cx="51490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7F9C69-9F42-49D6-A522-C8B913C1BC1D}"/>
              </a:ext>
            </a:extLst>
          </p:cNvPr>
          <p:cNvSpPr txBox="1"/>
          <p:nvPr/>
        </p:nvSpPr>
        <p:spPr>
          <a:xfrm>
            <a:off x="1154096" y="2343705"/>
            <a:ext cx="3959441" cy="4253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quality and safety must have upmost priority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promoting distinctive values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proactively supporting individuals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partnership working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investing in staff via training or development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driving transformative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strive towards the goal of providing high quality care and early years education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provide a safe and stimulating environment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undertake continued professional development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promote integrated working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D2A990C-AB82-4BF8-AFD3-30AE776C025E}"/>
              </a:ext>
            </a:extLst>
          </p:cNvPr>
          <p:cNvSpPr/>
          <p:nvPr/>
        </p:nvSpPr>
        <p:spPr>
          <a:xfrm>
            <a:off x="713757" y="260758"/>
            <a:ext cx="107644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>
                  <a:solidFill>
                    <a:srgbClr val="FF3399"/>
                  </a:solidFill>
                </a:ln>
                <a:solidFill>
                  <a:srgbClr val="FF33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Creating a positive working culture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2D09F23-D599-4A3A-8055-17B6261A143B}"/>
              </a:ext>
            </a:extLst>
          </p:cNvPr>
          <p:cNvSpPr/>
          <p:nvPr/>
        </p:nvSpPr>
        <p:spPr>
          <a:xfrm rot="19940439">
            <a:off x="253849" y="1233772"/>
            <a:ext cx="180049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>
                  <a:solidFill>
                    <a:srgbClr val="FF99FF"/>
                  </a:solidFill>
                </a:ln>
                <a:solidFill>
                  <a:srgbClr val="FF99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Best</a:t>
            </a:r>
            <a:br>
              <a:rPr lang="en-US" sz="3600" b="0" cap="none" spc="0" dirty="0">
                <a:ln w="0">
                  <a:solidFill>
                    <a:srgbClr val="FF99FF"/>
                  </a:solidFill>
                </a:ln>
                <a:solidFill>
                  <a:srgbClr val="FF99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0" cap="none" spc="0" dirty="0">
                <a:ln w="0">
                  <a:solidFill>
                    <a:srgbClr val="FF99FF"/>
                  </a:solidFill>
                </a:ln>
                <a:solidFill>
                  <a:srgbClr val="FF99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FE1F49A-8254-4819-A785-D290B5C2D3FB}"/>
              </a:ext>
            </a:extLst>
          </p:cNvPr>
          <p:cNvSpPr/>
          <p:nvPr/>
        </p:nvSpPr>
        <p:spPr>
          <a:xfrm rot="1821468">
            <a:off x="9906824" y="1233771"/>
            <a:ext cx="226215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>
                  <a:solidFill>
                    <a:srgbClr val="FF99FF"/>
                  </a:solidFill>
                </a:ln>
                <a:solidFill>
                  <a:srgbClr val="FF99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My </a:t>
            </a:r>
            <a:br>
              <a:rPr lang="en-US" sz="3600" b="0" cap="none" spc="0" dirty="0">
                <a:ln w="0">
                  <a:solidFill>
                    <a:srgbClr val="FF99FF"/>
                  </a:solidFill>
                </a:ln>
                <a:solidFill>
                  <a:srgbClr val="FF99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0" cap="none" spc="0" dirty="0">
                <a:ln w="0">
                  <a:solidFill>
                    <a:srgbClr val="FF99FF"/>
                  </a:solidFill>
                </a:ln>
                <a:solidFill>
                  <a:srgbClr val="FF99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workplace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021210F-224E-4D90-B6F7-66BD4102B3CB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20" t="6981" b="10746"/>
          <a:stretch/>
        </p:blipFill>
        <p:spPr bwMode="auto">
          <a:xfrm>
            <a:off x="6189512" y="1633492"/>
            <a:ext cx="3610216" cy="500007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76692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7ADFD2A-A452-426B-BB80-8AE926EFAB31}"/>
              </a:ext>
            </a:extLst>
          </p:cNvPr>
          <p:cNvSpPr/>
          <p:nvPr/>
        </p:nvSpPr>
        <p:spPr>
          <a:xfrm>
            <a:off x="2002448" y="206379"/>
            <a:ext cx="81871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>
                  <a:solidFill>
                    <a:srgbClr val="00B0F0"/>
                  </a:solidFill>
                </a:ln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Supervision and Appraisal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09247F-05BF-4574-BE78-BAB873A23F1B}"/>
              </a:ext>
            </a:extLst>
          </p:cNvPr>
          <p:cNvSpPr txBox="1"/>
          <p:nvPr/>
        </p:nvSpPr>
        <p:spPr>
          <a:xfrm>
            <a:off x="292963" y="1129709"/>
            <a:ext cx="47406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Supervision is a process undertaken between a manager and worker, often monthly and recorded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12A64E-E841-4522-ACA1-2A5E3422492C}"/>
              </a:ext>
            </a:extLst>
          </p:cNvPr>
          <p:cNvSpPr txBox="1"/>
          <p:nvPr/>
        </p:nvSpPr>
        <p:spPr>
          <a:xfrm>
            <a:off x="6977849" y="1129709"/>
            <a:ext cx="49211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appraisal involves annually completing paperwork followed by a discussion with a manager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9BE174-0FE7-4E4A-88D5-5767A404014E}"/>
              </a:ext>
            </a:extLst>
          </p:cNvPr>
          <p:cNvSpPr txBox="1"/>
          <p:nvPr/>
        </p:nvSpPr>
        <p:spPr>
          <a:xfrm>
            <a:off x="0" y="2496844"/>
            <a:ext cx="24857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Building professional relationships</a:t>
            </a:r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A9C314F4-92F6-4522-A34E-434AF83BDB54}"/>
              </a:ext>
            </a:extLst>
          </p:cNvPr>
          <p:cNvSpPr/>
          <p:nvPr/>
        </p:nvSpPr>
        <p:spPr>
          <a:xfrm>
            <a:off x="115411" y="2091519"/>
            <a:ext cx="2299316" cy="1333870"/>
          </a:xfrm>
          <a:prstGeom prst="cloud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906422-7049-4102-B5CE-9F3442605AB6}"/>
              </a:ext>
            </a:extLst>
          </p:cNvPr>
          <p:cNvSpPr txBox="1"/>
          <p:nvPr/>
        </p:nvSpPr>
        <p:spPr>
          <a:xfrm>
            <a:off x="2601158" y="2586289"/>
            <a:ext cx="251238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Ensures practice and performance is of a high quality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1C1A42-F6FE-439F-B5BA-0DE89E63BA05}"/>
              </a:ext>
            </a:extLst>
          </p:cNvPr>
          <p:cNvSpPr txBox="1"/>
          <p:nvPr/>
        </p:nvSpPr>
        <p:spPr>
          <a:xfrm>
            <a:off x="577050" y="4244209"/>
            <a:ext cx="2237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communication and workforce retention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FA788CF-EEC7-427D-81AB-4BA6DD807665}"/>
              </a:ext>
            </a:extLst>
          </p:cNvPr>
          <p:cNvSpPr txBox="1"/>
          <p:nvPr/>
        </p:nvSpPr>
        <p:spPr>
          <a:xfrm>
            <a:off x="2299318" y="5677331"/>
            <a:ext cx="29917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Ensures policies, procedures and standards are being abided by</a:t>
            </a:r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553CEBEA-C8B6-4988-80D0-C8C4898911BB}"/>
              </a:ext>
            </a:extLst>
          </p:cNvPr>
          <p:cNvSpPr/>
          <p:nvPr/>
        </p:nvSpPr>
        <p:spPr>
          <a:xfrm>
            <a:off x="2530138" y="2219210"/>
            <a:ext cx="2760954" cy="1668964"/>
          </a:xfrm>
          <a:prstGeom prst="cloud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Cloud 10">
            <a:extLst>
              <a:ext uri="{FF2B5EF4-FFF2-40B4-BE49-F238E27FC236}">
                <a16:creationId xmlns:a16="http://schemas.microsoft.com/office/drawing/2014/main" id="{CCB975F1-58BE-4906-B990-82D63273E4B4}"/>
              </a:ext>
            </a:extLst>
          </p:cNvPr>
          <p:cNvSpPr/>
          <p:nvPr/>
        </p:nvSpPr>
        <p:spPr>
          <a:xfrm>
            <a:off x="292963" y="3837937"/>
            <a:ext cx="3071674" cy="1544741"/>
          </a:xfrm>
          <a:prstGeom prst="cloud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Cloud 11">
            <a:extLst>
              <a:ext uri="{FF2B5EF4-FFF2-40B4-BE49-F238E27FC236}">
                <a16:creationId xmlns:a16="http://schemas.microsoft.com/office/drawing/2014/main" id="{E3098038-438F-490D-86E4-AF665ED45FEA}"/>
              </a:ext>
            </a:extLst>
          </p:cNvPr>
          <p:cNvSpPr/>
          <p:nvPr/>
        </p:nvSpPr>
        <p:spPr>
          <a:xfrm>
            <a:off x="1951609" y="5302620"/>
            <a:ext cx="3918011" cy="1467513"/>
          </a:xfrm>
          <a:prstGeom prst="cloud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3761E9A-55DB-4386-8A0B-1ED359A4004F}"/>
              </a:ext>
            </a:extLst>
          </p:cNvPr>
          <p:cNvSpPr txBox="1"/>
          <p:nvPr/>
        </p:nvSpPr>
        <p:spPr>
          <a:xfrm>
            <a:off x="9775794" y="2053039"/>
            <a:ext cx="19604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 productivity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856733D-5EAC-460F-AE9A-2A61F5202B01}"/>
              </a:ext>
            </a:extLst>
          </p:cNvPr>
          <p:cNvSpPr txBox="1"/>
          <p:nvPr/>
        </p:nvSpPr>
        <p:spPr>
          <a:xfrm>
            <a:off x="7317635" y="2512628"/>
            <a:ext cx="1960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Damage workplace culture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9C7F2F5-AA48-4107-A97E-BCAFE43009FB}"/>
              </a:ext>
            </a:extLst>
          </p:cNvPr>
          <p:cNvSpPr txBox="1"/>
          <p:nvPr/>
        </p:nvSpPr>
        <p:spPr>
          <a:xfrm>
            <a:off x="9209319" y="3525080"/>
            <a:ext cx="1960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or prolong conflict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515BB4F-22AF-45FF-9572-A248D4FC3F65}"/>
              </a:ext>
            </a:extLst>
          </p:cNvPr>
          <p:cNvSpPr txBox="1"/>
          <p:nvPr/>
        </p:nvSpPr>
        <p:spPr>
          <a:xfrm>
            <a:off x="7148220" y="4627316"/>
            <a:ext cx="1960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the quality of care and support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492DE0C-8CD8-4746-88EC-ED2058F27AE8}"/>
              </a:ext>
            </a:extLst>
          </p:cNvPr>
          <p:cNvSpPr txBox="1"/>
          <p:nvPr/>
        </p:nvSpPr>
        <p:spPr>
          <a:xfrm>
            <a:off x="10155006" y="4872364"/>
            <a:ext cx="19604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restraints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CE52FEA-E960-4D97-9EB2-BBAA6263F165}"/>
              </a:ext>
            </a:extLst>
          </p:cNvPr>
          <p:cNvSpPr txBox="1"/>
          <p:nvPr/>
        </p:nvSpPr>
        <p:spPr>
          <a:xfrm>
            <a:off x="8912440" y="5969234"/>
            <a:ext cx="19604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training</a:t>
            </a:r>
          </a:p>
        </p:txBody>
      </p:sp>
      <p:sp>
        <p:nvSpPr>
          <p:cNvPr id="19" name="Cloud 18">
            <a:extLst>
              <a:ext uri="{FF2B5EF4-FFF2-40B4-BE49-F238E27FC236}">
                <a16:creationId xmlns:a16="http://schemas.microsoft.com/office/drawing/2014/main" id="{62659355-39BE-4D80-8DEA-6261DEC27A6B}"/>
              </a:ext>
            </a:extLst>
          </p:cNvPr>
          <p:cNvSpPr/>
          <p:nvPr/>
        </p:nvSpPr>
        <p:spPr>
          <a:xfrm>
            <a:off x="9590842" y="1719822"/>
            <a:ext cx="2299316" cy="1174298"/>
          </a:xfrm>
          <a:prstGeom prst="cloud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Cloud 19">
            <a:extLst>
              <a:ext uri="{FF2B5EF4-FFF2-40B4-BE49-F238E27FC236}">
                <a16:creationId xmlns:a16="http://schemas.microsoft.com/office/drawing/2014/main" id="{21C36BA9-8E65-4F03-B254-36113AAC3E1F}"/>
              </a:ext>
            </a:extLst>
          </p:cNvPr>
          <p:cNvSpPr/>
          <p:nvPr/>
        </p:nvSpPr>
        <p:spPr>
          <a:xfrm>
            <a:off x="7113973" y="2262634"/>
            <a:ext cx="2299316" cy="1118570"/>
          </a:xfrm>
          <a:prstGeom prst="cloud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Cloud 20">
            <a:extLst>
              <a:ext uri="{FF2B5EF4-FFF2-40B4-BE49-F238E27FC236}">
                <a16:creationId xmlns:a16="http://schemas.microsoft.com/office/drawing/2014/main" id="{A06C0BE7-56B8-4D1B-B12B-B3131690A7EE}"/>
              </a:ext>
            </a:extLst>
          </p:cNvPr>
          <p:cNvSpPr/>
          <p:nvPr/>
        </p:nvSpPr>
        <p:spPr>
          <a:xfrm>
            <a:off x="9005348" y="3216861"/>
            <a:ext cx="2299316" cy="1174298"/>
          </a:xfrm>
          <a:prstGeom prst="cloud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Cloud 21">
            <a:extLst>
              <a:ext uri="{FF2B5EF4-FFF2-40B4-BE49-F238E27FC236}">
                <a16:creationId xmlns:a16="http://schemas.microsoft.com/office/drawing/2014/main" id="{F835B4C3-1EE1-426E-93B3-74FD5FAEAAB0}"/>
              </a:ext>
            </a:extLst>
          </p:cNvPr>
          <p:cNvSpPr/>
          <p:nvPr/>
        </p:nvSpPr>
        <p:spPr>
          <a:xfrm>
            <a:off x="7046773" y="4267895"/>
            <a:ext cx="2299316" cy="1333870"/>
          </a:xfrm>
          <a:prstGeom prst="cloud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Cloud 22">
            <a:extLst>
              <a:ext uri="{FF2B5EF4-FFF2-40B4-BE49-F238E27FC236}">
                <a16:creationId xmlns:a16="http://schemas.microsoft.com/office/drawing/2014/main" id="{D1CD8FE8-F5E9-41DA-8AD0-70866105C80A}"/>
              </a:ext>
            </a:extLst>
          </p:cNvPr>
          <p:cNvSpPr/>
          <p:nvPr/>
        </p:nvSpPr>
        <p:spPr>
          <a:xfrm>
            <a:off x="10155006" y="4613598"/>
            <a:ext cx="1960486" cy="1012605"/>
          </a:xfrm>
          <a:prstGeom prst="cloud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Cloud 23">
            <a:extLst>
              <a:ext uri="{FF2B5EF4-FFF2-40B4-BE49-F238E27FC236}">
                <a16:creationId xmlns:a16="http://schemas.microsoft.com/office/drawing/2014/main" id="{1FBC12F3-B02F-4EF5-9A98-0F5FB7022575}"/>
              </a:ext>
            </a:extLst>
          </p:cNvPr>
          <p:cNvSpPr/>
          <p:nvPr/>
        </p:nvSpPr>
        <p:spPr>
          <a:xfrm>
            <a:off x="8912439" y="5728291"/>
            <a:ext cx="1960486" cy="1012605"/>
          </a:xfrm>
          <a:prstGeom prst="cloud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895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C206FD4-D353-419A-87C1-2DDBD155457A}"/>
              </a:ext>
            </a:extLst>
          </p:cNvPr>
          <p:cNvSpPr/>
          <p:nvPr/>
        </p:nvSpPr>
        <p:spPr>
          <a:xfrm>
            <a:off x="2002448" y="206379"/>
            <a:ext cx="81871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>
                  <a:solidFill>
                    <a:srgbClr val="00B0F0"/>
                  </a:solidFill>
                </a:ln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Supervision and Appraisal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BCF60C-7ACD-4659-9F14-3B93EA3E92E2}"/>
              </a:ext>
            </a:extLst>
          </p:cNvPr>
          <p:cNvSpPr txBox="1"/>
          <p:nvPr/>
        </p:nvSpPr>
        <p:spPr>
          <a:xfrm rot="16200000">
            <a:off x="5838548" y="-2572643"/>
            <a:ext cx="514904" cy="12003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019683A-A861-4E56-A871-51384D0082D5}"/>
              </a:ext>
            </a:extLst>
          </p:cNvPr>
          <p:cNvSpPr/>
          <p:nvPr/>
        </p:nvSpPr>
        <p:spPr>
          <a:xfrm>
            <a:off x="201955" y="1550463"/>
            <a:ext cx="180049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>
                  <a:solidFill>
                    <a:srgbClr val="002060"/>
                  </a:solidFill>
                </a:ln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Best </a:t>
            </a:r>
            <a:br>
              <a:rPr lang="en-US" sz="3600" b="0" cap="none" spc="0" dirty="0">
                <a:ln w="0">
                  <a:solidFill>
                    <a:srgbClr val="002060"/>
                  </a:solidFill>
                </a:ln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0" cap="none" spc="0" dirty="0">
                <a:ln w="0">
                  <a:solidFill>
                    <a:srgbClr val="002060"/>
                  </a:solidFill>
                </a:ln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9F35CA9-DD7F-4389-B4ED-A8C5A797A2A1}"/>
              </a:ext>
            </a:extLst>
          </p:cNvPr>
          <p:cNvSpPr/>
          <p:nvPr/>
        </p:nvSpPr>
        <p:spPr>
          <a:xfrm>
            <a:off x="-28878" y="4435682"/>
            <a:ext cx="226215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>
                  <a:solidFill>
                    <a:srgbClr val="002060"/>
                  </a:solidFill>
                </a:ln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My</a:t>
            </a:r>
            <a:br>
              <a:rPr lang="en-US" sz="3600" b="0" cap="none" spc="0" dirty="0">
                <a:ln w="0">
                  <a:solidFill>
                    <a:srgbClr val="002060"/>
                  </a:solidFill>
                </a:ln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0" cap="none" spc="0" dirty="0">
                <a:ln w="0">
                  <a:solidFill>
                    <a:srgbClr val="002060"/>
                  </a:solidFill>
                </a:ln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workplace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7034DF-06B5-4693-A2EF-BB1DDEEDB11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03" t="4979"/>
          <a:stretch/>
        </p:blipFill>
        <p:spPr>
          <a:xfrm>
            <a:off x="7498079" y="3859508"/>
            <a:ext cx="1918595" cy="26194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630F70-872C-4A3E-8CCF-BDC92EC769A2}"/>
              </a:ext>
            </a:extLst>
          </p:cNvPr>
          <p:cNvPicPr/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86" r="2548"/>
          <a:stretch/>
        </p:blipFill>
        <p:spPr bwMode="auto">
          <a:xfrm>
            <a:off x="2493645" y="3855663"/>
            <a:ext cx="1964055" cy="262329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1118434-A556-43A1-880A-CBDDA58E6436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71" t="2694" r="11666" b="17427"/>
          <a:stretch/>
        </p:blipFill>
        <p:spPr bwMode="auto">
          <a:xfrm>
            <a:off x="4848225" y="3805207"/>
            <a:ext cx="2200276" cy="272420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B12A033-9110-46E1-B2F5-57611C06FE5A}"/>
              </a:ext>
            </a:extLst>
          </p:cNvPr>
          <p:cNvPicPr/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07" t="2892" r="2149" b="5958"/>
          <a:stretch/>
        </p:blipFill>
        <p:spPr bwMode="auto">
          <a:xfrm>
            <a:off x="9782176" y="3832151"/>
            <a:ext cx="1885949" cy="264680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03602CE-960E-4CBA-A06A-07A9AE1DF45F}"/>
              </a:ext>
            </a:extLst>
          </p:cNvPr>
          <p:cNvSpPr txBox="1"/>
          <p:nvPr/>
        </p:nvSpPr>
        <p:spPr>
          <a:xfrm>
            <a:off x="2111869" y="1391523"/>
            <a:ext cx="5185576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setting outcomes, goals and expectations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monitoring progress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measuring outcomes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recognising and supporting development and improvement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1F93FF0-2082-4C4C-A292-DA87C37523D3}"/>
              </a:ext>
            </a:extLst>
          </p:cNvPr>
          <p:cNvSpPr txBox="1"/>
          <p:nvPr/>
        </p:nvSpPr>
        <p:spPr>
          <a:xfrm>
            <a:off x="7533455" y="1275407"/>
            <a:ext cx="4456590" cy="1668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honesty and integrity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effective listening, communication, leadership and motivational skills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prioritise and plan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 and guide </a:t>
            </a:r>
          </a:p>
        </p:txBody>
      </p:sp>
    </p:spTree>
    <p:extLst>
      <p:ext uri="{BB962C8B-B14F-4D97-AF65-F5344CB8AC3E}">
        <p14:creationId xmlns:p14="http://schemas.microsoft.com/office/powerpoint/2010/main" val="1225910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1DF9B2E-6DF9-4E52-8061-EC3369ACA45A}"/>
              </a:ext>
            </a:extLst>
          </p:cNvPr>
          <p:cNvSpPr/>
          <p:nvPr/>
        </p:nvSpPr>
        <p:spPr>
          <a:xfrm>
            <a:off x="1848683" y="241891"/>
            <a:ext cx="84946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>
                  <a:solidFill>
                    <a:srgbClr val="00FF00"/>
                  </a:solidFill>
                </a:ln>
                <a:solidFill>
                  <a:srgbClr val="00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Learning and Development</a:t>
            </a:r>
            <a:endParaRPr lang="en-US" sz="5400" b="0" cap="none" spc="0" dirty="0">
              <a:ln w="0">
                <a:solidFill>
                  <a:srgbClr val="00FF00"/>
                </a:solidFill>
              </a:ln>
              <a:solidFill>
                <a:srgbClr val="00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97626C-3BEB-49EC-BCD4-C7D9B914A7B2}"/>
              </a:ext>
            </a:extLst>
          </p:cNvPr>
          <p:cNvSpPr txBox="1"/>
          <p:nvPr/>
        </p:nvSpPr>
        <p:spPr>
          <a:xfrm>
            <a:off x="1088994" y="1165221"/>
            <a:ext cx="100140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Enables a manger, workforce or organisation to fulfil their desired goals, and is a vital aspect of professional education and practice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1B2CDD-1608-4B38-B1D8-A7953B42DFA0}"/>
              </a:ext>
            </a:extLst>
          </p:cNvPr>
          <p:cNvSpPr txBox="1"/>
          <p:nvPr/>
        </p:nvSpPr>
        <p:spPr>
          <a:xfrm>
            <a:off x="470516" y="2215154"/>
            <a:ext cx="15092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Learn, reflect on and develop current practice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7C35C7-0FCC-407A-B01A-E5F4B6EB8A5C}"/>
              </a:ext>
            </a:extLst>
          </p:cNvPr>
          <p:cNvSpPr txBox="1"/>
          <p:nvPr/>
        </p:nvSpPr>
        <p:spPr>
          <a:xfrm>
            <a:off x="1979720" y="3680585"/>
            <a:ext cx="209513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Keeping up-to-date with new ideas and best practice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E2475B-7872-45E3-8349-56407A7421F7}"/>
              </a:ext>
            </a:extLst>
          </p:cNvPr>
          <p:cNvSpPr txBox="1"/>
          <p:nvPr/>
        </p:nvSpPr>
        <p:spPr>
          <a:xfrm>
            <a:off x="779756" y="5522192"/>
            <a:ext cx="1926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of care is of a high standard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0E1F24D-09CC-48BC-8DA1-244DBE8F462A}"/>
              </a:ext>
            </a:extLst>
          </p:cNvPr>
          <p:cNvSpPr txBox="1"/>
          <p:nvPr/>
        </p:nvSpPr>
        <p:spPr>
          <a:xfrm>
            <a:off x="10343317" y="1956124"/>
            <a:ext cx="1251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Underfunding</a:t>
            </a:r>
            <a:r>
              <a:rPr lang="en-GB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452BC8-D921-4553-905B-548FC798B35A}"/>
              </a:ext>
            </a:extLst>
          </p:cNvPr>
          <p:cNvSpPr txBox="1"/>
          <p:nvPr/>
        </p:nvSpPr>
        <p:spPr>
          <a:xfrm>
            <a:off x="8149700" y="2783398"/>
            <a:ext cx="16246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</a:t>
            </a:r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restraints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3DEE5D-DAC2-4052-8D38-199798DC6875}"/>
              </a:ext>
            </a:extLst>
          </p:cNvPr>
          <p:cNvSpPr txBox="1"/>
          <p:nvPr/>
        </p:nvSpPr>
        <p:spPr>
          <a:xfrm>
            <a:off x="9494667" y="3961542"/>
            <a:ext cx="1828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Unwillingness of workforce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6821CCB-5902-4185-AF36-4E7F7681F653}"/>
              </a:ext>
            </a:extLst>
          </p:cNvPr>
          <p:cNvSpPr txBox="1"/>
          <p:nvPr/>
        </p:nvSpPr>
        <p:spPr>
          <a:xfrm>
            <a:off x="7981025" y="5522192"/>
            <a:ext cx="21040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management encouragement, facilitation or support </a:t>
            </a:r>
          </a:p>
        </p:txBody>
      </p:sp>
      <p:sp>
        <p:nvSpPr>
          <p:cNvPr id="12" name="Cloud 11">
            <a:extLst>
              <a:ext uri="{FF2B5EF4-FFF2-40B4-BE49-F238E27FC236}">
                <a16:creationId xmlns:a16="http://schemas.microsoft.com/office/drawing/2014/main" id="{1545F477-947F-4A4B-8EB9-9F3B520AADC8}"/>
              </a:ext>
            </a:extLst>
          </p:cNvPr>
          <p:cNvSpPr/>
          <p:nvPr/>
        </p:nvSpPr>
        <p:spPr>
          <a:xfrm>
            <a:off x="133165" y="1960279"/>
            <a:ext cx="2219417" cy="1396014"/>
          </a:xfrm>
          <a:prstGeom prst="cloud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Cloud 12">
            <a:extLst>
              <a:ext uri="{FF2B5EF4-FFF2-40B4-BE49-F238E27FC236}">
                <a16:creationId xmlns:a16="http://schemas.microsoft.com/office/drawing/2014/main" id="{914D715B-DF51-4AC2-A7B9-994C5A2B40C8}"/>
              </a:ext>
            </a:extLst>
          </p:cNvPr>
          <p:cNvSpPr/>
          <p:nvPr/>
        </p:nvSpPr>
        <p:spPr>
          <a:xfrm>
            <a:off x="1531397" y="3208693"/>
            <a:ext cx="2991775" cy="1711171"/>
          </a:xfrm>
          <a:prstGeom prst="cloud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Cloud 13">
            <a:extLst>
              <a:ext uri="{FF2B5EF4-FFF2-40B4-BE49-F238E27FC236}">
                <a16:creationId xmlns:a16="http://schemas.microsoft.com/office/drawing/2014/main" id="{2987FFA8-4C71-43CB-9637-07CF1F785B0F}"/>
              </a:ext>
            </a:extLst>
          </p:cNvPr>
          <p:cNvSpPr/>
          <p:nvPr/>
        </p:nvSpPr>
        <p:spPr>
          <a:xfrm>
            <a:off x="577049" y="5157926"/>
            <a:ext cx="2441359" cy="1251752"/>
          </a:xfrm>
          <a:prstGeom prst="cloud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Cloud 14">
            <a:extLst>
              <a:ext uri="{FF2B5EF4-FFF2-40B4-BE49-F238E27FC236}">
                <a16:creationId xmlns:a16="http://schemas.microsoft.com/office/drawing/2014/main" id="{98908568-BDFC-4E53-AF90-65E1DD51A516}"/>
              </a:ext>
            </a:extLst>
          </p:cNvPr>
          <p:cNvSpPr/>
          <p:nvPr/>
        </p:nvSpPr>
        <p:spPr>
          <a:xfrm>
            <a:off x="10022889" y="1624576"/>
            <a:ext cx="1962796" cy="1181156"/>
          </a:xfrm>
          <a:prstGeom prst="cloud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Cloud 15">
            <a:extLst>
              <a:ext uri="{FF2B5EF4-FFF2-40B4-BE49-F238E27FC236}">
                <a16:creationId xmlns:a16="http://schemas.microsoft.com/office/drawing/2014/main" id="{D8CD9470-2FA8-41A4-9655-6469D3F3E37A}"/>
              </a:ext>
            </a:extLst>
          </p:cNvPr>
          <p:cNvSpPr/>
          <p:nvPr/>
        </p:nvSpPr>
        <p:spPr>
          <a:xfrm>
            <a:off x="7811518" y="2415082"/>
            <a:ext cx="1962796" cy="1181156"/>
          </a:xfrm>
          <a:prstGeom prst="cloud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Cloud 16">
            <a:extLst>
              <a:ext uri="{FF2B5EF4-FFF2-40B4-BE49-F238E27FC236}">
                <a16:creationId xmlns:a16="http://schemas.microsoft.com/office/drawing/2014/main" id="{006A0C4D-67DB-4004-A819-08B3D9CC0F56}"/>
              </a:ext>
            </a:extLst>
          </p:cNvPr>
          <p:cNvSpPr/>
          <p:nvPr/>
        </p:nvSpPr>
        <p:spPr>
          <a:xfrm>
            <a:off x="9357063" y="3596937"/>
            <a:ext cx="2104008" cy="1252430"/>
          </a:xfrm>
          <a:prstGeom prst="cloud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Cloud 17">
            <a:extLst>
              <a:ext uri="{FF2B5EF4-FFF2-40B4-BE49-F238E27FC236}">
                <a16:creationId xmlns:a16="http://schemas.microsoft.com/office/drawing/2014/main" id="{D3A11EC8-3A38-42B4-BBE0-6BA9250359DE}"/>
              </a:ext>
            </a:extLst>
          </p:cNvPr>
          <p:cNvSpPr/>
          <p:nvPr/>
        </p:nvSpPr>
        <p:spPr>
          <a:xfrm>
            <a:off x="7741329" y="5073642"/>
            <a:ext cx="2742368" cy="1683264"/>
          </a:xfrm>
          <a:prstGeom prst="cloud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2446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BE64322-BA3E-46F9-9915-862E34B14774}"/>
              </a:ext>
            </a:extLst>
          </p:cNvPr>
          <p:cNvSpPr/>
          <p:nvPr/>
        </p:nvSpPr>
        <p:spPr>
          <a:xfrm>
            <a:off x="1848683" y="241891"/>
            <a:ext cx="84946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>
                  <a:solidFill>
                    <a:srgbClr val="00FF00"/>
                  </a:solidFill>
                </a:ln>
                <a:solidFill>
                  <a:srgbClr val="00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Learning and Development</a:t>
            </a:r>
            <a:endParaRPr lang="en-US" sz="5400" b="0" cap="none" spc="0" dirty="0">
              <a:ln w="0">
                <a:solidFill>
                  <a:srgbClr val="00FF00"/>
                </a:solidFill>
              </a:ln>
              <a:solidFill>
                <a:srgbClr val="00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E6ACB5-7478-4C11-805D-952EBA7FD19D}"/>
              </a:ext>
            </a:extLst>
          </p:cNvPr>
          <p:cNvSpPr txBox="1"/>
          <p:nvPr/>
        </p:nvSpPr>
        <p:spPr>
          <a:xfrm>
            <a:off x="5838548" y="1633492"/>
            <a:ext cx="51490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BC774C2-AF55-48BF-A0D6-21E978BA3C1D}"/>
              </a:ext>
            </a:extLst>
          </p:cNvPr>
          <p:cNvSpPr/>
          <p:nvPr/>
        </p:nvSpPr>
        <p:spPr>
          <a:xfrm>
            <a:off x="1939252" y="1495939"/>
            <a:ext cx="180049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>
                  <a:solidFill>
                    <a:srgbClr val="00B050"/>
                  </a:solidFill>
                </a:ln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Best </a:t>
            </a:r>
            <a:br>
              <a:rPr lang="en-US" sz="3600" b="0" cap="none" spc="0" dirty="0">
                <a:ln w="0">
                  <a:solidFill>
                    <a:srgbClr val="00B050"/>
                  </a:solidFill>
                </a:ln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0" cap="none" spc="0" dirty="0">
                <a:ln w="0">
                  <a:solidFill>
                    <a:srgbClr val="00B050"/>
                  </a:solidFill>
                </a:ln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5A289E3-ECFB-4FAF-8125-C1372A7A699A}"/>
              </a:ext>
            </a:extLst>
          </p:cNvPr>
          <p:cNvSpPr/>
          <p:nvPr/>
        </p:nvSpPr>
        <p:spPr>
          <a:xfrm>
            <a:off x="8221423" y="1495938"/>
            <a:ext cx="226215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>
                  <a:solidFill>
                    <a:srgbClr val="00B050"/>
                  </a:solidFill>
                </a:ln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My</a:t>
            </a:r>
            <a:br>
              <a:rPr lang="en-US" sz="3600" b="0" cap="none" spc="0" dirty="0">
                <a:ln w="0">
                  <a:solidFill>
                    <a:srgbClr val="00B050"/>
                  </a:solidFill>
                </a:ln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0" cap="none" spc="0" dirty="0">
                <a:ln w="0">
                  <a:solidFill>
                    <a:srgbClr val="00B050"/>
                  </a:solidFill>
                </a:ln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workplace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B7B028-E09A-4D13-80F6-6A5AC2392218}"/>
              </a:ext>
            </a:extLst>
          </p:cNvPr>
          <p:cNvSpPr txBox="1"/>
          <p:nvPr/>
        </p:nvSpPr>
        <p:spPr>
          <a:xfrm>
            <a:off x="967664" y="3176958"/>
            <a:ext cx="4509857" cy="19913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invest in a workforce via learning and development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promote the significance and motivate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plan, prioritise and assist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provide sufficient time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obtain or delegate funding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encouragement, facilitation and support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EFC03C-1F42-4182-9A13-51DC3D832153}"/>
              </a:ext>
            </a:extLst>
          </p:cNvPr>
          <p:cNvSpPr txBox="1"/>
          <p:nvPr/>
        </p:nvSpPr>
        <p:spPr>
          <a:xfrm>
            <a:off x="6353452" y="3170991"/>
            <a:ext cx="5524869" cy="296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on-going internal training via one-to-one, group or whole workforce meetings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funding is delegated to online or external learning and development courses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11 workers are first aid trained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4 in child protection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4 in food and hygiene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 have a level 2 in food safety </a:t>
            </a:r>
          </a:p>
        </p:txBody>
      </p:sp>
    </p:spTree>
    <p:extLst>
      <p:ext uri="{BB962C8B-B14F-4D97-AF65-F5344CB8AC3E}">
        <p14:creationId xmlns:p14="http://schemas.microsoft.com/office/powerpoint/2010/main" val="31440435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13CA4B4-958F-45EA-B835-DB6789BD4711}"/>
              </a:ext>
            </a:extLst>
          </p:cNvPr>
          <p:cNvSpPr/>
          <p:nvPr/>
        </p:nvSpPr>
        <p:spPr>
          <a:xfrm>
            <a:off x="3214313" y="286279"/>
            <a:ext cx="57633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>
                  <a:solidFill>
                    <a:srgbClr val="FFC000"/>
                  </a:solidFill>
                </a:ln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Quality Assurance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E0BB61-3CBE-44F4-8645-88A3C1DE06CC}"/>
              </a:ext>
            </a:extLst>
          </p:cNvPr>
          <p:cNvSpPr txBox="1"/>
          <p:nvPr/>
        </p:nvSpPr>
        <p:spPr>
          <a:xfrm>
            <a:off x="867051" y="1209609"/>
            <a:ext cx="104578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highlight the effectiveness or unsatisfaction of a service, to monitor and improve the quality of care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48701F-7688-4D3E-A9DC-F7492FFAFD81}"/>
              </a:ext>
            </a:extLst>
          </p:cNvPr>
          <p:cNvSpPr txBox="1"/>
          <p:nvPr/>
        </p:nvSpPr>
        <p:spPr>
          <a:xfrm>
            <a:off x="461639" y="2192784"/>
            <a:ext cx="2095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FF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the learning environment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46E1E4-9CFF-4D4C-ADAA-FBFFD13876E5}"/>
              </a:ext>
            </a:extLst>
          </p:cNvPr>
          <p:cNvSpPr txBox="1"/>
          <p:nvPr/>
        </p:nvSpPr>
        <p:spPr>
          <a:xfrm>
            <a:off x="2295474" y="3489645"/>
            <a:ext cx="18376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rgbClr val="FF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outcomes</a:t>
            </a:r>
            <a:endParaRPr lang="en-GB" sz="1400" dirty="0">
              <a:solidFill>
                <a:srgbClr val="FF66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853F79-5E6E-4CF0-95EB-DA315D27414D}"/>
              </a:ext>
            </a:extLst>
          </p:cNvPr>
          <p:cNvSpPr txBox="1"/>
          <p:nvPr/>
        </p:nvSpPr>
        <p:spPr>
          <a:xfrm>
            <a:off x="1171851" y="4935627"/>
            <a:ext cx="19619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FF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Enhances  professional practice, knowledge, skills and behaviours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26FAE54-AC4D-4252-B0B8-DF4828950CD8}"/>
              </a:ext>
            </a:extLst>
          </p:cNvPr>
          <p:cNvSpPr txBox="1"/>
          <p:nvPr/>
        </p:nvSpPr>
        <p:spPr>
          <a:xfrm>
            <a:off x="9374079" y="1958724"/>
            <a:ext cx="20329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FF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Continual quality improvement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180879A-BF3D-4222-A365-186C8FA6A14E}"/>
              </a:ext>
            </a:extLst>
          </p:cNvPr>
          <p:cNvSpPr txBox="1"/>
          <p:nvPr/>
        </p:nvSpPr>
        <p:spPr>
          <a:xfrm>
            <a:off x="7812349" y="3248795"/>
            <a:ext cx="15979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FF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performance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3CD4DDD-98EB-4C0C-B2D8-D98D09D66E83}"/>
              </a:ext>
            </a:extLst>
          </p:cNvPr>
          <p:cNvSpPr txBox="1"/>
          <p:nvPr/>
        </p:nvSpPr>
        <p:spPr>
          <a:xfrm>
            <a:off x="10144586" y="4056517"/>
            <a:ext cx="16297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FF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Efficiency and quality of a service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17B0B41-4839-473E-BDBE-12D72D7DCE9F}"/>
              </a:ext>
            </a:extLst>
          </p:cNvPr>
          <p:cNvSpPr txBox="1"/>
          <p:nvPr/>
        </p:nvSpPr>
        <p:spPr>
          <a:xfrm>
            <a:off x="8611339" y="5540107"/>
            <a:ext cx="1677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FF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Loyalty, referral and satisfaction </a:t>
            </a:r>
          </a:p>
        </p:txBody>
      </p:sp>
      <p:sp>
        <p:nvSpPr>
          <p:cNvPr id="13" name="Cloud 12">
            <a:extLst>
              <a:ext uri="{FF2B5EF4-FFF2-40B4-BE49-F238E27FC236}">
                <a16:creationId xmlns:a16="http://schemas.microsoft.com/office/drawing/2014/main" id="{211D5FA9-D538-4388-B830-2F0754703BFF}"/>
              </a:ext>
            </a:extLst>
          </p:cNvPr>
          <p:cNvSpPr/>
          <p:nvPr/>
        </p:nvSpPr>
        <p:spPr>
          <a:xfrm>
            <a:off x="9805384" y="3791222"/>
            <a:ext cx="2308196" cy="1296140"/>
          </a:xfrm>
          <a:prstGeom prst="cloud">
            <a:avLst/>
          </a:prstGeom>
          <a:noFill/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Cloud 13">
            <a:extLst>
              <a:ext uri="{FF2B5EF4-FFF2-40B4-BE49-F238E27FC236}">
                <a16:creationId xmlns:a16="http://schemas.microsoft.com/office/drawing/2014/main" id="{809431A8-0F30-41D5-9296-E8CDC86FDA8B}"/>
              </a:ext>
            </a:extLst>
          </p:cNvPr>
          <p:cNvSpPr/>
          <p:nvPr/>
        </p:nvSpPr>
        <p:spPr>
          <a:xfrm>
            <a:off x="2060215" y="3107467"/>
            <a:ext cx="2308196" cy="1216037"/>
          </a:xfrm>
          <a:prstGeom prst="cloud">
            <a:avLst/>
          </a:prstGeom>
          <a:noFill/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Cloud 14">
            <a:extLst>
              <a:ext uri="{FF2B5EF4-FFF2-40B4-BE49-F238E27FC236}">
                <a16:creationId xmlns:a16="http://schemas.microsoft.com/office/drawing/2014/main" id="{BDD4CDE3-CC06-4D52-85E2-02CF87997C11}"/>
              </a:ext>
            </a:extLst>
          </p:cNvPr>
          <p:cNvSpPr/>
          <p:nvPr/>
        </p:nvSpPr>
        <p:spPr>
          <a:xfrm>
            <a:off x="639190" y="4642459"/>
            <a:ext cx="3027288" cy="1687320"/>
          </a:xfrm>
          <a:prstGeom prst="cloud">
            <a:avLst/>
          </a:prstGeom>
          <a:noFill/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Cloud 15">
            <a:extLst>
              <a:ext uri="{FF2B5EF4-FFF2-40B4-BE49-F238E27FC236}">
                <a16:creationId xmlns:a16="http://schemas.microsoft.com/office/drawing/2014/main" id="{B113606F-034C-45D8-BBF1-D4602F736B0B}"/>
              </a:ext>
            </a:extLst>
          </p:cNvPr>
          <p:cNvSpPr/>
          <p:nvPr/>
        </p:nvSpPr>
        <p:spPr>
          <a:xfrm>
            <a:off x="9146219" y="1705219"/>
            <a:ext cx="2488707" cy="1178572"/>
          </a:xfrm>
          <a:prstGeom prst="cloud">
            <a:avLst/>
          </a:prstGeom>
          <a:noFill/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Cloud 16">
            <a:extLst>
              <a:ext uri="{FF2B5EF4-FFF2-40B4-BE49-F238E27FC236}">
                <a16:creationId xmlns:a16="http://schemas.microsoft.com/office/drawing/2014/main" id="{76209E79-5DBE-4F0D-BC91-4BBF39593848}"/>
              </a:ext>
            </a:extLst>
          </p:cNvPr>
          <p:cNvSpPr/>
          <p:nvPr/>
        </p:nvSpPr>
        <p:spPr>
          <a:xfrm>
            <a:off x="8282866" y="5241664"/>
            <a:ext cx="2422863" cy="1178572"/>
          </a:xfrm>
          <a:prstGeom prst="cloud">
            <a:avLst/>
          </a:prstGeom>
          <a:noFill/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Cloud 17">
            <a:extLst>
              <a:ext uri="{FF2B5EF4-FFF2-40B4-BE49-F238E27FC236}">
                <a16:creationId xmlns:a16="http://schemas.microsoft.com/office/drawing/2014/main" id="{562FFD79-68D7-45C1-8235-4BBA605A2130}"/>
              </a:ext>
            </a:extLst>
          </p:cNvPr>
          <p:cNvSpPr/>
          <p:nvPr/>
        </p:nvSpPr>
        <p:spPr>
          <a:xfrm>
            <a:off x="177553" y="1833874"/>
            <a:ext cx="2663301" cy="1296140"/>
          </a:xfrm>
          <a:prstGeom prst="cloud">
            <a:avLst/>
          </a:prstGeom>
          <a:noFill/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Cloud 19">
            <a:extLst>
              <a:ext uri="{FF2B5EF4-FFF2-40B4-BE49-F238E27FC236}">
                <a16:creationId xmlns:a16="http://schemas.microsoft.com/office/drawing/2014/main" id="{9C27C2B9-9C71-4D9B-A142-452E4D7C9D36}"/>
              </a:ext>
            </a:extLst>
          </p:cNvPr>
          <p:cNvSpPr/>
          <p:nvPr/>
        </p:nvSpPr>
        <p:spPr>
          <a:xfrm>
            <a:off x="7643673" y="3027323"/>
            <a:ext cx="2024109" cy="1109672"/>
          </a:xfrm>
          <a:prstGeom prst="cloud">
            <a:avLst/>
          </a:prstGeom>
          <a:noFill/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9260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8D1A37-8D4C-4CEA-97CA-B4492C109D77}"/>
              </a:ext>
            </a:extLst>
          </p:cNvPr>
          <p:cNvSpPr/>
          <p:nvPr/>
        </p:nvSpPr>
        <p:spPr>
          <a:xfrm>
            <a:off x="3214313" y="286279"/>
            <a:ext cx="57633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>
                  <a:solidFill>
                    <a:srgbClr val="FFC000"/>
                  </a:solidFill>
                </a:ln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Quality Assurance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2E354F-CE21-45C6-92DB-1714EC2E848E}"/>
              </a:ext>
            </a:extLst>
          </p:cNvPr>
          <p:cNvSpPr txBox="1"/>
          <p:nvPr/>
        </p:nvSpPr>
        <p:spPr>
          <a:xfrm rot="16200000">
            <a:off x="5838548" y="-2572643"/>
            <a:ext cx="514904" cy="12003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30455D0-6213-455C-9363-5EFE3F0BF26C}"/>
              </a:ext>
            </a:extLst>
          </p:cNvPr>
          <p:cNvSpPr/>
          <p:nvPr/>
        </p:nvSpPr>
        <p:spPr>
          <a:xfrm rot="20114197">
            <a:off x="-147529" y="608178"/>
            <a:ext cx="180049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>
                  <a:solidFill>
                    <a:srgbClr val="FF6600"/>
                  </a:solidFill>
                </a:ln>
                <a:solidFill>
                  <a:srgbClr val="FF66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Best </a:t>
            </a:r>
            <a:br>
              <a:rPr lang="en-US" sz="3600" b="0" cap="none" spc="0" dirty="0">
                <a:ln w="0">
                  <a:solidFill>
                    <a:srgbClr val="FF6600"/>
                  </a:solidFill>
                </a:ln>
                <a:solidFill>
                  <a:srgbClr val="FF66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0" cap="none" spc="0" dirty="0">
                <a:ln w="0">
                  <a:solidFill>
                    <a:srgbClr val="FF6600"/>
                  </a:solidFill>
                </a:ln>
                <a:solidFill>
                  <a:srgbClr val="FF66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6741EA2-C499-4F98-872A-F84F2BFF907B}"/>
              </a:ext>
            </a:extLst>
          </p:cNvPr>
          <p:cNvSpPr/>
          <p:nvPr/>
        </p:nvSpPr>
        <p:spPr>
          <a:xfrm rot="20114197">
            <a:off x="-168754" y="3590136"/>
            <a:ext cx="226215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>
                  <a:solidFill>
                    <a:srgbClr val="FF6600"/>
                  </a:solidFill>
                </a:ln>
                <a:solidFill>
                  <a:srgbClr val="FF66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My </a:t>
            </a:r>
            <a:br>
              <a:rPr lang="en-US" sz="3600" b="0" cap="none" spc="0" dirty="0">
                <a:ln w="0">
                  <a:solidFill>
                    <a:srgbClr val="FF6600"/>
                  </a:solidFill>
                </a:ln>
                <a:solidFill>
                  <a:srgbClr val="FF66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0" cap="none" spc="0" dirty="0">
                <a:ln w="0">
                  <a:solidFill>
                    <a:srgbClr val="FF6600"/>
                  </a:solidFill>
                </a:ln>
                <a:solidFill>
                  <a:srgbClr val="FF66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workplace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C22E9F-6D9A-4BE0-80FF-559E2187D4E8}"/>
              </a:ext>
            </a:extLst>
          </p:cNvPr>
          <p:cNvSpPr txBox="1"/>
          <p:nvPr/>
        </p:nvSpPr>
        <p:spPr>
          <a:xfrm>
            <a:off x="1543698" y="1461290"/>
            <a:ext cx="5185576" cy="16733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register with the Care and Social Services Inspectorate Wales (CSSIW)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promote the United Nations Convention on the Rights of the Child (UNCRC)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provide policies to protect the children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5A4743-D302-4B51-8D16-7B13CA216D2A}"/>
              </a:ext>
            </a:extLst>
          </p:cNvPr>
          <p:cNvSpPr txBox="1"/>
          <p:nvPr/>
        </p:nvSpPr>
        <p:spPr>
          <a:xfrm>
            <a:off x="6835805" y="1302271"/>
            <a:ext cx="5261838" cy="19913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appropriately qualified, skilled, mentally and physical capable workforce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work in partnership with parents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each child’s individual needs must be met in a safe and enjoyable learning environment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monitor quality and improve services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EA8BC9-81BE-4119-88E8-98214BFD650F}"/>
              </a:ext>
            </a:extLst>
          </p:cNvPr>
          <p:cNvSpPr txBox="1"/>
          <p:nvPr/>
        </p:nvSpPr>
        <p:spPr>
          <a:xfrm>
            <a:off x="1821576" y="4391183"/>
            <a:ext cx="4019932" cy="1345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parental questionnaires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workforce appraisals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inspection report from CSSIW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monitor and undertake varied improvements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637AC5-9F05-4E96-9091-69C3EE8B3B57}"/>
              </a:ext>
            </a:extLst>
          </p:cNvPr>
          <p:cNvSpPr txBox="1"/>
          <p:nvPr/>
        </p:nvSpPr>
        <p:spPr>
          <a:xfrm>
            <a:off x="6835805" y="4068017"/>
            <a:ext cx="5462726" cy="19913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qualified to a level three or above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maintain professional relationships with parents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embed the UNCRC and multiple policies into practice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encourages, facilitates and supports learning and development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quality early years education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happy and safe environment</a:t>
            </a:r>
          </a:p>
        </p:txBody>
      </p:sp>
    </p:spTree>
    <p:extLst>
      <p:ext uri="{BB962C8B-B14F-4D97-AF65-F5344CB8AC3E}">
        <p14:creationId xmlns:p14="http://schemas.microsoft.com/office/powerpoint/2010/main" val="4086862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3F32939-E5F1-40C6-B9B3-BE8FD746F6F7}"/>
              </a:ext>
            </a:extLst>
          </p:cNvPr>
          <p:cNvSpPr/>
          <p:nvPr/>
        </p:nvSpPr>
        <p:spPr>
          <a:xfrm>
            <a:off x="3565659" y="2921168"/>
            <a:ext cx="506068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 conclude…</a:t>
            </a:r>
          </a:p>
        </p:txBody>
      </p:sp>
    </p:spTree>
    <p:extLst>
      <p:ext uri="{BB962C8B-B14F-4D97-AF65-F5344CB8AC3E}">
        <p14:creationId xmlns:p14="http://schemas.microsoft.com/office/powerpoint/2010/main" val="19206268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525BF6D-99D9-4CDD-9814-D664A5C3786E}"/>
              </a:ext>
            </a:extLst>
          </p:cNvPr>
          <p:cNvSpPr/>
          <p:nvPr/>
        </p:nvSpPr>
        <p:spPr>
          <a:xfrm>
            <a:off x="68369" y="218956"/>
            <a:ext cx="315983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F07AEC-36C7-48A3-A017-B71AC84DE713}"/>
              </a:ext>
            </a:extLst>
          </p:cNvPr>
          <p:cNvSpPr txBox="1"/>
          <p:nvPr/>
        </p:nvSpPr>
        <p:spPr>
          <a:xfrm>
            <a:off x="1" y="976544"/>
            <a:ext cx="12192000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Allen, L. and Kelly, B.B. (Ed/s) (2015)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Transforming the Workforce for Children Birth Through Age 8: A Unifying Foundation.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Washington: The National Academies Press.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Arms, D. (2012) Effective Learning and Development Programs are Crucial.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Strategic Finance.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93(8) pp16-18.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Boys, K.A. and Wilcock, A.E. (2014) Improving Integration of Human Resources into Quality Management System Standards.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International Journal of Quality and Reliability Management.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31(7) pp738-750.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Broad, J.H. (2015) So Many Worlds, So Much to Do: Identifying Barriers to Engagement with Continued Professional Development for Teachers in the Further Education and Training Sector.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London Review of Education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13(1) pp16-30.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 Council for Wales (2012)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Supervising and Appraising Well: A Guide to Effective Supervision and Appraisal for Those Working in Social Care.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Cardiff: Care Council for Wales.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 Council for Wales (2015)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Employers’ Toolkit for Learning: How to Identify Best Practice in Learning and Assessment: A Guide for Employers and Managers.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Cardiff: Care Council for Wales.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 Inspectorate Wales (2016)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National Minimum Standards for Regulated Childcare for Children Up to The Age of 12 Years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Cardiff: Welsh Government.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Casali, G.L. and Day, G.E. (2010) Treating an Unhealthy Organisational Culture: The Implications of the Bundaberg Hospital Inquiry for Managerial Ethical Decision Making.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Australian Health Review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34 pp73-79.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Cole, R., Oliver, A. and Blaviesciunaite, A. (2014) The Changing Nature of Workplace Culture.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Facilities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32(13/14) pp786-800.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Egan, R., Maidment, J. and Connolly, M. (2018) Supporting Quality Supervision: Insights for Organisational Practice.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Social Work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61(3) pp353-367.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Ellstrom, E. (2012) Managerial Support for Learning at Work: A Qualitative Study of First-Line Managers in Elderly Care.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Leadership in Health Services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25(4) pp273-287.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Francis, R. (2013)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Report of the Mid Staffordshire NHS Foundation Trust Public Inquiry.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London: The Stationery Office. 2535334.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Koster, A. and Damiani-Taraba, G. (2016) Principled Quality Assurance in Child Welfare: A New Perspective.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Child Welfare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94(6) pp89-104.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Manghani, K. (2011) Quality Assurance: Importance of Systems and Standard Operating Procedures.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Perspectives in Clinical Research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2(1) pp34-37.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Rigolosi, E.M. (2013)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Management and Leadership in Nursing and Health Care: An Experiential Approach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3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Ed. New York: Springer Publishing Company, LLC.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Sadler-Smith, E. (2006)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Learning and Development for Managers: Perspectives from Research and Practice.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Oxford: Blackwell Publishing Ltd.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Skills for Care (2018)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Learning and Development Guide.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[Online]. Available at https://www.skillsforcare.org.uk/Documents/Learning-and-development/Ongoing-learning-and-development/Learning-and-development-guide.pdf. Accessed 9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March 2019.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Skills for Care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Supervision.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[Online]. Available at https://www.skillsforcare.org.uk/Leadership-management/managing-people/supervision/Supervision.aspx. Accessed 6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March 2019.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Social Care Wales (2017)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 Guide to Supervising and Appraising Well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Cardiff: Social Care Wales.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Social Care Wales (2018)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Continuing Professional Development Toolkit for Social Care, Early Years and Childcare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Cardiff: Social Care Wales.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Taylor, G. (2018) Workplace Culture.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Australian Nursing and Midwifery Journal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26(2) pp23.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Welsh Government (2017)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Childcare, Play and Early Years Workforce Plan.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Cardiff: Welsh Government. 31883.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Welsh Government (2018)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 Healthier Wales: Our Plan for Health and Social Care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UK: Welsh Government. 34928.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7133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1352</Words>
  <Application>Microsoft Office PowerPoint</Application>
  <PresentationFormat>Widescreen</PresentationFormat>
  <Paragraphs>254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Charlotte Mathias</dc:creator>
  <cp:lastModifiedBy>Ceri Evans</cp:lastModifiedBy>
  <cp:revision>40</cp:revision>
  <dcterms:created xsi:type="dcterms:W3CDTF">2019-03-06T14:35:13Z</dcterms:created>
  <dcterms:modified xsi:type="dcterms:W3CDTF">2019-03-28T13:47:22Z</dcterms:modified>
</cp:coreProperties>
</file>