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1"/>
  </p:notesMasterIdLst>
  <p:sldIdLst>
    <p:sldId id="256" r:id="rId2"/>
    <p:sldId id="279" r:id="rId3"/>
    <p:sldId id="280" r:id="rId4"/>
    <p:sldId id="276" r:id="rId5"/>
    <p:sldId id="269" r:id="rId6"/>
    <p:sldId id="257" r:id="rId7"/>
    <p:sldId id="268" r:id="rId8"/>
    <p:sldId id="281" r:id="rId9"/>
    <p:sldId id="28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48"/>
    <p:restoredTop sz="77046" autoAdjust="0"/>
  </p:normalViewPr>
  <p:slideViewPr>
    <p:cSldViewPr snapToGrid="0" snapToObjects="1">
      <p:cViewPr>
        <p:scale>
          <a:sx n="75" d="100"/>
          <a:sy n="75" d="100"/>
        </p:scale>
        <p:origin x="-366"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BCCCCB5-FB26-43F6-92B3-E711696A7270}" type="datetimeFigureOut">
              <a:rPr lang="en-US" smtClean="0"/>
              <a:t>3/2/2018</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EF2E088-9B19-4EB4-B2F5-5C9A0189B23D}" type="slidenum">
              <a:rPr lang="en-US" smtClean="0"/>
              <a:t>‹#›</a:t>
            </a:fld>
            <a:endParaRPr lang="en-US"/>
          </a:p>
        </p:txBody>
      </p:sp>
    </p:spTree>
    <p:extLst>
      <p:ext uri="{BB962C8B-B14F-4D97-AF65-F5344CB8AC3E}">
        <p14:creationId xmlns:p14="http://schemas.microsoft.com/office/powerpoint/2010/main" val="133703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Introduction</a:t>
            </a:r>
            <a:r>
              <a:rPr lang="en-GB" b="1" baseline="0" dirty="0" smtClean="0"/>
              <a:t> includes </a:t>
            </a:r>
            <a:r>
              <a:rPr lang="en-GB" baseline="0" dirty="0" smtClean="0"/>
              <a:t>– Question your are seeking to answer, background information and include the research of the topic area that is being explored in Joe’s story.</a:t>
            </a:r>
          </a:p>
          <a:p>
            <a:endParaRPr lang="en-GB" baseline="0" dirty="0" smtClean="0"/>
          </a:p>
          <a:p>
            <a:r>
              <a:rPr lang="en-GB" b="1" baseline="0" dirty="0" smtClean="0"/>
              <a:t>Method - </a:t>
            </a:r>
            <a:r>
              <a:rPr lang="en-GB" baseline="0" dirty="0" smtClean="0"/>
              <a:t>A Qualitative Research that is utilising a Narrative Method of a single case study/a piece of text; investigating this single case, this narrative with a narrative analysis perspective in understanding the story.  This considers the analysis that has been demonstrated by Graham Gibbs and provided by the authors of </a:t>
            </a:r>
            <a:r>
              <a:rPr lang="en-GB" baseline="0" dirty="0" err="1" smtClean="0"/>
              <a:t>Amia</a:t>
            </a:r>
            <a:r>
              <a:rPr lang="en-GB" baseline="0" dirty="0" smtClean="0"/>
              <a:t> </a:t>
            </a:r>
            <a:r>
              <a:rPr lang="en-GB" baseline="0" dirty="0" err="1" smtClean="0"/>
              <a:t>Lieblich</a:t>
            </a:r>
            <a:r>
              <a:rPr lang="en-GB" baseline="0" dirty="0" smtClean="0"/>
              <a:t>, William </a:t>
            </a:r>
            <a:r>
              <a:rPr lang="en-GB" baseline="0" dirty="0" err="1" smtClean="0"/>
              <a:t>Labov</a:t>
            </a:r>
            <a:r>
              <a:rPr lang="en-GB" baseline="0" dirty="0" smtClean="0"/>
              <a:t>, and others.  You are picking out the various themes (A form of thematic analysis) within the single story.  </a:t>
            </a:r>
          </a:p>
          <a:p>
            <a:endParaRPr lang="en-GB" baseline="0" dirty="0" smtClean="0"/>
          </a:p>
          <a:p>
            <a:r>
              <a:rPr lang="en-GB" b="1" baseline="0" dirty="0" smtClean="0"/>
              <a:t>Analysis –</a:t>
            </a:r>
            <a:r>
              <a:rPr lang="en-GB" baseline="0" dirty="0" smtClean="0"/>
              <a:t> What you have found while deconstructing the text. In this section you may include quotes to support your analysis and the various themes and patterns emerging; this will provide a backdrop for further discussion.</a:t>
            </a:r>
            <a:r>
              <a:rPr lang="en-GB" baseline="0" dirty="0" smtClean="0"/>
              <a:t> Perhaps, create a template that helps you to deconstruct this process</a:t>
            </a:r>
            <a:endParaRPr lang="en-GB" baseline="0" dirty="0" smtClean="0"/>
          </a:p>
          <a:p>
            <a:endParaRPr lang="en-GB" baseline="0" dirty="0" smtClean="0"/>
          </a:p>
          <a:p>
            <a:r>
              <a:rPr lang="en-GB" b="1" baseline="0" dirty="0" smtClean="0"/>
              <a:t>Discussion </a:t>
            </a:r>
            <a:r>
              <a:rPr lang="en-GB" baseline="0" dirty="0" smtClean="0"/>
              <a:t>– in this section you will explore the what you have found and making the connections with respect to the topic area, i.e. the background.  Does this support your question of inquiry or is it raising more questions for further inquiry.</a:t>
            </a:r>
          </a:p>
          <a:p>
            <a:endParaRPr lang="en-GB" baseline="0" dirty="0" smtClean="0"/>
          </a:p>
          <a:p>
            <a:r>
              <a:rPr lang="en-GB" b="1" baseline="0" dirty="0" smtClean="0"/>
              <a:t>Conclusion</a:t>
            </a:r>
            <a:r>
              <a:rPr lang="en-GB" baseline="0" dirty="0" smtClean="0"/>
              <a:t> – Wrapping up your discussion and possible inferences and further thought.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1EF2E088-9B19-4EB4-B2F5-5C9A0189B23D}" type="slidenum">
              <a:rPr lang="en-US" smtClean="0"/>
              <a:t>3</a:t>
            </a:fld>
            <a:endParaRPr lang="en-US"/>
          </a:p>
        </p:txBody>
      </p:sp>
    </p:spTree>
    <p:extLst>
      <p:ext uri="{BB962C8B-B14F-4D97-AF65-F5344CB8AC3E}">
        <p14:creationId xmlns:p14="http://schemas.microsoft.com/office/powerpoint/2010/main" val="2483116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F2E088-9B19-4EB4-B2F5-5C9A0189B23D}" type="slidenum">
              <a:rPr lang="en-US" smtClean="0"/>
              <a:t>4</a:t>
            </a:fld>
            <a:endParaRPr lang="en-US"/>
          </a:p>
        </p:txBody>
      </p:sp>
    </p:spTree>
    <p:extLst>
      <p:ext uri="{BB962C8B-B14F-4D97-AF65-F5344CB8AC3E}">
        <p14:creationId xmlns:p14="http://schemas.microsoft.com/office/powerpoint/2010/main" val="1121172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err="1" smtClean="0">
                <a:solidFill>
                  <a:schemeClr val="tx1"/>
                </a:solidFill>
                <a:effectLst/>
                <a:latin typeface="+mn-lt"/>
                <a:ea typeface="+mn-ea"/>
                <a:cs typeface="+mn-cs"/>
              </a:rPr>
              <a:t>Lieblich</a:t>
            </a:r>
            <a:r>
              <a:rPr lang="en-US" sz="1200" b="0" i="0" kern="1200" dirty="0" smtClean="0">
                <a:solidFill>
                  <a:schemeClr val="tx1"/>
                </a:solidFill>
                <a:effectLst/>
                <a:latin typeface="+mn-lt"/>
                <a:ea typeface="+mn-ea"/>
                <a:cs typeface="+mn-cs"/>
              </a:rPr>
              <a:t>, A., </a:t>
            </a:r>
            <a:r>
              <a:rPr lang="en-US" sz="1200" b="0" i="0" kern="1200" dirty="0" err="1" smtClean="0">
                <a:solidFill>
                  <a:schemeClr val="tx1"/>
                </a:solidFill>
                <a:effectLst/>
                <a:latin typeface="+mn-lt"/>
                <a:ea typeface="+mn-ea"/>
                <a:cs typeface="+mn-cs"/>
              </a:rPr>
              <a:t>Tuval-Mashiach</a:t>
            </a:r>
            <a:r>
              <a:rPr lang="en-US" sz="1200" b="0" i="0" kern="1200" dirty="0" smtClean="0">
                <a:solidFill>
                  <a:schemeClr val="tx1"/>
                </a:solidFill>
                <a:effectLst/>
                <a:latin typeface="+mn-lt"/>
                <a:ea typeface="+mn-ea"/>
                <a:cs typeface="+mn-cs"/>
              </a:rPr>
              <a:t>, R., &amp; </a:t>
            </a:r>
            <a:r>
              <a:rPr lang="en-US" sz="1200" b="0" i="0" kern="1200" dirty="0" err="1" smtClean="0">
                <a:solidFill>
                  <a:schemeClr val="tx1"/>
                </a:solidFill>
                <a:effectLst/>
                <a:latin typeface="+mn-lt"/>
                <a:ea typeface="+mn-ea"/>
                <a:cs typeface="+mn-cs"/>
              </a:rPr>
              <a:t>Zilber</a:t>
            </a:r>
            <a:r>
              <a:rPr lang="en-US" sz="1200" b="0" i="0" kern="1200" dirty="0" smtClean="0">
                <a:solidFill>
                  <a:schemeClr val="tx1"/>
                </a:solidFill>
                <a:effectLst/>
                <a:latin typeface="+mn-lt"/>
                <a:ea typeface="+mn-ea"/>
                <a:cs typeface="+mn-cs"/>
              </a:rPr>
              <a:t> T. (1998). Narrative research: Reading, analysis, and interpretation. Thousand Oaks, CA: Sage.</a:t>
            </a:r>
          </a:p>
          <a:p>
            <a:r>
              <a:rPr lang="en-US" dirty="0" err="1" smtClean="0"/>
              <a:t>Cortazzi</a:t>
            </a:r>
            <a:r>
              <a:rPr lang="en-US" dirty="0" smtClean="0"/>
              <a:t>, M. (2001) “Narrative analysis in ethnography”, in P. Atkinson, A. Coffey, S. Delamont, J. </a:t>
            </a:r>
            <a:r>
              <a:rPr lang="en-US" dirty="0" err="1" smtClean="0"/>
              <a:t>Lofland</a:t>
            </a:r>
            <a:r>
              <a:rPr lang="en-US" dirty="0" smtClean="0"/>
              <a:t> and L. </a:t>
            </a:r>
            <a:r>
              <a:rPr lang="en-US" dirty="0" err="1" smtClean="0"/>
              <a:t>Lofland</a:t>
            </a:r>
            <a:r>
              <a:rPr lang="en-US" dirty="0" smtClean="0"/>
              <a:t> (</a:t>
            </a:r>
            <a:r>
              <a:rPr lang="en-US" dirty="0" err="1" smtClean="0"/>
              <a:t>eds</a:t>
            </a:r>
            <a:r>
              <a:rPr lang="en-US" dirty="0" smtClean="0"/>
              <a:t>), Handbook of Ethnography, Thousand Oaks, CA., Sage. </a:t>
            </a:r>
          </a:p>
          <a:p>
            <a:r>
              <a:rPr lang="en-GB" dirty="0" err="1" smtClean="0"/>
              <a:t>Labov</a:t>
            </a:r>
            <a:r>
              <a:rPr lang="en-GB" dirty="0" smtClean="0"/>
              <a:t>, W. (1982) “Speech actions and reactions in personal narrative”, in D. Tannen (</a:t>
            </a:r>
            <a:r>
              <a:rPr lang="en-GB" dirty="0" err="1" smtClean="0"/>
              <a:t>ed</a:t>
            </a:r>
            <a:r>
              <a:rPr lang="en-GB" dirty="0" smtClean="0"/>
              <a:t>) </a:t>
            </a:r>
            <a:r>
              <a:rPr lang="en-GB" dirty="0" err="1" smtClean="0"/>
              <a:t>Analyzing</a:t>
            </a:r>
            <a:r>
              <a:rPr lang="en-GB" dirty="0" smtClean="0"/>
              <a:t> Discourse: Text and Talk, Washington DC, Georgetown University Press. </a:t>
            </a:r>
          </a:p>
          <a:p>
            <a:r>
              <a:rPr lang="en-GB" sz="1200" b="0" i="0" u="none" strike="noStrike" kern="1200" dirty="0" err="1" smtClean="0">
                <a:solidFill>
                  <a:schemeClr val="tx1"/>
                </a:solidFill>
                <a:effectLst/>
                <a:latin typeface="+mn-lt"/>
                <a:ea typeface="+mn-ea"/>
                <a:cs typeface="+mn-cs"/>
              </a:rPr>
              <a:t>Riessman</a:t>
            </a:r>
            <a:r>
              <a:rPr lang="en-GB" sz="1200" b="0" i="0" u="none" strike="noStrike" kern="1200" dirty="0" smtClean="0">
                <a:solidFill>
                  <a:schemeClr val="tx1"/>
                </a:solidFill>
                <a:effectLst/>
                <a:latin typeface="+mn-lt"/>
                <a:ea typeface="+mn-ea"/>
                <a:cs typeface="+mn-cs"/>
              </a:rPr>
              <a:t>, CK.,</a:t>
            </a:r>
            <a:r>
              <a:rPr lang="en-GB" sz="1200" b="0" i="0" u="none" strike="noStrike" kern="1200" baseline="0" dirty="0" smtClean="0">
                <a:solidFill>
                  <a:schemeClr val="tx1"/>
                </a:solidFill>
                <a:effectLst/>
                <a:latin typeface="+mn-lt"/>
                <a:ea typeface="+mn-ea"/>
                <a:cs typeface="+mn-cs"/>
              </a:rPr>
              <a:t> </a:t>
            </a:r>
            <a:r>
              <a:rPr lang="en-GB" sz="1200" b="0" i="0" u="none" strike="noStrike" kern="1200" dirty="0" smtClean="0">
                <a:solidFill>
                  <a:schemeClr val="tx1"/>
                </a:solidFill>
                <a:effectLst/>
                <a:latin typeface="+mn-lt"/>
                <a:ea typeface="+mn-ea"/>
                <a:cs typeface="+mn-cs"/>
              </a:rPr>
              <a:t> (2008). Narrative Methods for the Human Sciences. Thousand Oaks: Sage</a:t>
            </a:r>
            <a:endParaRPr lang="en-US" dirty="0"/>
          </a:p>
        </p:txBody>
      </p:sp>
      <p:sp>
        <p:nvSpPr>
          <p:cNvPr id="4" name="Slide Number Placeholder 3"/>
          <p:cNvSpPr>
            <a:spLocks noGrp="1"/>
          </p:cNvSpPr>
          <p:nvPr>
            <p:ph type="sldNum" sz="quarter" idx="10"/>
          </p:nvPr>
        </p:nvSpPr>
        <p:spPr/>
        <p:txBody>
          <a:bodyPr/>
          <a:lstStyle/>
          <a:p>
            <a:fld id="{1EF2E088-9B19-4EB4-B2F5-5C9A0189B23D}" type="slidenum">
              <a:rPr lang="en-US" smtClean="0"/>
              <a:t>5</a:t>
            </a:fld>
            <a:endParaRPr lang="en-US"/>
          </a:p>
        </p:txBody>
      </p:sp>
    </p:spTree>
    <p:extLst>
      <p:ext uri="{BB962C8B-B14F-4D97-AF65-F5344CB8AC3E}">
        <p14:creationId xmlns:p14="http://schemas.microsoft.com/office/powerpoint/2010/main" val="1729155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From the text you identify themes for analysis and use excerpts (in-vivo quotes) to support the qualitative data you report on</a:t>
            </a:r>
            <a:endParaRPr lang="en-US" sz="1200" b="1"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EF2E088-9B19-4EB4-B2F5-5C9A0189B23D}" type="slidenum">
              <a:rPr lang="en-US" smtClean="0"/>
              <a:t>6</a:t>
            </a:fld>
            <a:endParaRPr lang="en-US"/>
          </a:p>
        </p:txBody>
      </p:sp>
    </p:spTree>
    <p:extLst>
      <p:ext uri="{BB962C8B-B14F-4D97-AF65-F5344CB8AC3E}">
        <p14:creationId xmlns:p14="http://schemas.microsoft.com/office/powerpoint/2010/main" val="12203203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F2E088-9B19-4EB4-B2F5-5C9A0189B23D}" type="slidenum">
              <a:rPr lang="en-US" smtClean="0"/>
              <a:t>7</a:t>
            </a:fld>
            <a:endParaRPr lang="en-US"/>
          </a:p>
        </p:txBody>
      </p:sp>
    </p:spTree>
    <p:extLst>
      <p:ext uri="{BB962C8B-B14F-4D97-AF65-F5344CB8AC3E}">
        <p14:creationId xmlns:p14="http://schemas.microsoft.com/office/powerpoint/2010/main" val="811472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F2E088-9B19-4EB4-B2F5-5C9A0189B23D}" type="slidenum">
              <a:rPr lang="en-US" smtClean="0"/>
              <a:t>8</a:t>
            </a:fld>
            <a:endParaRPr lang="en-US"/>
          </a:p>
        </p:txBody>
      </p:sp>
    </p:spTree>
    <p:extLst>
      <p:ext uri="{BB962C8B-B14F-4D97-AF65-F5344CB8AC3E}">
        <p14:creationId xmlns:p14="http://schemas.microsoft.com/office/powerpoint/2010/main" val="4131962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12E25282-C008-554C-9C17-71AF2E52E696}"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E25282-C008-554C-9C17-71AF2E52E696}"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2E25282-C008-554C-9C17-71AF2E52E696}"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2E25282-C008-554C-9C17-71AF2E52E696}"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2E25282-C008-554C-9C17-71AF2E52E696}" type="datetimeFigureOut">
              <a:rPr lang="en-GB" smtClean="0"/>
              <a:t>02/03/2018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2E25282-C008-554C-9C17-71AF2E52E696}" type="datetimeFigureOut">
              <a:rPr lang="en-GB" smtClean="0"/>
              <a:t>02/03/2018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E25282-C008-554C-9C17-71AF2E52E696}" type="datetimeFigureOut">
              <a:rPr lang="en-GB" smtClean="0"/>
              <a:t>02/03/2018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2E25282-C008-554C-9C17-71AF2E52E696}"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D61B-DC30-4D49-9119-AC5B1C12DA21}" type="slidenum">
              <a:rPr lang="en-GB" smtClean="0"/>
              <a:t>‹#›</a:t>
            </a:fld>
            <a:endParaRPr lang="en-GB"/>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12E25282-C008-554C-9C17-71AF2E52E696}" type="datetimeFigureOut">
              <a:rPr lang="en-GB" smtClean="0"/>
              <a:t>02/03/2018</a:t>
            </a:fld>
            <a:endParaRPr lang="en-GB"/>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11119104" y="1170432"/>
            <a:ext cx="978485" cy="201168"/>
          </a:xfrm>
        </p:spPr>
        <p:txBody>
          <a:bodyPr/>
          <a:lstStyle/>
          <a:p>
            <a:fld id="{265FD61B-DC30-4D49-9119-AC5B1C12DA21}"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E25282-C008-554C-9C17-71AF2E52E696}"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9042400" y="274641"/>
            <a:ext cx="2540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304801"/>
            <a:ext cx="80264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E25282-C008-554C-9C17-71AF2E52E696}" type="datetimeFigureOut">
              <a:rPr lang="en-GB" smtClean="0"/>
              <a:t>02/03/2018</a:t>
            </a:fld>
            <a:endParaRPr lang="en-GB"/>
          </a:p>
        </p:txBody>
      </p:sp>
      <p:sp>
        <p:nvSpPr>
          <p:cNvPr id="5" name="Footer Placeholder 4"/>
          <p:cNvSpPr>
            <a:spLocks noGrp="1"/>
          </p:cNvSpPr>
          <p:nvPr>
            <p:ph type="ftr" sz="quarter" idx="11"/>
          </p:nvPr>
        </p:nvSpPr>
        <p:spPr>
          <a:xfrm>
            <a:off x="3520796" y="6377460"/>
            <a:ext cx="5115205" cy="365125"/>
          </a:xfrm>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12E25282-C008-554C-9C17-71AF2E52E696}" type="datetimeFigureOut">
              <a:rPr lang="en-GB" smtClean="0"/>
              <a:t>02/03/2018</a:t>
            </a:fld>
            <a:endParaRPr lang="en-GB"/>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265FD61B-DC30-4D49-9119-AC5B1C12DA2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3" Type="http://schemas.openxmlformats.org/officeDocument/2006/relationships/hyperlink" Target="https://www.mind.org.uk/information-support/your-storie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Analysis and Overview</a:t>
            </a:r>
            <a:endParaRPr lang="en-GB" dirty="0"/>
          </a:p>
        </p:txBody>
      </p:sp>
      <p:sp>
        <p:nvSpPr>
          <p:cNvPr id="3" name="Subtitle 2"/>
          <p:cNvSpPr>
            <a:spLocks noGrp="1"/>
          </p:cNvSpPr>
          <p:nvPr>
            <p:ph type="subTitle" idx="1"/>
          </p:nvPr>
        </p:nvSpPr>
        <p:spPr/>
        <p:txBody>
          <a:bodyPr>
            <a:normAutofit/>
          </a:bodyPr>
          <a:lstStyle/>
          <a:p>
            <a:r>
              <a:rPr lang="en-GB" sz="4400" dirty="0" smtClean="0"/>
              <a:t>Session 6:  5</a:t>
            </a:r>
            <a:r>
              <a:rPr lang="en-GB" sz="4400" baseline="30000" dirty="0" smtClean="0"/>
              <a:t>th</a:t>
            </a:r>
            <a:r>
              <a:rPr lang="en-GB" sz="4400" dirty="0" smtClean="0"/>
              <a:t> March 2018</a:t>
            </a:r>
            <a:endParaRPr lang="en-GB" sz="4400" dirty="0"/>
          </a:p>
        </p:txBody>
      </p:sp>
    </p:spTree>
    <p:custDataLst>
      <p:tags r:id="rId1"/>
    </p:custDataLst>
    <p:extLst>
      <p:ext uri="{BB962C8B-B14F-4D97-AF65-F5344CB8AC3E}">
        <p14:creationId xmlns:p14="http://schemas.microsoft.com/office/powerpoint/2010/main" val="19105174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Session </a:t>
            </a:r>
            <a:endParaRPr lang="en-US" dirty="0"/>
          </a:p>
        </p:txBody>
      </p:sp>
      <p:sp>
        <p:nvSpPr>
          <p:cNvPr id="3" name="Content Placeholder 2"/>
          <p:cNvSpPr>
            <a:spLocks noGrp="1"/>
          </p:cNvSpPr>
          <p:nvPr>
            <p:ph idx="1"/>
          </p:nvPr>
        </p:nvSpPr>
        <p:spPr/>
        <p:txBody>
          <a:bodyPr/>
          <a:lstStyle/>
          <a:p>
            <a:r>
              <a:rPr lang="en-GB" dirty="0"/>
              <a:t>Provide an overview of the assessment structure</a:t>
            </a:r>
          </a:p>
          <a:p>
            <a:r>
              <a:rPr lang="en-GB" dirty="0"/>
              <a:t>Identify methods of data analysis in Narrative Research with respect to the Transcript/Text Joe's Story</a:t>
            </a:r>
          </a:p>
          <a:p>
            <a:r>
              <a:rPr lang="en-GB" dirty="0"/>
              <a:t>Building confidence with data analysis method - Group work/Case examples</a:t>
            </a:r>
          </a:p>
          <a:p>
            <a:r>
              <a:rPr lang="en-GB" dirty="0"/>
              <a:t>What needs to be considered within the discussion and findings</a:t>
            </a:r>
          </a:p>
          <a:p>
            <a:r>
              <a:rPr lang="en-GB" dirty="0"/>
              <a:t>Addressing any further concerns with respect to Assessment 1</a:t>
            </a:r>
          </a:p>
        </p:txBody>
      </p:sp>
    </p:spTree>
    <p:extLst>
      <p:ext uri="{BB962C8B-B14F-4D97-AF65-F5344CB8AC3E}">
        <p14:creationId xmlns:p14="http://schemas.microsoft.com/office/powerpoint/2010/main" val="1540860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of Assessment Structure -RECAP</a:t>
            </a:r>
            <a:endParaRPr lang="en-US" dirty="0"/>
          </a:p>
        </p:txBody>
      </p:sp>
      <p:sp>
        <p:nvSpPr>
          <p:cNvPr id="3" name="Content Placeholder 2"/>
          <p:cNvSpPr>
            <a:spLocks noGrp="1"/>
          </p:cNvSpPr>
          <p:nvPr>
            <p:ph idx="1"/>
          </p:nvPr>
        </p:nvSpPr>
        <p:spPr/>
        <p:txBody>
          <a:bodyPr>
            <a:normAutofit fontScale="85000" lnSpcReduction="20000"/>
          </a:bodyPr>
          <a:lstStyle/>
          <a:p>
            <a:pPr marL="118872" indent="0" algn="ctr">
              <a:buNone/>
            </a:pPr>
            <a:r>
              <a:rPr lang="en-GB" sz="3300" b="1" dirty="0"/>
              <a:t>ASSESSMENT COMPONENT </a:t>
            </a:r>
            <a:r>
              <a:rPr lang="en-GB" sz="3300" b="1" dirty="0" smtClean="0"/>
              <a:t>1: WRITTEN </a:t>
            </a:r>
            <a:r>
              <a:rPr lang="en-GB" sz="3300" b="1" dirty="0"/>
              <a:t>ESSAY (TEXTUAL ANALYSIS) (50</a:t>
            </a:r>
            <a:r>
              <a:rPr lang="en-GB" sz="3300" b="1" dirty="0" smtClean="0"/>
              <a:t>%) (</a:t>
            </a:r>
            <a:r>
              <a:rPr lang="en-GB" sz="3300" b="1" dirty="0"/>
              <a:t>2,000-2,500 Words</a:t>
            </a:r>
            <a:r>
              <a:rPr lang="en-GB" sz="3300" b="1" dirty="0" smtClean="0"/>
              <a:t>) Tuesday, 27</a:t>
            </a:r>
            <a:r>
              <a:rPr lang="en-GB" sz="3300" b="1" baseline="30000" dirty="0" smtClean="0"/>
              <a:t>th</a:t>
            </a:r>
            <a:r>
              <a:rPr lang="en-GB" sz="3300" b="1" dirty="0" smtClean="0"/>
              <a:t> March – Midday</a:t>
            </a:r>
          </a:p>
          <a:p>
            <a:pPr marL="118872" indent="0" algn="ctr">
              <a:buNone/>
            </a:pPr>
            <a:endParaRPr lang="en-GB" sz="3300" b="1" dirty="0" smtClean="0"/>
          </a:p>
          <a:p>
            <a:pPr marL="118872" indent="0">
              <a:buNone/>
            </a:pPr>
            <a:endParaRPr lang="en-GB" sz="3300" dirty="0" smtClean="0"/>
          </a:p>
          <a:p>
            <a:pPr marL="118872" indent="0">
              <a:buNone/>
            </a:pPr>
            <a:r>
              <a:rPr lang="en-GB" sz="3300" dirty="0" smtClean="0"/>
              <a:t>Structure of Essay (No Headers) </a:t>
            </a:r>
          </a:p>
          <a:p>
            <a:r>
              <a:rPr lang="en-GB" sz="3300" dirty="0" smtClean="0"/>
              <a:t>Introduction (600)</a:t>
            </a:r>
          </a:p>
          <a:p>
            <a:r>
              <a:rPr lang="en-GB" sz="3300" dirty="0" smtClean="0"/>
              <a:t>Method (600) </a:t>
            </a:r>
          </a:p>
          <a:p>
            <a:r>
              <a:rPr lang="en-GB" sz="3300" dirty="0" smtClean="0"/>
              <a:t>Analysis (600)</a:t>
            </a:r>
          </a:p>
          <a:p>
            <a:r>
              <a:rPr lang="en-GB" sz="3300" dirty="0" smtClean="0"/>
              <a:t>Discussion (600)</a:t>
            </a:r>
          </a:p>
          <a:p>
            <a:r>
              <a:rPr lang="en-GB" sz="3300" dirty="0" smtClean="0"/>
              <a:t>Conclusion – Wrapping up/Inference</a:t>
            </a:r>
          </a:p>
          <a:p>
            <a:pPr marL="118872" indent="0">
              <a:buNone/>
            </a:pPr>
            <a:endParaRPr lang="en-US" sz="3300" dirty="0"/>
          </a:p>
          <a:p>
            <a:pPr marL="118872" indent="0">
              <a:buNone/>
            </a:pPr>
            <a:endParaRPr lang="en-GB" sz="3300" b="1" dirty="0" smtClean="0"/>
          </a:p>
          <a:p>
            <a:pPr marL="118872" indent="0">
              <a:buNone/>
            </a:pPr>
            <a:r>
              <a:rPr lang="en-GB" sz="3300" b="1" dirty="0"/>
              <a:t> </a:t>
            </a:r>
            <a:endParaRPr lang="en-GB" sz="3300" b="1" dirty="0" smtClean="0"/>
          </a:p>
          <a:p>
            <a:endParaRPr lang="en-GB" b="1" dirty="0" smtClean="0"/>
          </a:p>
          <a:p>
            <a:endParaRPr lang="en-US" dirty="0"/>
          </a:p>
          <a:p>
            <a:endParaRPr lang="en-US" dirty="0"/>
          </a:p>
        </p:txBody>
      </p:sp>
    </p:spTree>
    <p:extLst>
      <p:ext uri="{BB962C8B-B14F-4D97-AF65-F5344CB8AC3E}">
        <p14:creationId xmlns:p14="http://schemas.microsoft.com/office/powerpoint/2010/main" val="191474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252728"/>
          </a:xfrm>
        </p:spPr>
        <p:txBody>
          <a:bodyPr/>
          <a:lstStyle/>
          <a:p>
            <a:r>
              <a:rPr lang="en-GB" dirty="0" smtClean="0"/>
              <a:t>Research Question</a:t>
            </a:r>
            <a:endParaRPr lang="en-GB" dirty="0"/>
          </a:p>
        </p:txBody>
      </p:sp>
      <p:sp>
        <p:nvSpPr>
          <p:cNvPr id="3" name="Content Placeholder 2"/>
          <p:cNvSpPr>
            <a:spLocks noGrp="1"/>
          </p:cNvSpPr>
          <p:nvPr>
            <p:ph idx="1"/>
          </p:nvPr>
        </p:nvSpPr>
        <p:spPr>
          <a:xfrm>
            <a:off x="609600" y="2232391"/>
            <a:ext cx="10972800" cy="4625609"/>
          </a:xfrm>
        </p:spPr>
        <p:txBody>
          <a:bodyPr/>
          <a:lstStyle/>
          <a:p>
            <a:r>
              <a:rPr lang="en-GB" dirty="0" smtClean="0"/>
              <a:t>What relationship does the participant have with his mental health?</a:t>
            </a:r>
            <a:endParaRPr lang="en-GB" dirty="0"/>
          </a:p>
        </p:txBody>
      </p:sp>
    </p:spTree>
    <p:extLst>
      <p:ext uri="{BB962C8B-B14F-4D97-AF65-F5344CB8AC3E}">
        <p14:creationId xmlns:p14="http://schemas.microsoft.com/office/powerpoint/2010/main" val="2299509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Narrative Method</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smtClean="0"/>
              <a:t>There are many ways in which narrative analysis is done.  Graham Gibbs speaks </a:t>
            </a:r>
            <a:r>
              <a:rPr lang="en-GB" sz="2800" dirty="0" smtClean="0"/>
              <a:t>these </a:t>
            </a:r>
            <a:r>
              <a:rPr lang="en-GB" sz="2800" dirty="0" smtClean="0"/>
              <a:t>various approaches. </a:t>
            </a:r>
          </a:p>
          <a:p>
            <a:pPr marL="118872" indent="0">
              <a:buNone/>
            </a:pPr>
            <a:endParaRPr lang="en-GB" sz="2800" dirty="0"/>
          </a:p>
          <a:p>
            <a:r>
              <a:rPr lang="en-GB" sz="2800" dirty="0" smtClean="0"/>
              <a:t>You are being asked to </a:t>
            </a:r>
            <a:r>
              <a:rPr lang="en-GB" sz="2800" dirty="0" smtClean="0"/>
              <a:t>consider a form of narrative analysis that has been describe by Graham Gibbs (please review the you tube video and your </a:t>
            </a:r>
            <a:r>
              <a:rPr lang="en-GB" sz="2800" dirty="0" err="1" smtClean="0"/>
              <a:t>ppt</a:t>
            </a:r>
            <a:r>
              <a:rPr lang="en-GB" sz="2800" dirty="0" smtClean="0"/>
              <a:t> from Session 4) </a:t>
            </a:r>
          </a:p>
          <a:p>
            <a:pPr marL="118872" indent="0">
              <a:buNone/>
            </a:pPr>
            <a:r>
              <a:rPr lang="en-GB" sz="2800" dirty="0" smtClean="0"/>
              <a:t>  </a:t>
            </a:r>
          </a:p>
          <a:p>
            <a:pPr marL="118872" indent="0">
              <a:buNone/>
            </a:pPr>
            <a:r>
              <a:rPr lang="en-GB" sz="2800" b="1" dirty="0" err="1" smtClean="0"/>
              <a:t>Lieblich</a:t>
            </a:r>
            <a:r>
              <a:rPr lang="en-GB" sz="2800" b="1" dirty="0" smtClean="0"/>
              <a:t> et al, (1998) 4 narrative perspectives</a:t>
            </a:r>
          </a:p>
          <a:p>
            <a:endParaRPr lang="en-GB" sz="2800" b="1" dirty="0" smtClean="0"/>
          </a:p>
          <a:p>
            <a:pPr marL="118872" indent="0">
              <a:buNone/>
            </a:pPr>
            <a:r>
              <a:rPr lang="en-GB" sz="2800" b="1" dirty="0" err="1" smtClean="0"/>
              <a:t>Riessman</a:t>
            </a:r>
            <a:r>
              <a:rPr lang="en-GB" sz="2800" b="1" dirty="0" smtClean="0"/>
              <a:t>, CK (2008) Formal Narrative Analysis</a:t>
            </a:r>
          </a:p>
          <a:p>
            <a:endParaRPr lang="en-GB" sz="2800" b="1" dirty="0" smtClean="0"/>
          </a:p>
          <a:p>
            <a:pPr marL="118872" indent="0">
              <a:buNone/>
            </a:pPr>
            <a:r>
              <a:rPr lang="en-GB" sz="2800" b="1" dirty="0" err="1" smtClean="0"/>
              <a:t>Cortazzi</a:t>
            </a:r>
            <a:r>
              <a:rPr lang="en-GB" sz="2800" b="1" dirty="0" smtClean="0"/>
              <a:t>, M., </a:t>
            </a:r>
            <a:r>
              <a:rPr lang="en-GB" sz="2800" b="1" dirty="0" err="1" smtClean="0"/>
              <a:t>Labov</a:t>
            </a:r>
            <a:r>
              <a:rPr lang="en-GB" sz="2800" b="1" dirty="0" smtClean="0"/>
              <a:t>, W. – An Evaluation Model</a:t>
            </a:r>
            <a:endParaRPr lang="en-GB" dirty="0" smtClean="0"/>
          </a:p>
          <a:p>
            <a:endParaRPr lang="en-GB" dirty="0" smtClean="0"/>
          </a:p>
          <a:p>
            <a:endParaRPr lang="en-GB" dirty="0" smtClean="0"/>
          </a:p>
          <a:p>
            <a:endParaRPr lang="en-GB" dirty="0"/>
          </a:p>
          <a:p>
            <a:endParaRPr lang="en-GB" dirty="0" smtClean="0"/>
          </a:p>
        </p:txBody>
      </p:sp>
    </p:spTree>
    <p:extLst>
      <p:ext uri="{BB962C8B-B14F-4D97-AF65-F5344CB8AC3E}">
        <p14:creationId xmlns:p14="http://schemas.microsoft.com/office/powerpoint/2010/main" val="5663773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purpose of analysis</a:t>
            </a:r>
            <a:endParaRPr lang="en-GB" dirty="0"/>
          </a:p>
        </p:txBody>
      </p:sp>
      <p:sp>
        <p:nvSpPr>
          <p:cNvPr id="3" name="Content Placeholder 2"/>
          <p:cNvSpPr>
            <a:spLocks noGrp="1"/>
          </p:cNvSpPr>
          <p:nvPr>
            <p:ph idx="1"/>
          </p:nvPr>
        </p:nvSpPr>
        <p:spPr/>
        <p:txBody>
          <a:bodyPr>
            <a:normAutofit lnSpcReduction="10000"/>
          </a:bodyPr>
          <a:lstStyle/>
          <a:p>
            <a:r>
              <a:rPr lang="en-GB" dirty="0" smtClean="0"/>
              <a:t>To answer the research question and to help determine the trends and relationships with knowledge already known.</a:t>
            </a:r>
          </a:p>
          <a:p>
            <a:endParaRPr lang="en-GB" dirty="0" smtClean="0"/>
          </a:p>
          <a:p>
            <a:pPr marL="118872" indent="0">
              <a:buNone/>
            </a:pPr>
            <a:r>
              <a:rPr lang="en-GB" dirty="0" smtClean="0"/>
              <a:t>Determine </a:t>
            </a:r>
            <a:r>
              <a:rPr lang="en-GB" dirty="0" smtClean="0"/>
              <a:t>the method of data analysis </a:t>
            </a:r>
            <a:r>
              <a:rPr lang="en-GB" dirty="0" smtClean="0"/>
              <a:t>(identify one of the perspectives)</a:t>
            </a:r>
            <a:endParaRPr lang="en-GB" dirty="0" smtClean="0"/>
          </a:p>
          <a:p>
            <a:pPr marL="118872" indent="0">
              <a:buNone/>
            </a:pPr>
            <a:r>
              <a:rPr lang="en-GB" dirty="0" smtClean="0"/>
              <a:t>Determine </a:t>
            </a:r>
            <a:r>
              <a:rPr lang="en-GB" dirty="0" smtClean="0"/>
              <a:t>how to process the </a:t>
            </a:r>
            <a:r>
              <a:rPr lang="en-GB" dirty="0" smtClean="0"/>
              <a:t>data and organise the data.</a:t>
            </a:r>
            <a:endParaRPr lang="en-GB" dirty="0" smtClean="0"/>
          </a:p>
          <a:p>
            <a:endParaRPr lang="en-GB" dirty="0" smtClean="0"/>
          </a:p>
          <a:p>
            <a:pPr marL="0" indent="0">
              <a:buClrTx/>
              <a:buSzTx/>
              <a:buNone/>
              <a:defRPr/>
            </a:pPr>
            <a:r>
              <a:rPr lang="en-GB" b="1" dirty="0"/>
              <a:t>From the text you identify themes for analysis and use excerpts (in-vivo quotes) to support the </a:t>
            </a:r>
            <a:r>
              <a:rPr lang="en-GB" b="1" dirty="0" smtClean="0"/>
              <a:t>narrative </a:t>
            </a:r>
            <a:r>
              <a:rPr lang="en-GB" b="1" dirty="0"/>
              <a:t>data you report </a:t>
            </a:r>
            <a:r>
              <a:rPr lang="en-GB" b="1" dirty="0" smtClean="0"/>
              <a:t>on.</a:t>
            </a:r>
            <a:endParaRPr lang="en-US" b="1" dirty="0"/>
          </a:p>
        </p:txBody>
      </p:sp>
    </p:spTree>
    <p:extLst>
      <p:ext uri="{BB962C8B-B14F-4D97-AF65-F5344CB8AC3E}">
        <p14:creationId xmlns:p14="http://schemas.microsoft.com/office/powerpoint/2010/main" val="8909392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lnSpcReduction="10000"/>
          </a:bodyPr>
          <a:lstStyle/>
          <a:p>
            <a:r>
              <a:rPr lang="en-GB" dirty="0" smtClean="0"/>
              <a:t>Your discussion should begin with a cogent, one-paragraph summary of the study's key findings, but then go beyond that to put the findings into context,</a:t>
            </a:r>
          </a:p>
          <a:p>
            <a:r>
              <a:rPr lang="en-GB" dirty="0" smtClean="0"/>
              <a:t>That means going back to the literature and grappling with what your findings mean, including how they fit in with previous work. If your results differ from others' findings, you should try to explain why, then, launch into "bigger picture" issues.</a:t>
            </a:r>
          </a:p>
          <a:p>
            <a:r>
              <a:rPr lang="en-GB" dirty="0"/>
              <a:t>Limit your discussion to a handful of the most important </a:t>
            </a:r>
            <a:r>
              <a:rPr lang="en-GB" dirty="0" smtClean="0"/>
              <a:t>points</a:t>
            </a:r>
            <a:endParaRPr lang="en-GB" dirty="0"/>
          </a:p>
        </p:txBody>
      </p:sp>
    </p:spTree>
    <p:custDataLst>
      <p:tags r:id="rId1"/>
    </p:custDataLst>
    <p:extLst>
      <p:ext uri="{BB962C8B-B14F-4D97-AF65-F5344CB8AC3E}">
        <p14:creationId xmlns:p14="http://schemas.microsoft.com/office/powerpoint/2010/main" val="1275488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Examples</a:t>
            </a:r>
            <a:endParaRPr lang="en-US" dirty="0"/>
          </a:p>
        </p:txBody>
      </p:sp>
      <p:sp>
        <p:nvSpPr>
          <p:cNvPr id="3" name="Content Placeholder 2"/>
          <p:cNvSpPr>
            <a:spLocks noGrp="1"/>
          </p:cNvSpPr>
          <p:nvPr>
            <p:ph idx="1"/>
          </p:nvPr>
        </p:nvSpPr>
        <p:spPr/>
        <p:txBody>
          <a:bodyPr/>
          <a:lstStyle/>
          <a:p>
            <a:r>
              <a:rPr lang="en-GB" dirty="0" smtClean="0"/>
              <a:t>Case Examples that are coming from the MIND website</a:t>
            </a:r>
          </a:p>
          <a:p>
            <a:pPr marL="118872" indent="0">
              <a:buNone/>
            </a:pPr>
            <a:r>
              <a:rPr lang="en-US" dirty="0" smtClean="0">
                <a:hlinkClick r:id="rId3"/>
              </a:rPr>
              <a:t>https</a:t>
            </a:r>
            <a:r>
              <a:rPr lang="en-US" dirty="0">
                <a:hlinkClick r:id="rId3"/>
              </a:rPr>
              <a:t>://www.mind.org.uk/information-support/your-stories</a:t>
            </a:r>
            <a:r>
              <a:rPr lang="en-US" dirty="0" smtClean="0">
                <a:hlinkClick r:id="rId3"/>
              </a:rPr>
              <a:t>/</a:t>
            </a:r>
            <a:endParaRPr lang="en-US" dirty="0" smtClean="0"/>
          </a:p>
          <a:p>
            <a:pPr marL="118872" indent="0">
              <a:buNone/>
            </a:pPr>
            <a:r>
              <a:rPr lang="en-GB" dirty="0" smtClean="0"/>
              <a:t>A template to work through the analysis will be provided in class.</a:t>
            </a:r>
            <a:endParaRPr lang="en-GB" dirty="0"/>
          </a:p>
          <a:p>
            <a:pPr marL="118872" indent="0">
              <a:buNone/>
            </a:pPr>
            <a:r>
              <a:rPr lang="en-GB" b="1" dirty="0" smtClean="0"/>
              <a:t>Group Work –</a:t>
            </a:r>
          </a:p>
          <a:p>
            <a:r>
              <a:rPr lang="en-GB" dirty="0" smtClean="0"/>
              <a:t>Group 1 - </a:t>
            </a:r>
            <a:r>
              <a:rPr lang="en-US" dirty="0" smtClean="0"/>
              <a:t>Holistic Content</a:t>
            </a:r>
          </a:p>
          <a:p>
            <a:r>
              <a:rPr lang="en-GB" dirty="0" smtClean="0"/>
              <a:t>Group 2 - Holistic Form</a:t>
            </a:r>
          </a:p>
          <a:p>
            <a:r>
              <a:rPr lang="en-GB" dirty="0" smtClean="0"/>
              <a:t>Group 3 - Categorical – From</a:t>
            </a:r>
          </a:p>
          <a:p>
            <a:r>
              <a:rPr lang="en-GB" dirty="0" smtClean="0"/>
              <a:t>Group 4 - Formal Analysis </a:t>
            </a:r>
          </a:p>
          <a:p>
            <a:endParaRPr lang="en-GB" dirty="0"/>
          </a:p>
        </p:txBody>
      </p:sp>
    </p:spTree>
    <p:extLst>
      <p:ext uri="{BB962C8B-B14F-4D97-AF65-F5344CB8AC3E}">
        <p14:creationId xmlns:p14="http://schemas.microsoft.com/office/powerpoint/2010/main" val="552258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Session 7:  Assessment 2 (Overview) and Guidance </a:t>
            </a:r>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41124987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819</TotalTime>
  <Words>821</Words>
  <Application>Microsoft Office PowerPoint</Application>
  <PresentationFormat>Custom</PresentationFormat>
  <Paragraphs>77</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Module</vt:lpstr>
      <vt:lpstr>Analysis and Overview</vt:lpstr>
      <vt:lpstr>Aims of Session </vt:lpstr>
      <vt:lpstr>Overview of Assessment Structure -RECAP</vt:lpstr>
      <vt:lpstr>Research Question</vt:lpstr>
      <vt:lpstr>Narrative Method</vt:lpstr>
      <vt:lpstr>The purpose of analysis</vt:lpstr>
      <vt:lpstr>Discussion</vt:lpstr>
      <vt:lpstr>Case Examples</vt:lpstr>
      <vt:lpstr>Session 7:  Assessment 2 (Overview) and Guidance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dc:title>
  <dc:creator>Microsoft Office User</dc:creator>
  <cp:lastModifiedBy>Padraig</cp:lastModifiedBy>
  <cp:revision>34</cp:revision>
  <dcterms:created xsi:type="dcterms:W3CDTF">2017-03-04T14:49:58Z</dcterms:created>
  <dcterms:modified xsi:type="dcterms:W3CDTF">2018-03-02T16:20:37Z</dcterms:modified>
</cp:coreProperties>
</file>