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2" r:id="rId3"/>
    <p:sldId id="263" r:id="rId4"/>
    <p:sldId id="264" r:id="rId5"/>
    <p:sldId id="257" r:id="rId6"/>
    <p:sldId id="267" r:id="rId7"/>
    <p:sldId id="265" r:id="rId8"/>
    <p:sldId id="258" r:id="rId9"/>
    <p:sldId id="268" r:id="rId10"/>
    <p:sldId id="269" r:id="rId11"/>
    <p:sldId id="266" r:id="rId12"/>
    <p:sldId id="259" r:id="rId13"/>
    <p:sldId id="270" r:id="rId14"/>
    <p:sldId id="271" r:id="rId15"/>
    <p:sldId id="272" r:id="rId16"/>
    <p:sldId id="276" r:id="rId17"/>
    <p:sldId id="277" r:id="rId18"/>
    <p:sldId id="278"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98A69F-7BB9-0B78-2AB5-DE8ED2686E28}" v="38" dt="2022-11-29T12:56:06.676"/>
    <p1510:client id="{8BBAB85A-D695-33BF-DAD6-44168F97CD01}" v="464" dt="2022-11-29T15:35:35.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601" autoAdjust="0"/>
  </p:normalViewPr>
  <p:slideViewPr>
    <p:cSldViewPr snapToGrid="0">
      <p:cViewPr varScale="1">
        <p:scale>
          <a:sx n="63" d="100"/>
          <a:sy n="63" d="100"/>
        </p:scale>
        <p:origin x="142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DB03AC-0073-423A-A55A-0C49D70A4C9E}" type="datetimeFigureOut">
              <a:t>11/29/2022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9E29C-CAC6-40D1-92CA-3BC18EE286E2}" type="slidenum">
              <a:t>‹#›</a:t>
            </a:fld>
            <a:endParaRPr lang="en-US"/>
          </a:p>
        </p:txBody>
      </p:sp>
    </p:spTree>
    <p:extLst>
      <p:ext uri="{BB962C8B-B14F-4D97-AF65-F5344CB8AC3E}">
        <p14:creationId xmlns:p14="http://schemas.microsoft.com/office/powerpoint/2010/main" val="2524618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My name is Kayleigh Cowdery and today I will be demonstrating a presentation on Academic Study skills. </a:t>
            </a:r>
          </a:p>
        </p:txBody>
      </p:sp>
      <p:sp>
        <p:nvSpPr>
          <p:cNvPr id="4" name="Slide Number Placeholder 3"/>
          <p:cNvSpPr>
            <a:spLocks noGrp="1"/>
          </p:cNvSpPr>
          <p:nvPr>
            <p:ph type="sldNum" sz="quarter" idx="5"/>
          </p:nvPr>
        </p:nvSpPr>
        <p:spPr/>
        <p:txBody>
          <a:bodyPr/>
          <a:lstStyle/>
          <a:p>
            <a:fld id="{9119E29C-CAC6-40D1-92CA-3BC18EE286E2}" type="slidenum">
              <a:rPr lang="en-GB" smtClean="0"/>
              <a:t>1</a:t>
            </a:fld>
            <a:endParaRPr lang="en-GB"/>
          </a:p>
        </p:txBody>
      </p:sp>
    </p:spTree>
    <p:extLst>
      <p:ext uri="{BB962C8B-B14F-4D97-AF65-F5344CB8AC3E}">
        <p14:creationId xmlns:p14="http://schemas.microsoft.com/office/powerpoint/2010/main" val="547400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a lot of support is available at university, however ultimately, its up to the learner to take responsibility for their own learning and development (Cottrell, 2013, p.10). </a:t>
            </a:r>
          </a:p>
        </p:txBody>
      </p:sp>
      <p:sp>
        <p:nvSpPr>
          <p:cNvPr id="4" name="Slide Number Placeholder 3"/>
          <p:cNvSpPr>
            <a:spLocks noGrp="1"/>
          </p:cNvSpPr>
          <p:nvPr>
            <p:ph type="sldNum" sz="quarter" idx="5"/>
          </p:nvPr>
        </p:nvSpPr>
        <p:spPr/>
        <p:txBody>
          <a:bodyPr/>
          <a:lstStyle/>
          <a:p>
            <a:fld id="{9119E29C-CAC6-40D1-92CA-3BC18EE286E2}" type="slidenum">
              <a:rPr lang="en-US"/>
              <a:t>2</a:t>
            </a:fld>
            <a:endParaRPr lang="en-US"/>
          </a:p>
        </p:txBody>
      </p:sp>
    </p:spTree>
    <p:extLst>
      <p:ext uri="{BB962C8B-B14F-4D97-AF65-F5344CB8AC3E}">
        <p14:creationId xmlns:p14="http://schemas.microsoft.com/office/powerpoint/2010/main" val="604339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Cottrell (2013) suggests that students will develop their study skills throughout university which in turn, will create plenty of opportunities for achievement in their future endeavors. </a:t>
            </a:r>
          </a:p>
        </p:txBody>
      </p:sp>
      <p:sp>
        <p:nvSpPr>
          <p:cNvPr id="4" name="Slide Number Placeholder 3"/>
          <p:cNvSpPr>
            <a:spLocks noGrp="1"/>
          </p:cNvSpPr>
          <p:nvPr>
            <p:ph type="sldNum" sz="quarter" idx="5"/>
          </p:nvPr>
        </p:nvSpPr>
        <p:spPr/>
        <p:txBody>
          <a:bodyPr/>
          <a:lstStyle/>
          <a:p>
            <a:fld id="{9119E29C-CAC6-40D1-92CA-3BC18EE286E2}" type="slidenum">
              <a:rPr lang="en-US"/>
              <a:t>3</a:t>
            </a:fld>
            <a:endParaRPr lang="en-US"/>
          </a:p>
        </p:txBody>
      </p:sp>
    </p:spTree>
    <p:extLst>
      <p:ext uri="{BB962C8B-B14F-4D97-AF65-F5344CB8AC3E}">
        <p14:creationId xmlns:p14="http://schemas.microsoft.com/office/powerpoint/2010/main" val="3657212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chosen to focus my attention on three study skills that I feel are especially important for future my employability. These include:  </a:t>
            </a:r>
          </a:p>
          <a:p>
            <a:endParaRPr lang="en-GB" dirty="0"/>
          </a:p>
          <a:p>
            <a:r>
              <a:rPr lang="en-GB" dirty="0"/>
              <a:t>The purpose of this presentation is to: </a:t>
            </a:r>
          </a:p>
        </p:txBody>
      </p:sp>
      <p:sp>
        <p:nvSpPr>
          <p:cNvPr id="4" name="Slide Number Placeholder 3"/>
          <p:cNvSpPr>
            <a:spLocks noGrp="1"/>
          </p:cNvSpPr>
          <p:nvPr>
            <p:ph type="sldNum" sz="quarter" idx="5"/>
          </p:nvPr>
        </p:nvSpPr>
        <p:spPr/>
        <p:txBody>
          <a:bodyPr/>
          <a:lstStyle/>
          <a:p>
            <a:fld id="{9119E29C-CAC6-40D1-92CA-3BC18EE286E2}" type="slidenum">
              <a:rPr lang="en-GB" smtClean="0"/>
              <a:t>4</a:t>
            </a:fld>
            <a:endParaRPr lang="en-GB"/>
          </a:p>
        </p:txBody>
      </p:sp>
    </p:spTree>
    <p:extLst>
      <p:ext uri="{BB962C8B-B14F-4D97-AF65-F5344CB8AC3E}">
        <p14:creationId xmlns:p14="http://schemas.microsoft.com/office/powerpoint/2010/main" val="3108302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ea typeface="+mn-lt"/>
                <a:cs typeface="+mn-lt"/>
              </a:rPr>
              <a:t>Planning and </a:t>
            </a:r>
            <a:r>
              <a:rPr lang="en-US" dirty="0" err="1">
                <a:ea typeface="+mn-lt"/>
                <a:cs typeface="+mn-lt"/>
              </a:rPr>
              <a:t>organisaional</a:t>
            </a:r>
            <a:r>
              <a:rPr lang="en-US" dirty="0">
                <a:ea typeface="+mn-lt"/>
                <a:cs typeface="+mn-lt"/>
              </a:rPr>
              <a:t> skills</a:t>
            </a:r>
          </a:p>
          <a:p>
            <a:pPr>
              <a:defRPr/>
            </a:pPr>
            <a:r>
              <a:rPr lang="en-US" sz="1200" dirty="0">
                <a:ea typeface="+mn-lt"/>
                <a:cs typeface="+mn-lt"/>
              </a:rPr>
              <a:t>Why are planning and </a:t>
            </a:r>
            <a:r>
              <a:rPr lang="en-US" dirty="0" err="1">
                <a:ea typeface="+mn-lt"/>
                <a:cs typeface="+mn-lt"/>
              </a:rPr>
              <a:t>organisational</a:t>
            </a:r>
            <a:r>
              <a:rPr lang="en-US" sz="1200" dirty="0">
                <a:ea typeface="+mn-lt"/>
                <a:cs typeface="+mn-lt"/>
              </a:rPr>
              <a:t> skills important for future employability?</a:t>
            </a:r>
            <a:r>
              <a:rPr lang="en-US" dirty="0">
                <a:ea typeface="+mn-lt"/>
                <a:cs typeface="+mn-lt"/>
              </a:rPr>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a typeface="+mn-lt"/>
              <a:cs typeface="+mn-lt"/>
            </a:endParaRPr>
          </a:p>
          <a:p>
            <a:pPr>
              <a:defRPr/>
            </a:pPr>
            <a:r>
              <a:rPr lang="en-US" sz="1200" dirty="0">
                <a:ea typeface="+mn-lt"/>
                <a:cs typeface="+mn-lt"/>
              </a:rPr>
              <a:t>According to Trought (2017), these skills help develop the ability to </a:t>
            </a:r>
            <a:r>
              <a:rPr lang="en-US" sz="1200" dirty="0" err="1">
                <a:ea typeface="+mn-lt"/>
                <a:cs typeface="+mn-lt"/>
              </a:rPr>
              <a:t>prioritise</a:t>
            </a:r>
            <a:r>
              <a:rPr lang="en-US" sz="1200" dirty="0">
                <a:ea typeface="+mn-lt"/>
                <a:cs typeface="+mn-lt"/>
              </a:rPr>
              <a:t> workloads, manage time wisely, plan goals and meet deadlines successfully. </a:t>
            </a:r>
            <a:r>
              <a:rPr lang="en-US" dirty="0"/>
              <a:t>Employers value these skills as they are believed to make individuals more responsible and reliable, contributing to productivity in the workplace. </a:t>
            </a:r>
          </a:p>
        </p:txBody>
      </p:sp>
      <p:sp>
        <p:nvSpPr>
          <p:cNvPr id="4" name="Slide Number Placeholder 3"/>
          <p:cNvSpPr>
            <a:spLocks noGrp="1"/>
          </p:cNvSpPr>
          <p:nvPr>
            <p:ph type="sldNum" sz="quarter" idx="5"/>
          </p:nvPr>
        </p:nvSpPr>
        <p:spPr/>
        <p:txBody>
          <a:bodyPr/>
          <a:lstStyle/>
          <a:p>
            <a:fld id="{9119E29C-CAC6-40D1-92CA-3BC18EE286E2}" type="slidenum">
              <a:rPr lang="en-US"/>
              <a:t>5</a:t>
            </a:fld>
            <a:endParaRPr lang="en-US"/>
          </a:p>
        </p:txBody>
      </p:sp>
    </p:spTree>
    <p:extLst>
      <p:ext uri="{BB962C8B-B14F-4D97-AF65-F5344CB8AC3E}">
        <p14:creationId xmlns:p14="http://schemas.microsoft.com/office/powerpoint/2010/main" val="2723206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are planning and </a:t>
            </a:r>
            <a:r>
              <a:rPr lang="en-US" dirty="0" err="1"/>
              <a:t>organisational</a:t>
            </a:r>
            <a:r>
              <a:rPr lang="en-US" dirty="0"/>
              <a:t> skills transferred to a youth work setting? </a:t>
            </a:r>
            <a:endParaRPr lang="en-US"/>
          </a:p>
          <a:p>
            <a:r>
              <a:rPr lang="en-US" dirty="0"/>
              <a:t>  </a:t>
            </a:r>
            <a:endParaRPr lang="en-US" dirty="0">
              <a:cs typeface="Calibri"/>
            </a:endParaRPr>
          </a:p>
          <a:p>
            <a:r>
              <a:rPr lang="en-US" dirty="0"/>
              <a:t>The responsibilities of a youth worker include planning activities for young people, assessing their needs, creating action plans in response to their needs, and completing numerous amounts of paperwork on time (Sapin, 2013).   </a:t>
            </a:r>
            <a:endParaRPr lang="en-US" dirty="0">
              <a:cs typeface="Calibri"/>
            </a:endParaRPr>
          </a:p>
          <a:p>
            <a:r>
              <a:rPr lang="en-US" dirty="0"/>
              <a:t>  </a:t>
            </a:r>
            <a:endParaRPr lang="en-US" dirty="0">
              <a:cs typeface="Calibri"/>
            </a:endParaRPr>
          </a:p>
          <a:p>
            <a:r>
              <a:rPr lang="en-US" dirty="0"/>
              <a:t>According to Ingram and Harris (2001), youth workers must juggle endless responsibilities; therefore, planning and </a:t>
            </a:r>
            <a:r>
              <a:rPr lang="en-US" dirty="0" err="1"/>
              <a:t>organisational</a:t>
            </a:r>
            <a:r>
              <a:rPr lang="en-US" dirty="0"/>
              <a:t> skills are essential to avoid stress and unproductivity in the workplace. Planning and </a:t>
            </a:r>
            <a:r>
              <a:rPr lang="en-US" dirty="0" err="1"/>
              <a:t>organisational</a:t>
            </a:r>
            <a:r>
              <a:rPr lang="en-US" dirty="0"/>
              <a:t> skills are vital to the health and well-being of a youth worker. The ‘happier and more relaxed they feel at work’, the more efficient they will be at carrying out their work duties.  </a:t>
            </a:r>
          </a:p>
        </p:txBody>
      </p:sp>
      <p:sp>
        <p:nvSpPr>
          <p:cNvPr id="4" name="Slide Number Placeholder 3"/>
          <p:cNvSpPr>
            <a:spLocks noGrp="1"/>
          </p:cNvSpPr>
          <p:nvPr>
            <p:ph type="sldNum" sz="quarter" idx="5"/>
          </p:nvPr>
        </p:nvSpPr>
        <p:spPr/>
        <p:txBody>
          <a:bodyPr/>
          <a:lstStyle/>
          <a:p>
            <a:fld id="{9119E29C-CAC6-40D1-92CA-3BC18EE286E2}" type="slidenum">
              <a:rPr lang="en-US"/>
              <a:t>6</a:t>
            </a:fld>
            <a:endParaRPr lang="en-US"/>
          </a:p>
        </p:txBody>
      </p:sp>
    </p:spTree>
    <p:extLst>
      <p:ext uri="{BB962C8B-B14F-4D97-AF65-F5344CB8AC3E}">
        <p14:creationId xmlns:p14="http://schemas.microsoft.com/office/powerpoint/2010/main" val="3291148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action points for my personal development in planning and </a:t>
            </a:r>
            <a:r>
              <a:rPr lang="en-US" dirty="0" err="1"/>
              <a:t>organisation</a:t>
            </a:r>
            <a:r>
              <a:rPr lang="en-US" dirty="0"/>
              <a:t>? </a:t>
            </a:r>
            <a:endParaRPr lang="en-US"/>
          </a:p>
          <a:p>
            <a:r>
              <a:rPr lang="en-US" dirty="0"/>
              <a:t>  </a:t>
            </a:r>
            <a:endParaRPr lang="en-US" dirty="0">
              <a:cs typeface="Calibri"/>
            </a:endParaRPr>
          </a:p>
          <a:p>
            <a:r>
              <a:rPr lang="en-US" dirty="0"/>
              <a:t>The University of Bradford (2022) recommends these main points for the effective development of these skills:  </a:t>
            </a:r>
            <a:endParaRPr lang="en-US" dirty="0">
              <a:cs typeface="Calibri"/>
            </a:endParaRPr>
          </a:p>
          <a:p>
            <a:pPr marL="171450" indent="-171450">
              <a:buFont typeface="Arial"/>
              <a:buChar char="•"/>
            </a:pPr>
            <a:r>
              <a:rPr lang="en-US" dirty="0"/>
              <a:t>The ability to set clear objectives will provide a focus; What are my goals and what is it that I want to accomplish?  </a:t>
            </a:r>
            <a:endParaRPr lang="en-US" dirty="0">
              <a:cs typeface="Calibri"/>
            </a:endParaRPr>
          </a:p>
          <a:p>
            <a:pPr marL="171450" indent="-171450">
              <a:buFont typeface="Arial"/>
              <a:buChar char="•"/>
            </a:pPr>
            <a:r>
              <a:rPr lang="en-US" dirty="0"/>
              <a:t>The ability to ‘review these objectives regularly’ will allow me to track my progress and to make changes if necessary.  </a:t>
            </a:r>
            <a:endParaRPr lang="en-US" dirty="0">
              <a:cs typeface="Calibri"/>
            </a:endParaRPr>
          </a:p>
          <a:p>
            <a:pPr marL="171450" indent="-171450">
              <a:buFont typeface="Arial"/>
              <a:buChar char="•"/>
            </a:pPr>
            <a:r>
              <a:rPr lang="en-US" dirty="0"/>
              <a:t>Furthermore, it is important to create a timetable, </a:t>
            </a:r>
            <a:r>
              <a:rPr lang="en-US" dirty="0" err="1"/>
              <a:t>prioritise</a:t>
            </a:r>
            <a:r>
              <a:rPr lang="en-US" dirty="0"/>
              <a:t> important tasks and set deadlines for when these important tasks need to be achieved by (Cottrell, 2013).  </a:t>
            </a:r>
            <a:endParaRPr lang="en-US" dirty="0">
              <a:cs typeface="Calibri"/>
            </a:endParaRPr>
          </a:p>
          <a:p>
            <a:pPr marL="0" indent="0">
              <a:lnSpc>
                <a:spcPct val="90000"/>
              </a:lnSpc>
              <a:spcBef>
                <a:spcPts val="1000"/>
              </a:spcBef>
              <a:buFontTx/>
              <a:buNone/>
            </a:pP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rPr lang="en-US"/>
              <a:t>7</a:t>
            </a:fld>
            <a:endParaRPr lang="en-US"/>
          </a:p>
        </p:txBody>
      </p:sp>
    </p:spTree>
    <p:extLst>
      <p:ext uri="{BB962C8B-B14F-4D97-AF65-F5344CB8AC3E}">
        <p14:creationId xmlns:p14="http://schemas.microsoft.com/office/powerpoint/2010/main" val="1188307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According to the Indeed Editorial Team (2022), research provides answers to problems through the collection and analysis of data. Exceptional researchers are problem-solvers and improve 'productivity' in the workplace, by sharing their specialist knowledge and strategies to others (Indeed Editorial Team, 2022).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t>8</a:t>
            </a:fld>
            <a:endParaRPr lang="en-US"/>
          </a:p>
        </p:txBody>
      </p:sp>
    </p:spTree>
    <p:extLst>
      <p:ext uri="{BB962C8B-B14F-4D97-AF65-F5344CB8AC3E}">
        <p14:creationId xmlns:p14="http://schemas.microsoft.com/office/powerpoint/2010/main" val="2363796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Why are research skills important for youth work? </a:t>
            </a:r>
            <a:endParaRPr lang="en-US"/>
          </a:p>
          <a:p>
            <a:pPr>
              <a:defRPr/>
            </a:pPr>
            <a:r>
              <a:rPr lang="en-US" dirty="0"/>
              <a:t>  </a:t>
            </a:r>
            <a:endParaRPr lang="en-US" dirty="0">
              <a:cs typeface="Calibri"/>
            </a:endParaRPr>
          </a:p>
          <a:p>
            <a:pPr>
              <a:defRPr/>
            </a:pPr>
            <a:r>
              <a:rPr lang="en-US" dirty="0"/>
              <a:t>Sapin (2013) suggests that youth workers require an in-depth knowledge and understanding of many topics relating to young people and the world they live in. She also considers some important research questions regarding young people, including; What are the impacts on young people in society today? What are their needs? How do they learn?   </a:t>
            </a:r>
            <a:endParaRPr lang="en-US" dirty="0">
              <a:cs typeface="Calibri"/>
            </a:endParaRPr>
          </a:p>
          <a:p>
            <a:pPr>
              <a:defRPr/>
            </a:pPr>
            <a:r>
              <a:rPr lang="en-US" dirty="0"/>
              <a:t>  </a:t>
            </a:r>
            <a:endParaRPr lang="en-US" dirty="0">
              <a:cs typeface="Calibri"/>
            </a:endParaRPr>
          </a:p>
          <a:p>
            <a:pPr>
              <a:defRPr/>
            </a:pPr>
            <a:r>
              <a:rPr lang="en-US" dirty="0"/>
              <a:t>The knowledge and understanding gained through research by youth workers can help transform the lives of young people, and 'enable them to develop their voice, influence and place in society' (National Youth Agency).   </a:t>
            </a:r>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libri Light" panose="020F0302020204030204"/>
            </a:endParaRPr>
          </a:p>
          <a:p>
            <a:endParaRPr lang="en-US" dirty="0"/>
          </a:p>
        </p:txBody>
      </p:sp>
      <p:sp>
        <p:nvSpPr>
          <p:cNvPr id="4" name="Slide Number Placeholder 3"/>
          <p:cNvSpPr>
            <a:spLocks noGrp="1"/>
          </p:cNvSpPr>
          <p:nvPr>
            <p:ph type="sldNum" sz="quarter" idx="5"/>
          </p:nvPr>
        </p:nvSpPr>
        <p:spPr/>
        <p:txBody>
          <a:bodyPr/>
          <a:lstStyle/>
          <a:p>
            <a:fld id="{9119E29C-CAC6-40D1-92CA-3BC18EE286E2}" type="slidenum">
              <a:rPr lang="en-US"/>
              <a:t>9</a:t>
            </a:fld>
            <a:endParaRPr lang="en-US"/>
          </a:p>
        </p:txBody>
      </p:sp>
    </p:spTree>
    <p:extLst>
      <p:ext uri="{BB962C8B-B14F-4D97-AF65-F5344CB8AC3E}">
        <p14:creationId xmlns:p14="http://schemas.microsoft.com/office/powerpoint/2010/main" val="180670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action points for my personal development in research skills? </a:t>
            </a:r>
            <a:endParaRPr lang="en-US"/>
          </a:p>
          <a:p>
            <a:r>
              <a:rPr lang="en-US" dirty="0"/>
              <a:t>  </a:t>
            </a:r>
            <a:endParaRPr lang="en-US" dirty="0">
              <a:cs typeface="Calibri"/>
            </a:endParaRPr>
          </a:p>
          <a:p>
            <a:r>
              <a:rPr lang="en-US" dirty="0"/>
              <a:t>The University of Wales Trinity Saint David recommends these main points for effective researching. These include: </a:t>
            </a:r>
            <a:endParaRPr lang="en-US" dirty="0">
              <a:cs typeface="Calibri"/>
            </a:endParaRPr>
          </a:p>
          <a:p>
            <a:r>
              <a:rPr lang="en-US" dirty="0"/>
              <a:t>  </a:t>
            </a:r>
            <a:endParaRPr lang="en-US" dirty="0">
              <a:cs typeface="Calibri"/>
            </a:endParaRPr>
          </a:p>
          <a:p>
            <a:pPr marL="171450" indent="-171450">
              <a:buFont typeface="Arial"/>
              <a:buChar char="•"/>
            </a:pPr>
            <a:r>
              <a:rPr lang="en-US" dirty="0"/>
              <a:t>Using reliable sources for research: The library provides students with free 'reliable, high-quality information' that I can access at any time online.  </a:t>
            </a:r>
            <a:endParaRPr lang="en-US" dirty="0">
              <a:cs typeface="Calibri"/>
            </a:endParaRPr>
          </a:p>
          <a:p>
            <a:pPr marL="171450" indent="-171450">
              <a:buFont typeface="Arial"/>
              <a:buChar char="•"/>
            </a:pPr>
            <a:r>
              <a:rPr lang="en-US" dirty="0"/>
              <a:t>Secondly, I will use the ‘CRAAP Test’: and not the crap that automatically sprang to mind. </a:t>
            </a:r>
            <a:endParaRPr lang="en-US" dirty="0">
              <a:cs typeface="Calibri"/>
            </a:endParaRPr>
          </a:p>
          <a:p>
            <a:pPr marL="171450" indent="-171450">
              <a:buFont typeface="Arial"/>
              <a:buChar char="•"/>
            </a:pPr>
            <a:r>
              <a:rPr lang="en-US" dirty="0"/>
              <a:t>'The CRAAP test is a useful checklist that allows to me evaluate the credibility and relevance of the information that I find'.  </a:t>
            </a:r>
            <a:endParaRPr lang="en-US" dirty="0">
              <a:cs typeface="Calibri"/>
            </a:endParaRPr>
          </a:p>
          <a:p>
            <a:pPr marL="171450" indent="-171450">
              <a:buFont typeface="Arial"/>
              <a:buChar char="•"/>
            </a:pPr>
            <a:r>
              <a:rPr lang="en-US" dirty="0"/>
              <a:t>‘C.R.A.A.P stands for: </a:t>
            </a:r>
            <a:endParaRPr lang="en-US" dirty="0">
              <a:cs typeface="Calibri"/>
            </a:endParaRPr>
          </a:p>
          <a:p>
            <a:r>
              <a:rPr lang="en-US" dirty="0"/>
              <a:t>Currency - Is the information up to date?  </a:t>
            </a:r>
            <a:endParaRPr lang="en-US" dirty="0">
              <a:cs typeface="Calibri"/>
            </a:endParaRPr>
          </a:p>
          <a:p>
            <a:r>
              <a:rPr lang="en-US" dirty="0"/>
              <a:t>Relevance - Who is the intended audience of the information?  </a:t>
            </a:r>
            <a:endParaRPr lang="en-US" dirty="0">
              <a:cs typeface="Calibri"/>
            </a:endParaRPr>
          </a:p>
          <a:p>
            <a:r>
              <a:rPr lang="en-US" dirty="0"/>
              <a:t>Authority - What are the author’s credentials?  </a:t>
            </a:r>
            <a:endParaRPr lang="en-US" dirty="0">
              <a:cs typeface="Calibri"/>
            </a:endParaRPr>
          </a:p>
          <a:p>
            <a:r>
              <a:rPr lang="en-US" dirty="0"/>
              <a:t>Accuracy - Can the information be verified?  </a:t>
            </a:r>
            <a:endParaRPr lang="en-US" dirty="0">
              <a:cs typeface="Calibri"/>
            </a:endParaRPr>
          </a:p>
          <a:p>
            <a:r>
              <a:rPr lang="en-US" dirty="0"/>
              <a:t>Purpose - Is the information objective’?  </a:t>
            </a:r>
            <a:endParaRPr lang="en-US" dirty="0">
              <a:cs typeface="Calibri"/>
            </a:endParaRPr>
          </a:p>
          <a:p>
            <a:r>
              <a:rPr lang="en-US" dirty="0"/>
              <a:t>  </a:t>
            </a:r>
            <a:endParaRPr lang="en-US" dirty="0">
              <a:cs typeface="Calibri"/>
            </a:endParaRPr>
          </a:p>
          <a:p>
            <a:r>
              <a:rPr lang="en-US" dirty="0"/>
              <a:t>Finally, I will continue to take advantage of the 'study skills support sessions' which are provided by the university library. These sessions will help me develop my 'research skills' throughout my studies. </a:t>
            </a:r>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rPr lang="en-US"/>
              <a:t>10</a:t>
            </a:fld>
            <a:endParaRPr lang="en-US"/>
          </a:p>
        </p:txBody>
      </p:sp>
    </p:spTree>
    <p:extLst>
      <p:ext uri="{BB962C8B-B14F-4D97-AF65-F5344CB8AC3E}">
        <p14:creationId xmlns:p14="http://schemas.microsoft.com/office/powerpoint/2010/main" val="1127308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are presentation skills are why are they important for employability? </a:t>
            </a:r>
            <a:endParaRPr lang="en-US" dirty="0"/>
          </a:p>
          <a:p>
            <a:endParaRPr lang="en-US" dirty="0"/>
          </a:p>
          <a:p>
            <a:r>
              <a:rPr lang="en-US" dirty="0"/>
              <a:t>According to Vogel and Viale (2022), presentations provide opportunities for individuals to 'demonstrate their work, knowledge base and expertise'.   </a:t>
            </a:r>
            <a:endParaRPr lang="en-US" dirty="0">
              <a:cs typeface="Calibri"/>
            </a:endParaRPr>
          </a:p>
          <a:p>
            <a:r>
              <a:rPr lang="en-US" dirty="0"/>
              <a:t>  </a:t>
            </a:r>
            <a:endParaRPr lang="en-US" dirty="0">
              <a:cs typeface="Calibri"/>
            </a:endParaRPr>
          </a:p>
          <a:p>
            <a:r>
              <a:rPr lang="en-US" dirty="0"/>
              <a:t>According to the University of Bradford (2022) the delivery of an effective presentation involves communicating information with clarity and purpose, and the ability to 'engage and connect with the audience to get the message across' effectively. An effective 'presenter' can build 'rapport' with the audience, communicating well enough to interest and influence others (Bradbury, 2006).   </a:t>
            </a:r>
          </a:p>
        </p:txBody>
      </p:sp>
      <p:sp>
        <p:nvSpPr>
          <p:cNvPr id="4" name="Slide Number Placeholder 3"/>
          <p:cNvSpPr>
            <a:spLocks noGrp="1"/>
          </p:cNvSpPr>
          <p:nvPr>
            <p:ph type="sldNum" sz="quarter" idx="5"/>
          </p:nvPr>
        </p:nvSpPr>
        <p:spPr/>
        <p:txBody>
          <a:bodyPr/>
          <a:lstStyle/>
          <a:p>
            <a:fld id="{9119E29C-CAC6-40D1-92CA-3BC18EE286E2}" type="slidenum">
              <a:rPr lang="en-US"/>
              <a:t>11</a:t>
            </a:fld>
            <a:endParaRPr lang="en-US"/>
          </a:p>
        </p:txBody>
      </p:sp>
    </p:spTree>
    <p:extLst>
      <p:ext uri="{BB962C8B-B14F-4D97-AF65-F5344CB8AC3E}">
        <p14:creationId xmlns:p14="http://schemas.microsoft.com/office/powerpoint/2010/main" val="42907712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Why are presentation skills important for youth work? </a:t>
            </a:r>
          </a:p>
          <a:p>
            <a:pPr>
              <a:defRPr/>
            </a:pPr>
            <a:r>
              <a:rPr lang="en-US" dirty="0"/>
              <a:t>  </a:t>
            </a:r>
            <a:endParaRPr lang="en-US" dirty="0">
              <a:cs typeface="Calibri"/>
            </a:endParaRPr>
          </a:p>
          <a:p>
            <a:pPr>
              <a:defRPr/>
            </a:pPr>
            <a:r>
              <a:rPr lang="en-US" dirty="0"/>
              <a:t>According to the Birmingham City School of Social Sciences, presentation skills help youth workers develop confidence in their ability to communicate, engage with and build rapport with young people and colleagues. It is essential that youth workers can provide information to young people in a way that they can understand. </a:t>
            </a:r>
            <a:endParaRPr lang="en-US" dirty="0">
              <a:cs typeface="Calibri"/>
            </a:endParaRPr>
          </a:p>
          <a:p>
            <a:pPr>
              <a:defRPr/>
            </a:pPr>
            <a:r>
              <a:rPr lang="en-US" dirty="0"/>
              <a:t>  </a:t>
            </a:r>
            <a:endParaRPr lang="en-US" dirty="0">
              <a:cs typeface="Calibri"/>
            </a:endParaRPr>
          </a:p>
          <a:p>
            <a:pPr>
              <a:defRPr/>
            </a:pPr>
            <a:r>
              <a:rPr lang="en-US" dirty="0"/>
              <a:t>Presentations require different techniques. For example, today I am presenting online via Teams. The ability to adapt in the way we engage with others, particularly in unfamiliar situations is essential to make sure we can provide support and guidance when it is needed. </a:t>
            </a:r>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t>12</a:t>
            </a:fld>
            <a:endParaRPr lang="en-US"/>
          </a:p>
        </p:txBody>
      </p:sp>
    </p:spTree>
    <p:extLst>
      <p:ext uri="{BB962C8B-B14F-4D97-AF65-F5344CB8AC3E}">
        <p14:creationId xmlns:p14="http://schemas.microsoft.com/office/powerpoint/2010/main" val="913472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action points for my personal development in presentation skills? </a:t>
            </a:r>
            <a:endParaRPr lang="en-US"/>
          </a:p>
          <a:p>
            <a:r>
              <a:rPr lang="en-US" dirty="0"/>
              <a:t>  </a:t>
            </a:r>
            <a:endParaRPr lang="en-US" dirty="0">
              <a:cs typeface="Calibri"/>
            </a:endParaRPr>
          </a:p>
          <a:p>
            <a:r>
              <a:rPr lang="en-US" dirty="0"/>
              <a:t>Cottrell (2013) suggests these methods for a successful presentation:  </a:t>
            </a:r>
            <a:endParaRPr lang="en-US" dirty="0">
              <a:cs typeface="Calibri"/>
            </a:endParaRPr>
          </a:p>
          <a:p>
            <a:r>
              <a:rPr lang="en-US" dirty="0"/>
              <a:t>  </a:t>
            </a:r>
            <a:endParaRPr lang="en-US" dirty="0">
              <a:cs typeface="Calibri"/>
            </a:endParaRPr>
          </a:p>
          <a:p>
            <a:pPr marL="171450" indent="-171450">
              <a:buFont typeface="Arial"/>
              <a:buChar char="•"/>
            </a:pPr>
            <a:r>
              <a:rPr lang="en-US" dirty="0" err="1"/>
              <a:t>Recognising</a:t>
            </a:r>
            <a:r>
              <a:rPr lang="en-US" dirty="0"/>
              <a:t> the ‘purpose’ of the presentation. What important message do I want to get across to others?  </a:t>
            </a:r>
            <a:endParaRPr lang="en-US" dirty="0">
              <a:cs typeface="Calibri"/>
            </a:endParaRPr>
          </a:p>
          <a:p>
            <a:pPr marL="171450" indent="-171450">
              <a:buFont typeface="Arial"/>
              <a:buChar char="•"/>
            </a:pPr>
            <a:r>
              <a:rPr lang="en-US" dirty="0"/>
              <a:t>To consider the ‘audience’ that I am presenting to and ‘adapting the way I talk to suit their needs’.  </a:t>
            </a:r>
            <a:endParaRPr lang="en-US" dirty="0">
              <a:cs typeface="Calibri"/>
            </a:endParaRPr>
          </a:p>
          <a:p>
            <a:pPr marL="171450" indent="-171450">
              <a:buFont typeface="Arial"/>
              <a:buChar char="•"/>
            </a:pPr>
            <a:r>
              <a:rPr lang="en-US" dirty="0"/>
              <a:t>To ensure there is enough time for me to get my main points across and be able to communicate these points at a steady pace. Particularly for the audience to create notes if necessary. </a:t>
            </a:r>
            <a:endParaRPr lang="en-US" dirty="0">
              <a:cs typeface="Calibri"/>
            </a:endParaRPr>
          </a:p>
          <a:p>
            <a:pPr marL="171450" indent="-171450">
              <a:buFont typeface="Arial"/>
              <a:buChar char="•"/>
            </a:pPr>
            <a:r>
              <a:rPr lang="en-US" dirty="0"/>
              <a:t>To plan an effective ‘conclusion’. </a:t>
            </a:r>
            <a:endParaRPr lang="en-US" dirty="0">
              <a:cs typeface="Calibri"/>
            </a:endParaRPr>
          </a:p>
          <a:p>
            <a:pPr marL="171450" indent="-171450">
              <a:buFont typeface="Arial"/>
              <a:buChar char="•"/>
            </a:pPr>
            <a:r>
              <a:rPr lang="en-US" dirty="0"/>
              <a:t>To ‘practice’ my presentation. This will help me build my confidence before presenting to others for real.  </a:t>
            </a:r>
            <a:endParaRPr lang="en-US" dirty="0">
              <a:cs typeface="Calibri"/>
            </a:endParaRPr>
          </a:p>
          <a:p>
            <a:pPr marL="0" indent="0">
              <a:buNone/>
            </a:pPr>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rPr lang="en-US"/>
              <a:t>13</a:t>
            </a:fld>
            <a:endParaRPr lang="en-US"/>
          </a:p>
        </p:txBody>
      </p:sp>
    </p:spTree>
    <p:extLst>
      <p:ext uri="{BB962C8B-B14F-4D97-AF65-F5344CB8AC3E}">
        <p14:creationId xmlns:p14="http://schemas.microsoft.com/office/powerpoint/2010/main" val="4173824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a:t>
            </a:r>
            <a:endParaRPr lang="en-US"/>
          </a:p>
          <a:p>
            <a:r>
              <a:rPr lang="en-US" dirty="0"/>
              <a:t>  </a:t>
            </a:r>
            <a:endParaRPr lang="en-US" dirty="0">
              <a:cs typeface="Calibri"/>
            </a:endParaRPr>
          </a:p>
          <a:p>
            <a:r>
              <a:rPr lang="en-US" dirty="0"/>
              <a:t>From </a:t>
            </a:r>
            <a:r>
              <a:rPr lang="en-US" dirty="0" err="1"/>
              <a:t>analysing</a:t>
            </a:r>
            <a:r>
              <a:rPr lang="en-US" dirty="0"/>
              <a:t> my presentation, you can see that I have identified three major areas that are important for my development to become a successful youth work practitioner. </a:t>
            </a:r>
            <a:endParaRPr lang="en-US" dirty="0">
              <a:cs typeface="Calibri"/>
            </a:endParaRPr>
          </a:p>
          <a:p>
            <a:r>
              <a:rPr lang="en-US" dirty="0"/>
              <a:t>  </a:t>
            </a:r>
            <a:endParaRPr lang="en-US" dirty="0">
              <a:cs typeface="Calibri"/>
            </a:endParaRPr>
          </a:p>
          <a:p>
            <a:r>
              <a:rPr lang="en-US" dirty="0"/>
              <a:t>These include, planning and </a:t>
            </a:r>
            <a:r>
              <a:rPr lang="en-US" dirty="0" err="1"/>
              <a:t>organisational</a:t>
            </a:r>
            <a:r>
              <a:rPr lang="en-US" dirty="0"/>
              <a:t> skills, research skills and presentation skills. By improving these skills, I will be able to achieve the goals set out by myself, the university, and the </a:t>
            </a:r>
            <a:r>
              <a:rPr lang="en-US" dirty="0" err="1"/>
              <a:t>organisation</a:t>
            </a:r>
            <a:r>
              <a:rPr lang="en-US" dirty="0"/>
              <a:t> that I wish to work for in the future. </a:t>
            </a:r>
            <a:endParaRPr lang="en-US" dirty="0">
              <a:cs typeface="Calibri"/>
            </a:endParaRPr>
          </a:p>
          <a:p>
            <a:r>
              <a:rPr lang="en-US" dirty="0"/>
              <a:t>  </a:t>
            </a:r>
            <a:endParaRPr lang="en-US" dirty="0">
              <a:cs typeface="Calibri"/>
            </a:endParaRPr>
          </a:p>
          <a:p>
            <a:r>
              <a:rPr lang="en-US" dirty="0"/>
              <a:t>I can become an expert in the youth work field by developing excellent research strategies. Furthermore, I will be able to communicate this knowledge to others successfully, for the purpose of making a difference to the lives of young people. </a:t>
            </a:r>
            <a:endParaRPr lang="en-US" dirty="0">
              <a:cs typeface="Calibri"/>
            </a:endParaRPr>
          </a:p>
        </p:txBody>
      </p:sp>
      <p:sp>
        <p:nvSpPr>
          <p:cNvPr id="4" name="Slide Number Placeholder 3"/>
          <p:cNvSpPr>
            <a:spLocks noGrp="1"/>
          </p:cNvSpPr>
          <p:nvPr>
            <p:ph type="sldNum" sz="quarter" idx="5"/>
          </p:nvPr>
        </p:nvSpPr>
        <p:spPr/>
        <p:txBody>
          <a:bodyPr/>
          <a:lstStyle/>
          <a:p>
            <a:fld id="{9119E29C-CAC6-40D1-92CA-3BC18EE286E2}" type="slidenum">
              <a:rPr lang="en-US"/>
              <a:t>14</a:t>
            </a:fld>
            <a:endParaRPr lang="en-US"/>
          </a:p>
        </p:txBody>
      </p:sp>
    </p:spTree>
    <p:extLst>
      <p:ext uri="{BB962C8B-B14F-4D97-AF65-F5344CB8AC3E}">
        <p14:creationId xmlns:p14="http://schemas.microsoft.com/office/powerpoint/2010/main" val="10719858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listening to my presentation. I welcome any questions you may have. </a:t>
            </a:r>
          </a:p>
        </p:txBody>
      </p:sp>
      <p:sp>
        <p:nvSpPr>
          <p:cNvPr id="4" name="Slide Number Placeholder 3"/>
          <p:cNvSpPr>
            <a:spLocks noGrp="1"/>
          </p:cNvSpPr>
          <p:nvPr>
            <p:ph type="sldNum" sz="quarter" idx="5"/>
          </p:nvPr>
        </p:nvSpPr>
        <p:spPr/>
        <p:txBody>
          <a:bodyPr/>
          <a:lstStyle/>
          <a:p>
            <a:fld id="{9119E29C-CAC6-40D1-92CA-3BC18EE286E2}" type="slidenum">
              <a:rPr lang="en-US"/>
              <a:t>19</a:t>
            </a:fld>
            <a:endParaRPr lang="en-US"/>
          </a:p>
        </p:txBody>
      </p:sp>
    </p:spTree>
    <p:extLst>
      <p:ext uri="{BB962C8B-B14F-4D97-AF65-F5344CB8AC3E}">
        <p14:creationId xmlns:p14="http://schemas.microsoft.com/office/powerpoint/2010/main" val="3873658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k.indeed.com/career-advice/career-development/academic-skills" TargetMode="External"/><Relationship Id="rId2" Type="http://schemas.openxmlformats.org/officeDocument/2006/relationships/hyperlink" Target="https://www.bcu.ac.uk/social-sciences/blog/5-traits-of-youth-workers#:~:text=The%20most%20fundamental%20trait%20which,in%20what%20they%20are%20sayin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ya.org.uk/career-in-youth-work/what-is-youth-work/" TargetMode="External"/><Relationship Id="rId2" Type="http://schemas.openxmlformats.org/officeDocument/2006/relationships/hyperlink" Target="https://uk.indeed.com/career-advice/career-development/research-skill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adford.ac.uk/careers/develop-skills/planning/" TargetMode="External"/><Relationship Id="rId2" Type="http://schemas.openxmlformats.org/officeDocument/2006/relationships/hyperlink" Target="https://www.bradford.ac.uk/careers/develop-skills/communic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study-skills/" TargetMode="External"/><Relationship Id="rId2" Type="http://schemas.openxmlformats.org/officeDocument/2006/relationships/hyperlink" Target="https://www.uwtsd.ac.uk/mission/#:~:text=is%20dedicated%20to%20realising%20the,all%20aspects%20of%20sustainable%20developmen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162567" y="818984"/>
            <a:ext cx="6714699" cy="3178689"/>
          </a:xfrm>
        </p:spPr>
        <p:txBody>
          <a:bodyPr>
            <a:normAutofit/>
          </a:bodyPr>
          <a:lstStyle/>
          <a:p>
            <a:pPr algn="l"/>
            <a:r>
              <a:rPr lang="en-US" sz="4800" dirty="0">
                <a:solidFill>
                  <a:srgbClr val="FFFFFF"/>
                </a:solidFill>
                <a:cs typeface="Calibri Light"/>
              </a:rPr>
              <a:t>Academic Study Skills</a:t>
            </a:r>
            <a:endParaRPr lang="en-US" sz="4800"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ormAutofit/>
          </a:bodyPr>
          <a:lstStyle/>
          <a:p>
            <a:pPr algn="l"/>
            <a:r>
              <a:rPr lang="en-US" dirty="0">
                <a:solidFill>
                  <a:srgbClr val="FFFFFF"/>
                </a:solidFill>
                <a:cs typeface="Calibri"/>
              </a:rPr>
              <a:t>Kayleigh Cowdery 2218436</a:t>
            </a:r>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7" name="Graphic 86" descr="Education">
            <a:extLst>
              <a:ext uri="{FF2B5EF4-FFF2-40B4-BE49-F238E27FC236}">
                <a16:creationId xmlns:a16="http://schemas.microsoft.com/office/drawing/2014/main" id="{24966678-01CD-1114-938E-AA4037E1E0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1577491"/>
            <a:ext cx="3684191" cy="3684191"/>
          </a:xfrm>
          <a:prstGeom prst="rect">
            <a:avLst/>
          </a:prstGeom>
        </p:spPr>
      </p:pic>
      <p:sp>
        <p:nvSpPr>
          <p:cNvPr id="147" name="Rectangle 146">
            <a:extLst>
              <a:ext uri="{FF2B5EF4-FFF2-40B4-BE49-F238E27FC236}">
                <a16:creationId xmlns:a16="http://schemas.microsoft.com/office/drawing/2014/main" id="{732BBDD8-8D49-4D88-8935-FBC3DCA33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314" y="2"/>
            <a:ext cx="7556686" cy="6857998"/>
          </a:xfrm>
          <a:prstGeom prst="rect">
            <a:avLst/>
          </a:prstGeom>
          <a:solidFill>
            <a:schemeClr val="tx1">
              <a:lumMod val="50000"/>
              <a:lumOff val="50000"/>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srgbClr val="FFFFFF"/>
              </a:solidFill>
              <a:latin typeface="Calibri" panose="020F0502020204030204"/>
            </a:endParaRPr>
          </a:p>
        </p:txBody>
      </p:sp>
      <p:sp>
        <p:nvSpPr>
          <p:cNvPr id="2" name="Title 1">
            <a:extLst>
              <a:ext uri="{FF2B5EF4-FFF2-40B4-BE49-F238E27FC236}">
                <a16:creationId xmlns:a16="http://schemas.microsoft.com/office/drawing/2014/main" id="{1C77EC79-5D66-5A94-24DD-7714A20499AE}"/>
              </a:ext>
            </a:extLst>
          </p:cNvPr>
          <p:cNvSpPr>
            <a:spLocks noGrp="1"/>
          </p:cNvSpPr>
          <p:nvPr>
            <p:ph type="title"/>
          </p:nvPr>
        </p:nvSpPr>
        <p:spPr>
          <a:xfrm>
            <a:off x="5278781" y="620720"/>
            <a:ext cx="6157545" cy="5523515"/>
          </a:xfrm>
        </p:spPr>
        <p:txBody>
          <a:bodyPr vert="horz" lIns="91440" tIns="45720" rIns="91440" bIns="45720" rtlCol="0" anchor="ctr">
            <a:normAutofit/>
          </a:bodyPr>
          <a:lstStyle/>
          <a:p>
            <a:br>
              <a:rPr lang="en-US" sz="4800" kern="1200" dirty="0"/>
            </a:br>
            <a:r>
              <a:rPr lang="en-US" sz="4800" b="1" u="sng" dirty="0"/>
              <a:t>Setting the scene</a:t>
            </a:r>
            <a:br>
              <a:rPr lang="en-US" sz="2400" b="1" u="sng" kern="1200" dirty="0"/>
            </a:br>
            <a:endParaRPr lang="en-US" sz="2400" b="1" u="sng" kern="1200" dirty="0">
              <a:solidFill>
                <a:schemeClr val="tx1"/>
              </a:solidFill>
            </a:endParaRPr>
          </a:p>
          <a:p>
            <a:r>
              <a:rPr lang="en-US" sz="2400" kern="1200" dirty="0"/>
              <a:t>Universities provide students with opportunities to follow their passions; to explore, discover and develop as individuals through learning experiences, helping them to become academically successful and employable </a:t>
            </a:r>
            <a:r>
              <a:rPr lang="en-GB" sz="2400" dirty="0"/>
              <a:t>(University of Wales Trinity St David, 2022).</a:t>
            </a:r>
            <a:br>
              <a:rPr lang="en-GB" sz="2400" dirty="0"/>
            </a:br>
            <a:br>
              <a:rPr lang="en-US" sz="2400" kern="1200" dirty="0"/>
            </a:br>
            <a:br>
              <a:rPr lang="en-US" sz="2400" kern="1200" dirty="0"/>
            </a:br>
            <a:r>
              <a:rPr lang="en-US" sz="2400" kern="1200" dirty="0"/>
              <a:t>The overall success of students will depend largely on their ability to take control of their own learning (Cottrell, 2013, p.10).</a:t>
            </a:r>
            <a:endParaRPr lang="en-US" sz="2400" u="sng" kern="1200" dirty="0"/>
          </a:p>
        </p:txBody>
      </p:sp>
    </p:spTree>
    <p:extLst>
      <p:ext uri="{BB962C8B-B14F-4D97-AF65-F5344CB8AC3E}">
        <p14:creationId xmlns:p14="http://schemas.microsoft.com/office/powerpoint/2010/main" val="1348513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E9FC1-7CFD-2627-4ECC-904CEE89DF45}"/>
              </a:ext>
            </a:extLst>
          </p:cNvPr>
          <p:cNvSpPr>
            <a:spLocks noGrp="1"/>
          </p:cNvSpPr>
          <p:nvPr>
            <p:ph type="title"/>
          </p:nvPr>
        </p:nvSpPr>
        <p:spPr>
          <a:xfrm>
            <a:off x="1371599" y="294538"/>
            <a:ext cx="9895951" cy="1033669"/>
          </a:xfrm>
        </p:spPr>
        <p:txBody>
          <a:bodyPr>
            <a:normAutofit/>
          </a:bodyPr>
          <a:lstStyle/>
          <a:p>
            <a:r>
              <a:rPr lang="en-US" sz="4800" dirty="0">
                <a:solidFill>
                  <a:srgbClr val="FFFFFF"/>
                </a:solidFill>
                <a:cs typeface="Calibri Light"/>
              </a:rPr>
              <a:t>Study Skills for Employability</a:t>
            </a:r>
            <a:endParaRPr lang="en-US" sz="4800" dirty="0">
              <a:solidFill>
                <a:srgbClr val="FFFFFF"/>
              </a:solidFill>
            </a:endParaRPr>
          </a:p>
        </p:txBody>
      </p:sp>
      <p:sp>
        <p:nvSpPr>
          <p:cNvPr id="48" name="Content Placeholder 2">
            <a:extLst>
              <a:ext uri="{FF2B5EF4-FFF2-40B4-BE49-F238E27FC236}">
                <a16:creationId xmlns:a16="http://schemas.microsoft.com/office/drawing/2014/main" id="{95E029F8-4A02-FBCC-7512-F3D1046A75F0}"/>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r>
              <a:rPr lang="en-US" sz="2400" dirty="0">
                <a:cs typeface="Calibri" panose="020F0502020204030204"/>
              </a:rPr>
              <a:t>Cottrell (2013) emphasises that effective study skills will help students become responsible adults, successful learners and achievers in their chosen field. </a:t>
            </a:r>
          </a:p>
          <a:p>
            <a:pPr marL="0" indent="0">
              <a:buNone/>
            </a:pPr>
            <a:endParaRPr lang="en-US" sz="2400" dirty="0">
              <a:cs typeface="Calibri" panose="020F0502020204030204"/>
            </a:endParaRPr>
          </a:p>
          <a:p>
            <a:pPr marL="0" indent="0">
              <a:buNone/>
            </a:pPr>
            <a:r>
              <a:rPr lang="en-US" sz="2400" dirty="0">
                <a:cs typeface="Calibri" panose="020F0502020204030204"/>
              </a:rPr>
              <a:t>According to the Indeed Editorial Team (2022) the most important study skills required for employability include: </a:t>
            </a:r>
          </a:p>
          <a:p>
            <a:r>
              <a:rPr lang="en-US" sz="2400" dirty="0">
                <a:cs typeface="Calibri" panose="020F0502020204030204"/>
              </a:rPr>
              <a:t>Academic writing skills</a:t>
            </a:r>
          </a:p>
          <a:p>
            <a:r>
              <a:rPr lang="en-US" sz="2400" dirty="0">
                <a:cs typeface="Calibri" panose="020F0502020204030204"/>
              </a:rPr>
              <a:t>Critical Thinking skills</a:t>
            </a:r>
          </a:p>
          <a:p>
            <a:r>
              <a:rPr lang="en-US" sz="2400" dirty="0">
                <a:cs typeface="Calibri" panose="020F0502020204030204"/>
              </a:rPr>
              <a:t>Research skills</a:t>
            </a:r>
          </a:p>
          <a:p>
            <a:r>
              <a:rPr lang="en-US" sz="2400" dirty="0">
                <a:cs typeface="Calibri" panose="020F0502020204030204"/>
              </a:rPr>
              <a:t>Planning and organisational skills</a:t>
            </a:r>
          </a:p>
          <a:p>
            <a:r>
              <a:rPr lang="en-US" sz="2400" dirty="0">
                <a:cs typeface="Calibri" panose="020F0502020204030204"/>
              </a:rPr>
              <a:t>Presentation skills</a:t>
            </a:r>
          </a:p>
        </p:txBody>
      </p:sp>
    </p:spTree>
    <p:extLst>
      <p:ext uri="{BB962C8B-B14F-4D97-AF65-F5344CB8AC3E}">
        <p14:creationId xmlns:p14="http://schemas.microsoft.com/office/powerpoint/2010/main" val="667435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84908-8DC6-98DC-52CA-20AF903A3C7B}"/>
              </a:ext>
            </a:extLst>
          </p:cNvPr>
          <p:cNvSpPr>
            <a:spLocks noGrp="1"/>
          </p:cNvSpPr>
          <p:nvPr>
            <p:ph type="title"/>
          </p:nvPr>
        </p:nvSpPr>
        <p:spPr>
          <a:xfrm>
            <a:off x="466722" y="586855"/>
            <a:ext cx="3201366" cy="3387497"/>
          </a:xfrm>
        </p:spPr>
        <p:txBody>
          <a:bodyPr anchor="b">
            <a:normAutofit/>
          </a:bodyPr>
          <a:lstStyle/>
          <a:p>
            <a:pPr algn="r"/>
            <a:r>
              <a:rPr lang="en-US" sz="4800" dirty="0">
                <a:solidFill>
                  <a:srgbClr val="FFFFFF"/>
                </a:solidFill>
                <a:cs typeface="Calibri Light"/>
              </a:rPr>
              <a:t>Road Map</a:t>
            </a:r>
            <a:endParaRPr lang="en-US" sz="4800" dirty="0">
              <a:solidFill>
                <a:srgbClr val="FFFFFF"/>
              </a:solidFill>
            </a:endParaRPr>
          </a:p>
        </p:txBody>
      </p:sp>
      <p:sp>
        <p:nvSpPr>
          <p:cNvPr id="60" name="Content Placeholder 2">
            <a:extLst>
              <a:ext uri="{FF2B5EF4-FFF2-40B4-BE49-F238E27FC236}">
                <a16:creationId xmlns:a16="http://schemas.microsoft.com/office/drawing/2014/main" id="{8505079B-6737-5F0C-5698-D1FED5F849DC}"/>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400" dirty="0">
                <a:ea typeface="+mn-lt"/>
                <a:cs typeface="+mn-lt"/>
              </a:rPr>
              <a:t>This presentation will focus on </a:t>
            </a:r>
            <a:r>
              <a:rPr lang="en-US" sz="2400" u="sng" dirty="0">
                <a:ea typeface="+mn-lt"/>
                <a:cs typeface="+mn-lt"/>
              </a:rPr>
              <a:t>three</a:t>
            </a:r>
            <a:r>
              <a:rPr lang="en-US" sz="2400" dirty="0">
                <a:ea typeface="+mn-lt"/>
                <a:cs typeface="+mn-lt"/>
              </a:rPr>
              <a:t> of these important study skills:</a:t>
            </a:r>
            <a:endParaRPr lang="en-US" sz="2400" dirty="0">
              <a:cs typeface="Calibri" panose="020F0502020204030204"/>
            </a:endParaRPr>
          </a:p>
          <a:p>
            <a:pPr marL="0" indent="0">
              <a:buNone/>
            </a:pPr>
            <a:r>
              <a:rPr lang="en-US" sz="2400" dirty="0">
                <a:ea typeface="+mn-lt"/>
                <a:cs typeface="+mn-lt"/>
              </a:rPr>
              <a:t>•Planning and organisational skills</a:t>
            </a:r>
            <a:endParaRPr lang="en-US" sz="2400" dirty="0">
              <a:cs typeface="Calibri" panose="020F0502020204030204"/>
            </a:endParaRPr>
          </a:p>
          <a:p>
            <a:pPr marL="0" indent="0">
              <a:buNone/>
            </a:pPr>
            <a:r>
              <a:rPr lang="en-US" sz="2400" dirty="0">
                <a:ea typeface="+mn-lt"/>
                <a:cs typeface="+mn-lt"/>
              </a:rPr>
              <a:t>•Research skills</a:t>
            </a:r>
            <a:endParaRPr lang="en-US" sz="2400" dirty="0">
              <a:cs typeface="Calibri" panose="020F0502020204030204"/>
            </a:endParaRPr>
          </a:p>
          <a:p>
            <a:pPr marL="0" indent="0">
              <a:buNone/>
            </a:pPr>
            <a:r>
              <a:rPr lang="en-US" sz="2400" dirty="0">
                <a:ea typeface="+mn-lt"/>
                <a:cs typeface="+mn-lt"/>
              </a:rPr>
              <a:t>•Presentation skills</a:t>
            </a:r>
            <a:endParaRPr lang="en-US" sz="2400" dirty="0">
              <a:cs typeface="Calibri"/>
            </a:endParaRPr>
          </a:p>
          <a:p>
            <a:pPr marL="0" indent="0">
              <a:buNone/>
            </a:pPr>
            <a:endParaRPr lang="en-US" sz="2400" dirty="0">
              <a:cs typeface="Calibri"/>
            </a:endParaRPr>
          </a:p>
          <a:p>
            <a:pPr marL="0" indent="0">
              <a:buNone/>
            </a:pPr>
            <a:r>
              <a:rPr lang="en-US" sz="2400" dirty="0">
                <a:ea typeface="+mn-lt"/>
                <a:cs typeface="+mn-lt"/>
              </a:rPr>
              <a:t>Learning objectives: </a:t>
            </a:r>
          </a:p>
          <a:p>
            <a:pPr marL="0" indent="0">
              <a:buNone/>
            </a:pPr>
            <a:r>
              <a:rPr lang="en-US" sz="2400" dirty="0">
                <a:ea typeface="+mn-lt"/>
                <a:cs typeface="+mn-lt"/>
              </a:rPr>
              <a:t>•To discover the importance of these skills for future employability </a:t>
            </a:r>
            <a:endParaRPr lang="en-US" sz="2400" dirty="0">
              <a:cs typeface="Calibri" panose="020F0502020204030204"/>
            </a:endParaRPr>
          </a:p>
          <a:p>
            <a:pPr marL="0" indent="0">
              <a:buNone/>
            </a:pPr>
            <a:r>
              <a:rPr lang="en-US" sz="2400" dirty="0">
                <a:ea typeface="+mn-lt"/>
                <a:cs typeface="+mn-lt"/>
              </a:rPr>
              <a:t>•How these skills can be transferred to Youth Work practice</a:t>
            </a:r>
            <a:endParaRPr lang="en-US" sz="2400" dirty="0">
              <a:cs typeface="Calibri" panose="020F0502020204030204"/>
            </a:endParaRPr>
          </a:p>
          <a:p>
            <a:pPr marL="0" indent="0">
              <a:buNone/>
            </a:pPr>
            <a:r>
              <a:rPr lang="en-US" sz="2400" dirty="0">
                <a:ea typeface="+mn-lt"/>
                <a:cs typeface="+mn-lt"/>
              </a:rPr>
              <a:t>•Action points for personal development</a:t>
            </a:r>
            <a:endParaRPr lang="en-US" sz="2400" dirty="0">
              <a:cs typeface="Calibri"/>
            </a:endParaRPr>
          </a:p>
          <a:p>
            <a:endParaRPr lang="en-US" sz="2000" dirty="0">
              <a:cs typeface="Calibri"/>
            </a:endParaRPr>
          </a:p>
        </p:txBody>
      </p:sp>
    </p:spTree>
    <p:extLst>
      <p:ext uri="{BB962C8B-B14F-4D97-AF65-F5344CB8AC3E}">
        <p14:creationId xmlns:p14="http://schemas.microsoft.com/office/powerpoint/2010/main" val="3233741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12" name="Rectangle 159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1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7" name="Rectangle 160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1711D02-F39B-F080-CEA9-5985E17C2B19}"/>
              </a:ext>
            </a:extLst>
          </p:cNvPr>
          <p:cNvSpPr>
            <a:spLocks noGrp="1"/>
          </p:cNvSpPr>
          <p:nvPr>
            <p:ph type="title"/>
          </p:nvPr>
        </p:nvSpPr>
        <p:spPr>
          <a:xfrm>
            <a:off x="958506" y="800392"/>
            <a:ext cx="10264697" cy="1212102"/>
          </a:xfrm>
        </p:spPr>
        <p:txBody>
          <a:bodyPr vert="horz" lIns="91440" tIns="45720" rIns="91440" bIns="45720" rtlCol="0">
            <a:normAutofit/>
          </a:bodyPr>
          <a:lstStyle/>
          <a:p>
            <a:r>
              <a:rPr lang="en-US" sz="4000" kern="1200" dirty="0">
                <a:solidFill>
                  <a:srgbClr val="FFFFFF"/>
                </a:solidFill>
                <a:latin typeface="+mj-lt"/>
                <a:ea typeface="+mj-ea"/>
                <a:cs typeface="+mj-cs"/>
              </a:rPr>
              <a:t>Planning and </a:t>
            </a:r>
            <a:r>
              <a:rPr lang="en-US" sz="4000" dirty="0" err="1">
                <a:solidFill>
                  <a:srgbClr val="FFFFFF"/>
                </a:solidFill>
              </a:rPr>
              <a:t>Organisational</a:t>
            </a:r>
            <a:r>
              <a:rPr lang="en-US" sz="4000" kern="1200" dirty="0">
                <a:solidFill>
                  <a:srgbClr val="FFFFFF"/>
                </a:solidFill>
                <a:latin typeface="+mj-lt"/>
                <a:ea typeface="+mj-ea"/>
                <a:cs typeface="+mj-cs"/>
              </a:rPr>
              <a:t> skills</a:t>
            </a:r>
          </a:p>
        </p:txBody>
      </p:sp>
      <p:sp>
        <p:nvSpPr>
          <p:cNvPr id="1593" name="Content Placeholder 1592">
            <a:extLst>
              <a:ext uri="{FF2B5EF4-FFF2-40B4-BE49-F238E27FC236}">
                <a16:creationId xmlns:a16="http://schemas.microsoft.com/office/drawing/2014/main" id="{CC5312B4-3C0D-9326-BF6F-DFAA4CA76FB3}"/>
              </a:ext>
            </a:extLst>
          </p:cNvPr>
          <p:cNvSpPr>
            <a:spLocks noGrp="1"/>
          </p:cNvSpPr>
          <p:nvPr>
            <p:ph idx="1"/>
          </p:nvPr>
        </p:nvSpPr>
        <p:spPr>
          <a:xfrm>
            <a:off x="1367624" y="2812887"/>
            <a:ext cx="9708995" cy="3244722"/>
          </a:xfrm>
        </p:spPr>
        <p:txBody>
          <a:bodyPr vert="horz" lIns="91440" tIns="45720" rIns="91440" bIns="45720" rtlCol="0" anchor="ctr">
            <a:normAutofit fontScale="25000" lnSpcReduction="20000"/>
          </a:bodyPr>
          <a:lstStyle/>
          <a:p>
            <a:pPr marL="0" indent="0">
              <a:spcBef>
                <a:spcPts val="0"/>
              </a:spcBef>
              <a:spcAft>
                <a:spcPts val="600"/>
              </a:spcAft>
              <a:buNone/>
            </a:pPr>
            <a:r>
              <a:rPr lang="en-US" sz="9600" dirty="0">
                <a:ea typeface="+mn-lt"/>
                <a:cs typeface="+mn-lt"/>
              </a:rPr>
              <a:t>Why are these skills important for future employability? </a:t>
            </a:r>
            <a:endParaRPr lang="en-US" sz="9600" dirty="0"/>
          </a:p>
          <a:p>
            <a:pPr marL="0" indent="0">
              <a:spcBef>
                <a:spcPts val="0"/>
              </a:spcBef>
              <a:spcAft>
                <a:spcPts val="600"/>
              </a:spcAft>
              <a:buNone/>
            </a:pPr>
            <a:endParaRPr lang="en-US" sz="9600" dirty="0">
              <a:ea typeface="+mn-lt"/>
              <a:cs typeface="+mn-lt"/>
            </a:endParaRPr>
          </a:p>
          <a:p>
            <a:pPr marL="0" indent="0">
              <a:spcBef>
                <a:spcPts val="0"/>
              </a:spcBef>
              <a:spcAft>
                <a:spcPts val="600"/>
              </a:spcAft>
              <a:buNone/>
            </a:pPr>
            <a:r>
              <a:rPr lang="en-US" sz="9600" dirty="0">
                <a:ea typeface="+mn-lt"/>
                <a:cs typeface="+mn-lt"/>
              </a:rPr>
              <a:t>Planning and </a:t>
            </a:r>
            <a:r>
              <a:rPr lang="en-US" sz="9600" dirty="0" err="1">
                <a:ea typeface="+mn-lt"/>
                <a:cs typeface="+mn-lt"/>
              </a:rPr>
              <a:t>organisational</a:t>
            </a:r>
            <a:r>
              <a:rPr lang="en-US" sz="9600" dirty="0">
                <a:ea typeface="+mn-lt"/>
                <a:cs typeface="+mn-lt"/>
              </a:rPr>
              <a:t> skills develop the ability to: </a:t>
            </a:r>
          </a:p>
          <a:p>
            <a:pPr lvl="1">
              <a:spcBef>
                <a:spcPts val="0"/>
              </a:spcBef>
              <a:spcAft>
                <a:spcPts val="600"/>
              </a:spcAft>
            </a:pPr>
            <a:r>
              <a:rPr lang="en-US" sz="9600" dirty="0" err="1">
                <a:ea typeface="+mn-lt"/>
                <a:cs typeface="+mn-lt"/>
              </a:rPr>
              <a:t>Prioritise</a:t>
            </a:r>
            <a:r>
              <a:rPr lang="en-US" sz="9600" dirty="0">
                <a:ea typeface="+mn-lt"/>
                <a:cs typeface="+mn-lt"/>
              </a:rPr>
              <a:t> workloads</a:t>
            </a:r>
          </a:p>
          <a:p>
            <a:pPr lvl="1">
              <a:spcBef>
                <a:spcPts val="0"/>
              </a:spcBef>
              <a:spcAft>
                <a:spcPts val="600"/>
              </a:spcAft>
            </a:pPr>
            <a:r>
              <a:rPr lang="en-US" sz="9600" dirty="0">
                <a:ea typeface="+mn-lt"/>
                <a:cs typeface="+mn-lt"/>
              </a:rPr>
              <a:t>Manage time wisely</a:t>
            </a:r>
          </a:p>
          <a:p>
            <a:pPr lvl="1">
              <a:spcBef>
                <a:spcPts val="0"/>
              </a:spcBef>
              <a:spcAft>
                <a:spcPts val="600"/>
              </a:spcAft>
            </a:pPr>
            <a:r>
              <a:rPr lang="en-US" sz="9600" dirty="0">
                <a:ea typeface="+mn-lt"/>
                <a:cs typeface="+mn-lt"/>
              </a:rPr>
              <a:t>Plan goals</a:t>
            </a:r>
          </a:p>
          <a:p>
            <a:pPr lvl="1">
              <a:spcBef>
                <a:spcPts val="0"/>
              </a:spcBef>
              <a:spcAft>
                <a:spcPts val="600"/>
              </a:spcAft>
            </a:pPr>
            <a:r>
              <a:rPr lang="en-US" sz="9600" dirty="0">
                <a:ea typeface="+mn-lt"/>
                <a:cs typeface="+mn-lt"/>
              </a:rPr>
              <a:t>Meet deadlines</a:t>
            </a:r>
          </a:p>
          <a:p>
            <a:pPr marL="0" indent="0">
              <a:spcBef>
                <a:spcPts val="0"/>
              </a:spcBef>
              <a:spcAft>
                <a:spcPts val="600"/>
              </a:spcAft>
              <a:buNone/>
            </a:pPr>
            <a:r>
              <a:rPr lang="en-US" sz="9600" dirty="0">
                <a:cs typeface="Calibri" panose="020F0502020204030204"/>
              </a:rPr>
              <a:t>(</a:t>
            </a:r>
            <a:r>
              <a:rPr lang="en-US" sz="9600" dirty="0" err="1">
                <a:cs typeface="Calibri" panose="020F0502020204030204"/>
              </a:rPr>
              <a:t>Trought</a:t>
            </a:r>
            <a:r>
              <a:rPr lang="en-US" sz="9600" dirty="0">
                <a:cs typeface="Calibri" panose="020F0502020204030204"/>
              </a:rPr>
              <a:t>, 2017)</a:t>
            </a:r>
          </a:p>
          <a:p>
            <a:pPr marL="0" indent="0">
              <a:spcBef>
                <a:spcPts val="0"/>
              </a:spcBef>
              <a:spcAft>
                <a:spcPts val="600"/>
              </a:spcAft>
              <a:buNone/>
            </a:pPr>
            <a:endParaRPr lang="en-US" sz="9600" dirty="0">
              <a:cs typeface="Calibri" panose="020F0502020204030204"/>
            </a:endParaRPr>
          </a:p>
          <a:p>
            <a:pPr marL="0" indent="0">
              <a:spcBef>
                <a:spcPts val="0"/>
              </a:spcBef>
              <a:spcAft>
                <a:spcPts val="600"/>
              </a:spcAft>
              <a:buNone/>
            </a:pPr>
            <a:r>
              <a:rPr lang="en-US" sz="9600" dirty="0">
                <a:cs typeface="Calibri" panose="020F0502020204030204"/>
              </a:rPr>
              <a:t>Individuals with these skills are believed to be more responsible, reliable and contribute to productivity in the workplace (</a:t>
            </a:r>
            <a:r>
              <a:rPr lang="en-US" sz="9600" dirty="0" err="1">
                <a:cs typeface="Calibri" panose="020F0502020204030204"/>
              </a:rPr>
              <a:t>Trought</a:t>
            </a:r>
            <a:r>
              <a:rPr lang="en-US" sz="9600" dirty="0">
                <a:cs typeface="Calibri" panose="020F0502020204030204"/>
              </a:rPr>
              <a:t>, 2017).</a:t>
            </a:r>
            <a:endParaRPr lang="en-US" sz="9600" dirty="0"/>
          </a:p>
          <a:p>
            <a:pPr marL="0" indent="0">
              <a:spcBef>
                <a:spcPts val="0"/>
              </a:spcBef>
              <a:spcAft>
                <a:spcPts val="600"/>
              </a:spcAft>
              <a:buNone/>
            </a:pPr>
            <a:endParaRPr lang="en-US" sz="2400" dirty="0">
              <a:cs typeface="Calibri" panose="020F0502020204030204"/>
            </a:endParaRPr>
          </a:p>
          <a:p>
            <a:pPr>
              <a:spcBef>
                <a:spcPts val="0"/>
              </a:spcBef>
              <a:spcAft>
                <a:spcPts val="600"/>
              </a:spcAft>
            </a:pPr>
            <a:endParaRPr lang="en-US" sz="2400" dirty="0">
              <a:cs typeface="Calibri" panose="020F0502020204030204"/>
            </a:endParaRPr>
          </a:p>
        </p:txBody>
      </p:sp>
      <p:sp>
        <p:nvSpPr>
          <p:cNvPr id="7" name="Content Placeholder 2">
            <a:extLst>
              <a:ext uri="{FF2B5EF4-FFF2-40B4-BE49-F238E27FC236}">
                <a16:creationId xmlns:a16="http://schemas.microsoft.com/office/drawing/2014/main" id="{E94A1C5E-43D8-5A78-D9C1-9040E9271D53}"/>
              </a:ext>
            </a:extLst>
          </p:cNvPr>
          <p:cNvSpPr txBox="1">
            <a:spLocks/>
          </p:cNvSpPr>
          <p:nvPr/>
        </p:nvSpPr>
        <p:spPr>
          <a:xfrm>
            <a:off x="603739" y="-577606"/>
            <a:ext cx="10515600" cy="18777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cs typeface="Calibri"/>
            </a:endParaRPr>
          </a:p>
          <a:p>
            <a:pPr marL="0" indent="0">
              <a:buFont typeface="Arial" panose="020B0604020202020204" pitchFamily="34" charset="0"/>
              <a:buNone/>
            </a:pPr>
            <a:endParaRPr lang="en-US">
              <a:cs typeface="Calibri"/>
            </a:endParaRPr>
          </a:p>
          <a:p>
            <a:pPr marL="0" indent="0">
              <a:buFont typeface="Arial" panose="020B0604020202020204" pitchFamily="34" charset="0"/>
              <a:buNone/>
            </a:pPr>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4068892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9A718B-6239-E3F7-6E10-419A927EFFDD}"/>
              </a:ext>
            </a:extLst>
          </p:cNvPr>
          <p:cNvSpPr>
            <a:spLocks noGrp="1"/>
          </p:cNvSpPr>
          <p:nvPr>
            <p:ph type="title"/>
          </p:nvPr>
        </p:nvSpPr>
        <p:spPr>
          <a:xfrm>
            <a:off x="934872" y="982272"/>
            <a:ext cx="4019891" cy="4560970"/>
          </a:xfrm>
        </p:spPr>
        <p:txBody>
          <a:bodyPr>
            <a:normAutofit/>
          </a:bodyPr>
          <a:lstStyle/>
          <a:p>
            <a:r>
              <a:rPr lang="en-US" sz="4800" dirty="0">
                <a:solidFill>
                  <a:srgbClr val="FFFFFF"/>
                </a:solidFill>
                <a:cs typeface="Calibri Light"/>
              </a:rPr>
              <a:t>Planning and </a:t>
            </a:r>
            <a:r>
              <a:rPr lang="en-US" sz="4800" dirty="0" err="1">
                <a:solidFill>
                  <a:srgbClr val="FFFFFF"/>
                </a:solidFill>
                <a:cs typeface="Calibri Light"/>
              </a:rPr>
              <a:t>Organisational</a:t>
            </a:r>
            <a:r>
              <a:rPr lang="en-US" sz="4800" dirty="0">
                <a:solidFill>
                  <a:srgbClr val="FFFFFF"/>
                </a:solidFill>
                <a:cs typeface="Calibri Light"/>
              </a:rPr>
              <a:t> Skills in Youth Work</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E3E2B23-ACD9-E574-5410-3E01BF05F556}"/>
              </a:ext>
            </a:extLst>
          </p:cNvPr>
          <p:cNvSpPr>
            <a:spLocks noGrp="1"/>
          </p:cNvSpPr>
          <p:nvPr>
            <p:ph idx="1"/>
          </p:nvPr>
        </p:nvSpPr>
        <p:spPr>
          <a:xfrm>
            <a:off x="5221862" y="1719618"/>
            <a:ext cx="5948831" cy="4334629"/>
          </a:xfrm>
        </p:spPr>
        <p:txBody>
          <a:bodyPr vert="horz" lIns="91440" tIns="45720" rIns="91440" bIns="45720" rtlCol="0" anchor="ctr">
            <a:normAutofit/>
          </a:bodyPr>
          <a:lstStyle/>
          <a:p>
            <a:pPr>
              <a:spcBef>
                <a:spcPts val="0"/>
              </a:spcBef>
            </a:pPr>
            <a:r>
              <a:rPr lang="en-US" sz="2400" dirty="0">
                <a:solidFill>
                  <a:srgbClr val="FEFFFF"/>
                </a:solidFill>
                <a:ea typeface="+mn-lt"/>
                <a:cs typeface="+mn-lt"/>
              </a:rPr>
              <a:t>Responsibilities of a youth worker:</a:t>
            </a:r>
          </a:p>
          <a:p>
            <a:pPr lvl="1">
              <a:spcBef>
                <a:spcPts val="0"/>
              </a:spcBef>
              <a:buFont typeface="Wingdings" panose="05000000000000000000" pitchFamily="2" charset="2"/>
              <a:buChar char="§"/>
            </a:pPr>
            <a:r>
              <a:rPr lang="en-US" dirty="0">
                <a:solidFill>
                  <a:srgbClr val="FEFFFF"/>
                </a:solidFill>
                <a:ea typeface="+mn-lt"/>
                <a:cs typeface="+mn-lt"/>
              </a:rPr>
              <a:t>Planning activities </a:t>
            </a:r>
          </a:p>
          <a:p>
            <a:pPr lvl="1">
              <a:spcBef>
                <a:spcPts val="0"/>
              </a:spcBef>
              <a:buFont typeface="Wingdings" panose="05000000000000000000" pitchFamily="2" charset="2"/>
              <a:buChar char="§"/>
            </a:pPr>
            <a:r>
              <a:rPr lang="en-US" dirty="0">
                <a:solidFill>
                  <a:srgbClr val="FEFFFF"/>
                </a:solidFill>
                <a:ea typeface="+mn-lt"/>
                <a:cs typeface="+mn-lt"/>
              </a:rPr>
              <a:t>Assessing needs</a:t>
            </a:r>
          </a:p>
          <a:p>
            <a:pPr lvl="1">
              <a:spcBef>
                <a:spcPts val="0"/>
              </a:spcBef>
              <a:buFont typeface="Wingdings" panose="05000000000000000000" pitchFamily="2" charset="2"/>
              <a:buChar char="§"/>
            </a:pPr>
            <a:r>
              <a:rPr lang="en-US" dirty="0">
                <a:solidFill>
                  <a:srgbClr val="FEFFFF"/>
                </a:solidFill>
                <a:ea typeface="+mn-lt"/>
                <a:cs typeface="+mn-lt"/>
              </a:rPr>
              <a:t>Creating action plans </a:t>
            </a:r>
          </a:p>
          <a:p>
            <a:pPr lvl="1">
              <a:spcBef>
                <a:spcPts val="0"/>
              </a:spcBef>
              <a:buFont typeface="Wingdings" panose="05000000000000000000" pitchFamily="2" charset="2"/>
              <a:buChar char="§"/>
            </a:pPr>
            <a:r>
              <a:rPr lang="en-US" dirty="0">
                <a:solidFill>
                  <a:srgbClr val="FEFFFF"/>
                </a:solidFill>
                <a:ea typeface="+mn-lt"/>
                <a:cs typeface="+mn-lt"/>
              </a:rPr>
              <a:t>Completing paperwork on time </a:t>
            </a:r>
          </a:p>
          <a:p>
            <a:pPr marL="0" lvl="1" indent="0">
              <a:spcBef>
                <a:spcPts val="0"/>
              </a:spcBef>
              <a:buNone/>
            </a:pPr>
            <a:r>
              <a:rPr lang="en-US" dirty="0">
                <a:solidFill>
                  <a:srgbClr val="FEFFFF"/>
                </a:solidFill>
                <a:ea typeface="+mn-lt"/>
                <a:cs typeface="+mn-lt"/>
              </a:rPr>
              <a:t>(</a:t>
            </a:r>
            <a:r>
              <a:rPr lang="en-US" dirty="0" err="1">
                <a:solidFill>
                  <a:srgbClr val="FEFFFF"/>
                </a:solidFill>
                <a:ea typeface="+mn-lt"/>
                <a:cs typeface="+mn-lt"/>
              </a:rPr>
              <a:t>Sapin</a:t>
            </a:r>
            <a:r>
              <a:rPr lang="en-US" dirty="0">
                <a:solidFill>
                  <a:srgbClr val="FEFFFF"/>
                </a:solidFill>
                <a:ea typeface="+mn-lt"/>
                <a:cs typeface="+mn-lt"/>
              </a:rPr>
              <a:t>, 2013) </a:t>
            </a:r>
          </a:p>
          <a:p>
            <a:pPr>
              <a:spcBef>
                <a:spcPts val="0"/>
              </a:spcBef>
            </a:pPr>
            <a:endParaRPr lang="en-US" sz="2400" dirty="0">
              <a:solidFill>
                <a:srgbClr val="FEFFFF"/>
              </a:solidFill>
              <a:ea typeface="+mn-lt"/>
              <a:cs typeface="+mn-lt"/>
            </a:endParaRPr>
          </a:p>
          <a:p>
            <a:pPr>
              <a:spcBef>
                <a:spcPts val="0"/>
              </a:spcBef>
            </a:pPr>
            <a:r>
              <a:rPr lang="en-US" sz="2400" dirty="0">
                <a:solidFill>
                  <a:srgbClr val="FEFFFF"/>
                </a:solidFill>
                <a:ea typeface="+mn-lt"/>
                <a:cs typeface="+mn-lt"/>
              </a:rPr>
              <a:t>Youth Workers responsibilities include:</a:t>
            </a:r>
          </a:p>
          <a:p>
            <a:pPr lvl="1">
              <a:spcBef>
                <a:spcPts val="0"/>
              </a:spcBef>
              <a:buFont typeface="Wingdings" panose="05000000000000000000" pitchFamily="2" charset="2"/>
              <a:buChar char="§"/>
            </a:pPr>
            <a:r>
              <a:rPr lang="en-US" dirty="0">
                <a:solidFill>
                  <a:srgbClr val="FEFFFF"/>
                </a:solidFill>
                <a:ea typeface="+mn-lt"/>
                <a:cs typeface="+mn-lt"/>
              </a:rPr>
              <a:t>Stress management</a:t>
            </a:r>
          </a:p>
          <a:p>
            <a:pPr lvl="1">
              <a:spcBef>
                <a:spcPts val="0"/>
              </a:spcBef>
              <a:buFont typeface="Wingdings" panose="05000000000000000000" pitchFamily="2" charset="2"/>
              <a:buChar char="§"/>
            </a:pPr>
            <a:r>
              <a:rPr lang="en-US" dirty="0">
                <a:solidFill>
                  <a:srgbClr val="FEFFFF"/>
                </a:solidFill>
                <a:ea typeface="+mn-lt"/>
                <a:cs typeface="+mn-lt"/>
              </a:rPr>
              <a:t>Awareness of unproductivity </a:t>
            </a:r>
          </a:p>
          <a:p>
            <a:pPr marL="0" lvl="1" indent="0">
              <a:spcBef>
                <a:spcPts val="0"/>
              </a:spcBef>
              <a:buNone/>
            </a:pPr>
            <a:r>
              <a:rPr lang="en-US" dirty="0">
                <a:solidFill>
                  <a:srgbClr val="FEFFFF"/>
                </a:solidFill>
                <a:ea typeface="+mn-lt"/>
                <a:cs typeface="+mn-lt"/>
              </a:rPr>
              <a:t>(Ingram and Harris, 2001)</a:t>
            </a:r>
          </a:p>
          <a:p>
            <a:pPr marL="0" indent="0">
              <a:buNone/>
            </a:pPr>
            <a:endParaRPr lang="en-US" sz="2200" dirty="0">
              <a:solidFill>
                <a:srgbClr val="FEFFFF"/>
              </a:solidFill>
              <a:cs typeface="Calibri"/>
            </a:endParaRPr>
          </a:p>
        </p:txBody>
      </p:sp>
    </p:spTree>
    <p:extLst>
      <p:ext uri="{BB962C8B-B14F-4D97-AF65-F5344CB8AC3E}">
        <p14:creationId xmlns:p14="http://schemas.microsoft.com/office/powerpoint/2010/main" val="1932042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2B4F-CA24-D3CB-3D8C-F822209C9D28}"/>
              </a:ext>
            </a:extLst>
          </p:cNvPr>
          <p:cNvSpPr>
            <a:spLocks noGrp="1"/>
          </p:cNvSpPr>
          <p:nvPr>
            <p:ph type="title"/>
          </p:nvPr>
        </p:nvSpPr>
        <p:spPr>
          <a:xfrm>
            <a:off x="4965430" y="629266"/>
            <a:ext cx="6586491" cy="1676603"/>
          </a:xfrm>
        </p:spPr>
        <p:txBody>
          <a:bodyPr>
            <a:normAutofit/>
          </a:bodyPr>
          <a:lstStyle/>
          <a:p>
            <a:r>
              <a:rPr lang="en-US" sz="5400">
                <a:cs typeface="Calibri Light"/>
              </a:rPr>
              <a:t>Action Points for Personal Development</a:t>
            </a:r>
            <a:endParaRPr lang="en-US" sz="5400"/>
          </a:p>
        </p:txBody>
      </p:sp>
      <p:sp>
        <p:nvSpPr>
          <p:cNvPr id="3" name="Content Placeholder 2">
            <a:extLst>
              <a:ext uri="{FF2B5EF4-FFF2-40B4-BE49-F238E27FC236}">
                <a16:creationId xmlns:a16="http://schemas.microsoft.com/office/drawing/2014/main" id="{DFBC56BA-31FE-0BDE-48E5-C151C9CC0A6A}"/>
              </a:ext>
            </a:extLst>
          </p:cNvPr>
          <p:cNvSpPr>
            <a:spLocks noGrp="1"/>
          </p:cNvSpPr>
          <p:nvPr>
            <p:ph idx="1"/>
          </p:nvPr>
        </p:nvSpPr>
        <p:spPr>
          <a:xfrm>
            <a:off x="4965431" y="2438400"/>
            <a:ext cx="6586489" cy="3785419"/>
          </a:xfrm>
        </p:spPr>
        <p:txBody>
          <a:bodyPr vert="horz" lIns="91440" tIns="45720" rIns="91440" bIns="45720" rtlCol="0">
            <a:normAutofit/>
          </a:bodyPr>
          <a:lstStyle/>
          <a:p>
            <a:pPr marL="0" indent="0">
              <a:buNone/>
            </a:pPr>
            <a:r>
              <a:rPr lang="en-US" sz="2400" dirty="0">
                <a:cs typeface="Calibri"/>
              </a:rPr>
              <a:t>The University of Bradford (2022) recommends these main points for the effective development of planning and </a:t>
            </a:r>
            <a:r>
              <a:rPr lang="en-US" sz="2400" dirty="0" err="1">
                <a:cs typeface="Calibri"/>
              </a:rPr>
              <a:t>organisational</a:t>
            </a:r>
            <a:r>
              <a:rPr lang="en-US" sz="2400" dirty="0">
                <a:cs typeface="Calibri"/>
              </a:rPr>
              <a:t> skills:</a:t>
            </a:r>
          </a:p>
          <a:p>
            <a:pPr>
              <a:buFont typeface="Arial"/>
              <a:buChar char="•"/>
            </a:pPr>
            <a:r>
              <a:rPr lang="en-US" sz="2400" dirty="0">
                <a:ea typeface="+mn-lt"/>
                <a:cs typeface="+mn-lt"/>
              </a:rPr>
              <a:t>Setting clear objectives </a:t>
            </a:r>
            <a:endParaRPr lang="en-US" sz="2400" dirty="0">
              <a:cs typeface="Calibri"/>
            </a:endParaRPr>
          </a:p>
          <a:p>
            <a:pPr>
              <a:buFont typeface="Arial"/>
              <a:buChar char="•"/>
            </a:pPr>
            <a:r>
              <a:rPr lang="en-US" sz="2400" dirty="0">
                <a:ea typeface="+mn-lt"/>
                <a:cs typeface="+mn-lt"/>
              </a:rPr>
              <a:t>‘Reviewing objectives regularly’</a:t>
            </a:r>
          </a:p>
          <a:p>
            <a:pPr>
              <a:buFont typeface="Arial"/>
              <a:buChar char="•"/>
            </a:pPr>
            <a:r>
              <a:rPr lang="en-US" sz="2400" dirty="0">
                <a:ea typeface="+mn-lt"/>
                <a:cs typeface="+mn-lt"/>
              </a:rPr>
              <a:t>Creating a timetable</a:t>
            </a:r>
          </a:p>
          <a:p>
            <a:pPr>
              <a:buFont typeface="Arial"/>
            </a:pPr>
            <a:r>
              <a:rPr lang="en-US" sz="2400" dirty="0" err="1">
                <a:cs typeface="Calibri"/>
              </a:rPr>
              <a:t>Prioritising</a:t>
            </a:r>
            <a:r>
              <a:rPr lang="en-US" sz="2400" dirty="0">
                <a:cs typeface="Calibri"/>
              </a:rPr>
              <a:t> important tasks</a:t>
            </a:r>
          </a:p>
          <a:p>
            <a:pPr>
              <a:buFont typeface="Arial"/>
              <a:buChar char="•"/>
            </a:pPr>
            <a:r>
              <a:rPr lang="en-US" sz="2400" dirty="0">
                <a:cs typeface="Calibri"/>
              </a:rPr>
              <a:t>Setting deadlines</a:t>
            </a:r>
          </a:p>
          <a:p>
            <a:pPr marL="0" indent="0">
              <a:buNone/>
            </a:pPr>
            <a:endParaRPr lang="en-US" sz="2400" dirty="0">
              <a:cs typeface="Calibri"/>
            </a:endParaRPr>
          </a:p>
          <a:p>
            <a:pPr marL="0" indent="0">
              <a:buNone/>
            </a:pPr>
            <a:endParaRPr lang="en-US" sz="2400" dirty="0">
              <a:cs typeface="Calibri"/>
            </a:endParaRPr>
          </a:p>
          <a:p>
            <a:pPr>
              <a:buFont typeface="Arial"/>
              <a:buChar char="•"/>
            </a:pPr>
            <a:endParaRPr lang="en-US" sz="2400" dirty="0">
              <a:cs typeface="Calibri"/>
            </a:endParaRPr>
          </a:p>
          <a:p>
            <a:pPr>
              <a:buFont typeface="Arial"/>
            </a:pPr>
            <a:endParaRPr lang="en-US" sz="2400" dirty="0">
              <a:cs typeface="Calibri"/>
            </a:endParaRPr>
          </a:p>
          <a:p>
            <a:pPr marL="342900" indent="-342900"/>
            <a:endParaRPr lang="en-US" sz="2400" dirty="0">
              <a:cs typeface="Calibri"/>
            </a:endParaRPr>
          </a:p>
          <a:p>
            <a:pPr marL="342900" indent="-342900"/>
            <a:endParaRPr lang="en-US" sz="2400" dirty="0">
              <a:cs typeface="Calibri"/>
            </a:endParaRPr>
          </a:p>
        </p:txBody>
      </p:sp>
      <p:pic>
        <p:nvPicPr>
          <p:cNvPr id="137" name="Picture 128" descr="The calendar on a table stacked on top of notebooks">
            <a:extLst>
              <a:ext uri="{FF2B5EF4-FFF2-40B4-BE49-F238E27FC236}">
                <a16:creationId xmlns:a16="http://schemas.microsoft.com/office/drawing/2014/main" id="{9B4BA1B9-287E-2D8E-F81F-64A20600DB6E}"/>
              </a:ext>
            </a:extLst>
          </p:cNvPr>
          <p:cNvPicPr>
            <a:picLocks noChangeAspect="1"/>
          </p:cNvPicPr>
          <p:nvPr/>
        </p:nvPicPr>
        <p:blipFill rotWithShape="1">
          <a:blip r:embed="rId3"/>
          <a:srcRect l="36019" r="18865" b="4"/>
          <a:stretch/>
        </p:blipFill>
        <p:spPr>
          <a:xfrm>
            <a:off x="20" y="10"/>
            <a:ext cx="4635571" cy="6857990"/>
          </a:xfrm>
          <a:prstGeom prst="rect">
            <a:avLst/>
          </a:prstGeom>
          <a:effectLst/>
        </p:spPr>
      </p:pic>
    </p:spTree>
    <p:extLst>
      <p:ext uri="{BB962C8B-B14F-4D97-AF65-F5344CB8AC3E}">
        <p14:creationId xmlns:p14="http://schemas.microsoft.com/office/powerpoint/2010/main" val="3853272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4" name="Rectangle 10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0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DA26F-0B60-F62F-183E-2D11A709D274}"/>
              </a:ext>
            </a:extLst>
          </p:cNvPr>
          <p:cNvSpPr>
            <a:spLocks noGrp="1"/>
          </p:cNvSpPr>
          <p:nvPr>
            <p:ph type="title"/>
          </p:nvPr>
        </p:nvSpPr>
        <p:spPr>
          <a:xfrm>
            <a:off x="1171074" y="1396686"/>
            <a:ext cx="3240506" cy="4064628"/>
          </a:xfrm>
        </p:spPr>
        <p:txBody>
          <a:bodyPr>
            <a:normAutofit/>
          </a:bodyPr>
          <a:lstStyle/>
          <a:p>
            <a:r>
              <a:rPr lang="en-US" sz="4000" dirty="0">
                <a:solidFill>
                  <a:srgbClr val="FFFFFF"/>
                </a:solidFill>
                <a:cs typeface="Calibri Light"/>
              </a:rPr>
              <a:t>Why are research skills important for employability? </a:t>
            </a:r>
            <a:endParaRPr lang="en-US" sz="4000" dirty="0">
              <a:solidFill>
                <a:srgbClr val="FFFFFF"/>
              </a:solidFill>
            </a:endParaRPr>
          </a:p>
        </p:txBody>
      </p:sp>
      <p:sp>
        <p:nvSpPr>
          <p:cNvPr id="126" name="Arc 10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7" name="Oval 108">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E392D3-FECB-6D3E-BA12-913E8F5FE05A}"/>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endParaRPr lang="en-US" dirty="0">
              <a:cs typeface="Calibri"/>
            </a:endParaRPr>
          </a:p>
          <a:p>
            <a:pPr marL="0" indent="0">
              <a:buNone/>
            </a:pPr>
            <a:r>
              <a:rPr lang="en-US" sz="2400" dirty="0">
                <a:cs typeface="Calibri"/>
              </a:rPr>
              <a:t>Research provides:</a:t>
            </a:r>
          </a:p>
          <a:p>
            <a:pPr lvl="1"/>
            <a:r>
              <a:rPr lang="en-US" dirty="0">
                <a:cs typeface="Calibri"/>
              </a:rPr>
              <a:t>Answers to problems through the collection and analysis of data</a:t>
            </a:r>
          </a:p>
          <a:p>
            <a:pPr lvl="1"/>
            <a:r>
              <a:rPr lang="en-US" dirty="0">
                <a:cs typeface="Calibri"/>
              </a:rPr>
              <a:t>The ability to solve problems</a:t>
            </a:r>
          </a:p>
          <a:p>
            <a:pPr lvl="1"/>
            <a:r>
              <a:rPr lang="en-US" dirty="0">
                <a:cs typeface="Calibri"/>
              </a:rPr>
              <a:t>Specialist knowledge and strategies for ‘productivity’ in the workplace</a:t>
            </a:r>
          </a:p>
          <a:p>
            <a:pPr marL="0" indent="0">
              <a:buNone/>
            </a:pPr>
            <a:r>
              <a:rPr lang="en-US" sz="2400" dirty="0">
                <a:cs typeface="Calibri"/>
              </a:rPr>
              <a:t>(Indeed Editorial Team, 2022)</a:t>
            </a: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endParaRPr lang="en-US" dirty="0">
              <a:cs typeface="Calibri"/>
            </a:endParaRPr>
          </a:p>
        </p:txBody>
      </p:sp>
    </p:spTree>
    <p:extLst>
      <p:ext uri="{BB962C8B-B14F-4D97-AF65-F5344CB8AC3E}">
        <p14:creationId xmlns:p14="http://schemas.microsoft.com/office/powerpoint/2010/main" val="1348768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CFDC31-A3E1-5956-FC83-CC8A55C9D833}"/>
              </a:ext>
            </a:extLst>
          </p:cNvPr>
          <p:cNvSpPr>
            <a:spLocks noGrp="1"/>
          </p:cNvSpPr>
          <p:nvPr>
            <p:ph type="title"/>
          </p:nvPr>
        </p:nvSpPr>
        <p:spPr>
          <a:xfrm>
            <a:off x="838200" y="643467"/>
            <a:ext cx="2951205" cy="5571066"/>
          </a:xfrm>
        </p:spPr>
        <p:txBody>
          <a:bodyPr>
            <a:normAutofit/>
          </a:bodyPr>
          <a:lstStyle/>
          <a:p>
            <a:r>
              <a:rPr lang="en-US" dirty="0">
                <a:solidFill>
                  <a:srgbClr val="FFFFFF"/>
                </a:solidFill>
                <a:cs typeface="Calibri Light"/>
              </a:rPr>
              <a:t>Why are research skills important for youth work? </a:t>
            </a:r>
            <a:endParaRPr lang="en-US" dirty="0">
              <a:solidFill>
                <a:srgbClr val="FFFFFF"/>
              </a:solidFill>
            </a:endParaRPr>
          </a:p>
        </p:txBody>
      </p:sp>
      <p:sp>
        <p:nvSpPr>
          <p:cNvPr id="24" name="Rectangle: Rounded Corners 23">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0718238-5C34-47A4-908B-9F1A8CB28A58}"/>
              </a:ext>
            </a:extLst>
          </p:cNvPr>
          <p:cNvSpPr>
            <a:spLocks noGrp="1"/>
          </p:cNvSpPr>
          <p:nvPr>
            <p:ph idx="1"/>
          </p:nvPr>
        </p:nvSpPr>
        <p:spPr>
          <a:xfrm>
            <a:off x="4885845" y="1074301"/>
            <a:ext cx="6416913" cy="4351338"/>
          </a:xfrm>
        </p:spPr>
        <p:txBody>
          <a:bodyPr>
            <a:normAutofit/>
          </a:bodyPr>
          <a:lstStyle/>
          <a:p>
            <a:pPr marL="0" indent="0">
              <a:buNone/>
            </a:pPr>
            <a:r>
              <a:rPr lang="en-US" sz="2400" dirty="0"/>
              <a:t>Youth workers require:</a:t>
            </a:r>
          </a:p>
          <a:p>
            <a:pPr lvl="1"/>
            <a:r>
              <a:rPr lang="en-US" dirty="0"/>
              <a:t>An in-depth knowledge and understanding of young people.</a:t>
            </a:r>
          </a:p>
          <a:p>
            <a:pPr lvl="1"/>
            <a:r>
              <a:rPr lang="en-US" dirty="0"/>
              <a:t>An understanding of different topics relating to young people and the world they live in. </a:t>
            </a:r>
          </a:p>
          <a:p>
            <a:pPr marL="0" indent="0">
              <a:buNone/>
            </a:pPr>
            <a:r>
              <a:rPr lang="en-US" sz="2400" dirty="0"/>
              <a:t>(</a:t>
            </a:r>
            <a:r>
              <a:rPr lang="en-US" sz="2400" dirty="0" err="1"/>
              <a:t>Sapin</a:t>
            </a:r>
            <a:r>
              <a:rPr lang="en-US" sz="2400" dirty="0"/>
              <a:t>, 2013). </a:t>
            </a:r>
          </a:p>
          <a:p>
            <a:r>
              <a:rPr lang="en-US" sz="2400" dirty="0"/>
              <a:t>The ability to transform the lives of young people, ‘enabling them to develop their voice, influence and place in society’ (National youth Agency). </a:t>
            </a:r>
          </a:p>
          <a:p>
            <a:pPr marL="0" indent="0">
              <a:buNone/>
            </a:pPr>
            <a:endParaRPr lang="en-US" sz="2400" dirty="0"/>
          </a:p>
          <a:p>
            <a:pPr marL="0" indent="0">
              <a:buNone/>
            </a:pPr>
            <a:endParaRPr lang="en-US" sz="2400" dirty="0"/>
          </a:p>
          <a:p>
            <a:pPr marL="0" indent="0">
              <a:buNone/>
            </a:pPr>
            <a:endParaRPr lang="en-US" sz="2400" dirty="0"/>
          </a:p>
          <a:p>
            <a:endParaRPr lang="en-US" sz="2400"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857012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587A0F9-1FC5-249F-6372-2809A7FA6558}"/>
              </a:ext>
            </a:extLst>
          </p:cNvPr>
          <p:cNvSpPr>
            <a:spLocks noGrp="1"/>
          </p:cNvSpPr>
          <p:nvPr>
            <p:ph type="title"/>
          </p:nvPr>
        </p:nvSpPr>
        <p:spPr>
          <a:xfrm>
            <a:off x="958506" y="800392"/>
            <a:ext cx="10264697" cy="1212102"/>
          </a:xfrm>
        </p:spPr>
        <p:txBody>
          <a:bodyPr>
            <a:normAutofit/>
          </a:bodyPr>
          <a:lstStyle/>
          <a:p>
            <a:r>
              <a:rPr lang="en-US" sz="4800" dirty="0">
                <a:solidFill>
                  <a:srgbClr val="FFFFFF"/>
                </a:solidFill>
                <a:ea typeface="+mj-lt"/>
                <a:cs typeface="+mj-lt"/>
              </a:rPr>
              <a:t>Action Points for Personal Development</a:t>
            </a:r>
            <a:endParaRPr lang="en-US" sz="4800" dirty="0">
              <a:solidFill>
                <a:srgbClr val="FFFFFF"/>
              </a:solidFill>
            </a:endParaRPr>
          </a:p>
        </p:txBody>
      </p:sp>
      <p:sp>
        <p:nvSpPr>
          <p:cNvPr id="3" name="Content Placeholder 2">
            <a:extLst>
              <a:ext uri="{FF2B5EF4-FFF2-40B4-BE49-F238E27FC236}">
                <a16:creationId xmlns:a16="http://schemas.microsoft.com/office/drawing/2014/main" id="{CAC86283-D8ED-9F92-4A61-C3AA309F498D}"/>
              </a:ext>
            </a:extLst>
          </p:cNvPr>
          <p:cNvSpPr>
            <a:spLocks noGrp="1"/>
          </p:cNvSpPr>
          <p:nvPr>
            <p:ph idx="1"/>
          </p:nvPr>
        </p:nvSpPr>
        <p:spPr>
          <a:xfrm>
            <a:off x="1367624" y="2490436"/>
            <a:ext cx="9708995" cy="3567173"/>
          </a:xfrm>
        </p:spPr>
        <p:txBody>
          <a:bodyPr vert="horz" lIns="91440" tIns="45720" rIns="91440" bIns="45720" rtlCol="0" anchor="ctr">
            <a:normAutofit/>
          </a:bodyPr>
          <a:lstStyle/>
          <a:p>
            <a:pPr marL="0" indent="0">
              <a:buNone/>
            </a:pPr>
            <a:r>
              <a:rPr lang="en-US" sz="2400" dirty="0">
                <a:cs typeface="Calibri"/>
              </a:rPr>
              <a:t>The University of Wales Trinity Saint David (2022) suggests these main points for effective researching:</a:t>
            </a:r>
          </a:p>
          <a:p>
            <a:r>
              <a:rPr lang="en-US" sz="2400" dirty="0">
                <a:cs typeface="Calibri"/>
              </a:rPr>
              <a:t>To use reliable resources for research. </a:t>
            </a:r>
            <a:endParaRPr lang="en-US" sz="2400" dirty="0"/>
          </a:p>
          <a:p>
            <a:r>
              <a:rPr lang="en-US" sz="2400" dirty="0">
                <a:cs typeface="Calibri"/>
              </a:rPr>
              <a:t>To use the 'CRAAP Test'. </a:t>
            </a:r>
          </a:p>
          <a:p>
            <a:r>
              <a:rPr lang="en-US" sz="2400" dirty="0">
                <a:cs typeface="Calibri"/>
              </a:rPr>
              <a:t>To take advantage of 'study skills support sessions' provided by the university library. </a:t>
            </a:r>
          </a:p>
          <a:p>
            <a:endParaRPr lang="en-US" sz="2400" dirty="0">
              <a:cs typeface="Calibri"/>
            </a:endParaRPr>
          </a:p>
          <a:p>
            <a:endParaRPr lang="en-US" sz="2400" dirty="0">
              <a:cs typeface="Calibri"/>
            </a:endParaRPr>
          </a:p>
        </p:txBody>
      </p:sp>
    </p:spTree>
    <p:extLst>
      <p:ext uri="{BB962C8B-B14F-4D97-AF65-F5344CB8AC3E}">
        <p14:creationId xmlns:p14="http://schemas.microsoft.com/office/powerpoint/2010/main" val="3923915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87B673A-93D1-5839-CFF4-853F21FDC6EE}"/>
              </a:ext>
            </a:extLst>
          </p:cNvPr>
          <p:cNvSpPr>
            <a:spLocks noGrp="1"/>
          </p:cNvSpPr>
          <p:nvPr>
            <p:ph type="title"/>
          </p:nvPr>
        </p:nvSpPr>
        <p:spPr>
          <a:xfrm>
            <a:off x="958506" y="800392"/>
            <a:ext cx="10264697" cy="1212102"/>
          </a:xfrm>
        </p:spPr>
        <p:txBody>
          <a:bodyPr>
            <a:normAutofit/>
          </a:bodyPr>
          <a:lstStyle/>
          <a:p>
            <a:r>
              <a:rPr lang="en-US" sz="4800" dirty="0">
                <a:solidFill>
                  <a:srgbClr val="FFFFFF"/>
                </a:solidFill>
                <a:cs typeface="Calibri Light"/>
              </a:rPr>
              <a:t>Presentation Skills</a:t>
            </a:r>
            <a:endParaRPr lang="en-US" sz="4800" dirty="0">
              <a:solidFill>
                <a:srgbClr val="FFFFFF"/>
              </a:solidFill>
            </a:endParaRPr>
          </a:p>
        </p:txBody>
      </p:sp>
      <p:sp>
        <p:nvSpPr>
          <p:cNvPr id="7" name="Content Placeholder 2">
            <a:extLst>
              <a:ext uri="{FF2B5EF4-FFF2-40B4-BE49-F238E27FC236}">
                <a16:creationId xmlns:a16="http://schemas.microsoft.com/office/drawing/2014/main" id="{72D2DC68-D770-008E-DB1D-A619AD2EF39E}"/>
              </a:ext>
            </a:extLst>
          </p:cNvPr>
          <p:cNvSpPr>
            <a:spLocks noGrp="1"/>
          </p:cNvSpPr>
          <p:nvPr>
            <p:ph idx="1"/>
          </p:nvPr>
        </p:nvSpPr>
        <p:spPr>
          <a:xfrm>
            <a:off x="1367624" y="2490436"/>
            <a:ext cx="9708995" cy="4367564"/>
          </a:xfrm>
        </p:spPr>
        <p:txBody>
          <a:bodyPr vert="horz" lIns="91440" tIns="45720" rIns="91440" bIns="45720" rtlCol="0" anchor="ctr">
            <a:normAutofit/>
          </a:bodyPr>
          <a:lstStyle/>
          <a:p>
            <a:pPr marL="0" indent="0">
              <a:buNone/>
            </a:pPr>
            <a:r>
              <a:rPr lang="en-US" sz="2400" dirty="0">
                <a:cs typeface="Calibri" panose="020F0502020204030204"/>
              </a:rPr>
              <a:t>Presentations provide opportunities for individuals to: </a:t>
            </a:r>
          </a:p>
          <a:p>
            <a:pPr lvl="1"/>
            <a:r>
              <a:rPr lang="en-US" dirty="0">
                <a:ea typeface="+mn-lt"/>
                <a:cs typeface="+mn-lt"/>
              </a:rPr>
              <a:t>‘Demonstrate their work, knowledge base and expertise’</a:t>
            </a:r>
          </a:p>
          <a:p>
            <a:pPr marL="0" indent="0">
              <a:buNone/>
            </a:pPr>
            <a:r>
              <a:rPr lang="en-US" sz="2400" dirty="0">
                <a:ea typeface="+mn-lt"/>
                <a:cs typeface="+mn-lt"/>
              </a:rPr>
              <a:t>(Vogel and </a:t>
            </a:r>
            <a:r>
              <a:rPr lang="en-US" sz="2400" dirty="0" err="1">
                <a:ea typeface="+mn-lt"/>
                <a:cs typeface="+mn-lt"/>
              </a:rPr>
              <a:t>Viale</a:t>
            </a:r>
            <a:r>
              <a:rPr lang="en-US" sz="2400" dirty="0">
                <a:ea typeface="+mn-lt"/>
                <a:cs typeface="+mn-lt"/>
              </a:rPr>
              <a:t>, 2018 p.545)</a:t>
            </a:r>
          </a:p>
          <a:p>
            <a:pPr lvl="1"/>
            <a:r>
              <a:rPr lang="en-US" dirty="0">
                <a:ea typeface="+mn-lt"/>
                <a:cs typeface="+mn-lt"/>
              </a:rPr>
              <a:t>Build ‘rapport’</a:t>
            </a:r>
          </a:p>
          <a:p>
            <a:pPr lvl="1"/>
            <a:r>
              <a:rPr lang="en-US" dirty="0">
                <a:ea typeface="+mn-lt"/>
                <a:cs typeface="+mn-lt"/>
              </a:rPr>
              <a:t>Interest and influence others</a:t>
            </a:r>
          </a:p>
          <a:p>
            <a:pPr marL="0" indent="0">
              <a:buNone/>
            </a:pPr>
            <a:r>
              <a:rPr lang="en-US" sz="2400" dirty="0">
                <a:ea typeface="+mn-lt"/>
                <a:cs typeface="+mn-lt"/>
              </a:rPr>
              <a:t>(Bradbury, 2006, p.8)</a:t>
            </a:r>
            <a:endParaRPr lang="en-US" sz="2400" dirty="0"/>
          </a:p>
          <a:p>
            <a:pPr marL="0" indent="0">
              <a:buNone/>
            </a:pPr>
            <a:endParaRPr lang="en-US" sz="2400" dirty="0">
              <a:cs typeface="Calibri" panose="020F0502020204030204"/>
            </a:endParaRPr>
          </a:p>
          <a:p>
            <a:endParaRPr lang="en-US" sz="2400" dirty="0">
              <a:cs typeface="Calibri" panose="020F0502020204030204"/>
            </a:endParaRPr>
          </a:p>
          <a:p>
            <a:pPr marL="0" indent="0">
              <a:buNone/>
            </a:pPr>
            <a:endParaRPr lang="en-US" sz="2400" dirty="0">
              <a:cs typeface="Calibri" panose="020F0502020204030204"/>
            </a:endParaRPr>
          </a:p>
        </p:txBody>
      </p:sp>
    </p:spTree>
    <p:extLst>
      <p:ext uri="{BB962C8B-B14F-4D97-AF65-F5344CB8AC3E}">
        <p14:creationId xmlns:p14="http://schemas.microsoft.com/office/powerpoint/2010/main" val="283351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Shape 4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352AE2-0554-BADB-10B7-E327AD0C75AD}"/>
              </a:ext>
            </a:extLst>
          </p:cNvPr>
          <p:cNvSpPr>
            <a:spLocks noGrp="1"/>
          </p:cNvSpPr>
          <p:nvPr>
            <p:ph type="title"/>
          </p:nvPr>
        </p:nvSpPr>
        <p:spPr>
          <a:xfrm>
            <a:off x="934872" y="982272"/>
            <a:ext cx="3388419" cy="4560970"/>
          </a:xfrm>
        </p:spPr>
        <p:txBody>
          <a:bodyPr>
            <a:normAutofit/>
          </a:bodyPr>
          <a:lstStyle/>
          <a:p>
            <a:r>
              <a:rPr lang="en-US" sz="4000">
                <a:solidFill>
                  <a:srgbClr val="FFFFFF"/>
                </a:solidFill>
                <a:cs typeface="Calibri Light"/>
              </a:rPr>
              <a:t>Presentation Skills in Youth Work</a:t>
            </a:r>
            <a:endParaRPr lang="en-US" sz="4000">
              <a:solidFill>
                <a:srgbClr val="FFFFFF"/>
              </a:solidFill>
            </a:endParaRPr>
          </a:p>
        </p:txBody>
      </p:sp>
      <p:sp>
        <p:nvSpPr>
          <p:cNvPr id="4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4774F792-BF93-B174-E00D-1EBED8AC5094}"/>
              </a:ext>
            </a:extLst>
          </p:cNvPr>
          <p:cNvSpPr>
            <a:spLocks noGrp="1"/>
          </p:cNvSpPr>
          <p:nvPr>
            <p:ph idx="1"/>
          </p:nvPr>
        </p:nvSpPr>
        <p:spPr>
          <a:xfrm>
            <a:off x="5221862" y="1719618"/>
            <a:ext cx="5948831" cy="4334629"/>
          </a:xfrm>
        </p:spPr>
        <p:txBody>
          <a:bodyPr vert="horz" lIns="91440" tIns="45720" rIns="91440" bIns="45720" rtlCol="0" anchor="ctr">
            <a:normAutofit/>
          </a:bodyPr>
          <a:lstStyle/>
          <a:p>
            <a:pPr marL="0" indent="0">
              <a:buNone/>
            </a:pPr>
            <a:r>
              <a:rPr lang="en-US" sz="2400">
                <a:solidFill>
                  <a:srgbClr val="FEFFFF"/>
                </a:solidFill>
                <a:cs typeface="Calibri"/>
              </a:rPr>
              <a:t>Presentation skills help youth workers: </a:t>
            </a:r>
          </a:p>
          <a:p>
            <a:r>
              <a:rPr lang="en-US" sz="2400">
                <a:solidFill>
                  <a:srgbClr val="FEFFFF"/>
                </a:solidFill>
                <a:cs typeface="Calibri"/>
              </a:rPr>
              <a:t>Develop confidence </a:t>
            </a:r>
          </a:p>
          <a:p>
            <a:r>
              <a:rPr lang="en-US" sz="2400">
                <a:solidFill>
                  <a:srgbClr val="FEFFFF"/>
                </a:solidFill>
                <a:cs typeface="Calibri"/>
              </a:rPr>
              <a:t>Build rapport with young people</a:t>
            </a:r>
          </a:p>
          <a:p>
            <a:r>
              <a:rPr lang="en-US" sz="2400">
                <a:solidFill>
                  <a:srgbClr val="FEFFFF"/>
                </a:solidFill>
                <a:cs typeface="Calibri"/>
              </a:rPr>
              <a:t>Provide information to young people in a way that they can understand</a:t>
            </a:r>
          </a:p>
          <a:p>
            <a:r>
              <a:rPr lang="en-US" sz="2400">
                <a:solidFill>
                  <a:srgbClr val="FEFFFF"/>
                </a:solidFill>
                <a:cs typeface="Calibri"/>
              </a:rPr>
              <a:t>Adapting to new and difficult situations </a:t>
            </a:r>
          </a:p>
          <a:p>
            <a:pPr marL="0" indent="0">
              <a:buNone/>
            </a:pPr>
            <a:r>
              <a:rPr lang="en-US" sz="2400">
                <a:solidFill>
                  <a:srgbClr val="FEFFFF"/>
                </a:solidFill>
                <a:cs typeface="Calibri"/>
              </a:rPr>
              <a:t>(Birmingham City, School of Social Sciences)</a:t>
            </a:r>
          </a:p>
        </p:txBody>
      </p:sp>
    </p:spTree>
    <p:extLst>
      <p:ext uri="{BB962C8B-B14F-4D97-AF65-F5344CB8AC3E}">
        <p14:creationId xmlns:p14="http://schemas.microsoft.com/office/powerpoint/2010/main" val="228338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Rectangle 5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69996B4-CAC2-C8A2-C478-BE77EB690229}"/>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cs typeface="Calibri Light"/>
              </a:rPr>
              <a:t>Action Points for Personal Development</a:t>
            </a:r>
            <a:endParaRPr lang="en-US" sz="4000" dirty="0">
              <a:solidFill>
                <a:srgbClr val="FFFFFF"/>
              </a:solidFill>
            </a:endParaRPr>
          </a:p>
        </p:txBody>
      </p:sp>
      <p:sp>
        <p:nvSpPr>
          <p:cNvPr id="3" name="Content Placeholder 2">
            <a:extLst>
              <a:ext uri="{FF2B5EF4-FFF2-40B4-BE49-F238E27FC236}">
                <a16:creationId xmlns:a16="http://schemas.microsoft.com/office/drawing/2014/main" id="{88F55A89-CB3D-8B7D-1DA3-EC2269A24948}"/>
              </a:ext>
            </a:extLst>
          </p:cNvPr>
          <p:cNvSpPr>
            <a:spLocks noGrp="1"/>
          </p:cNvSpPr>
          <p:nvPr>
            <p:ph idx="1"/>
          </p:nvPr>
        </p:nvSpPr>
        <p:spPr>
          <a:xfrm>
            <a:off x="1367624" y="2490436"/>
            <a:ext cx="9708995" cy="3567173"/>
          </a:xfrm>
        </p:spPr>
        <p:txBody>
          <a:bodyPr vert="horz" lIns="91440" tIns="45720" rIns="91440" bIns="45720" rtlCol="0" anchor="ctr">
            <a:noAutofit/>
          </a:bodyPr>
          <a:lstStyle/>
          <a:p>
            <a:pPr marL="0" indent="0">
              <a:buNone/>
            </a:pPr>
            <a:endParaRPr lang="en-US" sz="2200">
              <a:cs typeface="Calibri"/>
            </a:endParaRPr>
          </a:p>
          <a:p>
            <a:pPr marL="0" indent="0">
              <a:buNone/>
            </a:pPr>
            <a:endParaRPr lang="en-US" sz="2200">
              <a:cs typeface="Calibri"/>
            </a:endParaRPr>
          </a:p>
          <a:p>
            <a:pPr marL="0" indent="0">
              <a:buNone/>
            </a:pPr>
            <a:r>
              <a:rPr lang="en-US" sz="2400" dirty="0">
                <a:cs typeface="Calibri"/>
              </a:rPr>
              <a:t>Methods for a successful presentation include: </a:t>
            </a:r>
          </a:p>
          <a:p>
            <a:pPr lvl="1"/>
            <a:r>
              <a:rPr lang="en-US" dirty="0">
                <a:cs typeface="Calibri"/>
              </a:rPr>
              <a:t>Purpose</a:t>
            </a:r>
          </a:p>
          <a:p>
            <a:pPr lvl="1"/>
            <a:r>
              <a:rPr lang="en-US" dirty="0">
                <a:cs typeface="Calibri"/>
              </a:rPr>
              <a:t>Audience</a:t>
            </a:r>
          </a:p>
          <a:p>
            <a:pPr lvl="1"/>
            <a:r>
              <a:rPr lang="en-US" dirty="0">
                <a:cs typeface="Calibri"/>
              </a:rPr>
              <a:t>Timing</a:t>
            </a:r>
          </a:p>
          <a:p>
            <a:pPr lvl="1"/>
            <a:r>
              <a:rPr lang="en-US" dirty="0">
                <a:cs typeface="Calibri"/>
              </a:rPr>
              <a:t>Conclusion</a:t>
            </a:r>
          </a:p>
          <a:p>
            <a:pPr lvl="1"/>
            <a:r>
              <a:rPr lang="en-US" dirty="0">
                <a:cs typeface="Calibri"/>
              </a:rPr>
              <a:t>Practice</a:t>
            </a:r>
          </a:p>
          <a:p>
            <a:pPr marL="0" indent="0">
              <a:buNone/>
            </a:pPr>
            <a:r>
              <a:rPr lang="en-US" sz="2400" dirty="0">
                <a:cs typeface="Calibri"/>
              </a:rPr>
              <a:t>(Cottrell, 2013)</a:t>
            </a:r>
          </a:p>
          <a:p>
            <a:pPr marL="0" indent="0">
              <a:buNone/>
            </a:pPr>
            <a:endParaRPr lang="en-US" sz="2200">
              <a:cs typeface="Calibri"/>
            </a:endParaRPr>
          </a:p>
          <a:p>
            <a:endParaRPr lang="en-US" sz="2200">
              <a:cs typeface="Calibri"/>
            </a:endParaRPr>
          </a:p>
          <a:p>
            <a:endParaRPr lang="en-US" sz="2200">
              <a:cs typeface="Calibri"/>
            </a:endParaRPr>
          </a:p>
        </p:txBody>
      </p:sp>
    </p:spTree>
    <p:extLst>
      <p:ext uri="{BB962C8B-B14F-4D97-AF65-F5344CB8AC3E}">
        <p14:creationId xmlns:p14="http://schemas.microsoft.com/office/powerpoint/2010/main" val="2159267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8B198F3-BF7F-52CD-D073-42B29D1D4EA0}"/>
              </a:ext>
            </a:extLst>
          </p:cNvPr>
          <p:cNvSpPr>
            <a:spLocks noGrp="1"/>
          </p:cNvSpPr>
          <p:nvPr>
            <p:ph type="title"/>
          </p:nvPr>
        </p:nvSpPr>
        <p:spPr>
          <a:xfrm>
            <a:off x="958506" y="800392"/>
            <a:ext cx="10264697" cy="1212102"/>
          </a:xfrm>
        </p:spPr>
        <p:txBody>
          <a:bodyPr>
            <a:normAutofit/>
          </a:bodyPr>
          <a:lstStyle/>
          <a:p>
            <a:r>
              <a:rPr lang="en-US" sz="4800" dirty="0">
                <a:solidFill>
                  <a:srgbClr val="FFFFFF"/>
                </a:solidFill>
                <a:cs typeface="Calibri Light"/>
              </a:rPr>
              <a:t>Conclusion</a:t>
            </a:r>
            <a:endParaRPr lang="en-US" sz="4800" dirty="0">
              <a:solidFill>
                <a:srgbClr val="FFFFFF"/>
              </a:solidFill>
            </a:endParaRPr>
          </a:p>
        </p:txBody>
      </p:sp>
      <p:sp>
        <p:nvSpPr>
          <p:cNvPr id="11" name="Content Placeholder 2">
            <a:extLst>
              <a:ext uri="{FF2B5EF4-FFF2-40B4-BE49-F238E27FC236}">
                <a16:creationId xmlns:a16="http://schemas.microsoft.com/office/drawing/2014/main" id="{8362606C-0E12-B435-D7B9-864FD2EAB04E}"/>
              </a:ext>
            </a:extLst>
          </p:cNvPr>
          <p:cNvSpPr>
            <a:spLocks noGrp="1"/>
          </p:cNvSpPr>
          <p:nvPr>
            <p:ph idx="1"/>
          </p:nvPr>
        </p:nvSpPr>
        <p:spPr>
          <a:xfrm>
            <a:off x="1367624" y="2490436"/>
            <a:ext cx="9708995" cy="3567173"/>
          </a:xfrm>
        </p:spPr>
        <p:txBody>
          <a:bodyPr anchor="ctr">
            <a:normAutofit/>
          </a:bodyPr>
          <a:lstStyle/>
          <a:p>
            <a:pPr marL="0" indent="0">
              <a:buNone/>
            </a:pPr>
            <a:endParaRPr lang="en-US" sz="2400" dirty="0">
              <a:ea typeface="+mn-lt"/>
              <a:cs typeface="+mn-lt"/>
            </a:endParaRPr>
          </a:p>
          <a:p>
            <a:pPr marL="0" indent="0">
              <a:buNone/>
            </a:pPr>
            <a:endParaRPr lang="en-US" sz="2400" dirty="0"/>
          </a:p>
        </p:txBody>
      </p:sp>
      <p:sp>
        <p:nvSpPr>
          <p:cNvPr id="3" name="TextBox 2">
            <a:extLst>
              <a:ext uri="{FF2B5EF4-FFF2-40B4-BE49-F238E27FC236}">
                <a16:creationId xmlns:a16="http://schemas.microsoft.com/office/drawing/2014/main" id="{819DD92C-58B2-1518-6C51-B9163C9C02C5}"/>
              </a:ext>
            </a:extLst>
          </p:cNvPr>
          <p:cNvSpPr txBox="1"/>
          <p:nvPr/>
        </p:nvSpPr>
        <p:spPr>
          <a:xfrm>
            <a:off x="1591954" y="2494022"/>
            <a:ext cx="925710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I have identified three main areas that are needed for my development to become a successful youth worker. </a:t>
            </a:r>
          </a:p>
          <a:p>
            <a:endParaRPr lang="en-US" sz="2400" dirty="0">
              <a:cs typeface="Calibri"/>
            </a:endParaRPr>
          </a:p>
          <a:p>
            <a:r>
              <a:rPr lang="en-US" sz="2400" dirty="0">
                <a:cs typeface="Calibri"/>
              </a:rPr>
              <a:t>These include:</a:t>
            </a:r>
          </a:p>
          <a:p>
            <a:pPr marL="285750" indent="-285750">
              <a:buFont typeface="Arial"/>
              <a:buChar char="•"/>
            </a:pPr>
            <a:r>
              <a:rPr lang="en-US" sz="2400" dirty="0">
                <a:cs typeface="Calibri"/>
              </a:rPr>
              <a:t>Planning and </a:t>
            </a:r>
            <a:r>
              <a:rPr lang="en-US" sz="2400" dirty="0" err="1">
                <a:cs typeface="Calibri"/>
              </a:rPr>
              <a:t>organisational</a:t>
            </a:r>
            <a:r>
              <a:rPr lang="en-US" sz="2400" dirty="0">
                <a:cs typeface="Calibri"/>
              </a:rPr>
              <a:t> skills</a:t>
            </a:r>
          </a:p>
          <a:p>
            <a:pPr marL="285750" indent="-285750">
              <a:buFont typeface="Arial"/>
              <a:buChar char="•"/>
            </a:pPr>
            <a:r>
              <a:rPr lang="en-US" sz="2400" dirty="0">
                <a:cs typeface="Calibri"/>
              </a:rPr>
              <a:t>Research skills</a:t>
            </a:r>
          </a:p>
          <a:p>
            <a:pPr marL="285750" indent="-285750">
              <a:buFont typeface="Arial"/>
              <a:buChar char="•"/>
            </a:pPr>
            <a:r>
              <a:rPr lang="en-US" sz="2400" dirty="0">
                <a:cs typeface="Calibri"/>
              </a:rPr>
              <a:t>Presentation skills</a:t>
            </a:r>
          </a:p>
          <a:p>
            <a:pPr marL="285750" indent="-285750">
              <a:buFont typeface="Arial"/>
              <a:buChar char="•"/>
            </a:pPr>
            <a:endParaRPr lang="en-US" sz="2400" dirty="0">
              <a:cs typeface="Calibri"/>
            </a:endParaRPr>
          </a:p>
          <a:p>
            <a:r>
              <a:rPr lang="en-US" sz="2400" dirty="0">
                <a:cs typeface="Calibri"/>
              </a:rPr>
              <a:t>These skills will enable me to become an effective youth work practitioner and make a difference to the lives of the young people I work with. </a:t>
            </a:r>
          </a:p>
        </p:txBody>
      </p:sp>
    </p:spTree>
    <p:extLst>
      <p:ext uri="{BB962C8B-B14F-4D97-AF65-F5344CB8AC3E}">
        <p14:creationId xmlns:p14="http://schemas.microsoft.com/office/powerpoint/2010/main" val="1618245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4BAB-1BD1-597C-0CA1-A17A384E43F0}"/>
              </a:ext>
            </a:extLst>
          </p:cNvPr>
          <p:cNvSpPr>
            <a:spLocks noGrp="1"/>
          </p:cNvSpPr>
          <p:nvPr>
            <p:ph type="title"/>
          </p:nvPr>
        </p:nvSpPr>
        <p:spPr>
          <a:xfrm>
            <a:off x="1386607" y="360475"/>
            <a:ext cx="10055721" cy="1325563"/>
          </a:xfrm>
        </p:spPr>
        <p:txBody>
          <a:bodyPr anchor="t">
            <a:normAutofit/>
          </a:bodyPr>
          <a:lstStyle/>
          <a:p>
            <a:r>
              <a:rPr lang="en-US">
                <a:cs typeface="Calibri Light"/>
              </a:rPr>
              <a:t>References</a:t>
            </a:r>
            <a:endParaRPr lang="en-US"/>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5" name="Content Placeholder 4">
            <a:extLst>
              <a:ext uri="{FF2B5EF4-FFF2-40B4-BE49-F238E27FC236}">
                <a16:creationId xmlns:a16="http://schemas.microsoft.com/office/drawing/2014/main" id="{F863F430-A3AF-7579-0E56-45B17A9A2A07}"/>
              </a:ext>
            </a:extLst>
          </p:cNvPr>
          <p:cNvSpPr>
            <a:spLocks noGrp="1"/>
          </p:cNvSpPr>
          <p:nvPr>
            <p:ph idx="1"/>
          </p:nvPr>
        </p:nvSpPr>
        <p:spPr/>
        <p:txBody>
          <a:bodyPr vert="horz" lIns="91440" tIns="45720" rIns="91440" bIns="45720" rtlCol="0" anchor="t">
            <a:normAutofit/>
          </a:bodyPr>
          <a:lstStyle/>
          <a:p>
            <a:endParaRPr lang="en-US" sz="2400" dirty="0">
              <a:ea typeface="+mn-lt"/>
              <a:cs typeface="+mn-lt"/>
            </a:endParaRPr>
          </a:p>
          <a:p>
            <a:endParaRPr lang="en-US" dirty="0">
              <a:cs typeface="Calibri" panose="020F0502020204030204"/>
            </a:endParaRPr>
          </a:p>
        </p:txBody>
      </p:sp>
      <p:sp>
        <p:nvSpPr>
          <p:cNvPr id="3" name="TextBox 2">
            <a:extLst>
              <a:ext uri="{FF2B5EF4-FFF2-40B4-BE49-F238E27FC236}">
                <a16:creationId xmlns:a16="http://schemas.microsoft.com/office/drawing/2014/main" id="{23540168-5BE2-E8E3-707F-6860EFF8B32A}"/>
              </a:ext>
            </a:extLst>
          </p:cNvPr>
          <p:cNvSpPr txBox="1"/>
          <p:nvPr/>
        </p:nvSpPr>
        <p:spPr>
          <a:xfrm>
            <a:off x="1087961" y="1192421"/>
            <a:ext cx="1050726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Birmingham school of Social Sciences (no date) </a:t>
            </a:r>
            <a:r>
              <a:rPr lang="en-US" sz="2400" i="1" dirty="0">
                <a:ea typeface="+mn-lt"/>
                <a:cs typeface="+mn-lt"/>
              </a:rPr>
              <a:t>Five traits you need to be a youth worker</a:t>
            </a:r>
            <a:r>
              <a:rPr lang="en-US" sz="2400" dirty="0">
                <a:ea typeface="+mn-lt"/>
                <a:cs typeface="+mn-lt"/>
              </a:rPr>
              <a:t>. Available at: </a:t>
            </a:r>
            <a:r>
              <a:rPr lang="en-US" sz="2400" dirty="0">
                <a:ea typeface="+mn-lt"/>
                <a:cs typeface="+mn-lt"/>
                <a:hlinkClick r:id="rId2"/>
              </a:rPr>
              <a:t>https://www.bcu.ac.uk/social-sciences/blog/5-traits-of-youth-workers#:~:text=The%20most%20fundamental%20trait%20which,in%20what%20they%20are%20saying</a:t>
            </a:r>
            <a:r>
              <a:rPr lang="en-US" sz="2400" dirty="0">
                <a:ea typeface="+mn-lt"/>
                <a:cs typeface="+mn-lt"/>
              </a:rPr>
              <a:t> (Accessed 18 November 2022). </a:t>
            </a:r>
            <a:endParaRPr lang="en-US" sz="2400">
              <a:cs typeface="Calibri"/>
            </a:endParaRPr>
          </a:p>
          <a:p>
            <a:endParaRPr lang="en-US" sz="2400" dirty="0">
              <a:ea typeface="+mn-lt"/>
              <a:cs typeface="+mn-lt"/>
            </a:endParaRPr>
          </a:p>
          <a:p>
            <a:r>
              <a:rPr lang="en-US" sz="2400" dirty="0">
                <a:ea typeface="+mn-lt"/>
                <a:cs typeface="+mn-lt"/>
              </a:rPr>
              <a:t>Bradbury, A. (2006). ‘</a:t>
            </a:r>
            <a:r>
              <a:rPr lang="en-US" sz="2400" i="1" dirty="0">
                <a:ea typeface="+mn-lt"/>
                <a:cs typeface="+mn-lt"/>
              </a:rPr>
              <a:t>Chapter 02. 2,4,6,8 - how do you communicate?’ </a:t>
            </a:r>
            <a:r>
              <a:rPr lang="en-US" sz="2400" dirty="0">
                <a:ea typeface="+mn-lt"/>
                <a:cs typeface="+mn-lt"/>
              </a:rPr>
              <a:t>3rd </a:t>
            </a:r>
            <a:r>
              <a:rPr lang="en-US" sz="2400" dirty="0" err="1">
                <a:ea typeface="+mn-lt"/>
                <a:cs typeface="+mn-lt"/>
              </a:rPr>
              <a:t>edn</a:t>
            </a:r>
            <a:r>
              <a:rPr lang="en-US" sz="2400" dirty="0">
                <a:ea typeface="+mn-lt"/>
                <a:cs typeface="+mn-lt"/>
              </a:rPr>
              <a:t>. London: Kogan Page Ltd. </a:t>
            </a:r>
            <a:endParaRPr lang="en-US" sz="2400">
              <a:cs typeface="Calibri"/>
            </a:endParaRPr>
          </a:p>
          <a:p>
            <a:endParaRPr lang="en-US" sz="2400" dirty="0">
              <a:ea typeface="+mn-lt"/>
              <a:cs typeface="+mn-lt"/>
            </a:endParaRPr>
          </a:p>
          <a:p>
            <a:r>
              <a:rPr lang="en-US" sz="2400" dirty="0">
                <a:ea typeface="+mn-lt"/>
                <a:cs typeface="+mn-lt"/>
              </a:rPr>
              <a:t>Cottrell, S. (2013) </a:t>
            </a:r>
            <a:r>
              <a:rPr lang="en-US" sz="2400" i="1" dirty="0">
                <a:ea typeface="+mn-lt"/>
                <a:cs typeface="+mn-lt"/>
              </a:rPr>
              <a:t>The Study Skills Handbook</a:t>
            </a:r>
            <a:r>
              <a:rPr lang="en-US" sz="2400" dirty="0">
                <a:ea typeface="+mn-lt"/>
                <a:cs typeface="+mn-lt"/>
              </a:rPr>
              <a:t>. 4th </a:t>
            </a:r>
            <a:r>
              <a:rPr lang="en-US" sz="2400" dirty="0" err="1">
                <a:ea typeface="+mn-lt"/>
                <a:cs typeface="+mn-lt"/>
              </a:rPr>
              <a:t>edn</a:t>
            </a:r>
            <a:r>
              <a:rPr lang="en-US" sz="2400" dirty="0">
                <a:ea typeface="+mn-lt"/>
                <a:cs typeface="+mn-lt"/>
              </a:rPr>
              <a:t>. Basingstoke: Palgrave Macmillan. </a:t>
            </a:r>
            <a:endParaRPr lang="en-US" sz="2400">
              <a:cs typeface="Calibri"/>
            </a:endParaRPr>
          </a:p>
          <a:p>
            <a:endParaRPr lang="en-US" sz="2400" dirty="0">
              <a:ea typeface="+mn-lt"/>
              <a:cs typeface="+mn-lt"/>
            </a:endParaRPr>
          </a:p>
          <a:p>
            <a:r>
              <a:rPr lang="en-US" sz="2400" dirty="0">
                <a:ea typeface="+mn-lt"/>
                <a:cs typeface="+mn-lt"/>
              </a:rPr>
              <a:t>Indeed Editorial Team (2022) </a:t>
            </a:r>
            <a:r>
              <a:rPr lang="en-US" sz="2400" i="1" dirty="0">
                <a:ea typeface="+mn-lt"/>
                <a:cs typeface="+mn-lt"/>
              </a:rPr>
              <a:t>9 important academic skills for jobseekers to develop</a:t>
            </a:r>
            <a:r>
              <a:rPr lang="en-US" sz="2400" dirty="0">
                <a:ea typeface="+mn-lt"/>
                <a:cs typeface="+mn-lt"/>
              </a:rPr>
              <a:t>. Available at: </a:t>
            </a:r>
            <a:r>
              <a:rPr lang="en-US" sz="2400" dirty="0">
                <a:ea typeface="+mn-lt"/>
                <a:cs typeface="+mn-lt"/>
                <a:hlinkClick r:id="rId3"/>
              </a:rPr>
              <a:t>https://uk.indeed.com/career-advice/career-development/academic-skills</a:t>
            </a:r>
            <a:r>
              <a:rPr lang="en-US" sz="2400" dirty="0">
                <a:ea typeface="+mn-lt"/>
                <a:cs typeface="+mn-lt"/>
              </a:rPr>
              <a:t> (Accessed: 20 November 2022). </a:t>
            </a:r>
            <a:endParaRPr lang="en-US">
              <a:cs typeface="Calibri" panose="020F0502020204030204"/>
            </a:endParaRPr>
          </a:p>
        </p:txBody>
      </p:sp>
    </p:spTree>
    <p:extLst>
      <p:ext uri="{BB962C8B-B14F-4D97-AF65-F5344CB8AC3E}">
        <p14:creationId xmlns:p14="http://schemas.microsoft.com/office/powerpoint/2010/main" val="3881189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4BAB-1BD1-597C-0CA1-A17A384E43F0}"/>
              </a:ext>
            </a:extLst>
          </p:cNvPr>
          <p:cNvSpPr>
            <a:spLocks noGrp="1"/>
          </p:cNvSpPr>
          <p:nvPr>
            <p:ph type="title"/>
          </p:nvPr>
        </p:nvSpPr>
        <p:spPr>
          <a:xfrm>
            <a:off x="1386607" y="360475"/>
            <a:ext cx="10055721" cy="1325563"/>
          </a:xfrm>
        </p:spPr>
        <p:txBody>
          <a:bodyPr anchor="t">
            <a:normAutofit/>
          </a:bodyPr>
          <a:lstStyle/>
          <a:p>
            <a:r>
              <a:rPr lang="en-US">
                <a:cs typeface="Calibri Light"/>
              </a:rPr>
              <a:t>References</a:t>
            </a:r>
            <a:endParaRPr lang="en-US"/>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5" name="Content Placeholder 4">
            <a:extLst>
              <a:ext uri="{FF2B5EF4-FFF2-40B4-BE49-F238E27FC236}">
                <a16:creationId xmlns:a16="http://schemas.microsoft.com/office/drawing/2014/main" id="{F863F430-A3AF-7579-0E56-45B17A9A2A07}"/>
              </a:ext>
            </a:extLst>
          </p:cNvPr>
          <p:cNvSpPr>
            <a:spLocks noGrp="1"/>
          </p:cNvSpPr>
          <p:nvPr>
            <p:ph idx="1"/>
          </p:nvPr>
        </p:nvSpPr>
        <p:spPr/>
        <p:txBody>
          <a:bodyPr vert="horz" lIns="91440" tIns="45720" rIns="91440" bIns="45720" rtlCol="0" anchor="t">
            <a:normAutofit/>
          </a:bodyPr>
          <a:lstStyle/>
          <a:p>
            <a:endParaRPr lang="en-US" sz="2400" dirty="0">
              <a:ea typeface="+mn-lt"/>
              <a:cs typeface="+mn-lt"/>
            </a:endParaRPr>
          </a:p>
          <a:p>
            <a:endParaRPr lang="en-US" dirty="0">
              <a:cs typeface="Calibri" panose="020F0502020204030204"/>
            </a:endParaRPr>
          </a:p>
        </p:txBody>
      </p:sp>
      <p:sp>
        <p:nvSpPr>
          <p:cNvPr id="3" name="TextBox 2">
            <a:extLst>
              <a:ext uri="{FF2B5EF4-FFF2-40B4-BE49-F238E27FC236}">
                <a16:creationId xmlns:a16="http://schemas.microsoft.com/office/drawing/2014/main" id="{23540168-5BE2-E8E3-707F-6860EFF8B32A}"/>
              </a:ext>
            </a:extLst>
          </p:cNvPr>
          <p:cNvSpPr txBox="1"/>
          <p:nvPr/>
        </p:nvSpPr>
        <p:spPr>
          <a:xfrm>
            <a:off x="1059206" y="1019893"/>
            <a:ext cx="105072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US" sz="2400" dirty="0">
              <a:cs typeface="Calibri" panose="020F0502020204030204"/>
            </a:endParaRPr>
          </a:p>
        </p:txBody>
      </p:sp>
      <p:sp>
        <p:nvSpPr>
          <p:cNvPr id="6" name="TextBox 5">
            <a:extLst>
              <a:ext uri="{FF2B5EF4-FFF2-40B4-BE49-F238E27FC236}">
                <a16:creationId xmlns:a16="http://schemas.microsoft.com/office/drawing/2014/main" id="{DEB5C552-6CA7-924F-692C-722AAF5AB30B}"/>
              </a:ext>
            </a:extLst>
          </p:cNvPr>
          <p:cNvSpPr txBox="1"/>
          <p:nvPr/>
        </p:nvSpPr>
        <p:spPr>
          <a:xfrm>
            <a:off x="1174225" y="1293062"/>
            <a:ext cx="1050726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Indeed Editorial Team (2021) </a:t>
            </a:r>
            <a:r>
              <a:rPr lang="en-US" sz="2400" i="1" dirty="0">
                <a:ea typeface="+mn-lt"/>
                <a:cs typeface="+mn-lt"/>
              </a:rPr>
              <a:t>Research skills: definition and examples. </a:t>
            </a:r>
            <a:r>
              <a:rPr lang="en-US" sz="2400" dirty="0">
                <a:ea typeface="+mn-lt"/>
                <a:cs typeface="+mn-lt"/>
              </a:rPr>
              <a:t>Available at</a:t>
            </a:r>
            <a:r>
              <a:rPr lang="en-US" sz="2400" i="1" dirty="0">
                <a:ea typeface="+mn-lt"/>
                <a:cs typeface="+mn-lt"/>
              </a:rPr>
              <a:t>: </a:t>
            </a:r>
            <a:r>
              <a:rPr lang="en-US" sz="2400" dirty="0">
                <a:ea typeface="+mn-lt"/>
                <a:cs typeface="+mn-lt"/>
                <a:hlinkClick r:id="rId2"/>
              </a:rPr>
              <a:t>https://uk.indeed.com/career-advice/career-development/research-skills</a:t>
            </a:r>
            <a:r>
              <a:rPr lang="en-US" sz="2400" dirty="0">
                <a:ea typeface="+mn-lt"/>
                <a:cs typeface="+mn-lt"/>
              </a:rPr>
              <a:t> (Accessed 21 October 2022). </a:t>
            </a:r>
            <a:endParaRPr lang="en-US"/>
          </a:p>
          <a:p>
            <a:r>
              <a:rPr lang="en-US" sz="2400" dirty="0">
                <a:ea typeface="+mn-lt"/>
                <a:cs typeface="+mn-lt"/>
              </a:rPr>
              <a:t>  </a:t>
            </a:r>
            <a:endParaRPr lang="en-US"/>
          </a:p>
          <a:p>
            <a:r>
              <a:rPr lang="en-US" sz="2400" dirty="0">
                <a:ea typeface="+mn-lt"/>
                <a:cs typeface="+mn-lt"/>
              </a:rPr>
              <a:t>Ingram, G. and Harris, J. (2001) </a:t>
            </a:r>
            <a:r>
              <a:rPr lang="en-US" sz="2400" i="1" dirty="0">
                <a:ea typeface="+mn-lt"/>
                <a:cs typeface="+mn-lt"/>
              </a:rPr>
              <a:t>Delivering good youth work: A Working Guide to surviving and thriving</a:t>
            </a:r>
            <a:r>
              <a:rPr lang="en-US" sz="2400" dirty="0">
                <a:ea typeface="+mn-lt"/>
                <a:cs typeface="+mn-lt"/>
              </a:rPr>
              <a:t>. Lyme Regis: Russell House. </a:t>
            </a:r>
            <a:endParaRPr lang="en-US"/>
          </a:p>
          <a:p>
            <a:r>
              <a:rPr lang="en-US" sz="2400" dirty="0">
                <a:ea typeface="+mn-lt"/>
                <a:cs typeface="+mn-lt"/>
              </a:rPr>
              <a:t>  </a:t>
            </a:r>
            <a:endParaRPr lang="en-US"/>
          </a:p>
          <a:p>
            <a:r>
              <a:rPr lang="en-US" sz="2400" dirty="0">
                <a:ea typeface="+mn-lt"/>
                <a:cs typeface="+mn-lt"/>
              </a:rPr>
              <a:t>National Youth Agency (no date) </a:t>
            </a:r>
            <a:r>
              <a:rPr lang="en-US" sz="2400" i="1" dirty="0">
                <a:ea typeface="+mn-lt"/>
                <a:cs typeface="+mn-lt"/>
              </a:rPr>
              <a:t>What is Youth Work. </a:t>
            </a:r>
            <a:r>
              <a:rPr lang="en-US" sz="2400" dirty="0">
                <a:ea typeface="+mn-lt"/>
                <a:cs typeface="+mn-lt"/>
              </a:rPr>
              <a:t>Available at: </a:t>
            </a:r>
            <a:r>
              <a:rPr lang="en-US" sz="2400" dirty="0">
                <a:ea typeface="+mn-lt"/>
                <a:cs typeface="+mn-lt"/>
                <a:hlinkClick r:id="rId3"/>
              </a:rPr>
              <a:t>https://www.nya.org.uk/career-in-youth-work/what-is-youth-work/</a:t>
            </a:r>
            <a:r>
              <a:rPr lang="en-US" sz="2400" dirty="0">
                <a:ea typeface="+mn-lt"/>
                <a:cs typeface="+mn-lt"/>
              </a:rPr>
              <a:t> (Accessed: 19 October 2022). </a:t>
            </a:r>
            <a:endParaRPr lang="en-US">
              <a:ea typeface="+mn-lt"/>
              <a:cs typeface="+mn-lt"/>
            </a:endParaRPr>
          </a:p>
          <a:p>
            <a:endParaRPr lang="en-US" sz="2400" dirty="0">
              <a:cs typeface="Calibri"/>
            </a:endParaRPr>
          </a:p>
          <a:p>
            <a:r>
              <a:rPr lang="en-US" sz="2400" dirty="0">
                <a:ea typeface="+mn-lt"/>
                <a:cs typeface="+mn-lt"/>
              </a:rPr>
              <a:t>Sapin, K. (2013) </a:t>
            </a:r>
            <a:r>
              <a:rPr lang="en-US" sz="2400" i="1" dirty="0">
                <a:ea typeface="+mn-lt"/>
                <a:cs typeface="+mn-lt"/>
              </a:rPr>
              <a:t>Essential skills for youth work practice</a:t>
            </a:r>
            <a:r>
              <a:rPr lang="en-US" sz="2400" dirty="0">
                <a:ea typeface="+mn-lt"/>
                <a:cs typeface="+mn-lt"/>
              </a:rPr>
              <a:t>. 2nd </a:t>
            </a:r>
            <a:r>
              <a:rPr lang="en-US" sz="2400" dirty="0" err="1">
                <a:ea typeface="+mn-lt"/>
                <a:cs typeface="+mn-lt"/>
              </a:rPr>
              <a:t>edn</a:t>
            </a:r>
            <a:r>
              <a:rPr lang="en-US" sz="2400" dirty="0">
                <a:ea typeface="+mn-lt"/>
                <a:cs typeface="+mn-lt"/>
              </a:rPr>
              <a:t>. Los Angeles, CA: SAGE. </a:t>
            </a:r>
            <a:endParaRPr lang="en-US"/>
          </a:p>
        </p:txBody>
      </p:sp>
    </p:spTree>
    <p:extLst>
      <p:ext uri="{BB962C8B-B14F-4D97-AF65-F5344CB8AC3E}">
        <p14:creationId xmlns:p14="http://schemas.microsoft.com/office/powerpoint/2010/main" val="618581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4BAB-1BD1-597C-0CA1-A17A384E43F0}"/>
              </a:ext>
            </a:extLst>
          </p:cNvPr>
          <p:cNvSpPr>
            <a:spLocks noGrp="1"/>
          </p:cNvSpPr>
          <p:nvPr>
            <p:ph type="title"/>
          </p:nvPr>
        </p:nvSpPr>
        <p:spPr>
          <a:xfrm>
            <a:off x="1271588" y="662400"/>
            <a:ext cx="10055721" cy="1325563"/>
          </a:xfrm>
        </p:spPr>
        <p:txBody>
          <a:bodyPr anchor="t">
            <a:normAutofit/>
          </a:bodyPr>
          <a:lstStyle/>
          <a:p>
            <a:r>
              <a:rPr lang="en-US">
                <a:cs typeface="Calibri Light"/>
              </a:rPr>
              <a:t>References</a:t>
            </a:r>
            <a:endParaRPr lang="en-US"/>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5" name="Content Placeholder 4">
            <a:extLst>
              <a:ext uri="{FF2B5EF4-FFF2-40B4-BE49-F238E27FC236}">
                <a16:creationId xmlns:a16="http://schemas.microsoft.com/office/drawing/2014/main" id="{F863F430-A3AF-7579-0E56-45B17A9A2A07}"/>
              </a:ext>
            </a:extLst>
          </p:cNvPr>
          <p:cNvSpPr>
            <a:spLocks noGrp="1"/>
          </p:cNvSpPr>
          <p:nvPr>
            <p:ph idx="1"/>
          </p:nvPr>
        </p:nvSpPr>
        <p:spPr/>
        <p:txBody>
          <a:bodyPr vert="horz" lIns="91440" tIns="45720" rIns="91440" bIns="45720" rtlCol="0" anchor="t">
            <a:normAutofit/>
          </a:bodyPr>
          <a:lstStyle/>
          <a:p>
            <a:endParaRPr lang="en-US" sz="2400" dirty="0">
              <a:ea typeface="+mn-lt"/>
              <a:cs typeface="+mn-lt"/>
            </a:endParaRPr>
          </a:p>
          <a:p>
            <a:endParaRPr lang="en-US" dirty="0">
              <a:cs typeface="Calibri" panose="020F0502020204030204"/>
            </a:endParaRPr>
          </a:p>
        </p:txBody>
      </p:sp>
      <p:sp>
        <p:nvSpPr>
          <p:cNvPr id="4" name="TextBox 3">
            <a:extLst>
              <a:ext uri="{FF2B5EF4-FFF2-40B4-BE49-F238E27FC236}">
                <a16:creationId xmlns:a16="http://schemas.microsoft.com/office/drawing/2014/main" id="{39A22A6D-1F6C-908E-CC75-013273FEB315}"/>
              </a:ext>
            </a:extLst>
          </p:cNvPr>
          <p:cNvSpPr txBox="1"/>
          <p:nvPr/>
        </p:nvSpPr>
        <p:spPr>
          <a:xfrm>
            <a:off x="1174225" y="1465590"/>
            <a:ext cx="1050726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Trought, F. (2017) </a:t>
            </a:r>
            <a:r>
              <a:rPr lang="en-US" sz="2400" i="1" dirty="0">
                <a:ea typeface="+mn-lt"/>
                <a:cs typeface="+mn-lt"/>
              </a:rPr>
              <a:t>Brilliant employability skills: How to stand out from the crowd in the Graduate Job Market</a:t>
            </a:r>
            <a:r>
              <a:rPr lang="en-US" sz="2400" dirty="0">
                <a:ea typeface="+mn-lt"/>
                <a:cs typeface="+mn-lt"/>
              </a:rPr>
              <a:t>. 2nd </a:t>
            </a:r>
            <a:r>
              <a:rPr lang="en-US" sz="2400" dirty="0" err="1">
                <a:ea typeface="+mn-lt"/>
                <a:cs typeface="+mn-lt"/>
              </a:rPr>
              <a:t>edn</a:t>
            </a:r>
            <a:r>
              <a:rPr lang="en-US" sz="2400" dirty="0">
                <a:ea typeface="+mn-lt"/>
                <a:cs typeface="+mn-lt"/>
              </a:rPr>
              <a:t>. New York: Pearson Education. </a:t>
            </a:r>
            <a:endParaRPr lang="en-US" dirty="0">
              <a:ea typeface="+mn-lt"/>
              <a:cs typeface="+mn-lt"/>
            </a:endParaRPr>
          </a:p>
          <a:p>
            <a:r>
              <a:rPr lang="en-US" sz="2400" dirty="0">
                <a:ea typeface="+mn-lt"/>
                <a:cs typeface="+mn-lt"/>
              </a:rPr>
              <a:t>  </a:t>
            </a:r>
            <a:endParaRPr lang="en-US" dirty="0">
              <a:ea typeface="+mn-lt"/>
              <a:cs typeface="+mn-lt"/>
            </a:endParaRPr>
          </a:p>
          <a:p>
            <a:r>
              <a:rPr lang="en-US" sz="2400" dirty="0">
                <a:ea typeface="+mn-lt"/>
                <a:cs typeface="+mn-lt"/>
              </a:rPr>
              <a:t>University of Bradford (2022) </a:t>
            </a:r>
            <a:r>
              <a:rPr lang="en-US" sz="2400" i="1" dirty="0">
                <a:ea typeface="+mn-lt"/>
                <a:cs typeface="+mn-lt"/>
              </a:rPr>
              <a:t>Communication and presentation skills. </a:t>
            </a:r>
            <a:r>
              <a:rPr lang="en-US" sz="2400" dirty="0">
                <a:ea typeface="+mn-lt"/>
                <a:cs typeface="+mn-lt"/>
              </a:rPr>
              <a:t>Available at: </a:t>
            </a:r>
            <a:r>
              <a:rPr lang="en-US" sz="2400" dirty="0">
                <a:ea typeface="+mn-lt"/>
                <a:cs typeface="+mn-lt"/>
                <a:hlinkClick r:id="rId2"/>
              </a:rPr>
              <a:t>https://www.bradford.ac.uk/careers/develop-skills/communication/</a:t>
            </a:r>
            <a:r>
              <a:rPr lang="en-US" sz="2400" dirty="0">
                <a:ea typeface="+mn-lt"/>
                <a:cs typeface="+mn-lt"/>
              </a:rPr>
              <a:t> (Accessed: 20 November 2022). </a:t>
            </a:r>
            <a:endParaRPr lang="en-US" dirty="0">
              <a:ea typeface="+mn-lt"/>
              <a:cs typeface="+mn-lt"/>
            </a:endParaRPr>
          </a:p>
          <a:p>
            <a:r>
              <a:rPr lang="en-US" sz="2400" dirty="0">
                <a:ea typeface="+mn-lt"/>
                <a:cs typeface="+mn-lt"/>
              </a:rPr>
              <a:t>  </a:t>
            </a:r>
            <a:endParaRPr lang="en-US" dirty="0">
              <a:ea typeface="+mn-lt"/>
              <a:cs typeface="+mn-lt"/>
            </a:endParaRPr>
          </a:p>
          <a:p>
            <a:r>
              <a:rPr lang="en-US" sz="2400" dirty="0">
                <a:ea typeface="+mn-lt"/>
                <a:cs typeface="+mn-lt"/>
              </a:rPr>
              <a:t>University of Bradford (2022) </a:t>
            </a:r>
            <a:r>
              <a:rPr lang="en-US" sz="2400" i="1" dirty="0">
                <a:ea typeface="+mn-lt"/>
                <a:cs typeface="+mn-lt"/>
              </a:rPr>
              <a:t>Planning and </a:t>
            </a:r>
            <a:r>
              <a:rPr lang="en-US" sz="2400" i="1" dirty="0" err="1">
                <a:ea typeface="+mn-lt"/>
                <a:cs typeface="+mn-lt"/>
              </a:rPr>
              <a:t>organising</a:t>
            </a:r>
            <a:r>
              <a:rPr lang="en-US" sz="2400" dirty="0">
                <a:ea typeface="+mn-lt"/>
                <a:cs typeface="+mn-lt"/>
              </a:rPr>
              <a:t>. Available at: </a:t>
            </a:r>
            <a:r>
              <a:rPr lang="en-US" sz="2400" dirty="0">
                <a:ea typeface="+mn-lt"/>
                <a:cs typeface="+mn-lt"/>
                <a:hlinkClick r:id="rId3"/>
              </a:rPr>
              <a:t>https://www.bradford.ac.uk/careers/develop-skills/planning/</a:t>
            </a:r>
            <a:r>
              <a:rPr lang="en-US" sz="2400" dirty="0">
                <a:ea typeface="+mn-lt"/>
                <a:cs typeface="+mn-lt"/>
              </a:rPr>
              <a:t> (Accessed: 25 November 2022). </a:t>
            </a:r>
            <a:endParaRPr lang="en-US" dirty="0">
              <a:ea typeface="+mn-lt"/>
              <a:cs typeface="+mn-lt"/>
            </a:endParaRPr>
          </a:p>
          <a:p>
            <a:r>
              <a:rPr lang="en-US" sz="2400" dirty="0">
                <a:ea typeface="+mn-lt"/>
                <a:cs typeface="+mn-lt"/>
              </a:rPr>
              <a:t>  </a:t>
            </a:r>
            <a:endParaRPr lang="en-US" dirty="0">
              <a:ea typeface="+mn-lt"/>
              <a:cs typeface="+mn-lt"/>
            </a:endParaRPr>
          </a:p>
          <a:p>
            <a:r>
              <a:rPr lang="en-US" sz="2400" dirty="0">
                <a:ea typeface="+mn-lt"/>
                <a:cs typeface="+mn-lt"/>
              </a:rPr>
              <a:t>University of Wales Trinity Saint David (2022) </a:t>
            </a:r>
            <a:r>
              <a:rPr lang="en-US" sz="2400" i="1" dirty="0">
                <a:ea typeface="+mn-lt"/>
                <a:cs typeface="+mn-lt"/>
              </a:rPr>
              <a:t>Further skills: Finding and Using information. </a:t>
            </a:r>
            <a:r>
              <a:rPr lang="en-US" sz="2400" dirty="0">
                <a:ea typeface="+mn-lt"/>
                <a:cs typeface="+mn-lt"/>
              </a:rPr>
              <a:t>Available at: https://uwtsd.ac.uk/library/infoskills/further-skills-finding-and-using-information/ (Accessed 25 November 2022). </a:t>
            </a:r>
            <a:endParaRPr lang="en-US" dirty="0">
              <a:ea typeface="+mn-lt"/>
              <a:cs typeface="+mn-lt"/>
            </a:endParaRPr>
          </a:p>
        </p:txBody>
      </p:sp>
    </p:spTree>
    <p:extLst>
      <p:ext uri="{BB962C8B-B14F-4D97-AF65-F5344CB8AC3E}">
        <p14:creationId xmlns:p14="http://schemas.microsoft.com/office/powerpoint/2010/main" val="1803101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4BAB-1BD1-597C-0CA1-A17A384E43F0}"/>
              </a:ext>
            </a:extLst>
          </p:cNvPr>
          <p:cNvSpPr>
            <a:spLocks noGrp="1"/>
          </p:cNvSpPr>
          <p:nvPr>
            <p:ph type="title"/>
          </p:nvPr>
        </p:nvSpPr>
        <p:spPr>
          <a:xfrm>
            <a:off x="1271588" y="662400"/>
            <a:ext cx="10055721" cy="1325563"/>
          </a:xfrm>
        </p:spPr>
        <p:txBody>
          <a:bodyPr anchor="t">
            <a:normAutofit/>
          </a:bodyPr>
          <a:lstStyle/>
          <a:p>
            <a:r>
              <a:rPr lang="en-US">
                <a:cs typeface="Calibri Light"/>
              </a:rPr>
              <a:t>References</a:t>
            </a:r>
            <a:endParaRPr lang="en-US"/>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5" name="Content Placeholder 4">
            <a:extLst>
              <a:ext uri="{FF2B5EF4-FFF2-40B4-BE49-F238E27FC236}">
                <a16:creationId xmlns:a16="http://schemas.microsoft.com/office/drawing/2014/main" id="{F863F430-A3AF-7579-0E56-45B17A9A2A07}"/>
              </a:ext>
            </a:extLst>
          </p:cNvPr>
          <p:cNvSpPr>
            <a:spLocks noGrp="1"/>
          </p:cNvSpPr>
          <p:nvPr>
            <p:ph idx="1"/>
          </p:nvPr>
        </p:nvSpPr>
        <p:spPr/>
        <p:txBody>
          <a:bodyPr vert="horz" lIns="91440" tIns="45720" rIns="91440" bIns="45720" rtlCol="0" anchor="t">
            <a:normAutofit/>
          </a:bodyPr>
          <a:lstStyle/>
          <a:p>
            <a:endParaRPr lang="en-US" sz="2400" dirty="0">
              <a:ea typeface="+mn-lt"/>
              <a:cs typeface="+mn-lt"/>
            </a:endParaRPr>
          </a:p>
          <a:p>
            <a:endParaRPr lang="en-US" dirty="0">
              <a:cs typeface="Calibri" panose="020F0502020204030204"/>
            </a:endParaRPr>
          </a:p>
        </p:txBody>
      </p:sp>
      <p:sp>
        <p:nvSpPr>
          <p:cNvPr id="4" name="TextBox 3">
            <a:extLst>
              <a:ext uri="{FF2B5EF4-FFF2-40B4-BE49-F238E27FC236}">
                <a16:creationId xmlns:a16="http://schemas.microsoft.com/office/drawing/2014/main" id="{39A22A6D-1F6C-908E-CC75-013273FEB315}"/>
              </a:ext>
            </a:extLst>
          </p:cNvPr>
          <p:cNvSpPr txBox="1"/>
          <p:nvPr/>
        </p:nvSpPr>
        <p:spPr>
          <a:xfrm>
            <a:off x="1174225" y="1465590"/>
            <a:ext cx="1050726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University of Wales Trinity Saint David (2022) </a:t>
            </a:r>
            <a:r>
              <a:rPr lang="en-US" sz="2400" i="1" dirty="0">
                <a:ea typeface="+mn-lt"/>
                <a:cs typeface="+mn-lt"/>
              </a:rPr>
              <a:t>Mission and Vision. </a:t>
            </a:r>
            <a:r>
              <a:rPr lang="en-US" sz="2400" dirty="0">
                <a:ea typeface="+mn-lt"/>
                <a:cs typeface="+mn-lt"/>
              </a:rPr>
              <a:t>Available at: </a:t>
            </a:r>
            <a:r>
              <a:rPr lang="en-US" sz="2400" dirty="0">
                <a:ea typeface="+mn-lt"/>
                <a:cs typeface="+mn-lt"/>
                <a:hlinkClick r:id="rId2"/>
              </a:rPr>
              <a:t>https://www.uwtsd.ac.uk/mission/#:~:text=is%20dedicated%20to%20realising%20the,all%20aspects%20of%20sustainable%20development</a:t>
            </a:r>
            <a:r>
              <a:rPr lang="en-US" sz="2400" dirty="0">
                <a:ea typeface="+mn-lt"/>
                <a:cs typeface="+mn-lt"/>
              </a:rPr>
              <a:t> (Accessed: 28 November 2022). </a:t>
            </a:r>
            <a:endParaRPr lang="en-US">
              <a:ea typeface="+mn-lt"/>
              <a:cs typeface="+mn-lt"/>
            </a:endParaRPr>
          </a:p>
          <a:p>
            <a:endParaRPr lang="en-US" sz="2400" dirty="0">
              <a:ea typeface="+mn-lt"/>
              <a:cs typeface="+mn-lt"/>
            </a:endParaRPr>
          </a:p>
          <a:p>
            <a:r>
              <a:rPr lang="en-US" sz="2400" dirty="0">
                <a:ea typeface="+mn-lt"/>
                <a:cs typeface="+mn-lt"/>
              </a:rPr>
              <a:t>University of Wales Trinity Saint David (2022) </a:t>
            </a:r>
            <a:r>
              <a:rPr lang="en-US" sz="2400" i="1" dirty="0">
                <a:ea typeface="+mn-lt"/>
                <a:cs typeface="+mn-lt"/>
              </a:rPr>
              <a:t>Study Skills Support. </a:t>
            </a:r>
            <a:r>
              <a:rPr lang="en-US" sz="2400" dirty="0">
                <a:ea typeface="+mn-lt"/>
                <a:cs typeface="+mn-lt"/>
              </a:rPr>
              <a:t>Available at: </a:t>
            </a:r>
            <a:r>
              <a:rPr lang="en-US" sz="2400" dirty="0">
                <a:ea typeface="+mn-lt"/>
                <a:cs typeface="+mn-lt"/>
                <a:hlinkClick r:id="rId3"/>
              </a:rPr>
              <a:t>https://www.uwtsd.ac.uk/study-skills/</a:t>
            </a:r>
            <a:r>
              <a:rPr lang="en-US" sz="2400" dirty="0">
                <a:ea typeface="+mn-lt"/>
                <a:cs typeface="+mn-lt"/>
              </a:rPr>
              <a:t> (Accessed 20 November 2022). </a:t>
            </a:r>
            <a:endParaRPr lang="en-US">
              <a:ea typeface="+mn-lt"/>
              <a:cs typeface="+mn-lt"/>
            </a:endParaRPr>
          </a:p>
          <a:p>
            <a:endParaRPr lang="en-US" sz="2400" dirty="0">
              <a:ea typeface="+mn-lt"/>
              <a:cs typeface="+mn-lt"/>
            </a:endParaRPr>
          </a:p>
          <a:p>
            <a:r>
              <a:rPr lang="en-US" sz="2400" dirty="0">
                <a:ea typeface="+mn-lt"/>
                <a:cs typeface="+mn-lt"/>
              </a:rPr>
              <a:t>Vogel, WH and Viale, PH. (2018) ‘Presenting with confidence’, </a:t>
            </a:r>
            <a:r>
              <a:rPr lang="en-US" sz="2400" i="1" dirty="0">
                <a:ea typeface="+mn-lt"/>
                <a:cs typeface="+mn-lt"/>
              </a:rPr>
              <a:t>Journal of the Advanced Practitioner in Oncology, </a:t>
            </a:r>
            <a:r>
              <a:rPr lang="en-US" sz="2400" dirty="0">
                <a:ea typeface="+mn-lt"/>
                <a:cs typeface="+mn-lt"/>
              </a:rPr>
              <a:t>9(5), pp. 545-548. Available at: https://www.ncbi.nlm.nih.gov/pmc/articles/PMC6505544/pdf/jadp-09-545.pdf (Accessed 20 November 2022). </a:t>
            </a:r>
            <a:endParaRPr lang="en-US" dirty="0">
              <a:ea typeface="+mn-lt"/>
              <a:cs typeface="+mn-lt"/>
            </a:endParaRPr>
          </a:p>
        </p:txBody>
      </p:sp>
    </p:spTree>
    <p:extLst>
      <p:ext uri="{BB962C8B-B14F-4D97-AF65-F5344CB8AC3E}">
        <p14:creationId xmlns:p14="http://schemas.microsoft.com/office/powerpoint/2010/main" val="4223063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4A869F5-4A61-4EFD-7665-F100A393C591}"/>
              </a:ext>
            </a:extLst>
          </p:cNvPr>
          <p:cNvSpPr txBox="1"/>
          <p:nvPr/>
        </p:nvSpPr>
        <p:spPr>
          <a:xfrm>
            <a:off x="6590662" y="4267832"/>
            <a:ext cx="4805996" cy="1297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000" kern="1200">
                <a:solidFill>
                  <a:schemeClr val="tx2"/>
                </a:solidFill>
                <a:latin typeface="+mj-lt"/>
                <a:ea typeface="+mj-ea"/>
                <a:cs typeface="+mj-cs"/>
              </a:rPr>
              <a:t>Any questions? </a:t>
            </a:r>
          </a:p>
        </p:txBody>
      </p:sp>
      <p:pic>
        <p:nvPicPr>
          <p:cNvPr id="24" name="Graphic 5" descr="Question mark">
            <a:extLst>
              <a:ext uri="{FF2B5EF4-FFF2-40B4-BE49-F238E27FC236}">
                <a16:creationId xmlns:a16="http://schemas.microsoft.com/office/drawing/2014/main" id="{A3EF210D-6A85-33DB-B8D3-2601E656C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5"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103376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407</TotalTime>
  <Words>1646</Words>
  <Application>Microsoft Office PowerPoint</Application>
  <PresentationFormat>Widescreen</PresentationFormat>
  <Paragraphs>186</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Academic Study Skills</vt:lpstr>
      <vt:lpstr> Setting the scene  Universities provide students with opportunities to follow their passions; to explore, discover and develop as individuals through learning experiences, helping them to become academically successful and employable (University of Wales Trinity St David, 2022).   The overall success of students will depend largely on their ability to take control of their own learning (Cottrell, 2013, p.10).</vt:lpstr>
      <vt:lpstr>Study Skills for Employability</vt:lpstr>
      <vt:lpstr>Road Map</vt:lpstr>
      <vt:lpstr>Planning and Organisational skills</vt:lpstr>
      <vt:lpstr>Planning and Organisational Skills in Youth Work</vt:lpstr>
      <vt:lpstr>Action Points for Personal Development</vt:lpstr>
      <vt:lpstr>Why are research skills important for employability? </vt:lpstr>
      <vt:lpstr>Why are research skills important for youth work? </vt:lpstr>
      <vt:lpstr>Action Points for Personal Development</vt:lpstr>
      <vt:lpstr>Presentation Skills</vt:lpstr>
      <vt:lpstr>Presentation Skills in Youth Work</vt:lpstr>
      <vt:lpstr>Action Points for Personal Development</vt:lpstr>
      <vt:lpstr>Conclusion</vt:lpstr>
      <vt:lpstr>References</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and Sarah Hill</dc:creator>
  <cp:lastModifiedBy>Kayleigh Cowdery (2218436)</cp:lastModifiedBy>
  <cp:revision>209</cp:revision>
  <dcterms:created xsi:type="dcterms:W3CDTF">2022-11-23T17:00:14Z</dcterms:created>
  <dcterms:modified xsi:type="dcterms:W3CDTF">2022-11-29T15:47:51Z</dcterms:modified>
</cp:coreProperties>
</file>