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1.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8" r:id="rId1"/>
  </p:sldMasterIdLst>
  <p:notesMasterIdLst>
    <p:notesMasterId r:id="rId22"/>
  </p:notesMasterIdLst>
  <p:sldIdLst>
    <p:sldId id="256" r:id="rId2"/>
    <p:sldId id="264" r:id="rId3"/>
    <p:sldId id="278" r:id="rId4"/>
    <p:sldId id="279" r:id="rId5"/>
    <p:sldId id="280" r:id="rId6"/>
    <p:sldId id="266" r:id="rId7"/>
    <p:sldId id="267" r:id="rId8"/>
    <p:sldId id="268" r:id="rId9"/>
    <p:sldId id="269" r:id="rId10"/>
    <p:sldId id="272" r:id="rId11"/>
    <p:sldId id="274" r:id="rId12"/>
    <p:sldId id="273" r:id="rId13"/>
    <p:sldId id="275" r:id="rId14"/>
    <p:sldId id="261" r:id="rId15"/>
    <p:sldId id="276" r:id="rId16"/>
    <p:sldId id="281" r:id="rId17"/>
    <p:sldId id="282" r:id="rId18"/>
    <p:sldId id="270" r:id="rId19"/>
    <p:sldId id="277" r:id="rId20"/>
    <p:sldId id="271"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79F006B-9A23-4D66-B755-2CEA2951A757}" v="898" dt="2020-11-25T13:07:37.433"/>
    <p1510:client id="{CF09401A-98A8-ECB7-1D49-F5A27905425A}" v="20" dt="2020-12-01T21:33:34.221"/>
    <p1510:client id="{D5AFACDD-A6A1-8F85-62DB-C2941EE18A46}" v="676" dt="2020-11-30T18:46:23.533"/>
    <p1510:client id="{FC1BE95F-E8DE-4F98-4BE4-F09CD460D318}" v="8" dt="2020-11-25T12:27:41.15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80881" autoAdjust="0"/>
  </p:normalViewPr>
  <p:slideViewPr>
    <p:cSldViewPr snapToGrid="0">
      <p:cViewPr varScale="1">
        <p:scale>
          <a:sx n="86" d="100"/>
          <a:sy n="86" d="100"/>
        </p:scale>
        <p:origin x="533"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microsoft.com/office/2015/10/relationships/revisionInfo" Target="revisionInfo.xml"/></Relationships>
</file>

<file path=ppt/diagrams/_rels/data1.xml.rels><?xml version="1.0" encoding="UTF-8" standalone="yes"?>
<Relationships xmlns="http://schemas.openxmlformats.org/package/2006/relationships"><Relationship Id="rId8" Type="http://schemas.openxmlformats.org/officeDocument/2006/relationships/image" Target="../media/image23.sv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17.svg"/><Relationship Id="rId1" Type="http://schemas.openxmlformats.org/officeDocument/2006/relationships/image" Target="../media/image16.png"/><Relationship Id="rId6" Type="http://schemas.openxmlformats.org/officeDocument/2006/relationships/image" Target="../media/image21.svg"/><Relationship Id="rId5" Type="http://schemas.openxmlformats.org/officeDocument/2006/relationships/image" Target="../media/image20.png"/><Relationship Id="rId4" Type="http://schemas.openxmlformats.org/officeDocument/2006/relationships/image" Target="../media/image19.svg"/></Relationships>
</file>

<file path=ppt/diagrams/_rels/drawing1.xml.rels><?xml version="1.0" encoding="UTF-8" standalone="yes"?>
<Relationships xmlns="http://schemas.openxmlformats.org/package/2006/relationships"><Relationship Id="rId8" Type="http://schemas.openxmlformats.org/officeDocument/2006/relationships/image" Target="../media/image23.sv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17.svg"/><Relationship Id="rId1" Type="http://schemas.openxmlformats.org/officeDocument/2006/relationships/image" Target="../media/image16.png"/><Relationship Id="rId6" Type="http://schemas.openxmlformats.org/officeDocument/2006/relationships/image" Target="../media/image21.svg"/><Relationship Id="rId5" Type="http://schemas.openxmlformats.org/officeDocument/2006/relationships/image" Target="../media/image20.png"/><Relationship Id="rId4" Type="http://schemas.openxmlformats.org/officeDocument/2006/relationships/image" Target="../media/image19.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2466B6F-1F61-45E0-A88C-6A4DA07FE0FE}"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3D41F7CA-76C8-4783-8F5B-57FD5D44A904}">
      <dgm:prSet/>
      <dgm:spPr/>
      <dgm:t>
        <a:bodyPr/>
        <a:lstStyle/>
        <a:p>
          <a:pPr>
            <a:lnSpc>
              <a:spcPct val="100000"/>
            </a:lnSpc>
          </a:pPr>
          <a:r>
            <a:rPr lang="en-GB" dirty="0">
              <a:latin typeface="Abadi Extra Light" panose="020B0204020104020204" pitchFamily="34" charset="0"/>
            </a:rPr>
            <a:t>Adjusting the menu to customer preferences due to the fact that they can analyse data from devices and applications.</a:t>
          </a:r>
          <a:endParaRPr lang="en-US" dirty="0">
            <a:latin typeface="Abadi Extra Light" panose="020B0204020104020204" pitchFamily="34" charset="0"/>
          </a:endParaRPr>
        </a:p>
      </dgm:t>
    </dgm:pt>
    <dgm:pt modelId="{24ED2E79-17BF-412E-BE7F-52E5C75C0839}" type="parTrans" cxnId="{EC3C1866-C7BD-4BB4-8EB0-566C816E175C}">
      <dgm:prSet/>
      <dgm:spPr/>
      <dgm:t>
        <a:bodyPr/>
        <a:lstStyle/>
        <a:p>
          <a:endParaRPr lang="en-US"/>
        </a:p>
      </dgm:t>
    </dgm:pt>
    <dgm:pt modelId="{B77B5D26-FDD5-4498-9374-EAD3F51EA05A}" type="sibTrans" cxnId="{EC3C1866-C7BD-4BB4-8EB0-566C816E175C}">
      <dgm:prSet/>
      <dgm:spPr/>
      <dgm:t>
        <a:bodyPr/>
        <a:lstStyle/>
        <a:p>
          <a:pPr>
            <a:lnSpc>
              <a:spcPct val="100000"/>
            </a:lnSpc>
          </a:pPr>
          <a:endParaRPr lang="en-US"/>
        </a:p>
      </dgm:t>
    </dgm:pt>
    <dgm:pt modelId="{7B8DF7A3-803F-432D-9281-9664A78327ED}">
      <dgm:prSet/>
      <dgm:spPr/>
      <dgm:t>
        <a:bodyPr/>
        <a:lstStyle/>
        <a:p>
          <a:pPr>
            <a:lnSpc>
              <a:spcPct val="100000"/>
            </a:lnSpc>
          </a:pPr>
          <a:r>
            <a:rPr lang="en-GB" b="0" i="0" dirty="0">
              <a:latin typeface="Abadi Extra Light" panose="020B0204020104020204" pitchFamily="34" charset="0"/>
            </a:rPr>
            <a:t>Drive-through customers able to order through a voice speaker.</a:t>
          </a:r>
          <a:endParaRPr lang="en-US" dirty="0">
            <a:latin typeface="Abadi Extra Light" panose="020B0204020104020204" pitchFamily="34" charset="0"/>
          </a:endParaRPr>
        </a:p>
      </dgm:t>
    </dgm:pt>
    <dgm:pt modelId="{BE12824D-8B35-49F3-B79C-2F623FDA7E98}" type="parTrans" cxnId="{0ACABFCB-7EE3-460B-B109-C0092B1B3877}">
      <dgm:prSet/>
      <dgm:spPr/>
      <dgm:t>
        <a:bodyPr/>
        <a:lstStyle/>
        <a:p>
          <a:endParaRPr lang="en-US"/>
        </a:p>
      </dgm:t>
    </dgm:pt>
    <dgm:pt modelId="{62079696-2683-40B3-AB79-245B25CD96CB}" type="sibTrans" cxnId="{0ACABFCB-7EE3-460B-B109-C0092B1B3877}">
      <dgm:prSet/>
      <dgm:spPr/>
      <dgm:t>
        <a:bodyPr/>
        <a:lstStyle/>
        <a:p>
          <a:pPr>
            <a:lnSpc>
              <a:spcPct val="100000"/>
            </a:lnSpc>
          </a:pPr>
          <a:endParaRPr lang="en-US"/>
        </a:p>
      </dgm:t>
    </dgm:pt>
    <dgm:pt modelId="{B430CFCA-9BF6-452E-8656-0E120F7F741D}">
      <dgm:prSet/>
      <dgm:spPr/>
      <dgm:t>
        <a:bodyPr/>
        <a:lstStyle/>
        <a:p>
          <a:pPr>
            <a:lnSpc>
              <a:spcPct val="100000"/>
            </a:lnSpc>
          </a:pPr>
          <a:r>
            <a:rPr lang="en-GB" dirty="0">
              <a:latin typeface="Abadi Extra Light" panose="020B0204020104020204" pitchFamily="34" charset="0"/>
            </a:rPr>
            <a:t>Growth opportunities in emerging markets and number of customers. (Tin-</a:t>
          </a:r>
          <a:r>
            <a:rPr lang="en-GB" dirty="0" err="1">
              <a:latin typeface="Abadi Extra Light" panose="020B0204020104020204" pitchFamily="34" charset="0"/>
            </a:rPr>
            <a:t>yau</a:t>
          </a:r>
          <a:r>
            <a:rPr lang="en-GB" dirty="0">
              <a:latin typeface="Abadi Extra Light" panose="020B0204020104020204" pitchFamily="34" charset="0"/>
            </a:rPr>
            <a:t>, K. 2020)</a:t>
          </a:r>
          <a:endParaRPr lang="en-US" dirty="0">
            <a:latin typeface="Abadi Extra Light" panose="020B0204020104020204" pitchFamily="34" charset="0"/>
          </a:endParaRPr>
        </a:p>
      </dgm:t>
    </dgm:pt>
    <dgm:pt modelId="{7E35C318-6086-47B8-AA14-EB0C93744BAC}" type="parTrans" cxnId="{B2020DE8-EAB4-4C86-8652-C5D6DFCB418B}">
      <dgm:prSet/>
      <dgm:spPr/>
      <dgm:t>
        <a:bodyPr/>
        <a:lstStyle/>
        <a:p>
          <a:endParaRPr lang="en-US"/>
        </a:p>
      </dgm:t>
    </dgm:pt>
    <dgm:pt modelId="{4FFBAA59-9F79-4FF2-80FE-E183837089DE}" type="sibTrans" cxnId="{B2020DE8-EAB4-4C86-8652-C5D6DFCB418B}">
      <dgm:prSet/>
      <dgm:spPr/>
      <dgm:t>
        <a:bodyPr/>
        <a:lstStyle/>
        <a:p>
          <a:pPr>
            <a:lnSpc>
              <a:spcPct val="100000"/>
            </a:lnSpc>
          </a:pPr>
          <a:endParaRPr lang="en-US"/>
        </a:p>
      </dgm:t>
    </dgm:pt>
    <dgm:pt modelId="{265907F2-E92C-4AB8-8606-75D5400BA12C}">
      <dgm:prSet/>
      <dgm:spPr/>
      <dgm:t>
        <a:bodyPr/>
        <a:lstStyle/>
        <a:p>
          <a:pPr>
            <a:lnSpc>
              <a:spcPct val="100000"/>
            </a:lnSpc>
          </a:pPr>
          <a:r>
            <a:rPr lang="en-GB" dirty="0">
              <a:latin typeface="Abadi Extra Light" panose="020B0204020104020204" pitchFamily="34" charset="0"/>
            </a:rPr>
            <a:t>Customers are more happy due to better quality and fast service due to the adoption of new technology..</a:t>
          </a:r>
          <a:endParaRPr lang="en-US" dirty="0">
            <a:latin typeface="Abadi Extra Light" panose="020B0204020104020204" pitchFamily="34" charset="0"/>
          </a:endParaRPr>
        </a:p>
      </dgm:t>
    </dgm:pt>
    <dgm:pt modelId="{0BB5CBAF-9801-481E-AEFE-80ACF6CCD5F8}" type="parTrans" cxnId="{B7B1E748-772C-4A1B-BE02-49F547529C33}">
      <dgm:prSet/>
      <dgm:spPr/>
      <dgm:t>
        <a:bodyPr/>
        <a:lstStyle/>
        <a:p>
          <a:endParaRPr lang="en-US"/>
        </a:p>
      </dgm:t>
    </dgm:pt>
    <dgm:pt modelId="{29165E9E-F307-4CBB-BB83-15473336845B}" type="sibTrans" cxnId="{B7B1E748-772C-4A1B-BE02-49F547529C33}">
      <dgm:prSet/>
      <dgm:spPr/>
      <dgm:t>
        <a:bodyPr/>
        <a:lstStyle/>
        <a:p>
          <a:endParaRPr lang="en-US"/>
        </a:p>
      </dgm:t>
    </dgm:pt>
    <dgm:pt modelId="{DCA615EF-96A0-4E2D-9264-90AC5778A6FE}" type="pres">
      <dgm:prSet presAssocID="{72466B6F-1F61-45E0-A88C-6A4DA07FE0FE}" presName="root" presStyleCnt="0">
        <dgm:presLayoutVars>
          <dgm:dir/>
          <dgm:resizeHandles val="exact"/>
        </dgm:presLayoutVars>
      </dgm:prSet>
      <dgm:spPr/>
    </dgm:pt>
    <dgm:pt modelId="{7D0E7502-6E88-4F5A-9DC1-000B3AA32106}" type="pres">
      <dgm:prSet presAssocID="{72466B6F-1F61-45E0-A88C-6A4DA07FE0FE}" presName="container" presStyleCnt="0">
        <dgm:presLayoutVars>
          <dgm:dir/>
          <dgm:resizeHandles val="exact"/>
        </dgm:presLayoutVars>
      </dgm:prSet>
      <dgm:spPr/>
    </dgm:pt>
    <dgm:pt modelId="{005DB7B3-5C5C-4B13-8ADD-0264EEF58247}" type="pres">
      <dgm:prSet presAssocID="{3D41F7CA-76C8-4783-8F5B-57FD5D44A904}" presName="compNode" presStyleCnt="0"/>
      <dgm:spPr/>
    </dgm:pt>
    <dgm:pt modelId="{82E954BD-38EC-45D7-8DFF-30A5E69BF5EE}" type="pres">
      <dgm:prSet presAssocID="{3D41F7CA-76C8-4783-8F5B-57FD5D44A904}" presName="iconBgRect" presStyleLbl="bgShp" presStyleIdx="0" presStyleCnt="4"/>
      <dgm:spPr/>
    </dgm:pt>
    <dgm:pt modelId="{A2195EE7-D067-4300-BEE5-578B65C4ECE8}" type="pres">
      <dgm:prSet presAssocID="{3D41F7CA-76C8-4783-8F5B-57FD5D44A904}"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Processor"/>
        </a:ext>
      </dgm:extLst>
    </dgm:pt>
    <dgm:pt modelId="{5721DEC8-23C1-4633-8B64-C0053CC72CBB}" type="pres">
      <dgm:prSet presAssocID="{3D41F7CA-76C8-4783-8F5B-57FD5D44A904}" presName="spaceRect" presStyleCnt="0"/>
      <dgm:spPr/>
    </dgm:pt>
    <dgm:pt modelId="{EA9643DE-8314-47E3-ACAE-2D071063D65C}" type="pres">
      <dgm:prSet presAssocID="{3D41F7CA-76C8-4783-8F5B-57FD5D44A904}" presName="textRect" presStyleLbl="revTx" presStyleIdx="0" presStyleCnt="4">
        <dgm:presLayoutVars>
          <dgm:chMax val="1"/>
          <dgm:chPref val="1"/>
        </dgm:presLayoutVars>
      </dgm:prSet>
      <dgm:spPr/>
    </dgm:pt>
    <dgm:pt modelId="{A7A72492-353C-4F2C-97DB-032DFF8D710E}" type="pres">
      <dgm:prSet presAssocID="{B77B5D26-FDD5-4498-9374-EAD3F51EA05A}" presName="sibTrans" presStyleLbl="sibTrans2D1" presStyleIdx="0" presStyleCnt="0"/>
      <dgm:spPr/>
    </dgm:pt>
    <dgm:pt modelId="{0EFD21FF-5D02-45DE-8F76-9896D82988AD}" type="pres">
      <dgm:prSet presAssocID="{7B8DF7A3-803F-432D-9281-9664A78327ED}" presName="compNode" presStyleCnt="0"/>
      <dgm:spPr/>
    </dgm:pt>
    <dgm:pt modelId="{396CD649-9268-480B-98EC-DAD7FE301783}" type="pres">
      <dgm:prSet presAssocID="{7B8DF7A3-803F-432D-9281-9664A78327ED}" presName="iconBgRect" presStyleLbl="bgShp" presStyleIdx="1" presStyleCnt="4"/>
      <dgm:spPr/>
    </dgm:pt>
    <dgm:pt modelId="{1C086F2D-FA96-47E8-A61C-3F4A2BD7249D}" type="pres">
      <dgm:prSet presAssocID="{7B8DF7A3-803F-432D-9281-9664A78327ED}"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Voice"/>
        </a:ext>
      </dgm:extLst>
    </dgm:pt>
    <dgm:pt modelId="{DF559AE8-157D-41B0-8194-059CF3CD5E06}" type="pres">
      <dgm:prSet presAssocID="{7B8DF7A3-803F-432D-9281-9664A78327ED}" presName="spaceRect" presStyleCnt="0"/>
      <dgm:spPr/>
    </dgm:pt>
    <dgm:pt modelId="{1F3F0099-0632-4D60-82FB-E01668814BD9}" type="pres">
      <dgm:prSet presAssocID="{7B8DF7A3-803F-432D-9281-9664A78327ED}" presName="textRect" presStyleLbl="revTx" presStyleIdx="1" presStyleCnt="4">
        <dgm:presLayoutVars>
          <dgm:chMax val="1"/>
          <dgm:chPref val="1"/>
        </dgm:presLayoutVars>
      </dgm:prSet>
      <dgm:spPr/>
    </dgm:pt>
    <dgm:pt modelId="{042DA10F-8E7A-44E2-9079-989E11F196B0}" type="pres">
      <dgm:prSet presAssocID="{62079696-2683-40B3-AB79-245B25CD96CB}" presName="sibTrans" presStyleLbl="sibTrans2D1" presStyleIdx="0" presStyleCnt="0"/>
      <dgm:spPr/>
    </dgm:pt>
    <dgm:pt modelId="{B10B47C5-3C82-4697-A7C0-059A18AF7D46}" type="pres">
      <dgm:prSet presAssocID="{B430CFCA-9BF6-452E-8656-0E120F7F741D}" presName="compNode" presStyleCnt="0"/>
      <dgm:spPr/>
    </dgm:pt>
    <dgm:pt modelId="{42749A32-3D62-49FD-8B43-BB3A3A21A298}" type="pres">
      <dgm:prSet presAssocID="{B430CFCA-9BF6-452E-8656-0E120F7F741D}" presName="iconBgRect" presStyleLbl="bgShp" presStyleIdx="2" presStyleCnt="4"/>
      <dgm:spPr/>
    </dgm:pt>
    <dgm:pt modelId="{61C1774B-26BA-47D9-859D-04D84AF72578}" type="pres">
      <dgm:prSet presAssocID="{B430CFCA-9BF6-452E-8656-0E120F7F741D}"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Open Hand with Plant"/>
        </a:ext>
      </dgm:extLst>
    </dgm:pt>
    <dgm:pt modelId="{F2641449-60A5-422B-A4BB-34588A33488A}" type="pres">
      <dgm:prSet presAssocID="{B430CFCA-9BF6-452E-8656-0E120F7F741D}" presName="spaceRect" presStyleCnt="0"/>
      <dgm:spPr/>
    </dgm:pt>
    <dgm:pt modelId="{B778A15F-38A8-402F-B4EC-78A31945652F}" type="pres">
      <dgm:prSet presAssocID="{B430CFCA-9BF6-452E-8656-0E120F7F741D}" presName="textRect" presStyleLbl="revTx" presStyleIdx="2" presStyleCnt="4">
        <dgm:presLayoutVars>
          <dgm:chMax val="1"/>
          <dgm:chPref val="1"/>
        </dgm:presLayoutVars>
      </dgm:prSet>
      <dgm:spPr/>
    </dgm:pt>
    <dgm:pt modelId="{2D7D6C32-B40A-4373-8CB3-0483790E4225}" type="pres">
      <dgm:prSet presAssocID="{4FFBAA59-9F79-4FF2-80FE-E183837089DE}" presName="sibTrans" presStyleLbl="sibTrans2D1" presStyleIdx="0" presStyleCnt="0"/>
      <dgm:spPr/>
    </dgm:pt>
    <dgm:pt modelId="{87B45C46-1E0D-4102-BE7D-A726C7A7A5D6}" type="pres">
      <dgm:prSet presAssocID="{265907F2-E92C-4AB8-8606-75D5400BA12C}" presName="compNode" presStyleCnt="0"/>
      <dgm:spPr/>
    </dgm:pt>
    <dgm:pt modelId="{573F57A8-BE83-4C99-932A-6340F1E2265C}" type="pres">
      <dgm:prSet presAssocID="{265907F2-E92C-4AB8-8606-75D5400BA12C}" presName="iconBgRect" presStyleLbl="bgShp" presStyleIdx="3" presStyleCnt="4"/>
      <dgm:spPr/>
    </dgm:pt>
    <dgm:pt modelId="{F39381CE-4EE9-42AA-8FAB-E284CE50A1FB}" type="pres">
      <dgm:prSet presAssocID="{265907F2-E92C-4AB8-8606-75D5400BA12C}"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Business Growth"/>
        </a:ext>
      </dgm:extLst>
    </dgm:pt>
    <dgm:pt modelId="{EF6436D0-1BB0-445F-9352-04817607772B}" type="pres">
      <dgm:prSet presAssocID="{265907F2-E92C-4AB8-8606-75D5400BA12C}" presName="spaceRect" presStyleCnt="0"/>
      <dgm:spPr/>
    </dgm:pt>
    <dgm:pt modelId="{DBF8F924-CDD2-4CBD-A526-59E63AAE787D}" type="pres">
      <dgm:prSet presAssocID="{265907F2-E92C-4AB8-8606-75D5400BA12C}" presName="textRect" presStyleLbl="revTx" presStyleIdx="3" presStyleCnt="4">
        <dgm:presLayoutVars>
          <dgm:chMax val="1"/>
          <dgm:chPref val="1"/>
        </dgm:presLayoutVars>
      </dgm:prSet>
      <dgm:spPr/>
    </dgm:pt>
  </dgm:ptLst>
  <dgm:cxnLst>
    <dgm:cxn modelId="{D47BA918-BFE0-4F6D-B4DE-148A4C176BCB}" type="presOf" srcId="{265907F2-E92C-4AB8-8606-75D5400BA12C}" destId="{DBF8F924-CDD2-4CBD-A526-59E63AAE787D}" srcOrd="0" destOrd="0" presId="urn:microsoft.com/office/officeart/2018/2/layout/IconCircleList"/>
    <dgm:cxn modelId="{C3875829-195C-458A-B0B8-B38B7FD530DA}" type="presOf" srcId="{B430CFCA-9BF6-452E-8656-0E120F7F741D}" destId="{B778A15F-38A8-402F-B4EC-78A31945652F}" srcOrd="0" destOrd="0" presId="urn:microsoft.com/office/officeart/2018/2/layout/IconCircleList"/>
    <dgm:cxn modelId="{8D9E6933-5E23-429E-85FF-BA4E86BF939C}" type="presOf" srcId="{7B8DF7A3-803F-432D-9281-9664A78327ED}" destId="{1F3F0099-0632-4D60-82FB-E01668814BD9}" srcOrd="0" destOrd="0" presId="urn:microsoft.com/office/officeart/2018/2/layout/IconCircleList"/>
    <dgm:cxn modelId="{EC3C1866-C7BD-4BB4-8EB0-566C816E175C}" srcId="{72466B6F-1F61-45E0-A88C-6A4DA07FE0FE}" destId="{3D41F7CA-76C8-4783-8F5B-57FD5D44A904}" srcOrd="0" destOrd="0" parTransId="{24ED2E79-17BF-412E-BE7F-52E5C75C0839}" sibTransId="{B77B5D26-FDD5-4498-9374-EAD3F51EA05A}"/>
    <dgm:cxn modelId="{B7B1E748-772C-4A1B-BE02-49F547529C33}" srcId="{72466B6F-1F61-45E0-A88C-6A4DA07FE0FE}" destId="{265907F2-E92C-4AB8-8606-75D5400BA12C}" srcOrd="3" destOrd="0" parTransId="{0BB5CBAF-9801-481E-AEFE-80ACF6CCD5F8}" sibTransId="{29165E9E-F307-4CBB-BB83-15473336845B}"/>
    <dgm:cxn modelId="{391E3352-431A-4FFB-97D5-D76F2CA7E397}" type="presOf" srcId="{3D41F7CA-76C8-4783-8F5B-57FD5D44A904}" destId="{EA9643DE-8314-47E3-ACAE-2D071063D65C}" srcOrd="0" destOrd="0" presId="urn:microsoft.com/office/officeart/2018/2/layout/IconCircleList"/>
    <dgm:cxn modelId="{F46F4373-B305-48A9-B68D-7149AF7CFFE1}" type="presOf" srcId="{72466B6F-1F61-45E0-A88C-6A4DA07FE0FE}" destId="{DCA615EF-96A0-4E2D-9264-90AC5778A6FE}" srcOrd="0" destOrd="0" presId="urn:microsoft.com/office/officeart/2018/2/layout/IconCircleList"/>
    <dgm:cxn modelId="{5BB54155-47CE-41A5-961C-A2ED90C6035D}" type="presOf" srcId="{62079696-2683-40B3-AB79-245B25CD96CB}" destId="{042DA10F-8E7A-44E2-9079-989E11F196B0}" srcOrd="0" destOrd="0" presId="urn:microsoft.com/office/officeart/2018/2/layout/IconCircleList"/>
    <dgm:cxn modelId="{7A353780-E692-4397-97E9-438AAD97CF2D}" type="presOf" srcId="{4FFBAA59-9F79-4FF2-80FE-E183837089DE}" destId="{2D7D6C32-B40A-4373-8CB3-0483790E4225}" srcOrd="0" destOrd="0" presId="urn:microsoft.com/office/officeart/2018/2/layout/IconCircleList"/>
    <dgm:cxn modelId="{D88CE7B5-CC0E-498E-AD2B-17B819C9DEFA}" type="presOf" srcId="{B77B5D26-FDD5-4498-9374-EAD3F51EA05A}" destId="{A7A72492-353C-4F2C-97DB-032DFF8D710E}" srcOrd="0" destOrd="0" presId="urn:microsoft.com/office/officeart/2018/2/layout/IconCircleList"/>
    <dgm:cxn modelId="{0ACABFCB-7EE3-460B-B109-C0092B1B3877}" srcId="{72466B6F-1F61-45E0-A88C-6A4DA07FE0FE}" destId="{7B8DF7A3-803F-432D-9281-9664A78327ED}" srcOrd="1" destOrd="0" parTransId="{BE12824D-8B35-49F3-B79C-2F623FDA7E98}" sibTransId="{62079696-2683-40B3-AB79-245B25CD96CB}"/>
    <dgm:cxn modelId="{B2020DE8-EAB4-4C86-8652-C5D6DFCB418B}" srcId="{72466B6F-1F61-45E0-A88C-6A4DA07FE0FE}" destId="{B430CFCA-9BF6-452E-8656-0E120F7F741D}" srcOrd="2" destOrd="0" parTransId="{7E35C318-6086-47B8-AA14-EB0C93744BAC}" sibTransId="{4FFBAA59-9F79-4FF2-80FE-E183837089DE}"/>
    <dgm:cxn modelId="{DAF11C08-7CC2-46E1-B407-8D481BD9A0B0}" type="presParOf" srcId="{DCA615EF-96A0-4E2D-9264-90AC5778A6FE}" destId="{7D0E7502-6E88-4F5A-9DC1-000B3AA32106}" srcOrd="0" destOrd="0" presId="urn:microsoft.com/office/officeart/2018/2/layout/IconCircleList"/>
    <dgm:cxn modelId="{8692BD7A-9B5A-43A8-A8FF-2972B25D243C}" type="presParOf" srcId="{7D0E7502-6E88-4F5A-9DC1-000B3AA32106}" destId="{005DB7B3-5C5C-4B13-8ADD-0264EEF58247}" srcOrd="0" destOrd="0" presId="urn:microsoft.com/office/officeart/2018/2/layout/IconCircleList"/>
    <dgm:cxn modelId="{4638D05A-E8F7-476A-92A8-24644933BDC0}" type="presParOf" srcId="{005DB7B3-5C5C-4B13-8ADD-0264EEF58247}" destId="{82E954BD-38EC-45D7-8DFF-30A5E69BF5EE}" srcOrd="0" destOrd="0" presId="urn:microsoft.com/office/officeart/2018/2/layout/IconCircleList"/>
    <dgm:cxn modelId="{12862B9C-816F-48FE-AB34-C57C90D112AD}" type="presParOf" srcId="{005DB7B3-5C5C-4B13-8ADD-0264EEF58247}" destId="{A2195EE7-D067-4300-BEE5-578B65C4ECE8}" srcOrd="1" destOrd="0" presId="urn:microsoft.com/office/officeart/2018/2/layout/IconCircleList"/>
    <dgm:cxn modelId="{10DDD645-5C05-4858-9BCA-6F8D54134BBE}" type="presParOf" srcId="{005DB7B3-5C5C-4B13-8ADD-0264EEF58247}" destId="{5721DEC8-23C1-4633-8B64-C0053CC72CBB}" srcOrd="2" destOrd="0" presId="urn:microsoft.com/office/officeart/2018/2/layout/IconCircleList"/>
    <dgm:cxn modelId="{750ED264-6912-4C4D-A491-56ACE3D06FDE}" type="presParOf" srcId="{005DB7B3-5C5C-4B13-8ADD-0264EEF58247}" destId="{EA9643DE-8314-47E3-ACAE-2D071063D65C}" srcOrd="3" destOrd="0" presId="urn:microsoft.com/office/officeart/2018/2/layout/IconCircleList"/>
    <dgm:cxn modelId="{23B5EB73-4FD8-4DEF-92BC-24D80626438B}" type="presParOf" srcId="{7D0E7502-6E88-4F5A-9DC1-000B3AA32106}" destId="{A7A72492-353C-4F2C-97DB-032DFF8D710E}" srcOrd="1" destOrd="0" presId="urn:microsoft.com/office/officeart/2018/2/layout/IconCircleList"/>
    <dgm:cxn modelId="{5DEA1295-9386-460B-980F-4DAF7D3A451E}" type="presParOf" srcId="{7D0E7502-6E88-4F5A-9DC1-000B3AA32106}" destId="{0EFD21FF-5D02-45DE-8F76-9896D82988AD}" srcOrd="2" destOrd="0" presId="urn:microsoft.com/office/officeart/2018/2/layout/IconCircleList"/>
    <dgm:cxn modelId="{740D704C-B8C7-49E4-8659-76D944A9A09B}" type="presParOf" srcId="{0EFD21FF-5D02-45DE-8F76-9896D82988AD}" destId="{396CD649-9268-480B-98EC-DAD7FE301783}" srcOrd="0" destOrd="0" presId="urn:microsoft.com/office/officeart/2018/2/layout/IconCircleList"/>
    <dgm:cxn modelId="{6BD7DB2B-C3A3-4CDF-AF19-FA98CABBB1C7}" type="presParOf" srcId="{0EFD21FF-5D02-45DE-8F76-9896D82988AD}" destId="{1C086F2D-FA96-47E8-A61C-3F4A2BD7249D}" srcOrd="1" destOrd="0" presId="urn:microsoft.com/office/officeart/2018/2/layout/IconCircleList"/>
    <dgm:cxn modelId="{B197E1E0-458B-4EB9-AECD-08D4713DF651}" type="presParOf" srcId="{0EFD21FF-5D02-45DE-8F76-9896D82988AD}" destId="{DF559AE8-157D-41B0-8194-059CF3CD5E06}" srcOrd="2" destOrd="0" presId="urn:microsoft.com/office/officeart/2018/2/layout/IconCircleList"/>
    <dgm:cxn modelId="{FB41D693-58AA-4495-918D-B6105AED8602}" type="presParOf" srcId="{0EFD21FF-5D02-45DE-8F76-9896D82988AD}" destId="{1F3F0099-0632-4D60-82FB-E01668814BD9}" srcOrd="3" destOrd="0" presId="urn:microsoft.com/office/officeart/2018/2/layout/IconCircleList"/>
    <dgm:cxn modelId="{1E58FF3B-0518-4A63-860F-6CF93A1DF13E}" type="presParOf" srcId="{7D0E7502-6E88-4F5A-9DC1-000B3AA32106}" destId="{042DA10F-8E7A-44E2-9079-989E11F196B0}" srcOrd="3" destOrd="0" presId="urn:microsoft.com/office/officeart/2018/2/layout/IconCircleList"/>
    <dgm:cxn modelId="{EB9BF31C-DFD1-4F20-9D06-795A4283A7C0}" type="presParOf" srcId="{7D0E7502-6E88-4F5A-9DC1-000B3AA32106}" destId="{B10B47C5-3C82-4697-A7C0-059A18AF7D46}" srcOrd="4" destOrd="0" presId="urn:microsoft.com/office/officeart/2018/2/layout/IconCircleList"/>
    <dgm:cxn modelId="{20AB1AB9-66F4-4290-99FB-E274691C79D9}" type="presParOf" srcId="{B10B47C5-3C82-4697-A7C0-059A18AF7D46}" destId="{42749A32-3D62-49FD-8B43-BB3A3A21A298}" srcOrd="0" destOrd="0" presId="urn:microsoft.com/office/officeart/2018/2/layout/IconCircleList"/>
    <dgm:cxn modelId="{19A6ACD9-2F15-4B83-AEA2-7D8348164619}" type="presParOf" srcId="{B10B47C5-3C82-4697-A7C0-059A18AF7D46}" destId="{61C1774B-26BA-47D9-859D-04D84AF72578}" srcOrd="1" destOrd="0" presId="urn:microsoft.com/office/officeart/2018/2/layout/IconCircleList"/>
    <dgm:cxn modelId="{503ACFDC-6B82-4899-8AB0-7E42063F1183}" type="presParOf" srcId="{B10B47C5-3C82-4697-A7C0-059A18AF7D46}" destId="{F2641449-60A5-422B-A4BB-34588A33488A}" srcOrd="2" destOrd="0" presId="urn:microsoft.com/office/officeart/2018/2/layout/IconCircleList"/>
    <dgm:cxn modelId="{272D28E0-865F-4852-9C84-AD3D605293E6}" type="presParOf" srcId="{B10B47C5-3C82-4697-A7C0-059A18AF7D46}" destId="{B778A15F-38A8-402F-B4EC-78A31945652F}" srcOrd="3" destOrd="0" presId="urn:microsoft.com/office/officeart/2018/2/layout/IconCircleList"/>
    <dgm:cxn modelId="{B18E9675-7B9E-4C04-8E5A-0B7691944093}" type="presParOf" srcId="{7D0E7502-6E88-4F5A-9DC1-000B3AA32106}" destId="{2D7D6C32-B40A-4373-8CB3-0483790E4225}" srcOrd="5" destOrd="0" presId="urn:microsoft.com/office/officeart/2018/2/layout/IconCircleList"/>
    <dgm:cxn modelId="{702ECE7E-A0C6-4864-BC0C-F37F7F15819B}" type="presParOf" srcId="{7D0E7502-6E88-4F5A-9DC1-000B3AA32106}" destId="{87B45C46-1E0D-4102-BE7D-A726C7A7A5D6}" srcOrd="6" destOrd="0" presId="urn:microsoft.com/office/officeart/2018/2/layout/IconCircleList"/>
    <dgm:cxn modelId="{6F6B21D6-2BED-489E-B9CA-EFA1AF2BBD5E}" type="presParOf" srcId="{87B45C46-1E0D-4102-BE7D-A726C7A7A5D6}" destId="{573F57A8-BE83-4C99-932A-6340F1E2265C}" srcOrd="0" destOrd="0" presId="urn:microsoft.com/office/officeart/2018/2/layout/IconCircleList"/>
    <dgm:cxn modelId="{A7714750-F998-4DF2-A376-DC61DDD3015F}" type="presParOf" srcId="{87B45C46-1E0D-4102-BE7D-A726C7A7A5D6}" destId="{F39381CE-4EE9-42AA-8FAB-E284CE50A1FB}" srcOrd="1" destOrd="0" presId="urn:microsoft.com/office/officeart/2018/2/layout/IconCircleList"/>
    <dgm:cxn modelId="{88FAF4E0-AECB-446E-B8A6-E491A2D8A46E}" type="presParOf" srcId="{87B45C46-1E0D-4102-BE7D-A726C7A7A5D6}" destId="{EF6436D0-1BB0-445F-9352-04817607772B}" srcOrd="2" destOrd="0" presId="urn:microsoft.com/office/officeart/2018/2/layout/IconCircleList"/>
    <dgm:cxn modelId="{5A9902DD-619A-4D37-9C65-6D2DE660DECE}" type="presParOf" srcId="{87B45C46-1E0D-4102-BE7D-A726C7A7A5D6}" destId="{DBF8F924-CDD2-4CBD-A526-59E63AAE787D}" srcOrd="3" destOrd="0" presId="urn:microsoft.com/office/officeart/2018/2/layout/Icon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541437C-4229-46EF-8181-DE47DC50D41A}" type="doc">
      <dgm:prSet loTypeId="urn:microsoft.com/office/officeart/2005/8/layout/hProcess6" loCatId="process" qsTypeId="urn:microsoft.com/office/officeart/2005/8/quickstyle/simple1" qsCatId="simple" csTypeId="urn:microsoft.com/office/officeart/2005/8/colors/accent1_2" csCatId="accent1" phldr="1"/>
      <dgm:spPr/>
      <dgm:t>
        <a:bodyPr/>
        <a:lstStyle/>
        <a:p>
          <a:endParaRPr lang="en-GB"/>
        </a:p>
      </dgm:t>
    </dgm:pt>
    <dgm:pt modelId="{CDCB2BF8-0395-45A9-9240-0933761DF758}">
      <dgm:prSet phldrT="[Text]" phldr="0"/>
      <dgm:spPr/>
      <dgm:t>
        <a:bodyPr/>
        <a:lstStyle/>
        <a:p>
          <a:pPr rtl="0"/>
          <a:r>
            <a:rPr lang="en-GB">
              <a:latin typeface="Century Gothic" panose="020B0502020202020204"/>
            </a:rPr>
            <a:t>INVENTORY INTELLIGENT SYSTEM</a:t>
          </a:r>
          <a:endParaRPr lang="en-GB"/>
        </a:p>
      </dgm:t>
    </dgm:pt>
    <dgm:pt modelId="{B1A03913-AE9E-478B-B51B-2F8374B73504}" type="parTrans" cxnId="{AEE37393-23B3-4CE3-A02A-7EA2726D1DF6}">
      <dgm:prSet/>
      <dgm:spPr/>
      <dgm:t>
        <a:bodyPr/>
        <a:lstStyle/>
        <a:p>
          <a:endParaRPr lang="en-GB"/>
        </a:p>
      </dgm:t>
    </dgm:pt>
    <dgm:pt modelId="{A8461485-2452-418B-98F2-D89FEF646C3D}" type="sibTrans" cxnId="{AEE37393-23B3-4CE3-A02A-7EA2726D1DF6}">
      <dgm:prSet/>
      <dgm:spPr/>
      <dgm:t>
        <a:bodyPr/>
        <a:lstStyle/>
        <a:p>
          <a:endParaRPr lang="en-GB"/>
        </a:p>
      </dgm:t>
    </dgm:pt>
    <dgm:pt modelId="{5ECA85A3-5809-48BA-B19E-C6AD883B20CA}">
      <dgm:prSet phldrT="[Text]" phldr="0"/>
      <dgm:spPr/>
      <dgm:t>
        <a:bodyPr/>
        <a:lstStyle/>
        <a:p>
          <a:pPr rtl="0"/>
          <a:r>
            <a:rPr lang="en-GB">
              <a:latin typeface="Century Gothic" panose="020B0502020202020204"/>
            </a:rPr>
            <a:t> Better inventory management</a:t>
          </a:r>
          <a:endParaRPr lang="en-GB"/>
        </a:p>
      </dgm:t>
    </dgm:pt>
    <dgm:pt modelId="{408823D3-8212-4AB9-AE39-8DAAC93CB179}" type="parTrans" cxnId="{9C64A0C1-6A1E-4A7F-BBF1-74516E0ECD2E}">
      <dgm:prSet/>
      <dgm:spPr/>
      <dgm:t>
        <a:bodyPr/>
        <a:lstStyle/>
        <a:p>
          <a:endParaRPr lang="en-GB"/>
        </a:p>
      </dgm:t>
    </dgm:pt>
    <dgm:pt modelId="{9CCA5BE7-F7E1-4B39-A916-84140F3F1433}" type="sibTrans" cxnId="{9C64A0C1-6A1E-4A7F-BBF1-74516E0ECD2E}">
      <dgm:prSet/>
      <dgm:spPr/>
      <dgm:t>
        <a:bodyPr/>
        <a:lstStyle/>
        <a:p>
          <a:endParaRPr lang="en-GB"/>
        </a:p>
      </dgm:t>
    </dgm:pt>
    <dgm:pt modelId="{1C843B50-DDBB-437B-A96A-6B1665B4FBB8}">
      <dgm:prSet phldrT="[Text]" phldr="0"/>
      <dgm:spPr/>
      <dgm:t>
        <a:bodyPr/>
        <a:lstStyle/>
        <a:p>
          <a:r>
            <a:rPr lang="en-GB">
              <a:latin typeface="Century Gothic" panose="020B0502020202020204"/>
            </a:rPr>
            <a:t>.</a:t>
          </a:r>
          <a:endParaRPr lang="en-GB"/>
        </a:p>
      </dgm:t>
    </dgm:pt>
    <dgm:pt modelId="{0834021F-F392-4E42-9980-401F4A11C115}" type="parTrans" cxnId="{D37FF56F-37D1-4F0A-86AE-5E009DE84E1A}">
      <dgm:prSet/>
      <dgm:spPr/>
      <dgm:t>
        <a:bodyPr/>
        <a:lstStyle/>
        <a:p>
          <a:endParaRPr lang="en-GB"/>
        </a:p>
      </dgm:t>
    </dgm:pt>
    <dgm:pt modelId="{FE244425-DCB7-466D-AC1E-117C12BE2770}" type="sibTrans" cxnId="{D37FF56F-37D1-4F0A-86AE-5E009DE84E1A}">
      <dgm:prSet/>
      <dgm:spPr/>
      <dgm:t>
        <a:bodyPr/>
        <a:lstStyle/>
        <a:p>
          <a:endParaRPr lang="en-GB"/>
        </a:p>
      </dgm:t>
    </dgm:pt>
    <dgm:pt modelId="{258659E0-FB65-4BF4-89D5-84DBE8901007}">
      <dgm:prSet phldrT="[Text]" phldr="0"/>
      <dgm:spPr/>
      <dgm:t>
        <a:bodyPr/>
        <a:lstStyle/>
        <a:p>
          <a:pPr rtl="0"/>
          <a:r>
            <a:rPr lang="en-GB">
              <a:latin typeface="Century Gothic" panose="020B0502020202020204"/>
            </a:rPr>
            <a:t> Less waste</a:t>
          </a:r>
        </a:p>
      </dgm:t>
    </dgm:pt>
    <dgm:pt modelId="{FCFA2FCD-5D31-4BF1-852B-A205D7935FA5}" type="parTrans" cxnId="{D1C2430C-6631-406B-A99A-FF546E059017}">
      <dgm:prSet/>
      <dgm:spPr/>
      <dgm:t>
        <a:bodyPr/>
        <a:lstStyle/>
        <a:p>
          <a:endParaRPr lang="en-GB"/>
        </a:p>
      </dgm:t>
    </dgm:pt>
    <dgm:pt modelId="{6A4F5336-069A-448B-BC38-7D9C4CD58292}" type="sibTrans" cxnId="{D1C2430C-6631-406B-A99A-FF546E059017}">
      <dgm:prSet/>
      <dgm:spPr/>
      <dgm:t>
        <a:bodyPr/>
        <a:lstStyle/>
        <a:p>
          <a:endParaRPr lang="en-GB"/>
        </a:p>
      </dgm:t>
    </dgm:pt>
    <dgm:pt modelId="{567F09C1-BFCA-4F17-9E71-D1D10BCFE5C8}">
      <dgm:prSet phldrT="[Text]" phldr="0"/>
      <dgm:spPr/>
      <dgm:t>
        <a:bodyPr/>
        <a:lstStyle/>
        <a:p>
          <a:pPr rtl="0"/>
          <a:r>
            <a:rPr lang="en-GB">
              <a:latin typeface="Century Gothic" panose="020B0502020202020204"/>
            </a:rPr>
            <a:t> Reduce food cost for customers</a:t>
          </a:r>
          <a:endParaRPr lang="en-GB"/>
        </a:p>
      </dgm:t>
    </dgm:pt>
    <dgm:pt modelId="{6682C1CB-7904-44FE-ABE1-ECC3B9727896}" type="parTrans" cxnId="{DBA95227-74C2-4E12-BB29-DF1560CD0CFB}">
      <dgm:prSet/>
      <dgm:spPr/>
      <dgm:t>
        <a:bodyPr/>
        <a:lstStyle/>
        <a:p>
          <a:endParaRPr lang="en-GB"/>
        </a:p>
      </dgm:t>
    </dgm:pt>
    <dgm:pt modelId="{5C30A655-54EB-471A-A905-12120D57BB1C}" type="sibTrans" cxnId="{DBA95227-74C2-4E12-BB29-DF1560CD0CFB}">
      <dgm:prSet/>
      <dgm:spPr/>
      <dgm:t>
        <a:bodyPr/>
        <a:lstStyle/>
        <a:p>
          <a:endParaRPr lang="en-GB"/>
        </a:p>
      </dgm:t>
    </dgm:pt>
    <dgm:pt modelId="{241F0344-0589-4C37-95C3-316467302EE1}">
      <dgm:prSet phldr="0"/>
      <dgm:spPr/>
      <dgm:t>
        <a:bodyPr/>
        <a:lstStyle/>
        <a:p>
          <a:pPr rtl="0"/>
          <a:r>
            <a:rPr lang="en-GB">
              <a:latin typeface="Century Gothic" panose="020B0502020202020204"/>
            </a:rPr>
            <a:t>.</a:t>
          </a:r>
        </a:p>
      </dgm:t>
    </dgm:pt>
    <dgm:pt modelId="{EC73D142-07D6-416F-92D0-6811AD701EC9}" type="parTrans" cxnId="{C1C36441-8BF4-4235-BEE8-510994EB4007}">
      <dgm:prSet/>
      <dgm:spPr/>
    </dgm:pt>
    <dgm:pt modelId="{673CAA0C-5EFA-4C6D-9870-B3EBE88F63E5}" type="sibTrans" cxnId="{C1C36441-8BF4-4235-BEE8-510994EB4007}">
      <dgm:prSet/>
      <dgm:spPr/>
    </dgm:pt>
    <dgm:pt modelId="{28C9D638-FA39-4804-890A-7287044A4515}">
      <dgm:prSet phldr="0"/>
      <dgm:spPr/>
      <dgm:t>
        <a:bodyPr/>
        <a:lstStyle/>
        <a:p>
          <a:pPr rtl="0"/>
          <a:r>
            <a:rPr lang="en-GB">
              <a:latin typeface="Century Gothic" panose="020B0502020202020204"/>
            </a:rPr>
            <a:t>Good environment impact</a:t>
          </a:r>
        </a:p>
      </dgm:t>
    </dgm:pt>
    <dgm:pt modelId="{67F2E570-D76E-4991-ABAD-A68816CF6914}" type="parTrans" cxnId="{95161A39-5D2A-40EE-A24C-84AA674DF330}">
      <dgm:prSet/>
      <dgm:spPr/>
    </dgm:pt>
    <dgm:pt modelId="{01E55DCE-96EA-4160-89BE-AF1B73CFBA6B}" type="sibTrans" cxnId="{95161A39-5D2A-40EE-A24C-84AA674DF330}">
      <dgm:prSet/>
      <dgm:spPr/>
    </dgm:pt>
    <dgm:pt modelId="{D2E489BD-D9A4-4A60-9E33-2703793E9F17}">
      <dgm:prSet phldr="0"/>
      <dgm:spPr/>
      <dgm:t>
        <a:bodyPr/>
        <a:lstStyle/>
        <a:p>
          <a:pPr rtl="0"/>
          <a:r>
            <a:rPr lang="en-GB">
              <a:latin typeface="Century Gothic" panose="020B0502020202020204"/>
            </a:rPr>
            <a:t> Better availability </a:t>
          </a:r>
          <a:endParaRPr lang="en-GB"/>
        </a:p>
      </dgm:t>
    </dgm:pt>
    <dgm:pt modelId="{D7BAFD7B-6028-4B4A-9037-2FCD531A21BD}" type="parTrans" cxnId="{08EBC513-B0B5-42EC-8249-7FACA146297B}">
      <dgm:prSet/>
      <dgm:spPr/>
    </dgm:pt>
    <dgm:pt modelId="{5E2B7FB9-8889-49FE-9B13-C270CC0C456F}" type="sibTrans" cxnId="{08EBC513-B0B5-42EC-8249-7FACA146297B}">
      <dgm:prSet/>
      <dgm:spPr/>
    </dgm:pt>
    <dgm:pt modelId="{E4B69DCF-D082-47B6-BCD8-3F8B2FEBB53C}" type="pres">
      <dgm:prSet presAssocID="{7541437C-4229-46EF-8181-DE47DC50D41A}" presName="theList" presStyleCnt="0">
        <dgm:presLayoutVars>
          <dgm:dir/>
          <dgm:animLvl val="lvl"/>
          <dgm:resizeHandles val="exact"/>
        </dgm:presLayoutVars>
      </dgm:prSet>
      <dgm:spPr/>
    </dgm:pt>
    <dgm:pt modelId="{993F745B-3CB0-47B4-906D-1DDDFCC8473A}" type="pres">
      <dgm:prSet presAssocID="{CDCB2BF8-0395-45A9-9240-0933761DF758}" presName="compNode" presStyleCnt="0"/>
      <dgm:spPr/>
    </dgm:pt>
    <dgm:pt modelId="{3B2F12A4-6B6E-45D4-8645-F9CF86EA5693}" type="pres">
      <dgm:prSet presAssocID="{CDCB2BF8-0395-45A9-9240-0933761DF758}" presName="noGeometry" presStyleCnt="0"/>
      <dgm:spPr/>
    </dgm:pt>
    <dgm:pt modelId="{080AB073-F982-4D05-BDF9-B719338BB5E5}" type="pres">
      <dgm:prSet presAssocID="{CDCB2BF8-0395-45A9-9240-0933761DF758}" presName="childTextVisible" presStyleLbl="bgAccFollowNode1" presStyleIdx="0" presStyleCnt="3">
        <dgm:presLayoutVars>
          <dgm:bulletEnabled val="1"/>
        </dgm:presLayoutVars>
      </dgm:prSet>
      <dgm:spPr/>
    </dgm:pt>
    <dgm:pt modelId="{E10546FE-E3E3-4984-AFB8-157DB632C7E9}" type="pres">
      <dgm:prSet presAssocID="{CDCB2BF8-0395-45A9-9240-0933761DF758}" presName="childTextHidden" presStyleLbl="bgAccFollowNode1" presStyleIdx="0" presStyleCnt="3"/>
      <dgm:spPr/>
    </dgm:pt>
    <dgm:pt modelId="{135FDCD7-C44D-4533-A60B-4BD7E462CCD4}" type="pres">
      <dgm:prSet presAssocID="{CDCB2BF8-0395-45A9-9240-0933761DF758}" presName="parentText" presStyleLbl="node1" presStyleIdx="0" presStyleCnt="3">
        <dgm:presLayoutVars>
          <dgm:chMax val="1"/>
          <dgm:bulletEnabled val="1"/>
        </dgm:presLayoutVars>
      </dgm:prSet>
      <dgm:spPr/>
    </dgm:pt>
    <dgm:pt modelId="{4367E879-0C1E-4742-82B2-A493CE3E4006}" type="pres">
      <dgm:prSet presAssocID="{CDCB2BF8-0395-45A9-9240-0933761DF758}" presName="aSpace" presStyleCnt="0"/>
      <dgm:spPr/>
    </dgm:pt>
    <dgm:pt modelId="{54A2C70B-8BB5-483D-ABDF-A6D8E5277E4A}" type="pres">
      <dgm:prSet presAssocID="{1C843B50-DDBB-437B-A96A-6B1665B4FBB8}" presName="compNode" presStyleCnt="0"/>
      <dgm:spPr/>
    </dgm:pt>
    <dgm:pt modelId="{1DB07FE1-C518-4925-BA15-F901D56CFF38}" type="pres">
      <dgm:prSet presAssocID="{1C843B50-DDBB-437B-A96A-6B1665B4FBB8}" presName="noGeometry" presStyleCnt="0"/>
      <dgm:spPr/>
    </dgm:pt>
    <dgm:pt modelId="{45D2C173-7E7E-47A7-AEDF-8EED1DFD1216}" type="pres">
      <dgm:prSet presAssocID="{1C843B50-DDBB-437B-A96A-6B1665B4FBB8}" presName="childTextVisible" presStyleLbl="bgAccFollowNode1" presStyleIdx="1" presStyleCnt="3">
        <dgm:presLayoutVars>
          <dgm:bulletEnabled val="1"/>
        </dgm:presLayoutVars>
      </dgm:prSet>
      <dgm:spPr/>
    </dgm:pt>
    <dgm:pt modelId="{0FFA6C6E-395D-406C-813A-FC546E35AA37}" type="pres">
      <dgm:prSet presAssocID="{1C843B50-DDBB-437B-A96A-6B1665B4FBB8}" presName="childTextHidden" presStyleLbl="bgAccFollowNode1" presStyleIdx="1" presStyleCnt="3"/>
      <dgm:spPr/>
    </dgm:pt>
    <dgm:pt modelId="{63EDA7A0-93E1-4C1F-8647-D03B81EA5DF4}" type="pres">
      <dgm:prSet presAssocID="{1C843B50-DDBB-437B-A96A-6B1665B4FBB8}" presName="parentText" presStyleLbl="node1" presStyleIdx="1" presStyleCnt="3">
        <dgm:presLayoutVars>
          <dgm:chMax val="1"/>
          <dgm:bulletEnabled val="1"/>
        </dgm:presLayoutVars>
      </dgm:prSet>
      <dgm:spPr/>
    </dgm:pt>
    <dgm:pt modelId="{E8D41932-BC67-4133-8D7A-E2DF9D27FC39}" type="pres">
      <dgm:prSet presAssocID="{1C843B50-DDBB-437B-A96A-6B1665B4FBB8}" presName="aSpace" presStyleCnt="0"/>
      <dgm:spPr/>
    </dgm:pt>
    <dgm:pt modelId="{A7650E4D-0031-47E2-8C8C-959A687037C1}" type="pres">
      <dgm:prSet presAssocID="{241F0344-0589-4C37-95C3-316467302EE1}" presName="compNode" presStyleCnt="0"/>
      <dgm:spPr/>
    </dgm:pt>
    <dgm:pt modelId="{05921BC2-B59C-432E-86D4-C12E2C156DC9}" type="pres">
      <dgm:prSet presAssocID="{241F0344-0589-4C37-95C3-316467302EE1}" presName="noGeometry" presStyleCnt="0"/>
      <dgm:spPr/>
    </dgm:pt>
    <dgm:pt modelId="{FF75B97A-A771-4E52-86F6-261B3D473A81}" type="pres">
      <dgm:prSet presAssocID="{241F0344-0589-4C37-95C3-316467302EE1}" presName="childTextVisible" presStyleLbl="bgAccFollowNode1" presStyleIdx="2" presStyleCnt="3">
        <dgm:presLayoutVars>
          <dgm:bulletEnabled val="1"/>
        </dgm:presLayoutVars>
      </dgm:prSet>
      <dgm:spPr/>
    </dgm:pt>
    <dgm:pt modelId="{1DCFEF70-D899-45B6-B235-4B4AE72C5314}" type="pres">
      <dgm:prSet presAssocID="{241F0344-0589-4C37-95C3-316467302EE1}" presName="childTextHidden" presStyleLbl="bgAccFollowNode1" presStyleIdx="2" presStyleCnt="3"/>
      <dgm:spPr/>
    </dgm:pt>
    <dgm:pt modelId="{FDE0D3DB-A2B2-4B39-B781-0D74B6F3F2A5}" type="pres">
      <dgm:prSet presAssocID="{241F0344-0589-4C37-95C3-316467302EE1}" presName="parentText" presStyleLbl="node1" presStyleIdx="2" presStyleCnt="3">
        <dgm:presLayoutVars>
          <dgm:chMax val="1"/>
          <dgm:bulletEnabled val="1"/>
        </dgm:presLayoutVars>
      </dgm:prSet>
      <dgm:spPr/>
    </dgm:pt>
  </dgm:ptLst>
  <dgm:cxnLst>
    <dgm:cxn modelId="{D1C2430C-6631-406B-A99A-FF546E059017}" srcId="{1C843B50-DDBB-437B-A96A-6B1665B4FBB8}" destId="{258659E0-FB65-4BF4-89D5-84DBE8901007}" srcOrd="0" destOrd="0" parTransId="{FCFA2FCD-5D31-4BF1-852B-A205D7935FA5}" sibTransId="{6A4F5336-069A-448B-BC38-7D9C4CD58292}"/>
    <dgm:cxn modelId="{08EBC513-B0B5-42EC-8249-7FACA146297B}" srcId="{1C843B50-DDBB-437B-A96A-6B1665B4FBB8}" destId="{D2E489BD-D9A4-4A60-9E33-2703793E9F17}" srcOrd="1" destOrd="0" parTransId="{D7BAFD7B-6028-4B4A-9037-2FCD531A21BD}" sibTransId="{5E2B7FB9-8889-49FE-9B13-C270CC0C456F}"/>
    <dgm:cxn modelId="{650A1415-58E2-4ACC-8EC5-1F394764373E}" type="presOf" srcId="{D2E489BD-D9A4-4A60-9E33-2703793E9F17}" destId="{0FFA6C6E-395D-406C-813A-FC546E35AA37}" srcOrd="1" destOrd="1" presId="urn:microsoft.com/office/officeart/2005/8/layout/hProcess6"/>
    <dgm:cxn modelId="{DBA95227-74C2-4E12-BB29-DF1560CD0CFB}" srcId="{241F0344-0589-4C37-95C3-316467302EE1}" destId="{567F09C1-BFCA-4F17-9E71-D1D10BCFE5C8}" srcOrd="0" destOrd="0" parTransId="{6682C1CB-7904-44FE-ABE1-ECC3B9727896}" sibTransId="{5C30A655-54EB-471A-A905-12120D57BB1C}"/>
    <dgm:cxn modelId="{3628DD34-402A-4CBA-95B3-44C79745CA9F}" type="presOf" srcId="{28C9D638-FA39-4804-890A-7287044A4515}" destId="{FF75B97A-A771-4E52-86F6-261B3D473A81}" srcOrd="0" destOrd="1" presId="urn:microsoft.com/office/officeart/2005/8/layout/hProcess6"/>
    <dgm:cxn modelId="{95161A39-5D2A-40EE-A24C-84AA674DF330}" srcId="{241F0344-0589-4C37-95C3-316467302EE1}" destId="{28C9D638-FA39-4804-890A-7287044A4515}" srcOrd="1" destOrd="0" parTransId="{67F2E570-D76E-4991-ABAD-A68816CF6914}" sibTransId="{01E55DCE-96EA-4160-89BE-AF1B73CFBA6B}"/>
    <dgm:cxn modelId="{01B72339-0D7D-4EE6-BF1F-105E7AF627D4}" type="presOf" srcId="{1C843B50-DDBB-437B-A96A-6B1665B4FBB8}" destId="{63EDA7A0-93E1-4C1F-8647-D03B81EA5DF4}" srcOrd="0" destOrd="0" presId="urn:microsoft.com/office/officeart/2005/8/layout/hProcess6"/>
    <dgm:cxn modelId="{D53B4D3D-B6E3-4BE7-996E-3BA171CC28EC}" type="presOf" srcId="{7541437C-4229-46EF-8181-DE47DC50D41A}" destId="{E4B69DCF-D082-47B6-BCD8-3F8B2FEBB53C}" srcOrd="0" destOrd="0" presId="urn:microsoft.com/office/officeart/2005/8/layout/hProcess6"/>
    <dgm:cxn modelId="{C1C36441-8BF4-4235-BEE8-510994EB4007}" srcId="{7541437C-4229-46EF-8181-DE47DC50D41A}" destId="{241F0344-0589-4C37-95C3-316467302EE1}" srcOrd="2" destOrd="0" parTransId="{EC73D142-07D6-416F-92D0-6811AD701EC9}" sibTransId="{673CAA0C-5EFA-4C6D-9870-B3EBE88F63E5}"/>
    <dgm:cxn modelId="{F2FAA766-7AF6-4935-A59C-0810B8BC358D}" type="presOf" srcId="{5ECA85A3-5809-48BA-B19E-C6AD883B20CA}" destId="{E10546FE-E3E3-4984-AFB8-157DB632C7E9}" srcOrd="1" destOrd="0" presId="urn:microsoft.com/office/officeart/2005/8/layout/hProcess6"/>
    <dgm:cxn modelId="{6C0A466C-349F-4FC3-964B-A17CC67D0D8E}" type="presOf" srcId="{567F09C1-BFCA-4F17-9E71-D1D10BCFE5C8}" destId="{1DCFEF70-D899-45B6-B235-4B4AE72C5314}" srcOrd="1" destOrd="0" presId="urn:microsoft.com/office/officeart/2005/8/layout/hProcess6"/>
    <dgm:cxn modelId="{D37FF56F-37D1-4F0A-86AE-5E009DE84E1A}" srcId="{7541437C-4229-46EF-8181-DE47DC50D41A}" destId="{1C843B50-DDBB-437B-A96A-6B1665B4FBB8}" srcOrd="1" destOrd="0" parTransId="{0834021F-F392-4E42-9980-401F4A11C115}" sibTransId="{FE244425-DCB7-466D-AC1E-117C12BE2770}"/>
    <dgm:cxn modelId="{7F60E270-3FD2-4AA6-8326-D6B5BFACA93F}" type="presOf" srcId="{CDCB2BF8-0395-45A9-9240-0933761DF758}" destId="{135FDCD7-C44D-4533-A60B-4BD7E462CCD4}" srcOrd="0" destOrd="0" presId="urn:microsoft.com/office/officeart/2005/8/layout/hProcess6"/>
    <dgm:cxn modelId="{91E0A580-92F3-47C3-AFFC-CEFDABA168C9}" type="presOf" srcId="{28C9D638-FA39-4804-890A-7287044A4515}" destId="{1DCFEF70-D899-45B6-B235-4B4AE72C5314}" srcOrd="1" destOrd="1" presId="urn:microsoft.com/office/officeart/2005/8/layout/hProcess6"/>
    <dgm:cxn modelId="{AEE37393-23B3-4CE3-A02A-7EA2726D1DF6}" srcId="{7541437C-4229-46EF-8181-DE47DC50D41A}" destId="{CDCB2BF8-0395-45A9-9240-0933761DF758}" srcOrd="0" destOrd="0" parTransId="{B1A03913-AE9E-478B-B51B-2F8374B73504}" sibTransId="{A8461485-2452-418B-98F2-D89FEF646C3D}"/>
    <dgm:cxn modelId="{8E6BEC95-A5B6-411D-86F4-173E4DD5DFE6}" type="presOf" srcId="{5ECA85A3-5809-48BA-B19E-C6AD883B20CA}" destId="{080AB073-F982-4D05-BDF9-B719338BB5E5}" srcOrd="0" destOrd="0" presId="urn:microsoft.com/office/officeart/2005/8/layout/hProcess6"/>
    <dgm:cxn modelId="{978A27C0-82DE-4370-8952-024A265F5609}" type="presOf" srcId="{D2E489BD-D9A4-4A60-9E33-2703793E9F17}" destId="{45D2C173-7E7E-47A7-AEDF-8EED1DFD1216}" srcOrd="0" destOrd="1" presId="urn:microsoft.com/office/officeart/2005/8/layout/hProcess6"/>
    <dgm:cxn modelId="{9C64A0C1-6A1E-4A7F-BBF1-74516E0ECD2E}" srcId="{CDCB2BF8-0395-45A9-9240-0933761DF758}" destId="{5ECA85A3-5809-48BA-B19E-C6AD883B20CA}" srcOrd="0" destOrd="0" parTransId="{408823D3-8212-4AB9-AE39-8DAAC93CB179}" sibTransId="{9CCA5BE7-F7E1-4B39-A916-84140F3F1433}"/>
    <dgm:cxn modelId="{8B3212D6-2AE2-4A28-8E80-A0E84C53AC0B}" type="presOf" srcId="{258659E0-FB65-4BF4-89D5-84DBE8901007}" destId="{0FFA6C6E-395D-406C-813A-FC546E35AA37}" srcOrd="1" destOrd="0" presId="urn:microsoft.com/office/officeart/2005/8/layout/hProcess6"/>
    <dgm:cxn modelId="{76A1B8EE-B10C-4FEC-8A1A-DF87A715EF49}" type="presOf" srcId="{241F0344-0589-4C37-95C3-316467302EE1}" destId="{FDE0D3DB-A2B2-4B39-B781-0D74B6F3F2A5}" srcOrd="0" destOrd="0" presId="urn:microsoft.com/office/officeart/2005/8/layout/hProcess6"/>
    <dgm:cxn modelId="{8BD421F6-BB3A-48BF-BC70-3AA12589D9BB}" type="presOf" srcId="{567F09C1-BFCA-4F17-9E71-D1D10BCFE5C8}" destId="{FF75B97A-A771-4E52-86F6-261B3D473A81}" srcOrd="0" destOrd="0" presId="urn:microsoft.com/office/officeart/2005/8/layout/hProcess6"/>
    <dgm:cxn modelId="{31DB90FE-91FF-4849-AACF-B59948A1D45D}" type="presOf" srcId="{258659E0-FB65-4BF4-89D5-84DBE8901007}" destId="{45D2C173-7E7E-47A7-AEDF-8EED1DFD1216}" srcOrd="0" destOrd="0" presId="urn:microsoft.com/office/officeart/2005/8/layout/hProcess6"/>
    <dgm:cxn modelId="{398097EF-CA0F-49F9-A95C-087B8E9363D8}" type="presParOf" srcId="{E4B69DCF-D082-47B6-BCD8-3F8B2FEBB53C}" destId="{993F745B-3CB0-47B4-906D-1DDDFCC8473A}" srcOrd="0" destOrd="0" presId="urn:microsoft.com/office/officeart/2005/8/layout/hProcess6"/>
    <dgm:cxn modelId="{2B047896-5FE1-48BB-86B9-BEC72D7C830D}" type="presParOf" srcId="{993F745B-3CB0-47B4-906D-1DDDFCC8473A}" destId="{3B2F12A4-6B6E-45D4-8645-F9CF86EA5693}" srcOrd="0" destOrd="0" presId="urn:microsoft.com/office/officeart/2005/8/layout/hProcess6"/>
    <dgm:cxn modelId="{945CF099-4097-47FC-94D7-5597816A9E7C}" type="presParOf" srcId="{993F745B-3CB0-47B4-906D-1DDDFCC8473A}" destId="{080AB073-F982-4D05-BDF9-B719338BB5E5}" srcOrd="1" destOrd="0" presId="urn:microsoft.com/office/officeart/2005/8/layout/hProcess6"/>
    <dgm:cxn modelId="{306AAC40-1E88-4DDC-AE97-B51347455D62}" type="presParOf" srcId="{993F745B-3CB0-47B4-906D-1DDDFCC8473A}" destId="{E10546FE-E3E3-4984-AFB8-157DB632C7E9}" srcOrd="2" destOrd="0" presId="urn:microsoft.com/office/officeart/2005/8/layout/hProcess6"/>
    <dgm:cxn modelId="{C982618E-5D9D-4C3F-AA30-12DD16AA5A94}" type="presParOf" srcId="{993F745B-3CB0-47B4-906D-1DDDFCC8473A}" destId="{135FDCD7-C44D-4533-A60B-4BD7E462CCD4}" srcOrd="3" destOrd="0" presId="urn:microsoft.com/office/officeart/2005/8/layout/hProcess6"/>
    <dgm:cxn modelId="{60F5310B-D78E-499C-9F9A-DD82A9CF418C}" type="presParOf" srcId="{E4B69DCF-D082-47B6-BCD8-3F8B2FEBB53C}" destId="{4367E879-0C1E-4742-82B2-A493CE3E4006}" srcOrd="1" destOrd="0" presId="urn:microsoft.com/office/officeart/2005/8/layout/hProcess6"/>
    <dgm:cxn modelId="{C644B1A9-6DF4-42C6-9816-72C19ADF5311}" type="presParOf" srcId="{E4B69DCF-D082-47B6-BCD8-3F8B2FEBB53C}" destId="{54A2C70B-8BB5-483D-ABDF-A6D8E5277E4A}" srcOrd="2" destOrd="0" presId="urn:microsoft.com/office/officeart/2005/8/layout/hProcess6"/>
    <dgm:cxn modelId="{D290C75B-DBAB-47A0-9081-F8B241EE667F}" type="presParOf" srcId="{54A2C70B-8BB5-483D-ABDF-A6D8E5277E4A}" destId="{1DB07FE1-C518-4925-BA15-F901D56CFF38}" srcOrd="0" destOrd="0" presId="urn:microsoft.com/office/officeart/2005/8/layout/hProcess6"/>
    <dgm:cxn modelId="{D927BE0A-56AE-4333-B895-E249D72CD00C}" type="presParOf" srcId="{54A2C70B-8BB5-483D-ABDF-A6D8E5277E4A}" destId="{45D2C173-7E7E-47A7-AEDF-8EED1DFD1216}" srcOrd="1" destOrd="0" presId="urn:microsoft.com/office/officeart/2005/8/layout/hProcess6"/>
    <dgm:cxn modelId="{F7699359-842B-4910-B6CF-6485622D7175}" type="presParOf" srcId="{54A2C70B-8BB5-483D-ABDF-A6D8E5277E4A}" destId="{0FFA6C6E-395D-406C-813A-FC546E35AA37}" srcOrd="2" destOrd="0" presId="urn:microsoft.com/office/officeart/2005/8/layout/hProcess6"/>
    <dgm:cxn modelId="{0C39421F-BD53-49F2-ACCB-A65FA84C980A}" type="presParOf" srcId="{54A2C70B-8BB5-483D-ABDF-A6D8E5277E4A}" destId="{63EDA7A0-93E1-4C1F-8647-D03B81EA5DF4}" srcOrd="3" destOrd="0" presId="urn:microsoft.com/office/officeart/2005/8/layout/hProcess6"/>
    <dgm:cxn modelId="{F962449F-8203-4626-BBF5-26304A5DF978}" type="presParOf" srcId="{E4B69DCF-D082-47B6-BCD8-3F8B2FEBB53C}" destId="{E8D41932-BC67-4133-8D7A-E2DF9D27FC39}" srcOrd="3" destOrd="0" presId="urn:microsoft.com/office/officeart/2005/8/layout/hProcess6"/>
    <dgm:cxn modelId="{260E9269-3542-4DA7-8AA7-D3560E85D727}" type="presParOf" srcId="{E4B69DCF-D082-47B6-BCD8-3F8B2FEBB53C}" destId="{A7650E4D-0031-47E2-8C8C-959A687037C1}" srcOrd="4" destOrd="0" presId="urn:microsoft.com/office/officeart/2005/8/layout/hProcess6"/>
    <dgm:cxn modelId="{2BBEDCDF-4A8B-4BC2-8E3A-4AAF42692AF4}" type="presParOf" srcId="{A7650E4D-0031-47E2-8C8C-959A687037C1}" destId="{05921BC2-B59C-432E-86D4-C12E2C156DC9}" srcOrd="0" destOrd="0" presId="urn:microsoft.com/office/officeart/2005/8/layout/hProcess6"/>
    <dgm:cxn modelId="{7793ED73-C842-4C49-9D55-4F8797C6DABB}" type="presParOf" srcId="{A7650E4D-0031-47E2-8C8C-959A687037C1}" destId="{FF75B97A-A771-4E52-86F6-261B3D473A81}" srcOrd="1" destOrd="0" presId="urn:microsoft.com/office/officeart/2005/8/layout/hProcess6"/>
    <dgm:cxn modelId="{0083339A-1259-4DA8-BBFA-0F28D38357AD}" type="presParOf" srcId="{A7650E4D-0031-47E2-8C8C-959A687037C1}" destId="{1DCFEF70-D899-45B6-B235-4B4AE72C5314}" srcOrd="2" destOrd="0" presId="urn:microsoft.com/office/officeart/2005/8/layout/hProcess6"/>
    <dgm:cxn modelId="{9E4EF870-1154-4EAB-97E8-EDA03A71F05F}" type="presParOf" srcId="{A7650E4D-0031-47E2-8C8C-959A687037C1}" destId="{FDE0D3DB-A2B2-4B39-B781-0D74B6F3F2A5}" srcOrd="3" destOrd="0" presId="urn:microsoft.com/office/officeart/2005/8/layout/hProcess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12D5846-B1E1-41BD-892F-EA7F539F2F8C}" type="doc">
      <dgm:prSet loTypeId="urn:microsoft.com/office/officeart/2005/8/layout/hProcess6" loCatId="process" qsTypeId="urn:microsoft.com/office/officeart/2005/8/quickstyle/simple1" qsCatId="simple" csTypeId="urn:microsoft.com/office/officeart/2005/8/colors/accent1_2" csCatId="accent1" phldr="1"/>
      <dgm:spPr/>
      <dgm:t>
        <a:bodyPr/>
        <a:lstStyle/>
        <a:p>
          <a:endParaRPr lang="en-GB"/>
        </a:p>
      </dgm:t>
    </dgm:pt>
    <dgm:pt modelId="{0318BF06-92AD-4890-8EB9-564A927D086C}">
      <dgm:prSet phldrT="[Text]" phldr="0"/>
      <dgm:spPr/>
      <dgm:t>
        <a:bodyPr/>
        <a:lstStyle/>
        <a:p>
          <a:pPr rtl="0"/>
          <a:r>
            <a:rPr lang="en-GB">
              <a:latin typeface="Century Gothic" panose="020B0502020202020204"/>
            </a:rPr>
            <a:t>SERVICE TILLS</a:t>
          </a:r>
          <a:endParaRPr lang="en-GB"/>
        </a:p>
      </dgm:t>
    </dgm:pt>
    <dgm:pt modelId="{5EE3B71B-82AC-44B6-8D7E-25B77C662723}" type="parTrans" cxnId="{7F065B73-B50C-4C3E-807A-18C05C3EB1A4}">
      <dgm:prSet/>
      <dgm:spPr/>
      <dgm:t>
        <a:bodyPr/>
        <a:lstStyle/>
        <a:p>
          <a:endParaRPr lang="en-GB"/>
        </a:p>
      </dgm:t>
    </dgm:pt>
    <dgm:pt modelId="{53987756-175B-4334-A2C6-2BEC9B660478}" type="sibTrans" cxnId="{7F065B73-B50C-4C3E-807A-18C05C3EB1A4}">
      <dgm:prSet/>
      <dgm:spPr/>
      <dgm:t>
        <a:bodyPr/>
        <a:lstStyle/>
        <a:p>
          <a:endParaRPr lang="en-GB"/>
        </a:p>
      </dgm:t>
    </dgm:pt>
    <dgm:pt modelId="{99D45EC8-EA3C-47FE-9332-9E32466BC124}">
      <dgm:prSet phldrT="[Text]" phldr="0"/>
      <dgm:spPr/>
      <dgm:t>
        <a:bodyPr/>
        <a:lstStyle/>
        <a:p>
          <a:pPr rtl="0"/>
          <a:r>
            <a:rPr lang="en-GB">
              <a:latin typeface="Century Gothic" panose="020B0502020202020204"/>
            </a:rPr>
            <a:t>Speedy service</a:t>
          </a:r>
          <a:endParaRPr lang="en-GB"/>
        </a:p>
      </dgm:t>
    </dgm:pt>
    <dgm:pt modelId="{454AEF3E-BEBC-4CC2-8AB3-5817856BAF54}" type="parTrans" cxnId="{CA0EAF7D-6203-4063-8E82-13127BA5B3AF}">
      <dgm:prSet/>
      <dgm:spPr/>
      <dgm:t>
        <a:bodyPr/>
        <a:lstStyle/>
        <a:p>
          <a:endParaRPr lang="en-GB"/>
        </a:p>
      </dgm:t>
    </dgm:pt>
    <dgm:pt modelId="{338EBB2B-2113-4869-ADAB-46F136F839F4}" type="sibTrans" cxnId="{CA0EAF7D-6203-4063-8E82-13127BA5B3AF}">
      <dgm:prSet/>
      <dgm:spPr/>
      <dgm:t>
        <a:bodyPr/>
        <a:lstStyle/>
        <a:p>
          <a:endParaRPr lang="en-GB"/>
        </a:p>
      </dgm:t>
    </dgm:pt>
    <dgm:pt modelId="{36C1DEEF-A8D8-4AC1-BB1A-F6C68F666F45}">
      <dgm:prSet phldrT="[Text]" phldr="0"/>
      <dgm:spPr/>
      <dgm:t>
        <a:bodyPr/>
        <a:lstStyle/>
        <a:p>
          <a:r>
            <a:rPr lang="en-GB">
              <a:latin typeface="Century Gothic" panose="020B0502020202020204"/>
            </a:rPr>
            <a:t>.</a:t>
          </a:r>
          <a:endParaRPr lang="en-GB"/>
        </a:p>
      </dgm:t>
    </dgm:pt>
    <dgm:pt modelId="{D06E73E1-5E8C-4CDD-BCF2-1185EC284802}" type="parTrans" cxnId="{3CA31865-BD17-4F46-B143-D6F999F56499}">
      <dgm:prSet/>
      <dgm:spPr/>
      <dgm:t>
        <a:bodyPr/>
        <a:lstStyle/>
        <a:p>
          <a:endParaRPr lang="en-GB"/>
        </a:p>
      </dgm:t>
    </dgm:pt>
    <dgm:pt modelId="{74392D62-2629-40EB-B428-D60C842AFBFE}" type="sibTrans" cxnId="{3CA31865-BD17-4F46-B143-D6F999F56499}">
      <dgm:prSet/>
      <dgm:spPr/>
      <dgm:t>
        <a:bodyPr/>
        <a:lstStyle/>
        <a:p>
          <a:endParaRPr lang="en-GB"/>
        </a:p>
      </dgm:t>
    </dgm:pt>
    <dgm:pt modelId="{9367B46B-51ED-4300-B298-C588B3CC0E1D}">
      <dgm:prSet phldr="0"/>
      <dgm:spPr/>
      <dgm:t>
        <a:bodyPr/>
        <a:lstStyle/>
        <a:p>
          <a:pPr rtl="0"/>
          <a:r>
            <a:rPr lang="en-GB"/>
            <a:t>Better customer service</a:t>
          </a:r>
          <a:endParaRPr lang="en-US"/>
        </a:p>
      </dgm:t>
    </dgm:pt>
    <dgm:pt modelId="{BFF5D355-5A16-4635-9794-6A57AE434C1A}" type="parTrans" cxnId="{D08F5FE9-2DF6-4BC2-B7AB-308B357954AF}">
      <dgm:prSet/>
      <dgm:spPr/>
    </dgm:pt>
    <dgm:pt modelId="{70DBDABE-0DF7-416D-BAB4-6E6F7545A514}" type="sibTrans" cxnId="{D08F5FE9-2DF6-4BC2-B7AB-308B357954AF}">
      <dgm:prSet/>
      <dgm:spPr/>
    </dgm:pt>
    <dgm:pt modelId="{57CE1015-5EB6-481C-99C5-6D3C6F25845E}">
      <dgm:prSet phldr="0"/>
      <dgm:spPr/>
      <dgm:t>
        <a:bodyPr/>
        <a:lstStyle/>
        <a:p>
          <a:pPr rtl="0"/>
          <a:r>
            <a:rPr lang="en-GB">
              <a:latin typeface="Century Gothic" panose="020B0502020202020204"/>
            </a:rPr>
            <a:t>.</a:t>
          </a:r>
        </a:p>
      </dgm:t>
    </dgm:pt>
    <dgm:pt modelId="{84F4DDA9-45D8-47C1-800A-93F3E78D2344}" type="parTrans" cxnId="{0E491BFD-8796-4E49-9E5F-8B5025286217}">
      <dgm:prSet/>
      <dgm:spPr/>
    </dgm:pt>
    <dgm:pt modelId="{70EB173C-10B5-43BD-B764-ADD45C9A2894}" type="sibTrans" cxnId="{0E491BFD-8796-4E49-9E5F-8B5025286217}">
      <dgm:prSet/>
      <dgm:spPr/>
    </dgm:pt>
    <dgm:pt modelId="{B39A9EA9-9694-496A-8E6D-F1AE2AB46E6F}">
      <dgm:prSet phldr="0"/>
      <dgm:spPr/>
      <dgm:t>
        <a:bodyPr/>
        <a:lstStyle/>
        <a:p>
          <a:r>
            <a:rPr lang="en-GB"/>
            <a:t>Increase customer volume</a:t>
          </a:r>
        </a:p>
      </dgm:t>
    </dgm:pt>
    <dgm:pt modelId="{B05486CC-30D2-4BE0-B3C4-0FD8FB2B7112}" type="parTrans" cxnId="{5CABAACC-884C-47E8-AF55-D0DAE4A77091}">
      <dgm:prSet/>
      <dgm:spPr/>
    </dgm:pt>
    <dgm:pt modelId="{8CB3377F-69AC-4E9D-8F80-78075F12E47B}" type="sibTrans" cxnId="{5CABAACC-884C-47E8-AF55-D0DAE4A77091}">
      <dgm:prSet/>
      <dgm:spPr/>
    </dgm:pt>
    <dgm:pt modelId="{57FD3B83-8631-4B26-9A80-AD005E75AB30}" type="pres">
      <dgm:prSet presAssocID="{612D5846-B1E1-41BD-892F-EA7F539F2F8C}" presName="theList" presStyleCnt="0">
        <dgm:presLayoutVars>
          <dgm:dir/>
          <dgm:animLvl val="lvl"/>
          <dgm:resizeHandles val="exact"/>
        </dgm:presLayoutVars>
      </dgm:prSet>
      <dgm:spPr/>
    </dgm:pt>
    <dgm:pt modelId="{1DA38F66-DE93-4095-A1E7-70B43D668F1D}" type="pres">
      <dgm:prSet presAssocID="{0318BF06-92AD-4890-8EB9-564A927D086C}" presName="compNode" presStyleCnt="0"/>
      <dgm:spPr/>
    </dgm:pt>
    <dgm:pt modelId="{F0E674FF-826E-4DBD-A6DE-DBA56413576A}" type="pres">
      <dgm:prSet presAssocID="{0318BF06-92AD-4890-8EB9-564A927D086C}" presName="noGeometry" presStyleCnt="0"/>
      <dgm:spPr/>
    </dgm:pt>
    <dgm:pt modelId="{D12E15C7-62EE-4660-95FE-16147642FD8B}" type="pres">
      <dgm:prSet presAssocID="{0318BF06-92AD-4890-8EB9-564A927D086C}" presName="childTextVisible" presStyleLbl="bgAccFollowNode1" presStyleIdx="0" presStyleCnt="3">
        <dgm:presLayoutVars>
          <dgm:bulletEnabled val="1"/>
        </dgm:presLayoutVars>
      </dgm:prSet>
      <dgm:spPr/>
    </dgm:pt>
    <dgm:pt modelId="{9CA82DFD-74C3-4A87-B75C-A2A32889E010}" type="pres">
      <dgm:prSet presAssocID="{0318BF06-92AD-4890-8EB9-564A927D086C}" presName="childTextHidden" presStyleLbl="bgAccFollowNode1" presStyleIdx="0" presStyleCnt="3"/>
      <dgm:spPr/>
    </dgm:pt>
    <dgm:pt modelId="{0DD5BB29-8CCC-4A92-BD5D-2EDCF209924F}" type="pres">
      <dgm:prSet presAssocID="{0318BF06-92AD-4890-8EB9-564A927D086C}" presName="parentText" presStyleLbl="node1" presStyleIdx="0" presStyleCnt="3">
        <dgm:presLayoutVars>
          <dgm:chMax val="1"/>
          <dgm:bulletEnabled val="1"/>
        </dgm:presLayoutVars>
      </dgm:prSet>
      <dgm:spPr/>
    </dgm:pt>
    <dgm:pt modelId="{DBB2BBF4-23FA-4C18-B2C5-D6081C480E48}" type="pres">
      <dgm:prSet presAssocID="{0318BF06-92AD-4890-8EB9-564A927D086C}" presName="aSpace" presStyleCnt="0"/>
      <dgm:spPr/>
    </dgm:pt>
    <dgm:pt modelId="{03D85319-2A3F-4BF7-9BF3-248ED26D4453}" type="pres">
      <dgm:prSet presAssocID="{36C1DEEF-A8D8-4AC1-BB1A-F6C68F666F45}" presName="compNode" presStyleCnt="0"/>
      <dgm:spPr/>
    </dgm:pt>
    <dgm:pt modelId="{5B0AAB2C-9E8B-4926-B329-ABEF04A11476}" type="pres">
      <dgm:prSet presAssocID="{36C1DEEF-A8D8-4AC1-BB1A-F6C68F666F45}" presName="noGeometry" presStyleCnt="0"/>
      <dgm:spPr/>
    </dgm:pt>
    <dgm:pt modelId="{50758E83-23C3-4BCA-B7A7-2617F24CBA87}" type="pres">
      <dgm:prSet presAssocID="{36C1DEEF-A8D8-4AC1-BB1A-F6C68F666F45}" presName="childTextVisible" presStyleLbl="bgAccFollowNode1" presStyleIdx="1" presStyleCnt="3">
        <dgm:presLayoutVars>
          <dgm:bulletEnabled val="1"/>
        </dgm:presLayoutVars>
      </dgm:prSet>
      <dgm:spPr/>
    </dgm:pt>
    <dgm:pt modelId="{3C439558-7DB1-47A1-9DE1-4D2686BB8FA6}" type="pres">
      <dgm:prSet presAssocID="{36C1DEEF-A8D8-4AC1-BB1A-F6C68F666F45}" presName="childTextHidden" presStyleLbl="bgAccFollowNode1" presStyleIdx="1" presStyleCnt="3"/>
      <dgm:spPr/>
    </dgm:pt>
    <dgm:pt modelId="{8C1CB9F2-39EF-4732-B3F5-6DCF510092FF}" type="pres">
      <dgm:prSet presAssocID="{36C1DEEF-A8D8-4AC1-BB1A-F6C68F666F45}" presName="parentText" presStyleLbl="node1" presStyleIdx="1" presStyleCnt="3">
        <dgm:presLayoutVars>
          <dgm:chMax val="1"/>
          <dgm:bulletEnabled val="1"/>
        </dgm:presLayoutVars>
      </dgm:prSet>
      <dgm:spPr/>
    </dgm:pt>
    <dgm:pt modelId="{F09101A0-8A25-4762-AC51-2D6292577FE2}" type="pres">
      <dgm:prSet presAssocID="{36C1DEEF-A8D8-4AC1-BB1A-F6C68F666F45}" presName="aSpace" presStyleCnt="0"/>
      <dgm:spPr/>
    </dgm:pt>
    <dgm:pt modelId="{642D28E2-3A4A-419A-BF2E-9FFCB040DB52}" type="pres">
      <dgm:prSet presAssocID="{57CE1015-5EB6-481C-99C5-6D3C6F25845E}" presName="compNode" presStyleCnt="0"/>
      <dgm:spPr/>
    </dgm:pt>
    <dgm:pt modelId="{6A55675F-A3B7-48AF-A358-3B70908FAF48}" type="pres">
      <dgm:prSet presAssocID="{57CE1015-5EB6-481C-99C5-6D3C6F25845E}" presName="noGeometry" presStyleCnt="0"/>
      <dgm:spPr/>
    </dgm:pt>
    <dgm:pt modelId="{26FB3E53-E546-4D29-9DE2-F483519DFE44}" type="pres">
      <dgm:prSet presAssocID="{57CE1015-5EB6-481C-99C5-6D3C6F25845E}" presName="childTextVisible" presStyleLbl="bgAccFollowNode1" presStyleIdx="2" presStyleCnt="3">
        <dgm:presLayoutVars>
          <dgm:bulletEnabled val="1"/>
        </dgm:presLayoutVars>
      </dgm:prSet>
      <dgm:spPr/>
    </dgm:pt>
    <dgm:pt modelId="{24AACFCB-928E-4517-BF6D-BCF548E7573D}" type="pres">
      <dgm:prSet presAssocID="{57CE1015-5EB6-481C-99C5-6D3C6F25845E}" presName="childTextHidden" presStyleLbl="bgAccFollowNode1" presStyleIdx="2" presStyleCnt="3"/>
      <dgm:spPr/>
    </dgm:pt>
    <dgm:pt modelId="{23A61406-C2F2-4815-B45B-02B7576CF60A}" type="pres">
      <dgm:prSet presAssocID="{57CE1015-5EB6-481C-99C5-6D3C6F25845E}" presName="parentText" presStyleLbl="node1" presStyleIdx="2" presStyleCnt="3">
        <dgm:presLayoutVars>
          <dgm:chMax val="1"/>
          <dgm:bulletEnabled val="1"/>
        </dgm:presLayoutVars>
      </dgm:prSet>
      <dgm:spPr/>
    </dgm:pt>
  </dgm:ptLst>
  <dgm:cxnLst>
    <dgm:cxn modelId="{F2A81C1E-1D68-4E8C-A300-12017B3A8AE6}" type="presOf" srcId="{57CE1015-5EB6-481C-99C5-6D3C6F25845E}" destId="{23A61406-C2F2-4815-B45B-02B7576CF60A}" srcOrd="0" destOrd="0" presId="urn:microsoft.com/office/officeart/2005/8/layout/hProcess6"/>
    <dgm:cxn modelId="{3CA31865-BD17-4F46-B143-D6F999F56499}" srcId="{612D5846-B1E1-41BD-892F-EA7F539F2F8C}" destId="{36C1DEEF-A8D8-4AC1-BB1A-F6C68F666F45}" srcOrd="1" destOrd="0" parTransId="{D06E73E1-5E8C-4CDD-BCF2-1185EC284802}" sibTransId="{74392D62-2629-40EB-B428-D60C842AFBFE}"/>
    <dgm:cxn modelId="{71857772-70F6-4EFF-BDB7-B45B70F5800C}" type="presOf" srcId="{99D45EC8-EA3C-47FE-9332-9E32466BC124}" destId="{9CA82DFD-74C3-4A87-B75C-A2A32889E010}" srcOrd="1" destOrd="0" presId="urn:microsoft.com/office/officeart/2005/8/layout/hProcess6"/>
    <dgm:cxn modelId="{7F065B73-B50C-4C3E-807A-18C05C3EB1A4}" srcId="{612D5846-B1E1-41BD-892F-EA7F539F2F8C}" destId="{0318BF06-92AD-4890-8EB9-564A927D086C}" srcOrd="0" destOrd="0" parTransId="{5EE3B71B-82AC-44B6-8D7E-25B77C662723}" sibTransId="{53987756-175B-4334-A2C6-2BEC9B660478}"/>
    <dgm:cxn modelId="{CA0EAF7D-6203-4063-8E82-13127BA5B3AF}" srcId="{0318BF06-92AD-4890-8EB9-564A927D086C}" destId="{99D45EC8-EA3C-47FE-9332-9E32466BC124}" srcOrd="0" destOrd="0" parTransId="{454AEF3E-BEBC-4CC2-8AB3-5817856BAF54}" sibTransId="{338EBB2B-2113-4869-ADAB-46F136F839F4}"/>
    <dgm:cxn modelId="{1AFF9F93-7D4A-40ED-A2DD-A754D619738C}" type="presOf" srcId="{9367B46B-51ED-4300-B298-C588B3CC0E1D}" destId="{50758E83-23C3-4BCA-B7A7-2617F24CBA87}" srcOrd="0" destOrd="0" presId="urn:microsoft.com/office/officeart/2005/8/layout/hProcess6"/>
    <dgm:cxn modelId="{446BB4B3-CD38-47D9-80EB-C4B8A642D822}" type="presOf" srcId="{36C1DEEF-A8D8-4AC1-BB1A-F6C68F666F45}" destId="{8C1CB9F2-39EF-4732-B3F5-6DCF510092FF}" srcOrd="0" destOrd="0" presId="urn:microsoft.com/office/officeart/2005/8/layout/hProcess6"/>
    <dgm:cxn modelId="{727E85B7-1669-4B31-8514-945250A27118}" type="presOf" srcId="{0318BF06-92AD-4890-8EB9-564A927D086C}" destId="{0DD5BB29-8CCC-4A92-BD5D-2EDCF209924F}" srcOrd="0" destOrd="0" presId="urn:microsoft.com/office/officeart/2005/8/layout/hProcess6"/>
    <dgm:cxn modelId="{70EF87BB-8B19-4DEA-98A2-45B6511C5C8F}" type="presOf" srcId="{B39A9EA9-9694-496A-8E6D-F1AE2AB46E6F}" destId="{26FB3E53-E546-4D29-9DE2-F483519DFE44}" srcOrd="0" destOrd="0" presId="urn:microsoft.com/office/officeart/2005/8/layout/hProcess6"/>
    <dgm:cxn modelId="{5CABAACC-884C-47E8-AF55-D0DAE4A77091}" srcId="{57CE1015-5EB6-481C-99C5-6D3C6F25845E}" destId="{B39A9EA9-9694-496A-8E6D-F1AE2AB46E6F}" srcOrd="0" destOrd="0" parTransId="{B05486CC-30D2-4BE0-B3C4-0FD8FB2B7112}" sibTransId="{8CB3377F-69AC-4E9D-8F80-78075F12E47B}"/>
    <dgm:cxn modelId="{E8A0E1D2-9C1C-4108-BD89-C75CE3FDFD26}" type="presOf" srcId="{B39A9EA9-9694-496A-8E6D-F1AE2AB46E6F}" destId="{24AACFCB-928E-4517-BF6D-BCF548E7573D}" srcOrd="1" destOrd="0" presId="urn:microsoft.com/office/officeart/2005/8/layout/hProcess6"/>
    <dgm:cxn modelId="{D08F5FE9-2DF6-4BC2-B7AB-308B357954AF}" srcId="{36C1DEEF-A8D8-4AC1-BB1A-F6C68F666F45}" destId="{9367B46B-51ED-4300-B298-C588B3CC0E1D}" srcOrd="0" destOrd="0" parTransId="{BFF5D355-5A16-4635-9794-6A57AE434C1A}" sibTransId="{70DBDABE-0DF7-416D-BAB4-6E6F7545A514}"/>
    <dgm:cxn modelId="{DB7DDAEF-2FE9-4C67-B870-2A3CC049DB17}" type="presOf" srcId="{9367B46B-51ED-4300-B298-C588B3CC0E1D}" destId="{3C439558-7DB1-47A1-9DE1-4D2686BB8FA6}" srcOrd="1" destOrd="0" presId="urn:microsoft.com/office/officeart/2005/8/layout/hProcess6"/>
    <dgm:cxn modelId="{2FD1EFF4-D7E0-4605-9556-A4E7ABE8C755}" type="presOf" srcId="{612D5846-B1E1-41BD-892F-EA7F539F2F8C}" destId="{57FD3B83-8631-4B26-9A80-AD005E75AB30}" srcOrd="0" destOrd="0" presId="urn:microsoft.com/office/officeart/2005/8/layout/hProcess6"/>
    <dgm:cxn modelId="{0E491BFD-8796-4E49-9E5F-8B5025286217}" srcId="{612D5846-B1E1-41BD-892F-EA7F539F2F8C}" destId="{57CE1015-5EB6-481C-99C5-6D3C6F25845E}" srcOrd="2" destOrd="0" parTransId="{84F4DDA9-45D8-47C1-800A-93F3E78D2344}" sibTransId="{70EB173C-10B5-43BD-B764-ADD45C9A2894}"/>
    <dgm:cxn modelId="{3AD68FFE-2940-42B1-B6E5-CE9EA2C77490}" type="presOf" srcId="{99D45EC8-EA3C-47FE-9332-9E32466BC124}" destId="{D12E15C7-62EE-4660-95FE-16147642FD8B}" srcOrd="0" destOrd="0" presId="urn:microsoft.com/office/officeart/2005/8/layout/hProcess6"/>
    <dgm:cxn modelId="{C28E3E61-30E0-4FAB-8429-833C5CF11D75}" type="presParOf" srcId="{57FD3B83-8631-4B26-9A80-AD005E75AB30}" destId="{1DA38F66-DE93-4095-A1E7-70B43D668F1D}" srcOrd="0" destOrd="0" presId="urn:microsoft.com/office/officeart/2005/8/layout/hProcess6"/>
    <dgm:cxn modelId="{20C59C7E-CF8C-40C1-B6EF-A74C9BE3BFBD}" type="presParOf" srcId="{1DA38F66-DE93-4095-A1E7-70B43D668F1D}" destId="{F0E674FF-826E-4DBD-A6DE-DBA56413576A}" srcOrd="0" destOrd="0" presId="urn:microsoft.com/office/officeart/2005/8/layout/hProcess6"/>
    <dgm:cxn modelId="{55DF5CB9-5362-4646-BA3A-9F4FDE3FAE6E}" type="presParOf" srcId="{1DA38F66-DE93-4095-A1E7-70B43D668F1D}" destId="{D12E15C7-62EE-4660-95FE-16147642FD8B}" srcOrd="1" destOrd="0" presId="urn:microsoft.com/office/officeart/2005/8/layout/hProcess6"/>
    <dgm:cxn modelId="{6029CCAA-FBA3-4A2C-93B5-F98848662006}" type="presParOf" srcId="{1DA38F66-DE93-4095-A1E7-70B43D668F1D}" destId="{9CA82DFD-74C3-4A87-B75C-A2A32889E010}" srcOrd="2" destOrd="0" presId="urn:microsoft.com/office/officeart/2005/8/layout/hProcess6"/>
    <dgm:cxn modelId="{4C147877-0034-4164-85FC-A14F06A2A8DA}" type="presParOf" srcId="{1DA38F66-DE93-4095-A1E7-70B43D668F1D}" destId="{0DD5BB29-8CCC-4A92-BD5D-2EDCF209924F}" srcOrd="3" destOrd="0" presId="urn:microsoft.com/office/officeart/2005/8/layout/hProcess6"/>
    <dgm:cxn modelId="{06747F83-1712-4768-BB7F-C9352615CF4A}" type="presParOf" srcId="{57FD3B83-8631-4B26-9A80-AD005E75AB30}" destId="{DBB2BBF4-23FA-4C18-B2C5-D6081C480E48}" srcOrd="1" destOrd="0" presId="urn:microsoft.com/office/officeart/2005/8/layout/hProcess6"/>
    <dgm:cxn modelId="{C5F43C10-B2A9-4D62-9FAD-F54F27859A6D}" type="presParOf" srcId="{57FD3B83-8631-4B26-9A80-AD005E75AB30}" destId="{03D85319-2A3F-4BF7-9BF3-248ED26D4453}" srcOrd="2" destOrd="0" presId="urn:microsoft.com/office/officeart/2005/8/layout/hProcess6"/>
    <dgm:cxn modelId="{6D3DF0CC-33BA-42E8-8714-3CC7E70F3590}" type="presParOf" srcId="{03D85319-2A3F-4BF7-9BF3-248ED26D4453}" destId="{5B0AAB2C-9E8B-4926-B329-ABEF04A11476}" srcOrd="0" destOrd="0" presId="urn:microsoft.com/office/officeart/2005/8/layout/hProcess6"/>
    <dgm:cxn modelId="{9DF60A9B-A9E3-4F1A-B43C-2ECAA0C94D3C}" type="presParOf" srcId="{03D85319-2A3F-4BF7-9BF3-248ED26D4453}" destId="{50758E83-23C3-4BCA-B7A7-2617F24CBA87}" srcOrd="1" destOrd="0" presId="urn:microsoft.com/office/officeart/2005/8/layout/hProcess6"/>
    <dgm:cxn modelId="{45F780F1-B128-4FE5-AD95-776A06C18233}" type="presParOf" srcId="{03D85319-2A3F-4BF7-9BF3-248ED26D4453}" destId="{3C439558-7DB1-47A1-9DE1-4D2686BB8FA6}" srcOrd="2" destOrd="0" presId="urn:microsoft.com/office/officeart/2005/8/layout/hProcess6"/>
    <dgm:cxn modelId="{163BBF1D-3C82-4110-A909-51AB58C6226B}" type="presParOf" srcId="{03D85319-2A3F-4BF7-9BF3-248ED26D4453}" destId="{8C1CB9F2-39EF-4732-B3F5-6DCF510092FF}" srcOrd="3" destOrd="0" presId="urn:microsoft.com/office/officeart/2005/8/layout/hProcess6"/>
    <dgm:cxn modelId="{40DBF7E2-4005-4C76-A1FD-F60ADDC1E93A}" type="presParOf" srcId="{57FD3B83-8631-4B26-9A80-AD005E75AB30}" destId="{F09101A0-8A25-4762-AC51-2D6292577FE2}" srcOrd="3" destOrd="0" presId="urn:microsoft.com/office/officeart/2005/8/layout/hProcess6"/>
    <dgm:cxn modelId="{BDAB6237-DEB1-4883-ADE0-E4BB4B20D76E}" type="presParOf" srcId="{57FD3B83-8631-4B26-9A80-AD005E75AB30}" destId="{642D28E2-3A4A-419A-BF2E-9FFCB040DB52}" srcOrd="4" destOrd="0" presId="urn:microsoft.com/office/officeart/2005/8/layout/hProcess6"/>
    <dgm:cxn modelId="{3E99E0E6-E74B-4BA4-89BF-D35D0607F12F}" type="presParOf" srcId="{642D28E2-3A4A-419A-BF2E-9FFCB040DB52}" destId="{6A55675F-A3B7-48AF-A358-3B70908FAF48}" srcOrd="0" destOrd="0" presId="urn:microsoft.com/office/officeart/2005/8/layout/hProcess6"/>
    <dgm:cxn modelId="{54D48396-6A85-4C21-8E7C-928AD4A1BEE6}" type="presParOf" srcId="{642D28E2-3A4A-419A-BF2E-9FFCB040DB52}" destId="{26FB3E53-E546-4D29-9DE2-F483519DFE44}" srcOrd="1" destOrd="0" presId="urn:microsoft.com/office/officeart/2005/8/layout/hProcess6"/>
    <dgm:cxn modelId="{6BEF285D-5AE7-46EB-BE9E-18FAC16609DD}" type="presParOf" srcId="{642D28E2-3A4A-419A-BF2E-9FFCB040DB52}" destId="{24AACFCB-928E-4517-BF6D-BCF548E7573D}" srcOrd="2" destOrd="0" presId="urn:microsoft.com/office/officeart/2005/8/layout/hProcess6"/>
    <dgm:cxn modelId="{FFC8EF5C-D1A8-4F85-BEC3-FCA3E2BB9169}" type="presParOf" srcId="{642D28E2-3A4A-419A-BF2E-9FFCB040DB52}" destId="{23A61406-C2F2-4815-B45B-02B7576CF60A}" srcOrd="3" destOrd="0" presId="urn:microsoft.com/office/officeart/2005/8/layout/hProcess6"/>
  </dgm:cxnLst>
  <dgm:bg/>
  <dgm:whole/>
  <dgm:extLst>
    <a:ext uri="http://schemas.microsoft.com/office/drawing/2008/diagram">
      <dsp:dataModelExt xmlns:dsp="http://schemas.microsoft.com/office/drawing/2008/diagram" relId="rId14"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12D5846-B1E1-41BD-892F-EA7F539F2F8C}" type="doc">
      <dgm:prSet loTypeId="urn:microsoft.com/office/officeart/2005/8/layout/hProcess6" loCatId="process" qsTypeId="urn:microsoft.com/office/officeart/2005/8/quickstyle/simple1" qsCatId="simple" csTypeId="urn:microsoft.com/office/officeart/2005/8/colors/accent1_2" csCatId="accent1" phldr="1"/>
      <dgm:spPr/>
      <dgm:t>
        <a:bodyPr/>
        <a:lstStyle/>
        <a:p>
          <a:endParaRPr lang="en-GB"/>
        </a:p>
      </dgm:t>
    </dgm:pt>
    <dgm:pt modelId="{0318BF06-92AD-4890-8EB9-564A927D086C}">
      <dgm:prSet phldrT="[Text]" phldr="0"/>
      <dgm:spPr/>
      <dgm:t>
        <a:bodyPr/>
        <a:lstStyle/>
        <a:p>
          <a:pPr rtl="0"/>
          <a:r>
            <a:rPr lang="en-GB">
              <a:latin typeface="Century Gothic" panose="020B0502020202020204"/>
            </a:rPr>
            <a:t>SERVICE TILL</a:t>
          </a:r>
          <a:endParaRPr lang="en-GB"/>
        </a:p>
      </dgm:t>
    </dgm:pt>
    <dgm:pt modelId="{5EE3B71B-82AC-44B6-8D7E-25B77C662723}" type="parTrans" cxnId="{7F065B73-B50C-4C3E-807A-18C05C3EB1A4}">
      <dgm:prSet/>
      <dgm:spPr/>
      <dgm:t>
        <a:bodyPr/>
        <a:lstStyle/>
        <a:p>
          <a:endParaRPr lang="en-GB"/>
        </a:p>
      </dgm:t>
    </dgm:pt>
    <dgm:pt modelId="{53987756-175B-4334-A2C6-2BEC9B660478}" type="sibTrans" cxnId="{7F065B73-B50C-4C3E-807A-18C05C3EB1A4}">
      <dgm:prSet/>
      <dgm:spPr/>
      <dgm:t>
        <a:bodyPr/>
        <a:lstStyle/>
        <a:p>
          <a:endParaRPr lang="en-GB"/>
        </a:p>
      </dgm:t>
    </dgm:pt>
    <dgm:pt modelId="{99D45EC8-EA3C-47FE-9332-9E32466BC124}">
      <dgm:prSet phldrT="[Text]" phldr="0"/>
      <dgm:spPr/>
      <dgm:t>
        <a:bodyPr/>
        <a:lstStyle/>
        <a:p>
          <a:pPr rtl="0"/>
          <a:r>
            <a:rPr lang="en-GB">
              <a:latin typeface="Century Gothic" panose="020B0502020202020204"/>
            </a:rPr>
            <a:t>No Choices</a:t>
          </a:r>
          <a:endParaRPr lang="en-GB"/>
        </a:p>
      </dgm:t>
    </dgm:pt>
    <dgm:pt modelId="{454AEF3E-BEBC-4CC2-8AB3-5817856BAF54}" type="parTrans" cxnId="{CA0EAF7D-6203-4063-8E82-13127BA5B3AF}">
      <dgm:prSet/>
      <dgm:spPr/>
      <dgm:t>
        <a:bodyPr/>
        <a:lstStyle/>
        <a:p>
          <a:endParaRPr lang="en-GB"/>
        </a:p>
      </dgm:t>
    </dgm:pt>
    <dgm:pt modelId="{338EBB2B-2113-4869-ADAB-46F136F839F4}" type="sibTrans" cxnId="{CA0EAF7D-6203-4063-8E82-13127BA5B3AF}">
      <dgm:prSet/>
      <dgm:spPr/>
      <dgm:t>
        <a:bodyPr/>
        <a:lstStyle/>
        <a:p>
          <a:endParaRPr lang="en-GB"/>
        </a:p>
      </dgm:t>
    </dgm:pt>
    <dgm:pt modelId="{36C1DEEF-A8D8-4AC1-BB1A-F6C68F666F45}">
      <dgm:prSet phldrT="[Text]" phldr="0"/>
      <dgm:spPr/>
      <dgm:t>
        <a:bodyPr/>
        <a:lstStyle/>
        <a:p>
          <a:r>
            <a:rPr lang="en-GB">
              <a:latin typeface="Century Gothic" panose="020B0502020202020204"/>
            </a:rPr>
            <a:t>.</a:t>
          </a:r>
          <a:endParaRPr lang="en-GB"/>
        </a:p>
      </dgm:t>
    </dgm:pt>
    <dgm:pt modelId="{D06E73E1-5E8C-4CDD-BCF2-1185EC284802}" type="parTrans" cxnId="{3CA31865-BD17-4F46-B143-D6F999F56499}">
      <dgm:prSet/>
      <dgm:spPr/>
      <dgm:t>
        <a:bodyPr/>
        <a:lstStyle/>
        <a:p>
          <a:endParaRPr lang="en-GB"/>
        </a:p>
      </dgm:t>
    </dgm:pt>
    <dgm:pt modelId="{74392D62-2629-40EB-B428-D60C842AFBFE}" type="sibTrans" cxnId="{3CA31865-BD17-4F46-B143-D6F999F56499}">
      <dgm:prSet/>
      <dgm:spPr/>
      <dgm:t>
        <a:bodyPr/>
        <a:lstStyle/>
        <a:p>
          <a:endParaRPr lang="en-GB"/>
        </a:p>
      </dgm:t>
    </dgm:pt>
    <dgm:pt modelId="{CC8346C4-E64F-4998-A4D0-42D9E0BE86E5}">
      <dgm:prSet phldrT="[Text]" phldr="0"/>
      <dgm:spPr/>
      <dgm:t>
        <a:bodyPr/>
        <a:lstStyle/>
        <a:p>
          <a:pPr rtl="0"/>
          <a:r>
            <a:rPr lang="en-GB">
              <a:latin typeface="Century Gothic" panose="020B0502020202020204"/>
            </a:rPr>
            <a:t>Not convenient for all</a:t>
          </a:r>
          <a:endParaRPr lang="en-GB"/>
        </a:p>
      </dgm:t>
    </dgm:pt>
    <dgm:pt modelId="{48C89D26-0373-4A53-8671-A97FF3369580}" type="parTrans" cxnId="{37B7DF90-3806-43C1-AF3E-5220EF8CE533}">
      <dgm:prSet/>
      <dgm:spPr/>
      <dgm:t>
        <a:bodyPr/>
        <a:lstStyle/>
        <a:p>
          <a:endParaRPr lang="en-GB"/>
        </a:p>
      </dgm:t>
    </dgm:pt>
    <dgm:pt modelId="{192F723C-9E46-480A-917A-9491C3CEA0F5}" type="sibTrans" cxnId="{37B7DF90-3806-43C1-AF3E-5220EF8CE533}">
      <dgm:prSet/>
      <dgm:spPr/>
      <dgm:t>
        <a:bodyPr/>
        <a:lstStyle/>
        <a:p>
          <a:endParaRPr lang="en-GB"/>
        </a:p>
      </dgm:t>
    </dgm:pt>
    <dgm:pt modelId="{6DDDF0C5-5497-47FF-86FA-5B576ACCB73E}">
      <dgm:prSet phldrT="[Text]" phldr="0"/>
      <dgm:spPr/>
      <dgm:t>
        <a:bodyPr/>
        <a:lstStyle/>
        <a:p>
          <a:r>
            <a:rPr lang="en-GB">
              <a:latin typeface="Century Gothic" panose="020B0502020202020204"/>
            </a:rPr>
            <a:t>.</a:t>
          </a:r>
          <a:endParaRPr lang="en-GB"/>
        </a:p>
      </dgm:t>
    </dgm:pt>
    <dgm:pt modelId="{B4B7483A-CC12-4C50-96E3-8D8765C5D87D}" type="parTrans" cxnId="{FE3A435A-907B-4FD3-A474-DF8B5BC21FBF}">
      <dgm:prSet/>
      <dgm:spPr/>
      <dgm:t>
        <a:bodyPr/>
        <a:lstStyle/>
        <a:p>
          <a:endParaRPr lang="en-GB"/>
        </a:p>
      </dgm:t>
    </dgm:pt>
    <dgm:pt modelId="{E0AAFBA8-3B92-4D41-A377-E07C74F0FE92}" type="sibTrans" cxnId="{FE3A435A-907B-4FD3-A474-DF8B5BC21FBF}">
      <dgm:prSet/>
      <dgm:spPr/>
      <dgm:t>
        <a:bodyPr/>
        <a:lstStyle/>
        <a:p>
          <a:endParaRPr lang="en-GB"/>
        </a:p>
      </dgm:t>
    </dgm:pt>
    <dgm:pt modelId="{DCE3CF7E-C100-4A2F-B001-F877DB143C34}">
      <dgm:prSet phldrT="[Text]" phldr="0"/>
      <dgm:spPr/>
      <dgm:t>
        <a:bodyPr/>
        <a:lstStyle/>
        <a:p>
          <a:pPr rtl="0"/>
          <a:r>
            <a:rPr lang="en-GB">
              <a:latin typeface="Century Gothic" panose="020B0502020202020204"/>
            </a:rPr>
            <a:t>Unforeseen glitch </a:t>
          </a:r>
          <a:endParaRPr lang="en-GB"/>
        </a:p>
      </dgm:t>
    </dgm:pt>
    <dgm:pt modelId="{49609478-9346-4293-9407-841B81F10FF0}" type="parTrans" cxnId="{BA318CB1-9EF6-431A-A81C-01849CAF2A92}">
      <dgm:prSet/>
      <dgm:spPr/>
      <dgm:t>
        <a:bodyPr/>
        <a:lstStyle/>
        <a:p>
          <a:endParaRPr lang="en-GB"/>
        </a:p>
      </dgm:t>
    </dgm:pt>
    <dgm:pt modelId="{D8187EF9-4384-4BD5-ADC7-AF6DA542ED2E}" type="sibTrans" cxnId="{BA318CB1-9EF6-431A-A81C-01849CAF2A92}">
      <dgm:prSet/>
      <dgm:spPr/>
      <dgm:t>
        <a:bodyPr/>
        <a:lstStyle/>
        <a:p>
          <a:endParaRPr lang="en-GB"/>
        </a:p>
      </dgm:t>
    </dgm:pt>
    <dgm:pt modelId="{57FD3B83-8631-4B26-9A80-AD005E75AB30}" type="pres">
      <dgm:prSet presAssocID="{612D5846-B1E1-41BD-892F-EA7F539F2F8C}" presName="theList" presStyleCnt="0">
        <dgm:presLayoutVars>
          <dgm:dir/>
          <dgm:animLvl val="lvl"/>
          <dgm:resizeHandles val="exact"/>
        </dgm:presLayoutVars>
      </dgm:prSet>
      <dgm:spPr/>
    </dgm:pt>
    <dgm:pt modelId="{1DA38F66-DE93-4095-A1E7-70B43D668F1D}" type="pres">
      <dgm:prSet presAssocID="{0318BF06-92AD-4890-8EB9-564A927D086C}" presName="compNode" presStyleCnt="0"/>
      <dgm:spPr/>
    </dgm:pt>
    <dgm:pt modelId="{F0E674FF-826E-4DBD-A6DE-DBA56413576A}" type="pres">
      <dgm:prSet presAssocID="{0318BF06-92AD-4890-8EB9-564A927D086C}" presName="noGeometry" presStyleCnt="0"/>
      <dgm:spPr/>
    </dgm:pt>
    <dgm:pt modelId="{D12E15C7-62EE-4660-95FE-16147642FD8B}" type="pres">
      <dgm:prSet presAssocID="{0318BF06-92AD-4890-8EB9-564A927D086C}" presName="childTextVisible" presStyleLbl="bgAccFollowNode1" presStyleIdx="0" presStyleCnt="3">
        <dgm:presLayoutVars>
          <dgm:bulletEnabled val="1"/>
        </dgm:presLayoutVars>
      </dgm:prSet>
      <dgm:spPr/>
    </dgm:pt>
    <dgm:pt modelId="{9CA82DFD-74C3-4A87-B75C-A2A32889E010}" type="pres">
      <dgm:prSet presAssocID="{0318BF06-92AD-4890-8EB9-564A927D086C}" presName="childTextHidden" presStyleLbl="bgAccFollowNode1" presStyleIdx="0" presStyleCnt="3"/>
      <dgm:spPr/>
    </dgm:pt>
    <dgm:pt modelId="{0DD5BB29-8CCC-4A92-BD5D-2EDCF209924F}" type="pres">
      <dgm:prSet presAssocID="{0318BF06-92AD-4890-8EB9-564A927D086C}" presName="parentText" presStyleLbl="node1" presStyleIdx="0" presStyleCnt="3">
        <dgm:presLayoutVars>
          <dgm:chMax val="1"/>
          <dgm:bulletEnabled val="1"/>
        </dgm:presLayoutVars>
      </dgm:prSet>
      <dgm:spPr/>
    </dgm:pt>
    <dgm:pt modelId="{DBB2BBF4-23FA-4C18-B2C5-D6081C480E48}" type="pres">
      <dgm:prSet presAssocID="{0318BF06-92AD-4890-8EB9-564A927D086C}" presName="aSpace" presStyleCnt="0"/>
      <dgm:spPr/>
    </dgm:pt>
    <dgm:pt modelId="{03D85319-2A3F-4BF7-9BF3-248ED26D4453}" type="pres">
      <dgm:prSet presAssocID="{36C1DEEF-A8D8-4AC1-BB1A-F6C68F666F45}" presName="compNode" presStyleCnt="0"/>
      <dgm:spPr/>
    </dgm:pt>
    <dgm:pt modelId="{5B0AAB2C-9E8B-4926-B329-ABEF04A11476}" type="pres">
      <dgm:prSet presAssocID="{36C1DEEF-A8D8-4AC1-BB1A-F6C68F666F45}" presName="noGeometry" presStyleCnt="0"/>
      <dgm:spPr/>
    </dgm:pt>
    <dgm:pt modelId="{50758E83-23C3-4BCA-B7A7-2617F24CBA87}" type="pres">
      <dgm:prSet presAssocID="{36C1DEEF-A8D8-4AC1-BB1A-F6C68F666F45}" presName="childTextVisible" presStyleLbl="bgAccFollowNode1" presStyleIdx="1" presStyleCnt="3">
        <dgm:presLayoutVars>
          <dgm:bulletEnabled val="1"/>
        </dgm:presLayoutVars>
      </dgm:prSet>
      <dgm:spPr/>
    </dgm:pt>
    <dgm:pt modelId="{3C439558-7DB1-47A1-9DE1-4D2686BB8FA6}" type="pres">
      <dgm:prSet presAssocID="{36C1DEEF-A8D8-4AC1-BB1A-F6C68F666F45}" presName="childTextHidden" presStyleLbl="bgAccFollowNode1" presStyleIdx="1" presStyleCnt="3"/>
      <dgm:spPr/>
    </dgm:pt>
    <dgm:pt modelId="{8C1CB9F2-39EF-4732-B3F5-6DCF510092FF}" type="pres">
      <dgm:prSet presAssocID="{36C1DEEF-A8D8-4AC1-BB1A-F6C68F666F45}" presName="parentText" presStyleLbl="node1" presStyleIdx="1" presStyleCnt="3">
        <dgm:presLayoutVars>
          <dgm:chMax val="1"/>
          <dgm:bulletEnabled val="1"/>
        </dgm:presLayoutVars>
      </dgm:prSet>
      <dgm:spPr/>
    </dgm:pt>
    <dgm:pt modelId="{C539F8AB-CCA2-4EEB-B734-76784458B9FB}" type="pres">
      <dgm:prSet presAssocID="{36C1DEEF-A8D8-4AC1-BB1A-F6C68F666F45}" presName="aSpace" presStyleCnt="0"/>
      <dgm:spPr/>
    </dgm:pt>
    <dgm:pt modelId="{D4C809A1-6FA6-423A-A4CA-570B62F03BF2}" type="pres">
      <dgm:prSet presAssocID="{6DDDF0C5-5497-47FF-86FA-5B576ACCB73E}" presName="compNode" presStyleCnt="0"/>
      <dgm:spPr/>
    </dgm:pt>
    <dgm:pt modelId="{9C9623B6-0EA2-4A87-810B-670933E6A223}" type="pres">
      <dgm:prSet presAssocID="{6DDDF0C5-5497-47FF-86FA-5B576ACCB73E}" presName="noGeometry" presStyleCnt="0"/>
      <dgm:spPr/>
    </dgm:pt>
    <dgm:pt modelId="{D0D9F3F4-FB22-4C9A-B5CA-8B766D85B9E9}" type="pres">
      <dgm:prSet presAssocID="{6DDDF0C5-5497-47FF-86FA-5B576ACCB73E}" presName="childTextVisible" presStyleLbl="bgAccFollowNode1" presStyleIdx="2" presStyleCnt="3">
        <dgm:presLayoutVars>
          <dgm:bulletEnabled val="1"/>
        </dgm:presLayoutVars>
      </dgm:prSet>
      <dgm:spPr/>
    </dgm:pt>
    <dgm:pt modelId="{2EFD3413-0F7A-492C-BA5E-C377D1AB9817}" type="pres">
      <dgm:prSet presAssocID="{6DDDF0C5-5497-47FF-86FA-5B576ACCB73E}" presName="childTextHidden" presStyleLbl="bgAccFollowNode1" presStyleIdx="2" presStyleCnt="3"/>
      <dgm:spPr/>
    </dgm:pt>
    <dgm:pt modelId="{6D0FC409-8088-454C-A51D-FF66AB2F5F24}" type="pres">
      <dgm:prSet presAssocID="{6DDDF0C5-5497-47FF-86FA-5B576ACCB73E}" presName="parentText" presStyleLbl="node1" presStyleIdx="2" presStyleCnt="3">
        <dgm:presLayoutVars>
          <dgm:chMax val="1"/>
          <dgm:bulletEnabled val="1"/>
        </dgm:presLayoutVars>
      </dgm:prSet>
      <dgm:spPr/>
    </dgm:pt>
  </dgm:ptLst>
  <dgm:cxnLst>
    <dgm:cxn modelId="{D9EA2204-EF00-4343-A64B-DB1D93F82636}" type="presOf" srcId="{CC8346C4-E64F-4998-A4D0-42D9E0BE86E5}" destId="{3C439558-7DB1-47A1-9DE1-4D2686BB8FA6}" srcOrd="1" destOrd="0" presId="urn:microsoft.com/office/officeart/2005/8/layout/hProcess6"/>
    <dgm:cxn modelId="{57C3CC1B-E701-4D85-BBC6-DAEEC41C0A9D}" type="presOf" srcId="{DCE3CF7E-C100-4A2F-B001-F877DB143C34}" destId="{2EFD3413-0F7A-492C-BA5E-C377D1AB9817}" srcOrd="1" destOrd="0" presId="urn:microsoft.com/office/officeart/2005/8/layout/hProcess6"/>
    <dgm:cxn modelId="{74B43F1D-329E-4D0D-A3B2-457D16616BDF}" type="presOf" srcId="{CC8346C4-E64F-4998-A4D0-42D9E0BE86E5}" destId="{50758E83-23C3-4BCA-B7A7-2617F24CBA87}" srcOrd="0" destOrd="0" presId="urn:microsoft.com/office/officeart/2005/8/layout/hProcess6"/>
    <dgm:cxn modelId="{C844BF41-9285-4138-BD28-A09CC1A2D26A}" type="presOf" srcId="{0318BF06-92AD-4890-8EB9-564A927D086C}" destId="{0DD5BB29-8CCC-4A92-BD5D-2EDCF209924F}" srcOrd="0" destOrd="0" presId="urn:microsoft.com/office/officeart/2005/8/layout/hProcess6"/>
    <dgm:cxn modelId="{3CA31865-BD17-4F46-B143-D6F999F56499}" srcId="{612D5846-B1E1-41BD-892F-EA7F539F2F8C}" destId="{36C1DEEF-A8D8-4AC1-BB1A-F6C68F666F45}" srcOrd="1" destOrd="0" parTransId="{D06E73E1-5E8C-4CDD-BCF2-1185EC284802}" sibTransId="{74392D62-2629-40EB-B428-D60C842AFBFE}"/>
    <dgm:cxn modelId="{7F065B73-B50C-4C3E-807A-18C05C3EB1A4}" srcId="{612D5846-B1E1-41BD-892F-EA7F539F2F8C}" destId="{0318BF06-92AD-4890-8EB9-564A927D086C}" srcOrd="0" destOrd="0" parTransId="{5EE3B71B-82AC-44B6-8D7E-25B77C662723}" sibTransId="{53987756-175B-4334-A2C6-2BEC9B660478}"/>
    <dgm:cxn modelId="{3AC7E356-CA74-4D48-8F09-1DD99AE3095F}" type="presOf" srcId="{6DDDF0C5-5497-47FF-86FA-5B576ACCB73E}" destId="{6D0FC409-8088-454C-A51D-FF66AB2F5F24}" srcOrd="0" destOrd="0" presId="urn:microsoft.com/office/officeart/2005/8/layout/hProcess6"/>
    <dgm:cxn modelId="{078F9F77-DB78-47B1-AAB8-948039C5BDEC}" type="presOf" srcId="{99D45EC8-EA3C-47FE-9332-9E32466BC124}" destId="{9CA82DFD-74C3-4A87-B75C-A2A32889E010}" srcOrd="1" destOrd="0" presId="urn:microsoft.com/office/officeart/2005/8/layout/hProcess6"/>
    <dgm:cxn modelId="{FE3A435A-907B-4FD3-A474-DF8B5BC21FBF}" srcId="{612D5846-B1E1-41BD-892F-EA7F539F2F8C}" destId="{6DDDF0C5-5497-47FF-86FA-5B576ACCB73E}" srcOrd="2" destOrd="0" parTransId="{B4B7483A-CC12-4C50-96E3-8D8765C5D87D}" sibTransId="{E0AAFBA8-3B92-4D41-A377-E07C74F0FE92}"/>
    <dgm:cxn modelId="{CA0EAF7D-6203-4063-8E82-13127BA5B3AF}" srcId="{0318BF06-92AD-4890-8EB9-564A927D086C}" destId="{99D45EC8-EA3C-47FE-9332-9E32466BC124}" srcOrd="0" destOrd="0" parTransId="{454AEF3E-BEBC-4CC2-8AB3-5817856BAF54}" sibTransId="{338EBB2B-2113-4869-ADAB-46F136F839F4}"/>
    <dgm:cxn modelId="{37B7DF90-3806-43C1-AF3E-5220EF8CE533}" srcId="{36C1DEEF-A8D8-4AC1-BB1A-F6C68F666F45}" destId="{CC8346C4-E64F-4998-A4D0-42D9E0BE86E5}" srcOrd="0" destOrd="0" parTransId="{48C89D26-0373-4A53-8671-A97FF3369580}" sibTransId="{192F723C-9E46-480A-917A-9491C3CEA0F5}"/>
    <dgm:cxn modelId="{BA318CB1-9EF6-431A-A81C-01849CAF2A92}" srcId="{6DDDF0C5-5497-47FF-86FA-5B576ACCB73E}" destId="{DCE3CF7E-C100-4A2F-B001-F877DB143C34}" srcOrd="0" destOrd="0" parTransId="{49609478-9346-4293-9407-841B81F10FF0}" sibTransId="{D8187EF9-4384-4BD5-ADC7-AF6DA542ED2E}"/>
    <dgm:cxn modelId="{615EB8B9-2AE7-4F62-BAD8-1467D297CCFF}" type="presOf" srcId="{99D45EC8-EA3C-47FE-9332-9E32466BC124}" destId="{D12E15C7-62EE-4660-95FE-16147642FD8B}" srcOrd="0" destOrd="0" presId="urn:microsoft.com/office/officeart/2005/8/layout/hProcess6"/>
    <dgm:cxn modelId="{798623E2-5FAE-4822-9534-1CDD9335EDD0}" type="presOf" srcId="{36C1DEEF-A8D8-4AC1-BB1A-F6C68F666F45}" destId="{8C1CB9F2-39EF-4732-B3F5-6DCF510092FF}" srcOrd="0" destOrd="0" presId="urn:microsoft.com/office/officeart/2005/8/layout/hProcess6"/>
    <dgm:cxn modelId="{2FD1EFF4-D7E0-4605-9556-A4E7ABE8C755}" type="presOf" srcId="{612D5846-B1E1-41BD-892F-EA7F539F2F8C}" destId="{57FD3B83-8631-4B26-9A80-AD005E75AB30}" srcOrd="0" destOrd="0" presId="urn:microsoft.com/office/officeart/2005/8/layout/hProcess6"/>
    <dgm:cxn modelId="{FA9F1BF7-AF11-4F9C-A3F1-6E5C11ABC5CD}" type="presOf" srcId="{DCE3CF7E-C100-4A2F-B001-F877DB143C34}" destId="{D0D9F3F4-FB22-4C9A-B5CA-8B766D85B9E9}" srcOrd="0" destOrd="0" presId="urn:microsoft.com/office/officeart/2005/8/layout/hProcess6"/>
    <dgm:cxn modelId="{36EA7D7A-402A-4554-B389-A0AD75ACBFD0}" type="presParOf" srcId="{57FD3B83-8631-4B26-9A80-AD005E75AB30}" destId="{1DA38F66-DE93-4095-A1E7-70B43D668F1D}" srcOrd="0" destOrd="0" presId="urn:microsoft.com/office/officeart/2005/8/layout/hProcess6"/>
    <dgm:cxn modelId="{0B1DE617-4B51-459E-BE8A-344906B3795E}" type="presParOf" srcId="{1DA38F66-DE93-4095-A1E7-70B43D668F1D}" destId="{F0E674FF-826E-4DBD-A6DE-DBA56413576A}" srcOrd="0" destOrd="0" presId="urn:microsoft.com/office/officeart/2005/8/layout/hProcess6"/>
    <dgm:cxn modelId="{CCD22F06-D9A8-4BD7-AACF-7EE38CA37765}" type="presParOf" srcId="{1DA38F66-DE93-4095-A1E7-70B43D668F1D}" destId="{D12E15C7-62EE-4660-95FE-16147642FD8B}" srcOrd="1" destOrd="0" presId="urn:microsoft.com/office/officeart/2005/8/layout/hProcess6"/>
    <dgm:cxn modelId="{48D3AB54-D45C-4A57-B9CE-AEE76B2A817C}" type="presParOf" srcId="{1DA38F66-DE93-4095-A1E7-70B43D668F1D}" destId="{9CA82DFD-74C3-4A87-B75C-A2A32889E010}" srcOrd="2" destOrd="0" presId="urn:microsoft.com/office/officeart/2005/8/layout/hProcess6"/>
    <dgm:cxn modelId="{A552F483-921C-49F9-840F-00171C49684A}" type="presParOf" srcId="{1DA38F66-DE93-4095-A1E7-70B43D668F1D}" destId="{0DD5BB29-8CCC-4A92-BD5D-2EDCF209924F}" srcOrd="3" destOrd="0" presId="urn:microsoft.com/office/officeart/2005/8/layout/hProcess6"/>
    <dgm:cxn modelId="{5037CAB3-316B-498A-AC9C-A1204D3137F6}" type="presParOf" srcId="{57FD3B83-8631-4B26-9A80-AD005E75AB30}" destId="{DBB2BBF4-23FA-4C18-B2C5-D6081C480E48}" srcOrd="1" destOrd="0" presId="urn:microsoft.com/office/officeart/2005/8/layout/hProcess6"/>
    <dgm:cxn modelId="{95E91C32-54F0-4E4A-B863-7F4FE7AADF3A}" type="presParOf" srcId="{57FD3B83-8631-4B26-9A80-AD005E75AB30}" destId="{03D85319-2A3F-4BF7-9BF3-248ED26D4453}" srcOrd="2" destOrd="0" presId="urn:microsoft.com/office/officeart/2005/8/layout/hProcess6"/>
    <dgm:cxn modelId="{AF789D37-7F14-4454-9729-4EE3C02D3504}" type="presParOf" srcId="{03D85319-2A3F-4BF7-9BF3-248ED26D4453}" destId="{5B0AAB2C-9E8B-4926-B329-ABEF04A11476}" srcOrd="0" destOrd="0" presId="urn:microsoft.com/office/officeart/2005/8/layout/hProcess6"/>
    <dgm:cxn modelId="{48A4E8D8-E05D-4CFA-B753-A5F25C0E6058}" type="presParOf" srcId="{03D85319-2A3F-4BF7-9BF3-248ED26D4453}" destId="{50758E83-23C3-4BCA-B7A7-2617F24CBA87}" srcOrd="1" destOrd="0" presId="urn:microsoft.com/office/officeart/2005/8/layout/hProcess6"/>
    <dgm:cxn modelId="{948F6741-772A-4DD3-AEF3-784F90B09524}" type="presParOf" srcId="{03D85319-2A3F-4BF7-9BF3-248ED26D4453}" destId="{3C439558-7DB1-47A1-9DE1-4D2686BB8FA6}" srcOrd="2" destOrd="0" presId="urn:microsoft.com/office/officeart/2005/8/layout/hProcess6"/>
    <dgm:cxn modelId="{E77FC083-F516-4421-869C-B9044C02DB58}" type="presParOf" srcId="{03D85319-2A3F-4BF7-9BF3-248ED26D4453}" destId="{8C1CB9F2-39EF-4732-B3F5-6DCF510092FF}" srcOrd="3" destOrd="0" presId="urn:microsoft.com/office/officeart/2005/8/layout/hProcess6"/>
    <dgm:cxn modelId="{045B33CB-E155-4840-B244-DC9E20FA7203}" type="presParOf" srcId="{57FD3B83-8631-4B26-9A80-AD005E75AB30}" destId="{C539F8AB-CCA2-4EEB-B734-76784458B9FB}" srcOrd="3" destOrd="0" presId="urn:microsoft.com/office/officeart/2005/8/layout/hProcess6"/>
    <dgm:cxn modelId="{5B69197A-9C2A-4396-B8F0-78EE6029ABC5}" type="presParOf" srcId="{57FD3B83-8631-4B26-9A80-AD005E75AB30}" destId="{D4C809A1-6FA6-423A-A4CA-570B62F03BF2}" srcOrd="4" destOrd="0" presId="urn:microsoft.com/office/officeart/2005/8/layout/hProcess6"/>
    <dgm:cxn modelId="{93813117-2033-45CE-93B4-2737D0297574}" type="presParOf" srcId="{D4C809A1-6FA6-423A-A4CA-570B62F03BF2}" destId="{9C9623B6-0EA2-4A87-810B-670933E6A223}" srcOrd="0" destOrd="0" presId="urn:microsoft.com/office/officeart/2005/8/layout/hProcess6"/>
    <dgm:cxn modelId="{75B7CF2E-6922-434C-AD53-D37394719841}" type="presParOf" srcId="{D4C809A1-6FA6-423A-A4CA-570B62F03BF2}" destId="{D0D9F3F4-FB22-4C9A-B5CA-8B766D85B9E9}" srcOrd="1" destOrd="0" presId="urn:microsoft.com/office/officeart/2005/8/layout/hProcess6"/>
    <dgm:cxn modelId="{711F3898-72C0-4F49-A21F-3E5DFB53C915}" type="presParOf" srcId="{D4C809A1-6FA6-423A-A4CA-570B62F03BF2}" destId="{2EFD3413-0F7A-492C-BA5E-C377D1AB9817}" srcOrd="2" destOrd="0" presId="urn:microsoft.com/office/officeart/2005/8/layout/hProcess6"/>
    <dgm:cxn modelId="{5CCFBA1F-B473-44D9-91B2-9E21D7CAD2C5}" type="presParOf" srcId="{D4C809A1-6FA6-423A-A4CA-570B62F03BF2}" destId="{6D0FC409-8088-454C-A51D-FF66AB2F5F24}" srcOrd="3" destOrd="0" presId="urn:microsoft.com/office/officeart/2005/8/layout/hProcess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E954BD-38EC-45D7-8DFF-30A5E69BF5EE}">
      <dsp:nvSpPr>
        <dsp:cNvPr id="0" name=""/>
        <dsp:cNvSpPr/>
      </dsp:nvSpPr>
      <dsp:spPr>
        <a:xfrm>
          <a:off x="109255" y="768434"/>
          <a:ext cx="1282712" cy="128271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2195EE7-D067-4300-BEE5-578B65C4ECE8}">
      <dsp:nvSpPr>
        <dsp:cNvPr id="0" name=""/>
        <dsp:cNvSpPr/>
      </dsp:nvSpPr>
      <dsp:spPr>
        <a:xfrm>
          <a:off x="378625" y="1037804"/>
          <a:ext cx="743973" cy="74397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A9643DE-8314-47E3-ACAE-2D071063D65C}">
      <dsp:nvSpPr>
        <dsp:cNvPr id="0" name=""/>
        <dsp:cNvSpPr/>
      </dsp:nvSpPr>
      <dsp:spPr>
        <a:xfrm>
          <a:off x="1666834" y="768434"/>
          <a:ext cx="3023536" cy="12827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100000"/>
            </a:lnSpc>
            <a:spcBef>
              <a:spcPct val="0"/>
            </a:spcBef>
            <a:spcAft>
              <a:spcPct val="35000"/>
            </a:spcAft>
            <a:buNone/>
          </a:pPr>
          <a:r>
            <a:rPr lang="en-GB" sz="1900" kern="1200" dirty="0">
              <a:latin typeface="Abadi Extra Light" panose="020B0204020104020204" pitchFamily="34" charset="0"/>
            </a:rPr>
            <a:t>Adjusting the menu to customer preferences due to the fact that they can analyse data from devices and applications.</a:t>
          </a:r>
          <a:endParaRPr lang="en-US" sz="1900" kern="1200" dirty="0">
            <a:latin typeface="Abadi Extra Light" panose="020B0204020104020204" pitchFamily="34" charset="0"/>
          </a:endParaRPr>
        </a:p>
      </dsp:txBody>
      <dsp:txXfrm>
        <a:off x="1666834" y="768434"/>
        <a:ext cx="3023536" cy="1282712"/>
      </dsp:txXfrm>
    </dsp:sp>
    <dsp:sp modelId="{396CD649-9268-480B-98EC-DAD7FE301783}">
      <dsp:nvSpPr>
        <dsp:cNvPr id="0" name=""/>
        <dsp:cNvSpPr/>
      </dsp:nvSpPr>
      <dsp:spPr>
        <a:xfrm>
          <a:off x="5217199" y="768434"/>
          <a:ext cx="1282712" cy="128271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C086F2D-FA96-47E8-A61C-3F4A2BD7249D}">
      <dsp:nvSpPr>
        <dsp:cNvPr id="0" name=""/>
        <dsp:cNvSpPr/>
      </dsp:nvSpPr>
      <dsp:spPr>
        <a:xfrm>
          <a:off x="5486569" y="1037804"/>
          <a:ext cx="743973" cy="74397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F3F0099-0632-4D60-82FB-E01668814BD9}">
      <dsp:nvSpPr>
        <dsp:cNvPr id="0" name=""/>
        <dsp:cNvSpPr/>
      </dsp:nvSpPr>
      <dsp:spPr>
        <a:xfrm>
          <a:off x="6774779" y="768434"/>
          <a:ext cx="3023536" cy="12827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100000"/>
            </a:lnSpc>
            <a:spcBef>
              <a:spcPct val="0"/>
            </a:spcBef>
            <a:spcAft>
              <a:spcPct val="35000"/>
            </a:spcAft>
            <a:buNone/>
          </a:pPr>
          <a:r>
            <a:rPr lang="en-GB" sz="1900" b="0" i="0" kern="1200" dirty="0">
              <a:latin typeface="Abadi Extra Light" panose="020B0204020104020204" pitchFamily="34" charset="0"/>
            </a:rPr>
            <a:t>Drive-through customers able to order through a voice speaker.</a:t>
          </a:r>
          <a:endParaRPr lang="en-US" sz="1900" kern="1200" dirty="0">
            <a:latin typeface="Abadi Extra Light" panose="020B0204020104020204" pitchFamily="34" charset="0"/>
          </a:endParaRPr>
        </a:p>
      </dsp:txBody>
      <dsp:txXfrm>
        <a:off x="6774779" y="768434"/>
        <a:ext cx="3023536" cy="1282712"/>
      </dsp:txXfrm>
    </dsp:sp>
    <dsp:sp modelId="{42749A32-3D62-49FD-8B43-BB3A3A21A298}">
      <dsp:nvSpPr>
        <dsp:cNvPr id="0" name=""/>
        <dsp:cNvSpPr/>
      </dsp:nvSpPr>
      <dsp:spPr>
        <a:xfrm>
          <a:off x="109255" y="2891375"/>
          <a:ext cx="1282712" cy="128271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1C1774B-26BA-47D9-859D-04D84AF72578}">
      <dsp:nvSpPr>
        <dsp:cNvPr id="0" name=""/>
        <dsp:cNvSpPr/>
      </dsp:nvSpPr>
      <dsp:spPr>
        <a:xfrm>
          <a:off x="378625" y="3160745"/>
          <a:ext cx="743973" cy="74397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778A15F-38A8-402F-B4EC-78A31945652F}">
      <dsp:nvSpPr>
        <dsp:cNvPr id="0" name=""/>
        <dsp:cNvSpPr/>
      </dsp:nvSpPr>
      <dsp:spPr>
        <a:xfrm>
          <a:off x="1666834" y="2891375"/>
          <a:ext cx="3023536" cy="12827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100000"/>
            </a:lnSpc>
            <a:spcBef>
              <a:spcPct val="0"/>
            </a:spcBef>
            <a:spcAft>
              <a:spcPct val="35000"/>
            </a:spcAft>
            <a:buNone/>
          </a:pPr>
          <a:r>
            <a:rPr lang="en-GB" sz="1900" kern="1200" dirty="0">
              <a:latin typeface="Abadi Extra Light" panose="020B0204020104020204" pitchFamily="34" charset="0"/>
            </a:rPr>
            <a:t>Growth opportunities in emerging markets and number of customers. (Tin-</a:t>
          </a:r>
          <a:r>
            <a:rPr lang="en-GB" sz="1900" kern="1200" dirty="0" err="1">
              <a:latin typeface="Abadi Extra Light" panose="020B0204020104020204" pitchFamily="34" charset="0"/>
            </a:rPr>
            <a:t>yau</a:t>
          </a:r>
          <a:r>
            <a:rPr lang="en-GB" sz="1900" kern="1200" dirty="0">
              <a:latin typeface="Abadi Extra Light" panose="020B0204020104020204" pitchFamily="34" charset="0"/>
            </a:rPr>
            <a:t>, K. 2020)</a:t>
          </a:r>
          <a:endParaRPr lang="en-US" sz="1900" kern="1200" dirty="0">
            <a:latin typeface="Abadi Extra Light" panose="020B0204020104020204" pitchFamily="34" charset="0"/>
          </a:endParaRPr>
        </a:p>
      </dsp:txBody>
      <dsp:txXfrm>
        <a:off x="1666834" y="2891375"/>
        <a:ext cx="3023536" cy="1282712"/>
      </dsp:txXfrm>
    </dsp:sp>
    <dsp:sp modelId="{573F57A8-BE83-4C99-932A-6340F1E2265C}">
      <dsp:nvSpPr>
        <dsp:cNvPr id="0" name=""/>
        <dsp:cNvSpPr/>
      </dsp:nvSpPr>
      <dsp:spPr>
        <a:xfrm>
          <a:off x="5217199" y="2891375"/>
          <a:ext cx="1282712" cy="128271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39381CE-4EE9-42AA-8FAB-E284CE50A1FB}">
      <dsp:nvSpPr>
        <dsp:cNvPr id="0" name=""/>
        <dsp:cNvSpPr/>
      </dsp:nvSpPr>
      <dsp:spPr>
        <a:xfrm>
          <a:off x="5486569" y="3160745"/>
          <a:ext cx="743973" cy="74397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BF8F924-CDD2-4CBD-A526-59E63AAE787D}">
      <dsp:nvSpPr>
        <dsp:cNvPr id="0" name=""/>
        <dsp:cNvSpPr/>
      </dsp:nvSpPr>
      <dsp:spPr>
        <a:xfrm>
          <a:off x="6774779" y="2891375"/>
          <a:ext cx="3023536" cy="12827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100000"/>
            </a:lnSpc>
            <a:spcBef>
              <a:spcPct val="0"/>
            </a:spcBef>
            <a:spcAft>
              <a:spcPct val="35000"/>
            </a:spcAft>
            <a:buNone/>
          </a:pPr>
          <a:r>
            <a:rPr lang="en-GB" sz="1900" kern="1200" dirty="0">
              <a:latin typeface="Abadi Extra Light" panose="020B0204020104020204" pitchFamily="34" charset="0"/>
            </a:rPr>
            <a:t>Customers are more happy due to better quality and fast service due to the adoption of new technology..</a:t>
          </a:r>
          <a:endParaRPr lang="en-US" sz="1900" kern="1200" dirty="0">
            <a:latin typeface="Abadi Extra Light" panose="020B0204020104020204" pitchFamily="34" charset="0"/>
          </a:endParaRPr>
        </a:p>
      </dsp:txBody>
      <dsp:txXfrm>
        <a:off x="6774779" y="2891375"/>
        <a:ext cx="3023536" cy="128271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0AB073-F982-4D05-BDF9-B719338BB5E5}">
      <dsp:nvSpPr>
        <dsp:cNvPr id="0" name=""/>
        <dsp:cNvSpPr/>
      </dsp:nvSpPr>
      <dsp:spPr>
        <a:xfrm>
          <a:off x="535483" y="2577224"/>
          <a:ext cx="2125828" cy="1858241"/>
        </a:xfrm>
        <a:prstGeom prst="rightArrow">
          <a:avLst>
            <a:gd name="adj1" fmla="val 70000"/>
            <a:gd name="adj2" fmla="val 50000"/>
          </a:avLst>
        </a:prstGeom>
        <a:solidFill>
          <a:schemeClr val="accent1">
            <a:alpha val="90000"/>
            <a:tint val="40000"/>
            <a:hueOff val="0"/>
            <a:satOff val="0"/>
            <a:lumOff val="0"/>
            <a:alphaOff val="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7940" tIns="6985" rIns="13970" bIns="6985" numCol="1" spcCol="1270" anchor="ctr" anchorCtr="0">
          <a:noAutofit/>
        </a:bodyPr>
        <a:lstStyle/>
        <a:p>
          <a:pPr marL="0" lvl="0" indent="0" algn="ctr" defTabSz="488950" rtl="0">
            <a:lnSpc>
              <a:spcPct val="90000"/>
            </a:lnSpc>
            <a:spcBef>
              <a:spcPct val="0"/>
            </a:spcBef>
            <a:spcAft>
              <a:spcPct val="35000"/>
            </a:spcAft>
            <a:buNone/>
          </a:pPr>
          <a:r>
            <a:rPr lang="en-GB" sz="1100" kern="1200">
              <a:latin typeface="Century Gothic" panose="020B0502020202020204"/>
            </a:rPr>
            <a:t> Better inventory management</a:t>
          </a:r>
          <a:endParaRPr lang="en-GB" sz="1100" kern="1200"/>
        </a:p>
      </dsp:txBody>
      <dsp:txXfrm>
        <a:off x="1066940" y="2855960"/>
        <a:ext cx="1036341" cy="1300769"/>
      </dsp:txXfrm>
    </dsp:sp>
    <dsp:sp modelId="{135FDCD7-C44D-4533-A60B-4BD7E462CCD4}">
      <dsp:nvSpPr>
        <dsp:cNvPr id="0" name=""/>
        <dsp:cNvSpPr/>
      </dsp:nvSpPr>
      <dsp:spPr>
        <a:xfrm>
          <a:off x="4026" y="2974887"/>
          <a:ext cx="1062914" cy="1062914"/>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rtl="0">
            <a:lnSpc>
              <a:spcPct val="90000"/>
            </a:lnSpc>
            <a:spcBef>
              <a:spcPct val="0"/>
            </a:spcBef>
            <a:spcAft>
              <a:spcPct val="35000"/>
            </a:spcAft>
            <a:buNone/>
          </a:pPr>
          <a:r>
            <a:rPr lang="en-GB" sz="1000" kern="1200">
              <a:latin typeface="Century Gothic" panose="020B0502020202020204"/>
            </a:rPr>
            <a:t>INVENTORY INTELLIGENT SYSTEM</a:t>
          </a:r>
          <a:endParaRPr lang="en-GB" sz="1000" kern="1200"/>
        </a:p>
      </dsp:txBody>
      <dsp:txXfrm>
        <a:off x="159686" y="3130547"/>
        <a:ext cx="751594" cy="751594"/>
      </dsp:txXfrm>
    </dsp:sp>
    <dsp:sp modelId="{45D2C173-7E7E-47A7-AEDF-8EED1DFD1216}">
      <dsp:nvSpPr>
        <dsp:cNvPr id="0" name=""/>
        <dsp:cNvSpPr/>
      </dsp:nvSpPr>
      <dsp:spPr>
        <a:xfrm>
          <a:off x="3325633" y="2577224"/>
          <a:ext cx="2125828" cy="1858241"/>
        </a:xfrm>
        <a:prstGeom prst="rightArrow">
          <a:avLst>
            <a:gd name="adj1" fmla="val 70000"/>
            <a:gd name="adj2" fmla="val 50000"/>
          </a:avLst>
        </a:prstGeom>
        <a:solidFill>
          <a:schemeClr val="accent1">
            <a:alpha val="90000"/>
            <a:tint val="40000"/>
            <a:hueOff val="0"/>
            <a:satOff val="0"/>
            <a:lumOff val="0"/>
            <a:alphaOff val="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7940" tIns="6985" rIns="13970" bIns="6985" numCol="1" spcCol="1270" anchor="ctr" anchorCtr="0">
          <a:noAutofit/>
        </a:bodyPr>
        <a:lstStyle/>
        <a:p>
          <a:pPr marL="57150" lvl="1" indent="-57150" algn="l" defTabSz="488950" rtl="0">
            <a:lnSpc>
              <a:spcPct val="90000"/>
            </a:lnSpc>
            <a:spcBef>
              <a:spcPct val="0"/>
            </a:spcBef>
            <a:spcAft>
              <a:spcPct val="15000"/>
            </a:spcAft>
            <a:buChar char="•"/>
          </a:pPr>
          <a:r>
            <a:rPr lang="en-GB" sz="1100" kern="1200">
              <a:latin typeface="Century Gothic" panose="020B0502020202020204"/>
            </a:rPr>
            <a:t> Less waste</a:t>
          </a:r>
        </a:p>
        <a:p>
          <a:pPr marL="57150" lvl="1" indent="-57150" algn="l" defTabSz="488950" rtl="0">
            <a:lnSpc>
              <a:spcPct val="90000"/>
            </a:lnSpc>
            <a:spcBef>
              <a:spcPct val="0"/>
            </a:spcBef>
            <a:spcAft>
              <a:spcPct val="15000"/>
            </a:spcAft>
            <a:buChar char="•"/>
          </a:pPr>
          <a:r>
            <a:rPr lang="en-GB" sz="1100" kern="1200">
              <a:latin typeface="Century Gothic" panose="020B0502020202020204"/>
            </a:rPr>
            <a:t> Better availability </a:t>
          </a:r>
          <a:endParaRPr lang="en-GB" sz="1100" kern="1200"/>
        </a:p>
      </dsp:txBody>
      <dsp:txXfrm>
        <a:off x="3857090" y="2855960"/>
        <a:ext cx="1036341" cy="1300769"/>
      </dsp:txXfrm>
    </dsp:sp>
    <dsp:sp modelId="{63EDA7A0-93E1-4C1F-8647-D03B81EA5DF4}">
      <dsp:nvSpPr>
        <dsp:cNvPr id="0" name=""/>
        <dsp:cNvSpPr/>
      </dsp:nvSpPr>
      <dsp:spPr>
        <a:xfrm>
          <a:off x="2794176" y="2974887"/>
          <a:ext cx="1062914" cy="1062914"/>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n-GB" sz="1000" kern="1200">
              <a:latin typeface="Century Gothic" panose="020B0502020202020204"/>
            </a:rPr>
            <a:t>.</a:t>
          </a:r>
          <a:endParaRPr lang="en-GB" sz="1000" kern="1200"/>
        </a:p>
      </dsp:txBody>
      <dsp:txXfrm>
        <a:off x="2949836" y="3130547"/>
        <a:ext cx="751594" cy="751594"/>
      </dsp:txXfrm>
    </dsp:sp>
    <dsp:sp modelId="{FF75B97A-A771-4E52-86F6-261B3D473A81}">
      <dsp:nvSpPr>
        <dsp:cNvPr id="0" name=""/>
        <dsp:cNvSpPr/>
      </dsp:nvSpPr>
      <dsp:spPr>
        <a:xfrm>
          <a:off x="6115783" y="2577224"/>
          <a:ext cx="2125828" cy="1858241"/>
        </a:xfrm>
        <a:prstGeom prst="rightArrow">
          <a:avLst>
            <a:gd name="adj1" fmla="val 70000"/>
            <a:gd name="adj2" fmla="val 50000"/>
          </a:avLst>
        </a:prstGeom>
        <a:solidFill>
          <a:schemeClr val="accent1">
            <a:alpha val="90000"/>
            <a:tint val="40000"/>
            <a:hueOff val="0"/>
            <a:satOff val="0"/>
            <a:lumOff val="0"/>
            <a:alphaOff val="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7940" tIns="6985" rIns="13970" bIns="6985" numCol="1" spcCol="1270" anchor="ctr" anchorCtr="0">
          <a:noAutofit/>
        </a:bodyPr>
        <a:lstStyle/>
        <a:p>
          <a:pPr marL="57150" lvl="1" indent="-57150" algn="l" defTabSz="488950" rtl="0">
            <a:lnSpc>
              <a:spcPct val="90000"/>
            </a:lnSpc>
            <a:spcBef>
              <a:spcPct val="0"/>
            </a:spcBef>
            <a:spcAft>
              <a:spcPct val="15000"/>
            </a:spcAft>
            <a:buChar char="•"/>
          </a:pPr>
          <a:r>
            <a:rPr lang="en-GB" sz="1100" kern="1200">
              <a:latin typeface="Century Gothic" panose="020B0502020202020204"/>
            </a:rPr>
            <a:t> Reduce food cost for customers</a:t>
          </a:r>
          <a:endParaRPr lang="en-GB" sz="1100" kern="1200"/>
        </a:p>
        <a:p>
          <a:pPr marL="57150" lvl="1" indent="-57150" algn="l" defTabSz="488950" rtl="0">
            <a:lnSpc>
              <a:spcPct val="90000"/>
            </a:lnSpc>
            <a:spcBef>
              <a:spcPct val="0"/>
            </a:spcBef>
            <a:spcAft>
              <a:spcPct val="15000"/>
            </a:spcAft>
            <a:buChar char="•"/>
          </a:pPr>
          <a:r>
            <a:rPr lang="en-GB" sz="1100" kern="1200">
              <a:latin typeface="Century Gothic" panose="020B0502020202020204"/>
            </a:rPr>
            <a:t>Good environment impact</a:t>
          </a:r>
        </a:p>
      </dsp:txBody>
      <dsp:txXfrm>
        <a:off x="6647240" y="2855960"/>
        <a:ext cx="1036341" cy="1300769"/>
      </dsp:txXfrm>
    </dsp:sp>
    <dsp:sp modelId="{FDE0D3DB-A2B2-4B39-B781-0D74B6F3F2A5}">
      <dsp:nvSpPr>
        <dsp:cNvPr id="0" name=""/>
        <dsp:cNvSpPr/>
      </dsp:nvSpPr>
      <dsp:spPr>
        <a:xfrm>
          <a:off x="5584326" y="2974887"/>
          <a:ext cx="1062914" cy="1062914"/>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rtl="0">
            <a:lnSpc>
              <a:spcPct val="90000"/>
            </a:lnSpc>
            <a:spcBef>
              <a:spcPct val="0"/>
            </a:spcBef>
            <a:spcAft>
              <a:spcPct val="35000"/>
            </a:spcAft>
            <a:buNone/>
          </a:pPr>
          <a:r>
            <a:rPr lang="en-GB" sz="1000" kern="1200">
              <a:latin typeface="Century Gothic" panose="020B0502020202020204"/>
            </a:rPr>
            <a:t>.</a:t>
          </a:r>
        </a:p>
      </dsp:txBody>
      <dsp:txXfrm>
        <a:off x="5739986" y="3130547"/>
        <a:ext cx="751594" cy="75159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2E15C7-62EE-4660-95FE-16147642FD8B}">
      <dsp:nvSpPr>
        <dsp:cNvPr id="0" name=""/>
        <dsp:cNvSpPr/>
      </dsp:nvSpPr>
      <dsp:spPr>
        <a:xfrm>
          <a:off x="540472" y="1498240"/>
          <a:ext cx="2145636" cy="1875555"/>
        </a:xfrm>
        <a:prstGeom prst="rightArrow">
          <a:avLst>
            <a:gd name="adj1" fmla="val 70000"/>
            <a:gd name="adj2" fmla="val 50000"/>
          </a:avLst>
        </a:prstGeom>
        <a:solidFill>
          <a:schemeClr val="accent1">
            <a:alpha val="90000"/>
            <a:tint val="40000"/>
            <a:hueOff val="0"/>
            <a:satOff val="0"/>
            <a:lumOff val="0"/>
            <a:alphaOff val="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3180" tIns="10795" rIns="21590" bIns="10795" numCol="1" spcCol="1270" anchor="ctr" anchorCtr="0">
          <a:noAutofit/>
        </a:bodyPr>
        <a:lstStyle/>
        <a:p>
          <a:pPr marL="0" lvl="0" indent="0" algn="ctr" defTabSz="755650" rtl="0">
            <a:lnSpc>
              <a:spcPct val="90000"/>
            </a:lnSpc>
            <a:spcBef>
              <a:spcPct val="0"/>
            </a:spcBef>
            <a:spcAft>
              <a:spcPct val="35000"/>
            </a:spcAft>
            <a:buNone/>
          </a:pPr>
          <a:r>
            <a:rPr lang="en-GB" sz="1700" kern="1200">
              <a:latin typeface="Century Gothic" panose="020B0502020202020204"/>
            </a:rPr>
            <a:t>Speedy service</a:t>
          </a:r>
          <a:endParaRPr lang="en-GB" sz="1700" kern="1200"/>
        </a:p>
      </dsp:txBody>
      <dsp:txXfrm>
        <a:off x="1076881" y="1779573"/>
        <a:ext cx="1045998" cy="1312889"/>
      </dsp:txXfrm>
    </dsp:sp>
    <dsp:sp modelId="{0DD5BB29-8CCC-4A92-BD5D-2EDCF209924F}">
      <dsp:nvSpPr>
        <dsp:cNvPr id="0" name=""/>
        <dsp:cNvSpPr/>
      </dsp:nvSpPr>
      <dsp:spPr>
        <a:xfrm>
          <a:off x="4063" y="1899609"/>
          <a:ext cx="1072818" cy="1072818"/>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rtl="0">
            <a:lnSpc>
              <a:spcPct val="90000"/>
            </a:lnSpc>
            <a:spcBef>
              <a:spcPct val="0"/>
            </a:spcBef>
            <a:spcAft>
              <a:spcPct val="35000"/>
            </a:spcAft>
            <a:buNone/>
          </a:pPr>
          <a:r>
            <a:rPr lang="en-GB" sz="1400" kern="1200">
              <a:latin typeface="Century Gothic" panose="020B0502020202020204"/>
            </a:rPr>
            <a:t>SERVICE TILLS</a:t>
          </a:r>
          <a:endParaRPr lang="en-GB" sz="1400" kern="1200"/>
        </a:p>
      </dsp:txBody>
      <dsp:txXfrm>
        <a:off x="161174" y="2056720"/>
        <a:ext cx="758596" cy="758596"/>
      </dsp:txXfrm>
    </dsp:sp>
    <dsp:sp modelId="{50758E83-23C3-4BCA-B7A7-2617F24CBA87}">
      <dsp:nvSpPr>
        <dsp:cNvPr id="0" name=""/>
        <dsp:cNvSpPr/>
      </dsp:nvSpPr>
      <dsp:spPr>
        <a:xfrm>
          <a:off x="3356619" y="1498240"/>
          <a:ext cx="2145636" cy="1875555"/>
        </a:xfrm>
        <a:prstGeom prst="rightArrow">
          <a:avLst>
            <a:gd name="adj1" fmla="val 70000"/>
            <a:gd name="adj2" fmla="val 50000"/>
          </a:avLst>
        </a:prstGeom>
        <a:solidFill>
          <a:schemeClr val="accent1">
            <a:alpha val="90000"/>
            <a:tint val="40000"/>
            <a:hueOff val="0"/>
            <a:satOff val="0"/>
            <a:lumOff val="0"/>
            <a:alphaOff val="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3180" tIns="10795" rIns="21590" bIns="10795" numCol="1" spcCol="1270" anchor="ctr" anchorCtr="0">
          <a:noAutofit/>
        </a:bodyPr>
        <a:lstStyle/>
        <a:p>
          <a:pPr marL="0" lvl="0" indent="0" algn="ctr" defTabSz="755650" rtl="0">
            <a:lnSpc>
              <a:spcPct val="90000"/>
            </a:lnSpc>
            <a:spcBef>
              <a:spcPct val="0"/>
            </a:spcBef>
            <a:spcAft>
              <a:spcPct val="35000"/>
            </a:spcAft>
            <a:buNone/>
          </a:pPr>
          <a:r>
            <a:rPr lang="en-GB" sz="1700" kern="1200"/>
            <a:t>Better customer service</a:t>
          </a:r>
          <a:endParaRPr lang="en-US" sz="1700" kern="1200"/>
        </a:p>
      </dsp:txBody>
      <dsp:txXfrm>
        <a:off x="3893028" y="1779573"/>
        <a:ext cx="1045998" cy="1312889"/>
      </dsp:txXfrm>
    </dsp:sp>
    <dsp:sp modelId="{8C1CB9F2-39EF-4732-B3F5-6DCF510092FF}">
      <dsp:nvSpPr>
        <dsp:cNvPr id="0" name=""/>
        <dsp:cNvSpPr/>
      </dsp:nvSpPr>
      <dsp:spPr>
        <a:xfrm>
          <a:off x="2820210" y="1899609"/>
          <a:ext cx="1072818" cy="1072818"/>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GB" sz="1400" kern="1200">
              <a:latin typeface="Century Gothic" panose="020B0502020202020204"/>
            </a:rPr>
            <a:t>.</a:t>
          </a:r>
          <a:endParaRPr lang="en-GB" sz="1400" kern="1200"/>
        </a:p>
      </dsp:txBody>
      <dsp:txXfrm>
        <a:off x="2977321" y="2056720"/>
        <a:ext cx="758596" cy="758596"/>
      </dsp:txXfrm>
    </dsp:sp>
    <dsp:sp modelId="{26FB3E53-E546-4D29-9DE2-F483519DFE44}">
      <dsp:nvSpPr>
        <dsp:cNvPr id="0" name=""/>
        <dsp:cNvSpPr/>
      </dsp:nvSpPr>
      <dsp:spPr>
        <a:xfrm>
          <a:off x="6172767" y="1498240"/>
          <a:ext cx="2145636" cy="1875555"/>
        </a:xfrm>
        <a:prstGeom prst="rightArrow">
          <a:avLst>
            <a:gd name="adj1" fmla="val 70000"/>
            <a:gd name="adj2" fmla="val 50000"/>
          </a:avLst>
        </a:prstGeom>
        <a:solidFill>
          <a:schemeClr val="accent1">
            <a:alpha val="90000"/>
            <a:tint val="40000"/>
            <a:hueOff val="0"/>
            <a:satOff val="0"/>
            <a:lumOff val="0"/>
            <a:alphaOff val="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3180" tIns="10795" rIns="21590" bIns="10795" numCol="1" spcCol="1270" anchor="ctr" anchorCtr="0">
          <a:noAutofit/>
        </a:bodyPr>
        <a:lstStyle/>
        <a:p>
          <a:pPr marL="0" lvl="0" indent="0" algn="ctr" defTabSz="755650">
            <a:lnSpc>
              <a:spcPct val="90000"/>
            </a:lnSpc>
            <a:spcBef>
              <a:spcPct val="0"/>
            </a:spcBef>
            <a:spcAft>
              <a:spcPct val="35000"/>
            </a:spcAft>
            <a:buNone/>
          </a:pPr>
          <a:r>
            <a:rPr lang="en-GB" sz="1700" kern="1200"/>
            <a:t>Increase customer volume</a:t>
          </a:r>
        </a:p>
      </dsp:txBody>
      <dsp:txXfrm>
        <a:off x="6709176" y="1779573"/>
        <a:ext cx="1045998" cy="1312889"/>
      </dsp:txXfrm>
    </dsp:sp>
    <dsp:sp modelId="{23A61406-C2F2-4815-B45B-02B7576CF60A}">
      <dsp:nvSpPr>
        <dsp:cNvPr id="0" name=""/>
        <dsp:cNvSpPr/>
      </dsp:nvSpPr>
      <dsp:spPr>
        <a:xfrm>
          <a:off x="5636358" y="1899609"/>
          <a:ext cx="1072818" cy="1072818"/>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rtl="0">
            <a:lnSpc>
              <a:spcPct val="90000"/>
            </a:lnSpc>
            <a:spcBef>
              <a:spcPct val="0"/>
            </a:spcBef>
            <a:spcAft>
              <a:spcPct val="35000"/>
            </a:spcAft>
            <a:buNone/>
          </a:pPr>
          <a:r>
            <a:rPr lang="en-GB" sz="1400" kern="1200">
              <a:latin typeface="Century Gothic" panose="020B0502020202020204"/>
            </a:rPr>
            <a:t>.</a:t>
          </a:r>
        </a:p>
      </dsp:txBody>
      <dsp:txXfrm>
        <a:off x="5793469" y="2056720"/>
        <a:ext cx="758596" cy="75859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2E15C7-62EE-4660-95FE-16147642FD8B}">
      <dsp:nvSpPr>
        <dsp:cNvPr id="0" name=""/>
        <dsp:cNvSpPr/>
      </dsp:nvSpPr>
      <dsp:spPr>
        <a:xfrm>
          <a:off x="540472" y="1498240"/>
          <a:ext cx="2145636" cy="1875555"/>
        </a:xfrm>
        <a:prstGeom prst="rightArrow">
          <a:avLst>
            <a:gd name="adj1" fmla="val 70000"/>
            <a:gd name="adj2" fmla="val 50000"/>
          </a:avLst>
        </a:prstGeom>
        <a:solidFill>
          <a:schemeClr val="accent1">
            <a:alpha val="90000"/>
            <a:tint val="40000"/>
            <a:hueOff val="0"/>
            <a:satOff val="0"/>
            <a:lumOff val="0"/>
            <a:alphaOff val="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5560" tIns="8890" rIns="17780" bIns="8890" numCol="1" spcCol="1270" anchor="ctr" anchorCtr="0">
          <a:noAutofit/>
        </a:bodyPr>
        <a:lstStyle/>
        <a:p>
          <a:pPr marL="0" lvl="0" indent="0" algn="ctr" defTabSz="622300" rtl="0">
            <a:lnSpc>
              <a:spcPct val="90000"/>
            </a:lnSpc>
            <a:spcBef>
              <a:spcPct val="0"/>
            </a:spcBef>
            <a:spcAft>
              <a:spcPct val="35000"/>
            </a:spcAft>
            <a:buNone/>
          </a:pPr>
          <a:r>
            <a:rPr lang="en-GB" sz="1400" kern="1200">
              <a:latin typeface="Century Gothic" panose="020B0502020202020204"/>
            </a:rPr>
            <a:t>No Choices</a:t>
          </a:r>
          <a:endParaRPr lang="en-GB" sz="1400" kern="1200"/>
        </a:p>
      </dsp:txBody>
      <dsp:txXfrm>
        <a:off x="1076881" y="1779573"/>
        <a:ext cx="1045998" cy="1312889"/>
      </dsp:txXfrm>
    </dsp:sp>
    <dsp:sp modelId="{0DD5BB29-8CCC-4A92-BD5D-2EDCF209924F}">
      <dsp:nvSpPr>
        <dsp:cNvPr id="0" name=""/>
        <dsp:cNvSpPr/>
      </dsp:nvSpPr>
      <dsp:spPr>
        <a:xfrm>
          <a:off x="4063" y="1899609"/>
          <a:ext cx="1072818" cy="1072818"/>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rtl="0">
            <a:lnSpc>
              <a:spcPct val="90000"/>
            </a:lnSpc>
            <a:spcBef>
              <a:spcPct val="0"/>
            </a:spcBef>
            <a:spcAft>
              <a:spcPct val="35000"/>
            </a:spcAft>
            <a:buNone/>
          </a:pPr>
          <a:r>
            <a:rPr lang="en-GB" sz="1400" kern="1200">
              <a:latin typeface="Century Gothic" panose="020B0502020202020204"/>
            </a:rPr>
            <a:t>SERVICE TILL</a:t>
          </a:r>
          <a:endParaRPr lang="en-GB" sz="1400" kern="1200"/>
        </a:p>
      </dsp:txBody>
      <dsp:txXfrm>
        <a:off x="161174" y="2056720"/>
        <a:ext cx="758596" cy="758596"/>
      </dsp:txXfrm>
    </dsp:sp>
    <dsp:sp modelId="{50758E83-23C3-4BCA-B7A7-2617F24CBA87}">
      <dsp:nvSpPr>
        <dsp:cNvPr id="0" name=""/>
        <dsp:cNvSpPr/>
      </dsp:nvSpPr>
      <dsp:spPr>
        <a:xfrm>
          <a:off x="3356619" y="1498240"/>
          <a:ext cx="2145636" cy="1875555"/>
        </a:xfrm>
        <a:prstGeom prst="rightArrow">
          <a:avLst>
            <a:gd name="adj1" fmla="val 70000"/>
            <a:gd name="adj2" fmla="val 50000"/>
          </a:avLst>
        </a:prstGeom>
        <a:solidFill>
          <a:schemeClr val="accent1">
            <a:alpha val="90000"/>
            <a:tint val="40000"/>
            <a:hueOff val="0"/>
            <a:satOff val="0"/>
            <a:lumOff val="0"/>
            <a:alphaOff val="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5560" tIns="8890" rIns="17780" bIns="8890" numCol="1" spcCol="1270" anchor="ctr" anchorCtr="0">
          <a:noAutofit/>
        </a:bodyPr>
        <a:lstStyle/>
        <a:p>
          <a:pPr marL="0" lvl="0" indent="0" algn="ctr" defTabSz="622300" rtl="0">
            <a:lnSpc>
              <a:spcPct val="90000"/>
            </a:lnSpc>
            <a:spcBef>
              <a:spcPct val="0"/>
            </a:spcBef>
            <a:spcAft>
              <a:spcPct val="35000"/>
            </a:spcAft>
            <a:buNone/>
          </a:pPr>
          <a:r>
            <a:rPr lang="en-GB" sz="1400" kern="1200">
              <a:latin typeface="Century Gothic" panose="020B0502020202020204"/>
            </a:rPr>
            <a:t>Not convenient for all</a:t>
          </a:r>
          <a:endParaRPr lang="en-GB" sz="1400" kern="1200"/>
        </a:p>
      </dsp:txBody>
      <dsp:txXfrm>
        <a:off x="3893028" y="1779573"/>
        <a:ext cx="1045998" cy="1312889"/>
      </dsp:txXfrm>
    </dsp:sp>
    <dsp:sp modelId="{8C1CB9F2-39EF-4732-B3F5-6DCF510092FF}">
      <dsp:nvSpPr>
        <dsp:cNvPr id="0" name=""/>
        <dsp:cNvSpPr/>
      </dsp:nvSpPr>
      <dsp:spPr>
        <a:xfrm>
          <a:off x="2820210" y="1899609"/>
          <a:ext cx="1072818" cy="1072818"/>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GB" sz="1400" kern="1200">
              <a:latin typeface="Century Gothic" panose="020B0502020202020204"/>
            </a:rPr>
            <a:t>.</a:t>
          </a:r>
          <a:endParaRPr lang="en-GB" sz="1400" kern="1200"/>
        </a:p>
      </dsp:txBody>
      <dsp:txXfrm>
        <a:off x="2977321" y="2056720"/>
        <a:ext cx="758596" cy="758596"/>
      </dsp:txXfrm>
    </dsp:sp>
    <dsp:sp modelId="{D0D9F3F4-FB22-4C9A-B5CA-8B766D85B9E9}">
      <dsp:nvSpPr>
        <dsp:cNvPr id="0" name=""/>
        <dsp:cNvSpPr/>
      </dsp:nvSpPr>
      <dsp:spPr>
        <a:xfrm>
          <a:off x="6172767" y="1498240"/>
          <a:ext cx="2145636" cy="1875555"/>
        </a:xfrm>
        <a:prstGeom prst="rightArrow">
          <a:avLst>
            <a:gd name="adj1" fmla="val 70000"/>
            <a:gd name="adj2" fmla="val 50000"/>
          </a:avLst>
        </a:prstGeom>
        <a:solidFill>
          <a:schemeClr val="accent1">
            <a:alpha val="90000"/>
            <a:tint val="40000"/>
            <a:hueOff val="0"/>
            <a:satOff val="0"/>
            <a:lumOff val="0"/>
            <a:alphaOff val="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5560" tIns="8890" rIns="17780" bIns="8890" numCol="1" spcCol="1270" anchor="ctr" anchorCtr="0">
          <a:noAutofit/>
        </a:bodyPr>
        <a:lstStyle/>
        <a:p>
          <a:pPr marL="0" lvl="0" indent="0" algn="ctr" defTabSz="622300" rtl="0">
            <a:lnSpc>
              <a:spcPct val="90000"/>
            </a:lnSpc>
            <a:spcBef>
              <a:spcPct val="0"/>
            </a:spcBef>
            <a:spcAft>
              <a:spcPct val="35000"/>
            </a:spcAft>
            <a:buNone/>
          </a:pPr>
          <a:r>
            <a:rPr lang="en-GB" sz="1400" kern="1200">
              <a:latin typeface="Century Gothic" panose="020B0502020202020204"/>
            </a:rPr>
            <a:t>Unforeseen glitch </a:t>
          </a:r>
          <a:endParaRPr lang="en-GB" sz="1400" kern="1200"/>
        </a:p>
      </dsp:txBody>
      <dsp:txXfrm>
        <a:off x="6709176" y="1779573"/>
        <a:ext cx="1045998" cy="1312889"/>
      </dsp:txXfrm>
    </dsp:sp>
    <dsp:sp modelId="{6D0FC409-8088-454C-A51D-FF66AB2F5F24}">
      <dsp:nvSpPr>
        <dsp:cNvPr id="0" name=""/>
        <dsp:cNvSpPr/>
      </dsp:nvSpPr>
      <dsp:spPr>
        <a:xfrm>
          <a:off x="5636358" y="1899609"/>
          <a:ext cx="1072818" cy="1072818"/>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GB" sz="1400" kern="1200">
              <a:latin typeface="Century Gothic" panose="020B0502020202020204"/>
            </a:rPr>
            <a:t>.</a:t>
          </a:r>
          <a:endParaRPr lang="en-GB" sz="1400" kern="1200"/>
        </a:p>
      </dsp:txBody>
      <dsp:txXfrm>
        <a:off x="5793469" y="2056720"/>
        <a:ext cx="758596" cy="758596"/>
      </dsp:txXfrm>
    </dsp:sp>
  </dsp:spTree>
</dsp:drawing>
</file>

<file path=ppt/diagrams/layout1.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hProcess6">
  <dgm:title val=""/>
  <dgm:desc val=""/>
  <dgm:catLst>
    <dgm:cat type="process"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theList">
    <dgm:varLst>
      <dgm:dir/>
      <dgm:animLvl val="lvl"/>
      <dgm:resizeHandles val="exact"/>
    </dgm:varLst>
    <dgm:choose name="Name0">
      <dgm:if name="Name1" func="var" arg="dir" op="equ" val="norm">
        <dgm:alg type="lin">
          <dgm:param type="linDir" val="fromL"/>
          <dgm:param type="nodeHorzAlign" val="l"/>
        </dgm:alg>
      </dgm:if>
      <dgm:else name="Name2">
        <dgm:alg type="lin">
          <dgm:param type="linDir" val="fromR"/>
          <dgm:param type="nodeHorzAlign" val="r"/>
        </dgm:alg>
      </dgm:else>
    </dgm:choose>
    <dgm:shape xmlns:r="http://schemas.openxmlformats.org/officeDocument/2006/relationships" r:blip="">
      <dgm:adjLst/>
    </dgm:shape>
    <dgm:presOf/>
    <dgm:constrLst>
      <dgm:constr type="w" for="ch" forName="compNode" refType="w"/>
      <dgm:constr type="h" for="ch" forName="compNode" refType="w" refFor="ch" refForName="compNode" fact="0.7"/>
      <dgm:constr type="ctrY" for="ch" forName="compNode" refType="h" fact="0.5"/>
      <dgm:constr type="w" for="ch" forName="aSpace" refType="w" fact="0.05"/>
      <dgm:constr type="primFontSz" for="des" forName="childTextHidden" op="equ" val="65"/>
      <dgm:constr type="primFontSz" for="des" forName="parentText" op="equ"/>
    </dgm:constrLst>
    <dgm:ruleLst/>
    <dgm:forEach name="aNodeForEach" axis="ch" ptType="node">
      <dgm:layoutNode name="compNode">
        <dgm:alg type="composite">
          <dgm:param type="ar" val="1.43"/>
        </dgm:alg>
        <dgm:shape xmlns:r="http://schemas.openxmlformats.org/officeDocument/2006/relationships" r:blip="">
          <dgm:adjLst/>
        </dgm:shape>
        <dgm:presOf/>
        <dgm:choose name="Name3">
          <dgm:if name="Name4" func="var" arg="dir" op="equ" val="norm">
            <dgm:constrLst>
              <dgm:constr type="w" for="ch" forName="childTextVisible" refType="w" fact="0.8"/>
              <dgm:constr type="h" for="ch" forName="childTextVisible" refType="h"/>
              <dgm:constr type="r" for="ch" forName="childTextVisible" refType="w"/>
              <dgm:constr type="w" for="ch" forName="childTextHidden" refType="w" fact="0.6"/>
              <dgm:constr type="h" for="ch" forName="childTextHidden" refType="h"/>
              <dgm:constr type="r" for="ch" forName="childTextHidden" refType="w"/>
              <dgm:constr type="l" for="ch" forName="parentText"/>
              <dgm:constr type="w" for="ch" forName="parentText" refType="w" fact="0.4"/>
              <dgm:constr type="h" for="ch" forName="parentText" refType="w" refFor="ch" refForName="parentText" op="equ"/>
              <dgm:constr type="ctrY" for="ch" forName="parentText" refType="h" fact="0.5"/>
            </dgm:constrLst>
          </dgm:if>
          <dgm:else name="Name5">
            <dgm:constrLst>
              <dgm:constr type="w" for="ch" forName="childTextVisible" refType="w" fact="0.8"/>
              <dgm:constr type="h" for="ch" forName="childTextVisible" refType="h"/>
              <dgm:constr type="l" for="ch" forName="childTextVisible"/>
              <dgm:constr type="w" for="ch" forName="childTextHidden" refType="w" fact="0.6"/>
              <dgm:constr type="h" for="ch" forName="childTextHidden" refType="h"/>
              <dgm:constr type="l" for="ch" forName="childTextHidden"/>
              <dgm:constr type="r" for="ch" forName="parentText" refType="w"/>
              <dgm:constr type="w" for="ch" forName="parentText" refType="w" fact="0.4"/>
              <dgm:constr type="h" for="ch" forName="parentText" refType="w" refFor="ch" refForName="parentText" op="equ"/>
              <dgm:constr type="ctrY" for="ch" forName="parentText" refType="h" fact="0.5"/>
            </dgm:constrLst>
          </dgm:else>
        </dgm:choose>
        <dgm:ruleLst/>
        <dgm:layoutNode name="noGeometry">
          <dgm:alg type="sp"/>
          <dgm:shape xmlns:r="http://schemas.openxmlformats.org/officeDocument/2006/relationships" r:blip="">
            <dgm:adjLst/>
          </dgm:shape>
          <dgm:presOf/>
          <dgm:constrLst/>
          <dgm:ruleLst/>
        </dgm:layoutNode>
        <dgm:layoutNode name="childTextVisible" styleLbl="bgAccFollowNode1">
          <dgm:varLst>
            <dgm:bulletEnabled val="1"/>
          </dgm:varLst>
          <dgm:alg type="sp"/>
          <dgm:choose name="Name6">
            <dgm:if name="Name7" func="var" arg="dir" op="equ" val="norm">
              <dgm:shape xmlns:r="http://schemas.openxmlformats.org/officeDocument/2006/relationships" type="rightArrow" r:blip="">
                <dgm:adjLst>
                  <dgm:adj idx="1" val="0.7"/>
                  <dgm:adj idx="2" val="0.5"/>
                </dgm:adjLst>
              </dgm:shape>
            </dgm:if>
            <dgm:else name="Name8">
              <dgm:shape xmlns:r="http://schemas.openxmlformats.org/officeDocument/2006/relationships" type="leftArrow" r:blip="">
                <dgm:adjLst>
                  <dgm:adj idx="1" val="0.7"/>
                  <dgm:adj idx="2" val="0.5"/>
                </dgm:adjLst>
              </dgm:shape>
            </dgm:else>
          </dgm:choose>
          <dgm:presOf axis="des" ptType="node"/>
          <dgm:constrLst/>
          <dgm:ruleLst/>
        </dgm:layoutNode>
        <dgm:layoutNode name="childTextHidden" styleLbl="bgAccFollowNode1">
          <dgm:choose name="Name9">
            <dgm:if name="Name10" axis="des followSib" ptType="node node" st="1 1" cnt="1 0" func="cnt" op="gte" val="1">
              <dgm:alg type="tx">
                <dgm:param type="stBulletLvl" val="1"/>
                <dgm:param type="txAnchorVertCh" val="mid"/>
              </dgm:alg>
            </dgm:if>
            <dgm:else name="Name11">
              <dgm:alg type="tx">
                <dgm:param type="stBulletLvl" val="2"/>
                <dgm:param type="txAnchorVertCh" val="mid"/>
              </dgm:alg>
            </dgm:else>
          </dgm:choose>
          <dgm:choose name="Name12">
            <dgm:if name="Name13" func="var" arg="dir" op="equ" val="norm">
              <dgm:shape xmlns:r="http://schemas.openxmlformats.org/officeDocument/2006/relationships" type="rightArrow" r:blip="" hideGeom="1">
                <dgm:adjLst>
                  <dgm:adj idx="1" val="0.7"/>
                  <dgm:adj idx="2" val="0.5"/>
                </dgm:adjLst>
              </dgm:shape>
            </dgm:if>
            <dgm:else name="Name14">
              <dgm:shape xmlns:r="http://schemas.openxmlformats.org/officeDocument/2006/relationships" type="leftArrow" r:blip="" hideGeom="1">
                <dgm:adjLst>
                  <dgm:adj idx="1" val="0.7"/>
                  <dgm:adj idx="2" val="0.5"/>
                </dgm:adjLst>
              </dgm:shape>
            </dgm:else>
          </dgm:choose>
          <dgm:presOf axis="des" ptType="node"/>
          <dgm:constrLst>
            <dgm:constr type="secFontSz" refType="primFontSz"/>
            <dgm:constr type="tMarg" refType="primFontSz" fact="0.05"/>
            <dgm:constr type="bMarg" refType="primFontSz" fact="0.05"/>
            <dgm:constr type="rMarg" refType="primFontSz" fact="0.1"/>
            <dgm:constr type="lMarg" refType="primFontSz" fact="0.2"/>
          </dgm:constrLst>
          <dgm:ruleLst>
            <dgm:rule type="primFontSz" val="5" fact="NaN" max="NaN"/>
          </dgm:ruleLst>
        </dgm:layoutNode>
        <dgm:layoutNode name="parentText" styleLbl="node1">
          <dgm:varLst>
            <dgm:chMax val="1"/>
            <dgm:bulletEnabled val="1"/>
          </dgm:varLst>
          <dgm:alg type="tx"/>
          <dgm:shape xmlns:r="http://schemas.openxmlformats.org/officeDocument/2006/relationships" type="ellipse" r:blip="">
            <dgm:adjLst/>
          </dgm:shape>
          <dgm:presOf axis="self"/>
          <dgm:constrLst>
            <dgm:constr type="primFontSz" val="65"/>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choose name="Name15">
        <dgm:if name="Name16" axis="self" ptType="node" func="revPos" op="gte" val="2">
          <dgm:layoutNode name="aSpace">
            <dgm:alg type="sp"/>
            <dgm:shape xmlns:r="http://schemas.openxmlformats.org/officeDocument/2006/relationships" r:blip="">
              <dgm:adjLst/>
            </dgm:shape>
            <dgm:presOf/>
            <dgm:constrLst/>
            <dgm:ruleLst/>
          </dgm:layoutNode>
        </dgm:if>
        <dgm:else name="Name17"/>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hProcess6">
  <dgm:title val=""/>
  <dgm:desc val=""/>
  <dgm:catLst>
    <dgm:cat type="process"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theList">
    <dgm:varLst>
      <dgm:dir/>
      <dgm:animLvl val="lvl"/>
      <dgm:resizeHandles val="exact"/>
    </dgm:varLst>
    <dgm:choose name="Name0">
      <dgm:if name="Name1" func="var" arg="dir" op="equ" val="norm">
        <dgm:alg type="lin">
          <dgm:param type="linDir" val="fromL"/>
          <dgm:param type="nodeHorzAlign" val="l"/>
        </dgm:alg>
      </dgm:if>
      <dgm:else name="Name2">
        <dgm:alg type="lin">
          <dgm:param type="linDir" val="fromR"/>
          <dgm:param type="nodeHorzAlign" val="r"/>
        </dgm:alg>
      </dgm:else>
    </dgm:choose>
    <dgm:shape xmlns:r="http://schemas.openxmlformats.org/officeDocument/2006/relationships" r:blip="">
      <dgm:adjLst/>
    </dgm:shape>
    <dgm:presOf/>
    <dgm:constrLst>
      <dgm:constr type="w" for="ch" forName="compNode" refType="w"/>
      <dgm:constr type="h" for="ch" forName="compNode" refType="w" refFor="ch" refForName="compNode" fact="0.7"/>
      <dgm:constr type="ctrY" for="ch" forName="compNode" refType="h" fact="0.5"/>
      <dgm:constr type="w" for="ch" forName="aSpace" refType="w" fact="0.05"/>
      <dgm:constr type="primFontSz" for="des" forName="childTextHidden" op="equ" val="65"/>
      <dgm:constr type="primFontSz" for="des" forName="parentText" op="equ"/>
    </dgm:constrLst>
    <dgm:ruleLst/>
    <dgm:forEach name="aNodeForEach" axis="ch" ptType="node">
      <dgm:layoutNode name="compNode">
        <dgm:alg type="composite">
          <dgm:param type="ar" val="1.43"/>
        </dgm:alg>
        <dgm:shape xmlns:r="http://schemas.openxmlformats.org/officeDocument/2006/relationships" r:blip="">
          <dgm:adjLst/>
        </dgm:shape>
        <dgm:presOf/>
        <dgm:choose name="Name3">
          <dgm:if name="Name4" func="var" arg="dir" op="equ" val="norm">
            <dgm:constrLst>
              <dgm:constr type="w" for="ch" forName="childTextVisible" refType="w" fact="0.8"/>
              <dgm:constr type="h" for="ch" forName="childTextVisible" refType="h"/>
              <dgm:constr type="r" for="ch" forName="childTextVisible" refType="w"/>
              <dgm:constr type="w" for="ch" forName="childTextHidden" refType="w" fact="0.6"/>
              <dgm:constr type="h" for="ch" forName="childTextHidden" refType="h"/>
              <dgm:constr type="r" for="ch" forName="childTextHidden" refType="w"/>
              <dgm:constr type="l" for="ch" forName="parentText"/>
              <dgm:constr type="w" for="ch" forName="parentText" refType="w" fact="0.4"/>
              <dgm:constr type="h" for="ch" forName="parentText" refType="w" refFor="ch" refForName="parentText" op="equ"/>
              <dgm:constr type="ctrY" for="ch" forName="parentText" refType="h" fact="0.5"/>
            </dgm:constrLst>
          </dgm:if>
          <dgm:else name="Name5">
            <dgm:constrLst>
              <dgm:constr type="w" for="ch" forName="childTextVisible" refType="w" fact="0.8"/>
              <dgm:constr type="h" for="ch" forName="childTextVisible" refType="h"/>
              <dgm:constr type="l" for="ch" forName="childTextVisible"/>
              <dgm:constr type="w" for="ch" forName="childTextHidden" refType="w" fact="0.6"/>
              <dgm:constr type="h" for="ch" forName="childTextHidden" refType="h"/>
              <dgm:constr type="l" for="ch" forName="childTextHidden"/>
              <dgm:constr type="r" for="ch" forName="parentText" refType="w"/>
              <dgm:constr type="w" for="ch" forName="parentText" refType="w" fact="0.4"/>
              <dgm:constr type="h" for="ch" forName="parentText" refType="w" refFor="ch" refForName="parentText" op="equ"/>
              <dgm:constr type="ctrY" for="ch" forName="parentText" refType="h" fact="0.5"/>
            </dgm:constrLst>
          </dgm:else>
        </dgm:choose>
        <dgm:ruleLst/>
        <dgm:layoutNode name="noGeometry">
          <dgm:alg type="sp"/>
          <dgm:shape xmlns:r="http://schemas.openxmlformats.org/officeDocument/2006/relationships" r:blip="">
            <dgm:adjLst/>
          </dgm:shape>
          <dgm:presOf/>
          <dgm:constrLst/>
          <dgm:ruleLst/>
        </dgm:layoutNode>
        <dgm:layoutNode name="childTextVisible" styleLbl="bgAccFollowNode1">
          <dgm:varLst>
            <dgm:bulletEnabled val="1"/>
          </dgm:varLst>
          <dgm:alg type="sp"/>
          <dgm:choose name="Name6">
            <dgm:if name="Name7" func="var" arg="dir" op="equ" val="norm">
              <dgm:shape xmlns:r="http://schemas.openxmlformats.org/officeDocument/2006/relationships" type="rightArrow" r:blip="">
                <dgm:adjLst>
                  <dgm:adj idx="1" val="0.7"/>
                  <dgm:adj idx="2" val="0.5"/>
                </dgm:adjLst>
              </dgm:shape>
            </dgm:if>
            <dgm:else name="Name8">
              <dgm:shape xmlns:r="http://schemas.openxmlformats.org/officeDocument/2006/relationships" type="leftArrow" r:blip="">
                <dgm:adjLst>
                  <dgm:adj idx="1" val="0.7"/>
                  <dgm:adj idx="2" val="0.5"/>
                </dgm:adjLst>
              </dgm:shape>
            </dgm:else>
          </dgm:choose>
          <dgm:presOf axis="des" ptType="node"/>
          <dgm:constrLst/>
          <dgm:ruleLst/>
        </dgm:layoutNode>
        <dgm:layoutNode name="childTextHidden" styleLbl="bgAccFollowNode1">
          <dgm:choose name="Name9">
            <dgm:if name="Name10" axis="des followSib" ptType="node node" st="1 1" cnt="1 0" func="cnt" op="gte" val="1">
              <dgm:alg type="tx">
                <dgm:param type="stBulletLvl" val="1"/>
                <dgm:param type="txAnchorVertCh" val="mid"/>
              </dgm:alg>
            </dgm:if>
            <dgm:else name="Name11">
              <dgm:alg type="tx">
                <dgm:param type="stBulletLvl" val="2"/>
                <dgm:param type="txAnchorVertCh" val="mid"/>
              </dgm:alg>
            </dgm:else>
          </dgm:choose>
          <dgm:choose name="Name12">
            <dgm:if name="Name13" func="var" arg="dir" op="equ" val="norm">
              <dgm:shape xmlns:r="http://schemas.openxmlformats.org/officeDocument/2006/relationships" type="rightArrow" r:blip="" hideGeom="1">
                <dgm:adjLst>
                  <dgm:adj idx="1" val="0.7"/>
                  <dgm:adj idx="2" val="0.5"/>
                </dgm:adjLst>
              </dgm:shape>
            </dgm:if>
            <dgm:else name="Name14">
              <dgm:shape xmlns:r="http://schemas.openxmlformats.org/officeDocument/2006/relationships" type="leftArrow" r:blip="" hideGeom="1">
                <dgm:adjLst>
                  <dgm:adj idx="1" val="0.7"/>
                  <dgm:adj idx="2" val="0.5"/>
                </dgm:adjLst>
              </dgm:shape>
            </dgm:else>
          </dgm:choose>
          <dgm:presOf axis="des" ptType="node"/>
          <dgm:constrLst>
            <dgm:constr type="secFontSz" refType="primFontSz"/>
            <dgm:constr type="tMarg" refType="primFontSz" fact="0.05"/>
            <dgm:constr type="bMarg" refType="primFontSz" fact="0.05"/>
            <dgm:constr type="rMarg" refType="primFontSz" fact="0.1"/>
            <dgm:constr type="lMarg" refType="primFontSz" fact="0.2"/>
          </dgm:constrLst>
          <dgm:ruleLst>
            <dgm:rule type="primFontSz" val="5" fact="NaN" max="NaN"/>
          </dgm:ruleLst>
        </dgm:layoutNode>
        <dgm:layoutNode name="parentText" styleLbl="node1">
          <dgm:varLst>
            <dgm:chMax val="1"/>
            <dgm:bulletEnabled val="1"/>
          </dgm:varLst>
          <dgm:alg type="tx"/>
          <dgm:shape xmlns:r="http://schemas.openxmlformats.org/officeDocument/2006/relationships" type="ellipse" r:blip="">
            <dgm:adjLst/>
          </dgm:shape>
          <dgm:presOf axis="self"/>
          <dgm:constrLst>
            <dgm:constr type="primFontSz" val="65"/>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choose name="Name15">
        <dgm:if name="Name16" axis="self" ptType="node" func="revPos" op="gte" val="2">
          <dgm:layoutNode name="aSpace">
            <dgm:alg type="sp"/>
            <dgm:shape xmlns:r="http://schemas.openxmlformats.org/officeDocument/2006/relationships" r:blip="">
              <dgm:adjLst/>
            </dgm:shape>
            <dgm:presOf/>
            <dgm:constrLst/>
            <dgm:ruleLst/>
          </dgm:layoutNode>
        </dgm:if>
        <dgm:else name="Name17"/>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hProcess6">
  <dgm:title val=""/>
  <dgm:desc val=""/>
  <dgm:catLst>
    <dgm:cat type="process"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theList">
    <dgm:varLst>
      <dgm:dir/>
      <dgm:animLvl val="lvl"/>
      <dgm:resizeHandles val="exact"/>
    </dgm:varLst>
    <dgm:choose name="Name0">
      <dgm:if name="Name1" func="var" arg="dir" op="equ" val="norm">
        <dgm:alg type="lin">
          <dgm:param type="linDir" val="fromL"/>
          <dgm:param type="nodeHorzAlign" val="l"/>
        </dgm:alg>
      </dgm:if>
      <dgm:else name="Name2">
        <dgm:alg type="lin">
          <dgm:param type="linDir" val="fromR"/>
          <dgm:param type="nodeHorzAlign" val="r"/>
        </dgm:alg>
      </dgm:else>
    </dgm:choose>
    <dgm:shape xmlns:r="http://schemas.openxmlformats.org/officeDocument/2006/relationships" r:blip="">
      <dgm:adjLst/>
    </dgm:shape>
    <dgm:presOf/>
    <dgm:constrLst>
      <dgm:constr type="w" for="ch" forName="compNode" refType="w"/>
      <dgm:constr type="h" for="ch" forName="compNode" refType="w" refFor="ch" refForName="compNode" fact="0.7"/>
      <dgm:constr type="ctrY" for="ch" forName="compNode" refType="h" fact="0.5"/>
      <dgm:constr type="w" for="ch" forName="aSpace" refType="w" fact="0.05"/>
      <dgm:constr type="primFontSz" for="des" forName="childTextHidden" op="equ" val="65"/>
      <dgm:constr type="primFontSz" for="des" forName="parentText" op="equ"/>
    </dgm:constrLst>
    <dgm:ruleLst/>
    <dgm:forEach name="aNodeForEach" axis="ch" ptType="node">
      <dgm:layoutNode name="compNode">
        <dgm:alg type="composite">
          <dgm:param type="ar" val="1.43"/>
        </dgm:alg>
        <dgm:shape xmlns:r="http://schemas.openxmlformats.org/officeDocument/2006/relationships" r:blip="">
          <dgm:adjLst/>
        </dgm:shape>
        <dgm:presOf/>
        <dgm:choose name="Name3">
          <dgm:if name="Name4" func="var" arg="dir" op="equ" val="norm">
            <dgm:constrLst>
              <dgm:constr type="w" for="ch" forName="childTextVisible" refType="w" fact="0.8"/>
              <dgm:constr type="h" for="ch" forName="childTextVisible" refType="h"/>
              <dgm:constr type="r" for="ch" forName="childTextVisible" refType="w"/>
              <dgm:constr type="w" for="ch" forName="childTextHidden" refType="w" fact="0.6"/>
              <dgm:constr type="h" for="ch" forName="childTextHidden" refType="h"/>
              <dgm:constr type="r" for="ch" forName="childTextHidden" refType="w"/>
              <dgm:constr type="l" for="ch" forName="parentText"/>
              <dgm:constr type="w" for="ch" forName="parentText" refType="w" fact="0.4"/>
              <dgm:constr type="h" for="ch" forName="parentText" refType="w" refFor="ch" refForName="parentText" op="equ"/>
              <dgm:constr type="ctrY" for="ch" forName="parentText" refType="h" fact="0.5"/>
            </dgm:constrLst>
          </dgm:if>
          <dgm:else name="Name5">
            <dgm:constrLst>
              <dgm:constr type="w" for="ch" forName="childTextVisible" refType="w" fact="0.8"/>
              <dgm:constr type="h" for="ch" forName="childTextVisible" refType="h"/>
              <dgm:constr type="l" for="ch" forName="childTextVisible"/>
              <dgm:constr type="w" for="ch" forName="childTextHidden" refType="w" fact="0.6"/>
              <dgm:constr type="h" for="ch" forName="childTextHidden" refType="h"/>
              <dgm:constr type="l" for="ch" forName="childTextHidden"/>
              <dgm:constr type="r" for="ch" forName="parentText" refType="w"/>
              <dgm:constr type="w" for="ch" forName="parentText" refType="w" fact="0.4"/>
              <dgm:constr type="h" for="ch" forName="parentText" refType="w" refFor="ch" refForName="parentText" op="equ"/>
              <dgm:constr type="ctrY" for="ch" forName="parentText" refType="h" fact="0.5"/>
            </dgm:constrLst>
          </dgm:else>
        </dgm:choose>
        <dgm:ruleLst/>
        <dgm:layoutNode name="noGeometry">
          <dgm:alg type="sp"/>
          <dgm:shape xmlns:r="http://schemas.openxmlformats.org/officeDocument/2006/relationships" r:blip="">
            <dgm:adjLst/>
          </dgm:shape>
          <dgm:presOf/>
          <dgm:constrLst/>
          <dgm:ruleLst/>
        </dgm:layoutNode>
        <dgm:layoutNode name="childTextVisible" styleLbl="bgAccFollowNode1">
          <dgm:varLst>
            <dgm:bulletEnabled val="1"/>
          </dgm:varLst>
          <dgm:alg type="sp"/>
          <dgm:choose name="Name6">
            <dgm:if name="Name7" func="var" arg="dir" op="equ" val="norm">
              <dgm:shape xmlns:r="http://schemas.openxmlformats.org/officeDocument/2006/relationships" type="rightArrow" r:blip="">
                <dgm:adjLst>
                  <dgm:adj idx="1" val="0.7"/>
                  <dgm:adj idx="2" val="0.5"/>
                </dgm:adjLst>
              </dgm:shape>
            </dgm:if>
            <dgm:else name="Name8">
              <dgm:shape xmlns:r="http://schemas.openxmlformats.org/officeDocument/2006/relationships" type="leftArrow" r:blip="">
                <dgm:adjLst>
                  <dgm:adj idx="1" val="0.7"/>
                  <dgm:adj idx="2" val="0.5"/>
                </dgm:adjLst>
              </dgm:shape>
            </dgm:else>
          </dgm:choose>
          <dgm:presOf axis="des" ptType="node"/>
          <dgm:constrLst/>
          <dgm:ruleLst/>
        </dgm:layoutNode>
        <dgm:layoutNode name="childTextHidden" styleLbl="bgAccFollowNode1">
          <dgm:choose name="Name9">
            <dgm:if name="Name10" axis="des followSib" ptType="node node" st="1 1" cnt="1 0" func="cnt" op="gte" val="1">
              <dgm:alg type="tx">
                <dgm:param type="stBulletLvl" val="1"/>
                <dgm:param type="txAnchorVertCh" val="mid"/>
              </dgm:alg>
            </dgm:if>
            <dgm:else name="Name11">
              <dgm:alg type="tx">
                <dgm:param type="stBulletLvl" val="2"/>
                <dgm:param type="txAnchorVertCh" val="mid"/>
              </dgm:alg>
            </dgm:else>
          </dgm:choose>
          <dgm:choose name="Name12">
            <dgm:if name="Name13" func="var" arg="dir" op="equ" val="norm">
              <dgm:shape xmlns:r="http://schemas.openxmlformats.org/officeDocument/2006/relationships" type="rightArrow" r:blip="" hideGeom="1">
                <dgm:adjLst>
                  <dgm:adj idx="1" val="0.7"/>
                  <dgm:adj idx="2" val="0.5"/>
                </dgm:adjLst>
              </dgm:shape>
            </dgm:if>
            <dgm:else name="Name14">
              <dgm:shape xmlns:r="http://schemas.openxmlformats.org/officeDocument/2006/relationships" type="leftArrow" r:blip="" hideGeom="1">
                <dgm:adjLst>
                  <dgm:adj idx="1" val="0.7"/>
                  <dgm:adj idx="2" val="0.5"/>
                </dgm:adjLst>
              </dgm:shape>
            </dgm:else>
          </dgm:choose>
          <dgm:presOf axis="des" ptType="node"/>
          <dgm:constrLst>
            <dgm:constr type="secFontSz" refType="primFontSz"/>
            <dgm:constr type="tMarg" refType="primFontSz" fact="0.05"/>
            <dgm:constr type="bMarg" refType="primFontSz" fact="0.05"/>
            <dgm:constr type="rMarg" refType="primFontSz" fact="0.1"/>
            <dgm:constr type="lMarg" refType="primFontSz" fact="0.2"/>
          </dgm:constrLst>
          <dgm:ruleLst>
            <dgm:rule type="primFontSz" val="5" fact="NaN" max="NaN"/>
          </dgm:ruleLst>
        </dgm:layoutNode>
        <dgm:layoutNode name="parentText" styleLbl="node1">
          <dgm:varLst>
            <dgm:chMax val="1"/>
            <dgm:bulletEnabled val="1"/>
          </dgm:varLst>
          <dgm:alg type="tx"/>
          <dgm:shape xmlns:r="http://schemas.openxmlformats.org/officeDocument/2006/relationships" type="ellipse" r:blip="">
            <dgm:adjLst/>
          </dgm:shape>
          <dgm:presOf axis="self"/>
          <dgm:constrLst>
            <dgm:constr type="primFontSz" val="65"/>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choose name="Name15">
        <dgm:if name="Name16" axis="self" ptType="node" func="revPos" op="gte" val="2">
          <dgm:layoutNode name="aSpace">
            <dgm:alg type="sp"/>
            <dgm:shape xmlns:r="http://schemas.openxmlformats.org/officeDocument/2006/relationships" r:blip="">
              <dgm:adjLst/>
            </dgm:shape>
            <dgm:presOf/>
            <dgm:constrLst/>
            <dgm:ruleLst/>
          </dgm:layoutNode>
        </dgm:if>
        <dgm:else name="Name17"/>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048DA85-E1AE-4FD1-BFC1-9B2AC24C322F}" type="datetimeFigureOut">
              <a:rPr lang="en-US" smtClean="0"/>
              <a:t>12/9/2020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21D0BAD-700C-4FDD-A140-A39853179730}" type="slidenum">
              <a:rPr lang="en-US" smtClean="0"/>
              <a:t>‹#›</a:t>
            </a:fld>
            <a:endParaRPr lang="en-US"/>
          </a:p>
        </p:txBody>
      </p:sp>
    </p:spTree>
    <p:extLst>
      <p:ext uri="{BB962C8B-B14F-4D97-AF65-F5344CB8AC3E}">
        <p14:creationId xmlns:p14="http://schemas.microsoft.com/office/powerpoint/2010/main" val="29507507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 Present topic and co-workers.</a:t>
            </a:r>
          </a:p>
        </p:txBody>
      </p:sp>
      <p:sp>
        <p:nvSpPr>
          <p:cNvPr id="4" name="Slide Number Placeholder 3"/>
          <p:cNvSpPr>
            <a:spLocks noGrp="1"/>
          </p:cNvSpPr>
          <p:nvPr>
            <p:ph type="sldNum" sz="quarter" idx="5"/>
          </p:nvPr>
        </p:nvSpPr>
        <p:spPr/>
        <p:txBody>
          <a:bodyPr/>
          <a:lstStyle/>
          <a:p>
            <a:fld id="{B21D0BAD-700C-4FDD-A140-A39853179730}" type="slidenum">
              <a:rPr lang="en-US" smtClean="0"/>
              <a:t>1</a:t>
            </a:fld>
            <a:endParaRPr lang="en-US"/>
          </a:p>
        </p:txBody>
      </p:sp>
    </p:spTree>
    <p:extLst>
      <p:ext uri="{BB962C8B-B14F-4D97-AF65-F5344CB8AC3E}">
        <p14:creationId xmlns:p14="http://schemas.microsoft.com/office/powerpoint/2010/main" val="6900652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The very first challenge that the company had to face was that the increasing dinning services that left behind McDonald’s in the race in attracting the customers. Within its own home market US it had to face this challenge the most. When the dinning services and restaurant businesses had fundamental shifts in their business activities the company had to face decline in the customer engagement. The challenge arose because people started demanding food that was fresh and healthy and was made with natural ingredients. The rise of the fine dining restaurants that are offering healthy food options left McDonald’s behind. </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8973B99B-6DF8-468E-9C22-1DA6FA1F120C}" type="slidenum">
              <a:rPr lang="en-US" smtClean="0"/>
              <a:t>6</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a:solidFill>
                  <a:schemeClr val="tx1"/>
                </a:solidFill>
                <a:latin typeface="+mn-lt"/>
                <a:ea typeface="+mn-ea"/>
                <a:cs typeface="+mn-cs"/>
              </a:rPr>
              <a:t>The second challenge that was faced by the company was concerns related to food safety. Safety of food that is being served to the customers is given the most priority and is at the top of public concerns. This is when the company was recorded by an undercover agent by investigating that it used expired meat. Due to this controversial topic the company had to face a decline in overall sales by 4.8%. The allegation for expired meat in the food items dripped the image of the brand as well. When the customer base got to know about the expired beef and chicken meat used they literally stopped coming to McDonald’s and naturally shifted to another company like Burger king or KFC (Scandal, 2020).  </a:t>
            </a:r>
            <a:endParaRPr lang="en-US" sz="1200" kern="1200">
              <a:solidFill>
                <a:schemeClr val="tx1"/>
              </a:solidFill>
              <a:latin typeface="+mn-lt"/>
              <a:ea typeface="+mn-ea"/>
              <a:cs typeface="+mn-cs"/>
            </a:endParaRPr>
          </a:p>
          <a:p>
            <a:endParaRPr lang="en-US"/>
          </a:p>
        </p:txBody>
      </p:sp>
      <p:sp>
        <p:nvSpPr>
          <p:cNvPr id="4" name="Slide Number Placeholder 3"/>
          <p:cNvSpPr>
            <a:spLocks noGrp="1"/>
          </p:cNvSpPr>
          <p:nvPr>
            <p:ph type="sldNum" sz="quarter" idx="10"/>
          </p:nvPr>
        </p:nvSpPr>
        <p:spPr/>
        <p:txBody>
          <a:bodyPr/>
          <a:lstStyle/>
          <a:p>
            <a:fld id="{8973B99B-6DF8-468E-9C22-1DA6FA1F120C}" type="slidenum">
              <a:rPr lang="en-US" smtClean="0"/>
              <a:t>7</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The third challenge that the company had to face was in sufficiency of adequate employees within the organisation especially during the times of maximum customer interaction. During festivals and events when the stores used to receive the highest customer arrivals the employee base at times was not capable of handling so many at a single times. Due to this many customers returned and few of them stood there in the Queue which made the place quite chaotic. </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8973B99B-6DF8-468E-9C22-1DA6FA1F120C}" type="slidenum">
              <a:rPr lang="en-US" smtClean="0"/>
              <a:t>8</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a:solidFill>
                  <a:schemeClr val="tx1"/>
                </a:solidFill>
                <a:latin typeface="+mn-lt"/>
                <a:ea typeface="+mn-ea"/>
                <a:cs typeface="+mn-cs"/>
              </a:rPr>
              <a:t>The challenge that the company had to face was intensive competition from similar fast food companies. Burger King is the oldest company that has been a threat/ challenge for the company just because it serves almost the same food items as McDonald’s. Moreover both the companies were launched in the mid 90’s and since then Burger King is standing as a major rival company. Since modern technology was not available McDonald’s was not able to persuade and attract the customers from Burger king to its own stores (Dissect et al., 2020). </a:t>
            </a:r>
            <a:endParaRPr lang="en-US" sz="1200" kern="1200">
              <a:solidFill>
                <a:schemeClr val="tx1"/>
              </a:solidFill>
              <a:latin typeface="+mn-lt"/>
              <a:ea typeface="+mn-ea"/>
              <a:cs typeface="+mn-cs"/>
            </a:endParaRPr>
          </a:p>
          <a:p>
            <a:endParaRPr lang="en-US"/>
          </a:p>
        </p:txBody>
      </p:sp>
      <p:sp>
        <p:nvSpPr>
          <p:cNvPr id="4" name="Slide Number Placeholder 3"/>
          <p:cNvSpPr>
            <a:spLocks noGrp="1"/>
          </p:cNvSpPr>
          <p:nvPr>
            <p:ph type="sldNum" sz="quarter" idx="10"/>
          </p:nvPr>
        </p:nvSpPr>
        <p:spPr/>
        <p:txBody>
          <a:bodyPr/>
          <a:lstStyle/>
          <a:p>
            <a:fld id="{8973B99B-6DF8-468E-9C22-1DA6FA1F120C}" type="slidenum">
              <a:rPr lang="en-US" smtClean="0"/>
              <a:t>9</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1.In </a:t>
            </a:r>
            <a:r>
              <a:rPr lang="en-GB" sz="1800" dirty="0">
                <a:solidFill>
                  <a:srgbClr val="212529"/>
                </a:solidFill>
                <a:effectLst/>
                <a:latin typeface="Segoe UI" panose="020B0502040204020203" pitchFamily="34" charset="0"/>
                <a:ea typeface="Calibri" panose="020F0502020204030204" pitchFamily="34" charset="0"/>
              </a:rPr>
              <a:t>1996 – McDonald’s Corporate Internet site , so they started technology modernisation. </a:t>
            </a:r>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Also, they introduced delivery, kiosks, drive-thru ordering, mobile app and Kid’s gadgets.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2800" b="1" i="0" dirty="0">
                <a:solidFill>
                  <a:srgbClr val="202122"/>
                </a:solidFill>
                <a:effectLst/>
                <a:latin typeface="Arial" panose="020B0604020202020204" pitchFamily="34" charset="0"/>
              </a:rPr>
              <a:t>2. Delivery</a:t>
            </a:r>
            <a:r>
              <a:rPr lang="en-GB" sz="2800" b="0" i="0" dirty="0">
                <a:solidFill>
                  <a:srgbClr val="202122"/>
                </a:solidFill>
                <a:effectLst/>
                <a:latin typeface="Arial" panose="020B0604020202020204" pitchFamily="34" charset="0"/>
              </a:rPr>
              <a:t> is a service that delivers food to the customer's door. </a:t>
            </a:r>
            <a:endParaRPr lang="en-GB" sz="4000" b="0" i="0" dirty="0">
              <a:solidFill>
                <a:srgbClr val="202122"/>
              </a:solidFill>
              <a:effectLst/>
              <a:latin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1F2123"/>
                </a:solidFill>
                <a:effectLst/>
                <a:latin typeface="Georgia" panose="02040502050405020303" pitchFamily="18" charset="0"/>
                <a:ea typeface="Times New Roman" panose="02020603050405020304" pitchFamily="18" charset="0"/>
              </a:rPr>
              <a:t>In 2006, firstly McDonald’s </a:t>
            </a:r>
            <a:r>
              <a:rPr lang="en-GB" sz="1800" dirty="0" err="1">
                <a:solidFill>
                  <a:srgbClr val="1F2123"/>
                </a:solidFill>
                <a:effectLst/>
                <a:latin typeface="Georgia" panose="02040502050405020303" pitchFamily="18" charset="0"/>
                <a:ea typeface="Times New Roman" panose="02020603050405020304" pitchFamily="18" charset="0"/>
              </a:rPr>
              <a:t>introdused</a:t>
            </a:r>
            <a:r>
              <a:rPr lang="en-GB" sz="1800" dirty="0">
                <a:solidFill>
                  <a:srgbClr val="1F2123"/>
                </a:solidFill>
                <a:effectLst/>
                <a:latin typeface="Georgia" panose="02040502050405020303" pitchFamily="18" charset="0"/>
                <a:ea typeface="Times New Roman" panose="02020603050405020304" pitchFamily="18" charset="0"/>
              </a:rPr>
              <a:t> kiosks, but 2015 place them in majority of restaurants. It helps customers to place their orders using the ordering machine.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1F2123"/>
                </a:solidFill>
                <a:effectLst/>
                <a:latin typeface="Georgia" panose="02040502050405020303" pitchFamily="18" charset="0"/>
                <a:ea typeface="Times New Roman" panose="02020603050405020304" pitchFamily="18" charset="0"/>
              </a:rPr>
              <a:t>3.Then McDonald’s  started drive thru service and later introduced voice command technology . Also, make a mobile app.</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1F2123"/>
                </a:solidFill>
                <a:effectLst/>
                <a:latin typeface="Georgia" panose="02040502050405020303" pitchFamily="18" charset="0"/>
                <a:ea typeface="Calibri" panose="020F0502020204030204" pitchFamily="34" charset="0"/>
                <a:cs typeface="Times New Roman" panose="02020603050405020304" pitchFamily="18" charset="0"/>
              </a:rPr>
              <a:t>4.And finally they introduced </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Kid’s Gadgets with interactive games from McDonald's. (</a:t>
            </a:r>
            <a:r>
              <a:rPr lang="en-US" sz="1800" i="1" dirty="0">
                <a:effectLst/>
                <a:latin typeface="Calibri" panose="020F0502020204030204" pitchFamily="34" charset="0"/>
                <a:ea typeface="Calibri" panose="020F0502020204030204" pitchFamily="34" charset="0"/>
                <a:cs typeface="Times New Roman" panose="02020603050405020304" pitchFamily="18" charset="0"/>
              </a:rPr>
              <a:t>McDonald’s, </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n. d.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dirty="0">
              <a:effectLst/>
              <a:latin typeface="Times New Roman" panose="02020603050405020304" pitchFamily="18"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dirty="0">
              <a:effectLst/>
              <a:latin typeface="Times New Roman" panose="02020603050405020304" pitchFamily="18"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DB876FB5-27AC-496D-B77F-2F4D2739C51E}" type="slidenum">
              <a:rPr lang="en-GB" smtClean="0"/>
              <a:t>10</a:t>
            </a:fld>
            <a:endParaRPr lang="en-GB"/>
          </a:p>
        </p:txBody>
      </p:sp>
    </p:spTree>
    <p:extLst>
      <p:ext uri="{BB962C8B-B14F-4D97-AF65-F5344CB8AC3E}">
        <p14:creationId xmlns:p14="http://schemas.microsoft.com/office/powerpoint/2010/main" val="10485147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1.Through introduces technology they can analyse data to adjusting the menu to customer preferences.</a:t>
            </a:r>
          </a:p>
          <a:p>
            <a:r>
              <a:rPr lang="en-GB" dirty="0"/>
              <a:t>2.Drivethru-in 2017 has been implemented to more than 8,000 stores and the result is satisfactory.(</a:t>
            </a:r>
            <a:r>
              <a:rPr lang="en-GB" dirty="0">
                <a:latin typeface="Open Sans"/>
              </a:rPr>
              <a:t>Tin-</a:t>
            </a:r>
            <a:r>
              <a:rPr lang="en-GB" dirty="0" err="1">
                <a:latin typeface="Open Sans"/>
              </a:rPr>
              <a:t>yau</a:t>
            </a:r>
            <a:r>
              <a:rPr lang="en-GB" dirty="0">
                <a:latin typeface="Open Sans"/>
              </a:rPr>
              <a:t>, k. 2020)</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latin typeface="Open Sans"/>
              </a:rPr>
              <a:t>3. McDonald's is investing in technology to make life simpler for customers. Also, </a:t>
            </a:r>
            <a:r>
              <a:rPr lang="en-GB" dirty="0">
                <a:latin typeface="Abadi Extra Light" panose="020B0204020104020204" pitchFamily="34" charset="0"/>
              </a:rPr>
              <a:t>Expand markets and as result number of customers increase. </a:t>
            </a:r>
            <a:endParaRPr lang="en-GB" dirty="0">
              <a:latin typeface="Open San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latin typeface="Open Sans"/>
              </a:rPr>
              <a:t>4.Contemporary life is often in hurry and people clearly don't have much time, and McDonald's makes life simpler for its customers by making these improvements and makes shopping easier and fun.</a:t>
            </a:r>
            <a:endParaRPr lang="en-GB" dirty="0"/>
          </a:p>
        </p:txBody>
      </p:sp>
      <p:sp>
        <p:nvSpPr>
          <p:cNvPr id="4" name="Slide Number Placeholder 3"/>
          <p:cNvSpPr>
            <a:spLocks noGrp="1"/>
          </p:cNvSpPr>
          <p:nvPr>
            <p:ph type="sldNum" sz="quarter" idx="5"/>
          </p:nvPr>
        </p:nvSpPr>
        <p:spPr/>
        <p:txBody>
          <a:bodyPr/>
          <a:lstStyle/>
          <a:p>
            <a:fld id="{DB876FB5-27AC-496D-B77F-2F4D2739C51E}" type="slidenum">
              <a:rPr lang="en-GB" smtClean="0"/>
              <a:t>11</a:t>
            </a:fld>
            <a:endParaRPr lang="en-GB"/>
          </a:p>
        </p:txBody>
      </p:sp>
    </p:spTree>
    <p:extLst>
      <p:ext uri="{BB962C8B-B14F-4D97-AF65-F5344CB8AC3E}">
        <p14:creationId xmlns:p14="http://schemas.microsoft.com/office/powerpoint/2010/main" val="17407859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lnSpc>
                <a:spcPct val="107000"/>
              </a:lnSpc>
              <a:spcAft>
                <a:spcPts val="800"/>
              </a:spcAft>
            </a:pP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1.Technology is an important factor in progress of McDonald’s, it simplifies its menu for comfort. </a:t>
            </a:r>
          </a:p>
          <a:p>
            <a:pPr fontAlgn="base">
              <a:lnSpc>
                <a:spcPct val="107000"/>
              </a:lnSpc>
              <a:spcAft>
                <a:spcPts val="800"/>
              </a:spcAft>
            </a:pP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2.Delivery, which usually has a larger check through digital orders, has grown to a $ 4 billion, or four times as much as it was three years ago.</a:t>
            </a:r>
          </a:p>
          <a:p>
            <a:pPr marL="0" marR="0" lvl="0" indent="0" algn="l" defTabSz="914400" rtl="0" eaLnBrk="1" fontAlgn="base" latinLnBrk="0" hangingPunct="1">
              <a:lnSpc>
                <a:spcPct val="107000"/>
              </a:lnSpc>
              <a:spcBef>
                <a:spcPts val="0"/>
              </a:spcBef>
              <a:spcAft>
                <a:spcPts val="800"/>
              </a:spcAft>
              <a:buClrTx/>
              <a:buSzTx/>
              <a:buFontTx/>
              <a:buNone/>
              <a:tabLst/>
              <a:defRPr/>
            </a:pP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3. </a:t>
            </a:r>
            <a:r>
              <a:rPr lang="en-GB" dirty="0"/>
              <a:t>McDonald's introduced touchscreen kiosks in 2015. </a:t>
            </a:r>
            <a:r>
              <a:rPr lang="en-GB" sz="1200" dirty="0">
                <a:effectLst/>
                <a:latin typeface="Abadi Extra Light"/>
                <a:ea typeface="Calibri" panose="020F0502020204030204" pitchFamily="34" charset="0"/>
                <a:cs typeface="Times New Roman"/>
              </a:rPr>
              <a:t>With the introduction of kiosks, the number of buyers </a:t>
            </a:r>
            <a:r>
              <a:rPr lang="en-GB" sz="1200" dirty="0">
                <a:latin typeface="Abadi Extra Light"/>
                <a:ea typeface="Calibri" panose="020F0502020204030204" pitchFamily="34" charset="0"/>
                <a:cs typeface="Times New Roman"/>
              </a:rPr>
              <a:t>going up</a:t>
            </a:r>
            <a:r>
              <a:rPr lang="en-GB" sz="1200" dirty="0">
                <a:effectLst/>
                <a:latin typeface="Abadi Extra Light"/>
                <a:ea typeface="Calibri" panose="020F0502020204030204" pitchFamily="34" charset="0"/>
                <a:cs typeface="Times New Roman"/>
              </a:rPr>
              <a:t> and the waiting time decreased</a:t>
            </a:r>
            <a:r>
              <a:rPr lang="en-GB" sz="1200" dirty="0">
                <a:latin typeface="Abadi Extra Light"/>
                <a:ea typeface="Calibri" panose="020F0502020204030204" pitchFamily="34" charset="0"/>
                <a:cs typeface="Times New Roman"/>
              </a:rPr>
              <a:t> .</a:t>
            </a:r>
            <a:endParaRPr lang="en-GB" sz="1200" dirty="0">
              <a:effectLst/>
              <a:latin typeface="Abadi Extra Light"/>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252525"/>
                </a:solidFill>
                <a:effectLst/>
                <a:latin typeface="Open Sans"/>
              </a:rPr>
              <a:t>4.A drive-thru is a </a:t>
            </a:r>
            <a:r>
              <a:rPr lang="en-GB" b="0" i="0" dirty="0">
                <a:solidFill>
                  <a:srgbClr val="E36B00"/>
                </a:solidFill>
                <a:effectLst/>
                <a:latin typeface="Open Sans"/>
              </a:rPr>
              <a:t>form </a:t>
            </a:r>
            <a:r>
              <a:rPr lang="en-GB" b="0" i="0" dirty="0">
                <a:solidFill>
                  <a:srgbClr val="252525"/>
                </a:solidFill>
                <a:effectLst/>
                <a:latin typeface="Open Sans"/>
              </a:rPr>
              <a:t>of take-out service that </a:t>
            </a:r>
            <a:r>
              <a:rPr lang="en-GB" b="0" i="0" dirty="0">
                <a:solidFill>
                  <a:srgbClr val="E36B00"/>
                </a:solidFill>
                <a:effectLst/>
                <a:latin typeface="Open Sans"/>
              </a:rPr>
              <a:t>allows clients </a:t>
            </a:r>
            <a:r>
              <a:rPr lang="en-GB" b="0" i="0" dirty="0">
                <a:solidFill>
                  <a:srgbClr val="252525"/>
                </a:solidFill>
                <a:effectLst/>
                <a:latin typeface="Open Sans"/>
              </a:rPr>
              <a:t>to </a:t>
            </a:r>
            <a:r>
              <a:rPr lang="en-GB" b="0" i="0" dirty="0">
                <a:solidFill>
                  <a:srgbClr val="E36B00"/>
                </a:solidFill>
                <a:effectLst/>
                <a:latin typeface="Open Sans"/>
              </a:rPr>
              <a:t>buy products </a:t>
            </a:r>
            <a:r>
              <a:rPr lang="en-GB" b="0" i="0" dirty="0">
                <a:solidFill>
                  <a:srgbClr val="252525"/>
                </a:solidFill>
                <a:effectLst/>
                <a:latin typeface="Open Sans"/>
              </a:rPr>
              <a:t>without leaving their </a:t>
            </a:r>
            <a:r>
              <a:rPr lang="en-GB" b="0" i="0" dirty="0">
                <a:solidFill>
                  <a:srgbClr val="E36B00"/>
                </a:solidFill>
                <a:effectLst/>
                <a:latin typeface="Open Sans"/>
              </a:rPr>
              <a:t>cars and this McDonalds service continuously improved for more revenue.</a:t>
            </a:r>
            <a:endParaRPr lang="en-GB" sz="1200" dirty="0">
              <a:effectLst/>
              <a:latin typeface="Abadi Extra Light"/>
              <a:ea typeface="Calibri" panose="020F0502020204030204" pitchFamily="34" charset="0"/>
              <a:cs typeface="Times New Roman"/>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effectLst/>
                <a:latin typeface="Calibri" panose="020F0502020204030204" pitchFamily="34" charset="0"/>
                <a:ea typeface="Calibri" panose="020F0502020204030204" pitchFamily="34" charset="0"/>
                <a:cs typeface="Times New Roman" panose="02020603050405020304" pitchFamily="18" charset="0"/>
              </a:rPr>
              <a:t>5. </a:t>
            </a:r>
            <a:r>
              <a:rPr lang="en-GB" sz="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McDonald's investment in mobile apps has advantages, as apps usually increase the average order size. Because e</a:t>
            </a:r>
            <a:r>
              <a:rPr lang="en-GB" sz="1200" dirty="0">
                <a:effectLst/>
                <a:latin typeface="Abadi Extra Light"/>
                <a:ea typeface="Calibri" panose="020F0502020204030204" pitchFamily="34" charset="0"/>
                <a:cs typeface="Times New Roman"/>
              </a:rPr>
              <a:t>ach of us uses mobile phones </a:t>
            </a:r>
            <a:r>
              <a:rPr lang="en-GB" sz="1200" dirty="0">
                <a:latin typeface="Abadi Extra Light"/>
                <a:ea typeface="Calibri" panose="020F0502020204030204" pitchFamily="34" charset="0"/>
                <a:cs typeface="Times New Roman"/>
              </a:rPr>
              <a:t>every</a:t>
            </a:r>
            <a:r>
              <a:rPr lang="en-GB" sz="1200" dirty="0">
                <a:effectLst/>
                <a:latin typeface="Abadi Extra Light"/>
                <a:ea typeface="Calibri" panose="020F0502020204030204" pitchFamily="34" charset="0"/>
                <a:cs typeface="Times New Roman"/>
              </a:rPr>
              <a:t> day and that's why the phone application has brought more customers to the company.</a:t>
            </a:r>
          </a:p>
          <a:p>
            <a:pPr algn="l"/>
            <a:br>
              <a:rPr lang="en-GB" dirty="0"/>
            </a:br>
            <a:endParaRPr lang="en-GB" dirty="0"/>
          </a:p>
        </p:txBody>
      </p:sp>
      <p:sp>
        <p:nvSpPr>
          <p:cNvPr id="4" name="Slide Number Placeholder 3"/>
          <p:cNvSpPr>
            <a:spLocks noGrp="1"/>
          </p:cNvSpPr>
          <p:nvPr>
            <p:ph type="sldNum" sz="quarter" idx="5"/>
          </p:nvPr>
        </p:nvSpPr>
        <p:spPr/>
        <p:txBody>
          <a:bodyPr/>
          <a:lstStyle/>
          <a:p>
            <a:fld id="{DB876FB5-27AC-496D-B77F-2F4D2739C51E}" type="slidenum">
              <a:rPr lang="en-GB" smtClean="0"/>
              <a:t>12</a:t>
            </a:fld>
            <a:endParaRPr lang="en-GB"/>
          </a:p>
        </p:txBody>
      </p:sp>
    </p:spTree>
    <p:extLst>
      <p:ext uri="{BB962C8B-B14F-4D97-AF65-F5344CB8AC3E}">
        <p14:creationId xmlns:p14="http://schemas.microsoft.com/office/powerpoint/2010/main" val="2400897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We will now discuss the impact of the technologies introduced in McDonald Company.</a:t>
            </a:r>
          </a:p>
        </p:txBody>
      </p:sp>
      <p:sp>
        <p:nvSpPr>
          <p:cNvPr id="4" name="Slide Number Placeholder 3"/>
          <p:cNvSpPr>
            <a:spLocks noGrp="1"/>
          </p:cNvSpPr>
          <p:nvPr>
            <p:ph type="sldNum" sz="quarter" idx="5"/>
          </p:nvPr>
        </p:nvSpPr>
        <p:spPr/>
        <p:txBody>
          <a:bodyPr/>
          <a:lstStyle/>
          <a:p>
            <a:fld id="{B21D0BAD-700C-4FDD-A140-A39853179730}" type="slidenum">
              <a:rPr lang="en-US" smtClean="0"/>
              <a:t>13</a:t>
            </a:fld>
            <a:endParaRPr lang="en-US"/>
          </a:p>
        </p:txBody>
      </p:sp>
    </p:spTree>
    <p:extLst>
      <p:ext uri="{BB962C8B-B14F-4D97-AF65-F5344CB8AC3E}">
        <p14:creationId xmlns:p14="http://schemas.microsoft.com/office/powerpoint/2010/main" val="33726446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dirty="0">
                <a:cs typeface="Calibri"/>
              </a:rPr>
              <a:t>We will firstly be considering the positive impact of some of the technologies introduced in McDonald </a:t>
            </a:r>
            <a:r>
              <a:rPr lang="en-US" dirty="0" err="1">
                <a:cs typeface="Calibri"/>
              </a:rPr>
              <a:t>Organisation</a:t>
            </a:r>
            <a:r>
              <a:rPr lang="en-US" dirty="0">
                <a:cs typeface="Calibri"/>
              </a:rPr>
              <a:t>. We will be mentioning only 2 of them here, but it is important to keep in mind that there are a lot more of them could analyze.</a:t>
            </a:r>
            <a:endParaRPr lang="en-US" dirty="0" err="1"/>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dirty="0"/>
              <a:t>McDonald is using IT systems in order to get stock efficiently to restaurants. Their using forecasting tools to ensure the delivery of products from suppliers to restaurants. Along with this, each restaurant uses a bespoke ordering system to review previous orders and select the products they'll need in their next delivery. </a:t>
            </a:r>
            <a:endParaRPr lang="en-US" dirty="0">
              <a:cs typeface="Calibri" panose="020F0502020204030204"/>
            </a:endParaRP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dirty="0"/>
              <a:t>All those tools guarantee permanent availability of raw materials, fresh product at all time and help to avoid waste. By avoiding waste the company can reduce food cost which means cheaper products for the customer. Moreover the time saved thanks to those technologies reducing stock issues gives more time to restaurant managers to focus on customer service and satisfaction as well as cleanness. This new system is definitely a Win </a:t>
            </a:r>
            <a:r>
              <a:rPr lang="en-US" dirty="0" err="1"/>
              <a:t>Win</a:t>
            </a:r>
            <a:r>
              <a:rPr lang="en-US" dirty="0"/>
              <a:t> for Mcdonalds and the environment. </a:t>
            </a:r>
            <a:endParaRPr lang="en-US" dirty="0">
              <a:cs typeface="Calibri"/>
            </a:endParaRPr>
          </a:p>
          <a:p>
            <a:pPr marL="171450" indent="-171450">
              <a:buFont typeface="Arial" panose="020B0604020202020204" pitchFamily="34" charset="0"/>
              <a:buChar char="•"/>
            </a:pPr>
            <a:endParaRPr lang="en-US" dirty="0">
              <a:cs typeface="Calibri"/>
            </a:endParaRPr>
          </a:p>
          <a:p>
            <a:pPr marL="171450" indent="-171450">
              <a:buFont typeface="Arial" panose="020B0604020202020204" pitchFamily="34" charset="0"/>
              <a:buChar char="•"/>
            </a:pPr>
            <a:r>
              <a:rPr lang="en-US" dirty="0">
                <a:cs typeface="Calibri"/>
              </a:rPr>
              <a:t>The implementation of the service till provided some good impact such as a better customer service represented by a clear, easy to use, screen. No orders were mistaken anymore and customers could have more details about the products as well as options that they might not have think of if ordering at the counter. The customer is having his meal quicker than before as consequently is more satisfied. Moreover, this new technology also impacted the volume of orders due to the fact that the time use of the machine has been evaluated to be shorter than a usual face to face ordering as per McDonald`s source. An increase in customer volume means more sales, automatically more profits. The profits made by McDonald thanks to this new technology quickly cover the investment cost engaged.</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endParaRPr lang="en-US" dirty="0">
              <a:cs typeface="Calibri" panose="020F0502020204030204"/>
            </a:endParaRPr>
          </a:p>
          <a:p>
            <a:pPr marL="171450" indent="-171450">
              <a:buFont typeface="Arial" panose="020B0604020202020204" pitchFamily="34" charset="0"/>
              <a:buChar char="•"/>
            </a:pPr>
            <a:endParaRPr lang="en-US" dirty="0">
              <a:cs typeface="Calibri" panose="020F0502020204030204"/>
            </a:endParaRPr>
          </a:p>
        </p:txBody>
      </p:sp>
      <p:sp>
        <p:nvSpPr>
          <p:cNvPr id="4" name="Slide Number Placeholder 3"/>
          <p:cNvSpPr>
            <a:spLocks noGrp="1"/>
          </p:cNvSpPr>
          <p:nvPr>
            <p:ph type="sldNum" sz="quarter" idx="10"/>
          </p:nvPr>
        </p:nvSpPr>
        <p:spPr/>
        <p:txBody>
          <a:bodyPr/>
          <a:lstStyle/>
          <a:p>
            <a:fld id="{B21D0BAD-700C-4FDD-A140-A39853179730}" type="slidenum">
              <a:rPr lang="en-US" smtClean="0"/>
              <a:t>14</a:t>
            </a:fld>
            <a:endParaRPr lang="en-US"/>
          </a:p>
        </p:txBody>
      </p:sp>
    </p:spTree>
    <p:extLst>
      <p:ext uri="{BB962C8B-B14F-4D97-AF65-F5344CB8AC3E}">
        <p14:creationId xmlns:p14="http://schemas.microsoft.com/office/powerpoint/2010/main" val="8952764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Now I would like to quickly mention an example of a negative impact of a new technology that has been introduced. I made the choice to focus on the service till once again in order to demonstrate the fact that technologies can be positive and negative at the same time, which is why it is very important to use and implement them cautiously. </a:t>
            </a:r>
          </a:p>
          <a:p>
            <a:r>
              <a:rPr lang="en-US" dirty="0">
                <a:cs typeface="Calibri"/>
              </a:rPr>
              <a:t>McDonald claimed a better customer service provided thanks to those interactive tills. However here are some of the critics and disadvantages that I have collected : The only way to place an order in most of the McDonald branch nowadays is strictly via this till which means : no direct interaction with any staff members anymore/ it is not convenient for everyone (mostly young people are comfortable using it, but previous generations struggle and will have no choice rather than to adapt). Another consequence of this implementation is the card payment only which reduces again the number of users (even if small amount of people do not have card payment nowadays, there is still a minority that could not access to McDonald service anymore). The last argument I wanted to share regarding this new technology is the unforeseen glitch, as it can happen on any technology in general. Once again it is rare but if it does happen the whole restaurant will stop working as there is not other alternatives anymore.</a:t>
            </a:r>
          </a:p>
          <a:p>
            <a:endParaRPr lang="en-US" dirty="0">
              <a:cs typeface="Calibri"/>
            </a:endParaRPr>
          </a:p>
        </p:txBody>
      </p:sp>
      <p:sp>
        <p:nvSpPr>
          <p:cNvPr id="4" name="Slide Number Placeholder 3"/>
          <p:cNvSpPr>
            <a:spLocks noGrp="1"/>
          </p:cNvSpPr>
          <p:nvPr>
            <p:ph type="sldNum" sz="quarter" idx="5"/>
          </p:nvPr>
        </p:nvSpPr>
        <p:spPr/>
        <p:txBody>
          <a:bodyPr/>
          <a:lstStyle/>
          <a:p>
            <a:fld id="{B21D0BAD-700C-4FDD-A140-A39853179730}" type="slidenum">
              <a:rPr lang="en-US" smtClean="0"/>
              <a:t>15</a:t>
            </a:fld>
            <a:endParaRPr lang="en-US"/>
          </a:p>
        </p:txBody>
      </p:sp>
    </p:spTree>
    <p:extLst>
      <p:ext uri="{BB962C8B-B14F-4D97-AF65-F5344CB8AC3E}">
        <p14:creationId xmlns:p14="http://schemas.microsoft.com/office/powerpoint/2010/main" val="22669637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In June 2017, analysts in Wall Street noted that McDonald's holdings were up by 26 percent YTD, but many other chains did not experience stock rises, and the owners of the restaurants are now searching for McDonald's to see what they are doing to raise stocks. </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 For example, their self-service or self-catering stands in many McDonalds restaurants throughout the UK now have their latest technology. These kiosks worked, as sales increased and the results were poor. </a:t>
            </a:r>
            <a:endParaRPr lang="en-US" b="0" dirty="0">
              <a:effectLst/>
            </a:endParaRP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10"/>
          </p:nvPr>
        </p:nvSpPr>
        <p:spPr/>
        <p:txBody>
          <a:bodyPr/>
          <a:lstStyle/>
          <a:p>
            <a:fld id="{B21D0BAD-700C-4FDD-A140-A39853179730}" type="slidenum">
              <a:rPr lang="en-US" smtClean="0"/>
              <a:t>16</a:t>
            </a:fld>
            <a:endParaRPr lang="en-US"/>
          </a:p>
        </p:txBody>
      </p:sp>
    </p:spTree>
    <p:extLst>
      <p:ext uri="{BB962C8B-B14F-4D97-AF65-F5344CB8AC3E}">
        <p14:creationId xmlns:p14="http://schemas.microsoft.com/office/powerpoint/2010/main" val="89527644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Therefore, technology has forever changed the hospitality environment and changed the way customers interact in a restaurant completely. </a:t>
            </a:r>
          </a:p>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10"/>
          </p:nvPr>
        </p:nvSpPr>
        <p:spPr/>
        <p:txBody>
          <a:bodyPr/>
          <a:lstStyle/>
          <a:p>
            <a:fld id="{B21D0BAD-700C-4FDD-A140-A39853179730}" type="slidenum">
              <a:rPr lang="en-US" smtClean="0"/>
              <a:t>17</a:t>
            </a:fld>
            <a:endParaRPr lang="en-US"/>
          </a:p>
        </p:txBody>
      </p:sp>
    </p:spTree>
    <p:extLst>
      <p:ext uri="{BB962C8B-B14F-4D97-AF65-F5344CB8AC3E}">
        <p14:creationId xmlns:p14="http://schemas.microsoft.com/office/powerpoint/2010/main" val="18493937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This presentation aimed to </a:t>
            </a:r>
            <a:r>
              <a:rPr lang="en-US" dirty="0" err="1">
                <a:cs typeface="Calibri"/>
              </a:rPr>
              <a:t>analyse</a:t>
            </a:r>
            <a:r>
              <a:rPr lang="en-US" dirty="0">
                <a:cs typeface="Calibri"/>
              </a:rPr>
              <a:t> the company of McDonald. After given a description and background of the company we evaluated the challenges there were facing before the implementation of new technologies. Thanks to new technologies, the </a:t>
            </a:r>
            <a:r>
              <a:rPr lang="en-US" dirty="0" err="1">
                <a:cs typeface="Calibri"/>
              </a:rPr>
              <a:t>organisation</a:t>
            </a:r>
            <a:r>
              <a:rPr lang="en-US" dirty="0">
                <a:cs typeface="Calibri"/>
              </a:rPr>
              <a:t> benefits on various departments as it has been mentioned previously such as value chain management, customer service, staff allocation... However it has been noticed that the impact of new technologies is not only positive but could generates negative consequences as well. After this study, our recommendations would be to be very careful of the use of new technologies and evaluate properly their potential repercussions on different level of the </a:t>
            </a:r>
            <a:r>
              <a:rPr lang="en-US" dirty="0" err="1">
                <a:cs typeface="Calibri"/>
              </a:rPr>
              <a:t>organisation</a:t>
            </a:r>
            <a:r>
              <a:rPr lang="en-US" dirty="0">
                <a:cs typeface="Calibri"/>
              </a:rPr>
              <a:t>.</a:t>
            </a:r>
          </a:p>
        </p:txBody>
      </p:sp>
      <p:sp>
        <p:nvSpPr>
          <p:cNvPr id="4" name="Slide Number Placeholder 3"/>
          <p:cNvSpPr>
            <a:spLocks noGrp="1"/>
          </p:cNvSpPr>
          <p:nvPr>
            <p:ph type="sldNum" sz="quarter" idx="5"/>
          </p:nvPr>
        </p:nvSpPr>
        <p:spPr/>
        <p:txBody>
          <a:bodyPr/>
          <a:lstStyle/>
          <a:p>
            <a:fld id="{B21D0BAD-700C-4FDD-A140-A39853179730}" type="slidenum">
              <a:rPr lang="en-US" smtClean="0"/>
              <a:t>18</a:t>
            </a:fld>
            <a:endParaRPr lang="en-US"/>
          </a:p>
        </p:txBody>
      </p:sp>
    </p:spTree>
    <p:extLst>
      <p:ext uri="{BB962C8B-B14F-4D97-AF65-F5344CB8AC3E}">
        <p14:creationId xmlns:p14="http://schemas.microsoft.com/office/powerpoint/2010/main" val="12128415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If you have any questions, or constructive feedback please feel free to share it with us!</a:t>
            </a:r>
          </a:p>
        </p:txBody>
      </p:sp>
      <p:sp>
        <p:nvSpPr>
          <p:cNvPr id="4" name="Slide Number Placeholder 3"/>
          <p:cNvSpPr>
            <a:spLocks noGrp="1"/>
          </p:cNvSpPr>
          <p:nvPr>
            <p:ph type="sldNum" sz="quarter" idx="5"/>
          </p:nvPr>
        </p:nvSpPr>
        <p:spPr/>
        <p:txBody>
          <a:bodyPr/>
          <a:lstStyle/>
          <a:p>
            <a:fld id="{B21D0BAD-700C-4FDD-A140-A39853179730}" type="slidenum">
              <a:rPr lang="en-US" smtClean="0"/>
              <a:t>19</a:t>
            </a:fld>
            <a:endParaRPr lang="en-US"/>
          </a:p>
        </p:txBody>
      </p:sp>
    </p:spTree>
    <p:extLst>
      <p:ext uri="{BB962C8B-B14F-4D97-AF65-F5344CB8AC3E}">
        <p14:creationId xmlns:p14="http://schemas.microsoft.com/office/powerpoint/2010/main" val="6700883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4AAD347D-5ACD-4C99-B74B-A9C85AD731AF}" type="datetimeFigureOut">
              <a:rPr lang="en-US" dirty="0"/>
              <a:t>12/9/2020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12405719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p>
            <a:fld id="{4509A250-FF31-4206-8172-F9D3106AACB1}" type="datetimeFigureOut">
              <a:rPr lang="en-US" dirty="0"/>
              <a:t>12/9/2020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0733413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29286891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796027F-7875-4030-9381-8BD8C4F21935}" type="datetimeFigureOut">
              <a:rPr lang="en-US" dirty="0"/>
              <a:t>12/9/2020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1369121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796027F-7875-4030-9381-8BD8C4F21935}" type="datetimeFigureOut">
              <a:rPr lang="en-US" dirty="0"/>
              <a:t>12/9/2020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9684949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Date Placeholder 2"/>
          <p:cNvSpPr>
            <a:spLocks noGrp="1"/>
          </p:cNvSpPr>
          <p:nvPr>
            <p:ph type="dt" sz="half" idx="10"/>
          </p:nvPr>
        </p:nvSpPr>
        <p:spPr/>
        <p:txBody>
          <a:bodyPr/>
          <a:lstStyle/>
          <a:p>
            <a:fld id="{4509A250-FF31-4206-8172-F9D3106AACB1}" type="datetimeFigureOut">
              <a:rPr lang="en-US" dirty="0"/>
              <a:t>12/9/2020</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2899052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12/9/2020</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29519636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12/9/2020</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7425975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12/9/2020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9006040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12/9/2020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5407246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23493533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a:t>”</a:t>
            </a:r>
          </a:p>
        </p:txBody>
      </p:sp>
    </p:spTree>
    <p:extLst>
      <p:ext uri="{BB962C8B-B14F-4D97-AF65-F5344CB8AC3E}">
        <p14:creationId xmlns:p14="http://schemas.microsoft.com/office/powerpoint/2010/main" val="36166977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17270640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12/9/2020</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421541631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12/9/2020</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836545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509A250-FF31-4206-8172-F9D3106AACB1}" type="datetimeFigureOut">
              <a:rPr lang="en-US" dirty="0"/>
              <a:t>12/9/2020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21362831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509A250-FF31-4206-8172-F9D3106AACB1}" type="datetimeFigureOut">
              <a:rPr lang="en-US" dirty="0"/>
              <a:t>12/9/2020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8250146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12/9/2020</a:t>
            </a:fld>
            <a:endParaRPr 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a:p>
        </p:txBody>
      </p:sp>
    </p:spTree>
    <p:extLst>
      <p:ext uri="{BB962C8B-B14F-4D97-AF65-F5344CB8AC3E}">
        <p14:creationId xmlns:p14="http://schemas.microsoft.com/office/powerpoint/2010/main" val="3918201684"/>
      </p:ext>
    </p:extLst>
  </p:cSld>
  <p:clrMap bg1="dk1" tx1="lt1" bg2="dk2" tx2="lt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 id="2147483780" r:id="rId12"/>
    <p:sldLayoutId id="2147483781" r:id="rId13"/>
    <p:sldLayoutId id="2147483782" r:id="rId14"/>
    <p:sldLayoutId id="2147483783" r:id="rId15"/>
    <p:sldLayoutId id="2147483784" r:id="rId16"/>
    <p:sldLayoutId id="2147483785" r:id="rId17"/>
  </p:sldLayoutIdLst>
  <p:transition>
    <p:wedge/>
  </p:transition>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11.jpeg"/><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5.jpeg"/><Relationship Id="rId4" Type="http://schemas.openxmlformats.org/officeDocument/2006/relationships/image" Target="../media/image14.jpeg"/></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14.xml.rels><?xml version="1.0" encoding="UTF-8" standalone="yes"?>
<Relationships xmlns="http://schemas.openxmlformats.org/package/2006/relationships"><Relationship Id="rId8" Type="http://schemas.openxmlformats.org/officeDocument/2006/relationships/image" Target="../media/image24.png"/><Relationship Id="rId13" Type="http://schemas.openxmlformats.org/officeDocument/2006/relationships/diagramColors" Target="../diagrams/colors3.xml"/><Relationship Id="rId3" Type="http://schemas.openxmlformats.org/officeDocument/2006/relationships/diagramData" Target="../diagrams/data2.xml"/><Relationship Id="rId7" Type="http://schemas.microsoft.com/office/2007/relationships/diagramDrawing" Target="../diagrams/drawing2.xml"/><Relationship Id="rId12" Type="http://schemas.openxmlformats.org/officeDocument/2006/relationships/diagramQuickStyle" Target="../diagrams/quickStyle3.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2.xml"/><Relationship Id="rId11" Type="http://schemas.openxmlformats.org/officeDocument/2006/relationships/diagramLayout" Target="../diagrams/layout3.xml"/><Relationship Id="rId5" Type="http://schemas.openxmlformats.org/officeDocument/2006/relationships/diagramQuickStyle" Target="../diagrams/quickStyle2.xml"/><Relationship Id="rId10" Type="http://schemas.openxmlformats.org/officeDocument/2006/relationships/diagramData" Target="../diagrams/data3.xml"/><Relationship Id="rId4" Type="http://schemas.openxmlformats.org/officeDocument/2006/relationships/diagramLayout" Target="../diagrams/layout2.xml"/><Relationship Id="rId9" Type="http://schemas.openxmlformats.org/officeDocument/2006/relationships/image" Target="../media/image25.svg"/><Relationship Id="rId14" Type="http://schemas.microsoft.com/office/2007/relationships/diagramDrawing" Target="../diagrams/drawing3.xml"/></Relationships>
</file>

<file path=ppt/slides/_rels/slide15.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 Id="rId9" Type="http://schemas.openxmlformats.org/officeDocument/2006/relationships/image" Target="../media/image27.svg"/></Relationships>
</file>

<file path=ppt/slides/_rels/slide1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hyperlink" Target="https://mcdonalds.com.mt/history/" TargetMode="External"/><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18" name="Picture 20">
            <a:extLst>
              <a:ext uri="{FF2B5EF4-FFF2-40B4-BE49-F238E27FC236}">
                <a16:creationId xmlns:a16="http://schemas.microsoft.com/office/drawing/2014/main" id="{DF19BAF3-7E20-4B9D-B544-BABAEEA1FA7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23" name="Picture 22">
            <a:extLst>
              <a:ext uri="{FF2B5EF4-FFF2-40B4-BE49-F238E27FC236}">
                <a16:creationId xmlns:a16="http://schemas.microsoft.com/office/drawing/2014/main" id="{950648F4-ABCD-4DF0-8641-76CFB235472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25" name="Oval 24">
            <a:extLst>
              <a:ext uri="{FF2B5EF4-FFF2-40B4-BE49-F238E27FC236}">
                <a16:creationId xmlns:a16="http://schemas.microsoft.com/office/drawing/2014/main" id="{989BE678-777B-482A-A616-FEDC47B162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27" name="Picture 26">
            <a:extLst>
              <a:ext uri="{FF2B5EF4-FFF2-40B4-BE49-F238E27FC236}">
                <a16:creationId xmlns:a16="http://schemas.microsoft.com/office/drawing/2014/main" id="{CF1EB4BD-9C7E-4AA3-9681-C7EB0DA6250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29" name="Picture 28">
            <a:extLst>
              <a:ext uri="{FF2B5EF4-FFF2-40B4-BE49-F238E27FC236}">
                <a16:creationId xmlns:a16="http://schemas.microsoft.com/office/drawing/2014/main" id="{94AAE3AA-3759-4D28-B0EF-575F25A514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7">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31" name="Rectangle 30">
            <a:extLst>
              <a:ext uri="{FF2B5EF4-FFF2-40B4-BE49-F238E27FC236}">
                <a16:creationId xmlns:a16="http://schemas.microsoft.com/office/drawing/2014/main" id="{D28BE0C3-2102-4820-B88B-A448B184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706439" y="370474"/>
            <a:ext cx="9252154" cy="1223983"/>
          </a:xfrm>
        </p:spPr>
        <p:txBody>
          <a:bodyPr vert="horz" lIns="91440" tIns="45720" rIns="91440" bIns="45720" rtlCol="0" anchor="t">
            <a:noAutofit/>
          </a:bodyPr>
          <a:lstStyle/>
          <a:p>
            <a:pPr algn="ctr">
              <a:lnSpc>
                <a:spcPct val="90000"/>
              </a:lnSpc>
            </a:pPr>
            <a:r>
              <a:rPr lang="en-US" sz="4400" dirty="0"/>
              <a:t>McDonald's Online Group Presentation</a:t>
            </a:r>
          </a:p>
        </p:txBody>
      </p:sp>
      <p:sp>
        <p:nvSpPr>
          <p:cNvPr id="3" name="Subtitle 2"/>
          <p:cNvSpPr>
            <a:spLocks noGrp="1"/>
          </p:cNvSpPr>
          <p:nvPr>
            <p:ph type="subTitle" idx="1"/>
          </p:nvPr>
        </p:nvSpPr>
        <p:spPr>
          <a:xfrm>
            <a:off x="1103311" y="2052214"/>
            <a:ext cx="4884748" cy="4584373"/>
          </a:xfrm>
        </p:spPr>
        <p:txBody>
          <a:bodyPr vert="horz" lIns="91440" tIns="45720" rIns="91440" bIns="45720" rtlCol="0" anchor="t">
            <a:noAutofit/>
          </a:bodyPr>
          <a:lstStyle/>
          <a:p>
            <a:pPr>
              <a:lnSpc>
                <a:spcPct val="90000"/>
              </a:lnSpc>
              <a:buFont typeface="Wingdings 3" charset="2"/>
              <a:buChar char=""/>
            </a:pPr>
            <a:endParaRPr lang="en-US" sz="1600">
              <a:solidFill>
                <a:schemeClr val="tx1"/>
              </a:solidFill>
              <a:latin typeface="Abadi Extra Light"/>
            </a:endParaRPr>
          </a:p>
          <a:p>
            <a:pPr>
              <a:lnSpc>
                <a:spcPct val="90000"/>
              </a:lnSpc>
              <a:buClr>
                <a:srgbClr val="8AD0D6"/>
              </a:buClr>
              <a:buFont typeface="Wingdings 3" charset="2"/>
              <a:buChar char=""/>
            </a:pPr>
            <a:endParaRPr lang="en-US" sz="1800">
              <a:solidFill>
                <a:schemeClr val="tx1"/>
              </a:solidFill>
              <a:latin typeface="Abadi Extra Light"/>
            </a:endParaRPr>
          </a:p>
          <a:p>
            <a:pPr algn="ctr">
              <a:lnSpc>
                <a:spcPct val="90000"/>
              </a:lnSpc>
              <a:buClr>
                <a:srgbClr val="8AD0D6"/>
              </a:buClr>
            </a:pPr>
            <a:r>
              <a:rPr lang="en-US" sz="1800" b="1">
                <a:solidFill>
                  <a:schemeClr val="tx1"/>
                </a:solidFill>
                <a:latin typeface="Abadi Extra Light"/>
              </a:rPr>
              <a:t>Module: Digital Skills And Research Methods BMSW4003</a:t>
            </a:r>
          </a:p>
          <a:p>
            <a:pPr algn="ctr">
              <a:lnSpc>
                <a:spcPct val="90000"/>
              </a:lnSpc>
            </a:pPr>
            <a:endParaRPr lang="en-US" sz="1800" b="1">
              <a:solidFill>
                <a:schemeClr val="tx1"/>
              </a:solidFill>
              <a:latin typeface="Abadi Extra Light"/>
            </a:endParaRPr>
          </a:p>
          <a:p>
            <a:pPr>
              <a:lnSpc>
                <a:spcPct val="90000"/>
              </a:lnSpc>
              <a:buClr>
                <a:srgbClr val="8AD0D6"/>
              </a:buClr>
            </a:pPr>
            <a:r>
              <a:rPr lang="en-US" sz="1800" b="1">
                <a:solidFill>
                  <a:schemeClr val="tx1"/>
                </a:solidFill>
                <a:latin typeface="Abadi Extra Light"/>
              </a:rPr>
              <a:t> LECTURER NAME: ISAIAH OINO</a:t>
            </a:r>
            <a:endParaRPr lang="en-US" sz="1800">
              <a:solidFill>
                <a:schemeClr val="tx1"/>
              </a:solidFill>
              <a:latin typeface="Abadi Extra Light"/>
            </a:endParaRPr>
          </a:p>
          <a:p>
            <a:pPr>
              <a:lnSpc>
                <a:spcPct val="90000"/>
              </a:lnSpc>
            </a:pPr>
            <a:endParaRPr lang="en-US" sz="1600">
              <a:solidFill>
                <a:schemeClr val="tx1"/>
              </a:solidFill>
              <a:latin typeface="Abadi Extra Light"/>
            </a:endParaRPr>
          </a:p>
          <a:p>
            <a:pPr>
              <a:lnSpc>
                <a:spcPct val="90000"/>
              </a:lnSpc>
            </a:pPr>
            <a:endParaRPr lang="en-US" sz="1600">
              <a:solidFill>
                <a:schemeClr val="tx1"/>
              </a:solidFill>
              <a:latin typeface="Abadi Extra Light"/>
            </a:endParaRPr>
          </a:p>
          <a:p>
            <a:pPr>
              <a:lnSpc>
                <a:spcPct val="90000"/>
              </a:lnSpc>
            </a:pPr>
            <a:endParaRPr lang="en-US" sz="1600">
              <a:solidFill>
                <a:schemeClr val="tx1"/>
              </a:solidFill>
              <a:latin typeface="Abadi Extra Light"/>
            </a:endParaRPr>
          </a:p>
          <a:p>
            <a:pPr>
              <a:lnSpc>
                <a:spcPct val="90000"/>
              </a:lnSpc>
            </a:pPr>
            <a:endParaRPr lang="en-US" sz="1600">
              <a:solidFill>
                <a:schemeClr val="tx1"/>
              </a:solidFill>
              <a:latin typeface="Abadi Extra Light"/>
            </a:endParaRPr>
          </a:p>
          <a:p>
            <a:pPr>
              <a:lnSpc>
                <a:spcPct val="90000"/>
              </a:lnSpc>
              <a:buFont typeface="Wingdings 3" charset="2"/>
              <a:buChar char=""/>
            </a:pPr>
            <a:endParaRPr lang="en-US" sz="1600">
              <a:solidFill>
                <a:schemeClr val="tx1"/>
              </a:solidFill>
              <a:latin typeface="Abadi Extra Light"/>
            </a:endParaRPr>
          </a:p>
          <a:p>
            <a:pPr>
              <a:lnSpc>
                <a:spcPct val="90000"/>
              </a:lnSpc>
            </a:pPr>
            <a:endParaRPr lang="en-US" sz="1600">
              <a:latin typeface="Abadi Extra Light"/>
            </a:endParaRPr>
          </a:p>
          <a:p>
            <a:pPr>
              <a:lnSpc>
                <a:spcPct val="90000"/>
              </a:lnSpc>
              <a:buFont typeface="Wingdings 3" charset="2"/>
              <a:buChar char=""/>
            </a:pPr>
            <a:endParaRPr lang="en-US" sz="1600">
              <a:solidFill>
                <a:schemeClr val="tx1"/>
              </a:solidFill>
              <a:latin typeface="Abadi Extra Light"/>
            </a:endParaRPr>
          </a:p>
        </p:txBody>
      </p:sp>
      <p:pic>
        <p:nvPicPr>
          <p:cNvPr id="4" name="Picture 4" descr="Logo&#10;&#10;Description automatically generated">
            <a:extLst>
              <a:ext uri="{FF2B5EF4-FFF2-40B4-BE49-F238E27FC236}">
                <a16:creationId xmlns:a16="http://schemas.microsoft.com/office/drawing/2014/main" id="{A3D0A736-F109-4146-BE77-C3CAEFB352AF}"/>
              </a:ext>
            </a:extLst>
          </p:cNvPr>
          <p:cNvPicPr>
            <a:picLocks noChangeAspect="1"/>
          </p:cNvPicPr>
          <p:nvPr/>
        </p:nvPicPr>
        <p:blipFill rotWithShape="1">
          <a:blip r:embed="rId8"/>
          <a:srcRect l="13468" r="13454" b="2"/>
          <a:stretch/>
        </p:blipFill>
        <p:spPr>
          <a:xfrm>
            <a:off x="6091916" y="2052213"/>
            <a:ext cx="5451627" cy="4196185"/>
          </a:xfrm>
          <a:prstGeom prst="rect">
            <a:avLst/>
          </a:prstGeom>
          <a:effectLst>
            <a:outerShdw blurRad="50800" dist="38100" dir="5400000" algn="t" rotWithShape="0">
              <a:prstClr val="black">
                <a:alpha val="43000"/>
              </a:prstClr>
            </a:outerShdw>
          </a:effectLst>
        </p:spPr>
      </p:pic>
      <p:sp>
        <p:nvSpPr>
          <p:cNvPr id="5" name="TextBox 4">
            <a:extLst>
              <a:ext uri="{FF2B5EF4-FFF2-40B4-BE49-F238E27FC236}">
                <a16:creationId xmlns:a16="http://schemas.microsoft.com/office/drawing/2014/main" id="{51C85344-5FD0-45B3-9C87-ADF6DCAB0F30}"/>
              </a:ext>
            </a:extLst>
          </p:cNvPr>
          <p:cNvSpPr txBox="1"/>
          <p:nvPr/>
        </p:nvSpPr>
        <p:spPr>
          <a:xfrm>
            <a:off x="80513" y="4911306"/>
            <a:ext cx="4425350" cy="171329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lnSpc>
                <a:spcPct val="90000"/>
              </a:lnSpc>
              <a:spcBef>
                <a:spcPts val="1000"/>
              </a:spcBef>
              <a:buFont typeface="'Wingdings 3',Sans-Serif"/>
              <a:buChar char=""/>
            </a:pPr>
            <a:r>
              <a:rPr lang="en-US" sz="1600" cap="all">
                <a:latin typeface="Abadi Extra Light"/>
              </a:rPr>
              <a:t> IOANA STEFANIA URSU 2013620</a:t>
            </a:r>
            <a:endParaRPr lang="en-US" sz="1600">
              <a:ea typeface="+mn-lt"/>
              <a:cs typeface="+mn-lt"/>
            </a:endParaRPr>
          </a:p>
          <a:p>
            <a:pPr marL="285750" indent="-285750">
              <a:lnSpc>
                <a:spcPct val="90000"/>
              </a:lnSpc>
              <a:spcBef>
                <a:spcPts val="1000"/>
              </a:spcBef>
              <a:buFont typeface="'Wingdings 3',Sans-Serif"/>
              <a:buChar char=""/>
            </a:pPr>
            <a:r>
              <a:rPr lang="en-US" sz="1600" cap="all">
                <a:latin typeface="Abadi Extra Light"/>
              </a:rPr>
              <a:t> CRISTINA CRECIUN 2011283</a:t>
            </a:r>
            <a:endParaRPr lang="en-US" sz="1600">
              <a:ea typeface="+mn-lt"/>
              <a:cs typeface="+mn-lt"/>
            </a:endParaRPr>
          </a:p>
          <a:p>
            <a:pPr marL="285750" indent="-285750">
              <a:lnSpc>
                <a:spcPct val="90000"/>
              </a:lnSpc>
              <a:spcBef>
                <a:spcPts val="1000"/>
              </a:spcBef>
              <a:buFont typeface="'Wingdings 3',Sans-Serif"/>
              <a:buChar char=""/>
            </a:pPr>
            <a:r>
              <a:rPr lang="en-US" sz="1600" cap="all">
                <a:latin typeface="Abadi Extra Light"/>
              </a:rPr>
              <a:t> ANDREEA STEFANIA HERTEG 2011620</a:t>
            </a:r>
            <a:endParaRPr lang="en-US" sz="1600">
              <a:ea typeface="+mn-lt"/>
              <a:cs typeface="+mn-lt"/>
            </a:endParaRPr>
          </a:p>
          <a:p>
            <a:pPr marL="285750" indent="-285750">
              <a:lnSpc>
                <a:spcPct val="90000"/>
              </a:lnSpc>
              <a:spcBef>
                <a:spcPts val="1000"/>
              </a:spcBef>
              <a:buFont typeface="'Wingdings 3',Sans-Serif"/>
              <a:buChar char=""/>
            </a:pPr>
            <a:r>
              <a:rPr lang="en-US" sz="1600" cap="all">
                <a:latin typeface="Abadi Extra Light"/>
              </a:rPr>
              <a:t>DENIS DEDIU 2011014</a:t>
            </a:r>
            <a:endParaRPr lang="en-US" sz="1600">
              <a:ea typeface="+mn-lt"/>
              <a:cs typeface="+mn-lt"/>
            </a:endParaRPr>
          </a:p>
          <a:p>
            <a:pPr marL="285750" indent="-285750">
              <a:lnSpc>
                <a:spcPct val="90000"/>
              </a:lnSpc>
              <a:spcBef>
                <a:spcPts val="1000"/>
              </a:spcBef>
              <a:buFont typeface="'Wingdings 3',Sans-Serif"/>
              <a:buChar char=""/>
            </a:pPr>
            <a:r>
              <a:rPr lang="en-US" sz="1600" cap="all">
                <a:latin typeface="Abadi Extra Light"/>
              </a:rPr>
              <a:t>ALEXANDRU IACOVICI 2010831</a:t>
            </a:r>
            <a:endParaRPr lang="en-GB" sz="1600"/>
          </a:p>
        </p:txBody>
      </p:sp>
      <p:sp>
        <p:nvSpPr>
          <p:cNvPr id="7" name="TextBox 6">
            <a:extLst>
              <a:ext uri="{FF2B5EF4-FFF2-40B4-BE49-F238E27FC236}">
                <a16:creationId xmlns:a16="http://schemas.microsoft.com/office/drawing/2014/main" id="{1002163F-3A38-4B11-83F2-7488B6249CC4}"/>
              </a:ext>
            </a:extLst>
          </p:cNvPr>
          <p:cNvSpPr txBox="1"/>
          <p:nvPr/>
        </p:nvSpPr>
        <p:spPr>
          <a:xfrm>
            <a:off x="9525539" y="5902445"/>
            <a:ext cx="2426897"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000">
                <a:latin typeface="Abadi"/>
                <a:ea typeface="+mn-lt"/>
                <a:cs typeface="+mn-lt"/>
              </a:rPr>
              <a:t>creativebloq.com</a:t>
            </a:r>
            <a:endParaRPr lang="en-US" sz="2000">
              <a:latin typeface="Abadi"/>
            </a:endParaRPr>
          </a:p>
        </p:txBody>
      </p:sp>
    </p:spTree>
    <p:extLst>
      <p:ext uri="{BB962C8B-B14F-4D97-AF65-F5344CB8AC3E}">
        <p14:creationId xmlns:p14="http://schemas.microsoft.com/office/powerpoint/2010/main" val="29475805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4" name="Picture 4" descr="Logo&#10;&#10;Description automatically generated">
            <a:extLst>
              <a:ext uri="{FF2B5EF4-FFF2-40B4-BE49-F238E27FC236}">
                <a16:creationId xmlns:a16="http://schemas.microsoft.com/office/drawing/2014/main" id="{95137579-8861-41F7-A5C8-7AB1DEFD5828}"/>
              </a:ext>
            </a:extLst>
          </p:cNvPr>
          <p:cNvPicPr>
            <a:picLocks noChangeAspect="1"/>
          </p:cNvPicPr>
          <p:nvPr/>
        </p:nvPicPr>
        <p:blipFill rotWithShape="1">
          <a:blip r:embed="rId3">
            <a:duotone>
              <a:prstClr val="black"/>
              <a:schemeClr val="accent5">
                <a:tint val="45000"/>
                <a:satMod val="400000"/>
              </a:schemeClr>
            </a:duotone>
            <a:alphaModFix amt="15000"/>
          </a:blip>
          <a:srcRect/>
          <a:stretch/>
        </p:blipFill>
        <p:spPr>
          <a:xfrm>
            <a:off x="20" y="-4313"/>
            <a:ext cx="12191980" cy="6857990"/>
          </a:xfrm>
          <a:prstGeom prst="rect">
            <a:avLst/>
          </a:prstGeom>
        </p:spPr>
      </p:pic>
      <p:sp>
        <p:nvSpPr>
          <p:cNvPr id="2" name="Title 1"/>
          <p:cNvSpPr>
            <a:spLocks noGrp="1"/>
          </p:cNvSpPr>
          <p:nvPr>
            <p:ph type="title"/>
          </p:nvPr>
        </p:nvSpPr>
        <p:spPr>
          <a:xfrm>
            <a:off x="1551883" y="150794"/>
            <a:ext cx="9404723" cy="1400530"/>
          </a:xfrm>
        </p:spPr>
        <p:txBody>
          <a:bodyPr>
            <a:normAutofit/>
          </a:bodyPr>
          <a:lstStyle/>
          <a:p>
            <a:pPr algn="ctr"/>
            <a:r>
              <a:rPr lang="en-US" sz="4800" b="1" dirty="0">
                <a:latin typeface="Abadi"/>
                <a:cs typeface="Times New Roman"/>
              </a:rPr>
              <a:t>EXECUTIVE SUMMARY</a:t>
            </a:r>
            <a:endParaRPr lang="en-US" dirty="0"/>
          </a:p>
        </p:txBody>
      </p:sp>
      <p:sp>
        <p:nvSpPr>
          <p:cNvPr id="9" name="Rectangle 8">
            <a:extLst>
              <a:ext uri="{FF2B5EF4-FFF2-40B4-BE49-F238E27FC236}">
                <a16:creationId xmlns:a16="http://schemas.microsoft.com/office/drawing/2014/main" id="{909FE742-1A27-4AEF-B5F0-F8C383EAB1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Content Placeholder 2"/>
          <p:cNvSpPr>
            <a:spLocks noGrp="1"/>
          </p:cNvSpPr>
          <p:nvPr>
            <p:ph idx="1"/>
          </p:nvPr>
        </p:nvSpPr>
        <p:spPr>
          <a:xfrm>
            <a:off x="485086" y="861238"/>
            <a:ext cx="9550388" cy="5358810"/>
          </a:xfrm>
        </p:spPr>
        <p:txBody>
          <a:bodyPr vert="horz" lIns="91440" tIns="45720" rIns="91440" bIns="45720" rtlCol="0" anchor="ctr">
            <a:noAutofit/>
          </a:bodyPr>
          <a:lstStyle/>
          <a:p>
            <a:pPr marL="0" indent="0" algn="just">
              <a:buNone/>
            </a:pPr>
            <a:endParaRPr lang="en-US" u="sng" dirty="0">
              <a:latin typeface="Abadi"/>
              <a:cs typeface="Times New Roman"/>
            </a:endParaRPr>
          </a:p>
          <a:p>
            <a:pPr marL="0" indent="0" algn="just">
              <a:buNone/>
            </a:pPr>
            <a:r>
              <a:rPr lang="en-US" u="sng" dirty="0">
                <a:latin typeface="Abadi"/>
                <a:cs typeface="Times New Roman"/>
              </a:rPr>
              <a:t>Introduction</a:t>
            </a:r>
            <a:endParaRPr lang="en-US" u="sng" dirty="0">
              <a:latin typeface="Abadi"/>
              <a:cs typeface="Times New Roman" panose="02020603050405020304" pitchFamily="18" charset="0"/>
            </a:endParaRPr>
          </a:p>
          <a:p>
            <a:pPr marL="0" indent="0" algn="just">
              <a:buNone/>
            </a:pPr>
            <a:endParaRPr lang="en-US" sz="2400" dirty="0">
              <a:latin typeface="Abadi"/>
              <a:cs typeface="Times New Roman"/>
            </a:endParaRPr>
          </a:p>
          <a:p>
            <a:pPr marL="0" indent="0" algn="just">
              <a:buNone/>
            </a:pPr>
            <a:r>
              <a:rPr lang="en-US" dirty="0">
                <a:latin typeface="Abadi"/>
                <a:cs typeface="Times New Roman"/>
              </a:rPr>
              <a:t>I-Background of the organization</a:t>
            </a:r>
            <a:endParaRPr lang="en-US" dirty="0">
              <a:latin typeface="Abadi"/>
              <a:cs typeface="Times New Roman" panose="02020603050405020304" pitchFamily="18" charset="0"/>
            </a:endParaRPr>
          </a:p>
          <a:p>
            <a:pPr marL="0" indent="0" algn="just">
              <a:lnSpc>
                <a:spcPct val="150000"/>
              </a:lnSpc>
              <a:buNone/>
            </a:pPr>
            <a:r>
              <a:rPr lang="en-GB" dirty="0">
                <a:latin typeface="Abadi"/>
                <a:cs typeface="Times New Roman"/>
              </a:rPr>
              <a:t>II-Challenges before the introduction of modern technology</a:t>
            </a:r>
          </a:p>
          <a:p>
            <a:pPr marL="0" indent="0" algn="just">
              <a:lnSpc>
                <a:spcPct val="150000"/>
              </a:lnSpc>
              <a:buNone/>
            </a:pPr>
            <a:r>
              <a:rPr lang="en-GB" dirty="0">
                <a:latin typeface="Abadi"/>
                <a:cs typeface="Times New Roman"/>
              </a:rPr>
              <a:t>III-Insights to the modern technology introduced</a:t>
            </a:r>
          </a:p>
          <a:p>
            <a:pPr marL="0" indent="0" algn="just">
              <a:lnSpc>
                <a:spcPct val="150000"/>
              </a:lnSpc>
              <a:buNone/>
            </a:pPr>
            <a:r>
              <a:rPr lang="en-GB" dirty="0">
                <a:latin typeface="Abadi"/>
                <a:cs typeface="Times New Roman"/>
              </a:rPr>
              <a:t>IV-The impact of the technology introduced</a:t>
            </a:r>
          </a:p>
          <a:p>
            <a:pPr marL="0" indent="0" algn="just">
              <a:lnSpc>
                <a:spcPct val="150000"/>
              </a:lnSpc>
              <a:buNone/>
            </a:pPr>
            <a:r>
              <a:rPr lang="en-GB" dirty="0">
                <a:latin typeface="Abadi"/>
                <a:ea typeface="+mj-lt"/>
                <a:cs typeface="Times New Roman"/>
              </a:rPr>
              <a:t>V-Lessons that can be drawn from the case study</a:t>
            </a:r>
          </a:p>
          <a:p>
            <a:pPr marL="0" indent="0" algn="just">
              <a:lnSpc>
                <a:spcPct val="150000"/>
              </a:lnSpc>
              <a:buNone/>
            </a:pPr>
            <a:endParaRPr lang="en-GB" dirty="0">
              <a:latin typeface="Abadi"/>
              <a:cs typeface="Times New Roman"/>
            </a:endParaRPr>
          </a:p>
          <a:p>
            <a:pPr marL="0" indent="0" algn="just">
              <a:buNone/>
            </a:pPr>
            <a:r>
              <a:rPr lang="en-GB" u="sng" dirty="0">
                <a:latin typeface="Abadi"/>
                <a:cs typeface="Times New Roman"/>
              </a:rPr>
              <a:t>Conclusion</a:t>
            </a:r>
            <a:endParaRPr lang="en-GB" dirty="0">
              <a:latin typeface="Abadi"/>
              <a:cs typeface="Times New Roman"/>
            </a:endParaRPr>
          </a:p>
          <a:p>
            <a:pPr marL="0" indent="0" algn="just">
              <a:buNone/>
            </a:pPr>
            <a:endParaRPr lang="en-GB" u="sng" dirty="0">
              <a:latin typeface="Abadi"/>
              <a:cs typeface="Times New Roman"/>
            </a:endParaRPr>
          </a:p>
          <a:p>
            <a:pPr marL="0" indent="0" algn="just">
              <a:buNone/>
            </a:pPr>
            <a:r>
              <a:rPr lang="en-GB" u="sng" dirty="0">
                <a:latin typeface="Abadi"/>
                <a:cs typeface="Times New Roman"/>
              </a:rPr>
              <a:t>Reference List</a:t>
            </a:r>
            <a:endParaRPr lang="en-US" u="sng" dirty="0">
              <a:latin typeface="Abadi"/>
              <a:cs typeface="Times New Roman" panose="02020603050405020304" pitchFamily="18" charset="0"/>
            </a:endParaRPr>
          </a:p>
        </p:txBody>
      </p:sp>
      <p:sp>
        <p:nvSpPr>
          <p:cNvPr id="5" name="Rectangle 4">
            <a:extLst>
              <a:ext uri="{FF2B5EF4-FFF2-40B4-BE49-F238E27FC236}">
                <a16:creationId xmlns:a16="http://schemas.microsoft.com/office/drawing/2014/main" id="{D88C6591-8727-4DA7-9EEE-5D5920EC311F}"/>
              </a:ext>
            </a:extLst>
          </p:cNvPr>
          <p:cNvSpPr/>
          <p:nvPr/>
        </p:nvSpPr>
        <p:spPr>
          <a:xfrm>
            <a:off x="10440838" y="-4313"/>
            <a:ext cx="690112" cy="68579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65420373"/>
      </p:ext>
    </p:extLst>
  </p:cSld>
  <p:clrMapOvr>
    <a:masterClrMapping/>
  </p:clrMapOvr>
  <p:transition>
    <p:wedge/>
  </p:transition>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188892-E496-FD44-80BD-D1A563696D35}"/>
              </a:ext>
            </a:extLst>
          </p:cNvPr>
          <p:cNvSpPr>
            <a:spLocks noGrp="1"/>
          </p:cNvSpPr>
          <p:nvPr>
            <p:ph type="ctrTitle"/>
          </p:nvPr>
        </p:nvSpPr>
        <p:spPr>
          <a:xfrm>
            <a:off x="647701" y="1454964"/>
            <a:ext cx="4799009" cy="3308840"/>
          </a:xfrm>
        </p:spPr>
        <p:txBody>
          <a:bodyPr>
            <a:normAutofit/>
          </a:bodyPr>
          <a:lstStyle/>
          <a:p>
            <a:r>
              <a:rPr lang="en-US" dirty="0">
                <a:latin typeface="Abadi" panose="020B0604020104020204" pitchFamily="34" charset="0"/>
                <a:cs typeface="Lucida Grande" panose="020B0600040502020204" pitchFamily="34" charset="0"/>
              </a:rPr>
              <a:t>McDonald’s</a:t>
            </a:r>
          </a:p>
        </p:txBody>
      </p:sp>
      <p:sp>
        <p:nvSpPr>
          <p:cNvPr id="3" name="Subtitle 2">
            <a:extLst>
              <a:ext uri="{FF2B5EF4-FFF2-40B4-BE49-F238E27FC236}">
                <a16:creationId xmlns:a16="http://schemas.microsoft.com/office/drawing/2014/main" id="{9EE1C32D-2EF4-D24A-B0E0-ABF085AA2A9E}"/>
              </a:ext>
            </a:extLst>
          </p:cNvPr>
          <p:cNvSpPr>
            <a:spLocks noGrp="1"/>
          </p:cNvSpPr>
          <p:nvPr>
            <p:ph type="subTitle" idx="1"/>
          </p:nvPr>
        </p:nvSpPr>
        <p:spPr>
          <a:xfrm>
            <a:off x="647701" y="4763803"/>
            <a:ext cx="4799009" cy="1464378"/>
          </a:xfrm>
        </p:spPr>
        <p:txBody>
          <a:bodyPr>
            <a:normAutofit/>
          </a:bodyPr>
          <a:lstStyle/>
          <a:p>
            <a:r>
              <a:rPr lang="en-US" dirty="0">
                <a:latin typeface="Abadi" panose="020B0604020104020204" pitchFamily="34" charset="0"/>
              </a:rPr>
              <a:t>Background of the organization</a:t>
            </a:r>
          </a:p>
        </p:txBody>
      </p:sp>
      <p:pic>
        <p:nvPicPr>
          <p:cNvPr id="5" name="Picture 4" descr="Logo&#10;&#10;Description automatically generated">
            <a:extLst>
              <a:ext uri="{FF2B5EF4-FFF2-40B4-BE49-F238E27FC236}">
                <a16:creationId xmlns:a16="http://schemas.microsoft.com/office/drawing/2014/main" id="{9B5CF089-2758-8049-A02D-EBD482F294AA}"/>
              </a:ext>
            </a:extLst>
          </p:cNvPr>
          <p:cNvPicPr>
            <a:picLocks noChangeAspect="1"/>
          </p:cNvPicPr>
          <p:nvPr/>
        </p:nvPicPr>
        <p:blipFill rotWithShape="1">
          <a:blip r:embed="rId3"/>
          <a:srcRect l="4937" r="6150"/>
          <a:stretch/>
        </p:blipFill>
        <p:spPr>
          <a:xfrm>
            <a:off x="6094411" y="566530"/>
            <a:ext cx="5593885" cy="6291470"/>
          </a:xfrm>
          <a:prstGeom prst="rect">
            <a:avLst/>
          </a:prstGeom>
        </p:spPr>
      </p:pic>
      <p:sp>
        <p:nvSpPr>
          <p:cNvPr id="25" name="Rectangle 9">
            <a:extLst>
              <a:ext uri="{FF2B5EF4-FFF2-40B4-BE49-F238E27FC236}">
                <a16:creationId xmlns:a16="http://schemas.microsoft.com/office/drawing/2014/main" id="{4A5788BB-481F-4FC7-AD49-73D20DDD6A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23583057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7C5F95-65F9-8845-98E5-D288C4543A64}"/>
              </a:ext>
            </a:extLst>
          </p:cNvPr>
          <p:cNvSpPr>
            <a:spLocks noGrp="1"/>
          </p:cNvSpPr>
          <p:nvPr>
            <p:ph type="title"/>
          </p:nvPr>
        </p:nvSpPr>
        <p:spPr/>
        <p:txBody>
          <a:bodyPr/>
          <a:lstStyle/>
          <a:p>
            <a:r>
              <a:rPr lang="en-US" dirty="0">
                <a:latin typeface="Abadi" panose="020B0604020104020204" pitchFamily="34" charset="0"/>
              </a:rPr>
              <a:t>Introduction</a:t>
            </a:r>
          </a:p>
        </p:txBody>
      </p:sp>
      <p:sp>
        <p:nvSpPr>
          <p:cNvPr id="3" name="Content Placeholder 2">
            <a:extLst>
              <a:ext uri="{FF2B5EF4-FFF2-40B4-BE49-F238E27FC236}">
                <a16:creationId xmlns:a16="http://schemas.microsoft.com/office/drawing/2014/main" id="{F01D1F3B-C832-9A4A-950B-FEB55887B735}"/>
              </a:ext>
            </a:extLst>
          </p:cNvPr>
          <p:cNvSpPr>
            <a:spLocks noGrp="1"/>
          </p:cNvSpPr>
          <p:nvPr>
            <p:ph idx="1"/>
          </p:nvPr>
        </p:nvSpPr>
        <p:spPr/>
        <p:txBody>
          <a:bodyPr>
            <a:normAutofit/>
          </a:bodyPr>
          <a:lstStyle/>
          <a:p>
            <a:r>
              <a:rPr lang="en-GB" sz="2400" dirty="0">
                <a:latin typeface="Abadi Extra Light" panose="020B0204020104020204" pitchFamily="34" charset="0"/>
              </a:rPr>
              <a:t>McDonald’s been founded on 15 October 1974  in Philadelphia, Pennsylvania, USA.</a:t>
            </a:r>
          </a:p>
          <a:p>
            <a:r>
              <a:rPr lang="en-GB" sz="2400" dirty="0">
                <a:latin typeface="Abadi Extra Light" panose="020B0204020104020204" pitchFamily="34" charset="0"/>
              </a:rPr>
              <a:t>Forty-eight years down the line, they are the world’s largest food-service chain with more than 31,000 restaurants in 119 countries, serving 47 million of customers every day and employing more than 1.5 millions.</a:t>
            </a:r>
          </a:p>
          <a:p>
            <a:r>
              <a:rPr lang="en-GB" sz="2400" dirty="0">
                <a:latin typeface="Abadi Extra Light" panose="020B0204020104020204" pitchFamily="34" charset="0"/>
              </a:rPr>
              <a:t>Mr. Ray </a:t>
            </a:r>
            <a:r>
              <a:rPr lang="en-GB" sz="2400" dirty="0" err="1">
                <a:latin typeface="Abadi Extra Light" panose="020B0204020104020204" pitchFamily="34" charset="0"/>
              </a:rPr>
              <a:t>Kroe</a:t>
            </a:r>
            <a:r>
              <a:rPr lang="en-GB" sz="2400" dirty="0">
                <a:latin typeface="Abadi Extra Light" panose="020B0204020104020204" pitchFamily="34" charset="0"/>
              </a:rPr>
              <a:t> took over the rights from McDonald brothers and founded The McDonalds Corporation on 15th April 1955 in Des Plaines, Illinois.</a:t>
            </a:r>
          </a:p>
          <a:p>
            <a:endParaRPr lang="en-US" sz="2400" dirty="0">
              <a:latin typeface="Abadi Extra Light" panose="020B0204020104020204" pitchFamily="34" charset="0"/>
            </a:endParaRPr>
          </a:p>
        </p:txBody>
      </p:sp>
    </p:spTree>
    <p:extLst>
      <p:ext uri="{BB962C8B-B14F-4D97-AF65-F5344CB8AC3E}">
        <p14:creationId xmlns:p14="http://schemas.microsoft.com/office/powerpoint/2010/main" val="19967028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ECC9C8-7E95-0B49-8890-A52776FDE5F9}"/>
              </a:ext>
            </a:extLst>
          </p:cNvPr>
          <p:cNvSpPr>
            <a:spLocks noGrp="1"/>
          </p:cNvSpPr>
          <p:nvPr>
            <p:ph type="title"/>
          </p:nvPr>
        </p:nvSpPr>
        <p:spPr/>
        <p:txBody>
          <a:bodyPr/>
          <a:lstStyle/>
          <a:p>
            <a:endParaRPr lang="en-US" dirty="0"/>
          </a:p>
        </p:txBody>
      </p:sp>
      <p:sp>
        <p:nvSpPr>
          <p:cNvPr id="3" name="Content Placeholder 2">
            <a:extLst>
              <a:ext uri="{FF2B5EF4-FFF2-40B4-BE49-F238E27FC236}">
                <a16:creationId xmlns:a16="http://schemas.microsoft.com/office/drawing/2014/main" id="{437516DC-E489-FD4A-897B-D1FBAE9FA046}"/>
              </a:ext>
            </a:extLst>
          </p:cNvPr>
          <p:cNvSpPr>
            <a:spLocks noGrp="1"/>
          </p:cNvSpPr>
          <p:nvPr>
            <p:ph idx="1"/>
          </p:nvPr>
        </p:nvSpPr>
        <p:spPr/>
        <p:txBody>
          <a:bodyPr>
            <a:normAutofit/>
          </a:bodyPr>
          <a:lstStyle/>
          <a:p>
            <a:r>
              <a:rPr lang="en-GB" sz="2400" dirty="0">
                <a:latin typeface="Abadi Extra Light" panose="020B0204020104020204" pitchFamily="34" charset="0"/>
              </a:rPr>
              <a:t>U.S.A has 50% of the McDonald’s restaurant in the world.</a:t>
            </a:r>
          </a:p>
          <a:p>
            <a:r>
              <a:rPr lang="en-GB" sz="2400" dirty="0">
                <a:latin typeface="Abadi Extra Light" panose="020B0204020104020204" pitchFamily="34" charset="0"/>
              </a:rPr>
              <a:t>In their menu, the most caloric food is the Angus Bacon &amp; Cheese with 780 calories, and the less caloric is the Chicken Snack Wrap with Grilled Chicken.</a:t>
            </a:r>
          </a:p>
          <a:p>
            <a:r>
              <a:rPr lang="en-GB" sz="2400" dirty="0">
                <a:latin typeface="Abadi Extra Light" panose="020B0204020104020204" pitchFamily="34" charset="0"/>
              </a:rPr>
              <a:t>In fierce competition, focusing on existing products is unlikely the way to success.</a:t>
            </a:r>
          </a:p>
          <a:p>
            <a:endParaRPr lang="en-US" sz="2400" dirty="0">
              <a:latin typeface="Abadi Extra Light" panose="020B0204020104020204" pitchFamily="34" charset="0"/>
            </a:endParaRPr>
          </a:p>
        </p:txBody>
      </p:sp>
    </p:spTree>
    <p:extLst>
      <p:ext uri="{BB962C8B-B14F-4D97-AF65-F5344CB8AC3E}">
        <p14:creationId xmlns:p14="http://schemas.microsoft.com/office/powerpoint/2010/main" val="41013133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C8A3C342-1D03-412F-8DD3-BF519E8E0A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2" name="Title 1"/>
          <p:cNvSpPr>
            <a:spLocks noGrp="1"/>
          </p:cNvSpPr>
          <p:nvPr>
            <p:ph type="title"/>
          </p:nvPr>
        </p:nvSpPr>
        <p:spPr>
          <a:xfrm>
            <a:off x="5196271" y="452718"/>
            <a:ext cx="4926450" cy="1400530"/>
          </a:xfrm>
        </p:spPr>
        <p:txBody>
          <a:bodyPr vert="horz" lIns="91440" tIns="45720" rIns="91440" bIns="45720" rtlCol="0" anchor="t">
            <a:noAutofit/>
          </a:bodyPr>
          <a:lstStyle/>
          <a:p>
            <a:pPr>
              <a:lnSpc>
                <a:spcPct val="90000"/>
              </a:lnSpc>
            </a:pPr>
            <a:r>
              <a:rPr lang="en-GB" sz="3200" b="1">
                <a:latin typeface="Abadi"/>
                <a:cs typeface="Times New Roman"/>
              </a:rPr>
              <a:t>THE CHALLENGES BEFORE THE INTRODUCTION OF MODERN TECHNOLOGY</a:t>
            </a:r>
            <a:br>
              <a:rPr lang="en-US" sz="3200" b="1">
                <a:latin typeface="Abadi"/>
                <a:cs typeface="Times New Roman" panose="02020603050405020304" pitchFamily="18" charset="0"/>
              </a:rPr>
            </a:br>
            <a:endParaRPr lang="en-US" sz="3200" b="1">
              <a:latin typeface="Abadi"/>
              <a:cs typeface="Times New Roman" panose="02020603050405020304" pitchFamily="18" charset="0"/>
            </a:endParaRPr>
          </a:p>
        </p:txBody>
      </p:sp>
      <p:sp>
        <p:nvSpPr>
          <p:cNvPr id="12" name="Freeform 31">
            <a:extLst>
              <a:ext uri="{FF2B5EF4-FFF2-40B4-BE49-F238E27FC236}">
                <a16:creationId xmlns:a16="http://schemas.microsoft.com/office/drawing/2014/main" id="{81CC9B02-E087-4350-AEBD-2C3CF001AF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628375" y="-1573"/>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pic>
        <p:nvPicPr>
          <p:cNvPr id="5" name="Picture 4" descr="61w69CvzeSL.jpg"/>
          <p:cNvPicPr>
            <a:picLocks noChangeAspect="1"/>
          </p:cNvPicPr>
          <p:nvPr/>
        </p:nvPicPr>
        <p:blipFill rotWithShape="1">
          <a:blip r:embed="rId4"/>
          <a:srcRect t="23094" r="-2" b="30870"/>
          <a:stretch/>
        </p:blipFill>
        <p:spPr>
          <a:xfrm>
            <a:off x="3" y="10"/>
            <a:ext cx="4971922" cy="3428990"/>
          </a:xfrm>
          <a:custGeom>
            <a:avLst/>
            <a:gdLst/>
            <a:ahLst/>
            <a:cxnLst/>
            <a:rect l="l" t="t" r="r" b="b"/>
            <a:pathLst>
              <a:path w="4971922" h="3429000">
                <a:moveTo>
                  <a:pt x="3628384" y="0"/>
                </a:moveTo>
                <a:lnTo>
                  <a:pt x="4971922" y="0"/>
                </a:lnTo>
                <a:lnTo>
                  <a:pt x="4946877" y="155677"/>
                </a:lnTo>
                <a:lnTo>
                  <a:pt x="4923008" y="310668"/>
                </a:lnTo>
                <a:lnTo>
                  <a:pt x="4899644" y="466344"/>
                </a:lnTo>
                <a:lnTo>
                  <a:pt x="4879641" y="622707"/>
                </a:lnTo>
                <a:lnTo>
                  <a:pt x="4859470" y="778383"/>
                </a:lnTo>
                <a:lnTo>
                  <a:pt x="4840644" y="934746"/>
                </a:lnTo>
                <a:lnTo>
                  <a:pt x="4824508" y="1089051"/>
                </a:lnTo>
                <a:lnTo>
                  <a:pt x="4809212" y="1245413"/>
                </a:lnTo>
                <a:lnTo>
                  <a:pt x="4795260" y="1401090"/>
                </a:lnTo>
                <a:lnTo>
                  <a:pt x="4783158" y="1554023"/>
                </a:lnTo>
                <a:lnTo>
                  <a:pt x="4771055" y="1709014"/>
                </a:lnTo>
                <a:lnTo>
                  <a:pt x="4760970" y="1861947"/>
                </a:lnTo>
                <a:lnTo>
                  <a:pt x="4753070" y="2014881"/>
                </a:lnTo>
                <a:lnTo>
                  <a:pt x="4744833" y="2167128"/>
                </a:lnTo>
                <a:lnTo>
                  <a:pt x="4737942" y="2318004"/>
                </a:lnTo>
                <a:lnTo>
                  <a:pt x="4733067" y="2467509"/>
                </a:lnTo>
                <a:lnTo>
                  <a:pt x="4728865" y="2617013"/>
                </a:lnTo>
                <a:lnTo>
                  <a:pt x="4724831" y="2765146"/>
                </a:lnTo>
                <a:lnTo>
                  <a:pt x="4722982" y="2911221"/>
                </a:lnTo>
                <a:lnTo>
                  <a:pt x="4720965" y="3057297"/>
                </a:lnTo>
                <a:lnTo>
                  <a:pt x="4719956" y="3201315"/>
                </a:lnTo>
                <a:lnTo>
                  <a:pt x="4720965" y="3343961"/>
                </a:lnTo>
                <a:lnTo>
                  <a:pt x="4720965" y="3429000"/>
                </a:lnTo>
                <a:lnTo>
                  <a:pt x="0" y="3429000"/>
                </a:lnTo>
                <a:lnTo>
                  <a:pt x="0" y="1"/>
                </a:lnTo>
                <a:lnTo>
                  <a:pt x="3628384" y="1"/>
                </a:lnTo>
                <a:close/>
              </a:path>
            </a:pathLst>
          </a:custGeom>
        </p:spPr>
      </p:pic>
      <p:sp>
        <p:nvSpPr>
          <p:cNvPr id="14" name="Rectangle 13">
            <a:extLst>
              <a:ext uri="{FF2B5EF4-FFF2-40B4-BE49-F238E27FC236}">
                <a16:creationId xmlns:a16="http://schemas.microsoft.com/office/drawing/2014/main" id="{D6F18ACE-6E82-4ADC-8A2F-A1771B309B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Content Placeholder 2"/>
          <p:cNvSpPr>
            <a:spLocks noGrp="1"/>
          </p:cNvSpPr>
          <p:nvPr>
            <p:ph idx="1"/>
          </p:nvPr>
        </p:nvSpPr>
        <p:spPr>
          <a:xfrm>
            <a:off x="6101063" y="2512993"/>
            <a:ext cx="4638903" cy="4195481"/>
          </a:xfrm>
        </p:spPr>
        <p:txBody>
          <a:bodyPr vert="horz" lIns="91440" tIns="45720" rIns="91440" bIns="45720" rtlCol="0" anchor="t">
            <a:normAutofit/>
          </a:bodyPr>
          <a:lstStyle/>
          <a:p>
            <a:pPr algn="just"/>
            <a:r>
              <a:rPr lang="en-GB" sz="2800" dirty="0">
                <a:latin typeface="Abadi Extra Light"/>
                <a:cs typeface="Times New Roman"/>
              </a:rPr>
              <a:t>The increasing dinning services that left behind McDonald’s in the race in attracting the customers.  </a:t>
            </a:r>
            <a:endParaRPr lang="en-GB" sz="2800" dirty="0">
              <a:latin typeface="Abadi Extra Light"/>
              <a:cs typeface="Times New Roman" panose="02020603050405020304" pitchFamily="18" charset="0"/>
            </a:endParaRPr>
          </a:p>
          <a:p>
            <a:pPr algn="just"/>
            <a:r>
              <a:rPr lang="en-GB" sz="2800" dirty="0">
                <a:latin typeface="Abadi Extra Light"/>
                <a:cs typeface="Times New Roman"/>
              </a:rPr>
              <a:t>The challenge arose because people started demanding food that was fresh and healthy and was made with natural ingredients. </a:t>
            </a:r>
            <a:endParaRPr lang="en-US" sz="2800" dirty="0">
              <a:latin typeface="Abadi Extra Light"/>
              <a:cs typeface="Times New Roman" panose="02020603050405020304" pitchFamily="18" charset="0"/>
            </a:endParaRPr>
          </a:p>
        </p:txBody>
      </p:sp>
      <p:pic>
        <p:nvPicPr>
          <p:cNvPr id="4" name="Picture 3" descr="IMG_9084-600x400.jpg"/>
          <p:cNvPicPr>
            <a:picLocks noChangeAspect="1"/>
          </p:cNvPicPr>
          <p:nvPr/>
        </p:nvPicPr>
        <p:blipFill rotWithShape="1">
          <a:blip r:embed="rId5"/>
          <a:srcRect l="2969" r="226" b="2"/>
          <a:stretch/>
        </p:blipFill>
        <p:spPr>
          <a:xfrm>
            <a:off x="20" y="3428999"/>
            <a:ext cx="4973079" cy="3429001"/>
          </a:xfrm>
          <a:custGeom>
            <a:avLst/>
            <a:gdLst/>
            <a:ahLst/>
            <a:cxnLst/>
            <a:rect l="l" t="t" r="r" b="b"/>
            <a:pathLst>
              <a:path w="4973099" h="3429001">
                <a:moveTo>
                  <a:pt x="0" y="0"/>
                </a:moveTo>
                <a:lnTo>
                  <a:pt x="4720965" y="0"/>
                </a:lnTo>
                <a:lnTo>
                  <a:pt x="4720965" y="56236"/>
                </a:lnTo>
                <a:lnTo>
                  <a:pt x="4722982" y="196139"/>
                </a:lnTo>
                <a:lnTo>
                  <a:pt x="4726007" y="333299"/>
                </a:lnTo>
                <a:lnTo>
                  <a:pt x="4728865" y="469087"/>
                </a:lnTo>
                <a:lnTo>
                  <a:pt x="4732059" y="602133"/>
                </a:lnTo>
                <a:lnTo>
                  <a:pt x="4736933" y="734492"/>
                </a:lnTo>
                <a:lnTo>
                  <a:pt x="4742144" y="864793"/>
                </a:lnTo>
                <a:lnTo>
                  <a:pt x="4746850" y="992352"/>
                </a:lnTo>
                <a:lnTo>
                  <a:pt x="4760130" y="1241298"/>
                </a:lnTo>
                <a:lnTo>
                  <a:pt x="4774249" y="1479956"/>
                </a:lnTo>
                <a:lnTo>
                  <a:pt x="4789041" y="1709013"/>
                </a:lnTo>
                <a:lnTo>
                  <a:pt x="4805346" y="1925726"/>
                </a:lnTo>
                <a:lnTo>
                  <a:pt x="4822323" y="2132838"/>
                </a:lnTo>
                <a:lnTo>
                  <a:pt x="4840644" y="2324862"/>
                </a:lnTo>
                <a:lnTo>
                  <a:pt x="4858630" y="2505227"/>
                </a:lnTo>
                <a:lnTo>
                  <a:pt x="4876615" y="2671191"/>
                </a:lnTo>
                <a:lnTo>
                  <a:pt x="4893592" y="2823438"/>
                </a:lnTo>
                <a:lnTo>
                  <a:pt x="4909729" y="2958541"/>
                </a:lnTo>
                <a:lnTo>
                  <a:pt x="4925025" y="3080613"/>
                </a:lnTo>
                <a:lnTo>
                  <a:pt x="4937800" y="3183483"/>
                </a:lnTo>
                <a:lnTo>
                  <a:pt x="4949902" y="3269894"/>
                </a:lnTo>
                <a:lnTo>
                  <a:pt x="4967216" y="3388538"/>
                </a:lnTo>
                <a:lnTo>
                  <a:pt x="4973099" y="3429000"/>
                </a:lnTo>
                <a:lnTo>
                  <a:pt x="4075210" y="3429000"/>
                </a:lnTo>
                <a:lnTo>
                  <a:pt x="4075210" y="3429001"/>
                </a:lnTo>
                <a:lnTo>
                  <a:pt x="0" y="3429001"/>
                </a:lnTo>
                <a:close/>
              </a:path>
            </a:pathLst>
          </a:custGeom>
        </p:spPr>
      </p:pic>
    </p:spTree>
    <p:extLst>
      <p:ext uri="{BB962C8B-B14F-4D97-AF65-F5344CB8AC3E}">
        <p14:creationId xmlns:p14="http://schemas.microsoft.com/office/powerpoint/2010/main" val="415320468"/>
      </p:ext>
    </p:extLst>
  </p:cSld>
  <p:clrMapOvr>
    <a:masterClrMapping/>
  </p:clrMapOvr>
  <p:transition>
    <p:wedge/>
  </p:transition>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C8A3C342-1D03-412F-8DD3-BF519E8E0A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2" name="Title 1"/>
          <p:cNvSpPr>
            <a:spLocks noGrp="1"/>
          </p:cNvSpPr>
          <p:nvPr>
            <p:ph type="title"/>
          </p:nvPr>
        </p:nvSpPr>
        <p:spPr>
          <a:xfrm>
            <a:off x="5411931" y="452718"/>
            <a:ext cx="4638903" cy="1400530"/>
          </a:xfrm>
        </p:spPr>
        <p:txBody>
          <a:bodyPr>
            <a:normAutofit/>
          </a:bodyPr>
          <a:lstStyle/>
          <a:p>
            <a:r>
              <a:rPr lang="en-US" b="1" dirty="0">
                <a:latin typeface="Times New Roman" panose="02020603050405020304" pitchFamily="18" charset="0"/>
                <a:cs typeface="Times New Roman" panose="02020603050405020304" pitchFamily="18" charset="0"/>
              </a:rPr>
              <a:t> </a:t>
            </a:r>
          </a:p>
        </p:txBody>
      </p:sp>
      <p:sp>
        <p:nvSpPr>
          <p:cNvPr id="12" name="Freeform 31">
            <a:extLst>
              <a:ext uri="{FF2B5EF4-FFF2-40B4-BE49-F238E27FC236}">
                <a16:creationId xmlns:a16="http://schemas.microsoft.com/office/drawing/2014/main" id="{81CC9B02-E087-4350-AEBD-2C3CF001AF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628375" y="-1573"/>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pic>
        <p:nvPicPr>
          <p:cNvPr id="4" name="Picture 3" descr="mcdonalds-china-560.jpg"/>
          <p:cNvPicPr>
            <a:picLocks noChangeAspect="1"/>
          </p:cNvPicPr>
          <p:nvPr/>
        </p:nvPicPr>
        <p:blipFill rotWithShape="1">
          <a:blip r:embed="rId4"/>
          <a:srcRect t="13084" r="-3" b="4109"/>
          <a:stretch/>
        </p:blipFill>
        <p:spPr>
          <a:xfrm>
            <a:off x="3" y="10"/>
            <a:ext cx="4971922" cy="3428990"/>
          </a:xfrm>
          <a:custGeom>
            <a:avLst/>
            <a:gdLst/>
            <a:ahLst/>
            <a:cxnLst/>
            <a:rect l="l" t="t" r="r" b="b"/>
            <a:pathLst>
              <a:path w="4971922" h="3429000">
                <a:moveTo>
                  <a:pt x="3628384" y="0"/>
                </a:moveTo>
                <a:lnTo>
                  <a:pt x="4971922" y="0"/>
                </a:lnTo>
                <a:lnTo>
                  <a:pt x="4946877" y="155677"/>
                </a:lnTo>
                <a:lnTo>
                  <a:pt x="4923008" y="310668"/>
                </a:lnTo>
                <a:lnTo>
                  <a:pt x="4899644" y="466344"/>
                </a:lnTo>
                <a:lnTo>
                  <a:pt x="4879641" y="622707"/>
                </a:lnTo>
                <a:lnTo>
                  <a:pt x="4859470" y="778383"/>
                </a:lnTo>
                <a:lnTo>
                  <a:pt x="4840644" y="934746"/>
                </a:lnTo>
                <a:lnTo>
                  <a:pt x="4824508" y="1089051"/>
                </a:lnTo>
                <a:lnTo>
                  <a:pt x="4809212" y="1245413"/>
                </a:lnTo>
                <a:lnTo>
                  <a:pt x="4795260" y="1401090"/>
                </a:lnTo>
                <a:lnTo>
                  <a:pt x="4783158" y="1554023"/>
                </a:lnTo>
                <a:lnTo>
                  <a:pt x="4771055" y="1709014"/>
                </a:lnTo>
                <a:lnTo>
                  <a:pt x="4760970" y="1861947"/>
                </a:lnTo>
                <a:lnTo>
                  <a:pt x="4753070" y="2014881"/>
                </a:lnTo>
                <a:lnTo>
                  <a:pt x="4744833" y="2167128"/>
                </a:lnTo>
                <a:lnTo>
                  <a:pt x="4737942" y="2318004"/>
                </a:lnTo>
                <a:lnTo>
                  <a:pt x="4733067" y="2467509"/>
                </a:lnTo>
                <a:lnTo>
                  <a:pt x="4728865" y="2617013"/>
                </a:lnTo>
                <a:lnTo>
                  <a:pt x="4724831" y="2765146"/>
                </a:lnTo>
                <a:lnTo>
                  <a:pt x="4722982" y="2911221"/>
                </a:lnTo>
                <a:lnTo>
                  <a:pt x="4720965" y="3057297"/>
                </a:lnTo>
                <a:lnTo>
                  <a:pt x="4719956" y="3201315"/>
                </a:lnTo>
                <a:lnTo>
                  <a:pt x="4720965" y="3343961"/>
                </a:lnTo>
                <a:lnTo>
                  <a:pt x="4720965" y="3429000"/>
                </a:lnTo>
                <a:lnTo>
                  <a:pt x="0" y="3429000"/>
                </a:lnTo>
                <a:lnTo>
                  <a:pt x="0" y="1"/>
                </a:lnTo>
                <a:lnTo>
                  <a:pt x="3628384" y="1"/>
                </a:lnTo>
                <a:close/>
              </a:path>
            </a:pathLst>
          </a:custGeom>
        </p:spPr>
      </p:pic>
      <p:sp>
        <p:nvSpPr>
          <p:cNvPr id="14" name="Rectangle 13">
            <a:extLst>
              <a:ext uri="{FF2B5EF4-FFF2-40B4-BE49-F238E27FC236}">
                <a16:creationId xmlns:a16="http://schemas.microsoft.com/office/drawing/2014/main" id="{D6F18ACE-6E82-4ADC-8A2F-A1771B309B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Content Placeholder 2"/>
          <p:cNvSpPr>
            <a:spLocks noGrp="1"/>
          </p:cNvSpPr>
          <p:nvPr>
            <p:ph idx="1"/>
          </p:nvPr>
        </p:nvSpPr>
        <p:spPr>
          <a:xfrm>
            <a:off x="5410950" y="2052918"/>
            <a:ext cx="4638903" cy="4195481"/>
          </a:xfrm>
        </p:spPr>
        <p:txBody>
          <a:bodyPr vert="horz" lIns="91440" tIns="45720" rIns="91440" bIns="45720" rtlCol="0" anchor="t">
            <a:noAutofit/>
          </a:bodyPr>
          <a:lstStyle/>
          <a:p>
            <a:pPr algn="just"/>
            <a:r>
              <a:rPr lang="en-GB" sz="2800">
                <a:latin typeface="Abadi Extra Light"/>
                <a:cs typeface="Times New Roman"/>
              </a:rPr>
              <a:t>The company was recorded by an undercover agent by investigating that it used expired meat. </a:t>
            </a:r>
            <a:endParaRPr lang="en-GB" sz="2800">
              <a:latin typeface="Abadi Extra Light"/>
              <a:cs typeface="Times New Roman" panose="02020603050405020304" pitchFamily="18" charset="0"/>
            </a:endParaRPr>
          </a:p>
          <a:p>
            <a:pPr algn="just"/>
            <a:r>
              <a:rPr lang="en-GB" sz="2800">
                <a:latin typeface="Abadi Extra Light"/>
                <a:cs typeface="Times New Roman"/>
              </a:rPr>
              <a:t>Due to this controversial topic the company had to face a decline in overall sales by 4.8%.</a:t>
            </a:r>
          </a:p>
          <a:p>
            <a:pPr algn="just">
              <a:buNone/>
            </a:pPr>
            <a:endParaRPr lang="en-GB" sz="2800">
              <a:latin typeface="Abadi Extra Light"/>
              <a:cs typeface="Times New Roman" panose="02020603050405020304" pitchFamily="18" charset="0"/>
            </a:endParaRPr>
          </a:p>
        </p:txBody>
      </p:sp>
      <p:pic>
        <p:nvPicPr>
          <p:cNvPr id="5" name="Picture 4" descr="McDonald-Haram-Meat.jpeg"/>
          <p:cNvPicPr>
            <a:picLocks noChangeAspect="1"/>
          </p:cNvPicPr>
          <p:nvPr/>
        </p:nvPicPr>
        <p:blipFill rotWithShape="1">
          <a:blip r:embed="rId5"/>
          <a:srcRect l="12089" r="1620" b="3"/>
          <a:stretch/>
        </p:blipFill>
        <p:spPr>
          <a:xfrm>
            <a:off x="20" y="3428999"/>
            <a:ext cx="4973079" cy="3429001"/>
          </a:xfrm>
          <a:custGeom>
            <a:avLst/>
            <a:gdLst/>
            <a:ahLst/>
            <a:cxnLst/>
            <a:rect l="l" t="t" r="r" b="b"/>
            <a:pathLst>
              <a:path w="4973099" h="3429001">
                <a:moveTo>
                  <a:pt x="0" y="0"/>
                </a:moveTo>
                <a:lnTo>
                  <a:pt x="4720965" y="0"/>
                </a:lnTo>
                <a:lnTo>
                  <a:pt x="4720965" y="56236"/>
                </a:lnTo>
                <a:lnTo>
                  <a:pt x="4722982" y="196139"/>
                </a:lnTo>
                <a:lnTo>
                  <a:pt x="4726007" y="333299"/>
                </a:lnTo>
                <a:lnTo>
                  <a:pt x="4728865" y="469087"/>
                </a:lnTo>
                <a:lnTo>
                  <a:pt x="4732059" y="602133"/>
                </a:lnTo>
                <a:lnTo>
                  <a:pt x="4736933" y="734492"/>
                </a:lnTo>
                <a:lnTo>
                  <a:pt x="4742144" y="864793"/>
                </a:lnTo>
                <a:lnTo>
                  <a:pt x="4746850" y="992352"/>
                </a:lnTo>
                <a:lnTo>
                  <a:pt x="4760130" y="1241298"/>
                </a:lnTo>
                <a:lnTo>
                  <a:pt x="4774249" y="1479956"/>
                </a:lnTo>
                <a:lnTo>
                  <a:pt x="4789041" y="1709013"/>
                </a:lnTo>
                <a:lnTo>
                  <a:pt x="4805346" y="1925726"/>
                </a:lnTo>
                <a:lnTo>
                  <a:pt x="4822323" y="2132838"/>
                </a:lnTo>
                <a:lnTo>
                  <a:pt x="4840644" y="2324862"/>
                </a:lnTo>
                <a:lnTo>
                  <a:pt x="4858630" y="2505227"/>
                </a:lnTo>
                <a:lnTo>
                  <a:pt x="4876615" y="2671191"/>
                </a:lnTo>
                <a:lnTo>
                  <a:pt x="4893592" y="2823438"/>
                </a:lnTo>
                <a:lnTo>
                  <a:pt x="4909729" y="2958541"/>
                </a:lnTo>
                <a:lnTo>
                  <a:pt x="4925025" y="3080613"/>
                </a:lnTo>
                <a:lnTo>
                  <a:pt x="4937800" y="3183483"/>
                </a:lnTo>
                <a:lnTo>
                  <a:pt x="4949902" y="3269894"/>
                </a:lnTo>
                <a:lnTo>
                  <a:pt x="4967216" y="3388538"/>
                </a:lnTo>
                <a:lnTo>
                  <a:pt x="4973099" y="3429000"/>
                </a:lnTo>
                <a:lnTo>
                  <a:pt x="4075210" y="3429000"/>
                </a:lnTo>
                <a:lnTo>
                  <a:pt x="4075210" y="3429001"/>
                </a:lnTo>
                <a:lnTo>
                  <a:pt x="0" y="3429001"/>
                </a:lnTo>
                <a:close/>
              </a:path>
            </a:pathLst>
          </a:custGeom>
        </p:spPr>
      </p:pic>
    </p:spTree>
    <p:extLst>
      <p:ext uri="{BB962C8B-B14F-4D97-AF65-F5344CB8AC3E}">
        <p14:creationId xmlns:p14="http://schemas.microsoft.com/office/powerpoint/2010/main" val="3159527667"/>
      </p:ext>
    </p:extLst>
  </p:cSld>
  <p:clrMapOvr>
    <a:masterClrMapping/>
  </p:clrMapOvr>
  <p:transition>
    <p:wedge/>
  </p:transition>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7" name="Rectangle 9">
            <a:extLst>
              <a:ext uri="{FF2B5EF4-FFF2-40B4-BE49-F238E27FC236}">
                <a16:creationId xmlns:a16="http://schemas.microsoft.com/office/drawing/2014/main" id="{C8A3C342-1D03-412F-8DD3-BF519E8E0A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2" name="Title 1"/>
          <p:cNvSpPr>
            <a:spLocks noGrp="1"/>
          </p:cNvSpPr>
          <p:nvPr>
            <p:ph type="title"/>
          </p:nvPr>
        </p:nvSpPr>
        <p:spPr>
          <a:xfrm>
            <a:off x="5411931" y="452718"/>
            <a:ext cx="4638903" cy="1400530"/>
          </a:xfrm>
        </p:spPr>
        <p:txBody>
          <a:bodyPr>
            <a:normAutofit/>
          </a:bodyPr>
          <a:lstStyle/>
          <a:p>
            <a:r>
              <a:rPr lang="en-US" b="1" dirty="0">
                <a:latin typeface="Times New Roman" panose="02020603050405020304" pitchFamily="18" charset="0"/>
                <a:cs typeface="Times New Roman" panose="02020603050405020304" pitchFamily="18" charset="0"/>
              </a:rPr>
              <a:t> </a:t>
            </a:r>
          </a:p>
        </p:txBody>
      </p:sp>
      <p:sp>
        <p:nvSpPr>
          <p:cNvPr id="8" name="Freeform 31">
            <a:extLst>
              <a:ext uri="{FF2B5EF4-FFF2-40B4-BE49-F238E27FC236}">
                <a16:creationId xmlns:a16="http://schemas.microsoft.com/office/drawing/2014/main" id="{81CC9B02-E087-4350-AEBD-2C3CF001AF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628375" y="-1573"/>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pic>
        <p:nvPicPr>
          <p:cNvPr id="4" name="Picture 3" descr="japan-honshu-aichi-nagoya-queue-of-customers-at-mcdonalds-D2DFTJ.jpg"/>
          <p:cNvPicPr>
            <a:picLocks noChangeAspect="1"/>
          </p:cNvPicPr>
          <p:nvPr/>
        </p:nvPicPr>
        <p:blipFill rotWithShape="1">
          <a:blip r:embed="rId4"/>
          <a:srcRect t="2517" r="2" b="3652"/>
          <a:stretch/>
        </p:blipFill>
        <p:spPr>
          <a:xfrm>
            <a:off x="3" y="10"/>
            <a:ext cx="4971922" cy="3428990"/>
          </a:xfrm>
          <a:custGeom>
            <a:avLst/>
            <a:gdLst/>
            <a:ahLst/>
            <a:cxnLst/>
            <a:rect l="l" t="t" r="r" b="b"/>
            <a:pathLst>
              <a:path w="4971922" h="3429000">
                <a:moveTo>
                  <a:pt x="3628384" y="0"/>
                </a:moveTo>
                <a:lnTo>
                  <a:pt x="4971922" y="0"/>
                </a:lnTo>
                <a:lnTo>
                  <a:pt x="4946877" y="155677"/>
                </a:lnTo>
                <a:lnTo>
                  <a:pt x="4923008" y="310668"/>
                </a:lnTo>
                <a:lnTo>
                  <a:pt x="4899644" y="466344"/>
                </a:lnTo>
                <a:lnTo>
                  <a:pt x="4879641" y="622707"/>
                </a:lnTo>
                <a:lnTo>
                  <a:pt x="4859470" y="778383"/>
                </a:lnTo>
                <a:lnTo>
                  <a:pt x="4840644" y="934746"/>
                </a:lnTo>
                <a:lnTo>
                  <a:pt x="4824508" y="1089051"/>
                </a:lnTo>
                <a:lnTo>
                  <a:pt x="4809212" y="1245413"/>
                </a:lnTo>
                <a:lnTo>
                  <a:pt x="4795260" y="1401090"/>
                </a:lnTo>
                <a:lnTo>
                  <a:pt x="4783158" y="1554023"/>
                </a:lnTo>
                <a:lnTo>
                  <a:pt x="4771055" y="1709014"/>
                </a:lnTo>
                <a:lnTo>
                  <a:pt x="4760970" y="1861947"/>
                </a:lnTo>
                <a:lnTo>
                  <a:pt x="4753070" y="2014881"/>
                </a:lnTo>
                <a:lnTo>
                  <a:pt x="4744833" y="2167128"/>
                </a:lnTo>
                <a:lnTo>
                  <a:pt x="4737942" y="2318004"/>
                </a:lnTo>
                <a:lnTo>
                  <a:pt x="4733067" y="2467509"/>
                </a:lnTo>
                <a:lnTo>
                  <a:pt x="4728865" y="2617013"/>
                </a:lnTo>
                <a:lnTo>
                  <a:pt x="4724831" y="2765146"/>
                </a:lnTo>
                <a:lnTo>
                  <a:pt x="4722982" y="2911221"/>
                </a:lnTo>
                <a:lnTo>
                  <a:pt x="4720965" y="3057297"/>
                </a:lnTo>
                <a:lnTo>
                  <a:pt x="4719956" y="3201315"/>
                </a:lnTo>
                <a:lnTo>
                  <a:pt x="4720965" y="3343961"/>
                </a:lnTo>
                <a:lnTo>
                  <a:pt x="4720965" y="3429000"/>
                </a:lnTo>
                <a:lnTo>
                  <a:pt x="0" y="3429000"/>
                </a:lnTo>
                <a:lnTo>
                  <a:pt x="0" y="1"/>
                </a:lnTo>
                <a:lnTo>
                  <a:pt x="3628384" y="1"/>
                </a:lnTo>
                <a:close/>
              </a:path>
            </a:pathLst>
          </a:custGeom>
        </p:spPr>
      </p:pic>
      <p:sp>
        <p:nvSpPr>
          <p:cNvPr id="14" name="Rectangle 13">
            <a:extLst>
              <a:ext uri="{FF2B5EF4-FFF2-40B4-BE49-F238E27FC236}">
                <a16:creationId xmlns:a16="http://schemas.microsoft.com/office/drawing/2014/main" id="{D6F18ACE-6E82-4ADC-8A2F-A1771B309B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Content Placeholder 2"/>
          <p:cNvSpPr>
            <a:spLocks noGrp="1"/>
          </p:cNvSpPr>
          <p:nvPr>
            <p:ph idx="1"/>
          </p:nvPr>
        </p:nvSpPr>
        <p:spPr>
          <a:xfrm>
            <a:off x="5410950" y="2052918"/>
            <a:ext cx="4638903" cy="4195481"/>
          </a:xfrm>
        </p:spPr>
        <p:txBody>
          <a:bodyPr vert="horz" lIns="91440" tIns="45720" rIns="91440" bIns="45720" rtlCol="0" anchor="t">
            <a:normAutofit/>
          </a:bodyPr>
          <a:lstStyle/>
          <a:p>
            <a:pPr algn="just"/>
            <a:r>
              <a:rPr lang="en-GB" sz="2800">
                <a:latin typeface="Abadi Extra Light"/>
                <a:cs typeface="Times New Roman"/>
              </a:rPr>
              <a:t>During festivals and events when the stores used to receive the highest customer arrivals the employee base at times was not capable of handling so many at a single times. few customers stood there in the Queue which made the place quite chaotic</a:t>
            </a:r>
            <a:endParaRPr lang="en-US"/>
          </a:p>
          <a:p>
            <a:pPr algn="just">
              <a:buNone/>
            </a:pPr>
            <a:endParaRPr lang="en-US" sz="2800">
              <a:latin typeface="Abadi Extra Light"/>
              <a:cs typeface="Times New Roman" panose="02020603050405020304" pitchFamily="18" charset="0"/>
            </a:endParaRPr>
          </a:p>
        </p:txBody>
      </p:sp>
      <p:pic>
        <p:nvPicPr>
          <p:cNvPr id="5" name="Picture 4" descr="mcdonalds1.png"/>
          <p:cNvPicPr>
            <a:picLocks noChangeAspect="1"/>
          </p:cNvPicPr>
          <p:nvPr/>
        </p:nvPicPr>
        <p:blipFill rotWithShape="1">
          <a:blip r:embed="rId5"/>
          <a:srcRect r="8630" b="-1"/>
          <a:stretch/>
        </p:blipFill>
        <p:spPr>
          <a:xfrm>
            <a:off x="20" y="3428999"/>
            <a:ext cx="4973079" cy="3429001"/>
          </a:xfrm>
          <a:custGeom>
            <a:avLst/>
            <a:gdLst/>
            <a:ahLst/>
            <a:cxnLst/>
            <a:rect l="l" t="t" r="r" b="b"/>
            <a:pathLst>
              <a:path w="4973099" h="3429001">
                <a:moveTo>
                  <a:pt x="0" y="0"/>
                </a:moveTo>
                <a:lnTo>
                  <a:pt x="4720965" y="0"/>
                </a:lnTo>
                <a:lnTo>
                  <a:pt x="4720965" y="56236"/>
                </a:lnTo>
                <a:lnTo>
                  <a:pt x="4722982" y="196139"/>
                </a:lnTo>
                <a:lnTo>
                  <a:pt x="4726007" y="333299"/>
                </a:lnTo>
                <a:lnTo>
                  <a:pt x="4728865" y="469087"/>
                </a:lnTo>
                <a:lnTo>
                  <a:pt x="4732059" y="602133"/>
                </a:lnTo>
                <a:lnTo>
                  <a:pt x="4736933" y="734492"/>
                </a:lnTo>
                <a:lnTo>
                  <a:pt x="4742144" y="864793"/>
                </a:lnTo>
                <a:lnTo>
                  <a:pt x="4746850" y="992352"/>
                </a:lnTo>
                <a:lnTo>
                  <a:pt x="4760130" y="1241298"/>
                </a:lnTo>
                <a:lnTo>
                  <a:pt x="4774249" y="1479956"/>
                </a:lnTo>
                <a:lnTo>
                  <a:pt x="4789041" y="1709013"/>
                </a:lnTo>
                <a:lnTo>
                  <a:pt x="4805346" y="1925726"/>
                </a:lnTo>
                <a:lnTo>
                  <a:pt x="4822323" y="2132838"/>
                </a:lnTo>
                <a:lnTo>
                  <a:pt x="4840644" y="2324862"/>
                </a:lnTo>
                <a:lnTo>
                  <a:pt x="4858630" y="2505227"/>
                </a:lnTo>
                <a:lnTo>
                  <a:pt x="4876615" y="2671191"/>
                </a:lnTo>
                <a:lnTo>
                  <a:pt x="4893592" y="2823438"/>
                </a:lnTo>
                <a:lnTo>
                  <a:pt x="4909729" y="2958541"/>
                </a:lnTo>
                <a:lnTo>
                  <a:pt x="4925025" y="3080613"/>
                </a:lnTo>
                <a:lnTo>
                  <a:pt x="4937800" y="3183483"/>
                </a:lnTo>
                <a:lnTo>
                  <a:pt x="4949902" y="3269894"/>
                </a:lnTo>
                <a:lnTo>
                  <a:pt x="4967216" y="3388538"/>
                </a:lnTo>
                <a:lnTo>
                  <a:pt x="4973099" y="3429000"/>
                </a:lnTo>
                <a:lnTo>
                  <a:pt x="4075210" y="3429000"/>
                </a:lnTo>
                <a:lnTo>
                  <a:pt x="4075210" y="3429001"/>
                </a:lnTo>
                <a:lnTo>
                  <a:pt x="0" y="3429001"/>
                </a:lnTo>
                <a:close/>
              </a:path>
            </a:pathLst>
          </a:custGeom>
        </p:spPr>
      </p:pic>
    </p:spTree>
    <p:extLst>
      <p:ext uri="{BB962C8B-B14F-4D97-AF65-F5344CB8AC3E}">
        <p14:creationId xmlns:p14="http://schemas.microsoft.com/office/powerpoint/2010/main" val="2533528457"/>
      </p:ext>
    </p:extLst>
  </p:cSld>
  <p:clrMapOvr>
    <a:masterClrMapping/>
  </p:clrMapOvr>
  <p:transition>
    <p:wedge/>
  </p:transition>
</p:sld>
</file>

<file path=ppt/slides/slide9.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72941" y="-2682814"/>
            <a:ext cx="4793473" cy="1675975"/>
          </a:xfrm>
        </p:spPr>
        <p:txBody>
          <a:bodyPr>
            <a:normAutofit/>
          </a:bodyPr>
          <a:lstStyle/>
          <a:p>
            <a:endParaRPr lang="en-US" b="1">
              <a:latin typeface="Times New Roman" panose="02020603050405020304" pitchFamily="18" charset="0"/>
              <a:cs typeface="Times New Roman" panose="02020603050405020304" pitchFamily="18" charset="0"/>
            </a:endParaRPr>
          </a:p>
        </p:txBody>
      </p:sp>
      <p:pic>
        <p:nvPicPr>
          <p:cNvPr id="5" name="Picture 4" descr="maxresdefault (1).jpg"/>
          <p:cNvPicPr>
            <a:picLocks noChangeAspect="1"/>
          </p:cNvPicPr>
          <p:nvPr/>
        </p:nvPicPr>
        <p:blipFill rotWithShape="1">
          <a:blip r:embed="rId4"/>
          <a:srcRect r="2" b="9764"/>
          <a:stretch/>
        </p:blipFill>
        <p:spPr>
          <a:xfrm>
            <a:off x="6094412" y="609137"/>
            <a:ext cx="5449888" cy="2766290"/>
          </a:xfrm>
          <a:prstGeom prst="rect">
            <a:avLst/>
          </a:prstGeom>
          <a:effectLst>
            <a:outerShdw blurRad="50800" dist="38100" dir="5400000" algn="t" rotWithShape="0">
              <a:prstClr val="black">
                <a:alpha val="43000"/>
              </a:prstClr>
            </a:outerShdw>
          </a:effectLst>
        </p:spPr>
      </p:pic>
      <p:sp>
        <p:nvSpPr>
          <p:cNvPr id="10" name="Rectangle 9">
            <a:extLst>
              <a:ext uri="{FF2B5EF4-FFF2-40B4-BE49-F238E27FC236}">
                <a16:creationId xmlns:a16="http://schemas.microsoft.com/office/drawing/2014/main" id="{AC546BE4-C7A3-4A47-9FA5-0866D5E656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Content Placeholder 2"/>
          <p:cNvSpPr>
            <a:spLocks noGrp="1"/>
          </p:cNvSpPr>
          <p:nvPr>
            <p:ph idx="1"/>
          </p:nvPr>
        </p:nvSpPr>
        <p:spPr>
          <a:xfrm>
            <a:off x="642175" y="1708167"/>
            <a:ext cx="4799145" cy="3763855"/>
          </a:xfrm>
        </p:spPr>
        <p:txBody>
          <a:bodyPr vert="horz" lIns="91440" tIns="45720" rIns="91440" bIns="45720" rtlCol="0" anchor="t">
            <a:noAutofit/>
          </a:bodyPr>
          <a:lstStyle/>
          <a:p>
            <a:pPr algn="just"/>
            <a:r>
              <a:rPr lang="en-GB" sz="2400">
                <a:latin typeface="Abadi Extra Light"/>
                <a:cs typeface="Times New Roman"/>
              </a:rPr>
              <a:t>Burger King is the oldest company that has been a threat/ challenge for the company just because it serves almost the same food items as McDonald’s. </a:t>
            </a:r>
            <a:endParaRPr lang="en-GB" sz="2400">
              <a:latin typeface="Abadi Extra Light"/>
              <a:cs typeface="Times New Roman" panose="02020603050405020304" pitchFamily="18" charset="0"/>
            </a:endParaRPr>
          </a:p>
          <a:p>
            <a:pPr algn="just"/>
            <a:r>
              <a:rPr lang="en-GB" sz="2400">
                <a:latin typeface="Abadi Extra Light"/>
                <a:cs typeface="Times New Roman"/>
              </a:rPr>
              <a:t>Since modern technology was not available McDonald’s was not able to persuade and attract the customers from Burger king to its own stores.</a:t>
            </a:r>
            <a:endParaRPr lang="en-US" sz="2400">
              <a:latin typeface="Abadi Extra Light"/>
              <a:cs typeface="Times New Roman"/>
            </a:endParaRPr>
          </a:p>
        </p:txBody>
      </p:sp>
      <p:pic>
        <p:nvPicPr>
          <p:cNvPr id="4" name="Picture 3" descr="burger-king-vs-mcdonald-scaled.jpg"/>
          <p:cNvPicPr>
            <a:picLocks noChangeAspect="1"/>
          </p:cNvPicPr>
          <p:nvPr/>
        </p:nvPicPr>
        <p:blipFill rotWithShape="1">
          <a:blip r:embed="rId5" cstate="print"/>
          <a:srcRect t="12591" r="2" b="8100"/>
          <a:stretch/>
        </p:blipFill>
        <p:spPr>
          <a:xfrm>
            <a:off x="6094412" y="3482108"/>
            <a:ext cx="5449888" cy="2766290"/>
          </a:xfrm>
          <a:prstGeom prst="rect">
            <a:avLst/>
          </a:prstGeom>
          <a:effectLst>
            <a:outerShdw blurRad="50800" dist="38100" dir="5400000" algn="t" rotWithShape="0">
              <a:prstClr val="black">
                <a:alpha val="43000"/>
              </a:prstClr>
            </a:outerShdw>
          </a:effectLst>
        </p:spPr>
      </p:pic>
    </p:spTree>
    <p:extLst>
      <p:ext uri="{BB962C8B-B14F-4D97-AF65-F5344CB8AC3E}">
        <p14:creationId xmlns:p14="http://schemas.microsoft.com/office/powerpoint/2010/main" val="3309889463"/>
      </p:ext>
    </p:extLst>
  </p:cSld>
  <p:clrMapOvr>
    <a:masterClrMapping/>
  </p:clrMapOvr>
  <p:transition>
    <p:wedge/>
  </p:transition>
</p:sld>
</file>

<file path=ppt/slides/slide10.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23E8915-D2AA-4327-A45A-972C3CA957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8302FC3C-9804-4950-B721-5FD704BA60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12188952" cy="6858000"/>
          </a:xfrm>
          <a:prstGeom prst="rect">
            <a:avLst/>
          </a:prstGeom>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6B9695BD-ECF6-49CA-8877-8C493193C6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5" y="1828800"/>
            <a:ext cx="0" cy="3200400"/>
          </a:xfrm>
          <a:prstGeom prst="line">
            <a:avLst/>
          </a:prstGeom>
          <a:ln w="19050">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pic>
        <p:nvPicPr>
          <p:cNvPr id="14" name="Picture 13">
            <a:extLst>
              <a:ext uri="{FF2B5EF4-FFF2-40B4-BE49-F238E27FC236}">
                <a16:creationId xmlns:a16="http://schemas.microsoft.com/office/drawing/2014/main" id="{3BC6EBB2-9BDC-4075-BA6B-43A9FBF9C8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b="23320"/>
          <a:stretch/>
        </p:blipFill>
        <p:spPr>
          <a:xfrm>
            <a:off x="8605878" y="6228080"/>
            <a:ext cx="993734" cy="762000"/>
          </a:xfrm>
          <a:prstGeom prst="rect">
            <a:avLst/>
          </a:prstGeom>
        </p:spPr>
      </p:pic>
      <p:sp>
        <p:nvSpPr>
          <p:cNvPr id="16" name="Freeform 5">
            <a:extLst>
              <a:ext uri="{FF2B5EF4-FFF2-40B4-BE49-F238E27FC236}">
                <a16:creationId xmlns:a16="http://schemas.microsoft.com/office/drawing/2014/main" id="{F3798573-F27B-47EB-8EA4-7EE34954C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588" y="0"/>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2" name="Title 1">
            <a:extLst>
              <a:ext uri="{FF2B5EF4-FFF2-40B4-BE49-F238E27FC236}">
                <a16:creationId xmlns:a16="http://schemas.microsoft.com/office/drawing/2014/main" id="{99430D6B-5B82-43E1-9DA1-48E88FAB92B5}"/>
              </a:ext>
            </a:extLst>
          </p:cNvPr>
          <p:cNvSpPr>
            <a:spLocks noGrp="1"/>
          </p:cNvSpPr>
          <p:nvPr>
            <p:ph type="title"/>
          </p:nvPr>
        </p:nvSpPr>
        <p:spPr>
          <a:xfrm>
            <a:off x="806195" y="804672"/>
            <a:ext cx="3521359" cy="5248656"/>
          </a:xfrm>
        </p:spPr>
        <p:txBody>
          <a:bodyPr anchor="ctr">
            <a:normAutofit/>
          </a:bodyPr>
          <a:lstStyle/>
          <a:p>
            <a:pPr algn="ctr"/>
            <a:r>
              <a:rPr lang="en-GB" sz="4000" b="1">
                <a:latin typeface="Abadi"/>
                <a:cs typeface="Times New Roman"/>
              </a:rPr>
              <a:t>TECHNOLOGY INTRODUCED</a:t>
            </a:r>
            <a:br>
              <a:rPr lang="en-GB" sz="4000" b="1">
                <a:latin typeface="Abadi"/>
                <a:cs typeface="Times New Roman" panose="02020603050405020304" pitchFamily="18" charset="0"/>
              </a:rPr>
            </a:br>
            <a:endParaRPr lang="en-GB" sz="4000" b="1">
              <a:latin typeface="Abadi"/>
              <a:cs typeface="Times New Roman" panose="02020603050405020304" pitchFamily="18" charset="0"/>
            </a:endParaRPr>
          </a:p>
        </p:txBody>
      </p:sp>
      <p:sp>
        <p:nvSpPr>
          <p:cNvPr id="3" name="Content Placeholder 2">
            <a:extLst>
              <a:ext uri="{FF2B5EF4-FFF2-40B4-BE49-F238E27FC236}">
                <a16:creationId xmlns:a16="http://schemas.microsoft.com/office/drawing/2014/main" id="{2750FB4F-B134-4FD8-8528-C64F6C9B40E0}"/>
              </a:ext>
            </a:extLst>
          </p:cNvPr>
          <p:cNvSpPr>
            <a:spLocks noGrp="1"/>
          </p:cNvSpPr>
          <p:nvPr>
            <p:ph idx="1"/>
          </p:nvPr>
        </p:nvSpPr>
        <p:spPr>
          <a:xfrm>
            <a:off x="4975861" y="804671"/>
            <a:ext cx="6399930" cy="5248657"/>
          </a:xfrm>
        </p:spPr>
        <p:txBody>
          <a:bodyPr anchor="ctr">
            <a:normAutofit/>
          </a:bodyPr>
          <a:lstStyle/>
          <a:p>
            <a:r>
              <a:rPr lang="en-GB" sz="3200" dirty="0">
                <a:latin typeface="Abadi Extra Light"/>
                <a:cs typeface="Times New Roman"/>
              </a:rPr>
              <a:t>Internet site</a:t>
            </a:r>
          </a:p>
          <a:p>
            <a:r>
              <a:rPr lang="en-GB" sz="3200" dirty="0">
                <a:latin typeface="Abadi Extra Light"/>
                <a:cs typeface="Times New Roman"/>
              </a:rPr>
              <a:t>Delivery </a:t>
            </a:r>
            <a:endParaRPr lang="en-GB" sz="3200" dirty="0">
              <a:latin typeface="Abadi Extra Light"/>
              <a:cs typeface="Times New Roman" panose="02020603050405020304" pitchFamily="18" charset="0"/>
            </a:endParaRPr>
          </a:p>
          <a:p>
            <a:r>
              <a:rPr lang="en-GB" sz="3200" dirty="0">
                <a:latin typeface="Abadi Extra Light"/>
                <a:cs typeface="Times New Roman"/>
              </a:rPr>
              <a:t>Kiosks</a:t>
            </a:r>
          </a:p>
          <a:p>
            <a:r>
              <a:rPr lang="en-GB" sz="3200" dirty="0">
                <a:latin typeface="Abadi Extra Light"/>
                <a:cs typeface="Times New Roman"/>
              </a:rPr>
              <a:t>Drive-thru</a:t>
            </a:r>
          </a:p>
          <a:p>
            <a:r>
              <a:rPr lang="en-GB" sz="3200" dirty="0">
                <a:latin typeface="Abadi Extra Light"/>
                <a:cs typeface="Times New Roman"/>
              </a:rPr>
              <a:t>Technology for voice</a:t>
            </a:r>
          </a:p>
          <a:p>
            <a:r>
              <a:rPr lang="en-GB" sz="3200" dirty="0">
                <a:latin typeface="Abadi Extra Light"/>
                <a:cs typeface="Times New Roman"/>
              </a:rPr>
              <a:t>Mobile apps</a:t>
            </a:r>
          </a:p>
          <a:p>
            <a:r>
              <a:rPr lang="en-GB" sz="3200" dirty="0">
                <a:latin typeface="Abadi Extra Light"/>
                <a:cs typeface="Times New Roman"/>
              </a:rPr>
              <a:t>Kid’s gadgets</a:t>
            </a:r>
          </a:p>
          <a:p>
            <a:pPr marL="0" indent="0">
              <a:buNone/>
            </a:pPr>
            <a:r>
              <a:rPr lang="en-GB" sz="3200" dirty="0">
                <a:latin typeface="Abadi Extra Light"/>
                <a:cs typeface="Times New Roman"/>
              </a:rPr>
              <a:t>                          </a:t>
            </a:r>
            <a:r>
              <a:rPr lang="en-GB" dirty="0">
                <a:latin typeface="Abadi Extra Light"/>
                <a:cs typeface="Times New Roman"/>
              </a:rPr>
              <a:t>Source</a:t>
            </a:r>
            <a:r>
              <a:rPr lang="en-GB" dirty="0">
                <a:latin typeface="Abadi Extra Light"/>
                <a:cs typeface="Times New Roman"/>
                <a:sym typeface="Wingdings" panose="05000000000000000000" pitchFamily="2" charset="2"/>
              </a:rPr>
              <a:t> : (McDonald’s, n.d.)</a:t>
            </a:r>
            <a:endParaRPr lang="en-GB" dirty="0">
              <a:latin typeface="Abadi Extra Light"/>
              <a:cs typeface="Times New Roman"/>
            </a:endParaRPr>
          </a:p>
        </p:txBody>
      </p:sp>
    </p:spTree>
    <p:extLst>
      <p:ext uri="{BB962C8B-B14F-4D97-AF65-F5344CB8AC3E}">
        <p14:creationId xmlns:p14="http://schemas.microsoft.com/office/powerpoint/2010/main" val="3804640033"/>
      </p:ext>
    </p:extLst>
  </p:cSld>
  <p:clrMapOvr>
    <a:masterClrMapping/>
  </p:clrMapOvr>
  <p:transition>
    <p:wedg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28648E-E96A-4535-8728-E9456BDE418D}"/>
              </a:ext>
            </a:extLst>
          </p:cNvPr>
          <p:cNvSpPr>
            <a:spLocks noGrp="1"/>
          </p:cNvSpPr>
          <p:nvPr>
            <p:ph type="title"/>
          </p:nvPr>
        </p:nvSpPr>
        <p:spPr/>
        <p:txBody>
          <a:bodyPr/>
          <a:lstStyle/>
          <a:p>
            <a:pPr algn="ctr"/>
            <a:r>
              <a:rPr lang="en-GB" b="1" dirty="0">
                <a:latin typeface="Abadi" panose="020B0604020104020204" pitchFamily="34" charset="0"/>
                <a:cs typeface="Times New Roman" panose="02020603050405020304" pitchFamily="18" charset="0"/>
              </a:rPr>
              <a:t>INSIGHTS</a:t>
            </a:r>
            <a:br>
              <a:rPr lang="en-GB" b="1" dirty="0">
                <a:latin typeface="Abadi" panose="020B0604020104020204" pitchFamily="34" charset="0"/>
                <a:cs typeface="Times New Roman" panose="02020603050405020304" pitchFamily="18" charset="0"/>
              </a:rPr>
            </a:br>
            <a:endParaRPr lang="en-GB" b="1" dirty="0">
              <a:latin typeface="Abadi" panose="020B0604020104020204" pitchFamily="34" charset="0"/>
              <a:cs typeface="Times New Roman" panose="02020603050405020304" pitchFamily="18" charset="0"/>
            </a:endParaRPr>
          </a:p>
        </p:txBody>
      </p:sp>
      <p:graphicFrame>
        <p:nvGraphicFramePr>
          <p:cNvPr id="5" name="Content Placeholder 2">
            <a:extLst>
              <a:ext uri="{FF2B5EF4-FFF2-40B4-BE49-F238E27FC236}">
                <a16:creationId xmlns:a16="http://schemas.microsoft.com/office/drawing/2014/main" id="{535E35C9-A87F-4B21-B12F-A833F25E76CD}"/>
              </a:ext>
            </a:extLst>
          </p:cNvPr>
          <p:cNvGraphicFramePr>
            <a:graphicFrameLocks noGrp="1"/>
          </p:cNvGraphicFramePr>
          <p:nvPr>
            <p:ph idx="1"/>
            <p:extLst>
              <p:ext uri="{D42A27DB-BD31-4B8C-83A1-F6EECF244321}">
                <p14:modId xmlns:p14="http://schemas.microsoft.com/office/powerpoint/2010/main" val="851588899"/>
              </p:ext>
            </p:extLst>
          </p:nvPr>
        </p:nvGraphicFramePr>
        <p:xfrm>
          <a:off x="1168924" y="1234440"/>
          <a:ext cx="9907571" cy="494252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a:extLst>
              <a:ext uri="{FF2B5EF4-FFF2-40B4-BE49-F238E27FC236}">
                <a16:creationId xmlns:a16="http://schemas.microsoft.com/office/drawing/2014/main" id="{46ECEF35-0F1F-497C-9579-A0DCD08BA9A2}"/>
              </a:ext>
            </a:extLst>
          </p:cNvPr>
          <p:cNvSpPr txBox="1"/>
          <p:nvPr/>
        </p:nvSpPr>
        <p:spPr>
          <a:xfrm>
            <a:off x="8446770" y="6000750"/>
            <a:ext cx="2994660" cy="369332"/>
          </a:xfrm>
          <a:prstGeom prst="rect">
            <a:avLst/>
          </a:prstGeom>
          <a:noFill/>
        </p:spPr>
        <p:txBody>
          <a:bodyPr wrap="square" rtlCol="0">
            <a:spAutoFit/>
          </a:bodyPr>
          <a:lstStyle/>
          <a:p>
            <a:r>
              <a:rPr lang="en-GB" dirty="0"/>
              <a:t>Source: (Tin-</a:t>
            </a:r>
            <a:r>
              <a:rPr lang="en-GB" dirty="0" err="1"/>
              <a:t>Yau</a:t>
            </a:r>
            <a:r>
              <a:rPr lang="en-GB" dirty="0"/>
              <a:t>, K. 2020)</a:t>
            </a:r>
          </a:p>
        </p:txBody>
      </p:sp>
    </p:spTree>
    <p:extLst>
      <p:ext uri="{BB962C8B-B14F-4D97-AF65-F5344CB8AC3E}">
        <p14:creationId xmlns:p14="http://schemas.microsoft.com/office/powerpoint/2010/main" val="3884349437"/>
      </p:ext>
    </p:extLst>
  </p:cSld>
  <p:clrMapOvr>
    <a:masterClrMapping/>
  </p:clrMapOvr>
  <p:transition>
    <p:wedg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1B5D88-473F-43AE-9237-F8EE9FE570CC}"/>
              </a:ext>
            </a:extLst>
          </p:cNvPr>
          <p:cNvSpPr>
            <a:spLocks noGrp="1"/>
          </p:cNvSpPr>
          <p:nvPr>
            <p:ph type="title"/>
          </p:nvPr>
        </p:nvSpPr>
        <p:spPr/>
        <p:txBody>
          <a:bodyPr/>
          <a:lstStyle/>
          <a:p>
            <a:pPr algn="ctr"/>
            <a:r>
              <a:rPr lang="en-GB" sz="4800" b="1">
                <a:latin typeface="Abadi"/>
                <a:cs typeface="Times New Roman"/>
              </a:rPr>
              <a:t>CHANGES AFTER INTRODUCTION</a:t>
            </a:r>
            <a:br>
              <a:rPr lang="en-GB" sz="4800" b="1">
                <a:latin typeface="Abadi"/>
                <a:cs typeface="Times New Roman" panose="02020603050405020304" pitchFamily="18" charset="0"/>
              </a:rPr>
            </a:br>
            <a:r>
              <a:rPr lang="en-GB" sz="4800" b="1">
                <a:latin typeface="Abadi"/>
                <a:cs typeface="Times New Roman"/>
              </a:rPr>
              <a:t> </a:t>
            </a:r>
            <a:endParaRPr lang="en-GB" sz="4800" b="1">
              <a:latin typeface="Abadi"/>
              <a:cs typeface="Times New Roman" panose="02020603050405020304" pitchFamily="18" charset="0"/>
            </a:endParaRPr>
          </a:p>
        </p:txBody>
      </p:sp>
      <p:sp>
        <p:nvSpPr>
          <p:cNvPr id="3" name="Content Placeholder 2">
            <a:extLst>
              <a:ext uri="{FF2B5EF4-FFF2-40B4-BE49-F238E27FC236}">
                <a16:creationId xmlns:a16="http://schemas.microsoft.com/office/drawing/2014/main" id="{76B67993-A999-42FB-B4FC-95E68ACE1598}"/>
              </a:ext>
            </a:extLst>
          </p:cNvPr>
          <p:cNvSpPr>
            <a:spLocks noGrp="1"/>
          </p:cNvSpPr>
          <p:nvPr>
            <p:ph idx="1"/>
          </p:nvPr>
        </p:nvSpPr>
        <p:spPr>
          <a:xfrm>
            <a:off x="1103312" y="2052918"/>
            <a:ext cx="10010465" cy="4195481"/>
          </a:xfrm>
        </p:spPr>
        <p:txBody>
          <a:bodyPr vert="horz" lIns="91440" tIns="45720" rIns="91440" bIns="45720" rtlCol="0" anchor="t">
            <a:noAutofit/>
          </a:bodyPr>
          <a:lstStyle/>
          <a:p>
            <a:r>
              <a:rPr lang="en-GB" sz="2800" dirty="0">
                <a:effectLst/>
                <a:latin typeface="Times New Roman" panose="02020603050405020304" pitchFamily="18" charset="0"/>
                <a:ea typeface="Calibri" panose="020F0502020204030204" pitchFamily="34" charset="0"/>
                <a:cs typeface="Times New Roman" panose="02020603050405020304" pitchFamily="18" charset="0"/>
              </a:rPr>
              <a:t>Delivery, which typically has a larger digital order check, has risen to $4 billion, about four times more that it was before. (</a:t>
            </a:r>
            <a:r>
              <a:rPr lang="en-GB" sz="2800" dirty="0">
                <a:effectLst/>
                <a:latin typeface="Abadi Extra Light"/>
                <a:ea typeface="Calibri" panose="020F0502020204030204" pitchFamily="34" charset="0"/>
                <a:cs typeface="Times New Roman"/>
              </a:rPr>
              <a:t>KLEIN, 2020)</a:t>
            </a:r>
          </a:p>
          <a:p>
            <a:r>
              <a:rPr lang="en-GB" sz="2800" dirty="0">
                <a:effectLst/>
                <a:latin typeface="Abadi Extra Light"/>
                <a:ea typeface="Calibri" panose="020F0502020204030204" pitchFamily="34" charset="0"/>
                <a:cs typeface="Times New Roman"/>
              </a:rPr>
              <a:t>With the introduction of kiosks, the number of buyers </a:t>
            </a:r>
            <a:r>
              <a:rPr lang="en-GB" sz="2800" dirty="0">
                <a:latin typeface="Abadi Extra Light"/>
                <a:ea typeface="Calibri" panose="020F0502020204030204" pitchFamily="34" charset="0"/>
                <a:cs typeface="Times New Roman"/>
              </a:rPr>
              <a:t>going up</a:t>
            </a:r>
            <a:r>
              <a:rPr lang="en-GB" sz="2800" dirty="0">
                <a:effectLst/>
                <a:latin typeface="Abadi Extra Light"/>
                <a:ea typeface="Calibri" panose="020F0502020204030204" pitchFamily="34" charset="0"/>
                <a:cs typeface="Times New Roman"/>
              </a:rPr>
              <a:t> and the waiting time decreased</a:t>
            </a:r>
            <a:r>
              <a:rPr lang="en-GB" sz="2800" dirty="0">
                <a:latin typeface="Abadi Extra Light"/>
                <a:ea typeface="Calibri" panose="020F0502020204030204" pitchFamily="34" charset="0"/>
                <a:cs typeface="Times New Roman"/>
              </a:rPr>
              <a:t> </a:t>
            </a:r>
            <a:endParaRPr lang="en-GB" sz="2800" dirty="0">
              <a:effectLst/>
              <a:latin typeface="Abadi Extra Light"/>
              <a:ea typeface="Calibri" panose="020F0502020204030204" pitchFamily="34" charset="0"/>
              <a:cs typeface="Times New Roman" panose="02020603050405020304" pitchFamily="18" charset="0"/>
            </a:endParaRPr>
          </a:p>
          <a:p>
            <a:r>
              <a:rPr lang="en-GB" sz="2800" dirty="0">
                <a:effectLst/>
                <a:latin typeface="Abadi Extra Light"/>
                <a:ea typeface="Calibri" panose="020F0502020204030204" pitchFamily="34" charset="0"/>
                <a:cs typeface="Times New Roman"/>
              </a:rPr>
              <a:t>Drive Thru service has improved services for drivers which has brought in more revenue</a:t>
            </a:r>
          </a:p>
          <a:p>
            <a:r>
              <a:rPr lang="en-GB" sz="2800" dirty="0">
                <a:effectLst/>
                <a:latin typeface="Abadi Extra Light"/>
                <a:ea typeface="Calibri" panose="020F0502020204030204" pitchFamily="34" charset="0"/>
                <a:cs typeface="Times New Roman"/>
              </a:rPr>
              <a:t>Each of us uses mobile phones </a:t>
            </a:r>
            <a:r>
              <a:rPr lang="en-GB" sz="2800" dirty="0">
                <a:latin typeface="Abadi Extra Light"/>
                <a:ea typeface="Calibri" panose="020F0502020204030204" pitchFamily="34" charset="0"/>
                <a:cs typeface="Times New Roman"/>
              </a:rPr>
              <a:t>every</a:t>
            </a:r>
            <a:r>
              <a:rPr lang="en-GB" sz="2800" dirty="0">
                <a:effectLst/>
                <a:latin typeface="Abadi Extra Light"/>
                <a:ea typeface="Calibri" panose="020F0502020204030204" pitchFamily="34" charset="0"/>
                <a:cs typeface="Times New Roman"/>
              </a:rPr>
              <a:t> day and that's why the phone application has brought more customers to the company.</a:t>
            </a:r>
          </a:p>
        </p:txBody>
      </p:sp>
    </p:spTree>
    <p:extLst>
      <p:ext uri="{BB962C8B-B14F-4D97-AF65-F5344CB8AC3E}">
        <p14:creationId xmlns:p14="http://schemas.microsoft.com/office/powerpoint/2010/main" val="4244139468"/>
      </p:ext>
    </p:extLst>
  </p:cSld>
  <p:clrMapOvr>
    <a:masterClrMapping/>
  </p:clrMapOvr>
  <p:transition>
    <p:wedge/>
  </p:transition>
</p:sld>
</file>

<file path=ppt/slides/slide13.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CF2800-E649-4B92-BE67-90D749E749AE}"/>
              </a:ext>
            </a:extLst>
          </p:cNvPr>
          <p:cNvSpPr>
            <a:spLocks noGrp="1"/>
          </p:cNvSpPr>
          <p:nvPr>
            <p:ph type="title"/>
          </p:nvPr>
        </p:nvSpPr>
        <p:spPr>
          <a:xfrm>
            <a:off x="6756485" y="2210776"/>
            <a:ext cx="4630461" cy="5552627"/>
          </a:xfrm>
        </p:spPr>
        <p:txBody>
          <a:bodyPr vert="horz" lIns="91440" tIns="45720" rIns="91440" bIns="45720" rtlCol="0" anchor="t">
            <a:noAutofit/>
          </a:bodyPr>
          <a:lstStyle/>
          <a:p>
            <a:pPr algn="just">
              <a:lnSpc>
                <a:spcPct val="90000"/>
              </a:lnSpc>
            </a:pPr>
            <a:r>
              <a:rPr lang="en-GB" sz="6000" dirty="0">
                <a:latin typeface="Abadi"/>
              </a:rPr>
              <a:t>The impact of technologies introduced</a:t>
            </a:r>
            <a:endParaRPr lang="en-GB" sz="6000" dirty="0">
              <a:latin typeface="Abadi"/>
              <a:ea typeface="+mj-lt"/>
              <a:cs typeface="+mj-lt"/>
            </a:endParaRPr>
          </a:p>
          <a:p>
            <a:pPr algn="just">
              <a:lnSpc>
                <a:spcPct val="90000"/>
              </a:lnSpc>
            </a:pPr>
            <a:endParaRPr lang="en-GB" sz="6000">
              <a:latin typeface="Abadi"/>
            </a:endParaRPr>
          </a:p>
        </p:txBody>
      </p:sp>
      <p:pic>
        <p:nvPicPr>
          <p:cNvPr id="4" name="Picture 4" descr="Logo&#10;&#10;Description automatically generated">
            <a:extLst>
              <a:ext uri="{FF2B5EF4-FFF2-40B4-BE49-F238E27FC236}">
                <a16:creationId xmlns:a16="http://schemas.microsoft.com/office/drawing/2014/main" id="{FBEBC447-01EC-4C90-BA86-21C83FEE2148}"/>
              </a:ext>
            </a:extLst>
          </p:cNvPr>
          <p:cNvPicPr>
            <a:picLocks noChangeAspect="1"/>
          </p:cNvPicPr>
          <p:nvPr/>
        </p:nvPicPr>
        <p:blipFill rotWithShape="1">
          <a:blip r:embed="rId4"/>
          <a:srcRect l="25015" r="24998"/>
          <a:stretch/>
        </p:blipFill>
        <p:spPr>
          <a:xfrm>
            <a:off x="-2" y="10"/>
            <a:ext cx="6094407" cy="6857990"/>
          </a:xfrm>
          <a:prstGeom prst="rect">
            <a:avLst/>
          </a:prstGeom>
        </p:spPr>
      </p:pic>
      <p:sp>
        <p:nvSpPr>
          <p:cNvPr id="3" name="TextBox 2">
            <a:extLst>
              <a:ext uri="{FF2B5EF4-FFF2-40B4-BE49-F238E27FC236}">
                <a16:creationId xmlns:a16="http://schemas.microsoft.com/office/drawing/2014/main" id="{ABE4AD97-0A5D-4156-88AD-1A93B400EA69}"/>
              </a:ext>
            </a:extLst>
          </p:cNvPr>
          <p:cNvSpPr txBox="1"/>
          <p:nvPr/>
        </p:nvSpPr>
        <p:spPr>
          <a:xfrm>
            <a:off x="-6650" y="6405653"/>
            <a:ext cx="2426897"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000">
                <a:latin typeface="Abadi"/>
                <a:ea typeface="+mn-lt"/>
                <a:cs typeface="+mn-lt"/>
              </a:rPr>
              <a:t>creativebloq.com</a:t>
            </a:r>
            <a:endParaRPr lang="en-US" sz="2000">
              <a:latin typeface="Abadi"/>
            </a:endParaRPr>
          </a:p>
        </p:txBody>
      </p:sp>
    </p:spTree>
    <p:extLst>
      <p:ext uri="{BB962C8B-B14F-4D97-AF65-F5344CB8AC3E}">
        <p14:creationId xmlns:p14="http://schemas.microsoft.com/office/powerpoint/2010/main" val="27732140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938772C-377B-4131-A22D-3E2C606ED91F}"/>
              </a:ext>
            </a:extLst>
          </p:cNvPr>
          <p:cNvSpPr txBox="1"/>
          <p:nvPr/>
        </p:nvSpPr>
        <p:spPr>
          <a:xfrm>
            <a:off x="4724400" y="3200400"/>
            <a:ext cx="408029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spcBef>
                <a:spcPts val="1000"/>
              </a:spcBef>
              <a:buFont typeface="Arial"/>
              <a:buChar char="•"/>
            </a:pPr>
            <a:endParaRPr lang="en-GB"/>
          </a:p>
        </p:txBody>
      </p:sp>
      <p:graphicFrame>
        <p:nvGraphicFramePr>
          <p:cNvPr id="11" name="Diagram 11">
            <a:extLst>
              <a:ext uri="{FF2B5EF4-FFF2-40B4-BE49-F238E27FC236}">
                <a16:creationId xmlns:a16="http://schemas.microsoft.com/office/drawing/2014/main" id="{55EA3CFB-E77E-4C42-BE33-1EB428332252}"/>
              </a:ext>
            </a:extLst>
          </p:cNvPr>
          <p:cNvGraphicFramePr/>
          <p:nvPr>
            <p:extLst>
              <p:ext uri="{D42A27DB-BD31-4B8C-83A1-F6EECF244321}">
                <p14:modId xmlns:p14="http://schemas.microsoft.com/office/powerpoint/2010/main" val="3515028891"/>
              </p:ext>
            </p:extLst>
          </p:nvPr>
        </p:nvGraphicFramePr>
        <p:xfrm>
          <a:off x="139505" y="-492381"/>
          <a:ext cx="8245638" cy="701269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7" name="Graphic 67" descr="Tick">
            <a:extLst>
              <a:ext uri="{FF2B5EF4-FFF2-40B4-BE49-F238E27FC236}">
                <a16:creationId xmlns:a16="http://schemas.microsoft.com/office/drawing/2014/main" id="{2389EA95-53F4-47B3-B477-E72D677BE38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520237" y="2566987"/>
            <a:ext cx="914400" cy="914400"/>
          </a:xfrm>
          <a:prstGeom prst="rect">
            <a:avLst/>
          </a:prstGeom>
        </p:spPr>
      </p:pic>
      <p:graphicFrame>
        <p:nvGraphicFramePr>
          <p:cNvPr id="186" name="Diagram 101">
            <a:extLst>
              <a:ext uri="{FF2B5EF4-FFF2-40B4-BE49-F238E27FC236}">
                <a16:creationId xmlns:a16="http://schemas.microsoft.com/office/drawing/2014/main" id="{4D3E0088-238E-4194-8AC8-0002625BCB16}"/>
              </a:ext>
            </a:extLst>
          </p:cNvPr>
          <p:cNvGraphicFramePr/>
          <p:nvPr>
            <p:extLst>
              <p:ext uri="{D42A27DB-BD31-4B8C-83A1-F6EECF244321}">
                <p14:modId xmlns:p14="http://schemas.microsoft.com/office/powerpoint/2010/main" val="3612169108"/>
              </p:ext>
            </p:extLst>
          </p:nvPr>
        </p:nvGraphicFramePr>
        <p:xfrm>
          <a:off x="59531" y="2921793"/>
          <a:ext cx="8322467" cy="4872037"/>
        </p:xfrm>
        <a:graphic>
          <a:graphicData uri="http://schemas.openxmlformats.org/drawingml/2006/diagram">
            <dgm:relIds xmlns:dgm="http://schemas.openxmlformats.org/drawingml/2006/diagram" xmlns:r="http://schemas.openxmlformats.org/officeDocument/2006/relationships" r:dm="rId10" r:lo="rId11" r:qs="rId12" r:cs="rId13"/>
          </a:graphicData>
        </a:graphic>
      </p:graphicFrame>
      <p:sp>
        <p:nvSpPr>
          <p:cNvPr id="229" name="TextBox 228">
            <a:extLst>
              <a:ext uri="{FF2B5EF4-FFF2-40B4-BE49-F238E27FC236}">
                <a16:creationId xmlns:a16="http://schemas.microsoft.com/office/drawing/2014/main" id="{E57A6DA6-3961-4E29-B754-AD5294CA7210}"/>
              </a:ext>
            </a:extLst>
          </p:cNvPr>
          <p:cNvSpPr txBox="1"/>
          <p:nvPr/>
        </p:nvSpPr>
        <p:spPr>
          <a:xfrm>
            <a:off x="2652712" y="211930"/>
            <a:ext cx="6279354" cy="7694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4400">
                <a:latin typeface="Abadi"/>
              </a:rPr>
              <a:t>POSITIVE IMPACTS</a:t>
            </a:r>
            <a:endParaRPr lang="en-US" sz="4400">
              <a:latin typeface="Abadi"/>
            </a:endParaRPr>
          </a:p>
        </p:txBody>
      </p:sp>
      <p:pic>
        <p:nvPicPr>
          <p:cNvPr id="1252" name="Graphic 67" descr="Tick">
            <a:extLst>
              <a:ext uri="{FF2B5EF4-FFF2-40B4-BE49-F238E27FC236}">
                <a16:creationId xmlns:a16="http://schemas.microsoft.com/office/drawing/2014/main" id="{81B7F650-839F-4D80-9106-4A96B9E81DE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520236" y="4953628"/>
            <a:ext cx="914400" cy="914400"/>
          </a:xfrm>
          <a:prstGeom prst="rect">
            <a:avLst/>
          </a:prstGeom>
        </p:spPr>
      </p:pic>
    </p:spTree>
    <p:extLst>
      <p:ext uri="{BB962C8B-B14F-4D97-AF65-F5344CB8AC3E}">
        <p14:creationId xmlns:p14="http://schemas.microsoft.com/office/powerpoint/2010/main" val="895633596"/>
      </p:ext>
    </p:extLst>
  </p:cSld>
  <p:clrMapOvr>
    <a:masterClrMapping/>
  </p:clrMapOvr>
  <p:transition>
    <p:wedg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CC9C76-C7CC-4EC2-B3DA-28A350BB2B30}"/>
              </a:ext>
            </a:extLst>
          </p:cNvPr>
          <p:cNvSpPr>
            <a:spLocks noGrp="1"/>
          </p:cNvSpPr>
          <p:nvPr>
            <p:ph type="title"/>
          </p:nvPr>
        </p:nvSpPr>
        <p:spPr/>
        <p:txBody>
          <a:bodyPr/>
          <a:lstStyle/>
          <a:p>
            <a:pPr algn="ctr"/>
            <a:r>
              <a:rPr lang="en-GB">
                <a:latin typeface="Abadi"/>
              </a:rPr>
              <a:t>NEGATIVE IMPACTS</a:t>
            </a:r>
            <a:endParaRPr lang="en-GB">
              <a:ea typeface="+mj-lt"/>
              <a:cs typeface="+mj-lt"/>
            </a:endParaRPr>
          </a:p>
          <a:p>
            <a:endParaRPr lang="en-GB"/>
          </a:p>
        </p:txBody>
      </p:sp>
      <p:graphicFrame>
        <p:nvGraphicFramePr>
          <p:cNvPr id="4" name="Diagram 3">
            <a:extLst>
              <a:ext uri="{FF2B5EF4-FFF2-40B4-BE49-F238E27FC236}">
                <a16:creationId xmlns:a16="http://schemas.microsoft.com/office/drawing/2014/main" id="{56DAE212-D195-42E9-A5E3-18F6DE2A7028}"/>
              </a:ext>
            </a:extLst>
          </p:cNvPr>
          <p:cNvGraphicFramePr/>
          <p:nvPr>
            <p:extLst>
              <p:ext uri="{D42A27DB-BD31-4B8C-83A1-F6EECF244321}">
                <p14:modId xmlns:p14="http://schemas.microsoft.com/office/powerpoint/2010/main" val="4262027009"/>
              </p:ext>
            </p:extLst>
          </p:nvPr>
        </p:nvGraphicFramePr>
        <p:xfrm>
          <a:off x="583407" y="1243012"/>
          <a:ext cx="8322467" cy="48720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9" name="Graphic 19" descr="Close">
            <a:extLst>
              <a:ext uri="{FF2B5EF4-FFF2-40B4-BE49-F238E27FC236}">
                <a16:creationId xmlns:a16="http://schemas.microsoft.com/office/drawing/2014/main" id="{2CEADF81-5BE9-4654-A697-F40D52211E07}"/>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567863" y="2924175"/>
            <a:ext cx="1402556" cy="1414462"/>
          </a:xfrm>
          <a:prstGeom prst="rect">
            <a:avLst/>
          </a:prstGeom>
        </p:spPr>
      </p:pic>
    </p:spTree>
    <p:extLst>
      <p:ext uri="{BB962C8B-B14F-4D97-AF65-F5344CB8AC3E}">
        <p14:creationId xmlns:p14="http://schemas.microsoft.com/office/powerpoint/2010/main" val="3554817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noFill/>
          </a:ln>
        </p:spPr>
        <p:txBody>
          <a:bodyPr>
            <a:normAutofit fontScale="90000"/>
          </a:bodyPr>
          <a:lstStyle/>
          <a:p>
            <a:pPr algn="ctr"/>
            <a:r>
              <a:rPr lang="en-GB" sz="5000" dirty="0">
                <a:latin typeface="Abadi" panose="020B0604020104020204" pitchFamily="34" charset="0"/>
                <a:cs typeface="Times New Roman" panose="02020603050405020304" pitchFamily="18" charset="0"/>
              </a:rPr>
              <a:t>Lessons that can be drawn from the case study</a:t>
            </a:r>
            <a:endParaRPr lang="en-US" sz="5000" dirty="0">
              <a:latin typeface="Abadi" panose="020B0604020104020204" pitchFamily="34" charset="0"/>
              <a:cs typeface="Times New Roman" panose="02020603050405020304" pitchFamily="18" charset="0"/>
            </a:endParaRPr>
          </a:p>
        </p:txBody>
      </p:sp>
      <p:sp>
        <p:nvSpPr>
          <p:cNvPr id="4" name="TextBox 3"/>
          <p:cNvSpPr txBox="1"/>
          <p:nvPr/>
        </p:nvSpPr>
        <p:spPr>
          <a:xfrm>
            <a:off x="655093" y="2115403"/>
            <a:ext cx="5658622" cy="3046988"/>
          </a:xfrm>
          <a:prstGeom prst="rect">
            <a:avLst/>
          </a:prstGeom>
          <a:noFill/>
          <a:ln>
            <a:noFill/>
          </a:ln>
        </p:spPr>
        <p:txBody>
          <a:bodyPr wrap="square" rtlCol="0">
            <a:spAutoFit/>
          </a:bodyPr>
          <a:lstStyle/>
          <a:p>
            <a:pPr marL="285750" indent="-285750">
              <a:buFont typeface="Arial" panose="020B0604020202020204" pitchFamily="34" charset="0"/>
              <a:buChar char="•"/>
            </a:pPr>
            <a:r>
              <a:rPr lang="en-US" sz="2400" dirty="0">
                <a:latin typeface="Abadi Extra Light" panose="020B0204020104020204" pitchFamily="34" charset="0"/>
                <a:cs typeface="Times New Roman" panose="02020603050405020304" pitchFamily="18" charset="0"/>
              </a:rPr>
              <a:t>As per the views of </a:t>
            </a:r>
            <a:r>
              <a:rPr lang="en-US" sz="2400" dirty="0" err="1">
                <a:latin typeface="Abadi Extra Light" panose="020B0204020104020204" pitchFamily="34" charset="0"/>
                <a:cs typeface="Times New Roman" panose="02020603050405020304" pitchFamily="18" charset="0"/>
              </a:rPr>
              <a:t>Krasnikova</a:t>
            </a:r>
            <a:r>
              <a:rPr lang="en-US" sz="2400" i="1" dirty="0">
                <a:latin typeface="Abadi Extra Light" panose="020B0204020104020204" pitchFamily="34" charset="0"/>
                <a:cs typeface="Times New Roman" panose="02020603050405020304" pitchFamily="18" charset="0"/>
              </a:rPr>
              <a:t> et al</a:t>
            </a:r>
            <a:r>
              <a:rPr lang="en-US" sz="2400" dirty="0">
                <a:latin typeface="Abadi Extra Light" panose="020B0204020104020204" pitchFamily="34" charset="0"/>
                <a:cs typeface="Times New Roman" panose="02020603050405020304" pitchFamily="18" charset="0"/>
              </a:rPr>
              <a:t>., (2020, p. 29), the innovations that improved customer loyalty and the end result were then made permanent. </a:t>
            </a:r>
          </a:p>
          <a:p>
            <a:pPr marL="285750" indent="-285750">
              <a:buFont typeface="Arial" panose="020B0604020202020204" pitchFamily="34" charset="0"/>
              <a:buChar char="•"/>
            </a:pPr>
            <a:r>
              <a:rPr lang="en-US" sz="2400" dirty="0">
                <a:latin typeface="Abadi Extra Light" panose="020B0204020104020204" pitchFamily="34" charset="0"/>
                <a:cs typeface="Times New Roman" panose="02020603050405020304" pitchFamily="18" charset="0"/>
              </a:rPr>
              <a:t>The 'Experience of the Nice' strategy by McDonald looked at the behaviours, and experiential variables that alter the level of satisfaction of its customers</a:t>
            </a:r>
          </a:p>
        </p:txBody>
      </p:sp>
      <p:pic>
        <p:nvPicPr>
          <p:cNvPr id="5122" name="Picture 2" descr="Why McDonald's Wins in Any Economy | Fortun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40046" y="2115403"/>
            <a:ext cx="4813754" cy="4401205"/>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69336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5000" b="1" dirty="0">
                <a:latin typeface="Abadi" panose="020B0604020104020204" pitchFamily="34" charset="0"/>
                <a:cs typeface="Times New Roman" panose="02020603050405020304" pitchFamily="18" charset="0"/>
              </a:rPr>
              <a:t>CONCLUDING REMARKS</a:t>
            </a:r>
            <a:endParaRPr lang="en-US" sz="5000" dirty="0">
              <a:latin typeface="Abadi" panose="020B0604020104020204" pitchFamily="34" charset="0"/>
              <a:cs typeface="Times New Roman" panose="02020603050405020304" pitchFamily="18" charset="0"/>
            </a:endParaRPr>
          </a:p>
        </p:txBody>
      </p:sp>
      <p:sp>
        <p:nvSpPr>
          <p:cNvPr id="5" name="TextBox 4"/>
          <p:cNvSpPr txBox="1"/>
          <p:nvPr/>
        </p:nvSpPr>
        <p:spPr>
          <a:xfrm>
            <a:off x="595086" y="1930400"/>
            <a:ext cx="3643085" cy="3416320"/>
          </a:xfrm>
          <a:prstGeom prst="rect">
            <a:avLst/>
          </a:prstGeom>
          <a:noFill/>
          <a:ln>
            <a:noFill/>
          </a:ln>
        </p:spPr>
        <p:txBody>
          <a:bodyPr wrap="square" rtlCol="0">
            <a:spAutoFit/>
          </a:bodyPr>
          <a:lstStyle/>
          <a:p>
            <a:pPr marL="285750" indent="-285750">
              <a:buFont typeface="Arial" panose="020B0604020202020204" pitchFamily="34" charset="0"/>
              <a:buChar char="•"/>
            </a:pPr>
            <a:r>
              <a:rPr lang="en-US" sz="2400" dirty="0">
                <a:latin typeface="Abadi Extra Light" panose="020B0204020104020204" pitchFamily="34" charset="0"/>
                <a:cs typeface="Times New Roman" panose="02020603050405020304" pitchFamily="18" charset="0"/>
              </a:rPr>
              <a:t>Technology would continue to drive change and restaurant owners like Mc Donald’s would need to embed technology in their business models or begin to see a decline in income.</a:t>
            </a:r>
            <a:endParaRPr lang="en-US" sz="2400" b="0" dirty="0">
              <a:effectLst/>
              <a:latin typeface="Abadi Extra Light" panose="020B0204020104020204" pitchFamily="34" charset="0"/>
              <a:cs typeface="Times New Roman" panose="02020603050405020304" pitchFamily="18" charset="0"/>
            </a:endParaRPr>
          </a:p>
          <a:p>
            <a:endParaRPr lang="en-US" sz="2400" dirty="0">
              <a:latin typeface="Abadi Extra Light" panose="020B0204020104020204" pitchFamily="34" charset="0"/>
              <a:cs typeface="Times New Roman" panose="02020603050405020304" pitchFamily="18" charset="0"/>
            </a:endParaRPr>
          </a:p>
        </p:txBody>
      </p:sp>
      <p:pic>
        <p:nvPicPr>
          <p:cNvPr id="4098" name="Picture 2" descr="The McDonald's Business Model Canvas | Finch &amp; Beak Consult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3599" y="1930400"/>
            <a:ext cx="7242629" cy="4832092"/>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0819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48930" y="629266"/>
            <a:ext cx="9252154" cy="1223983"/>
          </a:xfrm>
        </p:spPr>
        <p:txBody>
          <a:bodyPr>
            <a:normAutofit/>
          </a:bodyPr>
          <a:lstStyle/>
          <a:p>
            <a:r>
              <a:rPr lang="en-GB" b="1">
                <a:latin typeface="Times New Roman" panose="02020603050405020304" pitchFamily="18" charset="0"/>
                <a:cs typeface="Times New Roman" panose="02020603050405020304" pitchFamily="18" charset="0"/>
              </a:rPr>
              <a:t>CONCLUSION</a:t>
            </a:r>
            <a:endParaRPr lang="en-US" b="1">
              <a:latin typeface="Times New Roman" panose="02020603050405020304" pitchFamily="18" charset="0"/>
              <a:cs typeface="Times New Roman" panose="02020603050405020304" pitchFamily="18" charset="0"/>
            </a:endParaRPr>
          </a:p>
        </p:txBody>
      </p:sp>
      <p:pic>
        <p:nvPicPr>
          <p:cNvPr id="4" name="Picture 4" descr="Logo&#10;&#10;Description automatically generated">
            <a:extLst>
              <a:ext uri="{FF2B5EF4-FFF2-40B4-BE49-F238E27FC236}">
                <a16:creationId xmlns:a16="http://schemas.microsoft.com/office/drawing/2014/main" id="{3F3B7308-6A0B-479C-AC9E-240F0408B297}"/>
              </a:ext>
            </a:extLst>
          </p:cNvPr>
          <p:cNvPicPr>
            <a:picLocks noChangeAspect="1"/>
          </p:cNvPicPr>
          <p:nvPr/>
        </p:nvPicPr>
        <p:blipFill rotWithShape="1">
          <a:blip r:embed="rId4"/>
          <a:srcRect l="23252" r="23237" b="2"/>
          <a:stretch/>
        </p:blipFill>
        <p:spPr>
          <a:xfrm>
            <a:off x="648930" y="2052213"/>
            <a:ext cx="3991900" cy="4196185"/>
          </a:xfrm>
          <a:prstGeom prst="rect">
            <a:avLst/>
          </a:prstGeom>
          <a:effectLst>
            <a:outerShdw blurRad="50800" dist="38100" dir="5400000" algn="t" rotWithShape="0">
              <a:prstClr val="black">
                <a:alpha val="43000"/>
              </a:prstClr>
            </a:outerShdw>
          </a:effectLst>
        </p:spPr>
      </p:pic>
      <p:sp>
        <p:nvSpPr>
          <p:cNvPr id="3" name="Content Placeholder 2"/>
          <p:cNvSpPr>
            <a:spLocks noGrp="1"/>
          </p:cNvSpPr>
          <p:nvPr>
            <p:ph idx="1"/>
          </p:nvPr>
        </p:nvSpPr>
        <p:spPr>
          <a:xfrm>
            <a:off x="5290457" y="2052214"/>
            <a:ext cx="5803129" cy="4196185"/>
          </a:xfrm>
        </p:spPr>
        <p:txBody>
          <a:bodyPr vert="horz" lIns="91440" tIns="45720" rIns="91440" bIns="45720" rtlCol="0" anchor="t">
            <a:noAutofit/>
          </a:bodyPr>
          <a:lstStyle/>
          <a:p>
            <a:pPr marL="0" indent="0">
              <a:buNone/>
            </a:pPr>
            <a:r>
              <a:rPr lang="en-US" sz="2400" b="1">
                <a:latin typeface="Abadi"/>
                <a:cs typeface="Times New Roman"/>
              </a:rPr>
              <a:t>Mcdonald took great advantage of New Technologies :</a:t>
            </a:r>
            <a:endParaRPr lang="en-US" sz="2400" b="1">
              <a:latin typeface="Abadi"/>
              <a:cs typeface="Times New Roman" panose="02020603050405020304" pitchFamily="18" charset="0"/>
            </a:endParaRPr>
          </a:p>
          <a:p>
            <a:pPr marL="0" indent="0">
              <a:buNone/>
            </a:pPr>
            <a:r>
              <a:rPr lang="en-US" sz="2400">
                <a:latin typeface="Abadi Extra Light"/>
                <a:cs typeface="Times New Roman"/>
              </a:rPr>
              <a:t>-Benefits the company (profit)</a:t>
            </a:r>
            <a:endParaRPr lang="en-US" sz="2400">
              <a:latin typeface="Abadi Extra Light"/>
              <a:cs typeface="Times New Roman" panose="02020603050405020304" pitchFamily="18" charset="0"/>
            </a:endParaRPr>
          </a:p>
          <a:p>
            <a:pPr marL="0" indent="0">
              <a:buNone/>
            </a:pPr>
            <a:r>
              <a:rPr lang="en-US" sz="2400">
                <a:latin typeface="Abadi Extra Light"/>
                <a:cs typeface="Times New Roman"/>
              </a:rPr>
              <a:t>-Benefit staff (employee morale)</a:t>
            </a:r>
            <a:endParaRPr lang="en-US" sz="2400">
              <a:latin typeface="Abadi Extra Light"/>
              <a:cs typeface="Times New Roman" panose="02020603050405020304" pitchFamily="18" charset="0"/>
            </a:endParaRPr>
          </a:p>
          <a:p>
            <a:pPr marL="0" indent="0">
              <a:buNone/>
            </a:pPr>
            <a:r>
              <a:rPr lang="en-US" sz="2400">
                <a:latin typeface="Abadi Extra Light"/>
                <a:cs typeface="Times New Roman"/>
              </a:rPr>
              <a:t>-Benefit customer (customer satisfaction)</a:t>
            </a:r>
          </a:p>
          <a:p>
            <a:pPr marL="0" indent="0">
              <a:buNone/>
            </a:pPr>
            <a:endParaRPr lang="en-US" sz="2400">
              <a:latin typeface="Times New Roman" panose="02020603050405020304" pitchFamily="18" charset="0"/>
              <a:cs typeface="Times New Roman" panose="02020603050405020304" pitchFamily="18" charset="0"/>
            </a:endParaRPr>
          </a:p>
          <a:p>
            <a:pPr marL="0" indent="0">
              <a:buNone/>
            </a:pPr>
            <a:r>
              <a:rPr lang="en-US" sz="2400" b="1">
                <a:latin typeface="Abadi"/>
                <a:cs typeface="Times New Roman"/>
              </a:rPr>
              <a:t>Recommendations :</a:t>
            </a:r>
          </a:p>
          <a:p>
            <a:pPr marL="0" indent="0">
              <a:buNone/>
            </a:pPr>
            <a:r>
              <a:rPr lang="en-US" sz="2400">
                <a:latin typeface="Abadi Extra Light"/>
                <a:cs typeface="Times New Roman"/>
              </a:rPr>
              <a:t>- Implementation of radical innovations can take time to be adopted</a:t>
            </a:r>
            <a:endParaRPr lang="en-US" sz="2400">
              <a:latin typeface="Abadi Extra Light"/>
              <a:cs typeface="Times New Roman" panose="02020603050405020304" pitchFamily="18" charset="0"/>
            </a:endParaRPr>
          </a:p>
        </p:txBody>
      </p:sp>
      <p:sp>
        <p:nvSpPr>
          <p:cNvPr id="6" name="TextBox 5">
            <a:extLst>
              <a:ext uri="{FF2B5EF4-FFF2-40B4-BE49-F238E27FC236}">
                <a16:creationId xmlns:a16="http://schemas.microsoft.com/office/drawing/2014/main" id="{5F697499-C239-4297-AD27-E57C8E5AF26A}"/>
              </a:ext>
            </a:extLst>
          </p:cNvPr>
          <p:cNvSpPr txBox="1"/>
          <p:nvPr/>
        </p:nvSpPr>
        <p:spPr>
          <a:xfrm>
            <a:off x="625954" y="5859313"/>
            <a:ext cx="2426897"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000">
                <a:latin typeface="Abadi"/>
                <a:ea typeface="+mn-lt"/>
                <a:cs typeface="+mn-lt"/>
              </a:rPr>
              <a:t>creativebloq.com</a:t>
            </a:r>
            <a:endParaRPr lang="en-US" sz="2000">
              <a:latin typeface="Abadi"/>
            </a:endParaRPr>
          </a:p>
        </p:txBody>
      </p:sp>
    </p:spTree>
    <p:extLst>
      <p:ext uri="{BB962C8B-B14F-4D97-AF65-F5344CB8AC3E}">
        <p14:creationId xmlns:p14="http://schemas.microsoft.com/office/powerpoint/2010/main" val="1827501374"/>
      </p:ext>
    </p:extLst>
  </p:cSld>
  <p:clrMapOvr>
    <a:masterClrMapping/>
  </p:clrMapOvr>
  <p:transition>
    <p:wedge/>
  </p:transition>
</p:sld>
</file>

<file path=ppt/slides/slide1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7000"/>
                <a:hueMod val="88000"/>
                <a:satMod val="130000"/>
                <a:lumMod val="124000"/>
              </a:schemeClr>
            </a:gs>
            <a:gs pos="100000">
              <a:schemeClr val="bg2">
                <a:tint val="96000"/>
                <a:shade val="88000"/>
                <a:hueMod val="108000"/>
                <a:satMod val="164000"/>
                <a:lumMod val="76000"/>
              </a:schemeClr>
            </a:gs>
          </a:gsLst>
          <a:path path="circle">
            <a:fillToRect l="45000" t="65000" r="125000" b="100000"/>
          </a:path>
        </a:gradFill>
        <a:effectLst/>
      </p:bgPr>
    </p:bg>
    <p:spTree>
      <p:nvGrpSpPr>
        <p:cNvPr id="1" name=""/>
        <p:cNvGrpSpPr/>
        <p:nvPr/>
      </p:nvGrpSpPr>
      <p:grpSpPr>
        <a:xfrm>
          <a:off x="0" y="0"/>
          <a:ext cx="0" cy="0"/>
          <a:chOff x="0" y="0"/>
          <a:chExt cx="0" cy="0"/>
        </a:xfrm>
      </p:grpSpPr>
      <p:pic>
        <p:nvPicPr>
          <p:cNvPr id="4" name="Picture 6">
            <a:extLst>
              <a:ext uri="{FF2B5EF4-FFF2-40B4-BE49-F238E27FC236}">
                <a16:creationId xmlns:a16="http://schemas.microsoft.com/office/drawing/2014/main" id="{91B28F63-CF00-448F-B141-FE33C33B189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5" name="Picture 8">
            <a:extLst>
              <a:ext uri="{FF2B5EF4-FFF2-40B4-BE49-F238E27FC236}">
                <a16:creationId xmlns:a16="http://schemas.microsoft.com/office/drawing/2014/main" id="{2AE609E2-8522-44E4-9077-980E5BCF3E1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6" name="Oval 10">
            <a:extLst>
              <a:ext uri="{FF2B5EF4-FFF2-40B4-BE49-F238E27FC236}">
                <a16:creationId xmlns:a16="http://schemas.microsoft.com/office/drawing/2014/main" id="{4FA533C5-33E3-4611-AF9F-72811D8B26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8" name="Picture 12">
            <a:extLst>
              <a:ext uri="{FF2B5EF4-FFF2-40B4-BE49-F238E27FC236}">
                <a16:creationId xmlns:a16="http://schemas.microsoft.com/office/drawing/2014/main" id="{8949AD42-25FD-4C3D-9EEE-B7FEC580998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14">
            <a:extLst>
              <a:ext uri="{FF2B5EF4-FFF2-40B4-BE49-F238E27FC236}">
                <a16:creationId xmlns:a16="http://schemas.microsoft.com/office/drawing/2014/main" id="{6AC7D913-60B7-4603-881B-831DA5D3A94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2" name="Rectangle 16">
            <a:extLst>
              <a:ext uri="{FF2B5EF4-FFF2-40B4-BE49-F238E27FC236}">
                <a16:creationId xmlns:a16="http://schemas.microsoft.com/office/drawing/2014/main" id="{87F0FDC4-AD8C-47D9-9131-623C98ADB0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useBgFill="1">
        <p:nvSpPr>
          <p:cNvPr id="14" name="Rectangle 18">
            <a:extLst>
              <a:ext uri="{FF2B5EF4-FFF2-40B4-BE49-F238E27FC236}">
                <a16:creationId xmlns:a16="http://schemas.microsoft.com/office/drawing/2014/main" id="{59EC6FFF-3949-4638-A265-B1515909B9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F09E3A3-909B-4CC5-9A85-1B1F6F1E7053}"/>
              </a:ext>
            </a:extLst>
          </p:cNvPr>
          <p:cNvSpPr>
            <a:spLocks noGrp="1"/>
          </p:cNvSpPr>
          <p:nvPr>
            <p:ph type="title"/>
          </p:nvPr>
        </p:nvSpPr>
        <p:spPr>
          <a:xfrm>
            <a:off x="485486" y="1020284"/>
            <a:ext cx="6767651" cy="4811730"/>
          </a:xfrm>
        </p:spPr>
        <p:txBody>
          <a:bodyPr vert="horz" lIns="91440" tIns="45720" rIns="91440" bIns="45720" rtlCol="0" anchor="ctr">
            <a:normAutofit/>
          </a:bodyPr>
          <a:lstStyle/>
          <a:p>
            <a:pPr algn="r"/>
            <a:r>
              <a:rPr lang="en-US" sz="8000" b="0" i="0" kern="1200">
                <a:latin typeface="Abadi"/>
              </a:rPr>
              <a:t>Thank you for your attention.</a:t>
            </a:r>
          </a:p>
        </p:txBody>
      </p:sp>
      <p:sp>
        <p:nvSpPr>
          <p:cNvPr id="16" name="Rectangle 20">
            <a:extLst>
              <a:ext uri="{FF2B5EF4-FFF2-40B4-BE49-F238E27FC236}">
                <a16:creationId xmlns:a16="http://schemas.microsoft.com/office/drawing/2014/main" id="{8C05BC5F-3118-49D0-B18C-5D9CC922C2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60733" y="0"/>
            <a:ext cx="3215640" cy="6858000"/>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22">
            <a:extLst>
              <a:ext uri="{FF2B5EF4-FFF2-40B4-BE49-F238E27FC236}">
                <a16:creationId xmlns:a16="http://schemas.microsoft.com/office/drawing/2014/main" id="{9A4B1E59-3C8A-453C-B841-6AB3B0CF70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753344" y="0"/>
            <a:ext cx="1438656" cy="6858000"/>
          </a:xfrm>
          <a:prstGeom prst="rect">
            <a:avLst/>
          </a:prstGeom>
          <a:solidFill>
            <a:schemeClr val="bg2">
              <a:lumMod val="50000"/>
            </a:schemeClr>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20" name="Rectangle 19">
            <a:extLst>
              <a:ext uri="{FF2B5EF4-FFF2-40B4-BE49-F238E27FC236}">
                <a16:creationId xmlns:a16="http://schemas.microsoft.com/office/drawing/2014/main" id="{53F5BFAE-951C-4B98-A17B-33414E637286}"/>
              </a:ext>
            </a:extLst>
          </p:cNvPr>
          <p:cNvSpPr/>
          <p:nvPr/>
        </p:nvSpPr>
        <p:spPr>
          <a:xfrm>
            <a:off x="10757140" y="-4313"/>
            <a:ext cx="1437734" cy="68579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039495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DBA86CC-34C3-43C1-B328-62490FE690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52631" y="179429"/>
            <a:ext cx="4773035" cy="4470821"/>
          </a:xfrm>
        </p:spPr>
        <p:txBody>
          <a:bodyPr>
            <a:normAutofit/>
          </a:bodyPr>
          <a:lstStyle/>
          <a:p>
            <a:pPr algn="r"/>
            <a:r>
              <a:rPr lang="en-GB" b="1">
                <a:solidFill>
                  <a:schemeClr val="tx1"/>
                </a:solidFill>
                <a:latin typeface="Abadi"/>
              </a:rPr>
              <a:t>REFERENCE LIST</a:t>
            </a:r>
            <a:endParaRPr lang="en-US" b="1">
              <a:solidFill>
                <a:schemeClr val="tx1"/>
              </a:solidFill>
              <a:latin typeface="Abadi"/>
            </a:endParaRPr>
          </a:p>
        </p:txBody>
      </p:sp>
      <p:sp>
        <p:nvSpPr>
          <p:cNvPr id="10" name="Rectangle 9">
            <a:extLst>
              <a:ext uri="{FF2B5EF4-FFF2-40B4-BE49-F238E27FC236}">
                <a16:creationId xmlns:a16="http://schemas.microsoft.com/office/drawing/2014/main" id="{9CF4C9D6-90BC-48A0-91E8-0F0373CA11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Content Placeholder 2"/>
          <p:cNvSpPr>
            <a:spLocks noGrp="1"/>
          </p:cNvSpPr>
          <p:nvPr>
            <p:ph idx="1"/>
          </p:nvPr>
        </p:nvSpPr>
        <p:spPr>
          <a:xfrm>
            <a:off x="465636" y="1415882"/>
            <a:ext cx="10239459" cy="4715236"/>
          </a:xfrm>
        </p:spPr>
        <p:txBody>
          <a:bodyPr vert="horz" lIns="91440" tIns="45720" rIns="91440" bIns="45720" rtlCol="0" anchor="t">
            <a:noAutofit/>
          </a:bodyPr>
          <a:lstStyle/>
          <a:p>
            <a:r>
              <a:rPr lang="en-GB" sz="1600" dirty="0">
                <a:latin typeface="Abadi Extra Light" panose="020B0204020104020204" pitchFamily="34" charset="0"/>
              </a:rPr>
              <a:t>Dissect, S., Dissect, S., Dissect, S., Campaigns, T., Follow, S. and Posts, R., 2020. </a:t>
            </a:r>
            <a:r>
              <a:rPr lang="en-US" sz="1600" i="1" dirty="0">
                <a:latin typeface="Abadi Extra Light" panose="020B0204020104020204" pitchFamily="34" charset="0"/>
              </a:rPr>
              <a:t>The Best Burger King Vs </a:t>
            </a:r>
            <a:r>
              <a:rPr lang="en-US" sz="1600" i="1" dirty="0" err="1">
                <a:latin typeface="Abadi Extra Light" panose="020B0204020104020204" pitchFamily="34" charset="0"/>
              </a:rPr>
              <a:t>Mcdonald’S</a:t>
            </a:r>
            <a:r>
              <a:rPr lang="en-US" sz="1600" i="1" dirty="0">
                <a:latin typeface="Abadi Extra Light" panose="020B0204020104020204" pitchFamily="34" charset="0"/>
              </a:rPr>
              <a:t> Campaigns - Social Media Dissect</a:t>
            </a:r>
            <a:r>
              <a:rPr lang="en-US" sz="1600" dirty="0">
                <a:latin typeface="Abadi Extra Light" panose="020B0204020104020204" pitchFamily="34" charset="0"/>
              </a:rPr>
              <a:t>. [online] Social Media Dissect. Available at: &lt;https://socialmediadissect.com/the-best-burger-king-vs-mcdonalds-campaigns/&gt; [Accessed 21 November 2020].</a:t>
            </a:r>
          </a:p>
          <a:p>
            <a:r>
              <a:rPr lang="en-GB" sz="1600" dirty="0">
                <a:latin typeface="Abadi Extra Light" panose="020B0204020104020204" pitchFamily="34" charset="0"/>
              </a:rPr>
              <a:t>Ft.com. 2020. </a:t>
            </a:r>
            <a:r>
              <a:rPr lang="en-US" sz="1600" i="1" dirty="0" err="1">
                <a:latin typeface="Abadi Extra Light" panose="020B0204020104020204" pitchFamily="34" charset="0"/>
              </a:rPr>
              <a:t>Mcdonald’S</a:t>
            </a:r>
            <a:r>
              <a:rPr lang="en-US" sz="1600" i="1" dirty="0">
                <a:latin typeface="Abadi Extra Light" panose="020B0204020104020204" pitchFamily="34" charset="0"/>
              </a:rPr>
              <a:t> And Its Challenges Worldwide: A Market-By-Market Look</a:t>
            </a:r>
            <a:r>
              <a:rPr lang="en-US" sz="1600" dirty="0">
                <a:latin typeface="Abadi Extra Light" panose="020B0204020104020204" pitchFamily="34" charset="0"/>
              </a:rPr>
              <a:t>. [online] Available at: &lt;https://www.ft.com/content/f8ac22fc-a7c1-11e4-8e78-00144feab7de&gt; [Accessed 21 November 2020].</a:t>
            </a:r>
          </a:p>
          <a:p>
            <a:r>
              <a:rPr lang="en-GB" sz="1600" dirty="0">
                <a:latin typeface="Abadi Extra Light" panose="020B0204020104020204" pitchFamily="34" charset="0"/>
              </a:rPr>
              <a:t>Scandal, M., 2020. </a:t>
            </a:r>
            <a:r>
              <a:rPr lang="en-US" sz="1600" i="1" dirty="0" err="1">
                <a:latin typeface="Abadi Extra Light" panose="020B0204020104020204" pitchFamily="34" charset="0"/>
              </a:rPr>
              <a:t>Mcdonald's</a:t>
            </a:r>
            <a:r>
              <a:rPr lang="en-US" sz="1600" i="1" dirty="0">
                <a:latin typeface="Abadi Extra Light" panose="020B0204020104020204" pitchFamily="34" charset="0"/>
              </a:rPr>
              <a:t> China: The Expired Meat Scandal ^ HK1055</a:t>
            </a:r>
            <a:r>
              <a:rPr lang="en-US" sz="1600" dirty="0">
                <a:latin typeface="Abadi Extra Light" panose="020B0204020104020204" pitchFamily="34" charset="0"/>
              </a:rPr>
              <a:t>. [online] HBR Store. Available at: &lt;https://store.hbr.org/product/mcdonald-s-china-the-expired-meat-scandal/HK1055&gt; [Accessed 21 November 2020].</a:t>
            </a:r>
          </a:p>
          <a:p>
            <a:pPr eaLnBrk="0" fontAlgn="base" hangingPunct="0">
              <a:spcBef>
                <a:spcPct val="0"/>
              </a:spcBef>
              <a:spcAft>
                <a:spcPct val="0"/>
              </a:spcAft>
            </a:pPr>
            <a:r>
              <a:rPr kumimoji="0" lang="en-US" altLang="en-US" sz="1600" b="0" i="0" u="none" strike="noStrike" cap="none" normalizeH="0" baseline="0" dirty="0">
                <a:ln>
                  <a:noFill/>
                </a:ln>
                <a:solidFill>
                  <a:schemeClr val="tx1"/>
                </a:solidFill>
                <a:effectLst/>
                <a:latin typeface="Abadi Extra Light" panose="020B0204020104020204" pitchFamily="34" charset="0"/>
                <a:ea typeface="Calibri" panose="020F0502020204030204" pitchFamily="34" charset="0"/>
                <a:cs typeface="Times New Roman" panose="02020603050405020304" pitchFamily="18" charset="0"/>
              </a:rPr>
              <a:t>McDonald’s ( n.d. )</a:t>
            </a:r>
            <a:r>
              <a:rPr lang="en-GB" sz="1600" i="1" dirty="0">
                <a:effectLst/>
                <a:latin typeface="Abadi Extra Light" panose="020B0204020104020204" pitchFamily="34" charset="0"/>
              </a:rPr>
              <a:t>The history of McDonald’s</a:t>
            </a:r>
            <a:r>
              <a:rPr kumimoji="0" lang="en-US" altLang="en-US" sz="1600" b="0" i="0" u="none" strike="noStrike" cap="none" normalizeH="0" baseline="0" dirty="0">
                <a:ln>
                  <a:noFill/>
                </a:ln>
                <a:solidFill>
                  <a:schemeClr val="tx1"/>
                </a:solidFill>
                <a:effectLst/>
                <a:latin typeface="Abadi Extra Light" panose="020B0204020104020204" pitchFamily="34" charset="0"/>
                <a:ea typeface="Calibri" panose="020F0502020204030204" pitchFamily="34" charset="0"/>
                <a:cs typeface="Times New Roman" panose="02020603050405020304" pitchFamily="18" charset="0"/>
              </a:rPr>
              <a:t>[Online] Available at: </a:t>
            </a:r>
            <a:r>
              <a:rPr lang="en-GB" sz="1800" u="none" strike="noStrike"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https://mcdonalds.com.mt/history/</a:t>
            </a:r>
            <a:r>
              <a:rPr lang="en-GB" sz="1600" dirty="0">
                <a:effectLst/>
                <a:latin typeface="Abadi Extra Light" panose="020B0204020104020204" pitchFamily="34" charset="0"/>
                <a:ea typeface="Times New Roman" panose="02020603050405020304" pitchFamily="18" charset="0"/>
              </a:rPr>
              <a:t>[</a:t>
            </a:r>
            <a:r>
              <a:rPr kumimoji="0" lang="en-US" altLang="en-US" sz="1600" b="0" i="0" u="none" strike="noStrike" cap="none" normalizeH="0" baseline="0" dirty="0">
                <a:ln>
                  <a:noFill/>
                </a:ln>
                <a:solidFill>
                  <a:schemeClr val="tx1"/>
                </a:solidFill>
                <a:effectLst/>
                <a:latin typeface="Abadi Extra Light" panose="020B0204020104020204" pitchFamily="34" charset="0"/>
                <a:ea typeface="Calibri" panose="020F0502020204030204" pitchFamily="34" charset="0"/>
                <a:cs typeface="Times New Roman" panose="02020603050405020304" pitchFamily="18" charset="0"/>
              </a:rPr>
              <a:t>Accessed 07 November 2020].</a:t>
            </a:r>
            <a:endParaRPr kumimoji="0" lang="en-GB" altLang="en-US" sz="1600" b="0" i="0" u="none" strike="noStrike" cap="none" normalizeH="0" baseline="0" dirty="0">
              <a:ln>
                <a:noFill/>
              </a:ln>
              <a:solidFill>
                <a:schemeClr val="tx1"/>
              </a:solidFill>
              <a:effectLst/>
              <a:latin typeface="Abadi Extra Light" panose="020B0204020104020204" pitchFamily="34" charset="0"/>
            </a:endParaRPr>
          </a:p>
          <a:p>
            <a:pPr defTabSz="914400" eaLnBrk="0" fontAlgn="base" hangingPunct="0">
              <a:spcBef>
                <a:spcPct val="0"/>
              </a:spcBef>
              <a:spcAft>
                <a:spcPct val="0"/>
              </a:spcAft>
              <a:buClrTx/>
              <a:buSzTx/>
            </a:pPr>
            <a:r>
              <a:rPr kumimoji="0" lang="en-US" altLang="en-US" sz="1600" b="0" i="0" u="none" strike="noStrike" cap="none" normalizeH="0" baseline="0" dirty="0">
                <a:ln>
                  <a:noFill/>
                </a:ln>
                <a:solidFill>
                  <a:schemeClr val="tx1"/>
                </a:solidFill>
                <a:effectLst/>
                <a:latin typeface="Abadi Extra Light" panose="020B0204020104020204" pitchFamily="34" charset="0"/>
                <a:ea typeface="Calibri" panose="020F0502020204030204" pitchFamily="34" charset="0"/>
                <a:cs typeface="Times New Roman" panose="02020603050405020304" pitchFamily="18" charset="0"/>
              </a:rPr>
              <a:t>KLEIN, D. (2020) </a:t>
            </a:r>
            <a:r>
              <a:rPr kumimoji="0" lang="en-US" altLang="en-US" sz="1600" b="0" i="1" u="none" strike="noStrike" cap="none" normalizeH="0" baseline="0" dirty="0">
                <a:ln>
                  <a:noFill/>
                </a:ln>
                <a:solidFill>
                  <a:schemeClr val="tx1"/>
                </a:solidFill>
                <a:effectLst/>
                <a:latin typeface="Abadi Extra Light" panose="020B0204020104020204" pitchFamily="34" charset="0"/>
                <a:ea typeface="Calibri" panose="020F0502020204030204" pitchFamily="34" charset="0"/>
                <a:cs typeface="Times New Roman" panose="02020603050405020304" pitchFamily="18" charset="0"/>
              </a:rPr>
              <a:t>McDonald's is Getting Even More Serious About Tech. </a:t>
            </a:r>
            <a:r>
              <a:rPr kumimoji="0" lang="en-US" altLang="en-US" sz="1600" b="0" i="0" u="none" strike="noStrike" cap="none" normalizeH="0" baseline="0" dirty="0">
                <a:ln>
                  <a:noFill/>
                </a:ln>
                <a:solidFill>
                  <a:schemeClr val="tx1"/>
                </a:solidFill>
                <a:effectLst/>
                <a:latin typeface="Abadi Extra Light" panose="020B0204020104020204" pitchFamily="34" charset="0"/>
                <a:ea typeface="Calibri" panose="020F0502020204030204" pitchFamily="34" charset="0"/>
                <a:cs typeface="Times New Roman" panose="02020603050405020304" pitchFamily="18" charset="0"/>
              </a:rPr>
              <a:t>[Online] </a:t>
            </a:r>
            <a:br>
              <a:rPr kumimoji="0" lang="en-US" altLang="en-US" sz="1600" b="0" i="0" u="none" strike="noStrike" cap="none" normalizeH="0" baseline="0" dirty="0">
                <a:ln>
                  <a:noFill/>
                </a:ln>
                <a:solidFill>
                  <a:schemeClr val="tx1"/>
                </a:solidFill>
                <a:effectLst/>
                <a:latin typeface="Abadi Extra Light" panose="020B0204020104020204" pitchFamily="34" charset="0"/>
                <a:ea typeface="Calibri" panose="020F0502020204030204" pitchFamily="34" charset="0"/>
                <a:cs typeface="Times New Roman" panose="02020603050405020304" pitchFamily="18" charset="0"/>
              </a:rPr>
            </a:br>
            <a:r>
              <a:rPr kumimoji="0" lang="en-US" altLang="en-US" sz="1600" b="0" i="0" u="none" strike="noStrike" cap="none" normalizeH="0" baseline="0" dirty="0">
                <a:ln>
                  <a:noFill/>
                </a:ln>
                <a:solidFill>
                  <a:schemeClr val="tx1"/>
                </a:solidFill>
                <a:effectLst/>
                <a:latin typeface="Abadi Extra Light" panose="020B0204020104020204" pitchFamily="34" charset="0"/>
                <a:ea typeface="Calibri" panose="020F0502020204030204" pitchFamily="34" charset="0"/>
                <a:cs typeface="Times New Roman" panose="02020603050405020304" pitchFamily="18" charset="0"/>
              </a:rPr>
              <a:t>Available at: </a:t>
            </a:r>
            <a:r>
              <a:rPr kumimoji="0" lang="en-US" altLang="en-US" sz="1600" b="0" i="0" strike="noStrike" cap="none" normalizeH="0" baseline="0" dirty="0">
                <a:ln>
                  <a:noFill/>
                </a:ln>
                <a:solidFill>
                  <a:schemeClr val="tx1"/>
                </a:solidFill>
                <a:effectLst/>
                <a:latin typeface="Abadi Extra Light" panose="020B0204020104020204" pitchFamily="34" charset="0"/>
                <a:ea typeface="Calibri" panose="020F0502020204030204" pitchFamily="34" charset="0"/>
                <a:cs typeface="Times New Roman" panose="02020603050405020304" pitchFamily="18" charset="0"/>
              </a:rPr>
              <a:t>https://www.qsrmagazine.com/technology/mcdonalds-getting-even-more-serious-about-tech</a:t>
            </a:r>
            <a:r>
              <a:rPr kumimoji="0" lang="en-US" altLang="en-US" sz="1600" b="0" i="0" u="none" strike="noStrike" cap="none" normalizeH="0" baseline="0" dirty="0">
                <a:ln>
                  <a:noFill/>
                </a:ln>
                <a:solidFill>
                  <a:schemeClr val="tx1"/>
                </a:solidFill>
                <a:effectLst/>
                <a:latin typeface="Abadi Extra Light" panose="020B0204020104020204" pitchFamily="34" charset="0"/>
                <a:ea typeface="Calibri" panose="020F0502020204030204" pitchFamily="34" charset="0"/>
                <a:cs typeface="Times New Roman" panose="02020603050405020304" pitchFamily="18" charset="0"/>
              </a:rPr>
              <a:t>[Accessed 09 November 2020].</a:t>
            </a:r>
            <a:endParaRPr kumimoji="0" lang="en-GB" altLang="en-US" sz="1600" b="0" i="0" u="none" strike="noStrike" cap="none" normalizeH="0" baseline="0" dirty="0">
              <a:ln>
                <a:noFill/>
              </a:ln>
              <a:solidFill>
                <a:schemeClr val="tx1"/>
              </a:solidFill>
              <a:effectLst/>
              <a:latin typeface="Abadi Extra Light" panose="020B0204020104020204" pitchFamily="34" charset="0"/>
            </a:endParaRPr>
          </a:p>
          <a:p>
            <a:pPr eaLnBrk="0" fontAlgn="base" hangingPunct="0">
              <a:spcBef>
                <a:spcPct val="0"/>
              </a:spcBef>
              <a:spcAft>
                <a:spcPct val="0"/>
              </a:spcAft>
            </a:pPr>
            <a:r>
              <a:rPr lang="en-GB" sz="1600" b="0" dirty="0">
                <a:effectLst/>
                <a:latin typeface="Abadi Extra Light" panose="020B0204020104020204" pitchFamily="34" charset="0"/>
              </a:rPr>
              <a:t>Tin-</a:t>
            </a:r>
            <a:r>
              <a:rPr lang="en-GB" sz="1600" b="0" dirty="0" err="1">
                <a:effectLst/>
                <a:latin typeface="Abadi Extra Light" panose="020B0204020104020204" pitchFamily="34" charset="0"/>
              </a:rPr>
              <a:t>Yau</a:t>
            </a:r>
            <a:r>
              <a:rPr lang="en-GB" sz="1600" b="0" dirty="0">
                <a:effectLst/>
                <a:latin typeface="Abadi Extra Light" panose="020B0204020104020204" pitchFamily="34" charset="0"/>
              </a:rPr>
              <a:t>, K.</a:t>
            </a:r>
            <a:r>
              <a:rPr lang="en-GB" sz="1600" dirty="0">
                <a:latin typeface="Abadi Extra Light" panose="020B0204020104020204" pitchFamily="34" charset="0"/>
              </a:rPr>
              <a:t> (2019)</a:t>
            </a:r>
            <a:r>
              <a:rPr lang="en-GB" sz="1600" b="1" dirty="0">
                <a:solidFill>
                  <a:srgbClr val="222222"/>
                </a:solidFill>
                <a:effectLst/>
                <a:latin typeface="Abadi Extra Light" panose="020B0204020104020204" pitchFamily="34" charset="0"/>
              </a:rPr>
              <a:t> </a:t>
            </a:r>
            <a:r>
              <a:rPr lang="en-GB" sz="1600" i="1" dirty="0">
                <a:effectLst/>
                <a:latin typeface="Abadi Extra Light" panose="020B0204020104020204" pitchFamily="34" charset="0"/>
              </a:rPr>
              <a:t>How technology is transforming McDonald's operations </a:t>
            </a:r>
            <a:r>
              <a:rPr lang="en-GB" sz="1600" dirty="0">
                <a:effectLst/>
                <a:latin typeface="Abadi Extra Light" panose="020B0204020104020204" pitchFamily="34" charset="0"/>
              </a:rPr>
              <a:t>[Online] Available at: https://www.ejinsight.com/eji/article/id/2254439/20190919-how-technology-is-transforming-mcdonald-s-operations[Accessed 10 November 2020].</a:t>
            </a:r>
            <a:endParaRPr lang="en-GB" sz="1600" i="1" dirty="0">
              <a:effectLst/>
              <a:latin typeface="Abadi Extra Light" panose="020B0204020104020204" pitchFamily="34" charset="0"/>
            </a:endParaRPr>
          </a:p>
          <a:p>
            <a:pPr eaLnBrk="0" fontAlgn="base" hangingPunct="0">
              <a:spcBef>
                <a:spcPct val="0"/>
              </a:spcBef>
              <a:spcAft>
                <a:spcPct val="0"/>
              </a:spcAft>
            </a:pPr>
            <a:endParaRPr lang="en-GB" sz="1200" b="0" i="1" dirty="0">
              <a:effectLst/>
              <a:latin typeface="Abadi Extra Light" panose="020B0204020104020204" pitchFamily="34" charset="0"/>
            </a:endParaRPr>
          </a:p>
          <a:p>
            <a:pPr>
              <a:lnSpc>
                <a:spcPct val="90000"/>
              </a:lnSpc>
            </a:pPr>
            <a:endParaRPr lang="en-US" sz="1200" dirty="0">
              <a:latin typeface="Abadi Extra Light" panose="020B0204020104020204" pitchFamily="34" charset="0"/>
              <a:cs typeface="Times New Roman" panose="02020603050405020304" pitchFamily="18" charset="0"/>
            </a:endParaRPr>
          </a:p>
        </p:txBody>
      </p:sp>
    </p:spTree>
    <p:extLst>
      <p:ext uri="{BB962C8B-B14F-4D97-AF65-F5344CB8AC3E}">
        <p14:creationId xmlns:p14="http://schemas.microsoft.com/office/powerpoint/2010/main" val="2834721891"/>
      </p:ext>
    </p:extLst>
  </p:cSld>
  <p:clrMapOvr>
    <a:masterClrMapping/>
  </p:clrMapOvr>
  <p:transition>
    <p:wedge/>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188</TotalTime>
  <Words>2707</Words>
  <Application>Microsoft Office PowerPoint</Application>
  <PresentationFormat>Widescreen</PresentationFormat>
  <Paragraphs>169</Paragraphs>
  <Slides>20</Slides>
  <Notes>15</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20</vt:i4>
      </vt:variant>
    </vt:vector>
  </HeadingPairs>
  <TitlesOfParts>
    <vt:vector size="32" baseType="lpstr">
      <vt:lpstr>Abadi</vt:lpstr>
      <vt:lpstr>Abadi Extra Light</vt:lpstr>
      <vt:lpstr>Arial</vt:lpstr>
      <vt:lpstr>Calibri</vt:lpstr>
      <vt:lpstr>Century Gothic</vt:lpstr>
      <vt:lpstr>Georgia</vt:lpstr>
      <vt:lpstr>Open Sans</vt:lpstr>
      <vt:lpstr>Segoe UI</vt:lpstr>
      <vt:lpstr>Times New Roman</vt:lpstr>
      <vt:lpstr>Wingdings 3</vt:lpstr>
      <vt:lpstr>'Wingdings 3',Sans-Serif</vt:lpstr>
      <vt:lpstr>Ion</vt:lpstr>
      <vt:lpstr>McDonald's Online Group Presentation</vt:lpstr>
      <vt:lpstr>EXECUTIVE SUMMARY</vt:lpstr>
      <vt:lpstr>McDonald’s</vt:lpstr>
      <vt:lpstr>Introduction</vt:lpstr>
      <vt:lpstr>PowerPoint Presentation</vt:lpstr>
      <vt:lpstr>THE CHALLENGES BEFORE THE INTRODUCTION OF MODERN TECHNOLOGY </vt:lpstr>
      <vt:lpstr> </vt:lpstr>
      <vt:lpstr> </vt:lpstr>
      <vt:lpstr>PowerPoint Presentation</vt:lpstr>
      <vt:lpstr>TECHNOLOGY INTRODUCED </vt:lpstr>
      <vt:lpstr>INSIGHTS </vt:lpstr>
      <vt:lpstr>CHANGES AFTER INTRODUCTION  </vt:lpstr>
      <vt:lpstr>The impact of technologies introduced </vt:lpstr>
      <vt:lpstr>PowerPoint Presentation</vt:lpstr>
      <vt:lpstr>NEGATIVE IMPACTS </vt:lpstr>
      <vt:lpstr>Lessons that can be drawn from the case study</vt:lpstr>
      <vt:lpstr>CONCLUDING REMARKS</vt:lpstr>
      <vt:lpstr>CONCLUSION</vt:lpstr>
      <vt:lpstr>Thank you for your attention.</vt:lpstr>
      <vt:lpstr>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McDonald's Online Group Presentation</dc:title>
  <dc:creator>Denis Vladut Dediu (2011014)</dc:creator>
  <cp:lastModifiedBy>Cristina Creciun</cp:lastModifiedBy>
  <cp:revision>8</cp:revision>
  <dcterms:created xsi:type="dcterms:W3CDTF">2020-12-01T22:07:03Z</dcterms:created>
  <dcterms:modified xsi:type="dcterms:W3CDTF">2020-12-09T08:11:13Z</dcterms:modified>
</cp:coreProperties>
</file>