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sldIdLst>
    <p:sldId id="256" r:id="rId2"/>
    <p:sldId id="257" r:id="rId3"/>
    <p:sldId id="258" r:id="rId4"/>
    <p:sldId id="259" r:id="rId5"/>
    <p:sldId id="263" r:id="rId6"/>
    <p:sldId id="261" r:id="rId7"/>
    <p:sldId id="262"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98E"/>
    <a:srgbClr val="E1EE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3F2F89-B10E-4199-8FFF-BE814A037E88}" v="5" dt="2021-03-25T13:58:52.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65" autoAdjust="0"/>
    <p:restoredTop sz="94660"/>
  </p:normalViewPr>
  <p:slideViewPr>
    <p:cSldViewPr snapToGrid="0" showGuides="1">
      <p:cViewPr varScale="1">
        <p:scale>
          <a:sx n="66" d="100"/>
          <a:sy n="66" d="100"/>
        </p:scale>
        <p:origin x="652"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85D606-3D8B-43E1-B96B-69816BC5B6A4}" type="doc">
      <dgm:prSet loTypeId="urn:microsoft.com/office/officeart/2008/layout/CircularPictureCallout" loCatId="picture" qsTypeId="urn:microsoft.com/office/officeart/2005/8/quickstyle/simple1" qsCatId="simple" csTypeId="urn:microsoft.com/office/officeart/2005/8/colors/accent1_2" csCatId="accent1" phldr="1"/>
      <dgm:spPr/>
    </dgm:pt>
    <dgm:pt modelId="{C12938BF-96DB-4679-86E9-F5E119A7AD6B}">
      <dgm:prSet phldrT="[Text]"/>
      <dgm:spPr/>
      <dgm:t>
        <a:bodyPr/>
        <a:lstStyle/>
        <a:p>
          <a:endParaRPr lang="en-GB" dirty="0"/>
        </a:p>
      </dgm:t>
    </dgm:pt>
    <dgm:pt modelId="{0EB3C156-84B6-45D3-92EE-238616B6F2B5}" type="parTrans" cxnId="{CBD98DBC-D7BA-4CFE-8F3E-CBF8D923AB18}">
      <dgm:prSet/>
      <dgm:spPr/>
      <dgm:t>
        <a:bodyPr/>
        <a:lstStyle/>
        <a:p>
          <a:endParaRPr lang="en-GB"/>
        </a:p>
      </dgm:t>
    </dgm:pt>
    <dgm:pt modelId="{4D16EC1F-38EB-413E-A80C-B106D640AA15}" type="sibTrans" cxnId="{CBD98DBC-D7BA-4CFE-8F3E-CBF8D923AB18}">
      <dgm:prSet/>
      <dgm:spPr>
        <a:blipFill>
          <a:blip xmlns:r="http://schemas.openxmlformats.org/officeDocument/2006/relationships" r:embed="rId1"/>
          <a:srcRect/>
          <a:stretch>
            <a:fillRect l="-39000" r="-39000"/>
          </a:stretch>
        </a:blipFill>
      </dgm:spPr>
      <dgm:t>
        <a:bodyPr/>
        <a:lstStyle/>
        <a:p>
          <a:endParaRPr lang="en-GB"/>
        </a:p>
      </dgm:t>
    </dgm:pt>
    <dgm:pt modelId="{E5C4426D-5AA1-4331-A6E6-1E602F206463}" type="pres">
      <dgm:prSet presAssocID="{8885D606-3D8B-43E1-B96B-69816BC5B6A4}" presName="Name0" presStyleCnt="0">
        <dgm:presLayoutVars>
          <dgm:chMax val="7"/>
          <dgm:chPref val="7"/>
          <dgm:dir/>
        </dgm:presLayoutVars>
      </dgm:prSet>
      <dgm:spPr/>
    </dgm:pt>
    <dgm:pt modelId="{341D3510-8EF8-4B52-A62E-36C7E47AC391}" type="pres">
      <dgm:prSet presAssocID="{8885D606-3D8B-43E1-B96B-69816BC5B6A4}" presName="Name1" presStyleCnt="0"/>
      <dgm:spPr/>
    </dgm:pt>
    <dgm:pt modelId="{E7261EF4-F5A8-4540-A6A9-B24B0CA40BCC}" type="pres">
      <dgm:prSet presAssocID="{4D16EC1F-38EB-413E-A80C-B106D640AA15}" presName="picture_1" presStyleCnt="0"/>
      <dgm:spPr/>
    </dgm:pt>
    <dgm:pt modelId="{A35FB75C-DA88-4E70-9E1C-EAACC744814A}" type="pres">
      <dgm:prSet presAssocID="{4D16EC1F-38EB-413E-A80C-B106D640AA15}" presName="pictureRepeatNode" presStyleLbl="alignImgPlace1" presStyleIdx="0" presStyleCnt="1" custAng="20656975" custScaleX="85032" custScaleY="79252" custLinFactNeighborX="-75540" custLinFactNeighborY="50493"/>
      <dgm:spPr/>
    </dgm:pt>
    <dgm:pt modelId="{D67670D2-1D84-4E5D-B8F2-37D8A490FA61}" type="pres">
      <dgm:prSet presAssocID="{C12938BF-96DB-4679-86E9-F5E119A7AD6B}" presName="text_1" presStyleLbl="node1" presStyleIdx="0" presStyleCnt="0">
        <dgm:presLayoutVars>
          <dgm:bulletEnabled val="1"/>
        </dgm:presLayoutVars>
      </dgm:prSet>
      <dgm:spPr/>
    </dgm:pt>
  </dgm:ptLst>
  <dgm:cxnLst>
    <dgm:cxn modelId="{F5C84861-0905-4BAB-90BE-228F8C4C8ED9}" type="presOf" srcId="{4D16EC1F-38EB-413E-A80C-B106D640AA15}" destId="{A35FB75C-DA88-4E70-9E1C-EAACC744814A}" srcOrd="0" destOrd="0" presId="urn:microsoft.com/office/officeart/2008/layout/CircularPictureCallout"/>
    <dgm:cxn modelId="{91F8734F-B63A-4B85-B072-3889CFC6B0CA}" type="presOf" srcId="{C12938BF-96DB-4679-86E9-F5E119A7AD6B}" destId="{D67670D2-1D84-4E5D-B8F2-37D8A490FA61}" srcOrd="0" destOrd="0" presId="urn:microsoft.com/office/officeart/2008/layout/CircularPictureCallout"/>
    <dgm:cxn modelId="{CBD98DBC-D7BA-4CFE-8F3E-CBF8D923AB18}" srcId="{8885D606-3D8B-43E1-B96B-69816BC5B6A4}" destId="{C12938BF-96DB-4679-86E9-F5E119A7AD6B}" srcOrd="0" destOrd="0" parTransId="{0EB3C156-84B6-45D3-92EE-238616B6F2B5}" sibTransId="{4D16EC1F-38EB-413E-A80C-B106D640AA15}"/>
    <dgm:cxn modelId="{F2F8E1D4-2A3A-4998-8AF4-6DB4D845EA34}" type="presOf" srcId="{8885D606-3D8B-43E1-B96B-69816BC5B6A4}" destId="{E5C4426D-5AA1-4331-A6E6-1E602F206463}" srcOrd="0" destOrd="0" presId="urn:microsoft.com/office/officeart/2008/layout/CircularPictureCallout"/>
    <dgm:cxn modelId="{C3E9AC6C-1FE1-4BA9-BCFF-945B7211053C}" type="presParOf" srcId="{E5C4426D-5AA1-4331-A6E6-1E602F206463}" destId="{341D3510-8EF8-4B52-A62E-36C7E47AC391}" srcOrd="0" destOrd="0" presId="urn:microsoft.com/office/officeart/2008/layout/CircularPictureCallout"/>
    <dgm:cxn modelId="{DB2A6FD0-F8EF-4CD7-95CB-63E99E2FF0C1}" type="presParOf" srcId="{341D3510-8EF8-4B52-A62E-36C7E47AC391}" destId="{E7261EF4-F5A8-4540-A6A9-B24B0CA40BCC}" srcOrd="0" destOrd="0" presId="urn:microsoft.com/office/officeart/2008/layout/CircularPictureCallout"/>
    <dgm:cxn modelId="{E6939B0D-919A-448E-A785-B9029F407005}" type="presParOf" srcId="{E7261EF4-F5A8-4540-A6A9-B24B0CA40BCC}" destId="{A35FB75C-DA88-4E70-9E1C-EAACC744814A}" srcOrd="0" destOrd="0" presId="urn:microsoft.com/office/officeart/2008/layout/CircularPictureCallout"/>
    <dgm:cxn modelId="{0AE57D36-5DB1-48D8-A436-9D31C365FCEB}" type="presParOf" srcId="{341D3510-8EF8-4B52-A62E-36C7E47AC391}" destId="{D67670D2-1D84-4E5D-B8F2-37D8A490FA61}" srcOrd="1" destOrd="0" presId="urn:microsoft.com/office/officeart/2008/layout/CircularPictureCallou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FB75C-DA88-4E70-9E1C-EAACC744814A}">
      <dsp:nvSpPr>
        <dsp:cNvPr id="0" name=""/>
        <dsp:cNvSpPr/>
      </dsp:nvSpPr>
      <dsp:spPr>
        <a:xfrm rot="20656975">
          <a:off x="118709" y="1084865"/>
          <a:ext cx="1103835" cy="1028803"/>
        </a:xfrm>
        <a:prstGeom prst="ellipse">
          <a:avLst/>
        </a:prstGeom>
        <a:blipFill>
          <a:blip xmlns:r="http://schemas.openxmlformats.org/officeDocument/2006/relationships" r:embed="rId1"/>
          <a:srcRect/>
          <a:stretch>
            <a:fillRect l="-39000" r="-3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7670D2-1D84-4E5D-B8F2-37D8A490FA61}">
      <dsp:nvSpPr>
        <dsp:cNvPr id="0" name=""/>
        <dsp:cNvSpPr/>
      </dsp:nvSpPr>
      <dsp:spPr>
        <a:xfrm>
          <a:off x="882736" y="1012706"/>
          <a:ext cx="830810" cy="428386"/>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1422400">
            <a:lnSpc>
              <a:spcPct val="90000"/>
            </a:lnSpc>
            <a:spcBef>
              <a:spcPct val="0"/>
            </a:spcBef>
            <a:spcAft>
              <a:spcPct val="35000"/>
            </a:spcAft>
            <a:buNone/>
          </a:pPr>
          <a:endParaRPr lang="en-GB" sz="3200" kern="1200" dirty="0"/>
        </a:p>
      </dsp:txBody>
      <dsp:txXfrm>
        <a:off x="882736" y="1012706"/>
        <a:ext cx="830810" cy="428386"/>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1729863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750663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4001836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3164C-7999-4860-9B15-7D3DCEF7A33F}"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4279438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3164C-7999-4860-9B15-7D3DCEF7A33F}"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1794850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3164C-7999-4860-9B15-7D3DCEF7A33F}" type="datetimeFigureOut">
              <a:rPr lang="en-GB" smtClean="0"/>
              <a:t>25/03/2021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2245033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3164C-7999-4860-9B15-7D3DCEF7A33F}" type="datetimeFigureOut">
              <a:rPr lang="en-GB" smtClean="0"/>
              <a:t>25/03/2021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601819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A3164C-7999-4860-9B15-7D3DCEF7A33F}"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453769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A3164C-7999-4860-9B15-7D3DCEF7A33F}"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842537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2098987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10526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37089918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57011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35914874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4274955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3164C-7999-4860-9B15-7D3DCEF7A3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FBB46A-4993-4A70-A4EA-0954F834259D}" type="slidenum">
              <a:rPr lang="en-GB" smtClean="0"/>
              <a:t>‹#›</a:t>
            </a:fld>
            <a:endParaRPr lang="en-GB"/>
          </a:p>
        </p:txBody>
      </p:sp>
    </p:spTree>
    <p:extLst>
      <p:ext uri="{BB962C8B-B14F-4D97-AF65-F5344CB8AC3E}">
        <p14:creationId xmlns:p14="http://schemas.microsoft.com/office/powerpoint/2010/main" val="1162823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3164C-7999-4860-9B15-7D3DCEF7A33F}" type="datetimeFigureOut">
              <a:rPr lang="en-GB" smtClean="0"/>
              <a:t>25/03/2021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AFBB46A-4993-4A70-A4EA-0954F834259D}" type="slidenum">
              <a:rPr lang="en-GB" smtClean="0"/>
              <a:t>‹#›</a:t>
            </a:fld>
            <a:endParaRPr lang="en-GB"/>
          </a:p>
        </p:txBody>
      </p:sp>
    </p:spTree>
    <p:extLst>
      <p:ext uri="{BB962C8B-B14F-4D97-AF65-F5344CB8AC3E}">
        <p14:creationId xmlns:p14="http://schemas.microsoft.com/office/powerpoint/2010/main" val="12138353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 id="2147483859" r:id="rId14"/>
    <p:sldLayoutId id="2147483860" r:id="rId15"/>
    <p:sldLayoutId id="214748386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9.svg"/><Relationship Id="rId7" Type="http://schemas.openxmlformats.org/officeDocument/2006/relationships/diagramLayout" Target="../diagrams/layout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image" Target="../media/image13.png"/><Relationship Id="rId5" Type="http://schemas.openxmlformats.org/officeDocument/2006/relationships/image" Target="../media/image11.svg"/><Relationship Id="rId10" Type="http://schemas.microsoft.com/office/2007/relationships/diagramDrawing" Target="../diagrams/drawing1.xml"/><Relationship Id="rId4" Type="http://schemas.openxmlformats.org/officeDocument/2006/relationships/image" Target="../media/image10.pn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hyperlink" Target="https://doi.org/10.1080/07359680802619834"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2E4C7E6-4DAC-4712-8F6F-22E6D6E6BC2D}"/>
              </a:ext>
            </a:extLst>
          </p:cNvPr>
          <p:cNvPicPr>
            <a:picLocks noChangeAspect="1"/>
          </p:cNvPicPr>
          <p:nvPr/>
        </p:nvPicPr>
        <p:blipFill>
          <a:blip r:embed="rId2"/>
          <a:stretch>
            <a:fillRect/>
          </a:stretch>
        </p:blipFill>
        <p:spPr>
          <a:xfrm>
            <a:off x="3914018" y="5196802"/>
            <a:ext cx="2648560" cy="1488009"/>
          </a:xfrm>
          <a:prstGeom prst="rect">
            <a:avLst/>
          </a:prstGeom>
        </p:spPr>
      </p:pic>
      <p:sp>
        <p:nvSpPr>
          <p:cNvPr id="2" name="Title 1">
            <a:extLst>
              <a:ext uri="{FF2B5EF4-FFF2-40B4-BE49-F238E27FC236}">
                <a16:creationId xmlns:a16="http://schemas.microsoft.com/office/drawing/2014/main" id="{8BB99385-EC24-46E2-9286-A93268B4AFD5}"/>
              </a:ext>
            </a:extLst>
          </p:cNvPr>
          <p:cNvSpPr>
            <a:spLocks noGrp="1"/>
          </p:cNvSpPr>
          <p:nvPr>
            <p:ph type="ctrTitle"/>
          </p:nvPr>
        </p:nvSpPr>
        <p:spPr>
          <a:xfrm>
            <a:off x="1131250" y="1661198"/>
            <a:ext cx="8588156" cy="1256471"/>
          </a:xfrm>
        </p:spPr>
        <p:txBody>
          <a:bodyPr/>
          <a:lstStyle/>
          <a:p>
            <a:pPr algn="ctr"/>
            <a:r>
              <a:rPr lang="en-GB" sz="4400" dirty="0">
                <a:solidFill>
                  <a:srgbClr val="002060"/>
                </a:solidFill>
              </a:rPr>
              <a:t>The Health Belief Model: How It Can Be Effective In A Health Campaign</a:t>
            </a:r>
            <a:r>
              <a:rPr lang="en-GB" sz="4400" dirty="0">
                <a:solidFill>
                  <a:schemeClr val="tx1"/>
                </a:solidFill>
              </a:rPr>
              <a:t>.</a:t>
            </a:r>
            <a:br>
              <a:rPr lang="en-GB" sz="4400" dirty="0">
                <a:solidFill>
                  <a:schemeClr val="tx1"/>
                </a:solidFill>
              </a:rPr>
            </a:br>
            <a:r>
              <a:rPr lang="en-GB" sz="1800" dirty="0">
                <a:solidFill>
                  <a:schemeClr val="tx1"/>
                </a:solidFill>
              </a:rPr>
              <a:t>By Connie Griffiths</a:t>
            </a:r>
            <a:br>
              <a:rPr lang="en-GB" sz="1800" dirty="0">
                <a:solidFill>
                  <a:schemeClr val="tx1"/>
                </a:solidFill>
              </a:rPr>
            </a:br>
            <a:r>
              <a:rPr lang="en-GB" sz="1800" dirty="0">
                <a:solidFill>
                  <a:schemeClr val="tx1"/>
                </a:solidFill>
              </a:rPr>
              <a:t>2004323</a:t>
            </a:r>
            <a:endParaRPr lang="en-GB" sz="4400" dirty="0">
              <a:solidFill>
                <a:schemeClr val="tx1"/>
              </a:solidFill>
            </a:endParaRPr>
          </a:p>
        </p:txBody>
      </p:sp>
      <p:pic>
        <p:nvPicPr>
          <p:cNvPr id="1026" name="Picture 2" descr="Change4Life - Wikipedia">
            <a:extLst>
              <a:ext uri="{FF2B5EF4-FFF2-40B4-BE49-F238E27FC236}">
                <a16:creationId xmlns:a16="http://schemas.microsoft.com/office/drawing/2014/main" id="{970B1976-EA6B-4540-8B3C-55341A4D14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2578" y="2543063"/>
            <a:ext cx="3430811" cy="227913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8BF6B26-0DE5-43EC-995E-EF636AD26371}"/>
              </a:ext>
            </a:extLst>
          </p:cNvPr>
          <p:cNvPicPr>
            <a:picLocks noChangeAspect="1"/>
          </p:cNvPicPr>
          <p:nvPr/>
        </p:nvPicPr>
        <p:blipFill>
          <a:blip r:embed="rId4"/>
          <a:stretch>
            <a:fillRect/>
          </a:stretch>
        </p:blipFill>
        <p:spPr>
          <a:xfrm>
            <a:off x="1402111" y="3048267"/>
            <a:ext cx="3222803" cy="2148535"/>
          </a:xfrm>
          <a:prstGeom prst="rect">
            <a:avLst/>
          </a:prstGeom>
        </p:spPr>
      </p:pic>
    </p:spTree>
    <p:extLst>
      <p:ext uri="{BB962C8B-B14F-4D97-AF65-F5344CB8AC3E}">
        <p14:creationId xmlns:p14="http://schemas.microsoft.com/office/powerpoint/2010/main" val="2285862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ECD37-DB22-49B9-B714-E4438FF504E4}"/>
              </a:ext>
            </a:extLst>
          </p:cNvPr>
          <p:cNvSpPr>
            <a:spLocks noGrp="1"/>
          </p:cNvSpPr>
          <p:nvPr>
            <p:ph type="title"/>
          </p:nvPr>
        </p:nvSpPr>
        <p:spPr>
          <a:xfrm>
            <a:off x="428267" y="194644"/>
            <a:ext cx="8596668" cy="1320800"/>
          </a:xfrm>
        </p:spPr>
        <p:txBody>
          <a:bodyPr/>
          <a:lstStyle/>
          <a:p>
            <a:r>
              <a:rPr lang="en-GB" sz="4000" dirty="0"/>
              <a:t>What is The Health Belief Model</a:t>
            </a:r>
            <a:r>
              <a:rPr lang="en-GB" dirty="0"/>
              <a:t>?</a:t>
            </a:r>
          </a:p>
        </p:txBody>
      </p:sp>
      <p:sp>
        <p:nvSpPr>
          <p:cNvPr id="3" name="Content Placeholder 2">
            <a:extLst>
              <a:ext uri="{FF2B5EF4-FFF2-40B4-BE49-F238E27FC236}">
                <a16:creationId xmlns:a16="http://schemas.microsoft.com/office/drawing/2014/main" id="{93741530-EDDA-4B14-AEF6-3AC38A42181A}"/>
              </a:ext>
            </a:extLst>
          </p:cNvPr>
          <p:cNvSpPr>
            <a:spLocks noGrp="1"/>
          </p:cNvSpPr>
          <p:nvPr>
            <p:ph idx="1"/>
          </p:nvPr>
        </p:nvSpPr>
        <p:spPr>
          <a:xfrm>
            <a:off x="126335" y="922421"/>
            <a:ext cx="6399593" cy="5740935"/>
          </a:xfrm>
        </p:spPr>
        <p:txBody>
          <a:bodyPr>
            <a:normAutofit/>
          </a:bodyPr>
          <a:lstStyle/>
          <a:p>
            <a:pPr>
              <a:lnSpc>
                <a:spcPct val="107000"/>
              </a:lnSpc>
              <a:spcAft>
                <a:spcPts val="800"/>
              </a:spcAft>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model demonstrates that an individual’s beliefs about their own health and different health conditions play a role in the way an individual behaves (Glanz &amp; Bishop, 2010). </a:t>
            </a:r>
          </a:p>
          <a:p>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health belief model was developed in the 1950’s when preventive services were displayed by public health and were not being attended to. It was created in order to understand why people were not using these services (Rosenstock, 1974).</a:t>
            </a:r>
          </a:p>
          <a:p>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Health Belief Model is usually relevant within campaigns which are concerned with prevention of illness. An example of this is reducing risk factors for cardiovascular disease by improving healthy eating or exercise. Or quitting smoking/drinking in order to prevent cancer (Glanz &amp; Bishop, 2010)</a:t>
            </a:r>
            <a:r>
              <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t>
            </a:r>
          </a:p>
          <a:p>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1026" name="Picture 2">
            <a:extLst>
              <a:ext uri="{FF2B5EF4-FFF2-40B4-BE49-F238E27FC236}">
                <a16:creationId xmlns:a16="http://schemas.microsoft.com/office/drawing/2014/main" id="{D639A445-3A45-4AF9-A52E-5079209EB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9453" y="996748"/>
            <a:ext cx="5954828" cy="4109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584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B9C1E-F6C7-4638-BA55-685A25AE6F36}"/>
              </a:ext>
            </a:extLst>
          </p:cNvPr>
          <p:cNvSpPr>
            <a:spLocks noGrp="1"/>
          </p:cNvSpPr>
          <p:nvPr>
            <p:ph type="title"/>
          </p:nvPr>
        </p:nvSpPr>
        <p:spPr/>
        <p:txBody>
          <a:bodyPr/>
          <a:lstStyle/>
          <a:p>
            <a:r>
              <a:rPr lang="en-GB" dirty="0"/>
              <a:t>Key Elements Of The Model:</a:t>
            </a:r>
          </a:p>
        </p:txBody>
      </p:sp>
      <p:sp>
        <p:nvSpPr>
          <p:cNvPr id="3" name="Content Placeholder 2">
            <a:extLst>
              <a:ext uri="{FF2B5EF4-FFF2-40B4-BE49-F238E27FC236}">
                <a16:creationId xmlns:a16="http://schemas.microsoft.com/office/drawing/2014/main" id="{BFF52BCC-7A38-424C-84E2-4AEA16EA5E0F}"/>
              </a:ext>
            </a:extLst>
          </p:cNvPr>
          <p:cNvSpPr>
            <a:spLocks noGrp="1"/>
          </p:cNvSpPr>
          <p:nvPr>
            <p:ph idx="1"/>
          </p:nvPr>
        </p:nvSpPr>
        <p:spPr>
          <a:xfrm>
            <a:off x="475204" y="1270000"/>
            <a:ext cx="11039462" cy="4649537"/>
          </a:xfrm>
        </p:spPr>
        <p:txBody>
          <a:bodyPr>
            <a:normAutofit fontScale="92500" lnSpcReduction="10000"/>
          </a:bodyPr>
          <a:lstStyle/>
          <a:p>
            <a:pPr marL="342900" lvl="0" indent="-342900">
              <a:lnSpc>
                <a:spcPct val="107000"/>
              </a:lnSpc>
              <a:buSzPts val="1000"/>
              <a:buFont typeface="Symbol" panose="05050102010706020507" pitchFamily="18" charset="2"/>
              <a:buChar char=""/>
              <a:tabLst>
                <a:tab pos="457200" algn="l"/>
              </a:tabLst>
            </a:pPr>
            <a:r>
              <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Perceived susceptibility – People may not change a behaviour if they do not think it will affect them in a negative way (Glanz &amp; Bishop, 2010).</a:t>
            </a:r>
          </a:p>
          <a:p>
            <a:pPr marL="342900" lvl="0" indent="-342900">
              <a:lnSpc>
                <a:spcPct val="107000"/>
              </a:lnSpc>
              <a:buSzPts val="1000"/>
              <a:buFont typeface="Symbol" panose="05050102010706020507" pitchFamily="18" charset="2"/>
              <a:buChar char=""/>
              <a:tabLst>
                <a:tab pos="457200" algn="l"/>
              </a:tabLst>
            </a:pPr>
            <a:r>
              <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Perceived severity – The likelihood that an individual will change their health behaviours to avoid a consequence, this depends on how serious they think the consequence may be. </a:t>
            </a:r>
          </a:p>
          <a:p>
            <a:pPr marL="342900" lvl="0" indent="-342900">
              <a:lnSpc>
                <a:spcPct val="107000"/>
              </a:lnSpc>
              <a:buSzPts val="1000"/>
              <a:buFont typeface="Symbol" panose="05050102010706020507" pitchFamily="18" charset="2"/>
              <a:buChar char=""/>
              <a:tabLst>
                <a:tab pos="457200" algn="l"/>
              </a:tabLst>
            </a:pPr>
            <a:r>
              <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Perceived benefits – There is a better chance of changing a behaviour if it will benefit the individual. Generally, people will not change a behaviour without gaining something in return. For example, quitting smoking can help people to save money.</a:t>
            </a:r>
          </a:p>
          <a:p>
            <a:pPr marL="342900" lvl="0" indent="-342900">
              <a:lnSpc>
                <a:spcPct val="107000"/>
              </a:lnSpc>
              <a:buSzPts val="1000"/>
              <a:buFont typeface="Symbol" panose="05050102010706020507" pitchFamily="18" charset="2"/>
              <a:buChar char=""/>
              <a:tabLst>
                <a:tab pos="457200" algn="l"/>
              </a:tabLst>
            </a:pPr>
            <a:r>
              <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Perceived barriers – An individual may not change certain health behaviours because they believe they are not capable, or it is going to be too hard. Perceived barriers can include; inconvenience, discomfort, expense or social consequence (Glanz &amp; Bishop, 2010).  </a:t>
            </a:r>
          </a:p>
          <a:p>
            <a:pPr marL="342900" lvl="0" indent="-342900">
              <a:lnSpc>
                <a:spcPct val="107000"/>
              </a:lnSpc>
              <a:buSzPts val="1000"/>
              <a:buFont typeface="Symbol" panose="05050102010706020507" pitchFamily="18" charset="2"/>
              <a:buChar char=""/>
              <a:tabLst>
                <a:tab pos="457200" algn="l"/>
              </a:tabLst>
            </a:pPr>
            <a:r>
              <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Self-efficacy</a:t>
            </a:r>
            <a:r>
              <a:rPr lang="en-GB" sz="2000" dirty="0">
                <a:effectLst/>
                <a:latin typeface="Calibri" panose="020F0502020204030204" pitchFamily="34" charset="0"/>
                <a:ea typeface="Calibri" panose="020F0502020204030204" pitchFamily="34" charset="0"/>
                <a:cs typeface="Times New Roman" panose="02020603050405020304" pitchFamily="18" charset="0"/>
              </a:rPr>
              <a:t> – </a:t>
            </a:r>
            <a:r>
              <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individual’s belief in their ability to make a change regarding their health (Jones et al., 2014)</a:t>
            </a:r>
            <a:endParaRPr lang="en-GB" sz="20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br>
              <a:rPr lang="en-GB" sz="2000" dirty="0"/>
            </a:b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SzPts val="1000"/>
              <a:buNone/>
              <a:tabLst>
                <a:tab pos="457200" algn="l"/>
              </a:tabLst>
            </a:pP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5964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32221-B3BF-4FFD-AC55-50862FF11FD5}"/>
              </a:ext>
            </a:extLst>
          </p:cNvPr>
          <p:cNvSpPr>
            <a:spLocks noGrp="1"/>
          </p:cNvSpPr>
          <p:nvPr>
            <p:ph type="title"/>
          </p:nvPr>
        </p:nvSpPr>
        <p:spPr>
          <a:xfrm>
            <a:off x="516317" y="130216"/>
            <a:ext cx="8596668" cy="1320800"/>
          </a:xfrm>
        </p:spPr>
        <p:txBody>
          <a:bodyPr/>
          <a:lstStyle/>
          <a:p>
            <a:r>
              <a:rPr lang="en-GB" dirty="0"/>
              <a:t>Continued..</a:t>
            </a:r>
          </a:p>
        </p:txBody>
      </p:sp>
      <p:sp>
        <p:nvSpPr>
          <p:cNvPr id="3" name="Content Placeholder 2">
            <a:extLst>
              <a:ext uri="{FF2B5EF4-FFF2-40B4-BE49-F238E27FC236}">
                <a16:creationId xmlns:a16="http://schemas.microsoft.com/office/drawing/2014/main" id="{09C15DD0-F979-4656-8D8E-50BF3DB3B3FF}"/>
              </a:ext>
            </a:extLst>
          </p:cNvPr>
          <p:cNvSpPr>
            <a:spLocks noGrp="1"/>
          </p:cNvSpPr>
          <p:nvPr>
            <p:ph idx="1"/>
          </p:nvPr>
        </p:nvSpPr>
        <p:spPr>
          <a:xfrm>
            <a:off x="399271" y="891666"/>
            <a:ext cx="8596668" cy="4515318"/>
          </a:xfrm>
        </p:spPr>
        <p:txBody>
          <a:bodyPr>
            <a:normAutofit/>
          </a:bodyPr>
          <a:lstStyle/>
          <a:p>
            <a:r>
              <a:rPr lang="en-GB" sz="2000" dirty="0">
                <a:solidFill>
                  <a:srgbClr val="002060"/>
                </a:solidFill>
                <a:latin typeface="Calibri" panose="020F0502020204030204" pitchFamily="34" charset="0"/>
                <a:cs typeface="Calibri" panose="020F0502020204030204" pitchFamily="34" charset="0"/>
              </a:rPr>
              <a:t>Cues for action is another key element, especially when creating an effective promotional campaign (Jones et al., 2014). </a:t>
            </a:r>
          </a:p>
          <a:p>
            <a:r>
              <a:rPr lang="en-GB" sz="2000" dirty="0">
                <a:solidFill>
                  <a:srgbClr val="002060"/>
                </a:solidFill>
                <a:latin typeface="Calibri" panose="020F0502020204030204" pitchFamily="34" charset="0"/>
                <a:cs typeface="Calibri" panose="020F0502020204030204" pitchFamily="34" charset="0"/>
              </a:rPr>
              <a:t>One of the most positive things regarding the Health Belief model is how it captures an individual's behaviour. </a:t>
            </a:r>
          </a:p>
          <a:p>
            <a:r>
              <a:rPr lang="en-GB" sz="2000" dirty="0">
                <a:solidFill>
                  <a:srgbClr val="002060"/>
                </a:solidFill>
                <a:latin typeface="Calibri" panose="020F0502020204030204" pitchFamily="34" charset="0"/>
                <a:cs typeface="Calibri" panose="020F0502020204030204" pitchFamily="34" charset="0"/>
              </a:rPr>
              <a:t>The model recognises that when an individual wants to make changes to their behaviour, this alone will not always lead to someone acting upon this desire.  </a:t>
            </a:r>
          </a:p>
          <a:p>
            <a:r>
              <a:rPr lang="en-GB" sz="2000" dirty="0">
                <a:solidFill>
                  <a:srgbClr val="002060"/>
                </a:solidFill>
                <a:latin typeface="Calibri" panose="020F0502020204030204" pitchFamily="34" charset="0"/>
                <a:cs typeface="Calibri" panose="020F0502020204030204" pitchFamily="34" charset="0"/>
              </a:rPr>
              <a:t>Cues for action usually come in the form of a health promotional campaign, an advert, or personal experience. These cues allow individuals who want to make a change to their health to take the plunge and act upon it (Jones et al., 2014).</a:t>
            </a:r>
          </a:p>
          <a:p>
            <a:pPr marL="0" indent="0">
              <a:buNone/>
            </a:pPr>
            <a:br>
              <a:rPr lang="en-GB" dirty="0"/>
            </a:br>
            <a:endParaRPr lang="en-GB" dirty="0">
              <a:solidFill>
                <a:srgbClr val="212121"/>
              </a:solidFill>
              <a:latin typeface="Merriweather"/>
            </a:endParaRPr>
          </a:p>
        </p:txBody>
      </p:sp>
      <p:pic>
        <p:nvPicPr>
          <p:cNvPr id="3074" name="Picture 2" descr="Dry January | Alcohol Change UK">
            <a:extLst>
              <a:ext uri="{FF2B5EF4-FFF2-40B4-BE49-F238E27FC236}">
                <a16:creationId xmlns:a16="http://schemas.microsoft.com/office/drawing/2014/main" id="{B4780C2E-54DD-4DEA-94A3-A2BFFC9F4F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0289" y="4595529"/>
            <a:ext cx="3868763" cy="216087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KML Occupational Health are promoting Dry January this month">
            <a:extLst>
              <a:ext uri="{FF2B5EF4-FFF2-40B4-BE49-F238E27FC236}">
                <a16:creationId xmlns:a16="http://schemas.microsoft.com/office/drawing/2014/main" id="{61E19EE7-9755-4CF5-BD84-9E855039C9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39" y="-47584"/>
            <a:ext cx="3196061" cy="2997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C86F422-94C7-4B0B-92AC-510E6B60C4A5}"/>
              </a:ext>
            </a:extLst>
          </p:cNvPr>
          <p:cNvPicPr>
            <a:picLocks noChangeAspect="1"/>
          </p:cNvPicPr>
          <p:nvPr/>
        </p:nvPicPr>
        <p:blipFill>
          <a:blip r:embed="rId4"/>
          <a:stretch>
            <a:fillRect/>
          </a:stretch>
        </p:blipFill>
        <p:spPr>
          <a:xfrm>
            <a:off x="841728" y="4729380"/>
            <a:ext cx="2770260" cy="2027020"/>
          </a:xfrm>
          <a:prstGeom prst="rect">
            <a:avLst/>
          </a:prstGeom>
        </p:spPr>
      </p:pic>
    </p:spTree>
    <p:extLst>
      <p:ext uri="{BB962C8B-B14F-4D97-AF65-F5344CB8AC3E}">
        <p14:creationId xmlns:p14="http://schemas.microsoft.com/office/powerpoint/2010/main" val="2588685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06065-7C57-4EC6-A3FE-D0AC194B8736}"/>
              </a:ext>
            </a:extLst>
          </p:cNvPr>
          <p:cNvSpPr>
            <a:spLocks noGrp="1"/>
          </p:cNvSpPr>
          <p:nvPr>
            <p:ph type="title"/>
          </p:nvPr>
        </p:nvSpPr>
        <p:spPr>
          <a:xfrm>
            <a:off x="1142361" y="250258"/>
            <a:ext cx="8596668" cy="809386"/>
          </a:xfrm>
        </p:spPr>
        <p:txBody>
          <a:bodyPr>
            <a:normAutofit/>
          </a:bodyPr>
          <a:lstStyle/>
          <a:p>
            <a:r>
              <a:rPr lang="en-GB" dirty="0"/>
              <a:t>Sexual Health Campaigns.</a:t>
            </a:r>
          </a:p>
        </p:txBody>
      </p:sp>
      <p:pic>
        <p:nvPicPr>
          <p:cNvPr id="9" name="Graphic 8" descr="Female Profile with solid fill">
            <a:extLst>
              <a:ext uri="{FF2B5EF4-FFF2-40B4-BE49-F238E27FC236}">
                <a16:creationId xmlns:a16="http://schemas.microsoft.com/office/drawing/2014/main" id="{9823EF96-C087-47ED-9823-0D87159949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77761" y="2428106"/>
            <a:ext cx="2596281" cy="2596281"/>
          </a:xfrm>
          <a:prstGeom prst="rect">
            <a:avLst/>
          </a:prstGeom>
        </p:spPr>
      </p:pic>
      <p:sp>
        <p:nvSpPr>
          <p:cNvPr id="3" name="Content Placeholder 2">
            <a:extLst>
              <a:ext uri="{FF2B5EF4-FFF2-40B4-BE49-F238E27FC236}">
                <a16:creationId xmlns:a16="http://schemas.microsoft.com/office/drawing/2014/main" id="{35FE454A-C645-4197-A96A-43868D54CFAA}"/>
              </a:ext>
            </a:extLst>
          </p:cNvPr>
          <p:cNvSpPr>
            <a:spLocks noGrp="1"/>
          </p:cNvSpPr>
          <p:nvPr>
            <p:ph idx="1"/>
          </p:nvPr>
        </p:nvSpPr>
        <p:spPr>
          <a:xfrm>
            <a:off x="429417" y="1059644"/>
            <a:ext cx="7123601" cy="4551884"/>
          </a:xfrm>
        </p:spPr>
        <p:txBody>
          <a:bodyPr>
            <a:normAutofit fontScale="85000" lnSpcReduction="10000"/>
          </a:bodyPr>
          <a:lstStyle/>
          <a:p>
            <a:pPr>
              <a:lnSpc>
                <a:spcPct val="90000"/>
              </a:lnSpc>
              <a:spcAft>
                <a:spcPts val="1200"/>
              </a:spcAft>
            </a:pP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The HBM has previously been used to understand sexual risk-taking behaviours amongst adolescents (</a:t>
            </a:r>
            <a:r>
              <a:rPr lang="en-GB" sz="2000"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Mckellar</a:t>
            </a: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&amp; </a:t>
            </a:r>
            <a:r>
              <a:rPr lang="en-GB" sz="2000"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Sillence</a:t>
            </a: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2020). </a:t>
            </a:r>
          </a:p>
          <a:p>
            <a:pPr>
              <a:lnSpc>
                <a:spcPct val="90000"/>
              </a:lnSpc>
              <a:spcAft>
                <a:spcPts val="1200"/>
              </a:spcAft>
            </a:pP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Several studies have examined how the HBM can predict whether sexually active adolescents will use protection against STI’s (</a:t>
            </a:r>
            <a:r>
              <a:rPr lang="en-GB" sz="2000"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Mckellar</a:t>
            </a: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&amp; </a:t>
            </a:r>
            <a:r>
              <a:rPr lang="en-GB" sz="2000"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Sillence</a:t>
            </a: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2020). </a:t>
            </a:r>
          </a:p>
          <a:p>
            <a:pPr>
              <a:lnSpc>
                <a:spcPct val="90000"/>
              </a:lnSpc>
              <a:spcAft>
                <a:spcPts val="1200"/>
              </a:spcAft>
            </a:pP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The model has been found to make a 43% difference in the attitudes of young adults towards safer sex (Petosa &amp; Jackson, 1991). </a:t>
            </a:r>
          </a:p>
          <a:p>
            <a:pPr>
              <a:lnSpc>
                <a:spcPct val="90000"/>
              </a:lnSpc>
              <a:spcAft>
                <a:spcPts val="1200"/>
              </a:spcAft>
            </a:pP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Perceived severity and perceived susceptibility both play a role within adolescents’ attitude towards safe sex, people are less likely to consider practicing safe sex when they don’t think they are at risk of contracting an STI (Petosa &amp; Jackson, 1991). </a:t>
            </a:r>
          </a:p>
          <a:p>
            <a:pPr>
              <a:lnSpc>
                <a:spcPct val="90000"/>
              </a:lnSpc>
              <a:spcAft>
                <a:spcPts val="1200"/>
              </a:spcAft>
            </a:pP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During the AIDS epidemic in the 1980’s, the amount of people that responded to messages and interventions increased rapidly. individuals were far more receptive towards campaigns</a:t>
            </a:r>
            <a:r>
              <a:rPr lang="en-GB" sz="2000" dirty="0">
                <a:solidFill>
                  <a:srgbClr val="002060"/>
                </a:solidFill>
                <a:latin typeface="Calibri" panose="020F0502020204030204" pitchFamily="34" charset="0"/>
                <a:ea typeface="Times New Roman" panose="02020603050405020304" pitchFamily="18" charset="0"/>
                <a:cs typeface="Calibri" panose="020F0502020204030204" pitchFamily="34" charset="0"/>
              </a:rPr>
              <a:t> and </a:t>
            </a:r>
            <a:r>
              <a:rPr lang="en-GB" sz="2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interventions (Mahajan et al., 2008). </a:t>
            </a:r>
          </a:p>
          <a:p>
            <a:pPr>
              <a:lnSpc>
                <a:spcPct val="90000"/>
              </a:lnSpc>
            </a:pPr>
            <a:endParaRPr lang="en-GB" sz="900" dirty="0"/>
          </a:p>
        </p:txBody>
      </p:sp>
      <p:pic>
        <p:nvPicPr>
          <p:cNvPr id="7" name="Graphic 6" descr="Female Profile outline">
            <a:extLst>
              <a:ext uri="{FF2B5EF4-FFF2-40B4-BE49-F238E27FC236}">
                <a16:creationId xmlns:a16="http://schemas.microsoft.com/office/drawing/2014/main" id="{BCD600E1-0D6D-4820-8F61-1C4FEE9CCAC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09312" y="134755"/>
            <a:ext cx="2596283" cy="2596283"/>
          </a:xfrm>
          <a:prstGeom prst="rect">
            <a:avLst/>
          </a:prstGeom>
        </p:spPr>
      </p:pic>
      <p:sp>
        <p:nvSpPr>
          <p:cNvPr id="10" name="Thought Bubble: Cloud 9">
            <a:extLst>
              <a:ext uri="{FF2B5EF4-FFF2-40B4-BE49-F238E27FC236}">
                <a16:creationId xmlns:a16="http://schemas.microsoft.com/office/drawing/2014/main" id="{486DB427-8F23-4F09-BD4F-32F04568446D}"/>
              </a:ext>
            </a:extLst>
          </p:cNvPr>
          <p:cNvSpPr/>
          <p:nvPr/>
        </p:nvSpPr>
        <p:spPr>
          <a:xfrm>
            <a:off x="7485766" y="63407"/>
            <a:ext cx="2758389" cy="1992474"/>
          </a:xfrm>
          <a:prstGeom prst="cloudCallout">
            <a:avLst>
              <a:gd name="adj1" fmla="val 56633"/>
              <a:gd name="adj2" fmla="val -8512"/>
            </a:avLst>
          </a:prstGeom>
          <a:solidFill>
            <a:schemeClr val="bg1"/>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“I’m safe, I only have clean partners”.</a:t>
            </a:r>
          </a:p>
        </p:txBody>
      </p:sp>
      <p:sp>
        <p:nvSpPr>
          <p:cNvPr id="11" name="Thought Bubble: Cloud 10">
            <a:extLst>
              <a:ext uri="{FF2B5EF4-FFF2-40B4-BE49-F238E27FC236}">
                <a16:creationId xmlns:a16="http://schemas.microsoft.com/office/drawing/2014/main" id="{1BD4E5B3-E544-409A-8C42-FD7C0CFE0EB2}"/>
              </a:ext>
            </a:extLst>
          </p:cNvPr>
          <p:cNvSpPr/>
          <p:nvPr/>
        </p:nvSpPr>
        <p:spPr>
          <a:xfrm>
            <a:off x="7623301" y="2486836"/>
            <a:ext cx="2483317" cy="1944928"/>
          </a:xfrm>
          <a:prstGeom prst="cloudCallout">
            <a:avLst>
              <a:gd name="adj1" fmla="val 61338"/>
              <a:gd name="adj2" fmla="val 2618"/>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“Having an STD might really affect me..”</a:t>
            </a:r>
          </a:p>
        </p:txBody>
      </p:sp>
      <p:graphicFrame>
        <p:nvGraphicFramePr>
          <p:cNvPr id="12" name="Diagram 11">
            <a:extLst>
              <a:ext uri="{FF2B5EF4-FFF2-40B4-BE49-F238E27FC236}">
                <a16:creationId xmlns:a16="http://schemas.microsoft.com/office/drawing/2014/main" id="{8820E2E4-1320-4D41-A701-273A70DA1422}"/>
              </a:ext>
            </a:extLst>
          </p:cNvPr>
          <p:cNvGraphicFramePr/>
          <p:nvPr>
            <p:extLst>
              <p:ext uri="{D42A27DB-BD31-4B8C-83A1-F6EECF244321}">
                <p14:modId xmlns:p14="http://schemas.microsoft.com/office/powerpoint/2010/main" val="4102174459"/>
              </p:ext>
            </p:extLst>
          </p:nvPr>
        </p:nvGraphicFramePr>
        <p:xfrm>
          <a:off x="7181478" y="4431764"/>
          <a:ext cx="2596283" cy="194492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4" name="Picture 13">
            <a:extLst>
              <a:ext uri="{FF2B5EF4-FFF2-40B4-BE49-F238E27FC236}">
                <a16:creationId xmlns:a16="http://schemas.microsoft.com/office/drawing/2014/main" id="{C8D77DE0-FB3C-4134-B714-03E3FEBB8F2D}"/>
              </a:ext>
            </a:extLst>
          </p:cNvPr>
          <p:cNvPicPr>
            <a:picLocks noChangeAspect="1"/>
          </p:cNvPicPr>
          <p:nvPr/>
        </p:nvPicPr>
        <p:blipFill>
          <a:blip r:embed="rId11"/>
          <a:stretch>
            <a:fillRect/>
          </a:stretch>
        </p:blipFill>
        <p:spPr>
          <a:xfrm>
            <a:off x="4585197" y="5510054"/>
            <a:ext cx="2105539" cy="1097688"/>
          </a:xfrm>
          <a:prstGeom prst="rect">
            <a:avLst/>
          </a:prstGeom>
        </p:spPr>
      </p:pic>
      <p:sp>
        <p:nvSpPr>
          <p:cNvPr id="15" name="TextBox 14">
            <a:extLst>
              <a:ext uri="{FF2B5EF4-FFF2-40B4-BE49-F238E27FC236}">
                <a16:creationId xmlns:a16="http://schemas.microsoft.com/office/drawing/2014/main" id="{1B45F271-5776-43E9-B407-A2B0386870A5}"/>
              </a:ext>
            </a:extLst>
          </p:cNvPr>
          <p:cNvSpPr txBox="1"/>
          <p:nvPr/>
        </p:nvSpPr>
        <p:spPr>
          <a:xfrm>
            <a:off x="9777761" y="4806118"/>
            <a:ext cx="2268459" cy="276999"/>
          </a:xfrm>
          <a:prstGeom prst="rect">
            <a:avLst/>
          </a:prstGeom>
          <a:noFill/>
        </p:spPr>
        <p:txBody>
          <a:bodyPr wrap="square" rtlCol="0">
            <a:spAutoFit/>
          </a:bodyPr>
          <a:lstStyle/>
          <a:p>
            <a:r>
              <a:rPr lang="en-GB" sz="1100" dirty="0"/>
              <a:t>(</a:t>
            </a:r>
            <a:r>
              <a:rPr lang="en-GB" sz="1200" dirty="0"/>
              <a:t>Sandesh Adhikari, 2019)</a:t>
            </a:r>
            <a:endParaRPr lang="en-GB" dirty="0"/>
          </a:p>
        </p:txBody>
      </p:sp>
    </p:spTree>
    <p:extLst>
      <p:ext uri="{BB962C8B-B14F-4D97-AF65-F5344CB8AC3E}">
        <p14:creationId xmlns:p14="http://schemas.microsoft.com/office/powerpoint/2010/main" val="1672401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04094-2385-41A4-8240-7C3C9EED15DE}"/>
              </a:ext>
            </a:extLst>
          </p:cNvPr>
          <p:cNvSpPr>
            <a:spLocks noGrp="1"/>
          </p:cNvSpPr>
          <p:nvPr>
            <p:ph type="title"/>
          </p:nvPr>
        </p:nvSpPr>
        <p:spPr>
          <a:xfrm>
            <a:off x="2676153" y="310818"/>
            <a:ext cx="5149920" cy="1320800"/>
          </a:xfrm>
        </p:spPr>
        <p:txBody>
          <a:bodyPr>
            <a:normAutofit/>
          </a:bodyPr>
          <a:lstStyle/>
          <a:p>
            <a:pPr algn="ctr"/>
            <a:r>
              <a:rPr lang="en-GB" dirty="0"/>
              <a:t>How Can A Campaign Be Successful?</a:t>
            </a:r>
          </a:p>
        </p:txBody>
      </p:sp>
      <p:sp>
        <p:nvSpPr>
          <p:cNvPr id="3" name="Content Placeholder 2">
            <a:extLst>
              <a:ext uri="{FF2B5EF4-FFF2-40B4-BE49-F238E27FC236}">
                <a16:creationId xmlns:a16="http://schemas.microsoft.com/office/drawing/2014/main" id="{B9429A9A-2E19-42F7-AF2F-B6A9A821B9C4}"/>
              </a:ext>
            </a:extLst>
          </p:cNvPr>
          <p:cNvSpPr>
            <a:spLocks noGrp="1"/>
          </p:cNvSpPr>
          <p:nvPr>
            <p:ph idx="1"/>
          </p:nvPr>
        </p:nvSpPr>
        <p:spPr>
          <a:xfrm>
            <a:off x="253078" y="4450662"/>
            <a:ext cx="8738076" cy="1414914"/>
          </a:xfrm>
        </p:spPr>
        <p:txBody>
          <a:bodyPr>
            <a:normAutofit fontScale="25000" lnSpcReduction="20000"/>
          </a:bodyPr>
          <a:lstStyle/>
          <a:p>
            <a:pPr marL="0" indent="0">
              <a:buNone/>
            </a:pPr>
            <a:r>
              <a:rPr lang="en-GB" sz="9600" dirty="0">
                <a:solidFill>
                  <a:srgbClr val="002060"/>
                </a:solidFill>
                <a:latin typeface="Calibri" panose="020F0502020204030204" pitchFamily="34" charset="0"/>
                <a:cs typeface="Calibri" panose="020F0502020204030204" pitchFamily="34" charset="0"/>
              </a:rPr>
              <a:t>COVID-19 and other viruses such as MERS and SARS have previously pushed governments across the world to act quickly, campaigns and interventions have been at the forefront, and have previously been put in place in order to quickly gain control over social behaviour and prevent unwanted outcomes (such as the spread of a virus) (Glanz &amp; Bishop, 2010).</a:t>
            </a:r>
          </a:p>
          <a:p>
            <a:pPr marL="0" indent="0">
              <a:buNone/>
            </a:pPr>
            <a:endParaRPr lang="en-GB" dirty="0"/>
          </a:p>
          <a:p>
            <a:pPr marL="0" indent="0">
              <a:buNone/>
            </a:pPr>
            <a:endParaRPr lang="en-GB" dirty="0"/>
          </a:p>
          <a:p>
            <a:pPr marL="0" indent="0">
              <a:buNone/>
            </a:pPr>
            <a:r>
              <a:rPr lang="en-GB" dirty="0"/>
              <a:t>  </a:t>
            </a:r>
          </a:p>
        </p:txBody>
      </p:sp>
      <p:sp>
        <p:nvSpPr>
          <p:cNvPr id="21" name="Oval 20">
            <a:extLst>
              <a:ext uri="{FF2B5EF4-FFF2-40B4-BE49-F238E27FC236}">
                <a16:creationId xmlns:a16="http://schemas.microsoft.com/office/drawing/2014/main" id="{D2E4DB4E-D986-4386-9017-16AA709E2534}"/>
              </a:ext>
            </a:extLst>
          </p:cNvPr>
          <p:cNvSpPr/>
          <p:nvPr/>
        </p:nvSpPr>
        <p:spPr>
          <a:xfrm>
            <a:off x="4402108" y="1852573"/>
            <a:ext cx="1825843" cy="1414914"/>
          </a:xfrm>
          <a:prstGeom prst="ellipse">
            <a:avLst/>
          </a:prstGeom>
          <a:solidFill>
            <a:srgbClr val="E1EEB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Social and moral identity</a:t>
            </a:r>
            <a:endParaRPr lang="en-GB" dirty="0">
              <a:solidFill>
                <a:schemeClr val="tx1">
                  <a:lumMod val="95000"/>
                  <a:lumOff val="5000"/>
                </a:schemeClr>
              </a:solidFill>
            </a:endParaRPr>
          </a:p>
        </p:txBody>
      </p:sp>
      <p:sp>
        <p:nvSpPr>
          <p:cNvPr id="22" name="Oval 21">
            <a:extLst>
              <a:ext uri="{FF2B5EF4-FFF2-40B4-BE49-F238E27FC236}">
                <a16:creationId xmlns:a16="http://schemas.microsoft.com/office/drawing/2014/main" id="{D47FDA0B-F539-4EDD-A6FF-BD8DE9C260C7}"/>
              </a:ext>
            </a:extLst>
          </p:cNvPr>
          <p:cNvSpPr/>
          <p:nvPr/>
        </p:nvSpPr>
        <p:spPr>
          <a:xfrm>
            <a:off x="8208108" y="326013"/>
            <a:ext cx="2402915" cy="1781611"/>
          </a:xfrm>
          <a:prstGeom prst="ellips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Avoid scare mongering and disgust messages </a:t>
            </a:r>
            <a:endParaRPr lang="en-GB" dirty="0">
              <a:solidFill>
                <a:schemeClr val="tx1">
                  <a:lumMod val="95000"/>
                  <a:lumOff val="5000"/>
                </a:schemeClr>
              </a:solidFill>
            </a:endParaRPr>
          </a:p>
        </p:txBody>
      </p:sp>
      <p:sp>
        <p:nvSpPr>
          <p:cNvPr id="23" name="Oval 22">
            <a:extLst>
              <a:ext uri="{FF2B5EF4-FFF2-40B4-BE49-F238E27FC236}">
                <a16:creationId xmlns:a16="http://schemas.microsoft.com/office/drawing/2014/main" id="{D133A005-1D2F-472C-8B75-11D274A79EC0}"/>
              </a:ext>
            </a:extLst>
          </p:cNvPr>
          <p:cNvSpPr/>
          <p:nvPr/>
        </p:nvSpPr>
        <p:spPr>
          <a:xfrm>
            <a:off x="6474555" y="1991898"/>
            <a:ext cx="2703035" cy="1414914"/>
          </a:xfrm>
          <a:prstGeom prst="ellipse">
            <a:avLst/>
          </a:prstGeom>
          <a:solidFill>
            <a:schemeClr val="accent4">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Encouragement</a:t>
            </a:r>
            <a:endParaRPr lang="en-GB" dirty="0">
              <a:solidFill>
                <a:schemeClr val="tx1">
                  <a:lumMod val="95000"/>
                  <a:lumOff val="5000"/>
                </a:schemeClr>
              </a:solidFill>
            </a:endParaRPr>
          </a:p>
        </p:txBody>
      </p:sp>
      <p:sp>
        <p:nvSpPr>
          <p:cNvPr id="24" name="Oval 23">
            <a:extLst>
              <a:ext uri="{FF2B5EF4-FFF2-40B4-BE49-F238E27FC236}">
                <a16:creationId xmlns:a16="http://schemas.microsoft.com/office/drawing/2014/main" id="{28CF61F9-D489-41A1-A5FC-53F4F02673F9}"/>
              </a:ext>
            </a:extLst>
          </p:cNvPr>
          <p:cNvSpPr/>
          <p:nvPr/>
        </p:nvSpPr>
        <p:spPr>
          <a:xfrm>
            <a:off x="181724" y="292374"/>
            <a:ext cx="1825843" cy="1414914"/>
          </a:xfrm>
          <a:prstGeom prst="ellipse">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Clear Aims &amp; Outcome </a:t>
            </a:r>
            <a:endParaRPr lang="en-GB" dirty="0">
              <a:solidFill>
                <a:schemeClr val="tx1">
                  <a:lumMod val="95000"/>
                  <a:lumOff val="5000"/>
                </a:schemeClr>
              </a:solidFill>
            </a:endParaRPr>
          </a:p>
        </p:txBody>
      </p:sp>
      <p:sp>
        <p:nvSpPr>
          <p:cNvPr id="25" name="Oval 24">
            <a:extLst>
              <a:ext uri="{FF2B5EF4-FFF2-40B4-BE49-F238E27FC236}">
                <a16:creationId xmlns:a16="http://schemas.microsoft.com/office/drawing/2014/main" id="{D3346A3F-AFB8-4EA7-B597-289B1AF7395F}"/>
              </a:ext>
            </a:extLst>
          </p:cNvPr>
          <p:cNvSpPr/>
          <p:nvPr/>
        </p:nvSpPr>
        <p:spPr>
          <a:xfrm>
            <a:off x="1381196" y="2833512"/>
            <a:ext cx="1825843" cy="1414914"/>
          </a:xfrm>
          <a:prstGeom prst="ellipse">
            <a:avLst/>
          </a:prstGeom>
          <a:solidFill>
            <a:srgbClr val="00B0F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Clear Guidance</a:t>
            </a:r>
            <a:endParaRPr lang="en-GB" dirty="0">
              <a:solidFill>
                <a:schemeClr val="tx1">
                  <a:lumMod val="95000"/>
                  <a:lumOff val="5000"/>
                </a:schemeClr>
              </a:solidFill>
            </a:endParaRPr>
          </a:p>
        </p:txBody>
      </p:sp>
      <p:pic>
        <p:nvPicPr>
          <p:cNvPr id="3074" name="Picture 2" descr="illustrations of vaccine, person wearing a mask, hand washing, and social distancing">
            <a:extLst>
              <a:ext uri="{FF2B5EF4-FFF2-40B4-BE49-F238E27FC236}">
                <a16:creationId xmlns:a16="http://schemas.microsoft.com/office/drawing/2014/main" id="{F6131D9E-BE31-442A-8C5E-E159D5C36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2138" y="1018550"/>
            <a:ext cx="1814962" cy="1814962"/>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C1F22AEA-E159-44BB-A301-6B53A5C20E66}"/>
              </a:ext>
            </a:extLst>
          </p:cNvPr>
          <p:cNvSpPr/>
          <p:nvPr/>
        </p:nvSpPr>
        <p:spPr>
          <a:xfrm>
            <a:off x="10167641" y="1729310"/>
            <a:ext cx="1835217" cy="1414914"/>
          </a:xfrm>
          <a:prstGeom prst="ellipse">
            <a:avLst/>
          </a:prstGeom>
          <a:solidFill>
            <a:srgbClr val="FCF98E"/>
          </a:solidFill>
          <a:ln>
            <a:solidFill>
              <a:srgbClr val="FCF98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Creativity</a:t>
            </a:r>
          </a:p>
        </p:txBody>
      </p:sp>
    </p:spTree>
    <p:extLst>
      <p:ext uri="{BB962C8B-B14F-4D97-AF65-F5344CB8AC3E}">
        <p14:creationId xmlns:p14="http://schemas.microsoft.com/office/powerpoint/2010/main" val="2812820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D220181-60E2-4A1A-BCB5-416197173C67}"/>
              </a:ext>
            </a:extLst>
          </p:cNvPr>
          <p:cNvSpPr>
            <a:spLocks noGrp="1"/>
          </p:cNvSpPr>
          <p:nvPr>
            <p:ph type="body" idx="1"/>
          </p:nvPr>
        </p:nvSpPr>
        <p:spPr>
          <a:xfrm>
            <a:off x="1142820" y="336349"/>
            <a:ext cx="4185623" cy="576262"/>
          </a:xfrm>
        </p:spPr>
        <p:txBody>
          <a:bodyPr/>
          <a:lstStyle/>
          <a:p>
            <a:r>
              <a:rPr lang="en-GB" dirty="0">
                <a:solidFill>
                  <a:srgbClr val="002060"/>
                </a:solidFill>
              </a:rPr>
              <a:t>Advantages:</a:t>
            </a:r>
          </a:p>
        </p:txBody>
      </p:sp>
      <p:sp>
        <p:nvSpPr>
          <p:cNvPr id="4" name="Content Placeholder 3">
            <a:extLst>
              <a:ext uri="{FF2B5EF4-FFF2-40B4-BE49-F238E27FC236}">
                <a16:creationId xmlns:a16="http://schemas.microsoft.com/office/drawing/2014/main" id="{9433A0CE-D772-4221-9315-1CA40EFA4CFB}"/>
              </a:ext>
            </a:extLst>
          </p:cNvPr>
          <p:cNvSpPr>
            <a:spLocks noGrp="1"/>
          </p:cNvSpPr>
          <p:nvPr>
            <p:ph sz="half" idx="2"/>
          </p:nvPr>
        </p:nvSpPr>
        <p:spPr>
          <a:xfrm>
            <a:off x="521741" y="954782"/>
            <a:ext cx="4185623" cy="5821403"/>
          </a:xfrm>
        </p:spPr>
        <p:txBody>
          <a:bodyPr>
            <a:normAutofit fontScale="62500" lnSpcReduction="20000"/>
          </a:bodyPr>
          <a:lstStyle/>
          <a:p>
            <a:endParaRPr lang="en-GB" sz="2800" dirty="0">
              <a:solidFill>
                <a:srgbClr val="002060"/>
              </a:solidFill>
            </a:endParaRPr>
          </a:p>
          <a:p>
            <a:r>
              <a:rPr lang="en-GB" sz="2800" dirty="0">
                <a:solidFill>
                  <a:srgbClr val="002060"/>
                </a:solidFill>
              </a:rPr>
              <a:t>Predicts whether an individual may take preventative measures.</a:t>
            </a:r>
          </a:p>
          <a:p>
            <a:pPr marL="0" indent="0">
              <a:buNone/>
            </a:pPr>
            <a:endParaRPr lang="en-GB" sz="2800" dirty="0">
              <a:solidFill>
                <a:srgbClr val="002060"/>
              </a:solidFill>
            </a:endParaRPr>
          </a:p>
          <a:p>
            <a:r>
              <a:rPr lang="en-GB" sz="2800" dirty="0">
                <a:solidFill>
                  <a:srgbClr val="002060"/>
                </a:solidFill>
              </a:rPr>
              <a:t>Predict whether an individual might change their behaviour.  </a:t>
            </a:r>
          </a:p>
          <a:p>
            <a:pPr marL="0" indent="0">
              <a:buNone/>
            </a:pPr>
            <a:endParaRPr lang="en-GB" sz="2800" dirty="0">
              <a:solidFill>
                <a:srgbClr val="002060"/>
              </a:solidFill>
            </a:endParaRPr>
          </a:p>
          <a:p>
            <a:r>
              <a:rPr lang="en-GB" sz="2800" dirty="0">
                <a:solidFill>
                  <a:srgbClr val="002060"/>
                </a:solidFill>
              </a:rPr>
              <a:t>Helps an individual explore the costs and benefits of an action. </a:t>
            </a:r>
          </a:p>
          <a:p>
            <a:endParaRPr lang="en-GB" sz="2800" dirty="0">
              <a:solidFill>
                <a:srgbClr val="002060"/>
              </a:solidFill>
            </a:endParaRPr>
          </a:p>
          <a:p>
            <a:r>
              <a:rPr lang="en-GB" sz="2800" dirty="0">
                <a:solidFill>
                  <a:srgbClr val="002060"/>
                </a:solidFill>
              </a:rPr>
              <a:t>Illustrates the complexity of decision making and the different factors that affect change. </a:t>
            </a:r>
          </a:p>
          <a:p>
            <a:endParaRPr lang="en-GB" sz="2800" dirty="0">
              <a:solidFill>
                <a:srgbClr val="002060"/>
              </a:solidFill>
            </a:endParaRPr>
          </a:p>
          <a:p>
            <a:r>
              <a:rPr lang="en-GB" sz="2800" dirty="0">
                <a:solidFill>
                  <a:srgbClr val="002060"/>
                </a:solidFill>
              </a:rPr>
              <a:t>An individuals perceived barriers followed by susceptivity are the two most important dimensions in predicting change. </a:t>
            </a:r>
          </a:p>
          <a:p>
            <a:endParaRPr lang="en-GB" dirty="0"/>
          </a:p>
        </p:txBody>
      </p:sp>
      <p:sp>
        <p:nvSpPr>
          <p:cNvPr id="5" name="Text Placeholder 4">
            <a:extLst>
              <a:ext uri="{FF2B5EF4-FFF2-40B4-BE49-F238E27FC236}">
                <a16:creationId xmlns:a16="http://schemas.microsoft.com/office/drawing/2014/main" id="{AEC1B3F2-66F6-443D-B137-2C148772A50D}"/>
              </a:ext>
            </a:extLst>
          </p:cNvPr>
          <p:cNvSpPr>
            <a:spLocks noGrp="1"/>
          </p:cNvSpPr>
          <p:nvPr>
            <p:ph type="body" sz="quarter" idx="3"/>
          </p:nvPr>
        </p:nvSpPr>
        <p:spPr>
          <a:xfrm>
            <a:off x="6724677" y="408650"/>
            <a:ext cx="4185618" cy="576262"/>
          </a:xfrm>
        </p:spPr>
        <p:txBody>
          <a:bodyPr/>
          <a:lstStyle/>
          <a:p>
            <a:r>
              <a:rPr lang="en-GB" dirty="0">
                <a:solidFill>
                  <a:srgbClr val="002060"/>
                </a:solidFill>
              </a:rPr>
              <a:t>Disadvantages:</a:t>
            </a:r>
          </a:p>
        </p:txBody>
      </p:sp>
      <p:sp>
        <p:nvSpPr>
          <p:cNvPr id="6" name="Content Placeholder 5">
            <a:extLst>
              <a:ext uri="{FF2B5EF4-FFF2-40B4-BE49-F238E27FC236}">
                <a16:creationId xmlns:a16="http://schemas.microsoft.com/office/drawing/2014/main" id="{FFD1377C-4642-4C2B-8093-A833DB92F7C7}"/>
              </a:ext>
            </a:extLst>
          </p:cNvPr>
          <p:cNvSpPr>
            <a:spLocks noGrp="1"/>
          </p:cNvSpPr>
          <p:nvPr>
            <p:ph sz="quarter" idx="4"/>
          </p:nvPr>
        </p:nvSpPr>
        <p:spPr>
          <a:xfrm>
            <a:off x="6096000" y="1177953"/>
            <a:ext cx="5194434" cy="5184346"/>
          </a:xfrm>
        </p:spPr>
        <p:txBody>
          <a:bodyPr>
            <a:normAutofit fontScale="62500" lnSpcReduction="20000"/>
          </a:bodyPr>
          <a:lstStyle/>
          <a:p>
            <a:r>
              <a:rPr lang="en-GB" sz="3200" dirty="0">
                <a:solidFill>
                  <a:srgbClr val="002060"/>
                </a:solidFill>
              </a:rPr>
              <a:t>Assumes health decisions are made rationally.</a:t>
            </a:r>
          </a:p>
          <a:p>
            <a:endParaRPr lang="en-GB" sz="3200" dirty="0">
              <a:solidFill>
                <a:srgbClr val="002060"/>
              </a:solidFill>
            </a:endParaRPr>
          </a:p>
          <a:p>
            <a:r>
              <a:rPr lang="en-GB" sz="3200" dirty="0">
                <a:solidFill>
                  <a:srgbClr val="002060"/>
                </a:solidFill>
              </a:rPr>
              <a:t>Lack of evidence that the model is effective in behaviours which relate to drug, alcohol and smoking misuse.</a:t>
            </a:r>
          </a:p>
          <a:p>
            <a:endParaRPr lang="en-GB" sz="3200" dirty="0">
              <a:solidFill>
                <a:srgbClr val="002060"/>
              </a:solidFill>
            </a:endParaRPr>
          </a:p>
          <a:p>
            <a:r>
              <a:rPr lang="en-GB" sz="3200" dirty="0">
                <a:solidFill>
                  <a:srgbClr val="002060"/>
                </a:solidFill>
              </a:rPr>
              <a:t>it does not acknowledge the wider causes of negative health. </a:t>
            </a:r>
          </a:p>
          <a:p>
            <a:endParaRPr lang="en-GB" sz="3200" dirty="0">
              <a:solidFill>
                <a:srgbClr val="002060"/>
              </a:solidFill>
            </a:endParaRPr>
          </a:p>
          <a:p>
            <a:r>
              <a:rPr lang="en-GB" sz="3200" dirty="0">
                <a:solidFill>
                  <a:srgbClr val="002060"/>
                </a:solidFill>
              </a:rPr>
              <a:t>It does not consider the role of family, social life, cultural environment and political factors. </a:t>
            </a:r>
          </a:p>
          <a:p>
            <a:endParaRPr lang="en-GB" dirty="0">
              <a:solidFill>
                <a:srgbClr val="002060"/>
              </a:solidFill>
            </a:endParaRPr>
          </a:p>
          <a:p>
            <a:pPr marL="0" indent="0">
              <a:buNone/>
            </a:pPr>
            <a:r>
              <a:rPr lang="en-GB" dirty="0">
                <a:solidFill>
                  <a:srgbClr val="002060"/>
                </a:solidFill>
              </a:rPr>
              <a:t>(Gottwald &amp; Goodman-Brown, 2012)</a:t>
            </a:r>
          </a:p>
        </p:txBody>
      </p:sp>
    </p:spTree>
    <p:extLst>
      <p:ext uri="{BB962C8B-B14F-4D97-AF65-F5344CB8AC3E}">
        <p14:creationId xmlns:p14="http://schemas.microsoft.com/office/powerpoint/2010/main" val="2316341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1B7C3-5F7B-47FE-9B37-FF9038FF2854}"/>
              </a:ext>
            </a:extLst>
          </p:cNvPr>
          <p:cNvSpPr>
            <a:spLocks noGrp="1"/>
          </p:cNvSpPr>
          <p:nvPr>
            <p:ph type="title"/>
          </p:nvPr>
        </p:nvSpPr>
        <p:spPr/>
        <p:txBody>
          <a:bodyPr/>
          <a:lstStyle/>
          <a:p>
            <a:r>
              <a:rPr lang="en-GB" dirty="0"/>
              <a:t>To Conclude…</a:t>
            </a:r>
          </a:p>
        </p:txBody>
      </p:sp>
      <p:sp>
        <p:nvSpPr>
          <p:cNvPr id="6" name="Content Placeholder 5">
            <a:extLst>
              <a:ext uri="{FF2B5EF4-FFF2-40B4-BE49-F238E27FC236}">
                <a16:creationId xmlns:a16="http://schemas.microsoft.com/office/drawing/2014/main" id="{E12BAD90-12CE-4359-817A-69569810DF6D}"/>
              </a:ext>
            </a:extLst>
          </p:cNvPr>
          <p:cNvSpPr>
            <a:spLocks noGrp="1"/>
          </p:cNvSpPr>
          <p:nvPr>
            <p:ph sz="quarter" idx="4"/>
          </p:nvPr>
        </p:nvSpPr>
        <p:spPr>
          <a:xfrm>
            <a:off x="677334" y="1399333"/>
            <a:ext cx="10555348" cy="3730932"/>
          </a:xfrm>
        </p:spPr>
        <p:txBody>
          <a:bodyPr>
            <a:normAutofit/>
          </a:bodyPr>
          <a:lstStyle/>
          <a:p>
            <a:pPr marL="0" indent="0">
              <a:buNone/>
            </a:pPr>
            <a:r>
              <a:rPr lang="en-GB" sz="2800" dirty="0">
                <a:latin typeface="Calibri" panose="020F0502020204030204" pitchFamily="34" charset="0"/>
                <a:cs typeface="Calibri" panose="020F0502020204030204" pitchFamily="34" charset="0"/>
              </a:rPr>
              <a:t>The health Belief model can potentially be seen as too linear as there are many aspects that contribute to an individual's behaviour. However, the simplicity of the model can be seen as a strength because it is easy and flexible which allows for the model to be easily implemented within campaigns and interventions, the model has been shown to increase the likelihood of lifestyle changes. Overall, the model seems to be effective and useful in a successful campaign/intervention.</a:t>
            </a:r>
          </a:p>
        </p:txBody>
      </p:sp>
    </p:spTree>
    <p:extLst>
      <p:ext uri="{BB962C8B-B14F-4D97-AF65-F5344CB8AC3E}">
        <p14:creationId xmlns:p14="http://schemas.microsoft.com/office/powerpoint/2010/main" val="1756692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40452-031D-4690-8261-544856B8A801}"/>
              </a:ext>
            </a:extLst>
          </p:cNvPr>
          <p:cNvSpPr>
            <a:spLocks noGrp="1"/>
          </p:cNvSpPr>
          <p:nvPr>
            <p:ph type="title"/>
          </p:nvPr>
        </p:nvSpPr>
        <p:spPr>
          <a:xfrm>
            <a:off x="467004" y="1145407"/>
            <a:ext cx="11257991" cy="5289082"/>
          </a:xfrm>
        </p:spPr>
        <p:txBody>
          <a:bodyPr>
            <a:noAutofit/>
          </a:bodyPr>
          <a:lstStyle/>
          <a:p>
            <a:pPr marL="457200" indent="-457200">
              <a:lnSpc>
                <a:spcPct val="200000"/>
              </a:lnSpc>
            </a:pPr>
            <a:r>
              <a:rPr lang="en-GB" sz="1100" dirty="0">
                <a:solidFill>
                  <a:schemeClr val="tx1"/>
                </a:solidFill>
                <a:effectLst/>
                <a:latin typeface="Times New Roman" panose="02020603050405020304" pitchFamily="18" charset="0"/>
              </a:rPr>
              <a:t>Deshpande, S., Basil, M. D., &amp; Basil, D. Z. (2009). Factors Influencing Healthy Eating Habits Among College Students: An Application of the Health Belief Model. </a:t>
            </a:r>
            <a:r>
              <a:rPr lang="en-GB" sz="1100" i="1" dirty="0">
                <a:solidFill>
                  <a:schemeClr val="tx1"/>
                </a:solidFill>
                <a:effectLst/>
                <a:latin typeface="Times New Roman" panose="02020603050405020304" pitchFamily="18" charset="0"/>
              </a:rPr>
              <a:t>Health Marketing Quarterly</a:t>
            </a:r>
            <a:r>
              <a:rPr lang="en-GB" sz="1100" dirty="0">
                <a:solidFill>
                  <a:schemeClr val="tx1"/>
                </a:solidFill>
                <a:effectLst/>
                <a:latin typeface="Times New Roman" panose="02020603050405020304" pitchFamily="18" charset="0"/>
              </a:rPr>
              <a:t>, </a:t>
            </a:r>
            <a:r>
              <a:rPr lang="en-GB" sz="1100" i="1" dirty="0">
                <a:solidFill>
                  <a:schemeClr val="tx1"/>
                </a:solidFill>
                <a:effectLst/>
                <a:latin typeface="Times New Roman" panose="02020603050405020304" pitchFamily="18" charset="0"/>
              </a:rPr>
              <a:t>26</a:t>
            </a:r>
            <a:r>
              <a:rPr lang="en-GB" sz="1100" dirty="0">
                <a:solidFill>
                  <a:schemeClr val="tx1"/>
                </a:solidFill>
                <a:effectLst/>
                <a:latin typeface="Times New Roman" panose="02020603050405020304" pitchFamily="18" charset="0"/>
              </a:rPr>
              <a:t>(2), 145–164. </a:t>
            </a:r>
            <a:r>
              <a:rPr lang="en-GB" sz="1100" dirty="0">
                <a:solidFill>
                  <a:schemeClr val="tx1"/>
                </a:solidFill>
                <a:effectLst/>
                <a:latin typeface="Times New Roman" panose="02020603050405020304" pitchFamily="18" charset="0"/>
                <a:hlinkClick r:id="rId2"/>
              </a:rPr>
              <a:t>https://doi.org/10.1080/07359680802619834</a:t>
            </a:r>
            <a:br>
              <a:rPr lang="en-GB" sz="1100" dirty="0">
                <a:solidFill>
                  <a:schemeClr val="tx1"/>
                </a:solidFill>
                <a:latin typeface="Times New Roman" panose="02020603050405020304" pitchFamily="18" charset="0"/>
              </a:rPr>
            </a:br>
            <a:r>
              <a:rPr lang="en-GB" sz="1100" dirty="0" err="1">
                <a:solidFill>
                  <a:schemeClr val="tx1"/>
                </a:solidFill>
                <a:latin typeface="Times New Roman" panose="02020603050405020304" pitchFamily="18" charset="0"/>
              </a:rPr>
              <a:t>Bonell</a:t>
            </a:r>
            <a:r>
              <a:rPr lang="en-GB" sz="1100" dirty="0">
                <a:solidFill>
                  <a:schemeClr val="tx1"/>
                </a:solidFill>
                <a:latin typeface="Times New Roman" panose="02020603050405020304" pitchFamily="18" charset="0"/>
              </a:rPr>
              <a:t>, C., Michie, S., Reicher, S., West, R., Bear, L., Yardley, L., Curtis, V., </a:t>
            </a:r>
            <a:r>
              <a:rPr lang="en-GB" sz="1100" dirty="0" err="1">
                <a:solidFill>
                  <a:schemeClr val="tx1"/>
                </a:solidFill>
                <a:latin typeface="Times New Roman" panose="02020603050405020304" pitchFamily="18" charset="0"/>
              </a:rPr>
              <a:t>Amlôt</a:t>
            </a:r>
            <a:r>
              <a:rPr lang="en-GB" sz="1100" dirty="0">
                <a:solidFill>
                  <a:schemeClr val="tx1"/>
                </a:solidFill>
                <a:latin typeface="Times New Roman" panose="02020603050405020304" pitchFamily="18" charset="0"/>
              </a:rPr>
              <a:t>, R., &amp; Rubin, G. J. (2020). Harnessing behavioural science in public health campaigns to maintain “social distancing” in response to the COVID-19 pandemic: key principles. J </a:t>
            </a:r>
            <a:r>
              <a:rPr lang="en-GB" sz="1100" dirty="0" err="1">
                <a:solidFill>
                  <a:schemeClr val="tx1"/>
                </a:solidFill>
                <a:latin typeface="Times New Roman" panose="02020603050405020304" pitchFamily="18" charset="0"/>
              </a:rPr>
              <a:t>Epidemiol</a:t>
            </a:r>
            <a:r>
              <a:rPr lang="en-GB" sz="1100" dirty="0">
                <a:solidFill>
                  <a:schemeClr val="tx1"/>
                </a:solidFill>
                <a:latin typeface="Times New Roman" panose="02020603050405020304" pitchFamily="18" charset="0"/>
              </a:rPr>
              <a:t> Community Health, 74(8), 617–619. https://doi.org/10.1136/jech-2020-214290</a:t>
            </a:r>
            <a:br>
              <a:rPr lang="en-GB" sz="1100" dirty="0">
                <a:solidFill>
                  <a:schemeClr val="tx1"/>
                </a:solidFill>
                <a:effectLst/>
                <a:latin typeface="Times New Roman" panose="02020603050405020304" pitchFamily="18" charset="0"/>
              </a:rPr>
            </a:br>
            <a:r>
              <a:rPr lang="en-GB" sz="1100" dirty="0">
                <a:solidFill>
                  <a:schemeClr val="tx1"/>
                </a:solidFill>
                <a:effectLst/>
                <a:latin typeface="Times New Roman" panose="02020603050405020304" pitchFamily="18" charset="0"/>
              </a:rPr>
              <a:t>Glanz, K., &amp; Bishop, D. B. (2010). The Role of </a:t>
            </a:r>
            <a:r>
              <a:rPr lang="en-GB" sz="1100" dirty="0" err="1">
                <a:solidFill>
                  <a:schemeClr val="tx1"/>
                </a:solidFill>
                <a:effectLst/>
                <a:latin typeface="Times New Roman" panose="02020603050405020304" pitchFamily="18" charset="0"/>
              </a:rPr>
              <a:t>Behavioral</a:t>
            </a:r>
            <a:r>
              <a:rPr lang="en-GB" sz="1100" dirty="0">
                <a:solidFill>
                  <a:schemeClr val="tx1"/>
                </a:solidFill>
                <a:effectLst/>
                <a:latin typeface="Times New Roman" panose="02020603050405020304" pitchFamily="18" charset="0"/>
              </a:rPr>
              <a:t> Science Theory in Development and Implementation of Public Health Interventions. </a:t>
            </a:r>
            <a:r>
              <a:rPr lang="en-GB" sz="1100" i="1" dirty="0">
                <a:solidFill>
                  <a:schemeClr val="tx1"/>
                </a:solidFill>
                <a:effectLst/>
                <a:latin typeface="Times New Roman" panose="02020603050405020304" pitchFamily="18" charset="0"/>
              </a:rPr>
              <a:t>Annual Review of Public Health</a:t>
            </a:r>
            <a:r>
              <a:rPr lang="en-GB" sz="1100" dirty="0">
                <a:solidFill>
                  <a:schemeClr val="tx1"/>
                </a:solidFill>
                <a:effectLst/>
                <a:latin typeface="Times New Roman" panose="02020603050405020304" pitchFamily="18" charset="0"/>
              </a:rPr>
              <a:t>, </a:t>
            </a:r>
            <a:r>
              <a:rPr lang="en-GB" sz="1100" i="1" dirty="0">
                <a:solidFill>
                  <a:schemeClr val="tx1"/>
                </a:solidFill>
                <a:effectLst/>
                <a:latin typeface="Times New Roman" panose="02020603050405020304" pitchFamily="18" charset="0"/>
              </a:rPr>
              <a:t>31</a:t>
            </a:r>
            <a:r>
              <a:rPr lang="en-GB" sz="1100" dirty="0">
                <a:solidFill>
                  <a:schemeClr val="tx1"/>
                </a:solidFill>
                <a:effectLst/>
                <a:latin typeface="Times New Roman" panose="02020603050405020304" pitchFamily="18" charset="0"/>
              </a:rPr>
              <a:t>(1), 399–418. https://doi.org/10.1146/annurev.publhealth.012809.103604</a:t>
            </a:r>
            <a:br>
              <a:rPr lang="en-GB" sz="1100" dirty="0">
                <a:solidFill>
                  <a:schemeClr val="tx1"/>
                </a:solidFill>
                <a:effectLst/>
                <a:latin typeface="Times New Roman" panose="02020603050405020304" pitchFamily="18" charset="0"/>
              </a:rPr>
            </a:br>
            <a:r>
              <a:rPr lang="en-GB" sz="1100" dirty="0">
                <a:solidFill>
                  <a:schemeClr val="tx1"/>
                </a:solidFill>
                <a:effectLst/>
                <a:latin typeface="Times New Roman" panose="02020603050405020304" pitchFamily="18" charset="0"/>
              </a:rPr>
              <a:t>Gottwald, M., &amp; Goodman-Brown, J. (2012). </a:t>
            </a:r>
            <a:r>
              <a:rPr lang="en-GB" sz="1100" i="1" dirty="0">
                <a:solidFill>
                  <a:schemeClr val="tx1"/>
                </a:solidFill>
                <a:effectLst/>
                <a:latin typeface="Times New Roman" panose="02020603050405020304" pitchFamily="18" charset="0"/>
              </a:rPr>
              <a:t>A guide to practical health promotion</a:t>
            </a:r>
            <a:r>
              <a:rPr lang="en-GB" sz="1100" dirty="0">
                <a:solidFill>
                  <a:schemeClr val="tx1"/>
                </a:solidFill>
                <a:effectLst/>
                <a:latin typeface="Times New Roman" panose="02020603050405020304" pitchFamily="18" charset="0"/>
              </a:rPr>
              <a:t>. </a:t>
            </a:r>
            <a:r>
              <a:rPr lang="en-GB" sz="1100" dirty="0" err="1">
                <a:solidFill>
                  <a:schemeClr val="tx1"/>
                </a:solidFill>
                <a:effectLst/>
                <a:latin typeface="Times New Roman" panose="02020603050405020304" pitchFamily="18" charset="0"/>
              </a:rPr>
              <a:t>Mcgraw-Hill</a:t>
            </a:r>
            <a:r>
              <a:rPr lang="en-GB" sz="1100" dirty="0">
                <a:solidFill>
                  <a:schemeClr val="tx1"/>
                </a:solidFill>
                <a:effectLst/>
                <a:latin typeface="Times New Roman" panose="02020603050405020304" pitchFamily="18" charset="0"/>
              </a:rPr>
              <a:t> Open University Press.</a:t>
            </a:r>
            <a:br>
              <a:rPr lang="en-GB" sz="1100" dirty="0">
                <a:solidFill>
                  <a:schemeClr val="tx1"/>
                </a:solidFill>
                <a:effectLst/>
                <a:latin typeface="Times New Roman" panose="02020603050405020304" pitchFamily="18" charset="0"/>
              </a:rPr>
            </a:br>
            <a:r>
              <a:rPr lang="en-GB" sz="1100" dirty="0">
                <a:solidFill>
                  <a:schemeClr val="tx1"/>
                </a:solidFill>
                <a:effectLst/>
                <a:latin typeface="Times New Roman" panose="02020603050405020304" pitchFamily="18" charset="0"/>
              </a:rPr>
              <a:t>Jones, C. L., Jensen, J. D., Scherr, C. L., Brown, N. R., Christy, K., &amp; Weaver, J. (2014). The Health Belief Model as an Explanatory Framework in Communication Research: Exploring Parallel, Serial, and Moderated Mediation. </a:t>
            </a:r>
            <a:r>
              <a:rPr lang="en-GB" sz="1100" i="1" dirty="0">
                <a:solidFill>
                  <a:schemeClr val="tx1"/>
                </a:solidFill>
                <a:effectLst/>
                <a:latin typeface="Times New Roman" panose="02020603050405020304" pitchFamily="18" charset="0"/>
              </a:rPr>
              <a:t>Health Communication</a:t>
            </a:r>
            <a:r>
              <a:rPr lang="en-GB" sz="1100" dirty="0">
                <a:solidFill>
                  <a:schemeClr val="tx1"/>
                </a:solidFill>
                <a:effectLst/>
                <a:latin typeface="Times New Roman" panose="02020603050405020304" pitchFamily="18" charset="0"/>
              </a:rPr>
              <a:t>, </a:t>
            </a:r>
            <a:r>
              <a:rPr lang="en-GB" sz="1100" i="1" dirty="0">
                <a:solidFill>
                  <a:schemeClr val="tx1"/>
                </a:solidFill>
                <a:effectLst/>
                <a:latin typeface="Times New Roman" panose="02020603050405020304" pitchFamily="18" charset="0"/>
              </a:rPr>
              <a:t>30</a:t>
            </a:r>
            <a:r>
              <a:rPr lang="en-GB" sz="1100" dirty="0">
                <a:solidFill>
                  <a:schemeClr val="tx1"/>
                </a:solidFill>
                <a:effectLst/>
                <a:latin typeface="Times New Roman" panose="02020603050405020304" pitchFamily="18" charset="0"/>
              </a:rPr>
              <a:t>(6), 566–576. https://doi.org/10.1080/10410236.2013.873363</a:t>
            </a:r>
            <a:br>
              <a:rPr lang="en-GB" sz="1100" dirty="0">
                <a:solidFill>
                  <a:schemeClr val="tx1"/>
                </a:solidFill>
                <a:effectLst/>
                <a:latin typeface="Times New Roman" panose="02020603050405020304" pitchFamily="18" charset="0"/>
              </a:rPr>
            </a:br>
            <a:r>
              <a:rPr lang="en-GB" sz="1100" dirty="0">
                <a:solidFill>
                  <a:schemeClr val="tx1"/>
                </a:solidFill>
                <a:effectLst/>
                <a:latin typeface="Times New Roman" panose="02020603050405020304" pitchFamily="18" charset="0"/>
              </a:rPr>
              <a:t>Mahajan, A. P., Sayles, J. N., Patel, V. A., </a:t>
            </a:r>
            <a:r>
              <a:rPr lang="en-GB" sz="1100" dirty="0" err="1">
                <a:solidFill>
                  <a:schemeClr val="tx1"/>
                </a:solidFill>
                <a:effectLst/>
                <a:latin typeface="Times New Roman" panose="02020603050405020304" pitchFamily="18" charset="0"/>
              </a:rPr>
              <a:t>Remien</a:t>
            </a:r>
            <a:r>
              <a:rPr lang="en-GB" sz="1100" dirty="0">
                <a:solidFill>
                  <a:schemeClr val="tx1"/>
                </a:solidFill>
                <a:effectLst/>
                <a:latin typeface="Times New Roman" panose="02020603050405020304" pitchFamily="18" charset="0"/>
              </a:rPr>
              <a:t>, R. H., </a:t>
            </a:r>
            <a:r>
              <a:rPr lang="en-GB" sz="1100" dirty="0" err="1">
                <a:solidFill>
                  <a:schemeClr val="tx1"/>
                </a:solidFill>
                <a:effectLst/>
                <a:latin typeface="Times New Roman" panose="02020603050405020304" pitchFamily="18" charset="0"/>
              </a:rPr>
              <a:t>Sawires</a:t>
            </a:r>
            <a:r>
              <a:rPr lang="en-GB" sz="1100" dirty="0">
                <a:solidFill>
                  <a:schemeClr val="tx1"/>
                </a:solidFill>
                <a:effectLst/>
                <a:latin typeface="Times New Roman" panose="02020603050405020304" pitchFamily="18" charset="0"/>
              </a:rPr>
              <a:t>, S. R., Ortiz, D. J., Szekeres, G., &amp; Coates, T. J. (2008). Stigma in the HIV/AIDS epidemic: a review of the literature and recommendations for the way forward. </a:t>
            </a:r>
            <a:r>
              <a:rPr lang="en-GB" sz="1100" i="1" dirty="0">
                <a:solidFill>
                  <a:schemeClr val="tx1"/>
                </a:solidFill>
                <a:effectLst/>
                <a:latin typeface="Times New Roman" panose="02020603050405020304" pitchFamily="18" charset="0"/>
              </a:rPr>
              <a:t>AIDS</a:t>
            </a:r>
            <a:r>
              <a:rPr lang="en-GB" sz="1100" dirty="0">
                <a:solidFill>
                  <a:schemeClr val="tx1"/>
                </a:solidFill>
                <a:effectLst/>
                <a:latin typeface="Times New Roman" panose="02020603050405020304" pitchFamily="18" charset="0"/>
              </a:rPr>
              <a:t>, </a:t>
            </a:r>
            <a:r>
              <a:rPr lang="en-GB" sz="1100" i="1" dirty="0">
                <a:solidFill>
                  <a:schemeClr val="tx1"/>
                </a:solidFill>
                <a:effectLst/>
                <a:latin typeface="Times New Roman" panose="02020603050405020304" pitchFamily="18" charset="0"/>
              </a:rPr>
              <a:t>22</a:t>
            </a:r>
            <a:r>
              <a:rPr lang="en-GB" sz="1100" dirty="0">
                <a:solidFill>
                  <a:schemeClr val="tx1"/>
                </a:solidFill>
                <a:effectLst/>
                <a:latin typeface="Times New Roman" panose="02020603050405020304" pitchFamily="18" charset="0"/>
              </a:rPr>
              <a:t>(</a:t>
            </a:r>
            <a:r>
              <a:rPr lang="en-GB" sz="1100" dirty="0" err="1">
                <a:solidFill>
                  <a:schemeClr val="tx1"/>
                </a:solidFill>
                <a:effectLst/>
                <a:latin typeface="Times New Roman" panose="02020603050405020304" pitchFamily="18" charset="0"/>
              </a:rPr>
              <a:t>Suppl</a:t>
            </a:r>
            <a:r>
              <a:rPr lang="en-GB" sz="1100" dirty="0">
                <a:solidFill>
                  <a:schemeClr val="tx1"/>
                </a:solidFill>
                <a:effectLst/>
                <a:latin typeface="Times New Roman" panose="02020603050405020304" pitchFamily="18" charset="0"/>
              </a:rPr>
              <a:t> 2), S57–S65. https://doi.org/10.1097/01.aids.0000327438.13291.62</a:t>
            </a:r>
            <a:br>
              <a:rPr lang="en-GB" sz="1100" dirty="0">
                <a:solidFill>
                  <a:schemeClr val="tx1"/>
                </a:solidFill>
                <a:effectLst/>
                <a:latin typeface="Times New Roman" panose="02020603050405020304" pitchFamily="18" charset="0"/>
              </a:rPr>
            </a:br>
            <a:r>
              <a:rPr lang="en-GB" sz="1100" dirty="0" err="1">
                <a:solidFill>
                  <a:schemeClr val="tx1"/>
                </a:solidFill>
                <a:effectLst/>
                <a:latin typeface="Times New Roman" panose="02020603050405020304" pitchFamily="18" charset="0"/>
              </a:rPr>
              <a:t>Mckellar</a:t>
            </a:r>
            <a:r>
              <a:rPr lang="en-GB" sz="1100" dirty="0">
                <a:solidFill>
                  <a:schemeClr val="tx1"/>
                </a:solidFill>
                <a:effectLst/>
                <a:latin typeface="Times New Roman" panose="02020603050405020304" pitchFamily="18" charset="0"/>
              </a:rPr>
              <a:t>, K., &amp; </a:t>
            </a:r>
            <a:r>
              <a:rPr lang="en-GB" sz="1100" dirty="0" err="1">
                <a:solidFill>
                  <a:schemeClr val="tx1"/>
                </a:solidFill>
                <a:effectLst/>
                <a:latin typeface="Times New Roman" panose="02020603050405020304" pitchFamily="18" charset="0"/>
              </a:rPr>
              <a:t>Sillence</a:t>
            </a:r>
            <a:r>
              <a:rPr lang="en-GB" sz="1100" dirty="0">
                <a:solidFill>
                  <a:schemeClr val="tx1"/>
                </a:solidFill>
                <a:effectLst/>
                <a:latin typeface="Times New Roman" panose="02020603050405020304" pitchFamily="18" charset="0"/>
              </a:rPr>
              <a:t>, E. (2020, January 1). </a:t>
            </a:r>
            <a:r>
              <a:rPr lang="en-GB" sz="1100" i="1" dirty="0">
                <a:solidFill>
                  <a:schemeClr val="tx1"/>
                </a:solidFill>
                <a:effectLst/>
                <a:latin typeface="Times New Roman" panose="02020603050405020304" pitchFamily="18" charset="0"/>
              </a:rPr>
              <a:t>Chapter 2 - Current Research on Sexual Health and Teenagers</a:t>
            </a:r>
            <a:r>
              <a:rPr lang="en-GB" sz="1100" dirty="0">
                <a:solidFill>
                  <a:schemeClr val="tx1"/>
                </a:solidFill>
                <a:effectLst/>
                <a:latin typeface="Times New Roman" panose="02020603050405020304" pitchFamily="18" charset="0"/>
              </a:rPr>
              <a:t> (K. </a:t>
            </a:r>
            <a:r>
              <a:rPr lang="en-GB" sz="1100" dirty="0" err="1">
                <a:solidFill>
                  <a:schemeClr val="tx1"/>
                </a:solidFill>
                <a:effectLst/>
                <a:latin typeface="Times New Roman" panose="02020603050405020304" pitchFamily="18" charset="0"/>
              </a:rPr>
              <a:t>Mckellar</a:t>
            </a:r>
            <a:r>
              <a:rPr lang="en-GB" sz="1100" dirty="0">
                <a:solidFill>
                  <a:schemeClr val="tx1"/>
                </a:solidFill>
                <a:effectLst/>
                <a:latin typeface="Times New Roman" panose="02020603050405020304" pitchFamily="18" charset="0"/>
              </a:rPr>
              <a:t> &amp; E. </a:t>
            </a:r>
            <a:r>
              <a:rPr lang="en-GB" sz="1100" dirty="0" err="1">
                <a:solidFill>
                  <a:schemeClr val="tx1"/>
                </a:solidFill>
                <a:effectLst/>
                <a:latin typeface="Times New Roman" panose="02020603050405020304" pitchFamily="18" charset="0"/>
              </a:rPr>
              <a:t>Sillence</a:t>
            </a:r>
            <a:r>
              <a:rPr lang="en-GB" sz="1100" dirty="0">
                <a:solidFill>
                  <a:schemeClr val="tx1"/>
                </a:solidFill>
                <a:effectLst/>
                <a:latin typeface="Times New Roman" panose="02020603050405020304" pitchFamily="18" charset="0"/>
              </a:rPr>
              <a:t>, Eds.). ScienceDirect; Academic Press. https://www.sciencedirect.com/science/article/pii/B9780128169698000023</a:t>
            </a:r>
            <a:br>
              <a:rPr lang="en-GB" sz="1100" dirty="0">
                <a:solidFill>
                  <a:schemeClr val="tx1"/>
                </a:solidFill>
                <a:effectLst/>
                <a:latin typeface="Times New Roman" panose="02020603050405020304" pitchFamily="18" charset="0"/>
              </a:rPr>
            </a:br>
            <a:r>
              <a:rPr lang="en-GB" sz="1100" dirty="0">
                <a:solidFill>
                  <a:schemeClr val="tx1"/>
                </a:solidFill>
                <a:effectLst/>
                <a:latin typeface="Times New Roman" panose="02020603050405020304" pitchFamily="18" charset="0"/>
              </a:rPr>
              <a:t>Petosa, R., &amp; Jackson, K. (1991). Using the Health Belief Model to Predict Safer Sex Intentions among Adolescents. </a:t>
            </a:r>
            <a:r>
              <a:rPr lang="en-GB" sz="1100" i="1" dirty="0">
                <a:solidFill>
                  <a:schemeClr val="tx1"/>
                </a:solidFill>
                <a:effectLst/>
                <a:latin typeface="Times New Roman" panose="02020603050405020304" pitchFamily="18" charset="0"/>
              </a:rPr>
              <a:t>Health Education Quarterly</a:t>
            </a:r>
            <a:r>
              <a:rPr lang="en-GB" sz="1100" dirty="0">
                <a:solidFill>
                  <a:schemeClr val="tx1"/>
                </a:solidFill>
                <a:effectLst/>
                <a:latin typeface="Times New Roman" panose="02020603050405020304" pitchFamily="18" charset="0"/>
              </a:rPr>
              <a:t>, </a:t>
            </a:r>
            <a:r>
              <a:rPr lang="en-GB" sz="1100" i="1" dirty="0">
                <a:solidFill>
                  <a:schemeClr val="tx1"/>
                </a:solidFill>
                <a:effectLst/>
                <a:latin typeface="Times New Roman" panose="02020603050405020304" pitchFamily="18" charset="0"/>
              </a:rPr>
              <a:t>18</a:t>
            </a:r>
            <a:r>
              <a:rPr lang="en-GB" sz="1100" dirty="0">
                <a:solidFill>
                  <a:schemeClr val="tx1"/>
                </a:solidFill>
                <a:effectLst/>
                <a:latin typeface="Times New Roman" panose="02020603050405020304" pitchFamily="18" charset="0"/>
              </a:rPr>
              <a:t>(4), 463–476. https://doi.org/10.1177/109019819101800405</a:t>
            </a:r>
            <a:br>
              <a:rPr lang="en-GB" sz="1100" dirty="0">
                <a:solidFill>
                  <a:schemeClr val="tx1"/>
                </a:solidFill>
                <a:effectLst/>
                <a:latin typeface="Times New Roman" panose="02020603050405020304" pitchFamily="18" charset="0"/>
              </a:rPr>
            </a:br>
            <a:r>
              <a:rPr lang="en-GB" sz="1100" dirty="0">
                <a:solidFill>
                  <a:schemeClr val="tx1"/>
                </a:solidFill>
                <a:effectLst/>
                <a:latin typeface="Times New Roman" panose="02020603050405020304" pitchFamily="18" charset="0"/>
              </a:rPr>
              <a:t>Rosenstock, I. M. (1974). The Health Belief Model and Preventive Health </a:t>
            </a:r>
            <a:r>
              <a:rPr lang="en-GB" sz="1100" dirty="0" err="1">
                <a:solidFill>
                  <a:schemeClr val="tx1"/>
                </a:solidFill>
                <a:effectLst/>
                <a:latin typeface="Times New Roman" panose="02020603050405020304" pitchFamily="18" charset="0"/>
              </a:rPr>
              <a:t>Behavior</a:t>
            </a:r>
            <a:r>
              <a:rPr lang="en-GB" sz="1100" dirty="0">
                <a:solidFill>
                  <a:schemeClr val="tx1"/>
                </a:solidFill>
                <a:effectLst/>
                <a:latin typeface="Times New Roman" panose="02020603050405020304" pitchFamily="18" charset="0"/>
              </a:rPr>
              <a:t>. </a:t>
            </a:r>
            <a:r>
              <a:rPr lang="en-GB" sz="1100" i="1" dirty="0">
                <a:solidFill>
                  <a:schemeClr val="tx1"/>
                </a:solidFill>
                <a:effectLst/>
                <a:latin typeface="Times New Roman" panose="02020603050405020304" pitchFamily="18" charset="0"/>
              </a:rPr>
              <a:t>Health Education Monographs</a:t>
            </a:r>
            <a:r>
              <a:rPr lang="en-GB" sz="1100" dirty="0">
                <a:solidFill>
                  <a:schemeClr val="tx1"/>
                </a:solidFill>
                <a:effectLst/>
                <a:latin typeface="Times New Roman" panose="02020603050405020304" pitchFamily="18" charset="0"/>
              </a:rPr>
              <a:t>, </a:t>
            </a:r>
            <a:r>
              <a:rPr lang="en-GB" sz="1100" i="1" dirty="0">
                <a:solidFill>
                  <a:schemeClr val="tx1"/>
                </a:solidFill>
                <a:effectLst/>
                <a:latin typeface="Times New Roman" panose="02020603050405020304" pitchFamily="18" charset="0"/>
              </a:rPr>
              <a:t>2</a:t>
            </a:r>
            <a:r>
              <a:rPr lang="en-GB" sz="1100" dirty="0">
                <a:solidFill>
                  <a:schemeClr val="tx1"/>
                </a:solidFill>
                <a:effectLst/>
                <a:latin typeface="Times New Roman" panose="02020603050405020304" pitchFamily="18" charset="0"/>
              </a:rPr>
              <a:t>(4), 354–386. https://doi.org/10.1177/109019817400200405</a:t>
            </a:r>
            <a:br>
              <a:rPr lang="en-GB" sz="1100" dirty="0">
                <a:solidFill>
                  <a:schemeClr val="tx1"/>
                </a:solidFill>
                <a:effectLst/>
                <a:latin typeface="Times New Roman" panose="02020603050405020304" pitchFamily="18" charset="0"/>
              </a:rPr>
            </a:br>
            <a:r>
              <a:rPr lang="en-GB" sz="1100" dirty="0">
                <a:solidFill>
                  <a:schemeClr val="tx1"/>
                </a:solidFill>
                <a:effectLst/>
                <a:latin typeface="Times New Roman" panose="02020603050405020304" pitchFamily="18" charset="0"/>
              </a:rPr>
              <a:t>Sandesh Adhikari. (2019, November 22). </a:t>
            </a:r>
            <a:r>
              <a:rPr lang="en-GB" sz="1100" i="1" dirty="0">
                <a:solidFill>
                  <a:schemeClr val="tx1"/>
                </a:solidFill>
                <a:effectLst/>
                <a:latin typeface="Times New Roman" panose="02020603050405020304" pitchFamily="18" charset="0"/>
              </a:rPr>
              <a:t>Health Belief Model- An Interesting Model for </a:t>
            </a:r>
            <a:r>
              <a:rPr lang="en-GB" sz="1100" i="1" dirty="0" err="1">
                <a:solidFill>
                  <a:schemeClr val="tx1"/>
                </a:solidFill>
                <a:effectLst/>
                <a:latin typeface="Times New Roman" panose="02020603050405020304" pitchFamily="18" charset="0"/>
              </a:rPr>
              <a:t>Behavior</a:t>
            </a:r>
            <a:r>
              <a:rPr lang="en-GB" sz="1100" i="1" dirty="0">
                <a:solidFill>
                  <a:schemeClr val="tx1"/>
                </a:solidFill>
                <a:effectLst/>
                <a:latin typeface="Times New Roman" panose="02020603050405020304" pitchFamily="18" charset="0"/>
              </a:rPr>
              <a:t> Change !</a:t>
            </a:r>
            <a:r>
              <a:rPr lang="en-GB" sz="1100" dirty="0">
                <a:solidFill>
                  <a:schemeClr val="tx1"/>
                </a:solidFill>
                <a:effectLst/>
                <a:latin typeface="Times New Roman" panose="02020603050405020304" pitchFamily="18" charset="0"/>
              </a:rPr>
              <a:t> Public Health Notes. https://www.publichealthnotes.com/health-belief-model-an-interesting-model-for-behavior-change/</a:t>
            </a:r>
            <a:br>
              <a:rPr lang="en-GB" sz="1200" dirty="0">
                <a:effectLst/>
                <a:latin typeface="Times New Roman" panose="02020603050405020304" pitchFamily="18" charset="0"/>
              </a:rPr>
            </a:br>
            <a:endParaRPr lang="en-GB" sz="3200" dirty="0"/>
          </a:p>
        </p:txBody>
      </p:sp>
      <p:sp>
        <p:nvSpPr>
          <p:cNvPr id="4" name="TextBox 3">
            <a:extLst>
              <a:ext uri="{FF2B5EF4-FFF2-40B4-BE49-F238E27FC236}">
                <a16:creationId xmlns:a16="http://schemas.microsoft.com/office/drawing/2014/main" id="{226F03F2-7856-41DB-A446-31F249EEE279}"/>
              </a:ext>
            </a:extLst>
          </p:cNvPr>
          <p:cNvSpPr txBox="1"/>
          <p:nvPr/>
        </p:nvSpPr>
        <p:spPr>
          <a:xfrm>
            <a:off x="3667225" y="182880"/>
            <a:ext cx="4004110" cy="276999"/>
          </a:xfrm>
          <a:prstGeom prst="rect">
            <a:avLst/>
          </a:prstGeom>
          <a:noFill/>
        </p:spPr>
        <p:txBody>
          <a:bodyPr wrap="square" rtlCol="0">
            <a:spAutoFit/>
          </a:bodyPr>
          <a:lstStyle/>
          <a:p>
            <a:pPr algn="ctr"/>
            <a:r>
              <a:rPr lang="en-GB" sz="1200" u="sng" dirty="0"/>
              <a:t>References</a:t>
            </a:r>
          </a:p>
        </p:txBody>
      </p:sp>
    </p:spTree>
    <p:extLst>
      <p:ext uri="{BB962C8B-B14F-4D97-AF65-F5344CB8AC3E}">
        <p14:creationId xmlns:p14="http://schemas.microsoft.com/office/powerpoint/2010/main" val="3787835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F1751E-13DC-4816-99E2-C3464B697212}"/>
              </a:ext>
            </a:extLst>
          </p:cNvPr>
          <p:cNvSpPr txBox="1"/>
          <p:nvPr/>
        </p:nvSpPr>
        <p:spPr>
          <a:xfrm>
            <a:off x="365760" y="231006"/>
            <a:ext cx="11492564" cy="3989554"/>
          </a:xfrm>
          <a:prstGeom prst="rect">
            <a:avLst/>
          </a:prstGeom>
          <a:noFill/>
        </p:spPr>
        <p:txBody>
          <a:bodyPr wrap="square" rtlCol="0">
            <a:spAutoFit/>
          </a:bodyPr>
          <a:lstStyle/>
          <a:p>
            <a:r>
              <a:rPr lang="en-GB" b="1" dirty="0"/>
              <a:t>Script for slide 1:</a:t>
            </a:r>
          </a:p>
          <a:p>
            <a:pPr marL="457200">
              <a:lnSpc>
                <a:spcPct val="107000"/>
              </a:lnSpc>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Health promotion campaigns aim to change a behaviour of an individual in order to have a positive outcome. The focus of these interventions is to keep communities and individuals engaged in healthy behaviours or improve behaviours.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Promoting these behaviours generally allows or aims for a reduction in diseases and morbidities.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Having these types of interventions in place encourages people to take control of their own behaviours, to improve the health or behaviour of themselves, their family, or the wider community.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how can these campaigns be successful? </a:t>
            </a: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evidence to suggest that promotional campaigns are more successful when they are based on social and behavioural science theories.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This presentation will discuss one of these theories, namely the Health Belief Model and how this theory can be effective in a promotional campaign (Glanz &amp; Bishop, 2010).</a:t>
            </a:r>
            <a:endParaRPr lang="en-GB" dirty="0"/>
          </a:p>
        </p:txBody>
      </p:sp>
    </p:spTree>
    <p:extLst>
      <p:ext uri="{BB962C8B-B14F-4D97-AF65-F5344CB8AC3E}">
        <p14:creationId xmlns:p14="http://schemas.microsoft.com/office/powerpoint/2010/main" val="3360944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D12551-612A-4C46-9276-6822DB939C54}"/>
              </a:ext>
            </a:extLst>
          </p:cNvPr>
          <p:cNvSpPr txBox="1"/>
          <p:nvPr/>
        </p:nvSpPr>
        <p:spPr>
          <a:xfrm>
            <a:off x="279133" y="0"/>
            <a:ext cx="11155680" cy="7288277"/>
          </a:xfrm>
          <a:prstGeom prst="rect">
            <a:avLst/>
          </a:prstGeom>
          <a:noFill/>
        </p:spPr>
        <p:txBody>
          <a:bodyPr wrap="square" rtlCol="0">
            <a:spAutoFit/>
          </a:bodyPr>
          <a:lstStyle/>
          <a:p>
            <a:pPr lvl="0">
              <a:lnSpc>
                <a:spcPct val="107000"/>
              </a:lnSpc>
            </a:pPr>
            <a:r>
              <a:rPr lang="en-GB" b="1" dirty="0">
                <a:latin typeface="Calibri" panose="020F0502020204030204" pitchFamily="34" charset="0"/>
                <a:ea typeface="Calibri" panose="020F0502020204030204" pitchFamily="34" charset="0"/>
                <a:cs typeface="Times New Roman" panose="02020603050405020304" pitchFamily="18" charset="0"/>
              </a:rPr>
              <a:t>Script for Slide 6:</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Clear Guidance: clear and specific guidance is necessary for behavioural change, it allows people to feel motivated and in turn, change their behaviour. In the current case of covid-19 social distancing is required and the larger population needs to adopt this behaviour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Bonell</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2020).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Clear Aim – Interventions should state the clear aims and outcome. This can motivate people to adopt a certain behaviour.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Social and moral identity: Covid-19 interventions clearly state that we need to ‘Stay at home’ and social distance to keep others safe. Moral behaviour is psychologically deep routed within individuals. Clearly stating the reasoning behind why people need to adopt these behaviours should also include why these behaviours will benefit others.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Avoid scare mongering and disgust messages – Encouraging people to be more hygienic may lead to stigma around those who contract the virus, it is important to handle these situations delicately, taking culture, groups and individuals into consideration.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Encouragement – Offering rewards in return for the desired behaviour. These can include, metal health support, incentives for those who have had to work (Welsh Government offered £500 to NHS staff and Social Care Workers.) and financial support for those who cannot work (furlough scheme).</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 Creativity - Health interventions should be creative and engaging, using different technology such as social media helps a wider audience to gain interest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Bonell</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2020) .</a:t>
            </a:r>
          </a:p>
          <a:p>
            <a:endParaRPr lang="en-GB" dirty="0"/>
          </a:p>
        </p:txBody>
      </p:sp>
    </p:spTree>
    <p:extLst>
      <p:ext uri="{BB962C8B-B14F-4D97-AF65-F5344CB8AC3E}">
        <p14:creationId xmlns:p14="http://schemas.microsoft.com/office/powerpoint/2010/main" val="24482392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1107</TotalTime>
  <Words>1920</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Merriweather</vt:lpstr>
      <vt:lpstr>Symbol</vt:lpstr>
      <vt:lpstr>Times New Roman</vt:lpstr>
      <vt:lpstr>Trebuchet MS</vt:lpstr>
      <vt:lpstr>Wingdings 3</vt:lpstr>
      <vt:lpstr>Facet</vt:lpstr>
      <vt:lpstr>The Health Belief Model: How It Can Be Effective In A Health Campaign. By Connie Griffiths 2004323</vt:lpstr>
      <vt:lpstr>What is The Health Belief Model?</vt:lpstr>
      <vt:lpstr>Key Elements Of The Model:</vt:lpstr>
      <vt:lpstr>Continued..</vt:lpstr>
      <vt:lpstr>Sexual Health Campaigns.</vt:lpstr>
      <vt:lpstr>How Can A Campaign Be Successful?</vt:lpstr>
      <vt:lpstr>PowerPoint Presentation</vt:lpstr>
      <vt:lpstr>To Conclude…</vt:lpstr>
      <vt:lpstr>Deshpande, S., Basil, M. D., &amp; Basil, D. Z. (2009). Factors Influencing Healthy Eating Habits Among College Students: An Application of the Health Belief Model. Health Marketing Quarterly, 26(2), 145–164. https://doi.org/10.1080/07359680802619834 Bonell, C., Michie, S., Reicher, S., West, R., Bear, L., Yardley, L., Curtis, V., Amlôt, R., &amp; Rubin, G. J. (2020). Harnessing behavioural science in public health campaigns to maintain “social distancing” in response to the COVID-19 pandemic: key principles. J Epidemiol Community Health, 74(8), 617–619. https://doi.org/10.1136/jech-2020-214290 Glanz, K., &amp; Bishop, D. B. (2010). The Role of Behavioral Science Theory in Development and Implementation of Public Health Interventions. Annual Review of Public Health, 31(1), 399–418. https://doi.org/10.1146/annurev.publhealth.012809.103604 Gottwald, M., &amp; Goodman-Brown, J. (2012). A guide to practical health promotion. Mcgraw-Hill Open University Press. Jones, C. L., Jensen, J. D., Scherr, C. L., Brown, N. R., Christy, K., &amp; Weaver, J. (2014). The Health Belief Model as an Explanatory Framework in Communication Research: Exploring Parallel, Serial, and Moderated Mediation. Health Communication, 30(6), 566–576. https://doi.org/10.1080/10410236.2013.873363 Mahajan, A. P., Sayles, J. N., Patel, V. A., Remien, R. H., Sawires, S. R., Ortiz, D. J., Szekeres, G., &amp; Coates, T. J. (2008). Stigma in the HIV/AIDS epidemic: a review of the literature and recommendations for the way forward. AIDS, 22(Suppl 2), S57–S65. https://doi.org/10.1097/01.aids.0000327438.13291.62 Mckellar, K., &amp; Sillence, E. (2020, January 1). Chapter 2 - Current Research on Sexual Health and Teenagers (K. Mckellar &amp; E. Sillence, Eds.). ScienceDirect; Academic Press. https://www.sciencedirect.com/science/article/pii/B9780128169698000023 Petosa, R., &amp; Jackson, K. (1991). Using the Health Belief Model to Predict Safer Sex Intentions among Adolescents. Health Education Quarterly, 18(4), 463–476. https://doi.org/10.1177/109019819101800405 Rosenstock, I. M. (1974). The Health Belief Model and Preventive Health Behavior. Health Education Monographs, 2(4), 354–386. https://doi.org/10.1177/109019817400200405 Sandesh Adhikari. (2019, November 22). Health Belief Model- An Interesting Model for Behavior Change ! Public Health Notes. https://www.publichealthnotes.com/health-belief-model-an-interesting-model-for-behavior-change/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Promotional Campaigns</dc:title>
  <dc:creator>connie griffiths</dc:creator>
  <cp:lastModifiedBy>connie griffiths</cp:lastModifiedBy>
  <cp:revision>5</cp:revision>
  <dcterms:created xsi:type="dcterms:W3CDTF">2021-03-22T17:50:47Z</dcterms:created>
  <dcterms:modified xsi:type="dcterms:W3CDTF">2021-03-25T22:35:06Z</dcterms:modified>
</cp:coreProperties>
</file>