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4" r:id="rId4"/>
    <p:sldId id="274" r:id="rId5"/>
    <p:sldId id="258" r:id="rId6"/>
    <p:sldId id="271" r:id="rId7"/>
    <p:sldId id="265" r:id="rId8"/>
    <p:sldId id="272" r:id="rId9"/>
    <p:sldId id="275" r:id="rId10"/>
    <p:sldId id="273" r:id="rId11"/>
    <p:sldId id="266" r:id="rId12"/>
    <p:sldId id="260" r:id="rId13"/>
    <p:sldId id="261" r:id="rId14"/>
    <p:sldId id="276"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4" autoAdjust="0"/>
    <p:restoredTop sz="94660"/>
  </p:normalViewPr>
  <p:slideViewPr>
    <p:cSldViewPr snapToGrid="0">
      <p:cViewPr varScale="1">
        <p:scale>
          <a:sx n="73" d="100"/>
          <a:sy n="73" d="100"/>
        </p:scale>
        <p:origin x="78"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3FBCB-EC8C-4D93-B4CA-34B0B36C4AD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14B99DB-D00A-4691-B1A0-B405E425E71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DA67C07-41A0-44CC-8B9B-0686BC322B29}"/>
              </a:ext>
            </a:extLst>
          </p:cNvPr>
          <p:cNvSpPr>
            <a:spLocks noGrp="1"/>
          </p:cNvSpPr>
          <p:nvPr>
            <p:ph type="dt" sz="half" idx="10"/>
          </p:nvPr>
        </p:nvSpPr>
        <p:spPr/>
        <p:txBody>
          <a:bodyPr/>
          <a:lstStyle/>
          <a:p>
            <a:fld id="{825EA0D7-0585-4B48-98CA-65E72BE04219}" type="datetimeFigureOut">
              <a:rPr lang="en-GB" smtClean="0"/>
              <a:t>14/01/2018</a:t>
            </a:fld>
            <a:endParaRPr lang="en-GB"/>
          </a:p>
        </p:txBody>
      </p:sp>
      <p:sp>
        <p:nvSpPr>
          <p:cNvPr id="5" name="Footer Placeholder 4">
            <a:extLst>
              <a:ext uri="{FF2B5EF4-FFF2-40B4-BE49-F238E27FC236}">
                <a16:creationId xmlns:a16="http://schemas.microsoft.com/office/drawing/2014/main" id="{AB90C41D-2D45-4768-B4BF-E55719AE91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2F8861-42F5-4F67-8178-1369FB5ACEDC}"/>
              </a:ext>
            </a:extLst>
          </p:cNvPr>
          <p:cNvSpPr>
            <a:spLocks noGrp="1"/>
          </p:cNvSpPr>
          <p:nvPr>
            <p:ph type="sldNum" sz="quarter" idx="12"/>
          </p:nvPr>
        </p:nvSpPr>
        <p:spPr/>
        <p:txBody>
          <a:bodyPr/>
          <a:lstStyle/>
          <a:p>
            <a:fld id="{9A5A077E-D8BC-4AA1-B298-8DD4F0A040F4}" type="slidenum">
              <a:rPr lang="en-GB" smtClean="0"/>
              <a:t>‹#›</a:t>
            </a:fld>
            <a:endParaRPr lang="en-GB"/>
          </a:p>
        </p:txBody>
      </p:sp>
    </p:spTree>
    <p:extLst>
      <p:ext uri="{BB962C8B-B14F-4D97-AF65-F5344CB8AC3E}">
        <p14:creationId xmlns:p14="http://schemas.microsoft.com/office/powerpoint/2010/main" val="5271118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20616-8B1C-4C85-8987-6FB1BF52D64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CEED00C-29C7-48B1-9F3B-3A46D6333A90}"/>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6BFA122-5C28-47BA-83AF-E03B57935240}"/>
              </a:ext>
            </a:extLst>
          </p:cNvPr>
          <p:cNvSpPr>
            <a:spLocks noGrp="1"/>
          </p:cNvSpPr>
          <p:nvPr>
            <p:ph type="dt" sz="half" idx="10"/>
          </p:nvPr>
        </p:nvSpPr>
        <p:spPr/>
        <p:txBody>
          <a:bodyPr/>
          <a:lstStyle/>
          <a:p>
            <a:fld id="{825EA0D7-0585-4B48-98CA-65E72BE04219}" type="datetimeFigureOut">
              <a:rPr lang="en-GB" smtClean="0"/>
              <a:t>14/01/2018</a:t>
            </a:fld>
            <a:endParaRPr lang="en-GB"/>
          </a:p>
        </p:txBody>
      </p:sp>
      <p:sp>
        <p:nvSpPr>
          <p:cNvPr id="5" name="Footer Placeholder 4">
            <a:extLst>
              <a:ext uri="{FF2B5EF4-FFF2-40B4-BE49-F238E27FC236}">
                <a16:creationId xmlns:a16="http://schemas.microsoft.com/office/drawing/2014/main" id="{0F736BF8-8119-4AAC-A979-091D827DD3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A9EF05-565F-4711-A8E8-C615206557B1}"/>
              </a:ext>
            </a:extLst>
          </p:cNvPr>
          <p:cNvSpPr>
            <a:spLocks noGrp="1"/>
          </p:cNvSpPr>
          <p:nvPr>
            <p:ph type="sldNum" sz="quarter" idx="12"/>
          </p:nvPr>
        </p:nvSpPr>
        <p:spPr/>
        <p:txBody>
          <a:bodyPr/>
          <a:lstStyle/>
          <a:p>
            <a:fld id="{9A5A077E-D8BC-4AA1-B298-8DD4F0A040F4}" type="slidenum">
              <a:rPr lang="en-GB" smtClean="0"/>
              <a:t>‹#›</a:t>
            </a:fld>
            <a:endParaRPr lang="en-GB"/>
          </a:p>
        </p:txBody>
      </p:sp>
    </p:spTree>
    <p:extLst>
      <p:ext uri="{BB962C8B-B14F-4D97-AF65-F5344CB8AC3E}">
        <p14:creationId xmlns:p14="http://schemas.microsoft.com/office/powerpoint/2010/main" val="33194306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D7D64-7BE5-4BE3-BFD8-3C5CB2C4CFF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CDC0F69-23DC-4A07-96D0-A2C3AA3D474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847AC021-1466-405D-8666-1DEE5825B6B7}"/>
              </a:ext>
            </a:extLst>
          </p:cNvPr>
          <p:cNvSpPr>
            <a:spLocks noGrp="1"/>
          </p:cNvSpPr>
          <p:nvPr>
            <p:ph type="dt" sz="half" idx="10"/>
          </p:nvPr>
        </p:nvSpPr>
        <p:spPr/>
        <p:txBody>
          <a:bodyPr/>
          <a:lstStyle/>
          <a:p>
            <a:fld id="{825EA0D7-0585-4B48-98CA-65E72BE04219}" type="datetimeFigureOut">
              <a:rPr lang="en-GB" smtClean="0"/>
              <a:t>14/01/2018</a:t>
            </a:fld>
            <a:endParaRPr lang="en-GB"/>
          </a:p>
        </p:txBody>
      </p:sp>
      <p:sp>
        <p:nvSpPr>
          <p:cNvPr id="5" name="Footer Placeholder 4">
            <a:extLst>
              <a:ext uri="{FF2B5EF4-FFF2-40B4-BE49-F238E27FC236}">
                <a16:creationId xmlns:a16="http://schemas.microsoft.com/office/drawing/2014/main" id="{421B6BA4-6077-414C-A761-1DBF3B41BE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38BDFF-55C9-43E8-B82E-76589797D2A7}"/>
              </a:ext>
            </a:extLst>
          </p:cNvPr>
          <p:cNvSpPr>
            <a:spLocks noGrp="1"/>
          </p:cNvSpPr>
          <p:nvPr>
            <p:ph type="sldNum" sz="quarter" idx="12"/>
          </p:nvPr>
        </p:nvSpPr>
        <p:spPr/>
        <p:txBody>
          <a:bodyPr/>
          <a:lstStyle/>
          <a:p>
            <a:fld id="{9A5A077E-D8BC-4AA1-B298-8DD4F0A040F4}" type="slidenum">
              <a:rPr lang="en-GB" smtClean="0"/>
              <a:t>‹#›</a:t>
            </a:fld>
            <a:endParaRPr lang="en-GB"/>
          </a:p>
        </p:txBody>
      </p:sp>
    </p:spTree>
    <p:extLst>
      <p:ext uri="{BB962C8B-B14F-4D97-AF65-F5344CB8AC3E}">
        <p14:creationId xmlns:p14="http://schemas.microsoft.com/office/powerpoint/2010/main" val="1648974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7A415-FC19-46C5-BBF5-CA1F2436553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7E70670-4877-42A9-B9C9-7AAECDD4C6D5}"/>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061C8BF-99CE-4C60-8E2A-F6E487510BB4}"/>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EC3B563-C821-41D5-B303-8A425F06BB94}"/>
              </a:ext>
            </a:extLst>
          </p:cNvPr>
          <p:cNvSpPr>
            <a:spLocks noGrp="1"/>
          </p:cNvSpPr>
          <p:nvPr>
            <p:ph type="dt" sz="half" idx="10"/>
          </p:nvPr>
        </p:nvSpPr>
        <p:spPr/>
        <p:txBody>
          <a:bodyPr/>
          <a:lstStyle/>
          <a:p>
            <a:fld id="{825EA0D7-0585-4B48-98CA-65E72BE04219}" type="datetimeFigureOut">
              <a:rPr lang="en-GB" smtClean="0"/>
              <a:t>14/01/2018</a:t>
            </a:fld>
            <a:endParaRPr lang="en-GB"/>
          </a:p>
        </p:txBody>
      </p:sp>
      <p:sp>
        <p:nvSpPr>
          <p:cNvPr id="6" name="Footer Placeholder 5">
            <a:extLst>
              <a:ext uri="{FF2B5EF4-FFF2-40B4-BE49-F238E27FC236}">
                <a16:creationId xmlns:a16="http://schemas.microsoft.com/office/drawing/2014/main" id="{4C53350F-CEA7-4294-BAF0-60995EBEC4A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4E8DCF4-F3B9-4B31-9031-2ECD980E6438}"/>
              </a:ext>
            </a:extLst>
          </p:cNvPr>
          <p:cNvSpPr>
            <a:spLocks noGrp="1"/>
          </p:cNvSpPr>
          <p:nvPr>
            <p:ph type="sldNum" sz="quarter" idx="12"/>
          </p:nvPr>
        </p:nvSpPr>
        <p:spPr/>
        <p:txBody>
          <a:bodyPr/>
          <a:lstStyle/>
          <a:p>
            <a:fld id="{9A5A077E-D8BC-4AA1-B298-8DD4F0A040F4}" type="slidenum">
              <a:rPr lang="en-GB" smtClean="0"/>
              <a:t>‹#›</a:t>
            </a:fld>
            <a:endParaRPr lang="en-GB"/>
          </a:p>
        </p:txBody>
      </p:sp>
    </p:spTree>
    <p:extLst>
      <p:ext uri="{BB962C8B-B14F-4D97-AF65-F5344CB8AC3E}">
        <p14:creationId xmlns:p14="http://schemas.microsoft.com/office/powerpoint/2010/main" val="2027476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AC5CBE-A232-403E-8770-FFEB74E0206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A0F210B-B7B8-4586-811C-AF812452DF1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E0621796-D851-4D83-AB5B-648843E697CF}"/>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C52DF23-59A0-4823-B858-563A86CF38C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156CF772-F825-4269-AEEE-B6348878A49A}"/>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CC6A8D9-5818-4BCE-88EE-026B461C1DD2}"/>
              </a:ext>
            </a:extLst>
          </p:cNvPr>
          <p:cNvSpPr>
            <a:spLocks noGrp="1"/>
          </p:cNvSpPr>
          <p:nvPr>
            <p:ph type="dt" sz="half" idx="10"/>
          </p:nvPr>
        </p:nvSpPr>
        <p:spPr/>
        <p:txBody>
          <a:bodyPr/>
          <a:lstStyle/>
          <a:p>
            <a:fld id="{825EA0D7-0585-4B48-98CA-65E72BE04219}" type="datetimeFigureOut">
              <a:rPr lang="en-GB" smtClean="0"/>
              <a:t>14/01/2018</a:t>
            </a:fld>
            <a:endParaRPr lang="en-GB"/>
          </a:p>
        </p:txBody>
      </p:sp>
      <p:sp>
        <p:nvSpPr>
          <p:cNvPr id="8" name="Footer Placeholder 7">
            <a:extLst>
              <a:ext uri="{FF2B5EF4-FFF2-40B4-BE49-F238E27FC236}">
                <a16:creationId xmlns:a16="http://schemas.microsoft.com/office/drawing/2014/main" id="{BFDE3908-2A3D-4E43-ACE5-89E488180AB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EB9780F-F422-4F61-AB1D-F8474D5BBEFC}"/>
              </a:ext>
            </a:extLst>
          </p:cNvPr>
          <p:cNvSpPr>
            <a:spLocks noGrp="1"/>
          </p:cNvSpPr>
          <p:nvPr>
            <p:ph type="sldNum" sz="quarter" idx="12"/>
          </p:nvPr>
        </p:nvSpPr>
        <p:spPr/>
        <p:txBody>
          <a:bodyPr/>
          <a:lstStyle/>
          <a:p>
            <a:fld id="{9A5A077E-D8BC-4AA1-B298-8DD4F0A040F4}" type="slidenum">
              <a:rPr lang="en-GB" smtClean="0"/>
              <a:t>‹#›</a:t>
            </a:fld>
            <a:endParaRPr lang="en-GB"/>
          </a:p>
        </p:txBody>
      </p:sp>
    </p:spTree>
    <p:extLst>
      <p:ext uri="{BB962C8B-B14F-4D97-AF65-F5344CB8AC3E}">
        <p14:creationId xmlns:p14="http://schemas.microsoft.com/office/powerpoint/2010/main" val="4519181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15F9B-1EB0-46C3-9E8C-631DA42A986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A52346C-F60C-47C3-BBC4-DFB06D9AE38E}"/>
              </a:ext>
            </a:extLst>
          </p:cNvPr>
          <p:cNvSpPr>
            <a:spLocks noGrp="1"/>
          </p:cNvSpPr>
          <p:nvPr>
            <p:ph type="dt" sz="half" idx="10"/>
          </p:nvPr>
        </p:nvSpPr>
        <p:spPr/>
        <p:txBody>
          <a:bodyPr/>
          <a:lstStyle/>
          <a:p>
            <a:fld id="{825EA0D7-0585-4B48-98CA-65E72BE04219}" type="datetimeFigureOut">
              <a:rPr lang="en-GB" smtClean="0"/>
              <a:t>14/01/2018</a:t>
            </a:fld>
            <a:endParaRPr lang="en-GB"/>
          </a:p>
        </p:txBody>
      </p:sp>
      <p:sp>
        <p:nvSpPr>
          <p:cNvPr id="4" name="Footer Placeholder 3">
            <a:extLst>
              <a:ext uri="{FF2B5EF4-FFF2-40B4-BE49-F238E27FC236}">
                <a16:creationId xmlns:a16="http://schemas.microsoft.com/office/drawing/2014/main" id="{B4E7AABB-DA3C-43D3-86D9-9E439E81B55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5A6A03D-1470-429C-AC74-7D0740C7CE40}"/>
              </a:ext>
            </a:extLst>
          </p:cNvPr>
          <p:cNvSpPr>
            <a:spLocks noGrp="1"/>
          </p:cNvSpPr>
          <p:nvPr>
            <p:ph type="sldNum" sz="quarter" idx="12"/>
          </p:nvPr>
        </p:nvSpPr>
        <p:spPr/>
        <p:txBody>
          <a:bodyPr/>
          <a:lstStyle/>
          <a:p>
            <a:fld id="{9A5A077E-D8BC-4AA1-B298-8DD4F0A040F4}" type="slidenum">
              <a:rPr lang="en-GB" smtClean="0"/>
              <a:t>‹#›</a:t>
            </a:fld>
            <a:endParaRPr lang="en-GB"/>
          </a:p>
        </p:txBody>
      </p:sp>
    </p:spTree>
    <p:extLst>
      <p:ext uri="{BB962C8B-B14F-4D97-AF65-F5344CB8AC3E}">
        <p14:creationId xmlns:p14="http://schemas.microsoft.com/office/powerpoint/2010/main" val="9782702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5078A7E-8563-4A21-AAE4-5659500EA0CD}"/>
              </a:ext>
            </a:extLst>
          </p:cNvPr>
          <p:cNvSpPr>
            <a:spLocks noGrp="1"/>
          </p:cNvSpPr>
          <p:nvPr>
            <p:ph type="dt" sz="half" idx="10"/>
          </p:nvPr>
        </p:nvSpPr>
        <p:spPr/>
        <p:txBody>
          <a:bodyPr/>
          <a:lstStyle/>
          <a:p>
            <a:fld id="{825EA0D7-0585-4B48-98CA-65E72BE04219}" type="datetimeFigureOut">
              <a:rPr lang="en-GB" smtClean="0"/>
              <a:t>14/01/2018</a:t>
            </a:fld>
            <a:endParaRPr lang="en-GB"/>
          </a:p>
        </p:txBody>
      </p:sp>
      <p:sp>
        <p:nvSpPr>
          <p:cNvPr id="3" name="Footer Placeholder 2">
            <a:extLst>
              <a:ext uri="{FF2B5EF4-FFF2-40B4-BE49-F238E27FC236}">
                <a16:creationId xmlns:a16="http://schemas.microsoft.com/office/drawing/2014/main" id="{F9C04800-E7C3-40FA-ADFB-0E097B2BADB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FF38595-8499-4B32-AB67-86BA485B79B2}"/>
              </a:ext>
            </a:extLst>
          </p:cNvPr>
          <p:cNvSpPr>
            <a:spLocks noGrp="1"/>
          </p:cNvSpPr>
          <p:nvPr>
            <p:ph type="sldNum" sz="quarter" idx="12"/>
          </p:nvPr>
        </p:nvSpPr>
        <p:spPr/>
        <p:txBody>
          <a:bodyPr/>
          <a:lstStyle/>
          <a:p>
            <a:fld id="{9A5A077E-D8BC-4AA1-B298-8DD4F0A040F4}" type="slidenum">
              <a:rPr lang="en-GB" smtClean="0"/>
              <a:t>‹#›</a:t>
            </a:fld>
            <a:endParaRPr lang="en-GB"/>
          </a:p>
        </p:txBody>
      </p:sp>
    </p:spTree>
    <p:extLst>
      <p:ext uri="{BB962C8B-B14F-4D97-AF65-F5344CB8AC3E}">
        <p14:creationId xmlns:p14="http://schemas.microsoft.com/office/powerpoint/2010/main" val="24880830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8290E8-F597-4968-B2DA-545076340DC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1346EBB-DA11-41B9-A62D-777A9154AB1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2A5C5F8-7306-4C44-9F04-38EB9EF8D03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F335195-3294-4106-8CCB-55A9B93EE67A}"/>
              </a:ext>
            </a:extLst>
          </p:cNvPr>
          <p:cNvSpPr>
            <a:spLocks noGrp="1"/>
          </p:cNvSpPr>
          <p:nvPr>
            <p:ph type="dt" sz="half" idx="10"/>
          </p:nvPr>
        </p:nvSpPr>
        <p:spPr/>
        <p:txBody>
          <a:bodyPr/>
          <a:lstStyle/>
          <a:p>
            <a:fld id="{825EA0D7-0585-4B48-98CA-65E72BE04219}" type="datetimeFigureOut">
              <a:rPr lang="en-GB" smtClean="0"/>
              <a:t>14/01/2018</a:t>
            </a:fld>
            <a:endParaRPr lang="en-GB"/>
          </a:p>
        </p:txBody>
      </p:sp>
      <p:sp>
        <p:nvSpPr>
          <p:cNvPr id="6" name="Footer Placeholder 5">
            <a:extLst>
              <a:ext uri="{FF2B5EF4-FFF2-40B4-BE49-F238E27FC236}">
                <a16:creationId xmlns:a16="http://schemas.microsoft.com/office/drawing/2014/main" id="{03B4745D-C541-4583-8172-A62CEAC7AE8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956AE32-754F-4D3B-9F68-6B8CD4EEC834}"/>
              </a:ext>
            </a:extLst>
          </p:cNvPr>
          <p:cNvSpPr>
            <a:spLocks noGrp="1"/>
          </p:cNvSpPr>
          <p:nvPr>
            <p:ph type="sldNum" sz="quarter" idx="12"/>
          </p:nvPr>
        </p:nvSpPr>
        <p:spPr/>
        <p:txBody>
          <a:bodyPr/>
          <a:lstStyle/>
          <a:p>
            <a:fld id="{9A5A077E-D8BC-4AA1-B298-8DD4F0A040F4}" type="slidenum">
              <a:rPr lang="en-GB" smtClean="0"/>
              <a:t>‹#›</a:t>
            </a:fld>
            <a:endParaRPr lang="en-GB"/>
          </a:p>
        </p:txBody>
      </p:sp>
    </p:spTree>
    <p:extLst>
      <p:ext uri="{BB962C8B-B14F-4D97-AF65-F5344CB8AC3E}">
        <p14:creationId xmlns:p14="http://schemas.microsoft.com/office/powerpoint/2010/main" val="4044639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9DD6E-08F7-4008-87E3-0BD4A290A44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5EF97A2-52C7-4411-8854-6EEFC4CA1C2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E8E214A-6B6D-467F-B456-DB4D5F36CE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CEDA46B0-B9E6-48D1-8D5E-E9B04AE9AD8B}"/>
              </a:ext>
            </a:extLst>
          </p:cNvPr>
          <p:cNvSpPr>
            <a:spLocks noGrp="1"/>
          </p:cNvSpPr>
          <p:nvPr>
            <p:ph type="dt" sz="half" idx="10"/>
          </p:nvPr>
        </p:nvSpPr>
        <p:spPr/>
        <p:txBody>
          <a:bodyPr/>
          <a:lstStyle/>
          <a:p>
            <a:fld id="{825EA0D7-0585-4B48-98CA-65E72BE04219}" type="datetimeFigureOut">
              <a:rPr lang="en-GB" smtClean="0"/>
              <a:t>14/01/2018</a:t>
            </a:fld>
            <a:endParaRPr lang="en-GB"/>
          </a:p>
        </p:txBody>
      </p:sp>
      <p:sp>
        <p:nvSpPr>
          <p:cNvPr id="6" name="Footer Placeholder 5">
            <a:extLst>
              <a:ext uri="{FF2B5EF4-FFF2-40B4-BE49-F238E27FC236}">
                <a16:creationId xmlns:a16="http://schemas.microsoft.com/office/drawing/2014/main" id="{1CB9B1B6-7234-4630-87F6-BF578ACD3F4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5B1131-9D41-456D-9940-0F586B3415DF}"/>
              </a:ext>
            </a:extLst>
          </p:cNvPr>
          <p:cNvSpPr>
            <a:spLocks noGrp="1"/>
          </p:cNvSpPr>
          <p:nvPr>
            <p:ph type="sldNum" sz="quarter" idx="12"/>
          </p:nvPr>
        </p:nvSpPr>
        <p:spPr/>
        <p:txBody>
          <a:bodyPr/>
          <a:lstStyle/>
          <a:p>
            <a:fld id="{9A5A077E-D8BC-4AA1-B298-8DD4F0A040F4}" type="slidenum">
              <a:rPr lang="en-GB" smtClean="0"/>
              <a:t>‹#›</a:t>
            </a:fld>
            <a:endParaRPr lang="en-GB"/>
          </a:p>
        </p:txBody>
      </p:sp>
    </p:spTree>
    <p:extLst>
      <p:ext uri="{BB962C8B-B14F-4D97-AF65-F5344CB8AC3E}">
        <p14:creationId xmlns:p14="http://schemas.microsoft.com/office/powerpoint/2010/main" val="17898074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CB36C-7F1B-44A2-B501-85F92F75DAF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17BAC69-71F0-4D3E-92B8-80BB4B31B372}"/>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DED2A4C-7C5D-42F8-B90D-C907224D5DA5}"/>
              </a:ext>
            </a:extLst>
          </p:cNvPr>
          <p:cNvSpPr>
            <a:spLocks noGrp="1"/>
          </p:cNvSpPr>
          <p:nvPr>
            <p:ph type="dt" sz="half" idx="10"/>
          </p:nvPr>
        </p:nvSpPr>
        <p:spPr/>
        <p:txBody>
          <a:bodyPr/>
          <a:lstStyle/>
          <a:p>
            <a:fld id="{825EA0D7-0585-4B48-98CA-65E72BE04219}" type="datetimeFigureOut">
              <a:rPr lang="en-GB" smtClean="0"/>
              <a:t>14/01/2018</a:t>
            </a:fld>
            <a:endParaRPr lang="en-GB"/>
          </a:p>
        </p:txBody>
      </p:sp>
      <p:sp>
        <p:nvSpPr>
          <p:cNvPr id="5" name="Footer Placeholder 4">
            <a:extLst>
              <a:ext uri="{FF2B5EF4-FFF2-40B4-BE49-F238E27FC236}">
                <a16:creationId xmlns:a16="http://schemas.microsoft.com/office/drawing/2014/main" id="{8E667723-1CDE-4882-9579-90ACC498BE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5EA044-0FAA-4293-90E6-973120652630}"/>
              </a:ext>
            </a:extLst>
          </p:cNvPr>
          <p:cNvSpPr>
            <a:spLocks noGrp="1"/>
          </p:cNvSpPr>
          <p:nvPr>
            <p:ph type="sldNum" sz="quarter" idx="12"/>
          </p:nvPr>
        </p:nvSpPr>
        <p:spPr/>
        <p:txBody>
          <a:bodyPr/>
          <a:lstStyle/>
          <a:p>
            <a:fld id="{9A5A077E-D8BC-4AA1-B298-8DD4F0A040F4}" type="slidenum">
              <a:rPr lang="en-GB" smtClean="0"/>
              <a:t>‹#›</a:t>
            </a:fld>
            <a:endParaRPr lang="en-GB"/>
          </a:p>
        </p:txBody>
      </p:sp>
    </p:spTree>
    <p:extLst>
      <p:ext uri="{BB962C8B-B14F-4D97-AF65-F5344CB8AC3E}">
        <p14:creationId xmlns:p14="http://schemas.microsoft.com/office/powerpoint/2010/main" val="4408570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7A5D766-015A-4EDB-818E-854E9175F84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6C78E7C-3E8E-48BA-8477-7D5AA20E9403}"/>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09D4F47-336F-446B-9F4C-A2369032F3D8}"/>
              </a:ext>
            </a:extLst>
          </p:cNvPr>
          <p:cNvSpPr>
            <a:spLocks noGrp="1"/>
          </p:cNvSpPr>
          <p:nvPr>
            <p:ph type="dt" sz="half" idx="10"/>
          </p:nvPr>
        </p:nvSpPr>
        <p:spPr/>
        <p:txBody>
          <a:bodyPr/>
          <a:lstStyle/>
          <a:p>
            <a:fld id="{825EA0D7-0585-4B48-98CA-65E72BE04219}" type="datetimeFigureOut">
              <a:rPr lang="en-GB" smtClean="0"/>
              <a:t>14/01/2018</a:t>
            </a:fld>
            <a:endParaRPr lang="en-GB"/>
          </a:p>
        </p:txBody>
      </p:sp>
      <p:sp>
        <p:nvSpPr>
          <p:cNvPr id="5" name="Footer Placeholder 4">
            <a:extLst>
              <a:ext uri="{FF2B5EF4-FFF2-40B4-BE49-F238E27FC236}">
                <a16:creationId xmlns:a16="http://schemas.microsoft.com/office/drawing/2014/main" id="{70650471-0764-4BAF-A149-C44DFD7769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5AA6AB-5D4E-4A4B-B986-30E079CB34D2}"/>
              </a:ext>
            </a:extLst>
          </p:cNvPr>
          <p:cNvSpPr>
            <a:spLocks noGrp="1"/>
          </p:cNvSpPr>
          <p:nvPr>
            <p:ph type="sldNum" sz="quarter" idx="12"/>
          </p:nvPr>
        </p:nvSpPr>
        <p:spPr/>
        <p:txBody>
          <a:bodyPr/>
          <a:lstStyle/>
          <a:p>
            <a:fld id="{9A5A077E-D8BC-4AA1-B298-8DD4F0A040F4}" type="slidenum">
              <a:rPr lang="en-GB" smtClean="0"/>
              <a:t>‹#›</a:t>
            </a:fld>
            <a:endParaRPr lang="en-GB"/>
          </a:p>
        </p:txBody>
      </p:sp>
    </p:spTree>
    <p:extLst>
      <p:ext uri="{BB962C8B-B14F-4D97-AF65-F5344CB8AC3E}">
        <p14:creationId xmlns:p14="http://schemas.microsoft.com/office/powerpoint/2010/main" val="6420906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lumMod val="75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A84795E-B983-4B1E-BF66-6F8D186B846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96D872D-C8E3-49A8-AB9C-A4FFAB79BFC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7544C13-0A59-4CA3-8C43-3B1FF654971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25EA0D7-0585-4B48-98CA-65E72BE04219}" type="datetimeFigureOut">
              <a:rPr lang="en-GB" smtClean="0"/>
              <a:t>14/01/2018</a:t>
            </a:fld>
            <a:endParaRPr lang="en-GB"/>
          </a:p>
        </p:txBody>
      </p:sp>
      <p:sp>
        <p:nvSpPr>
          <p:cNvPr id="5" name="Footer Placeholder 4">
            <a:extLst>
              <a:ext uri="{FF2B5EF4-FFF2-40B4-BE49-F238E27FC236}">
                <a16:creationId xmlns:a16="http://schemas.microsoft.com/office/drawing/2014/main" id="{FAF4B124-29BF-44AB-8A61-1E0CBBB11CE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715B3B2-E9FC-46A4-858C-0A96339B11E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A5A077E-D8BC-4AA1-B298-8DD4F0A040F4}" type="slidenum">
              <a:rPr lang="en-GB" smtClean="0"/>
              <a:t>‹#›</a:t>
            </a:fld>
            <a:endParaRPr lang="en-GB"/>
          </a:p>
        </p:txBody>
      </p:sp>
    </p:spTree>
    <p:extLst>
      <p:ext uri="{BB962C8B-B14F-4D97-AF65-F5344CB8AC3E}">
        <p14:creationId xmlns:p14="http://schemas.microsoft.com/office/powerpoint/2010/main" val="32407304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03D0C-E214-462D-893C-AE499817F672}"/>
              </a:ext>
            </a:extLst>
          </p:cNvPr>
          <p:cNvSpPr>
            <a:spLocks noGrp="1"/>
          </p:cNvSpPr>
          <p:nvPr>
            <p:ph type="ctrTitle"/>
          </p:nvPr>
        </p:nvSpPr>
        <p:spPr/>
        <p:txBody>
          <a:bodyPr>
            <a:normAutofit fontScale="90000"/>
          </a:bodyPr>
          <a:lstStyle/>
          <a:p>
            <a:r>
              <a:rPr lang="en-GB" dirty="0"/>
              <a:t>Can the Indian Rebellion of 1857 be considered as a national war of Independence.</a:t>
            </a:r>
          </a:p>
        </p:txBody>
      </p:sp>
      <p:sp>
        <p:nvSpPr>
          <p:cNvPr id="3" name="Subtitle 2">
            <a:extLst>
              <a:ext uri="{FF2B5EF4-FFF2-40B4-BE49-F238E27FC236}">
                <a16:creationId xmlns:a16="http://schemas.microsoft.com/office/drawing/2014/main" id="{D6AA71C1-DBF8-4FA0-B141-7CA6D05290B3}"/>
              </a:ext>
            </a:extLst>
          </p:cNvPr>
          <p:cNvSpPr>
            <a:spLocks noGrp="1"/>
          </p:cNvSpPr>
          <p:nvPr>
            <p:ph type="subTitle" idx="1"/>
          </p:nvPr>
        </p:nvSpPr>
        <p:spPr/>
        <p:txBody>
          <a:bodyPr/>
          <a:lstStyle/>
          <a:p>
            <a:r>
              <a:rPr lang="en-GB" dirty="0"/>
              <a:t>By Ted Kimber</a:t>
            </a:r>
          </a:p>
        </p:txBody>
      </p:sp>
    </p:spTree>
    <p:extLst>
      <p:ext uri="{BB962C8B-B14F-4D97-AF65-F5344CB8AC3E}">
        <p14:creationId xmlns:p14="http://schemas.microsoft.com/office/powerpoint/2010/main" val="40391935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6EAA-F20B-488C-B86C-5CA928A35F66}"/>
              </a:ext>
            </a:extLst>
          </p:cNvPr>
          <p:cNvSpPr>
            <a:spLocks noGrp="1"/>
          </p:cNvSpPr>
          <p:nvPr>
            <p:ph type="title"/>
          </p:nvPr>
        </p:nvSpPr>
        <p:spPr/>
        <p:txBody>
          <a:bodyPr/>
          <a:lstStyle/>
          <a:p>
            <a:r>
              <a:rPr lang="en-GB" dirty="0"/>
              <a:t>Methodology</a:t>
            </a:r>
          </a:p>
        </p:txBody>
      </p:sp>
      <p:sp>
        <p:nvSpPr>
          <p:cNvPr id="3" name="Content Placeholder 2">
            <a:extLst>
              <a:ext uri="{FF2B5EF4-FFF2-40B4-BE49-F238E27FC236}">
                <a16:creationId xmlns:a16="http://schemas.microsoft.com/office/drawing/2014/main" id="{E6337D63-CF84-41B4-B574-6EC5AAAAEBBE}"/>
              </a:ext>
            </a:extLst>
          </p:cNvPr>
          <p:cNvSpPr>
            <a:spLocks noGrp="1"/>
          </p:cNvSpPr>
          <p:nvPr>
            <p:ph idx="1"/>
          </p:nvPr>
        </p:nvSpPr>
        <p:spPr/>
        <p:txBody>
          <a:bodyPr>
            <a:normAutofit/>
          </a:bodyPr>
          <a:lstStyle/>
          <a:p>
            <a:r>
              <a:rPr lang="en-GB" dirty="0"/>
              <a:t>The major problem.. </a:t>
            </a:r>
            <a:r>
              <a:rPr lang="en-GB" sz="4600" dirty="0"/>
              <a:t>communication.</a:t>
            </a:r>
          </a:p>
          <a:p>
            <a:r>
              <a:rPr lang="en-GB" dirty="0"/>
              <a:t>The original aim was that this work could be a re-evaluation of primary source material in order to exonerate one position or another. </a:t>
            </a:r>
          </a:p>
          <a:p>
            <a:r>
              <a:rPr lang="en-GB" dirty="0"/>
              <a:t>However, that has proven to be essentially impossible, due the dearth of easily accessed, reliable primary source material that exists.</a:t>
            </a:r>
          </a:p>
          <a:p>
            <a:endParaRPr lang="en-GB" dirty="0"/>
          </a:p>
        </p:txBody>
      </p:sp>
    </p:spTree>
    <p:extLst>
      <p:ext uri="{BB962C8B-B14F-4D97-AF65-F5344CB8AC3E}">
        <p14:creationId xmlns:p14="http://schemas.microsoft.com/office/powerpoint/2010/main" val="3206418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1E6E58-3093-430A-A2EE-345C14F3DF0B}"/>
              </a:ext>
            </a:extLst>
          </p:cNvPr>
          <p:cNvSpPr>
            <a:spLocks noGrp="1"/>
          </p:cNvSpPr>
          <p:nvPr>
            <p:ph type="title"/>
          </p:nvPr>
        </p:nvSpPr>
        <p:spPr/>
        <p:txBody>
          <a:bodyPr/>
          <a:lstStyle/>
          <a:p>
            <a:r>
              <a:rPr lang="en-GB" dirty="0"/>
              <a:t>Methodology</a:t>
            </a:r>
          </a:p>
        </p:txBody>
      </p:sp>
      <p:sp>
        <p:nvSpPr>
          <p:cNvPr id="3" name="Content Placeholder 2">
            <a:extLst>
              <a:ext uri="{FF2B5EF4-FFF2-40B4-BE49-F238E27FC236}">
                <a16:creationId xmlns:a16="http://schemas.microsoft.com/office/drawing/2014/main" id="{4301A633-13B8-4DC9-B56C-AC226D6F08DE}"/>
              </a:ext>
            </a:extLst>
          </p:cNvPr>
          <p:cNvSpPr>
            <a:spLocks noGrp="1"/>
          </p:cNvSpPr>
          <p:nvPr>
            <p:ph idx="1"/>
          </p:nvPr>
        </p:nvSpPr>
        <p:spPr/>
        <p:txBody>
          <a:bodyPr>
            <a:normAutofit/>
          </a:bodyPr>
          <a:lstStyle/>
          <a:p>
            <a:r>
              <a:rPr lang="en-GB" dirty="0"/>
              <a:t>There is simply very little dialogue between British historians, and Indian historians on this topic, making cross-referencing of sources nearly impossible.</a:t>
            </a:r>
          </a:p>
          <a:p>
            <a:r>
              <a:rPr lang="en-GB" dirty="0"/>
              <a:t>Further more it has proved quite challenging to  acquire such sources, so my focus had to shift to how the Conflict is couched in modern thinking about nationalism, rebellions, with particular reference to the history of India after the conflict.</a:t>
            </a:r>
          </a:p>
          <a:p>
            <a:endParaRPr lang="en-GB" dirty="0"/>
          </a:p>
        </p:txBody>
      </p:sp>
    </p:spTree>
    <p:extLst>
      <p:ext uri="{BB962C8B-B14F-4D97-AF65-F5344CB8AC3E}">
        <p14:creationId xmlns:p14="http://schemas.microsoft.com/office/powerpoint/2010/main" val="34849136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440EAA-C89B-4EA8-90E4-533ABECD478E}"/>
              </a:ext>
            </a:extLst>
          </p:cNvPr>
          <p:cNvSpPr>
            <a:spLocks noGrp="1"/>
          </p:cNvSpPr>
          <p:nvPr>
            <p:ph type="title"/>
          </p:nvPr>
        </p:nvSpPr>
        <p:spPr/>
        <p:txBody>
          <a:bodyPr/>
          <a:lstStyle/>
          <a:p>
            <a:r>
              <a:rPr lang="en-GB" dirty="0"/>
              <a:t>Focus of the Question</a:t>
            </a:r>
          </a:p>
        </p:txBody>
      </p:sp>
      <p:sp>
        <p:nvSpPr>
          <p:cNvPr id="3" name="Content Placeholder 2">
            <a:extLst>
              <a:ext uri="{FF2B5EF4-FFF2-40B4-BE49-F238E27FC236}">
                <a16:creationId xmlns:a16="http://schemas.microsoft.com/office/drawing/2014/main" id="{B588C01E-2090-4DB9-B318-FD1FB285C6EF}"/>
              </a:ext>
            </a:extLst>
          </p:cNvPr>
          <p:cNvSpPr>
            <a:spLocks noGrp="1"/>
          </p:cNvSpPr>
          <p:nvPr>
            <p:ph idx="1"/>
          </p:nvPr>
        </p:nvSpPr>
        <p:spPr/>
        <p:txBody>
          <a:bodyPr/>
          <a:lstStyle/>
          <a:p>
            <a:r>
              <a:rPr lang="en-GB" dirty="0"/>
              <a:t>The result is that this dissertation is going to be setting a list of reasonable criteria which would need to be met in order to classify this as a National War of independence</a:t>
            </a:r>
          </a:p>
          <a:p>
            <a:r>
              <a:rPr lang="en-GB" dirty="0"/>
              <a:t> In short, the work will attempt to answer how the question of the India’s National War of Independence could be answered.</a:t>
            </a:r>
          </a:p>
          <a:p>
            <a:endParaRPr lang="en-GB" dirty="0"/>
          </a:p>
        </p:txBody>
      </p:sp>
    </p:spTree>
    <p:extLst>
      <p:ext uri="{BB962C8B-B14F-4D97-AF65-F5344CB8AC3E}">
        <p14:creationId xmlns:p14="http://schemas.microsoft.com/office/powerpoint/2010/main" val="34592110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F9C37-98CD-4E61-B601-D7BB4077B576}"/>
              </a:ext>
            </a:extLst>
          </p:cNvPr>
          <p:cNvSpPr>
            <a:spLocks noGrp="1"/>
          </p:cNvSpPr>
          <p:nvPr>
            <p:ph type="title"/>
          </p:nvPr>
        </p:nvSpPr>
        <p:spPr/>
        <p:txBody>
          <a:bodyPr/>
          <a:lstStyle/>
          <a:p>
            <a:r>
              <a:rPr lang="en-GB" dirty="0"/>
              <a:t>Origin of the Term</a:t>
            </a:r>
            <a:br>
              <a:rPr lang="en-GB" dirty="0"/>
            </a:br>
            <a:endParaRPr lang="en-GB" dirty="0"/>
          </a:p>
        </p:txBody>
      </p:sp>
      <p:sp>
        <p:nvSpPr>
          <p:cNvPr id="3" name="Content Placeholder 2">
            <a:extLst>
              <a:ext uri="{FF2B5EF4-FFF2-40B4-BE49-F238E27FC236}">
                <a16:creationId xmlns:a16="http://schemas.microsoft.com/office/drawing/2014/main" id="{6C199DD7-37E9-40AA-ADFA-3D442C66E6D5}"/>
              </a:ext>
            </a:extLst>
          </p:cNvPr>
          <p:cNvSpPr>
            <a:spLocks noGrp="1"/>
          </p:cNvSpPr>
          <p:nvPr>
            <p:ph idx="1"/>
          </p:nvPr>
        </p:nvSpPr>
        <p:spPr/>
        <p:txBody>
          <a:bodyPr>
            <a:normAutofit/>
          </a:bodyPr>
          <a:lstStyle/>
          <a:p>
            <a:r>
              <a:rPr lang="en-GB" dirty="0"/>
              <a:t> Another major problem was revealed not to long after I began research into this topic, and was to do with trying to define ‘Nationalism’ within an Indian context means.</a:t>
            </a:r>
          </a:p>
          <a:p>
            <a:r>
              <a:rPr lang="en-GB" dirty="0"/>
              <a:t>Eventually I discovered the Origin of the term first war Indian of Independence to be the title of a nationalist text written in 1909, authored by </a:t>
            </a:r>
            <a:r>
              <a:rPr lang="en-GB" b="1" dirty="0"/>
              <a:t>Vinayak </a:t>
            </a:r>
            <a:r>
              <a:rPr lang="en-GB" b="1" dirty="0" err="1"/>
              <a:t>Damodar</a:t>
            </a:r>
            <a:r>
              <a:rPr lang="en-GB" b="1" dirty="0"/>
              <a:t> Savarkar </a:t>
            </a:r>
            <a:r>
              <a:rPr lang="en-GB" dirty="0"/>
              <a:t>and printed in Netherlands to  avoid British and French printing bans on the book.</a:t>
            </a:r>
            <a:r>
              <a:rPr lang="en-GB" i="1" dirty="0"/>
              <a:t> (</a:t>
            </a:r>
            <a:r>
              <a:rPr lang="en-GB" i="1" dirty="0" err="1"/>
              <a:t>Diwanji</a:t>
            </a:r>
            <a:r>
              <a:rPr lang="en-GB" i="1" dirty="0"/>
              <a:t>, 2006:)</a:t>
            </a: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2247865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1AAEE9-DE00-4F30-8551-EDE5F5003D4D}"/>
              </a:ext>
            </a:extLst>
          </p:cNvPr>
          <p:cNvSpPr>
            <a:spLocks noGrp="1"/>
          </p:cNvSpPr>
          <p:nvPr>
            <p:ph type="title"/>
          </p:nvPr>
        </p:nvSpPr>
        <p:spPr/>
        <p:txBody>
          <a:bodyPr/>
          <a:lstStyle/>
          <a:p>
            <a:r>
              <a:rPr lang="en-GB" dirty="0"/>
              <a:t>The First war of Indian Independence Book</a:t>
            </a:r>
            <a:br>
              <a:rPr lang="en-GB" dirty="0"/>
            </a:br>
            <a:endParaRPr lang="en-GB" dirty="0"/>
          </a:p>
        </p:txBody>
      </p:sp>
      <p:sp>
        <p:nvSpPr>
          <p:cNvPr id="3" name="Content Placeholder 2">
            <a:extLst>
              <a:ext uri="{FF2B5EF4-FFF2-40B4-BE49-F238E27FC236}">
                <a16:creationId xmlns:a16="http://schemas.microsoft.com/office/drawing/2014/main" id="{D5A16B17-C6A2-404B-B531-E6BBAAB41BF3}"/>
              </a:ext>
            </a:extLst>
          </p:cNvPr>
          <p:cNvSpPr>
            <a:spLocks noGrp="1"/>
          </p:cNvSpPr>
          <p:nvPr>
            <p:ph idx="1"/>
          </p:nvPr>
        </p:nvSpPr>
        <p:spPr/>
        <p:txBody>
          <a:bodyPr/>
          <a:lstStyle/>
          <a:p>
            <a:r>
              <a:rPr lang="en-GB" dirty="0"/>
              <a:t>The work is considered in India to be a central text of Indian historiography and  nationalism and became </a:t>
            </a:r>
            <a:r>
              <a:rPr lang="en-GB" b="1" dirty="0"/>
              <a:t>‘ the bible of political extremists’, </a:t>
            </a:r>
            <a:r>
              <a:rPr lang="en-GB" dirty="0"/>
              <a:t>and I think the term is apt.</a:t>
            </a:r>
            <a:r>
              <a:rPr lang="en-GB" i="1" dirty="0"/>
              <a:t> (</a:t>
            </a:r>
            <a:r>
              <a:rPr lang="en-GB" i="1" dirty="0" err="1"/>
              <a:t>Hopkirk</a:t>
            </a:r>
            <a:r>
              <a:rPr lang="en-GB" i="1" dirty="0"/>
              <a:t>, 2001) </a:t>
            </a:r>
          </a:p>
          <a:p>
            <a:r>
              <a:rPr lang="en-GB" dirty="0"/>
              <a:t>The foundations of this work went on to become major pieces of both the Indian national congress and the BJP political parties of India, and is considered to be the founding text of ‘</a:t>
            </a:r>
            <a:r>
              <a:rPr lang="en-GB" b="1" dirty="0"/>
              <a:t>Masculine Hinduism</a:t>
            </a:r>
            <a:r>
              <a:rPr lang="en-GB" dirty="0"/>
              <a:t>.’</a:t>
            </a:r>
            <a:r>
              <a:rPr lang="en-GB" i="1" dirty="0"/>
              <a:t> (</a:t>
            </a:r>
            <a:r>
              <a:rPr lang="en-GB" i="1" dirty="0" err="1"/>
              <a:t>Bannerjee</a:t>
            </a:r>
            <a:r>
              <a:rPr lang="en-GB" i="1" dirty="0"/>
              <a:t>, 2005)</a:t>
            </a:r>
            <a:endParaRPr lang="en-GB" dirty="0"/>
          </a:p>
        </p:txBody>
      </p:sp>
    </p:spTree>
    <p:extLst>
      <p:ext uri="{BB962C8B-B14F-4D97-AF65-F5344CB8AC3E}">
        <p14:creationId xmlns:p14="http://schemas.microsoft.com/office/powerpoint/2010/main" val="3741497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AE024-7C29-44F7-BAC2-40A121E6FFB3}"/>
              </a:ext>
            </a:extLst>
          </p:cNvPr>
          <p:cNvSpPr>
            <a:spLocks noGrp="1"/>
          </p:cNvSpPr>
          <p:nvPr>
            <p:ph type="title"/>
          </p:nvPr>
        </p:nvSpPr>
        <p:spPr/>
        <p:txBody>
          <a:bodyPr/>
          <a:lstStyle/>
          <a:p>
            <a:r>
              <a:rPr lang="en-GB" dirty="0"/>
              <a:t>Research Question 1</a:t>
            </a:r>
          </a:p>
        </p:txBody>
      </p:sp>
      <p:sp>
        <p:nvSpPr>
          <p:cNvPr id="3" name="Content Placeholder 2">
            <a:extLst>
              <a:ext uri="{FF2B5EF4-FFF2-40B4-BE49-F238E27FC236}">
                <a16:creationId xmlns:a16="http://schemas.microsoft.com/office/drawing/2014/main" id="{9EFF78B7-BDC0-43FD-81EB-6F7916C15899}"/>
              </a:ext>
            </a:extLst>
          </p:cNvPr>
          <p:cNvSpPr>
            <a:spLocks noGrp="1"/>
          </p:cNvSpPr>
          <p:nvPr>
            <p:ph idx="1"/>
          </p:nvPr>
        </p:nvSpPr>
        <p:spPr/>
        <p:txBody>
          <a:bodyPr>
            <a:normAutofit/>
          </a:bodyPr>
          <a:lstStyle/>
          <a:p>
            <a:r>
              <a:rPr lang="en-GB" dirty="0"/>
              <a:t>However, Savarkar was deeply involved in the more radical wings of Indian Independence movement, including becoming an expert bomb maker, and endorsing murder of British officers. As such He can hardly be considered an unbiased first source.</a:t>
            </a:r>
          </a:p>
          <a:p>
            <a:r>
              <a:rPr lang="en-GB" dirty="0"/>
              <a:t>So the question becomes:  how prevalent was  this belief in a pan Indian nation amongst Indians at the time of the rebellion? </a:t>
            </a:r>
          </a:p>
        </p:txBody>
      </p:sp>
    </p:spTree>
    <p:extLst>
      <p:ext uri="{BB962C8B-B14F-4D97-AF65-F5344CB8AC3E}">
        <p14:creationId xmlns:p14="http://schemas.microsoft.com/office/powerpoint/2010/main" val="25092974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6A83A-4A3D-4488-97F5-3685D7659855}"/>
              </a:ext>
            </a:extLst>
          </p:cNvPr>
          <p:cNvSpPr>
            <a:spLocks noGrp="1"/>
          </p:cNvSpPr>
          <p:nvPr>
            <p:ph type="title"/>
          </p:nvPr>
        </p:nvSpPr>
        <p:spPr/>
        <p:txBody>
          <a:bodyPr/>
          <a:lstStyle/>
          <a:p>
            <a:r>
              <a:rPr lang="en-GB" dirty="0"/>
              <a:t>Question 1 Continued</a:t>
            </a:r>
          </a:p>
        </p:txBody>
      </p:sp>
      <p:sp>
        <p:nvSpPr>
          <p:cNvPr id="3" name="Content Placeholder 2">
            <a:extLst>
              <a:ext uri="{FF2B5EF4-FFF2-40B4-BE49-F238E27FC236}">
                <a16:creationId xmlns:a16="http://schemas.microsoft.com/office/drawing/2014/main" id="{094BC22E-2487-4DAF-B223-D153A6D38FEF}"/>
              </a:ext>
            </a:extLst>
          </p:cNvPr>
          <p:cNvSpPr>
            <a:spLocks noGrp="1"/>
          </p:cNvSpPr>
          <p:nvPr>
            <p:ph idx="1"/>
          </p:nvPr>
        </p:nvSpPr>
        <p:spPr/>
        <p:txBody>
          <a:bodyPr/>
          <a:lstStyle/>
          <a:p>
            <a:r>
              <a:rPr lang="en-GB" dirty="0"/>
              <a:t>Initial delving seems to shows in some ways convincing evidence that Indians of all faiths and back grounds were part of the rebellion.</a:t>
            </a:r>
          </a:p>
          <a:p>
            <a:r>
              <a:rPr lang="en-GB" dirty="0"/>
              <a:t>In William Dalrymple’s </a:t>
            </a:r>
            <a:r>
              <a:rPr lang="en-GB" i="1" dirty="0"/>
              <a:t>The Last Mughal</a:t>
            </a:r>
            <a:r>
              <a:rPr lang="en-GB" dirty="0"/>
              <a:t>,  he shows that vast numbers of Indians of all casts and faiths were drawn to the rebel side, though for large numbers of reasons. (Dalrymple, </a:t>
            </a:r>
            <a:r>
              <a:rPr lang="en-GB" i="1" dirty="0"/>
              <a:t>2006)</a:t>
            </a:r>
            <a:endParaRPr lang="en-GB" dirty="0"/>
          </a:p>
        </p:txBody>
      </p:sp>
    </p:spTree>
    <p:extLst>
      <p:ext uri="{BB962C8B-B14F-4D97-AF65-F5344CB8AC3E}">
        <p14:creationId xmlns:p14="http://schemas.microsoft.com/office/powerpoint/2010/main" val="8824615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187759-91A0-404E-87E7-3F5042C43F79}"/>
              </a:ext>
            </a:extLst>
          </p:cNvPr>
          <p:cNvSpPr>
            <a:spLocks noGrp="1"/>
          </p:cNvSpPr>
          <p:nvPr>
            <p:ph type="title"/>
          </p:nvPr>
        </p:nvSpPr>
        <p:spPr/>
        <p:txBody>
          <a:bodyPr/>
          <a:lstStyle/>
          <a:p>
            <a:r>
              <a:rPr lang="en-GB" u="sng" dirty="0"/>
              <a:t>Dalrymple and Religion.</a:t>
            </a:r>
          </a:p>
        </p:txBody>
      </p:sp>
      <p:sp>
        <p:nvSpPr>
          <p:cNvPr id="3" name="Content Placeholder 2">
            <a:extLst>
              <a:ext uri="{FF2B5EF4-FFF2-40B4-BE49-F238E27FC236}">
                <a16:creationId xmlns:a16="http://schemas.microsoft.com/office/drawing/2014/main" id="{82554A46-CE8A-4C80-B96E-16BED9275E94}"/>
              </a:ext>
            </a:extLst>
          </p:cNvPr>
          <p:cNvSpPr>
            <a:spLocks noGrp="1"/>
          </p:cNvSpPr>
          <p:nvPr>
            <p:ph idx="1"/>
          </p:nvPr>
        </p:nvSpPr>
        <p:spPr/>
        <p:txBody>
          <a:bodyPr/>
          <a:lstStyle/>
          <a:p>
            <a:r>
              <a:rPr lang="en-GB" dirty="0"/>
              <a:t>However, he goes further and states that by far and way the most important factor that caused the rebellion and the foremost concern of the rebels in Delhi was religion.</a:t>
            </a:r>
          </a:p>
          <a:p>
            <a:r>
              <a:rPr lang="en-GB" dirty="0"/>
              <a:t>Crucially amongst other things Dalrymple the terminology used by the Rebels to describe there foes were words like, ‘</a:t>
            </a:r>
            <a:r>
              <a:rPr lang="en-GB" dirty="0" err="1"/>
              <a:t>Kahfir</a:t>
            </a:r>
            <a:r>
              <a:rPr lang="en-GB" dirty="0"/>
              <a:t>’, and ‘</a:t>
            </a:r>
            <a:r>
              <a:rPr lang="en-GB" dirty="0" err="1"/>
              <a:t>Nasrani</a:t>
            </a:r>
            <a:r>
              <a:rPr lang="en-GB" dirty="0"/>
              <a:t>’ rather than ‘Firangis’, ‘</a:t>
            </a:r>
            <a:r>
              <a:rPr lang="en-GB" dirty="0" err="1"/>
              <a:t>Goras</a:t>
            </a:r>
            <a:r>
              <a:rPr lang="en-GB" dirty="0"/>
              <a:t>’, or ‘</a:t>
            </a:r>
            <a:r>
              <a:rPr lang="en-GB" dirty="0" err="1"/>
              <a:t>Angrez</a:t>
            </a:r>
            <a:r>
              <a:rPr lang="en-GB" dirty="0"/>
              <a:t>.’ (Dalrymple</a:t>
            </a:r>
            <a:r>
              <a:rPr lang="en-GB" i="1" dirty="0"/>
              <a:t>,2006 </a:t>
            </a:r>
            <a:r>
              <a:rPr lang="en-GB" dirty="0"/>
              <a:t>)</a:t>
            </a:r>
          </a:p>
          <a:p>
            <a:endParaRPr lang="en-GB" dirty="0"/>
          </a:p>
        </p:txBody>
      </p:sp>
    </p:spTree>
    <p:extLst>
      <p:ext uri="{BB962C8B-B14F-4D97-AF65-F5344CB8AC3E}">
        <p14:creationId xmlns:p14="http://schemas.microsoft.com/office/powerpoint/2010/main" val="28907588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A3307-D24C-41B5-97D2-F98F6E2BCEF2}"/>
              </a:ext>
            </a:extLst>
          </p:cNvPr>
          <p:cNvSpPr>
            <a:spLocks noGrp="1"/>
          </p:cNvSpPr>
          <p:nvPr>
            <p:ph type="title"/>
          </p:nvPr>
        </p:nvSpPr>
        <p:spPr/>
        <p:txBody>
          <a:bodyPr/>
          <a:lstStyle/>
          <a:p>
            <a:r>
              <a:rPr lang="en-GB" dirty="0"/>
              <a:t>Further Motives</a:t>
            </a:r>
          </a:p>
        </p:txBody>
      </p:sp>
      <p:sp>
        <p:nvSpPr>
          <p:cNvPr id="3" name="Content Placeholder 2">
            <a:extLst>
              <a:ext uri="{FF2B5EF4-FFF2-40B4-BE49-F238E27FC236}">
                <a16:creationId xmlns:a16="http://schemas.microsoft.com/office/drawing/2014/main" id="{4102E2E1-2D25-4988-99E5-0651172183AC}"/>
              </a:ext>
            </a:extLst>
          </p:cNvPr>
          <p:cNvSpPr>
            <a:spLocks noGrp="1"/>
          </p:cNvSpPr>
          <p:nvPr>
            <p:ph idx="1"/>
          </p:nvPr>
        </p:nvSpPr>
        <p:spPr/>
        <p:txBody>
          <a:bodyPr/>
          <a:lstStyle/>
          <a:p>
            <a:r>
              <a:rPr lang="en-GB" dirty="0"/>
              <a:t>This is enforced by the fact that the rebellion neatly coincides a with  the Prophecy of the battle of Plassey, which stated that British rule in India would last for 100 years. </a:t>
            </a:r>
          </a:p>
          <a:p>
            <a:r>
              <a:rPr lang="en-GB" dirty="0"/>
              <a:t>However, the opinion of Eric Stokes, the high caste soldiers in the Bengal Presidency army began to feel that historical pre-eminence was becoming infringed upon.</a:t>
            </a:r>
            <a:r>
              <a:rPr lang="en-GB" i="1" dirty="0"/>
              <a:t> (</a:t>
            </a:r>
            <a:r>
              <a:rPr lang="en-GB" dirty="0"/>
              <a:t>Stokes</a:t>
            </a:r>
            <a:r>
              <a:rPr lang="en-GB" i="1" dirty="0"/>
              <a:t> 1969)</a:t>
            </a:r>
            <a:endParaRPr lang="en-GB" dirty="0"/>
          </a:p>
          <a:p>
            <a:r>
              <a:rPr lang="en-GB" dirty="0"/>
              <a:t>This fear was only exacerbated by the annexation of Awadh ( the homeland of many of these soldiers), and the expansion of there duties and effective reduction of pay (Mason, 1974)</a:t>
            </a:r>
          </a:p>
        </p:txBody>
      </p:sp>
    </p:spTree>
    <p:extLst>
      <p:ext uri="{BB962C8B-B14F-4D97-AF65-F5344CB8AC3E}">
        <p14:creationId xmlns:p14="http://schemas.microsoft.com/office/powerpoint/2010/main" val="16593319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C0C45-34A4-473E-8839-78887CF34C3B}"/>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B482C80C-75A3-4434-B334-2264DD6E64E6}"/>
              </a:ext>
            </a:extLst>
          </p:cNvPr>
          <p:cNvSpPr>
            <a:spLocks noGrp="1"/>
          </p:cNvSpPr>
          <p:nvPr>
            <p:ph idx="1"/>
          </p:nvPr>
        </p:nvSpPr>
        <p:spPr/>
        <p:txBody>
          <a:bodyPr/>
          <a:lstStyle/>
          <a:p>
            <a:r>
              <a:rPr lang="en-GB" dirty="0"/>
              <a:t>Initial reading seems to suggest that the concept of nationalism in India and indeed the whole of the south east Asia, rather than being based on geography and language, is more based on religion, and to an extent this is borne out in Europe as well.</a:t>
            </a:r>
          </a:p>
          <a:p>
            <a:r>
              <a:rPr lang="en-GB" dirty="0"/>
              <a:t> The work of Dalrymple specifically his discovery of the terminology of the rebels in Delhi used to describe this further reinforces this interpretation, as does the subsequent ascension to reality of the Two Nation Theory.</a:t>
            </a:r>
          </a:p>
        </p:txBody>
      </p:sp>
    </p:spTree>
    <p:extLst>
      <p:ext uri="{BB962C8B-B14F-4D97-AF65-F5344CB8AC3E}">
        <p14:creationId xmlns:p14="http://schemas.microsoft.com/office/powerpoint/2010/main" val="21606565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78C921-C501-4A6D-9C56-1D2E10822683}"/>
              </a:ext>
            </a:extLst>
          </p:cNvPr>
          <p:cNvSpPr>
            <a:spLocks noGrp="1"/>
          </p:cNvSpPr>
          <p:nvPr>
            <p:ph type="title"/>
          </p:nvPr>
        </p:nvSpPr>
        <p:spPr/>
        <p:txBody>
          <a:bodyPr/>
          <a:lstStyle/>
          <a:p>
            <a:r>
              <a:rPr lang="en-GB" dirty="0"/>
              <a:t>Two Nation Theory</a:t>
            </a:r>
          </a:p>
        </p:txBody>
      </p:sp>
      <p:sp>
        <p:nvSpPr>
          <p:cNvPr id="3" name="Content Placeholder 2">
            <a:extLst>
              <a:ext uri="{FF2B5EF4-FFF2-40B4-BE49-F238E27FC236}">
                <a16:creationId xmlns:a16="http://schemas.microsoft.com/office/drawing/2014/main" id="{F16BA652-E991-4F6A-93AB-AE1470BDE596}"/>
              </a:ext>
            </a:extLst>
          </p:cNvPr>
          <p:cNvSpPr>
            <a:spLocks noGrp="1"/>
          </p:cNvSpPr>
          <p:nvPr>
            <p:ph idx="1"/>
          </p:nvPr>
        </p:nvSpPr>
        <p:spPr/>
        <p:txBody>
          <a:bodyPr/>
          <a:lstStyle/>
          <a:p>
            <a:r>
              <a:rPr lang="en-GB" dirty="0"/>
              <a:t>Two Nation Theory is the idea that  Muslims and Hindus within India  have more similarities with members of their same faith, than those who live in the same area of them.</a:t>
            </a:r>
          </a:p>
          <a:p>
            <a:r>
              <a:rPr lang="en-GB" dirty="0"/>
              <a:t> Therefore it holds that there are both Muslims and Hindu (at least), can be considered two separate nations within India.</a:t>
            </a:r>
          </a:p>
          <a:p>
            <a:r>
              <a:rPr lang="en-GB" dirty="0"/>
              <a:t>This theory was popular in the Muslim League and the central reason for why Pakistan and Bangladesh are independent nations today. (Wolpert,</a:t>
            </a:r>
            <a:r>
              <a:rPr lang="en-GB" i="1" dirty="0"/>
              <a:t> </a:t>
            </a:r>
            <a:r>
              <a:rPr lang="en-GB" dirty="0"/>
              <a:t>2005)</a:t>
            </a:r>
          </a:p>
        </p:txBody>
      </p:sp>
    </p:spTree>
    <p:extLst>
      <p:ext uri="{BB962C8B-B14F-4D97-AF65-F5344CB8AC3E}">
        <p14:creationId xmlns:p14="http://schemas.microsoft.com/office/powerpoint/2010/main" val="19243324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85C080-0EC2-402E-9DC7-AA9E80175FA6}"/>
              </a:ext>
            </a:extLst>
          </p:cNvPr>
          <p:cNvSpPr>
            <a:spLocks noGrp="1"/>
          </p:cNvSpPr>
          <p:nvPr>
            <p:ph type="title"/>
          </p:nvPr>
        </p:nvSpPr>
        <p:spPr/>
        <p:txBody>
          <a:bodyPr/>
          <a:lstStyle/>
          <a:p>
            <a:r>
              <a:rPr lang="en-GB" dirty="0"/>
              <a:t>Conclusions</a:t>
            </a:r>
          </a:p>
        </p:txBody>
      </p:sp>
      <p:sp>
        <p:nvSpPr>
          <p:cNvPr id="3" name="Content Placeholder 2">
            <a:extLst>
              <a:ext uri="{FF2B5EF4-FFF2-40B4-BE49-F238E27FC236}">
                <a16:creationId xmlns:a16="http://schemas.microsoft.com/office/drawing/2014/main" id="{8EACD32F-8FFB-4AF4-AB9C-E9328797ACF8}"/>
              </a:ext>
            </a:extLst>
          </p:cNvPr>
          <p:cNvSpPr>
            <a:spLocks noGrp="1"/>
          </p:cNvSpPr>
          <p:nvPr>
            <p:ph idx="1"/>
          </p:nvPr>
        </p:nvSpPr>
        <p:spPr/>
        <p:txBody>
          <a:bodyPr>
            <a:normAutofit lnSpcReduction="10000"/>
          </a:bodyPr>
          <a:lstStyle/>
          <a:p>
            <a:r>
              <a:rPr lang="en-GB" dirty="0"/>
              <a:t>Whilst the data that has been collected on the disposition of the rebels needs time to be interpreted more thoroughly, the initial impression is that the rebellion of 1857 cannot in fact be considered a War of Indian Independence.</a:t>
            </a:r>
          </a:p>
          <a:p>
            <a:r>
              <a:rPr lang="en-GB" dirty="0"/>
              <a:t>The reason being nation of India, as a pan continental united homogenous whilst it may have existed was not the unifying force that drew most rebels to fight the British</a:t>
            </a:r>
          </a:p>
          <a:p>
            <a:r>
              <a:rPr lang="en-GB" dirty="0"/>
              <a:t>Indeed one could go so far as too say that with the independence of Pakistan and Bangladesh, and the near total electoral destruction of the N.I.C., the idea of secular pan Indianism, if it ever did exist is now well and truly dead.</a:t>
            </a:r>
          </a:p>
        </p:txBody>
      </p:sp>
    </p:spTree>
    <p:extLst>
      <p:ext uri="{BB962C8B-B14F-4D97-AF65-F5344CB8AC3E}">
        <p14:creationId xmlns:p14="http://schemas.microsoft.com/office/powerpoint/2010/main" val="23757022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701CF-DFE9-4421-A8BC-D122259F61EF}"/>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67C7B999-4CE5-42B9-94D4-A4A216A42AD9}"/>
              </a:ext>
            </a:extLst>
          </p:cNvPr>
          <p:cNvSpPr>
            <a:spLocks noGrp="1"/>
          </p:cNvSpPr>
          <p:nvPr>
            <p:ph idx="1"/>
          </p:nvPr>
        </p:nvSpPr>
        <p:spPr/>
        <p:txBody>
          <a:bodyPr>
            <a:normAutofit fontScale="92500" lnSpcReduction="10000"/>
          </a:bodyPr>
          <a:lstStyle/>
          <a:p>
            <a:r>
              <a:rPr lang="en-GB" i="1" dirty="0"/>
              <a:t>Dalrymple, William (2006), The Last Mughal, Viking Penguin, ISBN 0-670-99925-3</a:t>
            </a:r>
          </a:p>
          <a:p>
            <a:r>
              <a:rPr lang="en-GB" i="1" dirty="0" err="1"/>
              <a:t>Hopkirk</a:t>
            </a:r>
            <a:r>
              <a:rPr lang="en-GB" i="1" dirty="0"/>
              <a:t>, Peter (2001), On Secret Service East of Constantinople, Oxford Paperbacks, ISBN 0-19-280230-5</a:t>
            </a:r>
            <a:r>
              <a:rPr lang="en-GB" dirty="0"/>
              <a:t>.</a:t>
            </a:r>
          </a:p>
          <a:p>
            <a:r>
              <a:rPr lang="en-GB" i="1" dirty="0" err="1"/>
              <a:t>Bannerjee</a:t>
            </a:r>
            <a:r>
              <a:rPr lang="en-GB" i="1" dirty="0"/>
              <a:t>, </a:t>
            </a:r>
            <a:r>
              <a:rPr lang="en-GB" i="1" dirty="0" err="1"/>
              <a:t>Sikata</a:t>
            </a:r>
            <a:r>
              <a:rPr lang="en-GB" i="1" dirty="0"/>
              <a:t> (2005), Make Me a Man!: Masculinity, Hinduism, and Nationalism in India, SUNY press</a:t>
            </a:r>
          </a:p>
          <a:p>
            <a:r>
              <a:rPr lang="en-GB" i="1" dirty="0"/>
              <a:t>Stokes, Eric (1969), "Rural Revolt in the Great Rebellion of 1857 in India: A Study of the Saharanpur and </a:t>
            </a:r>
            <a:r>
              <a:rPr lang="en-GB" i="1" dirty="0" err="1"/>
              <a:t>Muzaffarnagar</a:t>
            </a:r>
            <a:r>
              <a:rPr lang="en-GB" i="1" dirty="0"/>
              <a:t> Districts", The Historical Journal, Cambridge University Press.</a:t>
            </a:r>
          </a:p>
          <a:p>
            <a:r>
              <a:rPr lang="en-GB" i="1" dirty="0"/>
              <a:t>Wolpert, Stanley A. (12 July 2005), Jinnah of Pakistan, Oxford University Press, ISBN 978-0-19-567859-8</a:t>
            </a:r>
            <a:endParaRPr lang="en-GB" dirty="0"/>
          </a:p>
        </p:txBody>
      </p:sp>
    </p:spTree>
    <p:extLst>
      <p:ext uri="{BB962C8B-B14F-4D97-AF65-F5344CB8AC3E}">
        <p14:creationId xmlns:p14="http://schemas.microsoft.com/office/powerpoint/2010/main" val="201707569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4778</TotalTime>
  <Words>1009</Words>
  <Application>Microsoft Office PowerPoint</Application>
  <PresentationFormat>Widescreen</PresentationFormat>
  <Paragraphs>47</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Calibri Light</vt:lpstr>
      <vt:lpstr>Office Theme</vt:lpstr>
      <vt:lpstr>Can the Indian Rebellion of 1857 be considered as a national war of Independence.</vt:lpstr>
      <vt:lpstr>Methodology</vt:lpstr>
      <vt:lpstr>Methodology</vt:lpstr>
      <vt:lpstr>Focus of the Question</vt:lpstr>
      <vt:lpstr>Origin of the Term </vt:lpstr>
      <vt:lpstr>The First war of Indian Independence Book </vt:lpstr>
      <vt:lpstr>Research Question 1</vt:lpstr>
      <vt:lpstr>Question 1 Continued</vt:lpstr>
      <vt:lpstr>Dalrymple and Religion.</vt:lpstr>
      <vt:lpstr>Further Motives</vt:lpstr>
      <vt:lpstr>PowerPoint Presentation</vt:lpstr>
      <vt:lpstr>Two Nation Theory</vt:lpstr>
      <vt:lpstr>Conclusions</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Can the Indian Rebellion of 1857 be considered as a national war of Independence.</dc:title>
  <dc:creator>Teddy Kimber</dc:creator>
  <cp:lastModifiedBy>Teddy Kimber</cp:lastModifiedBy>
  <cp:revision>46</cp:revision>
  <dcterms:created xsi:type="dcterms:W3CDTF">2018-01-10T12:47:06Z</dcterms:created>
  <dcterms:modified xsi:type="dcterms:W3CDTF">2018-01-15T19:20:40Z</dcterms:modified>
</cp:coreProperties>
</file>