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40"/>
  </p:normalViewPr>
  <p:slideViewPr>
    <p:cSldViewPr snapToGrid="0">
      <p:cViewPr varScale="1">
        <p:scale>
          <a:sx n="112" d="100"/>
          <a:sy n="112" d="100"/>
        </p:scale>
        <p:origin x="5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chezar Dimitrov (1915922)" userId="0b084087-7860-49df-a6d9-f6b13f138c68" providerId="ADAL" clId="{DE05257B-0B10-6A42-8B08-FD00F3EFA4F4}"/>
    <pc:docChg chg="custSel addSld modSld">
      <pc:chgData name="Lachezar Dimitrov (1915922)" userId="0b084087-7860-49df-a6d9-f6b13f138c68" providerId="ADAL" clId="{DE05257B-0B10-6A42-8B08-FD00F3EFA4F4}" dt="2023-04-01T19:33:31.524" v="542" actId="313"/>
      <pc:docMkLst>
        <pc:docMk/>
      </pc:docMkLst>
      <pc:sldChg chg="modSp new mod">
        <pc:chgData name="Lachezar Dimitrov (1915922)" userId="0b084087-7860-49df-a6d9-f6b13f138c68" providerId="ADAL" clId="{DE05257B-0B10-6A42-8B08-FD00F3EFA4F4}" dt="2023-04-01T19:33:31.524" v="542" actId="313"/>
        <pc:sldMkLst>
          <pc:docMk/>
          <pc:sldMk cId="4015073564" sldId="268"/>
        </pc:sldMkLst>
        <pc:spChg chg="mod">
          <ac:chgData name="Lachezar Dimitrov (1915922)" userId="0b084087-7860-49df-a6d9-f6b13f138c68" providerId="ADAL" clId="{DE05257B-0B10-6A42-8B08-FD00F3EFA4F4}" dt="2023-04-01T19:23:03.212" v="26" actId="20577"/>
          <ac:spMkLst>
            <pc:docMk/>
            <pc:sldMk cId="4015073564" sldId="268"/>
            <ac:spMk id="2" creationId="{1E1E25C5-C632-7B0F-07BA-EBA252DB00AA}"/>
          </ac:spMkLst>
        </pc:spChg>
        <pc:spChg chg="mod">
          <ac:chgData name="Lachezar Dimitrov (1915922)" userId="0b084087-7860-49df-a6d9-f6b13f138c68" providerId="ADAL" clId="{DE05257B-0B10-6A42-8B08-FD00F3EFA4F4}" dt="2023-04-01T19:33:31.524" v="542" actId="313"/>
          <ac:spMkLst>
            <pc:docMk/>
            <pc:sldMk cId="4015073564" sldId="268"/>
            <ac:spMk id="3" creationId="{33048762-A2C2-2D00-977C-EB666FDBAAB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A1A59-A58F-FE8F-ADCA-902FFA8A05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D1B8B5-F966-B030-D884-8BF247FDE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D5220-832D-AF76-E9D0-C1977D4B7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096BD-A941-058D-C7BE-E9A9B68233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F4509-561A-06A6-4B47-4F7D0B8F8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5789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1289A-CA22-B5A7-6536-A089FBF50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577B7-6C90-6358-5549-70E173F36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2FB72-FA91-1A63-7DAE-87A381254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CCA37-5776-B9AE-C3A2-47C4C8875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396E2B-EB5C-5B69-ECD3-CEA5D531E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102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1243C-732D-3519-059B-8C802F8F9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3330F6-CFFA-6A17-D6C8-FE78C1524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F9375-62B6-31FB-FAF2-6154A0F83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42764-2940-E5B1-A4BB-F8B95568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64666-6428-DA23-CCDC-2637324EC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325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76B91-72B1-05D6-E2A7-EFE1D242A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59B0D6-711A-D9D8-35DF-81149C3B75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D5F33D-AEFE-017E-BAB7-71498E759A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FE081C-153E-10A1-AD0D-95CA4E4A5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7DC489-EFFE-9CEA-C345-69E16EACF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AF8CED-61FD-05D1-1395-1C487A792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8608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4A73B-F6C9-F255-5540-33933067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4E3BCF-2C0D-05FF-2EE4-D05069E2C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9C8C08-68B8-6C7E-6BB8-5F27D4E351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206C89-8A00-8BE1-B943-D79B44F4DA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B93F09-42E1-A389-1E8C-4CAA728BB6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FB581A-A53B-E7C7-DFB7-44FB7BBAF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2274AC-6DBD-03F6-06CA-8835B7A3E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50A5CC-8656-67B4-7A03-35CA330E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13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31DF9-9B65-5487-BF8E-B8E6D72B7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2BF46C-0204-CA40-CBF5-A904D031E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2575C0-D4BA-026E-1FFC-F0C590578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7850EF-8743-839B-3973-B75B86C64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25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EA161B-D1F4-79BA-9299-8B05DDA4B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83D35B-CEAA-4D04-E660-0780CC552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1D5D5A-4046-2F77-52F9-43CB1CB82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64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E34C5-92A8-0379-23CF-898058E80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43828-C194-DAEE-55CE-41F0D11D5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8109C7-889E-4AE4-7192-07C9CA9D07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A9F22B-5809-F28A-B3EC-92D4B9FE3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B93AC4-DF0B-CCC6-B530-3F8385FBC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996CDA-D8A6-6734-F50F-6791FCEEB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7623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0C37B-0E6E-F318-7B29-D47C968B8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7A55E6-D915-1779-58F5-05030C7C99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B1EB41-BF5B-A95E-F9CF-A5414A93D8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706F57-0F3B-D49B-485F-0C9320BD8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CA18A0-CD9A-B8F0-F93E-5C622FA9D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9420FA-D9F3-4660-C88C-E230BC626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7950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76D9C-D51F-CE16-1A35-9D479FE08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DF2992-CF41-1A3D-BA45-897840FF55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BC11A-1263-EBF6-562B-B8BC24B23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DEC62-D7EB-876C-74A3-AF9CDBFB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416AE0-F8EC-3F7C-1A8C-B3B19B7A3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75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F6C6DE-C689-DD91-9C32-9B22D8911A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DC1194-E93A-0837-CF90-C7C34D8B1B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256E0-4EAD-8861-AEDD-8BA03E0CC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A7165B-E134-BB6E-79C2-857844F5F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02B7B-5A13-A8F1-7A7A-46A2E8767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52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280D5D-0D12-AC02-4C86-A5AC0C618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62CE2-F304-A82F-E45E-EC8E283356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98BB8-7B49-BA22-219F-D224A0F0E3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50E6C-9D49-8442-87C6-EA96B6AC07A1}" type="datetimeFigureOut">
              <a:rPr lang="en-GB" smtClean="0"/>
              <a:t>29/03/2023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F8FA2-A614-49F4-5E92-C527399C085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330CC-833E-983B-D85D-D51D5ADCC2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30807-3597-DA44-B453-843D82AF1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461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E0E43-F4B0-9EC9-8AF5-9F55125EBB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8CF214-CDBC-E4B5-6B01-382B00B8D2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Module: Managing People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Student: Lachezar Dimitrov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Student ID: 1915922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9269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E25C5-C632-7B0F-07BA-EBA252DB0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48762-A2C2-2D00-977C-EB666FDBAA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effectLst/>
                <a:latin typeface="ArialMT"/>
              </a:rPr>
              <a:t>“</a:t>
            </a:r>
            <a:r>
              <a:rPr lang="en-GB" b="1" i="1" dirty="0">
                <a:solidFill>
                  <a:srgbClr val="0000FF"/>
                </a:solidFill>
                <a:effectLst/>
                <a:latin typeface="Arial" panose="020B0604020202020204" pitchFamily="34" charset="0"/>
              </a:rPr>
              <a:t>The 12th edition of Future Shock is focused on ‘Shaping the workforce of the future’ </a:t>
            </a:r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dirty="0"/>
              <a:t>”As shown in the study due to the lack of staff, businesses are forced to reduce their opening hours, days and simplify their menus. As a talent acquisition manager with a stuff over 1000 people I would like to present and implement 6 Talent Acquisition Strategies and 4 incentives. With their help I aim to attract more short-term and long term talents to participate in our </a:t>
            </a:r>
            <a:r>
              <a:rPr lang="en-GB"/>
              <a:t>team.”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073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4C1E-CFF5-158E-3803-AF52DB71C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Talent Acquisition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4E399-E8B9-3498-ED27-1059F9FEF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6374" y="1188637"/>
            <a:ext cx="6372225" cy="4480725"/>
          </a:xfrm>
        </p:spPr>
        <p:txBody>
          <a:bodyPr anchor="ctr">
            <a:normAutofit/>
          </a:bodyPr>
          <a:lstStyle/>
          <a:p>
            <a:r>
              <a:rPr lang="en-GB" sz="1300" dirty="0"/>
              <a:t>What is a long term talent strategy acquisition?</a:t>
            </a:r>
          </a:p>
          <a:p>
            <a:r>
              <a:rPr lang="en-GB" sz="1300" dirty="0"/>
              <a:t>3 Long term:</a:t>
            </a:r>
          </a:p>
          <a:p>
            <a:r>
              <a:rPr lang="en-GB" sz="1300" dirty="0"/>
              <a:t>Specific job description for a people willing for long term commitment and career development</a:t>
            </a:r>
          </a:p>
          <a:p>
            <a:r>
              <a:rPr lang="en-GB" sz="1300" dirty="0"/>
              <a:t>Further and more detailed interviews </a:t>
            </a:r>
          </a:p>
          <a:p>
            <a:r>
              <a:rPr lang="en-GB" sz="1300" dirty="0"/>
              <a:t>Internal referrals </a:t>
            </a:r>
          </a:p>
          <a:p>
            <a:endParaRPr lang="en-GB" sz="1300" dirty="0"/>
          </a:p>
          <a:p>
            <a:r>
              <a:rPr lang="en-GB" sz="1300" dirty="0"/>
              <a:t>What is a short term talent strategy acquisition?</a:t>
            </a:r>
          </a:p>
          <a:p>
            <a:pPr marL="0" indent="0">
              <a:buNone/>
            </a:pPr>
            <a:r>
              <a:rPr lang="en-GB" sz="1300" dirty="0"/>
              <a:t>3 Short term:</a:t>
            </a:r>
          </a:p>
          <a:p>
            <a:r>
              <a:rPr lang="en-GB" sz="1300" dirty="0"/>
              <a:t>Job description explaining the exact short term job </a:t>
            </a:r>
          </a:p>
          <a:p>
            <a:r>
              <a:rPr lang="en-GB" sz="1300" dirty="0"/>
              <a:t>Flexible work hours agreement</a:t>
            </a:r>
          </a:p>
          <a:p>
            <a:r>
              <a:rPr lang="en-GB" sz="1300" dirty="0"/>
              <a:t>Agencies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514067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7D6A8-04BE-FEDC-5A85-C56D7F306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Specific 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F9998-D842-8278-7CD8-118521943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000"/>
              <a:t>Job specification for the role needed</a:t>
            </a:r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r>
              <a:rPr lang="en-GB" sz="2000"/>
              <a:t> </a:t>
            </a:r>
          </a:p>
          <a:p>
            <a:r>
              <a:rPr lang="en-GB" sz="2000"/>
              <a:t>Use of social media and other professional networks</a:t>
            </a:r>
          </a:p>
          <a:p>
            <a:endParaRPr lang="en-GB" sz="2000"/>
          </a:p>
          <a:p>
            <a:endParaRPr lang="en-GB" sz="2000"/>
          </a:p>
          <a:p>
            <a:r>
              <a:rPr lang="en-GB" sz="2000"/>
              <a:t>Collecting and short-listing sutable candidates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537934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80AB9-EEC1-C286-1B20-61BF38A33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In dept interviews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4C4F9-8E32-CCD1-1713-559696643E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/>
              <a:t>Work experience </a:t>
            </a:r>
          </a:p>
          <a:p>
            <a:endParaRPr lang="en-GB" sz="2400"/>
          </a:p>
          <a:p>
            <a:r>
              <a:rPr lang="en-GB" sz="2400"/>
              <a:t>Persons behaviour (willingness for a long term work, soft skills, )</a:t>
            </a:r>
          </a:p>
          <a:p>
            <a:endParaRPr lang="en-GB" sz="2400"/>
          </a:p>
          <a:p>
            <a:r>
              <a:rPr lang="en-GB" sz="2400"/>
              <a:t>Stress management</a:t>
            </a:r>
          </a:p>
          <a:p>
            <a:endParaRPr lang="en-GB" sz="2400"/>
          </a:p>
          <a:p>
            <a:r>
              <a:rPr lang="en-GB" sz="2400"/>
              <a:t>Work ethics</a:t>
            </a:r>
          </a:p>
        </p:txBody>
      </p:sp>
    </p:spTree>
    <p:extLst>
      <p:ext uri="{BB962C8B-B14F-4D97-AF65-F5344CB8AC3E}">
        <p14:creationId xmlns:p14="http://schemas.microsoft.com/office/powerpoint/2010/main" val="1719871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982F6-F37A-E1C0-D912-0CC901129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Employee referall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0B18B-6978-4984-A4D4-17DE47A092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/>
              <a:t>Saving time</a:t>
            </a:r>
          </a:p>
          <a:p>
            <a:endParaRPr lang="en-GB" sz="2400"/>
          </a:p>
          <a:p>
            <a:r>
              <a:rPr lang="en-GB" sz="2400"/>
              <a:t>Quicker engagement </a:t>
            </a:r>
          </a:p>
          <a:p>
            <a:endParaRPr lang="en-GB" sz="2400"/>
          </a:p>
          <a:p>
            <a:r>
              <a:rPr lang="en-GB" sz="2400"/>
              <a:t>Saving money</a:t>
            </a:r>
          </a:p>
          <a:p>
            <a:endParaRPr lang="en-GB" sz="2400"/>
          </a:p>
          <a:p>
            <a:r>
              <a:rPr lang="en-GB" sz="2400"/>
              <a:t>Better team work</a:t>
            </a:r>
          </a:p>
        </p:txBody>
      </p:sp>
    </p:spTree>
    <p:extLst>
      <p:ext uri="{BB962C8B-B14F-4D97-AF65-F5344CB8AC3E}">
        <p14:creationId xmlns:p14="http://schemas.microsoft.com/office/powerpoint/2010/main" val="789698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00665-BB60-139D-6C72-B963D7A2A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600"/>
              <a:t>Job description with exact specs	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94359-C4C8-D4CF-FD5F-520F44284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/>
              <a:t>Reaching to the people with the exact skills</a:t>
            </a:r>
          </a:p>
          <a:p>
            <a:endParaRPr lang="en-GB" sz="2400"/>
          </a:p>
          <a:p>
            <a:r>
              <a:rPr lang="en-GB" sz="2400"/>
              <a:t>No need for an in-dept interview</a:t>
            </a:r>
          </a:p>
          <a:p>
            <a:endParaRPr lang="en-GB" sz="2400"/>
          </a:p>
          <a:p>
            <a:r>
              <a:rPr lang="en-GB" sz="2400"/>
              <a:t>Timely (online skill assessment)</a:t>
            </a:r>
          </a:p>
        </p:txBody>
      </p:sp>
    </p:spTree>
    <p:extLst>
      <p:ext uri="{BB962C8B-B14F-4D97-AF65-F5344CB8AC3E}">
        <p14:creationId xmlns:p14="http://schemas.microsoft.com/office/powerpoint/2010/main" val="851942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55585-E8F7-30DA-93AB-639C76890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Flexible working hours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61FDB-ED71-A524-9B1E-204949060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/>
              <a:t>Family people with childrens</a:t>
            </a:r>
          </a:p>
          <a:p>
            <a:endParaRPr lang="en-GB" sz="2400"/>
          </a:p>
          <a:p>
            <a:r>
              <a:rPr lang="en-GB" sz="2400"/>
              <a:t>Students </a:t>
            </a:r>
          </a:p>
          <a:p>
            <a:endParaRPr lang="en-GB" sz="2400"/>
          </a:p>
          <a:p>
            <a:r>
              <a:rPr lang="en-GB" sz="2400"/>
              <a:t>People seeking a second job</a:t>
            </a:r>
          </a:p>
        </p:txBody>
      </p:sp>
    </p:spTree>
    <p:extLst>
      <p:ext uri="{BB962C8B-B14F-4D97-AF65-F5344CB8AC3E}">
        <p14:creationId xmlns:p14="http://schemas.microsoft.com/office/powerpoint/2010/main" val="16463753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C0579-ECDD-0517-83EE-54FAA022DF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100"/>
              <a:t>Agencies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889B2-117E-6A13-93C4-04D7EA7A7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2400"/>
              <a:t>No contract engagement </a:t>
            </a:r>
          </a:p>
          <a:p>
            <a:endParaRPr lang="en-GB" sz="2400"/>
          </a:p>
          <a:p>
            <a:r>
              <a:rPr lang="en-GB" sz="2400"/>
              <a:t>Supplying people for the events and peak hours/days</a:t>
            </a:r>
          </a:p>
          <a:p>
            <a:endParaRPr lang="en-GB" sz="2400"/>
          </a:p>
          <a:p>
            <a:r>
              <a:rPr lang="en-GB" sz="2400"/>
              <a:t>No shift schedule 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93821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7C698-D42D-F252-9BA9-EB6E4386B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Monetary and non-monetary incentives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FC359-3EED-8D4B-B439-7D6FDC4B1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200"/>
              <a:t>Monetary:</a:t>
            </a:r>
          </a:p>
          <a:p>
            <a:pPr>
              <a:buFontTx/>
              <a:buChar char="-"/>
            </a:pPr>
            <a:r>
              <a:rPr lang="en-GB" sz="2200"/>
              <a:t>Stock option</a:t>
            </a:r>
          </a:p>
          <a:p>
            <a:pPr>
              <a:buFontTx/>
              <a:buChar char="-"/>
            </a:pPr>
            <a:r>
              <a:rPr lang="en-GB" sz="2200"/>
              <a:t>Spot bonuses</a:t>
            </a:r>
          </a:p>
          <a:p>
            <a:pPr>
              <a:buFontTx/>
              <a:buChar char="-"/>
            </a:pPr>
            <a:endParaRPr lang="en-GB" sz="2200"/>
          </a:p>
          <a:p>
            <a:r>
              <a:rPr lang="en-GB" sz="2200"/>
              <a:t> Non-monetary:</a:t>
            </a:r>
          </a:p>
          <a:p>
            <a:pPr>
              <a:buFontTx/>
              <a:buChar char="-"/>
            </a:pPr>
            <a:r>
              <a:rPr lang="en-GB" sz="2200"/>
              <a:t>Extra leave </a:t>
            </a:r>
          </a:p>
          <a:p>
            <a:pPr>
              <a:buFontTx/>
              <a:buChar char="-"/>
            </a:pPr>
            <a:r>
              <a:rPr lang="en-GB" sz="2200"/>
              <a:t>One on one meatings</a:t>
            </a:r>
          </a:p>
        </p:txBody>
      </p:sp>
    </p:spTree>
    <p:extLst>
      <p:ext uri="{BB962C8B-B14F-4D97-AF65-F5344CB8AC3E}">
        <p14:creationId xmlns:p14="http://schemas.microsoft.com/office/powerpoint/2010/main" val="2814977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28996-0A20-C52E-3F28-52AE6D30B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Stock option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8AE8B-56FB-8631-7A95-76B770522A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Motivation for a higher quality service</a:t>
            </a:r>
          </a:p>
          <a:p>
            <a:endParaRPr lang="en-GB" dirty="0"/>
          </a:p>
          <a:p>
            <a:r>
              <a:rPr lang="en-GB" dirty="0"/>
              <a:t>Tax free </a:t>
            </a:r>
          </a:p>
          <a:p>
            <a:endParaRPr lang="en-GB" dirty="0"/>
          </a:p>
          <a:p>
            <a:r>
              <a:rPr lang="en-GB" dirty="0"/>
              <a:t>Feeling for participation</a:t>
            </a:r>
          </a:p>
        </p:txBody>
      </p:sp>
    </p:spTree>
    <p:extLst>
      <p:ext uri="{BB962C8B-B14F-4D97-AF65-F5344CB8AC3E}">
        <p14:creationId xmlns:p14="http://schemas.microsoft.com/office/powerpoint/2010/main" val="3137486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3FD8B-7F7F-1EAD-8FF4-F004754D7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Extra leave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6DEE5-5664-96CD-439E-B93133AA8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Reward for the long term employees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Feeling of been valued  valued </a:t>
            </a:r>
          </a:p>
          <a:p>
            <a:endParaRPr lang="en-GB" dirty="0"/>
          </a:p>
          <a:p>
            <a:r>
              <a:rPr lang="en-GB" dirty="0"/>
              <a:t>Motivation for loyalty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4039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996E9-7EE7-29AE-CE41-B023586AF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728D8-B144-16B3-3DA0-5385047AC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Promotions &amp; incentives. 1984.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Promotions &amp; incentives.; Promotions and incentives,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DERMODY, M.B., YOUNG, M. and TAYLOR, S.L., 2004. Identifying Job Motivation Factors of Restaurant Servers: Insight for the Development of Effective Recruitment and Retention Strategies.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 Journal of Hospitality &amp; Tourism Administration,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5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(3), pp. 1-14.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GASTON PROQUEST, 1917.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Trench art, shell case decorated by Chinese Labour Corps. </a:t>
            </a:r>
            <a:endParaRPr lang="en-GB" b="0" i="0" u="none" strike="noStrike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JAWORSKI, C., RAVICHANDRAN, S., KARPINSKI, A.C. and SINGH, S., 2018. The effects of training satisfaction, employee benefits, and incentives on part-time employees’ commitment.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 journal of hospitality management,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74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, pp. 1-12.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SAPER, C.B., 2014. Academic Publishing, Part III: How to Write a Research Paper (So That It Will Be Accepted) in a High-Quality Journal.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Annals of Neurology,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77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(1), pp. 8-12.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THE REFWORKS TEAM, 2019.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Quick Start Guide.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RefWorks Team.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TURABIAN, K.L., 2013.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 Manual for Writers of Research Papers, Theses, and Dissertations.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8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edn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. Chicago: University of Chicago Press.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YOUNIES, H. and AL-TAWIL, T., 2021. Hospitality workers’ reward and recognition.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 journal of law and management,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63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(2), pp. 157-171.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YOUNIES, H. and TAREQ NA’EL AL-TAWIL, 2021. Hospitality workers’ reward and recognition.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 Journal of Law and Management,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63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(2), pp. 157-171.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7350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4351</TotalTime>
  <Words>615</Words>
  <Application>Microsoft Macintosh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ArialMT</vt:lpstr>
      <vt:lpstr>Calibri</vt:lpstr>
      <vt:lpstr>Calibri Light</vt:lpstr>
      <vt:lpstr>Roboto</vt:lpstr>
      <vt:lpstr>Office Theme</vt:lpstr>
      <vt:lpstr>Presentation </vt:lpstr>
      <vt:lpstr>Introduction </vt:lpstr>
      <vt:lpstr>Talent Acquisition Strategies</vt:lpstr>
      <vt:lpstr>Specific job description</vt:lpstr>
      <vt:lpstr>In dept interviews</vt:lpstr>
      <vt:lpstr>Employee referall</vt:lpstr>
      <vt:lpstr>Job description with exact specs   </vt:lpstr>
      <vt:lpstr>Flexible working hours</vt:lpstr>
      <vt:lpstr>Agencies </vt:lpstr>
      <vt:lpstr>Monetary and non-monetary incentives</vt:lpstr>
      <vt:lpstr>Stock option</vt:lpstr>
      <vt:lpstr>Extra leave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</dc:title>
  <dc:creator>Lachezar Dimitrov (1915922)</dc:creator>
  <cp:lastModifiedBy>Lachezar Dimitrov (1915922)</cp:lastModifiedBy>
  <cp:revision>2</cp:revision>
  <dcterms:created xsi:type="dcterms:W3CDTF">2023-03-29T19:02:35Z</dcterms:created>
  <dcterms:modified xsi:type="dcterms:W3CDTF">2023-04-01T19:33:35Z</dcterms:modified>
</cp:coreProperties>
</file>