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4"/>
  </p:sldMasterIdLst>
  <p:sldIdLst>
    <p:sldId id="256" r:id="rId5"/>
    <p:sldId id="259" r:id="rId6"/>
    <p:sldId id="257" r:id="rId7"/>
    <p:sldId id="258" r:id="rId8"/>
    <p:sldId id="261" r:id="rId9"/>
    <p:sldId id="262" r:id="rId10"/>
    <p:sldId id="263" r:id="rId11"/>
    <p:sldId id="264"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144AEF-902E-4569-9ECA-04C78362483F}" v="1" dt="2022-04-26T17:26:33.3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Jones (2010718)" userId="9af6e13e-ac33-4dcb-81d2-4abb34e868f4" providerId="ADAL" clId="{F9144AEF-902E-4569-9ECA-04C78362483F}"/>
    <pc:docChg chg="custSel modSld">
      <pc:chgData name="Samantha Jones (2010718)" userId="9af6e13e-ac33-4dcb-81d2-4abb34e868f4" providerId="ADAL" clId="{F9144AEF-902E-4569-9ECA-04C78362483F}" dt="2022-04-27T11:26:58.800" v="1167" actId="20577"/>
      <pc:docMkLst>
        <pc:docMk/>
      </pc:docMkLst>
      <pc:sldChg chg="modSp mod">
        <pc:chgData name="Samantha Jones (2010718)" userId="9af6e13e-ac33-4dcb-81d2-4abb34e868f4" providerId="ADAL" clId="{F9144AEF-902E-4569-9ECA-04C78362483F}" dt="2022-04-27T11:18:39.143" v="1141" actId="20577"/>
        <pc:sldMkLst>
          <pc:docMk/>
          <pc:sldMk cId="2609588577" sldId="257"/>
        </pc:sldMkLst>
        <pc:spChg chg="mod">
          <ac:chgData name="Samantha Jones (2010718)" userId="9af6e13e-ac33-4dcb-81d2-4abb34e868f4" providerId="ADAL" clId="{F9144AEF-902E-4569-9ECA-04C78362483F}" dt="2022-04-27T11:18:39.143" v="1141" actId="20577"/>
          <ac:spMkLst>
            <pc:docMk/>
            <pc:sldMk cId="2609588577" sldId="257"/>
            <ac:spMk id="3" creationId="{0086816A-350A-40DB-BEBC-BF82258FBE45}"/>
          </ac:spMkLst>
        </pc:spChg>
      </pc:sldChg>
      <pc:sldChg chg="modSp mod">
        <pc:chgData name="Samantha Jones (2010718)" userId="9af6e13e-ac33-4dcb-81d2-4abb34e868f4" providerId="ADAL" clId="{F9144AEF-902E-4569-9ECA-04C78362483F}" dt="2022-04-27T10:54:41.640" v="526" actId="12"/>
        <pc:sldMkLst>
          <pc:docMk/>
          <pc:sldMk cId="157135178" sldId="258"/>
        </pc:sldMkLst>
        <pc:spChg chg="mod">
          <ac:chgData name="Samantha Jones (2010718)" userId="9af6e13e-ac33-4dcb-81d2-4abb34e868f4" providerId="ADAL" clId="{F9144AEF-902E-4569-9ECA-04C78362483F}" dt="2022-04-27T10:54:41.640" v="526" actId="12"/>
          <ac:spMkLst>
            <pc:docMk/>
            <pc:sldMk cId="157135178" sldId="258"/>
            <ac:spMk id="3" creationId="{E2891CCB-BC32-4F36-96EF-3E14AB827F4E}"/>
          </ac:spMkLst>
        </pc:spChg>
      </pc:sldChg>
      <pc:sldChg chg="modSp mod">
        <pc:chgData name="Samantha Jones (2010718)" userId="9af6e13e-ac33-4dcb-81d2-4abb34e868f4" providerId="ADAL" clId="{F9144AEF-902E-4569-9ECA-04C78362483F}" dt="2022-04-27T11:19:12.879" v="1144" actId="20577"/>
        <pc:sldMkLst>
          <pc:docMk/>
          <pc:sldMk cId="2492749168" sldId="260"/>
        </pc:sldMkLst>
        <pc:spChg chg="mod">
          <ac:chgData name="Samantha Jones (2010718)" userId="9af6e13e-ac33-4dcb-81d2-4abb34e868f4" providerId="ADAL" clId="{F9144AEF-902E-4569-9ECA-04C78362483F}" dt="2022-04-27T11:19:12.879" v="1144" actId="20577"/>
          <ac:spMkLst>
            <pc:docMk/>
            <pc:sldMk cId="2492749168" sldId="260"/>
            <ac:spMk id="3" creationId="{491B3697-931E-4101-9EAF-1AB1007BE0E9}"/>
          </ac:spMkLst>
        </pc:spChg>
      </pc:sldChg>
      <pc:sldChg chg="modSp mod">
        <pc:chgData name="Samantha Jones (2010718)" userId="9af6e13e-ac33-4dcb-81d2-4abb34e868f4" providerId="ADAL" clId="{F9144AEF-902E-4569-9ECA-04C78362483F}" dt="2022-04-27T11:22:12.619" v="1145" actId="20577"/>
        <pc:sldMkLst>
          <pc:docMk/>
          <pc:sldMk cId="520074557" sldId="261"/>
        </pc:sldMkLst>
        <pc:spChg chg="mod">
          <ac:chgData name="Samantha Jones (2010718)" userId="9af6e13e-ac33-4dcb-81d2-4abb34e868f4" providerId="ADAL" clId="{F9144AEF-902E-4569-9ECA-04C78362483F}" dt="2022-04-27T11:22:12.619" v="1145" actId="20577"/>
          <ac:spMkLst>
            <pc:docMk/>
            <pc:sldMk cId="520074557" sldId="261"/>
            <ac:spMk id="3" creationId="{F71FBE5C-A124-4AD0-AAEC-2E508836E788}"/>
          </ac:spMkLst>
        </pc:spChg>
      </pc:sldChg>
      <pc:sldChg chg="modSp mod">
        <pc:chgData name="Samantha Jones (2010718)" userId="9af6e13e-ac33-4dcb-81d2-4abb34e868f4" providerId="ADAL" clId="{F9144AEF-902E-4569-9ECA-04C78362483F}" dt="2022-04-27T11:18:53.790" v="1142" actId="20577"/>
        <pc:sldMkLst>
          <pc:docMk/>
          <pc:sldMk cId="1782044967" sldId="262"/>
        </pc:sldMkLst>
        <pc:spChg chg="mod">
          <ac:chgData name="Samantha Jones (2010718)" userId="9af6e13e-ac33-4dcb-81d2-4abb34e868f4" providerId="ADAL" clId="{F9144AEF-902E-4569-9ECA-04C78362483F}" dt="2022-04-27T11:18:53.790" v="1142" actId="20577"/>
          <ac:spMkLst>
            <pc:docMk/>
            <pc:sldMk cId="1782044967" sldId="262"/>
            <ac:spMk id="3" creationId="{087162F5-4C70-48CB-AF0F-C37D7A44B526}"/>
          </ac:spMkLst>
        </pc:spChg>
      </pc:sldChg>
      <pc:sldChg chg="modSp mod">
        <pc:chgData name="Samantha Jones (2010718)" userId="9af6e13e-ac33-4dcb-81d2-4abb34e868f4" providerId="ADAL" clId="{F9144AEF-902E-4569-9ECA-04C78362483F}" dt="2022-04-27T11:09:05.120" v="930" actId="12"/>
        <pc:sldMkLst>
          <pc:docMk/>
          <pc:sldMk cId="1948080615" sldId="263"/>
        </pc:sldMkLst>
        <pc:spChg chg="mod">
          <ac:chgData name="Samantha Jones (2010718)" userId="9af6e13e-ac33-4dcb-81d2-4abb34e868f4" providerId="ADAL" clId="{F9144AEF-902E-4569-9ECA-04C78362483F}" dt="2022-04-27T11:09:05.120" v="930" actId="12"/>
          <ac:spMkLst>
            <pc:docMk/>
            <pc:sldMk cId="1948080615" sldId="263"/>
            <ac:spMk id="3" creationId="{AD051430-AE2F-40D7-8E99-844A0862DE47}"/>
          </ac:spMkLst>
        </pc:spChg>
      </pc:sldChg>
      <pc:sldChg chg="modSp mod">
        <pc:chgData name="Samantha Jones (2010718)" userId="9af6e13e-ac33-4dcb-81d2-4abb34e868f4" providerId="ADAL" clId="{F9144AEF-902E-4569-9ECA-04C78362483F}" dt="2022-04-27T11:26:58.800" v="1167" actId="20577"/>
        <pc:sldMkLst>
          <pc:docMk/>
          <pc:sldMk cId="1913496890" sldId="264"/>
        </pc:sldMkLst>
        <pc:spChg chg="mod">
          <ac:chgData name="Samantha Jones (2010718)" userId="9af6e13e-ac33-4dcb-81d2-4abb34e868f4" providerId="ADAL" clId="{F9144AEF-902E-4569-9ECA-04C78362483F}" dt="2022-04-27T11:26:58.800" v="1167" actId="20577"/>
          <ac:spMkLst>
            <pc:docMk/>
            <pc:sldMk cId="1913496890" sldId="264"/>
            <ac:spMk id="3" creationId="{0EFD1721-A835-44DD-A531-0ED625B7F17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4/27/2022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7501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4/27/2022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8977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4/27/2022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629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4/27/2022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7341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4/27/2022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6229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4/27/2022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3229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4/27/2022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5892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4/27/2022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92430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4/27/2022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5079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4/27/2022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131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4/27/2022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368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4/27/2022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0738171"/>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0" r:id="rId6"/>
    <p:sldLayoutId id="2147483866" r:id="rId7"/>
    <p:sldLayoutId id="2147483867" r:id="rId8"/>
    <p:sldLayoutId id="2147483868" r:id="rId9"/>
    <p:sldLayoutId id="2147483869" r:id="rId10"/>
    <p:sldLayoutId id="2147483871"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bi.nlm.nih.gov/pmc/articles/PMC7084952/?report=reader" TargetMode="External"/><Relationship Id="rId3" Type="http://schemas.openxmlformats.org/officeDocument/2006/relationships/hyperlink" Target="https://caw.ceu.edu/capture-readers-attention-examples" TargetMode="External"/><Relationship Id="rId7" Type="http://schemas.openxmlformats.org/officeDocument/2006/relationships/hyperlink" Target="https://www.ncbi.nlm.nih.gov/pmc/articles/PMC7090843/?report=reader" TargetMode="External"/><Relationship Id="rId2" Type="http://schemas.openxmlformats.org/officeDocument/2006/relationships/hyperlink" Target="https://www.bmj.com/content/318/7193/1224" TargetMode="External"/><Relationship Id="rId1" Type="http://schemas.openxmlformats.org/officeDocument/2006/relationships/slideLayout" Target="../slideLayouts/slideLayout2.xml"/><Relationship Id="rId6" Type="http://schemas.openxmlformats.org/officeDocument/2006/relationships/hyperlink" Target="https://pubmed.ncbi.nlm.nih.gov/24522498/" TargetMode="External"/><Relationship Id="rId5" Type="http://schemas.openxmlformats.org/officeDocument/2006/relationships/hyperlink" Target="https://www.jmir.org/2019/2/e12894/" TargetMode="External"/><Relationship Id="rId4" Type="http://schemas.openxmlformats.org/officeDocument/2006/relationships/hyperlink" Target="https://www.aafp.org/afp/2008/0401/p89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F5DFE2-EA96-4948-962F-00ECEAF94655}"/>
              </a:ext>
            </a:extLst>
          </p:cNvPr>
          <p:cNvSpPr>
            <a:spLocks noGrp="1"/>
          </p:cNvSpPr>
          <p:nvPr>
            <p:ph type="ctrTitle"/>
          </p:nvPr>
        </p:nvSpPr>
        <p:spPr>
          <a:xfrm>
            <a:off x="484814" y="640080"/>
            <a:ext cx="3659246" cy="2850319"/>
          </a:xfrm>
        </p:spPr>
        <p:txBody>
          <a:bodyPr>
            <a:normAutofit/>
          </a:bodyPr>
          <a:lstStyle/>
          <a:p>
            <a:r>
              <a:rPr lang="en-GB" sz="5400">
                <a:solidFill>
                  <a:srgbClr val="FFFFFF"/>
                </a:solidFill>
              </a:rPr>
              <a:t>BMHP4013</a:t>
            </a:r>
          </a:p>
        </p:txBody>
      </p:sp>
      <p:sp>
        <p:nvSpPr>
          <p:cNvPr id="3" name="Subtitle 2">
            <a:extLst>
              <a:ext uri="{FF2B5EF4-FFF2-40B4-BE49-F238E27FC236}">
                <a16:creationId xmlns:a16="http://schemas.microsoft.com/office/drawing/2014/main" id="{9AA99723-BF75-4759-81BD-74D7AB1EC9F0}"/>
              </a:ext>
            </a:extLst>
          </p:cNvPr>
          <p:cNvSpPr>
            <a:spLocks noGrp="1"/>
          </p:cNvSpPr>
          <p:nvPr>
            <p:ph type="subTitle" idx="1"/>
          </p:nvPr>
        </p:nvSpPr>
        <p:spPr>
          <a:xfrm>
            <a:off x="484814" y="3812134"/>
            <a:ext cx="3659246" cy="2349823"/>
          </a:xfrm>
        </p:spPr>
        <p:txBody>
          <a:bodyPr>
            <a:normAutofit/>
          </a:bodyPr>
          <a:lstStyle/>
          <a:p>
            <a:r>
              <a:rPr lang="en-GB" sz="1800">
                <a:solidFill>
                  <a:srgbClr val="FFFFFF"/>
                </a:solidFill>
              </a:rPr>
              <a:t>Samantha Jones </a:t>
            </a:r>
          </a:p>
          <a:p>
            <a:r>
              <a:rPr lang="en-GB" sz="1800">
                <a:solidFill>
                  <a:srgbClr val="FFFFFF"/>
                </a:solidFill>
              </a:rPr>
              <a:t>2010718</a:t>
            </a:r>
          </a:p>
        </p:txBody>
      </p:sp>
      <p:cxnSp>
        <p:nvCxnSpPr>
          <p:cNvPr id="34" name="Straight Connector 33">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3" descr="Simple concrete texture">
            <a:extLst>
              <a:ext uri="{FF2B5EF4-FFF2-40B4-BE49-F238E27FC236}">
                <a16:creationId xmlns:a16="http://schemas.microsoft.com/office/drawing/2014/main" id="{AD7F9A90-EFB8-1EF7-7649-1B8A679BD63F}"/>
              </a:ext>
            </a:extLst>
          </p:cNvPr>
          <p:cNvPicPr>
            <a:picLocks noChangeAspect="1"/>
          </p:cNvPicPr>
          <p:nvPr/>
        </p:nvPicPr>
        <p:blipFill rotWithShape="1">
          <a:blip r:embed="rId2"/>
          <a:srcRect l="13224" r="13223" b="-1"/>
          <a:stretch/>
        </p:blipFill>
        <p:spPr>
          <a:xfrm>
            <a:off x="4635095" y="10"/>
            <a:ext cx="7556889" cy="6857990"/>
          </a:xfrm>
          <a:prstGeom prst="rect">
            <a:avLst/>
          </a:prstGeom>
        </p:spPr>
      </p:pic>
    </p:spTree>
    <p:extLst>
      <p:ext uri="{BB962C8B-B14F-4D97-AF65-F5344CB8AC3E}">
        <p14:creationId xmlns:p14="http://schemas.microsoft.com/office/powerpoint/2010/main" val="24724940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45F1-968B-40C5-AAD3-520340AE0C2D}"/>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7C0B471E-7502-4B59-8FE7-C6CB5F8810BA}"/>
              </a:ext>
            </a:extLst>
          </p:cNvPr>
          <p:cNvSpPr>
            <a:spLocks noGrp="1"/>
          </p:cNvSpPr>
          <p:nvPr>
            <p:ph idx="1"/>
          </p:nvPr>
        </p:nvSpPr>
        <p:spPr/>
        <p:txBody>
          <a:bodyPr/>
          <a:lstStyle/>
          <a:p>
            <a:r>
              <a:rPr lang="en-GB" dirty="0"/>
              <a:t>Introduction </a:t>
            </a:r>
          </a:p>
          <a:p>
            <a:r>
              <a:rPr lang="en-GB" dirty="0"/>
              <a:t>Structure</a:t>
            </a:r>
          </a:p>
          <a:p>
            <a:r>
              <a:rPr lang="en-GB" dirty="0"/>
              <a:t>Content</a:t>
            </a:r>
          </a:p>
          <a:p>
            <a:r>
              <a:rPr lang="en-GB" dirty="0"/>
              <a:t>Findings</a:t>
            </a:r>
          </a:p>
          <a:p>
            <a:r>
              <a:rPr lang="en-GB" dirty="0"/>
              <a:t>Validity </a:t>
            </a:r>
          </a:p>
          <a:p>
            <a:r>
              <a:rPr lang="en-GB" dirty="0"/>
              <a:t>Recommendations for improvements </a:t>
            </a:r>
          </a:p>
          <a:p>
            <a:r>
              <a:rPr lang="en-GB" dirty="0"/>
              <a:t>References </a:t>
            </a:r>
          </a:p>
        </p:txBody>
      </p:sp>
    </p:spTree>
    <p:extLst>
      <p:ext uri="{BB962C8B-B14F-4D97-AF65-F5344CB8AC3E}">
        <p14:creationId xmlns:p14="http://schemas.microsoft.com/office/powerpoint/2010/main" val="26737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18FE6AD-50A6-4F51-8F50-60548A068808}"/>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Introduction</a:t>
            </a:r>
          </a:p>
        </p:txBody>
      </p:sp>
      <p:sp>
        <p:nvSpPr>
          <p:cNvPr id="3" name="Content Placeholder 2">
            <a:extLst>
              <a:ext uri="{FF2B5EF4-FFF2-40B4-BE49-F238E27FC236}">
                <a16:creationId xmlns:a16="http://schemas.microsoft.com/office/drawing/2014/main" id="{0086816A-350A-40DB-BEBC-BF82258FBE45}"/>
              </a:ext>
            </a:extLst>
          </p:cNvPr>
          <p:cNvSpPr>
            <a:spLocks noGrp="1"/>
          </p:cNvSpPr>
          <p:nvPr>
            <p:ph idx="1"/>
          </p:nvPr>
        </p:nvSpPr>
        <p:spPr>
          <a:xfrm>
            <a:off x="865239" y="2191603"/>
            <a:ext cx="10290124" cy="3677385"/>
          </a:xfrm>
        </p:spPr>
        <p:txBody>
          <a:bodyPr>
            <a:normAutofit fontScale="92500" lnSpcReduction="10000"/>
          </a:bodyPr>
          <a:lstStyle/>
          <a:p>
            <a:pPr>
              <a:lnSpc>
                <a:spcPct val="110000"/>
              </a:lnSpc>
              <a:buFont typeface="Arial" panose="020B0604020202020204" pitchFamily="34" charset="0"/>
              <a:buChar char="•"/>
            </a:pPr>
            <a:r>
              <a:rPr lang="en-GB" sz="1800" dirty="0"/>
              <a:t>This report is going to be looking into a literature review: the article, ‘Healing the Healer: Protecting Emergency Health Care Workers’ Mental Health during  Covid-19.’  This article was written by, Ambrose H. Wong, MD, </a:t>
            </a:r>
            <a:r>
              <a:rPr lang="en-GB" sz="1800" dirty="0" err="1"/>
              <a:t>MSEd</a:t>
            </a:r>
            <a:r>
              <a:rPr lang="en-GB" sz="1800" dirty="0"/>
              <a:t>*; Maria L. Pacella-</a:t>
            </a:r>
            <a:r>
              <a:rPr lang="en-GB" sz="1800" dirty="0" err="1"/>
              <a:t>LaBarbara</a:t>
            </a:r>
            <a:r>
              <a:rPr lang="en-GB" sz="1800" dirty="0"/>
              <a:t>, PhD; Jessica M, Ray, PhD; Et al. The paper clearly states that the researchers have no association with the organisation under study, such as payment of any kind, this reduces the risk of bias improving the robustness of the study according to  NCBI, ( 2015a). </a:t>
            </a:r>
          </a:p>
          <a:p>
            <a:pPr>
              <a:lnSpc>
                <a:spcPct val="110000"/>
              </a:lnSpc>
              <a:buFont typeface="Arial" panose="020B0604020202020204" pitchFamily="34" charset="0"/>
              <a:buChar char="•"/>
            </a:pPr>
            <a:r>
              <a:rPr lang="en-GB" sz="1800" dirty="0"/>
              <a:t>This article discusses the reality of working through the pandemic and the psychological effects this has had on health care workers.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ea typeface="Calibri" panose="020F0502020204030204" pitchFamily="34" charset="0"/>
                <a:cs typeface="Times New Roman" panose="02020603050405020304" pitchFamily="18" charset="0"/>
              </a:rPr>
              <a:t>This has been compared by looking into previous pandemics and disasters such as the severe acute respiratory syndrome (SARS) epidemic, to see how mental health was affected then and if anything is different now.</a:t>
            </a:r>
          </a:p>
          <a:p>
            <a:pPr>
              <a:lnSpc>
                <a:spcPct val="110000"/>
              </a:lnSpc>
              <a:buFont typeface="Arial" panose="020B0604020202020204" pitchFamily="34" charset="0"/>
              <a:buChar char="•"/>
            </a:pPr>
            <a:r>
              <a:rPr lang="en-GB" sz="1800" dirty="0">
                <a:effectLst/>
                <a:ea typeface="Calibri" panose="020F0502020204030204" pitchFamily="34" charset="0"/>
                <a:cs typeface="Times New Roman" panose="02020603050405020304" pitchFamily="18" charset="0"/>
              </a:rPr>
              <a:t> The aim of the article is to investigate what coping mechanisms are currently in place for the health care workers, and to evaluate the successfulness of these mechanisms. (Healing the healer, 2020). </a:t>
            </a:r>
          </a:p>
          <a:p>
            <a:pPr>
              <a:lnSpc>
                <a:spcPct val="110000"/>
              </a:lnSpc>
            </a:pPr>
            <a:endParaRPr lang="en-GB" sz="18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09588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82EDB-0E34-44D6-B8D2-B0BAB7245C5F}"/>
              </a:ext>
            </a:extLst>
          </p:cNvPr>
          <p:cNvSpPr>
            <a:spLocks noGrp="1"/>
          </p:cNvSpPr>
          <p:nvPr>
            <p:ph type="title"/>
          </p:nvPr>
        </p:nvSpPr>
        <p:spPr/>
        <p:txBody>
          <a:bodyPr/>
          <a:lstStyle/>
          <a:p>
            <a:r>
              <a:rPr lang="en-GB" dirty="0"/>
              <a:t>Structure </a:t>
            </a:r>
          </a:p>
        </p:txBody>
      </p:sp>
      <p:sp>
        <p:nvSpPr>
          <p:cNvPr id="3" name="Content Placeholder 2">
            <a:extLst>
              <a:ext uri="{FF2B5EF4-FFF2-40B4-BE49-F238E27FC236}">
                <a16:creationId xmlns:a16="http://schemas.microsoft.com/office/drawing/2014/main" id="{E2891CCB-BC32-4F36-96EF-3E14AB827F4E}"/>
              </a:ext>
            </a:extLst>
          </p:cNvPr>
          <p:cNvSpPr>
            <a:spLocks noGrp="1"/>
          </p:cNvSpPr>
          <p:nvPr>
            <p:ph idx="1"/>
          </p:nvPr>
        </p:nvSpPr>
        <p:spPr>
          <a:xfrm>
            <a:off x="953729" y="1966453"/>
            <a:ext cx="10201951" cy="3902640"/>
          </a:xfrm>
        </p:spPr>
        <p:txBody>
          <a:bodyPr>
            <a:normAutofit fontScale="92500" lnSpcReduction="10000"/>
          </a:bodyPr>
          <a:lstStyle/>
          <a:p>
            <a:pPr>
              <a:buFont typeface="Arial" panose="020B0604020202020204" pitchFamily="34" charset="0"/>
              <a:buChar char="•"/>
            </a:pPr>
            <a:r>
              <a:rPr lang="en-GB" dirty="0"/>
              <a:t>The article being discussed demonstrates a good structure, it is clear and to the point. The article starts off with an emergency physician speaking of their personal experience of working through the pandemic, which is an effective way of getting the readers attention (CEU, 2021) and the struggles faced with the rationing of PPE and ventilators, as these were limited it meant they had to choose who to treat. </a:t>
            </a:r>
          </a:p>
          <a:p>
            <a:pPr>
              <a:buFont typeface="Arial" panose="020B0604020202020204" pitchFamily="34" charset="0"/>
              <a:buChar char="•"/>
            </a:pPr>
            <a:r>
              <a:rPr lang="en-GB" dirty="0"/>
              <a:t>It spoke about the struggles that health care workers were faced with and the virus itself has meant they can’t escape this when they leave work, the impact of this is felt inside of work along with their everyday life. </a:t>
            </a:r>
          </a:p>
          <a:p>
            <a:pPr>
              <a:buFont typeface="Arial" panose="020B0604020202020204" pitchFamily="34" charset="0"/>
              <a:buChar char="•"/>
            </a:pPr>
            <a:r>
              <a:rPr lang="en-GB" dirty="0"/>
              <a:t>The structure in any article is important as it ensures the reader doesn’t get lost as they will be able to follow clearly. A strong structure also ensures that all the main points are more likely to be included. (BMJ, 1991;318:1224). </a:t>
            </a:r>
          </a:p>
        </p:txBody>
      </p:sp>
    </p:spTree>
    <p:extLst>
      <p:ext uri="{BB962C8B-B14F-4D97-AF65-F5344CB8AC3E}">
        <p14:creationId xmlns:p14="http://schemas.microsoft.com/office/powerpoint/2010/main" val="15713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E14B-5FC3-4113-AF7B-867AD94772D8}"/>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F71FBE5C-A124-4AD0-AAEC-2E508836E788}"/>
              </a:ext>
            </a:extLst>
          </p:cNvPr>
          <p:cNvSpPr>
            <a:spLocks noGrp="1"/>
          </p:cNvSpPr>
          <p:nvPr>
            <p:ph idx="1"/>
          </p:nvPr>
        </p:nvSpPr>
        <p:spPr>
          <a:xfrm>
            <a:off x="914400" y="2015613"/>
            <a:ext cx="10241280" cy="3853479"/>
          </a:xfrm>
        </p:spPr>
        <p:txBody>
          <a:bodyPr>
            <a:normAutofit fontScale="85000" lnSpcReduction="10000"/>
          </a:bodyPr>
          <a:lstStyle/>
          <a:p>
            <a:pPr>
              <a:buFont typeface="Arial" panose="020B0604020202020204" pitchFamily="34" charset="0"/>
              <a:buChar char="•"/>
            </a:pPr>
            <a:r>
              <a:rPr lang="en-GB" dirty="0"/>
              <a:t>The content that is provided in the article is mixed, some of the information provided within it is based on front line workers and their experiences working through the pandemics. Content such as the similarities and the differences between previous pandemics, and the effects it had on the staffs mental health has been researched by using the reports of data for each pandemic such as, the (SARS) epidemic for example. </a:t>
            </a:r>
          </a:p>
          <a:p>
            <a:pPr>
              <a:buFont typeface="Arial" panose="020B0604020202020204" pitchFamily="34" charset="0"/>
              <a:buChar char="•"/>
            </a:pPr>
            <a:r>
              <a:rPr lang="en-GB" dirty="0"/>
              <a:t>(DASS) Depression, anxiety and stress scale has shown it is a reliable and valid measure to measure mental health, it was used to measure the levels of DAS and it was used in the SARS epidemic and more recently the covid-19 pandemic. (NCBI, 2021c). Stress management techniques have been changed by the National Centre  for PTSD to help deal with the Covid-19 pandemic.  In the article it discusses the fact that more evidence is needed.</a:t>
            </a:r>
          </a:p>
          <a:p>
            <a:pPr>
              <a:buFont typeface="Arial" panose="020B0604020202020204" pitchFamily="34" charset="0"/>
              <a:buChar char="•"/>
            </a:pPr>
            <a:r>
              <a:rPr lang="en-GB" dirty="0"/>
              <a:t>  They highlight a program which is based on cognitive behavioural therapy that has principles from a controlled randomized evidence based study. They also look into a potential path forward by following Abraham Maslow’s hierarchy of needs and have put a table in demonstrating this.  </a:t>
            </a:r>
          </a:p>
          <a:p>
            <a:endParaRPr lang="en-GB" dirty="0"/>
          </a:p>
        </p:txBody>
      </p:sp>
    </p:spTree>
    <p:extLst>
      <p:ext uri="{BB962C8B-B14F-4D97-AF65-F5344CB8AC3E}">
        <p14:creationId xmlns:p14="http://schemas.microsoft.com/office/powerpoint/2010/main" val="52007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C648-15C5-41EA-9908-79FE48D67F96}"/>
              </a:ext>
            </a:extLst>
          </p:cNvPr>
          <p:cNvSpPr>
            <a:spLocks noGrp="1"/>
          </p:cNvSpPr>
          <p:nvPr>
            <p:ph type="title"/>
          </p:nvPr>
        </p:nvSpPr>
        <p:spPr/>
        <p:txBody>
          <a:bodyPr/>
          <a:lstStyle/>
          <a:p>
            <a:r>
              <a:rPr lang="en-GB" dirty="0"/>
              <a:t>Findings </a:t>
            </a:r>
          </a:p>
        </p:txBody>
      </p:sp>
      <p:sp>
        <p:nvSpPr>
          <p:cNvPr id="3" name="Content Placeholder 2">
            <a:extLst>
              <a:ext uri="{FF2B5EF4-FFF2-40B4-BE49-F238E27FC236}">
                <a16:creationId xmlns:a16="http://schemas.microsoft.com/office/drawing/2014/main" id="{087162F5-4C70-48CB-AF0F-C37D7A44B526}"/>
              </a:ext>
            </a:extLst>
          </p:cNvPr>
          <p:cNvSpPr>
            <a:spLocks noGrp="1"/>
          </p:cNvSpPr>
          <p:nvPr>
            <p:ph idx="1"/>
          </p:nvPr>
        </p:nvSpPr>
        <p:spPr/>
        <p:txBody>
          <a:bodyPr>
            <a:normAutofit/>
          </a:bodyPr>
          <a:lstStyle/>
          <a:p>
            <a:pPr>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writers motive of the article was to address the issue regarding the pressure emergency health workers are facing, the reality of how they are feeling psychologically and to investigate what support is in place for them currently and what is going to be done to enhance this support going forward. </a:t>
            </a:r>
          </a:p>
          <a:p>
            <a:pPr>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findings in the article demonstrate that during a crisis in the health sector it effects peoples mental well-being differently, and people have different coping strategies. A cross-sectional study of 1257 healthcare workers across 34 hospitals that had dealings with Covid-19 was carried out and the findings were that a considerable amount reported depression, anxiety, insomnia and distress. (NCBI,2020b).</a:t>
            </a:r>
          </a:p>
          <a:p>
            <a:pPr>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Mindfulness-based stress reduction and RAW mindfulness program which is done online, are useful and effective ways to try and manage these stressful experiences. ( J Med Internet Res. 2019).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204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FD7A-F692-483F-AD35-C4554424F768}"/>
              </a:ext>
            </a:extLst>
          </p:cNvPr>
          <p:cNvSpPr>
            <a:spLocks noGrp="1"/>
          </p:cNvSpPr>
          <p:nvPr>
            <p:ph type="title"/>
          </p:nvPr>
        </p:nvSpPr>
        <p:spPr/>
        <p:txBody>
          <a:bodyPr/>
          <a:lstStyle/>
          <a:p>
            <a:r>
              <a:rPr lang="en-GB" dirty="0"/>
              <a:t>Validity</a:t>
            </a:r>
          </a:p>
        </p:txBody>
      </p:sp>
      <p:sp>
        <p:nvSpPr>
          <p:cNvPr id="3" name="Content Placeholder 2">
            <a:extLst>
              <a:ext uri="{FF2B5EF4-FFF2-40B4-BE49-F238E27FC236}">
                <a16:creationId xmlns:a16="http://schemas.microsoft.com/office/drawing/2014/main" id="{AD051430-AE2F-40D7-8E99-844A0862DE47}"/>
              </a:ext>
            </a:extLst>
          </p:cNvPr>
          <p:cNvSpPr>
            <a:spLocks noGrp="1"/>
          </p:cNvSpPr>
          <p:nvPr>
            <p:ph idx="1"/>
          </p:nvPr>
        </p:nvSpPr>
        <p:spPr/>
        <p:txBody>
          <a:bodyPr/>
          <a:lstStyle/>
          <a:p>
            <a:pPr>
              <a:buFont typeface="Arial" panose="020B0604020202020204" pitchFamily="34" charset="0"/>
              <a:buChar char="•"/>
            </a:pPr>
            <a:r>
              <a:rPr lang="en-GB" dirty="0"/>
              <a:t>All the research that was discussed in the article came from reliable sources, the article itself has been cited 62 times and it has also been peer reviewed. All of the authors are from the department of emergency medicine in different universities.</a:t>
            </a:r>
          </a:p>
          <a:p>
            <a:pPr>
              <a:buFont typeface="Arial" panose="020B0604020202020204" pitchFamily="34" charset="0"/>
              <a:buChar char="•"/>
            </a:pPr>
            <a:r>
              <a:rPr lang="en-GB" dirty="0"/>
              <a:t>The fact that this article has been peer reviewed means it is a reliable source of information that has been reviewed for accuracy prior to publishing. (J A, Merriman,2008).  All of the sources that were referenced within this article were all reliable and credible . </a:t>
            </a:r>
          </a:p>
        </p:txBody>
      </p:sp>
    </p:spTree>
    <p:extLst>
      <p:ext uri="{BB962C8B-B14F-4D97-AF65-F5344CB8AC3E}">
        <p14:creationId xmlns:p14="http://schemas.microsoft.com/office/powerpoint/2010/main" val="1948080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951E3-9FB3-47D7-B36C-1B2BC5327B36}"/>
              </a:ext>
            </a:extLst>
          </p:cNvPr>
          <p:cNvSpPr>
            <a:spLocks noGrp="1"/>
          </p:cNvSpPr>
          <p:nvPr>
            <p:ph type="title"/>
          </p:nvPr>
        </p:nvSpPr>
        <p:spPr/>
        <p:txBody>
          <a:bodyPr/>
          <a:lstStyle/>
          <a:p>
            <a:r>
              <a:rPr lang="en-GB" dirty="0"/>
              <a:t>Recommendations for Improvement </a:t>
            </a:r>
          </a:p>
        </p:txBody>
      </p:sp>
      <p:sp>
        <p:nvSpPr>
          <p:cNvPr id="3" name="Content Placeholder 2">
            <a:extLst>
              <a:ext uri="{FF2B5EF4-FFF2-40B4-BE49-F238E27FC236}">
                <a16:creationId xmlns:a16="http://schemas.microsoft.com/office/drawing/2014/main" id="{0EFD1721-A835-44DD-A531-0ED625B7F178}"/>
              </a:ext>
            </a:extLst>
          </p:cNvPr>
          <p:cNvSpPr>
            <a:spLocks noGrp="1"/>
          </p:cNvSpPr>
          <p:nvPr>
            <p:ph idx="1"/>
          </p:nvPr>
        </p:nvSpPr>
        <p:spPr/>
        <p:txBody>
          <a:bodyPr/>
          <a:lstStyle/>
          <a:p>
            <a:pPr>
              <a:buFont typeface="Arial" panose="020B0604020202020204" pitchFamily="34" charset="0"/>
              <a:buChar char="•"/>
            </a:pPr>
            <a:r>
              <a:rPr lang="en-GB" dirty="0"/>
              <a:t>Overall, the article had a strong structure and this made it easier to follow as a reader as discussed by Tessa Daffern and Noella Mackenzie, (2020). The content was clear and easy to understand however, more information and statistics could have been used within it to demonstrate the differences between the psychological effects previous pandemics had on frontline workers along with the current pandemic. </a:t>
            </a:r>
          </a:p>
          <a:p>
            <a:pPr>
              <a:buFont typeface="Arial" panose="020B0604020202020204" pitchFamily="34" charset="0"/>
              <a:buChar char="•"/>
            </a:pPr>
            <a:r>
              <a:rPr lang="en-GB" dirty="0"/>
              <a:t>This literature review could find valuable information if it carried out within it either a qualitative approach: such as interviews, or a quantitative approach:  through surveys for example, as this would give </a:t>
            </a:r>
            <a:r>
              <a:rPr lang="en-GB"/>
              <a:t>a better </a:t>
            </a:r>
            <a:r>
              <a:rPr lang="en-GB" dirty="0"/>
              <a:t>idea of how to protect emergency health care workers post pandemic. </a:t>
            </a:r>
          </a:p>
        </p:txBody>
      </p:sp>
    </p:spTree>
    <p:extLst>
      <p:ext uri="{BB962C8B-B14F-4D97-AF65-F5344CB8AC3E}">
        <p14:creationId xmlns:p14="http://schemas.microsoft.com/office/powerpoint/2010/main" val="1913496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A66D-AD4C-4866-96A8-0F52AE8DF78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91B3697-931E-4101-9EAF-1AB1007BE0E9}"/>
              </a:ext>
            </a:extLst>
          </p:cNvPr>
          <p:cNvSpPr>
            <a:spLocks noGrp="1"/>
          </p:cNvSpPr>
          <p:nvPr>
            <p:ph idx="1"/>
          </p:nvPr>
        </p:nvSpPr>
        <p:spPr/>
        <p:txBody>
          <a:bodyPr>
            <a:normAutofit fontScale="92500"/>
          </a:bodyPr>
          <a:lstStyle/>
          <a:p>
            <a:pPr marL="0" indent="0">
              <a:buNone/>
            </a:pPr>
            <a:r>
              <a:rPr lang="en-GB" sz="1200" dirty="0"/>
              <a:t>BMJ, 1991;318:1224   </a:t>
            </a:r>
            <a:r>
              <a:rPr lang="en-GB" sz="1200" dirty="0">
                <a:hlinkClick r:id="rId2"/>
              </a:rPr>
              <a:t>The case for structuring the discussion of scientific papers | The BMJ</a:t>
            </a:r>
            <a:r>
              <a:rPr lang="en-GB" sz="1200" dirty="0"/>
              <a:t>    (Accessed: 7 April 2022).</a:t>
            </a:r>
          </a:p>
          <a:p>
            <a:pPr marL="0" indent="0">
              <a:buNone/>
            </a:pPr>
            <a:r>
              <a:rPr lang="en-GB" sz="1200" dirty="0"/>
              <a:t>CEU, (2021). </a:t>
            </a:r>
            <a:r>
              <a:rPr lang="en-GB" sz="1200" i="1" dirty="0"/>
              <a:t>Capture the reader’s attention </a:t>
            </a:r>
            <a:r>
              <a:rPr lang="en-GB" sz="1200" dirty="0"/>
              <a:t>Available at: </a:t>
            </a:r>
            <a:r>
              <a:rPr lang="en-GB" sz="1200" dirty="0">
                <a:hlinkClick r:id="rId3"/>
              </a:rPr>
              <a:t>https://caw.ceu.edu/capture-readers-attention-examples</a:t>
            </a:r>
            <a:r>
              <a:rPr lang="en-GB" sz="1200" dirty="0"/>
              <a:t> (Accessed: 7 April 2022). </a:t>
            </a:r>
          </a:p>
          <a:p>
            <a:pPr marL="0" indent="0">
              <a:buNone/>
            </a:pPr>
            <a:r>
              <a:rPr lang="en-GB" sz="1200" dirty="0"/>
              <a:t>Daffern. T and Mackenzie. N (2020</a:t>
            </a:r>
            <a:r>
              <a:rPr lang="en-GB" sz="1200" dirty="0">
                <a:latin typeface="Arial" panose="020B0604020202020204" pitchFamily="34" charset="0"/>
                <a:cs typeface="Arial" panose="020B0604020202020204" pitchFamily="34" charset="0"/>
              </a:rPr>
              <a:t>). </a:t>
            </a:r>
            <a:r>
              <a:rPr lang="en-GB" sz="1100" b="0" i="0" dirty="0">
                <a:solidFill>
                  <a:srgbClr val="6A6A98"/>
                </a:solidFill>
                <a:effectLst/>
                <a:latin typeface="Arial" panose="020B0604020202020204" pitchFamily="34" charset="0"/>
                <a:cs typeface="Arial" panose="020B0604020202020204" pitchFamily="34" charset="0"/>
              </a:rPr>
              <a:t>Literacy Learning : the Middle Years; v.23 n.1 p.23-32; February 2015 </a:t>
            </a:r>
            <a:r>
              <a:rPr lang="en-GB" sz="1200" dirty="0"/>
              <a:t>(Accessed: 25 April 2022). </a:t>
            </a:r>
          </a:p>
          <a:p>
            <a:pPr marL="0" indent="0">
              <a:buNone/>
            </a:pPr>
            <a:r>
              <a:rPr lang="en-GB" sz="1200" dirty="0"/>
              <a:t>Joyce A, Merriman, (2008). </a:t>
            </a:r>
            <a:r>
              <a:rPr lang="en-GB" sz="1200" i="1" dirty="0"/>
              <a:t>Peer review process ensures accuracy and quality of AFP </a:t>
            </a:r>
            <a:r>
              <a:rPr lang="en-GB" sz="1200" dirty="0"/>
              <a:t>Available at: </a:t>
            </a:r>
            <a:r>
              <a:rPr lang="en-GB" sz="1200" dirty="0">
                <a:hlinkClick r:id="rId4"/>
              </a:rPr>
              <a:t>https://www.aafp.org/afp/2008/0401/p891.html</a:t>
            </a:r>
            <a:r>
              <a:rPr lang="en-GB" sz="1200" dirty="0"/>
              <a:t> (Accessed: 7 April 2022). </a:t>
            </a:r>
          </a:p>
          <a:p>
            <a:pPr marL="0" indent="0">
              <a:buNone/>
            </a:pPr>
            <a:r>
              <a:rPr lang="en-GB" sz="1200" dirty="0"/>
              <a:t>JMIR, (2019). </a:t>
            </a:r>
            <a:r>
              <a:rPr lang="en-GB" sz="1200" i="1" dirty="0"/>
              <a:t>Resilience@work mindfulness program: Results from a cluster randomized controlled trial with first responders </a:t>
            </a:r>
            <a:r>
              <a:rPr lang="en-GB" sz="1200" dirty="0"/>
              <a:t>Available at: </a:t>
            </a:r>
            <a:r>
              <a:rPr lang="en-GB" sz="1200" dirty="0">
                <a:hlinkClick r:id="rId5"/>
              </a:rPr>
              <a:t>https://www.jmir.org/2019/2/e12894/</a:t>
            </a:r>
            <a:r>
              <a:rPr lang="en-GB" sz="1200" dirty="0"/>
              <a:t> (Accessed: 7 April 2022).</a:t>
            </a:r>
            <a:r>
              <a:rPr lang="en-GB" sz="1200" i="1" dirty="0"/>
              <a:t> </a:t>
            </a:r>
          </a:p>
          <a:p>
            <a:pPr marL="0" indent="0">
              <a:buNone/>
            </a:pPr>
            <a:r>
              <a:rPr lang="en-GB" sz="1200" dirty="0"/>
              <a:t>NCBI, (2015a). </a:t>
            </a:r>
            <a:r>
              <a:rPr lang="en-GB" sz="1200" i="1" dirty="0"/>
              <a:t>Robust methods to improve efficiency and reduce bias in estimating survival curves in randomized clinical trials. </a:t>
            </a:r>
            <a:r>
              <a:rPr lang="en-GB" sz="1200" dirty="0"/>
              <a:t>Available at: </a:t>
            </a:r>
            <a:r>
              <a:rPr lang="en-GB" sz="1100" dirty="0">
                <a:hlinkClick r:id="rId6"/>
              </a:rPr>
              <a:t>Robust methods to improve efficiency and reduce bias in estimating survival curves in randomized clinical trials - PubMed (nih.gov)</a:t>
            </a:r>
            <a:r>
              <a:rPr lang="en-GB" sz="1100" dirty="0"/>
              <a:t> (Accessed 27 April 2022).</a:t>
            </a:r>
            <a:endParaRPr lang="en-GB" sz="1200" dirty="0"/>
          </a:p>
          <a:p>
            <a:pPr marL="0" indent="0">
              <a:buNone/>
            </a:pPr>
            <a:r>
              <a:rPr lang="en-GB" sz="1200" dirty="0"/>
              <a:t>NCBI, (2020b). Available at: </a:t>
            </a:r>
            <a:r>
              <a:rPr lang="en-GB" sz="1200" dirty="0">
                <a:hlinkClick r:id="rId7"/>
              </a:rPr>
              <a:t>https://www.ncbi.nlm.nih.gov/pmc/articles/PMC7090843/?report=reader</a:t>
            </a:r>
            <a:r>
              <a:rPr lang="en-GB" sz="1200" dirty="0"/>
              <a:t> (Accessed: 7 April 2022). </a:t>
            </a:r>
          </a:p>
          <a:p>
            <a:pPr marL="0" indent="0">
              <a:buNone/>
            </a:pPr>
            <a:r>
              <a:rPr lang="en-GB" sz="1200" dirty="0"/>
              <a:t>NCBI, (2021).  </a:t>
            </a:r>
            <a:r>
              <a:rPr lang="en-GB" sz="1200" i="1" dirty="0"/>
              <a:t>Immediate psychological responses and associated factors during the initial stage of the 2019 coronavirus disease (covid 19) epidemic among the general population in China </a:t>
            </a:r>
            <a:r>
              <a:rPr lang="en-GB" sz="1200" dirty="0"/>
              <a:t>Available at: </a:t>
            </a:r>
            <a:r>
              <a:rPr lang="en-GB" sz="1200" dirty="0">
                <a:hlinkClick r:id="rId8"/>
              </a:rPr>
              <a:t>https://www.ncbi.nlm.nih.gov/pmc/articles/PMC7084952/?report=reader</a:t>
            </a:r>
            <a:r>
              <a:rPr lang="en-GB" sz="1200" dirty="0"/>
              <a:t> (Accessed: 20 April 2022).  </a:t>
            </a:r>
          </a:p>
        </p:txBody>
      </p:sp>
    </p:spTree>
    <p:extLst>
      <p:ext uri="{BB962C8B-B14F-4D97-AF65-F5344CB8AC3E}">
        <p14:creationId xmlns:p14="http://schemas.microsoft.com/office/powerpoint/2010/main" val="249274916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A316EED-EF8A-444C-B1D5-B7DC9E7429E1}">
  <ds:schemaRefs>
    <ds:schemaRef ds:uri="http://www.w3.org/XML/1998/namespace"/>
    <ds:schemaRef ds:uri="f54e4810-f1f5-4bce-aa8e-e4722dc561be"/>
    <ds:schemaRef ds:uri="http://schemas.microsoft.com/office/2006/metadata/properties"/>
    <ds:schemaRef ds:uri="http://schemas.openxmlformats.org/package/2006/metadata/core-properties"/>
    <ds:schemaRef ds:uri="http://purl.org/dc/terms/"/>
    <ds:schemaRef ds:uri="http://purl.org/dc/dcmitype/"/>
    <ds:schemaRef ds:uri="7b23fa32-4003-4364-bee1-595462966394"/>
    <ds:schemaRef ds:uri="http://schemas.microsoft.com/office/2006/documentManagement/types"/>
    <ds:schemaRef ds:uri="http://schemas.microsoft.com/office/infopath/2007/PartnerControls"/>
    <ds:schemaRef ds:uri="http://purl.org/dc/elements/1.1/"/>
  </ds:schemaRefs>
</ds:datastoreItem>
</file>

<file path=customXml/itemProps2.xml><?xml version="1.0" encoding="utf-8"?>
<ds:datastoreItem xmlns:ds="http://schemas.openxmlformats.org/officeDocument/2006/customXml" ds:itemID="{9A567DD8-6634-4F93-A470-5CA25BB75F42}">
  <ds:schemaRefs>
    <ds:schemaRef ds:uri="http://schemas.microsoft.com/sharepoint/v3/contenttype/forms"/>
  </ds:schemaRefs>
</ds:datastoreItem>
</file>

<file path=customXml/itemProps3.xml><?xml version="1.0" encoding="utf-8"?>
<ds:datastoreItem xmlns:ds="http://schemas.openxmlformats.org/officeDocument/2006/customXml" ds:itemID="{F66DA694-70C1-42DE-9C05-EC8D205D04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25093</TotalTime>
  <Words>1293</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Sagona Book</vt:lpstr>
      <vt:lpstr>Sagona ExtraLight</vt:lpstr>
      <vt:lpstr>RetrospectVTI</vt:lpstr>
      <vt:lpstr>BMHP4013</vt:lpstr>
      <vt:lpstr>Contents</vt:lpstr>
      <vt:lpstr>Introduction</vt:lpstr>
      <vt:lpstr>Structure </vt:lpstr>
      <vt:lpstr>Content</vt:lpstr>
      <vt:lpstr>Findings </vt:lpstr>
      <vt:lpstr>Validity</vt:lpstr>
      <vt:lpstr>Recommendations for Improvement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BMHP4013</dc:title>
  <dc:creator>Samantha Jones (2010718)</dc:creator>
  <cp:lastModifiedBy>Samantha Jones (2010718)</cp:lastModifiedBy>
  <cp:revision>2</cp:revision>
  <dcterms:created xsi:type="dcterms:W3CDTF">2022-03-27T14:08:33Z</dcterms:created>
  <dcterms:modified xsi:type="dcterms:W3CDTF">2022-04-27T11:27:05Z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