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 id="2147483711" r:id="rId5"/>
    <p:sldMasterId id="2147483660" r:id="rId6"/>
  </p:sldMasterIdLst>
  <p:notesMasterIdLst>
    <p:notesMasterId r:id="rId26"/>
  </p:notesMasterIdLst>
  <p:handoutMasterIdLst>
    <p:handoutMasterId r:id="rId27"/>
  </p:handoutMasterIdLst>
  <p:sldIdLst>
    <p:sldId id="265" r:id="rId7"/>
    <p:sldId id="261" r:id="rId8"/>
    <p:sldId id="282" r:id="rId9"/>
    <p:sldId id="289" r:id="rId10"/>
    <p:sldId id="290" r:id="rId11"/>
    <p:sldId id="262" r:id="rId12"/>
    <p:sldId id="266" r:id="rId13"/>
    <p:sldId id="287" r:id="rId14"/>
    <p:sldId id="284" r:id="rId15"/>
    <p:sldId id="291" r:id="rId16"/>
    <p:sldId id="272" r:id="rId17"/>
    <p:sldId id="286" r:id="rId18"/>
    <p:sldId id="292" r:id="rId19"/>
    <p:sldId id="275" r:id="rId20"/>
    <p:sldId id="268" r:id="rId21"/>
    <p:sldId id="260" r:id="rId22"/>
    <p:sldId id="273" r:id="rId23"/>
    <p:sldId id="278" r:id="rId24"/>
    <p:sldId id="283"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5FF4B-4A3A-C509-4B7E-869F2B8A9968}" v="268" dt="2022-01-29T03:19:10.879"/>
    <p1510:client id="{6DBE908D-09BE-B591-E146-FFC3758A38B6}" v="2501" dt="2022-02-03T11:56:47.074"/>
    <p1510:client id="{9DBE6AF1-6C37-4A6A-AC47-82322DBE670A}" v="52" dt="2022-01-25T21:02:50.491"/>
    <p1510:client id="{E30757CD-D917-5776-88C2-4753BC23E155}" v="2227" dt="2022-01-30T16:19:22.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p:scale>
          <a:sx n="100" d="100"/>
          <a:sy n="100" d="100"/>
        </p:scale>
        <p:origin x="-72" y="-40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29F9DF-3008-4B82-961E-A70BC69D3409}" type="doc">
      <dgm:prSet loTypeId="urn:microsoft.com/office/officeart/2016/7/layout/VerticalHollowActionList" loCatId="List" qsTypeId="urn:microsoft.com/office/officeart/2005/8/quickstyle/simple2" qsCatId="simple" csTypeId="urn:microsoft.com/office/officeart/2005/8/colors/colorful1" csCatId="colorful"/>
      <dgm:spPr/>
      <dgm:t>
        <a:bodyPr/>
        <a:lstStyle/>
        <a:p>
          <a:endParaRPr lang="en-US"/>
        </a:p>
      </dgm:t>
    </dgm:pt>
    <dgm:pt modelId="{21DDB695-9A5A-47DE-8A0A-9ADC838700C1}">
      <dgm:prSet/>
      <dgm:spPr/>
      <dgm:t>
        <a:bodyPr/>
        <a:lstStyle/>
        <a:p>
          <a:r>
            <a:rPr lang="en-US"/>
            <a:t>Examine</a:t>
          </a:r>
        </a:p>
      </dgm:t>
    </dgm:pt>
    <dgm:pt modelId="{AA2EC150-32B6-4C3F-A375-C3D6B5772367}" type="parTrans" cxnId="{8D74E3E8-794E-4F3A-AC9B-FEF4C4B6C4F4}">
      <dgm:prSet/>
      <dgm:spPr/>
      <dgm:t>
        <a:bodyPr/>
        <a:lstStyle/>
        <a:p>
          <a:endParaRPr lang="en-US"/>
        </a:p>
      </dgm:t>
    </dgm:pt>
    <dgm:pt modelId="{1878300D-1D61-4FF4-9A09-E4AB28B5BC21}" type="sibTrans" cxnId="{8D74E3E8-794E-4F3A-AC9B-FEF4C4B6C4F4}">
      <dgm:prSet/>
      <dgm:spPr/>
      <dgm:t>
        <a:bodyPr/>
        <a:lstStyle/>
        <a:p>
          <a:endParaRPr lang="en-US"/>
        </a:p>
      </dgm:t>
    </dgm:pt>
    <dgm:pt modelId="{CCB5A86B-5853-4FDE-A514-417D71CD0BA5}">
      <dgm:prSet/>
      <dgm:spPr/>
      <dgm:t>
        <a:bodyPr/>
        <a:lstStyle/>
        <a:p>
          <a:r>
            <a:rPr lang="en-US"/>
            <a:t>Examine the Cenotaph in St. Vincent and the Grenadines</a:t>
          </a:r>
        </a:p>
      </dgm:t>
    </dgm:pt>
    <dgm:pt modelId="{8B5608C8-0316-476B-8A68-305831B32DB1}" type="parTrans" cxnId="{E1C2DD56-241D-45A2-A4B9-6B74053478DD}">
      <dgm:prSet/>
      <dgm:spPr/>
      <dgm:t>
        <a:bodyPr/>
        <a:lstStyle/>
        <a:p>
          <a:endParaRPr lang="en-US"/>
        </a:p>
      </dgm:t>
    </dgm:pt>
    <dgm:pt modelId="{65E401B7-C157-421B-B2F6-E3A18210570D}" type="sibTrans" cxnId="{E1C2DD56-241D-45A2-A4B9-6B74053478DD}">
      <dgm:prSet/>
      <dgm:spPr/>
      <dgm:t>
        <a:bodyPr/>
        <a:lstStyle/>
        <a:p>
          <a:endParaRPr lang="en-US"/>
        </a:p>
      </dgm:t>
    </dgm:pt>
    <dgm:pt modelId="{97FB0B86-EF35-40CF-B1CA-194F80F7066E}">
      <dgm:prSet/>
      <dgm:spPr/>
      <dgm:t>
        <a:bodyPr/>
        <a:lstStyle/>
        <a:p>
          <a:r>
            <a:rPr lang="en-US"/>
            <a:t>Discuss</a:t>
          </a:r>
        </a:p>
      </dgm:t>
    </dgm:pt>
    <dgm:pt modelId="{ECF48985-8ECB-498F-A7BB-A0676A8FCC39}" type="parTrans" cxnId="{D168DCD5-9813-4C2C-ABF8-BDFCA8F428D8}">
      <dgm:prSet/>
      <dgm:spPr/>
      <dgm:t>
        <a:bodyPr/>
        <a:lstStyle/>
        <a:p>
          <a:endParaRPr lang="en-US"/>
        </a:p>
      </dgm:t>
    </dgm:pt>
    <dgm:pt modelId="{5DC64B90-9AC3-494E-A0E2-4336025541C7}" type="sibTrans" cxnId="{D168DCD5-9813-4C2C-ABF8-BDFCA8F428D8}">
      <dgm:prSet/>
      <dgm:spPr/>
      <dgm:t>
        <a:bodyPr/>
        <a:lstStyle/>
        <a:p>
          <a:endParaRPr lang="en-US"/>
        </a:p>
      </dgm:t>
    </dgm:pt>
    <dgm:pt modelId="{4989B6BB-49CF-40FC-85CB-6EEDFD893508}">
      <dgm:prSet/>
      <dgm:spPr/>
      <dgm:t>
        <a:bodyPr/>
        <a:lstStyle/>
        <a:p>
          <a:r>
            <a:rPr lang="en-US"/>
            <a:t>Discuss it's importance to colonialism </a:t>
          </a:r>
        </a:p>
      </dgm:t>
    </dgm:pt>
    <dgm:pt modelId="{CBA2067F-F480-4BBB-BA23-20549DC39574}" type="parTrans" cxnId="{F5C83CDC-FCB9-467E-B059-4D424B9E3E79}">
      <dgm:prSet/>
      <dgm:spPr/>
      <dgm:t>
        <a:bodyPr/>
        <a:lstStyle/>
        <a:p>
          <a:endParaRPr lang="en-US"/>
        </a:p>
      </dgm:t>
    </dgm:pt>
    <dgm:pt modelId="{F33964D6-1B71-455B-81EE-1E9B68EA4690}" type="sibTrans" cxnId="{F5C83CDC-FCB9-467E-B059-4D424B9E3E79}">
      <dgm:prSet/>
      <dgm:spPr/>
      <dgm:t>
        <a:bodyPr/>
        <a:lstStyle/>
        <a:p>
          <a:endParaRPr lang="en-US"/>
        </a:p>
      </dgm:t>
    </dgm:pt>
    <dgm:pt modelId="{682DAB23-BE22-4B5F-AC32-0863B7D4D06C}">
      <dgm:prSet/>
      <dgm:spPr/>
      <dgm:t>
        <a:bodyPr/>
        <a:lstStyle/>
        <a:p>
          <a:r>
            <a:rPr lang="en-US"/>
            <a:t>Discuss</a:t>
          </a:r>
        </a:p>
      </dgm:t>
    </dgm:pt>
    <dgm:pt modelId="{81EB10E4-A025-427B-8A8C-79B166F37E15}" type="parTrans" cxnId="{2A05E409-E4AB-416F-B41B-31A01D1C1C61}">
      <dgm:prSet/>
      <dgm:spPr/>
      <dgm:t>
        <a:bodyPr/>
        <a:lstStyle/>
        <a:p>
          <a:endParaRPr lang="en-US"/>
        </a:p>
      </dgm:t>
    </dgm:pt>
    <dgm:pt modelId="{819CF963-3F2C-4887-9B73-548735B087C6}" type="sibTrans" cxnId="{2A05E409-E4AB-416F-B41B-31A01D1C1C61}">
      <dgm:prSet/>
      <dgm:spPr/>
      <dgm:t>
        <a:bodyPr/>
        <a:lstStyle/>
        <a:p>
          <a:endParaRPr lang="en-US"/>
        </a:p>
      </dgm:t>
    </dgm:pt>
    <dgm:pt modelId="{ACB3AC5D-B2FC-4E2D-8777-6EA4DCDFEF95}">
      <dgm:prSet/>
      <dgm:spPr/>
      <dgm:t>
        <a:bodyPr/>
        <a:lstStyle/>
        <a:p>
          <a:r>
            <a:rPr lang="en-US"/>
            <a:t>Discuss controversies surrounding the Cenotaph</a:t>
          </a:r>
        </a:p>
      </dgm:t>
    </dgm:pt>
    <dgm:pt modelId="{36A8514B-8A35-4325-8C2C-0728732BC3BF}" type="parTrans" cxnId="{64719D24-67A1-4D30-A36A-AC2BA0284DAE}">
      <dgm:prSet/>
      <dgm:spPr/>
      <dgm:t>
        <a:bodyPr/>
        <a:lstStyle/>
        <a:p>
          <a:endParaRPr lang="en-US"/>
        </a:p>
      </dgm:t>
    </dgm:pt>
    <dgm:pt modelId="{D691EAFB-651D-4788-B6FB-2808FB240C2C}" type="sibTrans" cxnId="{64719D24-67A1-4D30-A36A-AC2BA0284DAE}">
      <dgm:prSet/>
      <dgm:spPr/>
      <dgm:t>
        <a:bodyPr/>
        <a:lstStyle/>
        <a:p>
          <a:endParaRPr lang="en-US"/>
        </a:p>
      </dgm:t>
    </dgm:pt>
    <dgm:pt modelId="{D507C399-A82E-4E87-8297-E9934AE9E758}">
      <dgm:prSet/>
      <dgm:spPr/>
      <dgm:t>
        <a:bodyPr/>
        <a:lstStyle/>
        <a:p>
          <a:r>
            <a:rPr lang="en-US"/>
            <a:t>Explain</a:t>
          </a:r>
        </a:p>
      </dgm:t>
    </dgm:pt>
    <dgm:pt modelId="{246F85FF-4691-48DB-B578-1CE844B15F51}" type="parTrans" cxnId="{022135B6-3F6E-408C-BBD2-91EF814C5521}">
      <dgm:prSet/>
      <dgm:spPr/>
      <dgm:t>
        <a:bodyPr/>
        <a:lstStyle/>
        <a:p>
          <a:endParaRPr lang="en-US"/>
        </a:p>
      </dgm:t>
    </dgm:pt>
    <dgm:pt modelId="{DFB7A398-D0A3-4326-8CDC-80B7F1C3E287}" type="sibTrans" cxnId="{022135B6-3F6E-408C-BBD2-91EF814C5521}">
      <dgm:prSet/>
      <dgm:spPr/>
      <dgm:t>
        <a:bodyPr/>
        <a:lstStyle/>
        <a:p>
          <a:endParaRPr lang="en-US"/>
        </a:p>
      </dgm:t>
    </dgm:pt>
    <dgm:pt modelId="{A288D446-C883-4805-93BA-5B486258E0F3}">
      <dgm:prSet/>
      <dgm:spPr/>
      <dgm:t>
        <a:bodyPr/>
        <a:lstStyle/>
        <a:p>
          <a:r>
            <a:rPr lang="en-US"/>
            <a:t>Explain why it is still considered relevant</a:t>
          </a:r>
        </a:p>
      </dgm:t>
    </dgm:pt>
    <dgm:pt modelId="{0707AB72-FA8A-4FE0-8CF7-03ADFDD7A7DE}" type="parTrans" cxnId="{67B65B09-0F57-4A6A-809A-0E5371A9C512}">
      <dgm:prSet/>
      <dgm:spPr/>
      <dgm:t>
        <a:bodyPr/>
        <a:lstStyle/>
        <a:p>
          <a:endParaRPr lang="en-US"/>
        </a:p>
      </dgm:t>
    </dgm:pt>
    <dgm:pt modelId="{325FB458-08AA-4F12-8CD4-74E8AE6287E1}" type="sibTrans" cxnId="{67B65B09-0F57-4A6A-809A-0E5371A9C512}">
      <dgm:prSet/>
      <dgm:spPr/>
      <dgm:t>
        <a:bodyPr/>
        <a:lstStyle/>
        <a:p>
          <a:endParaRPr lang="en-US"/>
        </a:p>
      </dgm:t>
    </dgm:pt>
    <dgm:pt modelId="{F1D4D80F-AD3B-4B3D-90C9-012CEB8CB7BE}" type="pres">
      <dgm:prSet presAssocID="{8429F9DF-3008-4B82-961E-A70BC69D3409}" presName="Name0" presStyleCnt="0">
        <dgm:presLayoutVars>
          <dgm:dir/>
          <dgm:animLvl val="lvl"/>
          <dgm:resizeHandles val="exact"/>
        </dgm:presLayoutVars>
      </dgm:prSet>
      <dgm:spPr/>
    </dgm:pt>
    <dgm:pt modelId="{2E787C9D-C1C2-4FEB-B8F5-0849EB52CC34}" type="pres">
      <dgm:prSet presAssocID="{21DDB695-9A5A-47DE-8A0A-9ADC838700C1}" presName="linNode" presStyleCnt="0"/>
      <dgm:spPr/>
    </dgm:pt>
    <dgm:pt modelId="{57CD62C9-A99F-4907-BFD7-1F5321DA4EAF}" type="pres">
      <dgm:prSet presAssocID="{21DDB695-9A5A-47DE-8A0A-9ADC838700C1}" presName="parentText" presStyleLbl="solidFgAcc1" presStyleIdx="0" presStyleCnt="4">
        <dgm:presLayoutVars>
          <dgm:chMax val="1"/>
          <dgm:bulletEnabled/>
        </dgm:presLayoutVars>
      </dgm:prSet>
      <dgm:spPr/>
    </dgm:pt>
    <dgm:pt modelId="{5FE346C5-7C95-4172-9599-36B500C3ACFE}" type="pres">
      <dgm:prSet presAssocID="{21DDB695-9A5A-47DE-8A0A-9ADC838700C1}" presName="descendantText" presStyleLbl="alignNode1" presStyleIdx="0" presStyleCnt="4">
        <dgm:presLayoutVars>
          <dgm:bulletEnabled/>
        </dgm:presLayoutVars>
      </dgm:prSet>
      <dgm:spPr/>
    </dgm:pt>
    <dgm:pt modelId="{4307E526-F06E-428F-B41E-2233B52868E8}" type="pres">
      <dgm:prSet presAssocID="{1878300D-1D61-4FF4-9A09-E4AB28B5BC21}" presName="sp" presStyleCnt="0"/>
      <dgm:spPr/>
    </dgm:pt>
    <dgm:pt modelId="{A8AC99E8-BFBD-4C8A-B60C-B7BC94388672}" type="pres">
      <dgm:prSet presAssocID="{97FB0B86-EF35-40CF-B1CA-194F80F7066E}" presName="linNode" presStyleCnt="0"/>
      <dgm:spPr/>
    </dgm:pt>
    <dgm:pt modelId="{760A0247-C9C4-4F66-AE2A-C4D210215AF6}" type="pres">
      <dgm:prSet presAssocID="{97FB0B86-EF35-40CF-B1CA-194F80F7066E}" presName="parentText" presStyleLbl="solidFgAcc1" presStyleIdx="1" presStyleCnt="4">
        <dgm:presLayoutVars>
          <dgm:chMax val="1"/>
          <dgm:bulletEnabled/>
        </dgm:presLayoutVars>
      </dgm:prSet>
      <dgm:spPr/>
    </dgm:pt>
    <dgm:pt modelId="{C1B0F158-F03D-4CDD-BFB2-01181B6F4D41}" type="pres">
      <dgm:prSet presAssocID="{97FB0B86-EF35-40CF-B1CA-194F80F7066E}" presName="descendantText" presStyleLbl="alignNode1" presStyleIdx="1" presStyleCnt="4">
        <dgm:presLayoutVars>
          <dgm:bulletEnabled/>
        </dgm:presLayoutVars>
      </dgm:prSet>
      <dgm:spPr/>
    </dgm:pt>
    <dgm:pt modelId="{E1FE9BDB-C85D-4C3F-AD1E-424724F7E2C2}" type="pres">
      <dgm:prSet presAssocID="{5DC64B90-9AC3-494E-A0E2-4336025541C7}" presName="sp" presStyleCnt="0"/>
      <dgm:spPr/>
    </dgm:pt>
    <dgm:pt modelId="{6D9975D3-36AC-4FEB-9C0D-18DBDB891C07}" type="pres">
      <dgm:prSet presAssocID="{682DAB23-BE22-4B5F-AC32-0863B7D4D06C}" presName="linNode" presStyleCnt="0"/>
      <dgm:spPr/>
    </dgm:pt>
    <dgm:pt modelId="{87E56471-5BB5-4A9B-86ED-1FF5FFE7DD6F}" type="pres">
      <dgm:prSet presAssocID="{682DAB23-BE22-4B5F-AC32-0863B7D4D06C}" presName="parentText" presStyleLbl="solidFgAcc1" presStyleIdx="2" presStyleCnt="4">
        <dgm:presLayoutVars>
          <dgm:chMax val="1"/>
          <dgm:bulletEnabled/>
        </dgm:presLayoutVars>
      </dgm:prSet>
      <dgm:spPr/>
    </dgm:pt>
    <dgm:pt modelId="{BB84784D-7A03-495A-83BA-ADEE4468E580}" type="pres">
      <dgm:prSet presAssocID="{682DAB23-BE22-4B5F-AC32-0863B7D4D06C}" presName="descendantText" presStyleLbl="alignNode1" presStyleIdx="2" presStyleCnt="4">
        <dgm:presLayoutVars>
          <dgm:bulletEnabled/>
        </dgm:presLayoutVars>
      </dgm:prSet>
      <dgm:spPr/>
    </dgm:pt>
    <dgm:pt modelId="{99CBF06D-A82D-47BC-8E6D-6DFF635A4668}" type="pres">
      <dgm:prSet presAssocID="{819CF963-3F2C-4887-9B73-548735B087C6}" presName="sp" presStyleCnt="0"/>
      <dgm:spPr/>
    </dgm:pt>
    <dgm:pt modelId="{9A4C9BB3-C3BD-49FA-BBE3-478B59D90248}" type="pres">
      <dgm:prSet presAssocID="{D507C399-A82E-4E87-8297-E9934AE9E758}" presName="linNode" presStyleCnt="0"/>
      <dgm:spPr/>
    </dgm:pt>
    <dgm:pt modelId="{F08E8906-CC4B-4F0F-B5DC-82EA993A2D2F}" type="pres">
      <dgm:prSet presAssocID="{D507C399-A82E-4E87-8297-E9934AE9E758}" presName="parentText" presStyleLbl="solidFgAcc1" presStyleIdx="3" presStyleCnt="4">
        <dgm:presLayoutVars>
          <dgm:chMax val="1"/>
          <dgm:bulletEnabled/>
        </dgm:presLayoutVars>
      </dgm:prSet>
      <dgm:spPr/>
    </dgm:pt>
    <dgm:pt modelId="{E33CCA8E-4AE5-4318-8AC9-455A221A34DA}" type="pres">
      <dgm:prSet presAssocID="{D507C399-A82E-4E87-8297-E9934AE9E758}" presName="descendantText" presStyleLbl="alignNode1" presStyleIdx="3" presStyleCnt="4">
        <dgm:presLayoutVars>
          <dgm:bulletEnabled/>
        </dgm:presLayoutVars>
      </dgm:prSet>
      <dgm:spPr/>
    </dgm:pt>
  </dgm:ptLst>
  <dgm:cxnLst>
    <dgm:cxn modelId="{67B65B09-0F57-4A6A-809A-0E5371A9C512}" srcId="{D507C399-A82E-4E87-8297-E9934AE9E758}" destId="{A288D446-C883-4805-93BA-5B486258E0F3}" srcOrd="0" destOrd="0" parTransId="{0707AB72-FA8A-4FE0-8CF7-03ADFDD7A7DE}" sibTransId="{325FB458-08AA-4F12-8CD4-74E8AE6287E1}"/>
    <dgm:cxn modelId="{2A05E409-E4AB-416F-B41B-31A01D1C1C61}" srcId="{8429F9DF-3008-4B82-961E-A70BC69D3409}" destId="{682DAB23-BE22-4B5F-AC32-0863B7D4D06C}" srcOrd="2" destOrd="0" parTransId="{81EB10E4-A025-427B-8A8C-79B166F37E15}" sibTransId="{819CF963-3F2C-4887-9B73-548735B087C6}"/>
    <dgm:cxn modelId="{2DFDC60B-F2C0-411C-850A-5AA41F59D126}" type="presOf" srcId="{97FB0B86-EF35-40CF-B1CA-194F80F7066E}" destId="{760A0247-C9C4-4F66-AE2A-C4D210215AF6}" srcOrd="0" destOrd="0" presId="urn:microsoft.com/office/officeart/2016/7/layout/VerticalHollowActionList"/>
    <dgm:cxn modelId="{D7F1690E-27DE-4141-A909-B05D414469D3}" type="presOf" srcId="{A288D446-C883-4805-93BA-5B486258E0F3}" destId="{E33CCA8E-4AE5-4318-8AC9-455A221A34DA}" srcOrd="0" destOrd="0" presId="urn:microsoft.com/office/officeart/2016/7/layout/VerticalHollowActionList"/>
    <dgm:cxn modelId="{64719D24-67A1-4D30-A36A-AC2BA0284DAE}" srcId="{682DAB23-BE22-4B5F-AC32-0863B7D4D06C}" destId="{ACB3AC5D-B2FC-4E2D-8777-6EA4DCDFEF95}" srcOrd="0" destOrd="0" parTransId="{36A8514B-8A35-4325-8C2C-0728732BC3BF}" sibTransId="{D691EAFB-651D-4788-B6FB-2808FB240C2C}"/>
    <dgm:cxn modelId="{F582B93D-3B0B-48B5-A666-6917D5113322}" type="presOf" srcId="{D507C399-A82E-4E87-8297-E9934AE9E758}" destId="{F08E8906-CC4B-4F0F-B5DC-82EA993A2D2F}" srcOrd="0" destOrd="0" presId="urn:microsoft.com/office/officeart/2016/7/layout/VerticalHollowActionList"/>
    <dgm:cxn modelId="{FFFF3F5F-A736-4466-8011-C389004492DB}" type="presOf" srcId="{4989B6BB-49CF-40FC-85CB-6EEDFD893508}" destId="{C1B0F158-F03D-4CDD-BFB2-01181B6F4D41}" srcOrd="0" destOrd="0" presId="urn:microsoft.com/office/officeart/2016/7/layout/VerticalHollowActionList"/>
    <dgm:cxn modelId="{FDB42843-4DB5-4783-9E5E-A3F5AE3EF262}" type="presOf" srcId="{682DAB23-BE22-4B5F-AC32-0863B7D4D06C}" destId="{87E56471-5BB5-4A9B-86ED-1FF5FFE7DD6F}" srcOrd="0" destOrd="0" presId="urn:microsoft.com/office/officeart/2016/7/layout/VerticalHollowActionList"/>
    <dgm:cxn modelId="{E1C2DD56-241D-45A2-A4B9-6B74053478DD}" srcId="{21DDB695-9A5A-47DE-8A0A-9ADC838700C1}" destId="{CCB5A86B-5853-4FDE-A514-417D71CD0BA5}" srcOrd="0" destOrd="0" parTransId="{8B5608C8-0316-476B-8A68-305831B32DB1}" sibTransId="{65E401B7-C157-421B-B2F6-E3A18210570D}"/>
    <dgm:cxn modelId="{0AC7A591-1EEB-4FE1-8B6F-FCCB414288A5}" type="presOf" srcId="{21DDB695-9A5A-47DE-8A0A-9ADC838700C1}" destId="{57CD62C9-A99F-4907-BFD7-1F5321DA4EAF}" srcOrd="0" destOrd="0" presId="urn:microsoft.com/office/officeart/2016/7/layout/VerticalHollowActionList"/>
    <dgm:cxn modelId="{C2C6FE91-BCDF-4EE4-976C-CBE2156688D9}" type="presOf" srcId="{CCB5A86B-5853-4FDE-A514-417D71CD0BA5}" destId="{5FE346C5-7C95-4172-9599-36B500C3ACFE}" srcOrd="0" destOrd="0" presId="urn:microsoft.com/office/officeart/2016/7/layout/VerticalHollowActionList"/>
    <dgm:cxn modelId="{022135B6-3F6E-408C-BBD2-91EF814C5521}" srcId="{8429F9DF-3008-4B82-961E-A70BC69D3409}" destId="{D507C399-A82E-4E87-8297-E9934AE9E758}" srcOrd="3" destOrd="0" parTransId="{246F85FF-4691-48DB-B578-1CE844B15F51}" sibTransId="{DFB7A398-D0A3-4326-8CDC-80B7F1C3E287}"/>
    <dgm:cxn modelId="{65EEB0C9-902D-4960-8E9C-ABE99A9E25B0}" type="presOf" srcId="{8429F9DF-3008-4B82-961E-A70BC69D3409}" destId="{F1D4D80F-AD3B-4B3D-90C9-012CEB8CB7BE}" srcOrd="0" destOrd="0" presId="urn:microsoft.com/office/officeart/2016/7/layout/VerticalHollowActionList"/>
    <dgm:cxn modelId="{AEF278CF-7D81-4802-9233-AF8594C63C27}" type="presOf" srcId="{ACB3AC5D-B2FC-4E2D-8777-6EA4DCDFEF95}" destId="{BB84784D-7A03-495A-83BA-ADEE4468E580}" srcOrd="0" destOrd="0" presId="urn:microsoft.com/office/officeart/2016/7/layout/VerticalHollowActionList"/>
    <dgm:cxn modelId="{D168DCD5-9813-4C2C-ABF8-BDFCA8F428D8}" srcId="{8429F9DF-3008-4B82-961E-A70BC69D3409}" destId="{97FB0B86-EF35-40CF-B1CA-194F80F7066E}" srcOrd="1" destOrd="0" parTransId="{ECF48985-8ECB-498F-A7BB-A0676A8FCC39}" sibTransId="{5DC64B90-9AC3-494E-A0E2-4336025541C7}"/>
    <dgm:cxn modelId="{F5C83CDC-FCB9-467E-B059-4D424B9E3E79}" srcId="{97FB0B86-EF35-40CF-B1CA-194F80F7066E}" destId="{4989B6BB-49CF-40FC-85CB-6EEDFD893508}" srcOrd="0" destOrd="0" parTransId="{CBA2067F-F480-4BBB-BA23-20549DC39574}" sibTransId="{F33964D6-1B71-455B-81EE-1E9B68EA4690}"/>
    <dgm:cxn modelId="{8D74E3E8-794E-4F3A-AC9B-FEF4C4B6C4F4}" srcId="{8429F9DF-3008-4B82-961E-A70BC69D3409}" destId="{21DDB695-9A5A-47DE-8A0A-9ADC838700C1}" srcOrd="0" destOrd="0" parTransId="{AA2EC150-32B6-4C3F-A375-C3D6B5772367}" sibTransId="{1878300D-1D61-4FF4-9A09-E4AB28B5BC21}"/>
    <dgm:cxn modelId="{ACA8B070-B9A2-4D79-884E-ADCC7B60B6D4}" type="presParOf" srcId="{F1D4D80F-AD3B-4B3D-90C9-012CEB8CB7BE}" destId="{2E787C9D-C1C2-4FEB-B8F5-0849EB52CC34}" srcOrd="0" destOrd="0" presId="urn:microsoft.com/office/officeart/2016/7/layout/VerticalHollowActionList"/>
    <dgm:cxn modelId="{C8D34172-8371-4733-9004-BD516C6A39E2}" type="presParOf" srcId="{2E787C9D-C1C2-4FEB-B8F5-0849EB52CC34}" destId="{57CD62C9-A99F-4907-BFD7-1F5321DA4EAF}" srcOrd="0" destOrd="0" presId="urn:microsoft.com/office/officeart/2016/7/layout/VerticalHollowActionList"/>
    <dgm:cxn modelId="{5F5B1F67-BCF8-4432-8E2E-E3ECD5578D05}" type="presParOf" srcId="{2E787C9D-C1C2-4FEB-B8F5-0849EB52CC34}" destId="{5FE346C5-7C95-4172-9599-36B500C3ACFE}" srcOrd="1" destOrd="0" presId="urn:microsoft.com/office/officeart/2016/7/layout/VerticalHollowActionList"/>
    <dgm:cxn modelId="{311A2410-4F3C-4293-BAE7-BC1BF7B995A2}" type="presParOf" srcId="{F1D4D80F-AD3B-4B3D-90C9-012CEB8CB7BE}" destId="{4307E526-F06E-428F-B41E-2233B52868E8}" srcOrd="1" destOrd="0" presId="urn:microsoft.com/office/officeart/2016/7/layout/VerticalHollowActionList"/>
    <dgm:cxn modelId="{09F95AE1-153E-4C69-B986-51F1F5A05A92}" type="presParOf" srcId="{F1D4D80F-AD3B-4B3D-90C9-012CEB8CB7BE}" destId="{A8AC99E8-BFBD-4C8A-B60C-B7BC94388672}" srcOrd="2" destOrd="0" presId="urn:microsoft.com/office/officeart/2016/7/layout/VerticalHollowActionList"/>
    <dgm:cxn modelId="{AB95A775-AAE1-4A04-A440-C003CE4A283C}" type="presParOf" srcId="{A8AC99E8-BFBD-4C8A-B60C-B7BC94388672}" destId="{760A0247-C9C4-4F66-AE2A-C4D210215AF6}" srcOrd="0" destOrd="0" presId="urn:microsoft.com/office/officeart/2016/7/layout/VerticalHollowActionList"/>
    <dgm:cxn modelId="{C73917E3-2084-4F0D-86D0-6408D5037F43}" type="presParOf" srcId="{A8AC99E8-BFBD-4C8A-B60C-B7BC94388672}" destId="{C1B0F158-F03D-4CDD-BFB2-01181B6F4D41}" srcOrd="1" destOrd="0" presId="urn:microsoft.com/office/officeart/2016/7/layout/VerticalHollowActionList"/>
    <dgm:cxn modelId="{E1D6F261-9058-48CA-9C7D-D91FD0EA946A}" type="presParOf" srcId="{F1D4D80F-AD3B-4B3D-90C9-012CEB8CB7BE}" destId="{E1FE9BDB-C85D-4C3F-AD1E-424724F7E2C2}" srcOrd="3" destOrd="0" presId="urn:microsoft.com/office/officeart/2016/7/layout/VerticalHollowActionList"/>
    <dgm:cxn modelId="{2DC72158-E815-4849-945D-013707A63954}" type="presParOf" srcId="{F1D4D80F-AD3B-4B3D-90C9-012CEB8CB7BE}" destId="{6D9975D3-36AC-4FEB-9C0D-18DBDB891C07}" srcOrd="4" destOrd="0" presId="urn:microsoft.com/office/officeart/2016/7/layout/VerticalHollowActionList"/>
    <dgm:cxn modelId="{9145C5D2-A9F4-448C-AAE8-FD8AFF57435C}" type="presParOf" srcId="{6D9975D3-36AC-4FEB-9C0D-18DBDB891C07}" destId="{87E56471-5BB5-4A9B-86ED-1FF5FFE7DD6F}" srcOrd="0" destOrd="0" presId="urn:microsoft.com/office/officeart/2016/7/layout/VerticalHollowActionList"/>
    <dgm:cxn modelId="{7E173E61-FB98-405F-9060-8AE7CA8EF544}" type="presParOf" srcId="{6D9975D3-36AC-4FEB-9C0D-18DBDB891C07}" destId="{BB84784D-7A03-495A-83BA-ADEE4468E580}" srcOrd="1" destOrd="0" presId="urn:microsoft.com/office/officeart/2016/7/layout/VerticalHollowActionList"/>
    <dgm:cxn modelId="{93D5B0E3-9C84-49C6-AECE-F7B4C305CBDD}" type="presParOf" srcId="{F1D4D80F-AD3B-4B3D-90C9-012CEB8CB7BE}" destId="{99CBF06D-A82D-47BC-8E6D-6DFF635A4668}" srcOrd="5" destOrd="0" presId="urn:microsoft.com/office/officeart/2016/7/layout/VerticalHollowActionList"/>
    <dgm:cxn modelId="{85CA031A-86E1-4A6E-AF12-11FD0F990C36}" type="presParOf" srcId="{F1D4D80F-AD3B-4B3D-90C9-012CEB8CB7BE}" destId="{9A4C9BB3-C3BD-49FA-BBE3-478B59D90248}" srcOrd="6" destOrd="0" presId="urn:microsoft.com/office/officeart/2016/7/layout/VerticalHollowActionList"/>
    <dgm:cxn modelId="{A9BBF203-C6E1-4ED6-A691-1EF4F367F2A1}" type="presParOf" srcId="{9A4C9BB3-C3BD-49FA-BBE3-478B59D90248}" destId="{F08E8906-CC4B-4F0F-B5DC-82EA993A2D2F}" srcOrd="0" destOrd="0" presId="urn:microsoft.com/office/officeart/2016/7/layout/VerticalHollowActionList"/>
    <dgm:cxn modelId="{DC2F0919-1217-489F-8FA4-3269D40E2584}" type="presParOf" srcId="{9A4C9BB3-C3BD-49FA-BBE3-478B59D90248}" destId="{E33CCA8E-4AE5-4318-8AC9-455A221A34DA}"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634B32-37A7-4EEC-B5D5-7407A64B510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9D9F0E0-798D-42DC-B890-4450461AC265}">
      <dgm:prSet/>
      <dgm:spPr/>
      <dgm:t>
        <a:bodyPr/>
        <a:lstStyle/>
        <a:p>
          <a:r>
            <a:rPr lang="en-GB">
              <a:latin typeface="Calibri Light" panose="020F0302020204030204"/>
            </a:rPr>
            <a:t>It helps society to</a:t>
          </a:r>
          <a:r>
            <a:rPr lang="en-GB"/>
            <a:t> accept visual representations as being able to convey  serious </a:t>
          </a:r>
          <a:r>
            <a:rPr lang="en-GB" dirty="0"/>
            <a:t>history</a:t>
          </a:r>
          <a:r>
            <a:rPr lang="en-GB" dirty="0">
              <a:latin typeface="Calibri Light" panose="020F0302020204030204"/>
            </a:rPr>
            <a:t>.</a:t>
          </a:r>
          <a:endParaRPr lang="en-US" dirty="0"/>
        </a:p>
      </dgm:t>
    </dgm:pt>
    <dgm:pt modelId="{50150206-3AA5-4010-A1AB-EC02CD911327}" type="parTrans" cxnId="{55F94FAB-28E9-4D5D-880B-74A0DC3573EA}">
      <dgm:prSet/>
      <dgm:spPr/>
      <dgm:t>
        <a:bodyPr/>
        <a:lstStyle/>
        <a:p>
          <a:endParaRPr lang="en-US"/>
        </a:p>
      </dgm:t>
    </dgm:pt>
    <dgm:pt modelId="{F46ECEAA-13A5-4959-947C-3E7C9176F1D4}" type="sibTrans" cxnId="{55F94FAB-28E9-4D5D-880B-74A0DC3573EA}">
      <dgm:prSet/>
      <dgm:spPr/>
      <dgm:t>
        <a:bodyPr/>
        <a:lstStyle/>
        <a:p>
          <a:endParaRPr lang="en-US"/>
        </a:p>
      </dgm:t>
    </dgm:pt>
    <dgm:pt modelId="{4B06C9CB-2590-4D7B-8AEB-359C37EA7EB6}">
      <dgm:prSet/>
      <dgm:spPr/>
      <dgm:t>
        <a:bodyPr/>
        <a:lstStyle/>
        <a:p>
          <a:pPr rtl="0"/>
          <a:r>
            <a:rPr lang="en-GB">
              <a:latin typeface="Calibri Light" panose="020F0302020204030204"/>
            </a:rPr>
            <a:t> </a:t>
          </a:r>
          <a:r>
            <a:rPr lang="en-GB"/>
            <a:t>The Cenotaph built in steel helps to underscore the solidity of the lessons </a:t>
          </a:r>
          <a:r>
            <a:rPr lang="en-GB">
              <a:latin typeface="Calibri Light" panose="020F0302020204030204"/>
            </a:rPr>
            <a:t>the past</a:t>
          </a:r>
          <a:r>
            <a:rPr lang="en-GB"/>
            <a:t> teach.</a:t>
          </a:r>
          <a:r>
            <a:rPr lang="en-GB" dirty="0"/>
            <a:t> </a:t>
          </a:r>
          <a:endParaRPr lang="en-US" dirty="0"/>
        </a:p>
      </dgm:t>
    </dgm:pt>
    <dgm:pt modelId="{B8DF2177-FE7A-47CA-946C-5E7ACA4740EA}" type="parTrans" cxnId="{24FE2E8F-1C68-4DFB-89DB-FA761D645B4D}">
      <dgm:prSet/>
      <dgm:spPr/>
      <dgm:t>
        <a:bodyPr/>
        <a:lstStyle/>
        <a:p>
          <a:endParaRPr lang="en-US"/>
        </a:p>
      </dgm:t>
    </dgm:pt>
    <dgm:pt modelId="{6C2E02DC-29F1-4765-B807-DE39F9380F2D}" type="sibTrans" cxnId="{24FE2E8F-1C68-4DFB-89DB-FA761D645B4D}">
      <dgm:prSet/>
      <dgm:spPr/>
      <dgm:t>
        <a:bodyPr/>
        <a:lstStyle/>
        <a:p>
          <a:endParaRPr lang="en-US"/>
        </a:p>
      </dgm:t>
    </dgm:pt>
    <dgm:pt modelId="{57C10455-C913-48D5-B9B4-F0595AB8B5F5}">
      <dgm:prSet/>
      <dgm:spPr/>
      <dgm:t>
        <a:bodyPr/>
        <a:lstStyle/>
        <a:p>
          <a:pPr rtl="0"/>
          <a:r>
            <a:rPr lang="en-GB"/>
            <a:t> </a:t>
          </a:r>
          <a:r>
            <a:rPr lang="en-GB">
              <a:latin typeface="Calibri Light" panose="020F0302020204030204"/>
            </a:rPr>
            <a:t>It commemorates the</a:t>
          </a:r>
          <a:r>
            <a:rPr lang="en-GB"/>
            <a:t> bitter victory of war heroes. Bitter because lives were lost</a:t>
          </a:r>
          <a:r>
            <a:rPr lang="en-GB" dirty="0"/>
            <a:t>...</a:t>
          </a:r>
          <a:endParaRPr lang="en-US" dirty="0"/>
        </a:p>
      </dgm:t>
    </dgm:pt>
    <dgm:pt modelId="{A5AD64A5-5957-48F3-9835-B9E262877627}" type="parTrans" cxnId="{FC8CDBCC-3EDB-4C67-923B-7C09D8DE3546}">
      <dgm:prSet/>
      <dgm:spPr/>
      <dgm:t>
        <a:bodyPr/>
        <a:lstStyle/>
        <a:p>
          <a:endParaRPr lang="en-US"/>
        </a:p>
      </dgm:t>
    </dgm:pt>
    <dgm:pt modelId="{852F2AED-3DDA-4D2C-A690-9F236A7C1365}" type="sibTrans" cxnId="{FC8CDBCC-3EDB-4C67-923B-7C09D8DE3546}">
      <dgm:prSet/>
      <dgm:spPr/>
      <dgm:t>
        <a:bodyPr/>
        <a:lstStyle/>
        <a:p>
          <a:endParaRPr lang="en-US"/>
        </a:p>
      </dgm:t>
    </dgm:pt>
    <dgm:pt modelId="{073EC1F2-5832-4C24-BF44-D0E0DB846D6C}">
      <dgm:prSet phldr="0"/>
      <dgm:spPr/>
      <dgm:t>
        <a:bodyPr/>
        <a:lstStyle/>
        <a:p>
          <a:pPr rtl="0"/>
          <a:r>
            <a:rPr lang="en-US" dirty="0"/>
            <a:t>It acts as a sort of open Museum in the heart of the Capital which serve to give lasting shape of moments that would have been otherwise lost with the living, had they not been erected. </a:t>
          </a:r>
          <a:endParaRPr lang="en-GB" dirty="0"/>
        </a:p>
      </dgm:t>
    </dgm:pt>
    <dgm:pt modelId="{9DA808A3-6D96-4B92-BCE3-5FB5D9E8A100}" type="parTrans" cxnId="{9B16087F-48AF-4A8B-9EB4-F77DDBF249A3}">
      <dgm:prSet/>
      <dgm:spPr/>
      <dgm:t>
        <a:bodyPr/>
        <a:lstStyle/>
        <a:p>
          <a:endParaRPr lang="en-US"/>
        </a:p>
      </dgm:t>
    </dgm:pt>
    <dgm:pt modelId="{EAA9D2BA-C3F9-4817-ACE5-F4BAC135D6B1}" type="sibTrans" cxnId="{9B16087F-48AF-4A8B-9EB4-F77DDBF249A3}">
      <dgm:prSet/>
      <dgm:spPr/>
      <dgm:t>
        <a:bodyPr/>
        <a:lstStyle/>
        <a:p>
          <a:endParaRPr lang="en-US"/>
        </a:p>
      </dgm:t>
    </dgm:pt>
    <dgm:pt modelId="{F790FCF8-BA7E-485C-AE03-C85419635938}">
      <dgm:prSet phldr="0"/>
      <dgm:spPr/>
      <dgm:t>
        <a:bodyPr/>
        <a:lstStyle/>
        <a:p>
          <a:pPr rtl="0"/>
          <a:r>
            <a:rPr lang="en-US" dirty="0">
              <a:latin typeface="Arial"/>
              <a:cs typeface="Arial"/>
            </a:rPr>
            <a:t>The monument commemorates the historical development of both Britain and St. Vincent (a colony of Britain at the time); </a:t>
          </a:r>
          <a:r>
            <a:rPr lang="en-US" dirty="0"/>
            <a:t>These men gave their lives for King and Country </a:t>
          </a:r>
          <a:r>
            <a:rPr lang="en-US" dirty="0">
              <a:latin typeface="Calibri Light" panose="020F0302020204030204"/>
            </a:rPr>
            <a:t>in the</a:t>
          </a:r>
          <a:r>
            <a:rPr lang="en-US" dirty="0"/>
            <a:t> </a:t>
          </a:r>
          <a:r>
            <a:rPr lang="en-US" dirty="0">
              <a:latin typeface="Calibri Light" panose="020F0302020204030204"/>
            </a:rPr>
            <a:t>Wars.</a:t>
          </a:r>
          <a:r>
            <a:rPr lang="en-US" dirty="0"/>
            <a:t> Hence, the Caribbean and British</a:t>
          </a:r>
          <a:r>
            <a:rPr lang="en-US" dirty="0">
              <a:latin typeface="Calibri Light" panose="020F0302020204030204"/>
            </a:rPr>
            <a:t> share</a:t>
          </a:r>
          <a:r>
            <a:rPr lang="en-US" dirty="0"/>
            <a:t> </a:t>
          </a:r>
          <a:r>
            <a:rPr lang="en-US" dirty="0">
              <a:latin typeface="Calibri Light" panose="020F0302020204030204"/>
            </a:rPr>
            <a:t>common history</a:t>
          </a:r>
        </a:p>
      </dgm:t>
    </dgm:pt>
    <dgm:pt modelId="{456A2558-ECB9-4E4A-BB33-541686B93061}" type="parTrans" cxnId="{3BDE35C3-E0E3-45A8-AE6B-159EF5FEF323}">
      <dgm:prSet/>
      <dgm:spPr/>
    </dgm:pt>
    <dgm:pt modelId="{DAF1253C-7889-4E87-91B4-DE45863CA964}" type="sibTrans" cxnId="{3BDE35C3-E0E3-45A8-AE6B-159EF5FEF323}">
      <dgm:prSet/>
      <dgm:spPr/>
    </dgm:pt>
    <dgm:pt modelId="{D0C403B4-DC50-4BA9-BAA9-89D46A6C3E64}" type="pres">
      <dgm:prSet presAssocID="{51634B32-37A7-4EEC-B5D5-7407A64B5107}" presName="vert0" presStyleCnt="0">
        <dgm:presLayoutVars>
          <dgm:dir/>
          <dgm:animOne val="branch"/>
          <dgm:animLvl val="lvl"/>
        </dgm:presLayoutVars>
      </dgm:prSet>
      <dgm:spPr/>
    </dgm:pt>
    <dgm:pt modelId="{F213E55E-353E-47BB-8E2A-743FF62CD93B}" type="pres">
      <dgm:prSet presAssocID="{F790FCF8-BA7E-485C-AE03-C85419635938}" presName="thickLine" presStyleLbl="alignNode1" presStyleIdx="0" presStyleCnt="5"/>
      <dgm:spPr/>
    </dgm:pt>
    <dgm:pt modelId="{A45511C2-88D9-4AA0-A84F-B5F6E15378DA}" type="pres">
      <dgm:prSet presAssocID="{F790FCF8-BA7E-485C-AE03-C85419635938}" presName="horz1" presStyleCnt="0"/>
      <dgm:spPr/>
    </dgm:pt>
    <dgm:pt modelId="{60D43770-EB7E-4E2F-9897-8BB67496B72B}" type="pres">
      <dgm:prSet presAssocID="{F790FCF8-BA7E-485C-AE03-C85419635938}" presName="tx1" presStyleLbl="revTx" presStyleIdx="0" presStyleCnt="5"/>
      <dgm:spPr/>
    </dgm:pt>
    <dgm:pt modelId="{99E365E9-CB4E-42F1-A2AD-040C9AB640B8}" type="pres">
      <dgm:prSet presAssocID="{F790FCF8-BA7E-485C-AE03-C85419635938}" presName="vert1" presStyleCnt="0"/>
      <dgm:spPr/>
    </dgm:pt>
    <dgm:pt modelId="{182CDF79-F37F-4682-98B7-B83FA0DFF965}" type="pres">
      <dgm:prSet presAssocID="{89D9F0E0-798D-42DC-B890-4450461AC265}" presName="thickLine" presStyleLbl="alignNode1" presStyleIdx="1" presStyleCnt="5"/>
      <dgm:spPr/>
    </dgm:pt>
    <dgm:pt modelId="{42FE77FC-49D7-4FF2-B9DA-095746A9B1E3}" type="pres">
      <dgm:prSet presAssocID="{89D9F0E0-798D-42DC-B890-4450461AC265}" presName="horz1" presStyleCnt="0"/>
      <dgm:spPr/>
    </dgm:pt>
    <dgm:pt modelId="{6DCA77AC-99FE-484C-9184-7920F9A10E73}" type="pres">
      <dgm:prSet presAssocID="{89D9F0E0-798D-42DC-B890-4450461AC265}" presName="tx1" presStyleLbl="revTx" presStyleIdx="1" presStyleCnt="5"/>
      <dgm:spPr/>
    </dgm:pt>
    <dgm:pt modelId="{ACB9C3D5-2B26-4C77-B770-3D871529A78C}" type="pres">
      <dgm:prSet presAssocID="{89D9F0E0-798D-42DC-B890-4450461AC265}" presName="vert1" presStyleCnt="0"/>
      <dgm:spPr/>
    </dgm:pt>
    <dgm:pt modelId="{248CEB19-C881-443D-B281-FB159139239F}" type="pres">
      <dgm:prSet presAssocID="{4B06C9CB-2590-4D7B-8AEB-359C37EA7EB6}" presName="thickLine" presStyleLbl="alignNode1" presStyleIdx="2" presStyleCnt="5"/>
      <dgm:spPr/>
    </dgm:pt>
    <dgm:pt modelId="{46383F70-6F3F-4A51-92B3-11FA12E5DCA8}" type="pres">
      <dgm:prSet presAssocID="{4B06C9CB-2590-4D7B-8AEB-359C37EA7EB6}" presName="horz1" presStyleCnt="0"/>
      <dgm:spPr/>
    </dgm:pt>
    <dgm:pt modelId="{88A09DA5-F928-49BB-97D3-36486B901BAD}" type="pres">
      <dgm:prSet presAssocID="{4B06C9CB-2590-4D7B-8AEB-359C37EA7EB6}" presName="tx1" presStyleLbl="revTx" presStyleIdx="2" presStyleCnt="5"/>
      <dgm:spPr/>
    </dgm:pt>
    <dgm:pt modelId="{6C590931-F2FB-406B-9A8B-EAAF01AEEE70}" type="pres">
      <dgm:prSet presAssocID="{4B06C9CB-2590-4D7B-8AEB-359C37EA7EB6}" presName="vert1" presStyleCnt="0"/>
      <dgm:spPr/>
    </dgm:pt>
    <dgm:pt modelId="{95F24DD5-CAA9-4597-B877-66EF8813F070}" type="pres">
      <dgm:prSet presAssocID="{57C10455-C913-48D5-B9B4-F0595AB8B5F5}" presName="thickLine" presStyleLbl="alignNode1" presStyleIdx="3" presStyleCnt="5"/>
      <dgm:spPr/>
    </dgm:pt>
    <dgm:pt modelId="{87FAB9B0-9AB2-4F7D-829C-FAAD97E39EDC}" type="pres">
      <dgm:prSet presAssocID="{57C10455-C913-48D5-B9B4-F0595AB8B5F5}" presName="horz1" presStyleCnt="0"/>
      <dgm:spPr/>
    </dgm:pt>
    <dgm:pt modelId="{A3662923-41B3-4EB8-A680-B4BD7C35734B}" type="pres">
      <dgm:prSet presAssocID="{57C10455-C913-48D5-B9B4-F0595AB8B5F5}" presName="tx1" presStyleLbl="revTx" presStyleIdx="3" presStyleCnt="5"/>
      <dgm:spPr/>
    </dgm:pt>
    <dgm:pt modelId="{4F1FD176-270E-4FAA-B97F-04F37D007EBC}" type="pres">
      <dgm:prSet presAssocID="{57C10455-C913-48D5-B9B4-F0595AB8B5F5}" presName="vert1" presStyleCnt="0"/>
      <dgm:spPr/>
    </dgm:pt>
    <dgm:pt modelId="{94010E00-B427-49E4-A590-4EAE05CB1D2B}" type="pres">
      <dgm:prSet presAssocID="{073EC1F2-5832-4C24-BF44-D0E0DB846D6C}" presName="thickLine" presStyleLbl="alignNode1" presStyleIdx="4" presStyleCnt="5"/>
      <dgm:spPr/>
    </dgm:pt>
    <dgm:pt modelId="{E526E8E4-731E-4DB3-82E3-16755322BD30}" type="pres">
      <dgm:prSet presAssocID="{073EC1F2-5832-4C24-BF44-D0E0DB846D6C}" presName="horz1" presStyleCnt="0"/>
      <dgm:spPr/>
    </dgm:pt>
    <dgm:pt modelId="{F85EF2F1-A179-4544-8216-C88065D03F93}" type="pres">
      <dgm:prSet presAssocID="{073EC1F2-5832-4C24-BF44-D0E0DB846D6C}" presName="tx1" presStyleLbl="revTx" presStyleIdx="4" presStyleCnt="5"/>
      <dgm:spPr/>
    </dgm:pt>
    <dgm:pt modelId="{47D7D3DD-45F3-4C1B-A50B-CDFBCB50257C}" type="pres">
      <dgm:prSet presAssocID="{073EC1F2-5832-4C24-BF44-D0E0DB846D6C}" presName="vert1" presStyleCnt="0"/>
      <dgm:spPr/>
    </dgm:pt>
  </dgm:ptLst>
  <dgm:cxnLst>
    <dgm:cxn modelId="{6F49E005-2B03-4F82-B271-5DBED1FF4C02}" type="presOf" srcId="{4B06C9CB-2590-4D7B-8AEB-359C37EA7EB6}" destId="{88A09DA5-F928-49BB-97D3-36486B901BAD}" srcOrd="0" destOrd="0" presId="urn:microsoft.com/office/officeart/2008/layout/LinedList"/>
    <dgm:cxn modelId="{82679140-4510-44B0-B1AE-9C3604FEF016}" type="presOf" srcId="{89D9F0E0-798D-42DC-B890-4450461AC265}" destId="{6DCA77AC-99FE-484C-9184-7920F9A10E73}" srcOrd="0" destOrd="0" presId="urn:microsoft.com/office/officeart/2008/layout/LinedList"/>
    <dgm:cxn modelId="{B9164942-FD04-4332-B1FB-E8E7FB59227B}" type="presOf" srcId="{51634B32-37A7-4EEC-B5D5-7407A64B5107}" destId="{D0C403B4-DC50-4BA9-BAA9-89D46A6C3E64}" srcOrd="0" destOrd="0" presId="urn:microsoft.com/office/officeart/2008/layout/LinedList"/>
    <dgm:cxn modelId="{9B16087F-48AF-4A8B-9EB4-F77DDBF249A3}" srcId="{51634B32-37A7-4EEC-B5D5-7407A64B5107}" destId="{073EC1F2-5832-4C24-BF44-D0E0DB846D6C}" srcOrd="4" destOrd="0" parTransId="{9DA808A3-6D96-4B92-BCE3-5FB5D9E8A100}" sibTransId="{EAA9D2BA-C3F9-4817-ACE5-F4BAC135D6B1}"/>
    <dgm:cxn modelId="{88E0068C-2DA9-48DF-A7F5-2DCBBDB8B0A0}" type="presOf" srcId="{073EC1F2-5832-4C24-BF44-D0E0DB846D6C}" destId="{F85EF2F1-A179-4544-8216-C88065D03F93}" srcOrd="0" destOrd="0" presId="urn:microsoft.com/office/officeart/2008/layout/LinedList"/>
    <dgm:cxn modelId="{24FE2E8F-1C68-4DFB-89DB-FA761D645B4D}" srcId="{51634B32-37A7-4EEC-B5D5-7407A64B5107}" destId="{4B06C9CB-2590-4D7B-8AEB-359C37EA7EB6}" srcOrd="2" destOrd="0" parTransId="{B8DF2177-FE7A-47CA-946C-5E7ACA4740EA}" sibTransId="{6C2E02DC-29F1-4765-B807-DE39F9380F2D}"/>
    <dgm:cxn modelId="{55F94FAB-28E9-4D5D-880B-74A0DC3573EA}" srcId="{51634B32-37A7-4EEC-B5D5-7407A64B5107}" destId="{89D9F0E0-798D-42DC-B890-4450461AC265}" srcOrd="1" destOrd="0" parTransId="{50150206-3AA5-4010-A1AB-EC02CD911327}" sibTransId="{F46ECEAA-13A5-4959-947C-3E7C9176F1D4}"/>
    <dgm:cxn modelId="{D2697CB5-E074-4A4E-BDE4-E0B0896304CC}" type="presOf" srcId="{57C10455-C913-48D5-B9B4-F0595AB8B5F5}" destId="{A3662923-41B3-4EB8-A680-B4BD7C35734B}" srcOrd="0" destOrd="0" presId="urn:microsoft.com/office/officeart/2008/layout/LinedList"/>
    <dgm:cxn modelId="{3BDE35C3-E0E3-45A8-AE6B-159EF5FEF323}" srcId="{51634B32-37A7-4EEC-B5D5-7407A64B5107}" destId="{F790FCF8-BA7E-485C-AE03-C85419635938}" srcOrd="0" destOrd="0" parTransId="{456A2558-ECB9-4E4A-BB33-541686B93061}" sibTransId="{DAF1253C-7889-4E87-91B4-DE45863CA964}"/>
    <dgm:cxn modelId="{FC8CDBCC-3EDB-4C67-923B-7C09D8DE3546}" srcId="{51634B32-37A7-4EEC-B5D5-7407A64B5107}" destId="{57C10455-C913-48D5-B9B4-F0595AB8B5F5}" srcOrd="3" destOrd="0" parTransId="{A5AD64A5-5957-48F3-9835-B9E262877627}" sibTransId="{852F2AED-3DDA-4D2C-A690-9F236A7C1365}"/>
    <dgm:cxn modelId="{FD3E56E6-91F3-463A-88E1-AFF146939E00}" type="presOf" srcId="{F790FCF8-BA7E-485C-AE03-C85419635938}" destId="{60D43770-EB7E-4E2F-9897-8BB67496B72B}" srcOrd="0" destOrd="0" presId="urn:microsoft.com/office/officeart/2008/layout/LinedList"/>
    <dgm:cxn modelId="{58753D21-96BD-45F5-BF9F-71CCD9491953}" type="presParOf" srcId="{D0C403B4-DC50-4BA9-BAA9-89D46A6C3E64}" destId="{F213E55E-353E-47BB-8E2A-743FF62CD93B}" srcOrd="0" destOrd="0" presId="urn:microsoft.com/office/officeart/2008/layout/LinedList"/>
    <dgm:cxn modelId="{1C5786D1-CA65-4853-98E4-7B97896BA726}" type="presParOf" srcId="{D0C403B4-DC50-4BA9-BAA9-89D46A6C3E64}" destId="{A45511C2-88D9-4AA0-A84F-B5F6E15378DA}" srcOrd="1" destOrd="0" presId="urn:microsoft.com/office/officeart/2008/layout/LinedList"/>
    <dgm:cxn modelId="{87D7AB83-7E65-4B61-817E-131BD4B34AD3}" type="presParOf" srcId="{A45511C2-88D9-4AA0-A84F-B5F6E15378DA}" destId="{60D43770-EB7E-4E2F-9897-8BB67496B72B}" srcOrd="0" destOrd="0" presId="urn:microsoft.com/office/officeart/2008/layout/LinedList"/>
    <dgm:cxn modelId="{33CB1810-28FA-4A35-8CCA-A75675D8A10A}" type="presParOf" srcId="{A45511C2-88D9-4AA0-A84F-B5F6E15378DA}" destId="{99E365E9-CB4E-42F1-A2AD-040C9AB640B8}" srcOrd="1" destOrd="0" presId="urn:microsoft.com/office/officeart/2008/layout/LinedList"/>
    <dgm:cxn modelId="{8C309D7E-724D-49BE-8B9F-DBF580479E63}" type="presParOf" srcId="{D0C403B4-DC50-4BA9-BAA9-89D46A6C3E64}" destId="{182CDF79-F37F-4682-98B7-B83FA0DFF965}" srcOrd="2" destOrd="0" presId="urn:microsoft.com/office/officeart/2008/layout/LinedList"/>
    <dgm:cxn modelId="{60D96D7B-B382-4152-8391-3EFBF0644E1D}" type="presParOf" srcId="{D0C403B4-DC50-4BA9-BAA9-89D46A6C3E64}" destId="{42FE77FC-49D7-4FF2-B9DA-095746A9B1E3}" srcOrd="3" destOrd="0" presId="urn:microsoft.com/office/officeart/2008/layout/LinedList"/>
    <dgm:cxn modelId="{B795037A-3038-45FF-8A78-E2FEF4BB98B4}" type="presParOf" srcId="{42FE77FC-49D7-4FF2-B9DA-095746A9B1E3}" destId="{6DCA77AC-99FE-484C-9184-7920F9A10E73}" srcOrd="0" destOrd="0" presId="urn:microsoft.com/office/officeart/2008/layout/LinedList"/>
    <dgm:cxn modelId="{7BA53C82-15C2-4571-B897-833485741D5C}" type="presParOf" srcId="{42FE77FC-49D7-4FF2-B9DA-095746A9B1E3}" destId="{ACB9C3D5-2B26-4C77-B770-3D871529A78C}" srcOrd="1" destOrd="0" presId="urn:microsoft.com/office/officeart/2008/layout/LinedList"/>
    <dgm:cxn modelId="{C81C84D9-2B7B-4350-B31C-1ADACCAA6A63}" type="presParOf" srcId="{D0C403B4-DC50-4BA9-BAA9-89D46A6C3E64}" destId="{248CEB19-C881-443D-B281-FB159139239F}" srcOrd="4" destOrd="0" presId="urn:microsoft.com/office/officeart/2008/layout/LinedList"/>
    <dgm:cxn modelId="{DDD0D5DD-06AB-4DEC-ABD3-3AF1083C7521}" type="presParOf" srcId="{D0C403B4-DC50-4BA9-BAA9-89D46A6C3E64}" destId="{46383F70-6F3F-4A51-92B3-11FA12E5DCA8}" srcOrd="5" destOrd="0" presId="urn:microsoft.com/office/officeart/2008/layout/LinedList"/>
    <dgm:cxn modelId="{44DA1378-7D95-463C-AF65-ADEA40F7CE95}" type="presParOf" srcId="{46383F70-6F3F-4A51-92B3-11FA12E5DCA8}" destId="{88A09DA5-F928-49BB-97D3-36486B901BAD}" srcOrd="0" destOrd="0" presId="urn:microsoft.com/office/officeart/2008/layout/LinedList"/>
    <dgm:cxn modelId="{AD0B0686-CBCC-48B2-BDC7-A5B44E9DCA16}" type="presParOf" srcId="{46383F70-6F3F-4A51-92B3-11FA12E5DCA8}" destId="{6C590931-F2FB-406B-9A8B-EAAF01AEEE70}" srcOrd="1" destOrd="0" presId="urn:microsoft.com/office/officeart/2008/layout/LinedList"/>
    <dgm:cxn modelId="{BFBC2DF9-11C6-4A0F-8683-E6FE7AB3EDA2}" type="presParOf" srcId="{D0C403B4-DC50-4BA9-BAA9-89D46A6C3E64}" destId="{95F24DD5-CAA9-4597-B877-66EF8813F070}" srcOrd="6" destOrd="0" presId="urn:microsoft.com/office/officeart/2008/layout/LinedList"/>
    <dgm:cxn modelId="{15E55FAE-02F4-4408-82E8-38E6AB4CF610}" type="presParOf" srcId="{D0C403B4-DC50-4BA9-BAA9-89D46A6C3E64}" destId="{87FAB9B0-9AB2-4F7D-829C-FAAD97E39EDC}" srcOrd="7" destOrd="0" presId="urn:microsoft.com/office/officeart/2008/layout/LinedList"/>
    <dgm:cxn modelId="{22C3AA64-537A-4326-A4D3-91D20B988BD7}" type="presParOf" srcId="{87FAB9B0-9AB2-4F7D-829C-FAAD97E39EDC}" destId="{A3662923-41B3-4EB8-A680-B4BD7C35734B}" srcOrd="0" destOrd="0" presId="urn:microsoft.com/office/officeart/2008/layout/LinedList"/>
    <dgm:cxn modelId="{7BE7E578-2B25-42C4-B727-7ABC3956F676}" type="presParOf" srcId="{87FAB9B0-9AB2-4F7D-829C-FAAD97E39EDC}" destId="{4F1FD176-270E-4FAA-B97F-04F37D007EBC}" srcOrd="1" destOrd="0" presId="urn:microsoft.com/office/officeart/2008/layout/LinedList"/>
    <dgm:cxn modelId="{DD1349DC-7F43-4CA0-826F-0952F832F4A5}" type="presParOf" srcId="{D0C403B4-DC50-4BA9-BAA9-89D46A6C3E64}" destId="{94010E00-B427-49E4-A590-4EAE05CB1D2B}" srcOrd="8" destOrd="0" presId="urn:microsoft.com/office/officeart/2008/layout/LinedList"/>
    <dgm:cxn modelId="{C60B70E9-5C87-4F38-8223-A086879E6765}" type="presParOf" srcId="{D0C403B4-DC50-4BA9-BAA9-89D46A6C3E64}" destId="{E526E8E4-731E-4DB3-82E3-16755322BD30}" srcOrd="9" destOrd="0" presId="urn:microsoft.com/office/officeart/2008/layout/LinedList"/>
    <dgm:cxn modelId="{75742A70-802F-461F-8341-5CA9E7032738}" type="presParOf" srcId="{E526E8E4-731E-4DB3-82E3-16755322BD30}" destId="{F85EF2F1-A179-4544-8216-C88065D03F93}" srcOrd="0" destOrd="0" presId="urn:microsoft.com/office/officeart/2008/layout/LinedList"/>
    <dgm:cxn modelId="{84471F25-9CFD-4A19-BED5-BB2F94C86AD8}" type="presParOf" srcId="{E526E8E4-731E-4DB3-82E3-16755322BD30}" destId="{47D7D3DD-45F3-4C1B-A50B-CDFBCB5025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FBDB7D-071E-4288-9FB6-ADE7588A8AC8}" type="doc">
      <dgm:prSet loTypeId="urn:microsoft.com/office/officeart/2016/7/layout/HexagonTimeline" loCatId="process" qsTypeId="urn:microsoft.com/office/officeart/2005/8/quickstyle/simple4" qsCatId="simple" csTypeId="urn:microsoft.com/office/officeart/2005/8/colors/colorful2" csCatId="colorful" phldr="1"/>
      <dgm:spPr/>
      <dgm:t>
        <a:bodyPr/>
        <a:lstStyle/>
        <a:p>
          <a:endParaRPr lang="en-US"/>
        </a:p>
      </dgm:t>
    </dgm:pt>
    <dgm:pt modelId="{1E049B43-41B9-45E3-A061-01C126B5946A}">
      <dgm:prSet/>
      <dgm:spPr/>
      <dgm:t>
        <a:bodyPr/>
        <a:lstStyle/>
        <a:p>
          <a:r>
            <a:rPr lang="en-US" dirty="0">
              <a:latin typeface="Calibri Light" panose="020F0302020204030204"/>
            </a:rPr>
            <a:t>1925</a:t>
          </a:r>
          <a:endParaRPr lang="en-US" dirty="0"/>
        </a:p>
      </dgm:t>
    </dgm:pt>
    <dgm:pt modelId="{6A035898-A001-44EA-9CE1-1CDE175AD78C}" type="parTrans" cxnId="{9D704C5C-1EF5-4E86-BB17-C197E8E758BA}">
      <dgm:prSet/>
      <dgm:spPr/>
      <dgm:t>
        <a:bodyPr/>
        <a:lstStyle/>
        <a:p>
          <a:endParaRPr lang="en-US"/>
        </a:p>
      </dgm:t>
    </dgm:pt>
    <dgm:pt modelId="{10B70321-3D21-44E5-B08F-07BDF3D21656}" type="sibTrans" cxnId="{9D704C5C-1EF5-4E86-BB17-C197E8E758BA}">
      <dgm:prSet/>
      <dgm:spPr/>
      <dgm:t>
        <a:bodyPr/>
        <a:lstStyle/>
        <a:p>
          <a:endParaRPr lang="en-US"/>
        </a:p>
      </dgm:t>
    </dgm:pt>
    <dgm:pt modelId="{97F2DA64-0A61-4E08-B9F2-20E6D2FF27F1}">
      <dgm:prSet/>
      <dgm:spPr/>
      <dgm:t>
        <a:bodyPr/>
        <a:lstStyle/>
        <a:p>
          <a:pPr rtl="0"/>
          <a:r>
            <a:rPr lang="en-US" dirty="0"/>
            <a:t>first erected in Central </a:t>
          </a:r>
          <a:r>
            <a:rPr lang="en-US" dirty="0">
              <a:latin typeface="Calibri Light" panose="020F0302020204030204"/>
            </a:rPr>
            <a:t>Kingstown 11 November 1925</a:t>
          </a:r>
          <a:endParaRPr lang="en-US" dirty="0"/>
        </a:p>
      </dgm:t>
    </dgm:pt>
    <dgm:pt modelId="{F0EB9E50-6548-4515-AC44-46311674739F}" type="parTrans" cxnId="{4F7F3038-9509-4F93-BC83-4052F791C069}">
      <dgm:prSet/>
      <dgm:spPr/>
      <dgm:t>
        <a:bodyPr/>
        <a:lstStyle/>
        <a:p>
          <a:endParaRPr lang="en-US"/>
        </a:p>
      </dgm:t>
    </dgm:pt>
    <dgm:pt modelId="{94E6C560-1A83-45B0-93AB-D349F4268652}" type="sibTrans" cxnId="{4F7F3038-9509-4F93-BC83-4052F791C069}">
      <dgm:prSet/>
      <dgm:spPr/>
      <dgm:t>
        <a:bodyPr/>
        <a:lstStyle/>
        <a:p>
          <a:endParaRPr lang="en-US"/>
        </a:p>
      </dgm:t>
    </dgm:pt>
    <dgm:pt modelId="{9E148477-EBF1-4D08-8CEF-27D890CB8034}">
      <dgm:prSet/>
      <dgm:spPr/>
      <dgm:t>
        <a:bodyPr/>
        <a:lstStyle/>
        <a:p>
          <a:r>
            <a:rPr lang="en-US" dirty="0">
              <a:latin typeface="Calibri Light" panose="020F0302020204030204"/>
            </a:rPr>
            <a:t>1998</a:t>
          </a:r>
          <a:endParaRPr lang="en-US" dirty="0"/>
        </a:p>
      </dgm:t>
    </dgm:pt>
    <dgm:pt modelId="{864D72D4-8FA2-489D-9001-43733BE70D06}" type="parTrans" cxnId="{30971E54-8DCF-43B9-8B28-D843C494042C}">
      <dgm:prSet/>
      <dgm:spPr/>
      <dgm:t>
        <a:bodyPr/>
        <a:lstStyle/>
        <a:p>
          <a:endParaRPr lang="en-US"/>
        </a:p>
      </dgm:t>
    </dgm:pt>
    <dgm:pt modelId="{E38A10BE-F6F0-47BD-97B2-CE7D00A56CBC}" type="sibTrans" cxnId="{30971E54-8DCF-43B9-8B28-D843C494042C}">
      <dgm:prSet/>
      <dgm:spPr/>
      <dgm:t>
        <a:bodyPr/>
        <a:lstStyle/>
        <a:p>
          <a:endParaRPr lang="en-US"/>
        </a:p>
      </dgm:t>
    </dgm:pt>
    <dgm:pt modelId="{E66557DF-19B5-449C-B7B9-6DC8C5B0AEE0}">
      <dgm:prSet/>
      <dgm:spPr/>
      <dgm:t>
        <a:bodyPr/>
        <a:lstStyle/>
        <a:p>
          <a:r>
            <a:rPr lang="en-US" dirty="0"/>
            <a:t>removed to another central location in </a:t>
          </a:r>
          <a:r>
            <a:rPr lang="en-US" dirty="0">
              <a:latin typeface="Calibri Light" panose="020F0302020204030204"/>
            </a:rPr>
            <a:t>Kingstown</a:t>
          </a:r>
          <a:endParaRPr lang="en-US" dirty="0"/>
        </a:p>
      </dgm:t>
    </dgm:pt>
    <dgm:pt modelId="{88BA2FE2-07EC-4C75-A564-703F734B4863}" type="parTrans" cxnId="{32772DD2-629C-4A88-BD11-4B6DD0AB38BC}">
      <dgm:prSet/>
      <dgm:spPr/>
      <dgm:t>
        <a:bodyPr/>
        <a:lstStyle/>
        <a:p>
          <a:endParaRPr lang="en-US"/>
        </a:p>
      </dgm:t>
    </dgm:pt>
    <dgm:pt modelId="{F6196B5D-1F92-43A0-B98C-1D54B5ECBB04}" type="sibTrans" cxnId="{32772DD2-629C-4A88-BD11-4B6DD0AB38BC}">
      <dgm:prSet/>
      <dgm:spPr/>
      <dgm:t>
        <a:bodyPr/>
        <a:lstStyle/>
        <a:p>
          <a:endParaRPr lang="en-US"/>
        </a:p>
      </dgm:t>
    </dgm:pt>
    <dgm:pt modelId="{A63F31C8-C261-4F81-A035-75C2D532E85F}">
      <dgm:prSet phldr="0"/>
      <dgm:spPr/>
      <dgm:t>
        <a:bodyPr/>
        <a:lstStyle/>
        <a:p>
          <a:r>
            <a:rPr lang="en-US" dirty="0">
              <a:latin typeface="Calibri Light" panose="020F0302020204030204"/>
            </a:rPr>
            <a:t>2019</a:t>
          </a:r>
          <a:endParaRPr lang="en-US" dirty="0"/>
        </a:p>
      </dgm:t>
    </dgm:pt>
    <dgm:pt modelId="{57244BF9-65EF-40B5-A8CB-5F873E98EDDA}" type="parTrans" cxnId="{8DF37D35-7FA9-4D76-AFFD-83BF28A628A3}">
      <dgm:prSet/>
      <dgm:spPr/>
      <dgm:t>
        <a:bodyPr/>
        <a:lstStyle/>
        <a:p>
          <a:endParaRPr lang="en-US"/>
        </a:p>
      </dgm:t>
    </dgm:pt>
    <dgm:pt modelId="{DFBA9A62-22B6-46BE-B7D5-2F80B0B4865F}" type="sibTrans" cxnId="{8DF37D35-7FA9-4D76-AFFD-83BF28A628A3}">
      <dgm:prSet/>
      <dgm:spPr/>
      <dgm:t>
        <a:bodyPr/>
        <a:lstStyle/>
        <a:p>
          <a:endParaRPr lang="en-US"/>
        </a:p>
      </dgm:t>
    </dgm:pt>
    <dgm:pt modelId="{B30501FB-3942-4F91-8B37-79498B468BDC}">
      <dgm:prSet/>
      <dgm:spPr/>
      <dgm:t>
        <a:bodyPr/>
        <a:lstStyle/>
        <a:p>
          <a:pPr rtl="0"/>
          <a:r>
            <a:rPr lang="en-US" dirty="0"/>
            <a:t>visited by Prince</a:t>
          </a:r>
          <a:r>
            <a:rPr lang="en-US" dirty="0">
              <a:latin typeface="Calibri Light" panose="020F0302020204030204"/>
            </a:rPr>
            <a:t> Charles and the Duchess of Cornwall</a:t>
          </a:r>
          <a:endParaRPr lang="en-US" dirty="0"/>
        </a:p>
      </dgm:t>
    </dgm:pt>
    <dgm:pt modelId="{F8E324D5-1BA2-4C23-B713-3E919FD0142D}" type="parTrans" cxnId="{29710842-D175-48E3-ACE5-28150E9B62E7}">
      <dgm:prSet/>
      <dgm:spPr/>
      <dgm:t>
        <a:bodyPr/>
        <a:lstStyle/>
        <a:p>
          <a:endParaRPr lang="en-US"/>
        </a:p>
      </dgm:t>
    </dgm:pt>
    <dgm:pt modelId="{122A1666-F3B4-4362-A7B0-984101052E10}" type="sibTrans" cxnId="{29710842-D175-48E3-ACE5-28150E9B62E7}">
      <dgm:prSet/>
      <dgm:spPr/>
      <dgm:t>
        <a:bodyPr/>
        <a:lstStyle/>
        <a:p>
          <a:endParaRPr lang="en-US"/>
        </a:p>
      </dgm:t>
    </dgm:pt>
    <dgm:pt modelId="{31CCBBA7-D5B9-4DBD-8E16-43D6D6DF3D8C}">
      <dgm:prSet/>
      <dgm:spPr/>
      <dgm:t>
        <a:bodyPr/>
        <a:lstStyle/>
        <a:p>
          <a:r>
            <a:rPr lang="en-US" dirty="0"/>
            <a:t>2006</a:t>
          </a:r>
        </a:p>
      </dgm:t>
    </dgm:pt>
    <dgm:pt modelId="{1407BAA9-DEB3-4554-AD42-6311762B3E93}" type="parTrans" cxnId="{7D98ED54-0082-409C-9AE9-C9A94ADDA8A3}">
      <dgm:prSet/>
      <dgm:spPr/>
      <dgm:t>
        <a:bodyPr/>
        <a:lstStyle/>
        <a:p>
          <a:endParaRPr lang="en-US"/>
        </a:p>
      </dgm:t>
    </dgm:pt>
    <dgm:pt modelId="{984C46F1-B30C-47AC-8F12-2C8EC040F3BA}" type="sibTrans" cxnId="{7D98ED54-0082-409C-9AE9-C9A94ADDA8A3}">
      <dgm:prSet/>
      <dgm:spPr/>
      <dgm:t>
        <a:bodyPr/>
        <a:lstStyle/>
        <a:p>
          <a:endParaRPr lang="en-US"/>
        </a:p>
      </dgm:t>
    </dgm:pt>
    <dgm:pt modelId="{68AA526D-A477-4E17-B4CB-0EAE20FAB91B}">
      <dgm:prSet phldr="0"/>
      <dgm:spPr/>
      <dgm:t>
        <a:bodyPr/>
        <a:lstStyle/>
        <a:p>
          <a:pPr rtl="0"/>
          <a:r>
            <a:rPr lang="en-US" dirty="0">
              <a:latin typeface="Calibri Light" panose="020F0302020204030204"/>
            </a:rPr>
            <a:t>Visited by Queen Elizabeth</a:t>
          </a:r>
          <a:endParaRPr lang="en-US" dirty="0"/>
        </a:p>
      </dgm:t>
    </dgm:pt>
    <dgm:pt modelId="{605AD2FA-496E-47EE-B8E5-5520CE74781B}" type="parTrans" cxnId="{99F38E03-32E2-485C-9C3F-4483CC02E844}">
      <dgm:prSet/>
      <dgm:spPr/>
      <dgm:t>
        <a:bodyPr/>
        <a:lstStyle/>
        <a:p>
          <a:endParaRPr lang="en-US"/>
        </a:p>
      </dgm:t>
    </dgm:pt>
    <dgm:pt modelId="{F2455FDE-A0E4-4F92-982B-5BE8A136F811}" type="sibTrans" cxnId="{99F38E03-32E2-485C-9C3F-4483CC02E844}">
      <dgm:prSet/>
      <dgm:spPr/>
      <dgm:t>
        <a:bodyPr/>
        <a:lstStyle/>
        <a:p>
          <a:endParaRPr lang="en-US"/>
        </a:p>
      </dgm:t>
    </dgm:pt>
    <dgm:pt modelId="{26804B90-BE20-48DB-B7EF-19B3D953C80C}" type="pres">
      <dgm:prSet presAssocID="{34FBDB7D-071E-4288-9FB6-ADE7588A8AC8}" presName="Name0" presStyleCnt="0">
        <dgm:presLayoutVars>
          <dgm:chMax/>
          <dgm:chPref/>
          <dgm:animLvl val="lvl"/>
        </dgm:presLayoutVars>
      </dgm:prSet>
      <dgm:spPr/>
    </dgm:pt>
    <dgm:pt modelId="{DA373A8E-67D3-476B-BC1A-AC3BF5882E07}" type="pres">
      <dgm:prSet presAssocID="{1E049B43-41B9-45E3-A061-01C126B5946A}" presName="composite" presStyleCnt="0"/>
      <dgm:spPr/>
    </dgm:pt>
    <dgm:pt modelId="{661D7648-8853-4326-9C88-076722BE6EE0}" type="pres">
      <dgm:prSet presAssocID="{1E049B43-41B9-45E3-A061-01C126B5946A}" presName="Parent1" presStyleLbl="alignNode1" presStyleIdx="0" presStyleCnt="4">
        <dgm:presLayoutVars>
          <dgm:chMax val="1"/>
          <dgm:chPref val="1"/>
          <dgm:bulletEnabled val="1"/>
        </dgm:presLayoutVars>
      </dgm:prSet>
      <dgm:spPr/>
    </dgm:pt>
    <dgm:pt modelId="{F6BE7D24-A3B2-41EE-A3CA-7184E016B323}" type="pres">
      <dgm:prSet presAssocID="{1E049B43-41B9-45E3-A061-01C126B5946A}" presName="Childtext1" presStyleLbl="revTx" presStyleIdx="0" presStyleCnt="4">
        <dgm:presLayoutVars>
          <dgm:chMax val="0"/>
          <dgm:chPref val="0"/>
          <dgm:bulletEnabled/>
        </dgm:presLayoutVars>
      </dgm:prSet>
      <dgm:spPr/>
    </dgm:pt>
    <dgm:pt modelId="{5B23136E-6509-45D8-A435-D71C83CE77A7}" type="pres">
      <dgm:prSet presAssocID="{1E049B43-41B9-45E3-A061-01C126B5946A}" presName="ConnectLine" presStyleLbl="sibTrans1D1" presStyleIdx="0" presStyleCnt="4"/>
      <dgm:spPr>
        <a:noFill/>
        <a:ln w="12700" cap="flat" cmpd="sng" algn="ctr">
          <a:solidFill>
            <a:schemeClr val="accent2">
              <a:hueOff val="0"/>
              <a:satOff val="0"/>
              <a:lumOff val="0"/>
              <a:alphaOff val="0"/>
            </a:schemeClr>
          </a:solidFill>
          <a:prstDash val="dash"/>
          <a:miter lim="800000"/>
        </a:ln>
        <a:effectLst/>
      </dgm:spPr>
    </dgm:pt>
    <dgm:pt modelId="{8FCCB3C6-B498-4055-8517-17C11D1A9C56}" type="pres">
      <dgm:prSet presAssocID="{1E049B43-41B9-45E3-A061-01C126B5946A}" presName="ConnectLineEnd" presStyleLbl="node1" presStyleIdx="0" presStyleCnt="4"/>
      <dgm:spPr/>
    </dgm:pt>
    <dgm:pt modelId="{0C4E09A5-4030-41EB-B06D-90961563E70E}" type="pres">
      <dgm:prSet presAssocID="{1E049B43-41B9-45E3-A061-01C126B5946A}" presName="EmptyPane" presStyleCnt="0"/>
      <dgm:spPr/>
    </dgm:pt>
    <dgm:pt modelId="{9785B422-E2E7-4812-8963-C3A5D3A41859}" type="pres">
      <dgm:prSet presAssocID="{10B70321-3D21-44E5-B08F-07BDF3D21656}" presName="spaceBetweenRectangles" presStyleLbl="fgAcc1" presStyleIdx="0" presStyleCnt="3"/>
      <dgm:spPr/>
    </dgm:pt>
    <dgm:pt modelId="{7A9227FC-AE63-4446-A104-4893D81B49E5}" type="pres">
      <dgm:prSet presAssocID="{9E148477-EBF1-4D08-8CEF-27D890CB8034}" presName="composite" presStyleCnt="0"/>
      <dgm:spPr/>
    </dgm:pt>
    <dgm:pt modelId="{71AF18A7-21B1-4E06-A5A6-4590C6D030CF}" type="pres">
      <dgm:prSet presAssocID="{9E148477-EBF1-4D08-8CEF-27D890CB8034}" presName="Parent1" presStyleLbl="alignNode1" presStyleIdx="1" presStyleCnt="4">
        <dgm:presLayoutVars>
          <dgm:chMax val="1"/>
          <dgm:chPref val="1"/>
          <dgm:bulletEnabled val="1"/>
        </dgm:presLayoutVars>
      </dgm:prSet>
      <dgm:spPr/>
    </dgm:pt>
    <dgm:pt modelId="{B6F95892-BFE5-4A88-B474-5672FF5618A0}" type="pres">
      <dgm:prSet presAssocID="{9E148477-EBF1-4D08-8CEF-27D890CB8034}" presName="Childtext1" presStyleLbl="revTx" presStyleIdx="1" presStyleCnt="4">
        <dgm:presLayoutVars>
          <dgm:chMax val="0"/>
          <dgm:chPref val="0"/>
          <dgm:bulletEnabled/>
        </dgm:presLayoutVars>
      </dgm:prSet>
      <dgm:spPr/>
    </dgm:pt>
    <dgm:pt modelId="{49B787CB-1545-4CC5-9422-A7ACB74C4EAA}" type="pres">
      <dgm:prSet presAssocID="{9E148477-EBF1-4D08-8CEF-27D890CB8034}" presName="ConnectLine" presStyleLbl="sibTrans1D1" presStyleIdx="1" presStyleCnt="4"/>
      <dgm:spPr>
        <a:noFill/>
        <a:ln w="12700" cap="flat" cmpd="sng" algn="ctr">
          <a:solidFill>
            <a:schemeClr val="accent2">
              <a:hueOff val="1802103"/>
              <a:satOff val="2750"/>
              <a:lumOff val="98"/>
              <a:alphaOff val="0"/>
            </a:schemeClr>
          </a:solidFill>
          <a:prstDash val="dash"/>
          <a:miter lim="800000"/>
        </a:ln>
        <a:effectLst/>
      </dgm:spPr>
    </dgm:pt>
    <dgm:pt modelId="{E8EC995E-03DE-4F51-AF9A-6020E559EC8A}" type="pres">
      <dgm:prSet presAssocID="{9E148477-EBF1-4D08-8CEF-27D890CB8034}" presName="ConnectLineEnd" presStyleLbl="node1" presStyleIdx="1" presStyleCnt="4"/>
      <dgm:spPr/>
    </dgm:pt>
    <dgm:pt modelId="{833E4B15-3FE1-4CC4-9AA3-F0DA8D3E6B1B}" type="pres">
      <dgm:prSet presAssocID="{9E148477-EBF1-4D08-8CEF-27D890CB8034}" presName="EmptyPane" presStyleCnt="0"/>
      <dgm:spPr/>
    </dgm:pt>
    <dgm:pt modelId="{3836FEE0-13DF-4C6A-819B-12A7F32A4C81}" type="pres">
      <dgm:prSet presAssocID="{E38A10BE-F6F0-47BD-97B2-CE7D00A56CBC}" presName="spaceBetweenRectangles" presStyleLbl="fgAcc1" presStyleIdx="1" presStyleCnt="3"/>
      <dgm:spPr/>
    </dgm:pt>
    <dgm:pt modelId="{E8CA0465-03D1-45E7-A9D1-83955DB1AEEA}" type="pres">
      <dgm:prSet presAssocID="{A63F31C8-C261-4F81-A035-75C2D532E85F}" presName="composite" presStyleCnt="0"/>
      <dgm:spPr/>
    </dgm:pt>
    <dgm:pt modelId="{211C41D6-2C52-4985-9C71-D14A1B59976C}" type="pres">
      <dgm:prSet presAssocID="{A63F31C8-C261-4F81-A035-75C2D532E85F}" presName="Parent1" presStyleLbl="alignNode1" presStyleIdx="2" presStyleCnt="4">
        <dgm:presLayoutVars>
          <dgm:chMax val="1"/>
          <dgm:chPref val="1"/>
          <dgm:bulletEnabled val="1"/>
        </dgm:presLayoutVars>
      </dgm:prSet>
      <dgm:spPr/>
    </dgm:pt>
    <dgm:pt modelId="{C849B594-0E63-4287-9E30-2A5587C4F448}" type="pres">
      <dgm:prSet presAssocID="{A63F31C8-C261-4F81-A035-75C2D532E85F}" presName="Childtext1" presStyleLbl="revTx" presStyleIdx="2" presStyleCnt="4">
        <dgm:presLayoutVars>
          <dgm:chMax val="0"/>
          <dgm:chPref val="0"/>
          <dgm:bulletEnabled/>
        </dgm:presLayoutVars>
      </dgm:prSet>
      <dgm:spPr/>
    </dgm:pt>
    <dgm:pt modelId="{F69A8021-A236-4AE9-A6C8-C28010BBF729}" type="pres">
      <dgm:prSet presAssocID="{A63F31C8-C261-4F81-A035-75C2D532E85F}" presName="ConnectLine" presStyleLbl="sibTrans1D1" presStyleIdx="2" presStyleCnt="4"/>
      <dgm:spPr>
        <a:noFill/>
        <a:ln w="12700" cap="flat" cmpd="sng" algn="ctr">
          <a:solidFill>
            <a:schemeClr val="accent2">
              <a:hueOff val="3604206"/>
              <a:satOff val="5500"/>
              <a:lumOff val="196"/>
              <a:alphaOff val="0"/>
            </a:schemeClr>
          </a:solidFill>
          <a:prstDash val="dash"/>
          <a:miter lim="800000"/>
        </a:ln>
        <a:effectLst/>
      </dgm:spPr>
    </dgm:pt>
    <dgm:pt modelId="{09BC273B-2402-4B18-9145-B216B863A276}" type="pres">
      <dgm:prSet presAssocID="{A63F31C8-C261-4F81-A035-75C2D532E85F}" presName="ConnectLineEnd" presStyleLbl="node1" presStyleIdx="2" presStyleCnt="4"/>
      <dgm:spPr/>
    </dgm:pt>
    <dgm:pt modelId="{9C39E55D-129F-4D1C-948E-E35FE8045F3A}" type="pres">
      <dgm:prSet presAssocID="{A63F31C8-C261-4F81-A035-75C2D532E85F}" presName="EmptyPane" presStyleCnt="0"/>
      <dgm:spPr/>
    </dgm:pt>
    <dgm:pt modelId="{0BB8B875-D438-4242-AAD1-AA5CAF44CE59}" type="pres">
      <dgm:prSet presAssocID="{DFBA9A62-22B6-46BE-B7D5-2F80B0B4865F}" presName="spaceBetweenRectangles" presStyleLbl="fgAcc1" presStyleIdx="2" presStyleCnt="3"/>
      <dgm:spPr/>
    </dgm:pt>
    <dgm:pt modelId="{64E355F6-8847-4A59-A3A7-07A18F2378E7}" type="pres">
      <dgm:prSet presAssocID="{31CCBBA7-D5B9-4DBD-8E16-43D6D6DF3D8C}" presName="composite" presStyleCnt="0"/>
      <dgm:spPr/>
    </dgm:pt>
    <dgm:pt modelId="{E3CC7A8C-9573-44C6-9DED-F2865EC636D2}" type="pres">
      <dgm:prSet presAssocID="{31CCBBA7-D5B9-4DBD-8E16-43D6D6DF3D8C}" presName="Parent1" presStyleLbl="alignNode1" presStyleIdx="3" presStyleCnt="4">
        <dgm:presLayoutVars>
          <dgm:chMax val="1"/>
          <dgm:chPref val="1"/>
          <dgm:bulletEnabled val="1"/>
        </dgm:presLayoutVars>
      </dgm:prSet>
      <dgm:spPr/>
    </dgm:pt>
    <dgm:pt modelId="{7155A4B4-B047-4262-A168-258AA3A146AD}" type="pres">
      <dgm:prSet presAssocID="{31CCBBA7-D5B9-4DBD-8E16-43D6D6DF3D8C}" presName="Childtext1" presStyleLbl="revTx" presStyleIdx="3" presStyleCnt="4">
        <dgm:presLayoutVars>
          <dgm:chMax val="0"/>
          <dgm:chPref val="0"/>
          <dgm:bulletEnabled/>
        </dgm:presLayoutVars>
      </dgm:prSet>
      <dgm:spPr/>
    </dgm:pt>
    <dgm:pt modelId="{D1B2C1BC-DA76-46E2-9123-5D972A6796A5}" type="pres">
      <dgm:prSet presAssocID="{31CCBBA7-D5B9-4DBD-8E16-43D6D6DF3D8C}" presName="ConnectLine" presStyleLbl="sibTrans1D1" presStyleIdx="3" presStyleCnt="4"/>
      <dgm:spPr>
        <a:noFill/>
        <a:ln w="12700" cap="flat" cmpd="sng" algn="ctr">
          <a:solidFill>
            <a:schemeClr val="accent2">
              <a:hueOff val="5406309"/>
              <a:satOff val="8249"/>
              <a:lumOff val="295"/>
              <a:alphaOff val="0"/>
            </a:schemeClr>
          </a:solidFill>
          <a:prstDash val="dash"/>
          <a:miter lim="800000"/>
        </a:ln>
        <a:effectLst/>
      </dgm:spPr>
    </dgm:pt>
    <dgm:pt modelId="{5FC79CA4-85CE-4A9E-9117-9DAD1AAB3AC2}" type="pres">
      <dgm:prSet presAssocID="{31CCBBA7-D5B9-4DBD-8E16-43D6D6DF3D8C}" presName="ConnectLineEnd" presStyleLbl="node1" presStyleIdx="3" presStyleCnt="4"/>
      <dgm:spPr/>
    </dgm:pt>
    <dgm:pt modelId="{86530A67-0F09-4FE0-A63D-F30EC8E062D7}" type="pres">
      <dgm:prSet presAssocID="{31CCBBA7-D5B9-4DBD-8E16-43D6D6DF3D8C}" presName="EmptyPane" presStyleCnt="0"/>
      <dgm:spPr/>
    </dgm:pt>
  </dgm:ptLst>
  <dgm:cxnLst>
    <dgm:cxn modelId="{99F38E03-32E2-485C-9C3F-4483CC02E844}" srcId="{31CCBBA7-D5B9-4DBD-8E16-43D6D6DF3D8C}" destId="{68AA526D-A477-4E17-B4CB-0EAE20FAB91B}" srcOrd="0" destOrd="0" parTransId="{605AD2FA-496E-47EE-B8E5-5520CE74781B}" sibTransId="{F2455FDE-A0E4-4F92-982B-5BE8A136F811}"/>
    <dgm:cxn modelId="{8F4A9129-A709-44A6-BED1-F7A0CF435A7F}" type="presOf" srcId="{1E049B43-41B9-45E3-A061-01C126B5946A}" destId="{661D7648-8853-4326-9C88-076722BE6EE0}" srcOrd="0" destOrd="0" presId="urn:microsoft.com/office/officeart/2016/7/layout/HexagonTimeline"/>
    <dgm:cxn modelId="{8DF37D35-7FA9-4D76-AFFD-83BF28A628A3}" srcId="{34FBDB7D-071E-4288-9FB6-ADE7588A8AC8}" destId="{A63F31C8-C261-4F81-A035-75C2D532E85F}" srcOrd="2" destOrd="0" parTransId="{57244BF9-65EF-40B5-A8CB-5F873E98EDDA}" sibTransId="{DFBA9A62-22B6-46BE-B7D5-2F80B0B4865F}"/>
    <dgm:cxn modelId="{871D1837-67A7-487F-80AC-3C92394DBA1B}" type="presOf" srcId="{68AA526D-A477-4E17-B4CB-0EAE20FAB91B}" destId="{7155A4B4-B047-4262-A168-258AA3A146AD}" srcOrd="0" destOrd="0" presId="urn:microsoft.com/office/officeart/2016/7/layout/HexagonTimeline"/>
    <dgm:cxn modelId="{4F7F3038-9509-4F93-BC83-4052F791C069}" srcId="{1E049B43-41B9-45E3-A061-01C126B5946A}" destId="{97F2DA64-0A61-4E08-B9F2-20E6D2FF27F1}" srcOrd="0" destOrd="0" parTransId="{F0EB9E50-6548-4515-AC44-46311674739F}" sibTransId="{94E6C560-1A83-45B0-93AB-D349F4268652}"/>
    <dgm:cxn modelId="{9D704C5C-1EF5-4E86-BB17-C197E8E758BA}" srcId="{34FBDB7D-071E-4288-9FB6-ADE7588A8AC8}" destId="{1E049B43-41B9-45E3-A061-01C126B5946A}" srcOrd="0" destOrd="0" parTransId="{6A035898-A001-44EA-9CE1-1CDE175AD78C}" sibTransId="{10B70321-3D21-44E5-B08F-07BDF3D21656}"/>
    <dgm:cxn modelId="{29710842-D175-48E3-ACE5-28150E9B62E7}" srcId="{A63F31C8-C261-4F81-A035-75C2D532E85F}" destId="{B30501FB-3942-4F91-8B37-79498B468BDC}" srcOrd="0" destOrd="0" parTransId="{F8E324D5-1BA2-4C23-B713-3E919FD0142D}" sibTransId="{122A1666-F3B4-4362-A7B0-984101052E10}"/>
    <dgm:cxn modelId="{F9CF406B-2ED4-4B73-AF64-07CDBB17CAF1}" type="presOf" srcId="{31CCBBA7-D5B9-4DBD-8E16-43D6D6DF3D8C}" destId="{E3CC7A8C-9573-44C6-9DED-F2865EC636D2}" srcOrd="0" destOrd="0" presId="urn:microsoft.com/office/officeart/2016/7/layout/HexagonTimeline"/>
    <dgm:cxn modelId="{30971E54-8DCF-43B9-8B28-D843C494042C}" srcId="{34FBDB7D-071E-4288-9FB6-ADE7588A8AC8}" destId="{9E148477-EBF1-4D08-8CEF-27D890CB8034}" srcOrd="1" destOrd="0" parTransId="{864D72D4-8FA2-489D-9001-43733BE70D06}" sibTransId="{E38A10BE-F6F0-47BD-97B2-CE7D00A56CBC}"/>
    <dgm:cxn modelId="{7D98ED54-0082-409C-9AE9-C9A94ADDA8A3}" srcId="{34FBDB7D-071E-4288-9FB6-ADE7588A8AC8}" destId="{31CCBBA7-D5B9-4DBD-8E16-43D6D6DF3D8C}" srcOrd="3" destOrd="0" parTransId="{1407BAA9-DEB3-4554-AD42-6311762B3E93}" sibTransId="{984C46F1-B30C-47AC-8F12-2C8EC040F3BA}"/>
    <dgm:cxn modelId="{B6E1CC84-AA40-4CE9-BB97-5FA0647F0C10}" type="presOf" srcId="{E66557DF-19B5-449C-B7B9-6DC8C5B0AEE0}" destId="{B6F95892-BFE5-4A88-B474-5672FF5618A0}" srcOrd="0" destOrd="0" presId="urn:microsoft.com/office/officeart/2016/7/layout/HexagonTimeline"/>
    <dgm:cxn modelId="{645BA789-8B80-4283-B210-9A9584E7FFE5}" type="presOf" srcId="{A63F31C8-C261-4F81-A035-75C2D532E85F}" destId="{211C41D6-2C52-4985-9C71-D14A1B59976C}" srcOrd="0" destOrd="0" presId="urn:microsoft.com/office/officeart/2016/7/layout/HexagonTimeline"/>
    <dgm:cxn modelId="{4769CB8C-2242-4DFE-A18A-B37BA30E0635}" type="presOf" srcId="{97F2DA64-0A61-4E08-B9F2-20E6D2FF27F1}" destId="{F6BE7D24-A3B2-41EE-A3CA-7184E016B323}" srcOrd="0" destOrd="0" presId="urn:microsoft.com/office/officeart/2016/7/layout/HexagonTimeline"/>
    <dgm:cxn modelId="{524B7EA8-EC1D-4C13-A25F-586E942F8065}" type="presOf" srcId="{34FBDB7D-071E-4288-9FB6-ADE7588A8AC8}" destId="{26804B90-BE20-48DB-B7EF-19B3D953C80C}" srcOrd="0" destOrd="0" presId="urn:microsoft.com/office/officeart/2016/7/layout/HexagonTimeline"/>
    <dgm:cxn modelId="{37A5CCAA-1447-484C-B0AF-F2A1649BC8CF}" type="presOf" srcId="{9E148477-EBF1-4D08-8CEF-27D890CB8034}" destId="{71AF18A7-21B1-4E06-A5A6-4590C6D030CF}" srcOrd="0" destOrd="0" presId="urn:microsoft.com/office/officeart/2016/7/layout/HexagonTimeline"/>
    <dgm:cxn modelId="{C256C1C6-A0FE-4F5E-B0AD-1B97E782A94E}" type="presOf" srcId="{B30501FB-3942-4F91-8B37-79498B468BDC}" destId="{C849B594-0E63-4287-9E30-2A5587C4F448}" srcOrd="0" destOrd="0" presId="urn:microsoft.com/office/officeart/2016/7/layout/HexagonTimeline"/>
    <dgm:cxn modelId="{32772DD2-629C-4A88-BD11-4B6DD0AB38BC}" srcId="{9E148477-EBF1-4D08-8CEF-27D890CB8034}" destId="{E66557DF-19B5-449C-B7B9-6DC8C5B0AEE0}" srcOrd="0" destOrd="0" parTransId="{88BA2FE2-07EC-4C75-A564-703F734B4863}" sibTransId="{F6196B5D-1F92-43A0-B98C-1D54B5ECBB04}"/>
    <dgm:cxn modelId="{B4061946-DA94-46E6-B3F8-FC69899F2A94}" type="presParOf" srcId="{26804B90-BE20-48DB-B7EF-19B3D953C80C}" destId="{DA373A8E-67D3-476B-BC1A-AC3BF5882E07}" srcOrd="0" destOrd="0" presId="urn:microsoft.com/office/officeart/2016/7/layout/HexagonTimeline"/>
    <dgm:cxn modelId="{941B16CC-A03B-4FC5-BACE-36F906B34D73}" type="presParOf" srcId="{DA373A8E-67D3-476B-BC1A-AC3BF5882E07}" destId="{661D7648-8853-4326-9C88-076722BE6EE0}" srcOrd="0" destOrd="0" presId="urn:microsoft.com/office/officeart/2016/7/layout/HexagonTimeline"/>
    <dgm:cxn modelId="{47B6C707-0074-40FD-B056-7F78A5E73CD9}" type="presParOf" srcId="{DA373A8E-67D3-476B-BC1A-AC3BF5882E07}" destId="{F6BE7D24-A3B2-41EE-A3CA-7184E016B323}" srcOrd="1" destOrd="0" presId="urn:microsoft.com/office/officeart/2016/7/layout/HexagonTimeline"/>
    <dgm:cxn modelId="{3A9E323D-4893-4075-B4B8-03D769B6F701}" type="presParOf" srcId="{DA373A8E-67D3-476B-BC1A-AC3BF5882E07}" destId="{5B23136E-6509-45D8-A435-D71C83CE77A7}" srcOrd="2" destOrd="0" presId="urn:microsoft.com/office/officeart/2016/7/layout/HexagonTimeline"/>
    <dgm:cxn modelId="{0B5FC0B1-6986-4FED-B87F-F7D5498A690D}" type="presParOf" srcId="{DA373A8E-67D3-476B-BC1A-AC3BF5882E07}" destId="{8FCCB3C6-B498-4055-8517-17C11D1A9C56}" srcOrd="3" destOrd="0" presId="urn:microsoft.com/office/officeart/2016/7/layout/HexagonTimeline"/>
    <dgm:cxn modelId="{B605F9D4-8014-4E1D-9237-2517DFD7F9A5}" type="presParOf" srcId="{DA373A8E-67D3-476B-BC1A-AC3BF5882E07}" destId="{0C4E09A5-4030-41EB-B06D-90961563E70E}" srcOrd="4" destOrd="0" presId="urn:microsoft.com/office/officeart/2016/7/layout/HexagonTimeline"/>
    <dgm:cxn modelId="{57BBE6C8-E832-407C-992A-94D10777FA08}" type="presParOf" srcId="{26804B90-BE20-48DB-B7EF-19B3D953C80C}" destId="{9785B422-E2E7-4812-8963-C3A5D3A41859}" srcOrd="1" destOrd="0" presId="urn:microsoft.com/office/officeart/2016/7/layout/HexagonTimeline"/>
    <dgm:cxn modelId="{D1F819DF-185D-4F14-B9BF-E97431314618}" type="presParOf" srcId="{26804B90-BE20-48DB-B7EF-19B3D953C80C}" destId="{7A9227FC-AE63-4446-A104-4893D81B49E5}" srcOrd="2" destOrd="0" presId="urn:microsoft.com/office/officeart/2016/7/layout/HexagonTimeline"/>
    <dgm:cxn modelId="{BFBB2F81-5CCD-4E7F-A9B9-05ADA6AC7B7E}" type="presParOf" srcId="{7A9227FC-AE63-4446-A104-4893D81B49E5}" destId="{71AF18A7-21B1-4E06-A5A6-4590C6D030CF}" srcOrd="0" destOrd="0" presId="urn:microsoft.com/office/officeart/2016/7/layout/HexagonTimeline"/>
    <dgm:cxn modelId="{ABEAB0E4-9B95-494A-9869-BB070FFDF04B}" type="presParOf" srcId="{7A9227FC-AE63-4446-A104-4893D81B49E5}" destId="{B6F95892-BFE5-4A88-B474-5672FF5618A0}" srcOrd="1" destOrd="0" presId="urn:microsoft.com/office/officeart/2016/7/layout/HexagonTimeline"/>
    <dgm:cxn modelId="{5F173D42-D4DA-43F7-B6F8-229ECDF3A60A}" type="presParOf" srcId="{7A9227FC-AE63-4446-A104-4893D81B49E5}" destId="{49B787CB-1545-4CC5-9422-A7ACB74C4EAA}" srcOrd="2" destOrd="0" presId="urn:microsoft.com/office/officeart/2016/7/layout/HexagonTimeline"/>
    <dgm:cxn modelId="{30C207E4-84F2-446E-B504-46A7714BF84A}" type="presParOf" srcId="{7A9227FC-AE63-4446-A104-4893D81B49E5}" destId="{E8EC995E-03DE-4F51-AF9A-6020E559EC8A}" srcOrd="3" destOrd="0" presId="urn:microsoft.com/office/officeart/2016/7/layout/HexagonTimeline"/>
    <dgm:cxn modelId="{6792F9AC-9F11-4EF3-AE8E-FBD3211259B4}" type="presParOf" srcId="{7A9227FC-AE63-4446-A104-4893D81B49E5}" destId="{833E4B15-3FE1-4CC4-9AA3-F0DA8D3E6B1B}" srcOrd="4" destOrd="0" presId="urn:microsoft.com/office/officeart/2016/7/layout/HexagonTimeline"/>
    <dgm:cxn modelId="{D78CD91D-ECC5-4548-83BB-6B9C60B5B2E5}" type="presParOf" srcId="{26804B90-BE20-48DB-B7EF-19B3D953C80C}" destId="{3836FEE0-13DF-4C6A-819B-12A7F32A4C81}" srcOrd="3" destOrd="0" presId="urn:microsoft.com/office/officeart/2016/7/layout/HexagonTimeline"/>
    <dgm:cxn modelId="{78281680-A68E-47B9-8C50-CC5F1CD92E69}" type="presParOf" srcId="{26804B90-BE20-48DB-B7EF-19B3D953C80C}" destId="{E8CA0465-03D1-45E7-A9D1-83955DB1AEEA}" srcOrd="4" destOrd="0" presId="urn:microsoft.com/office/officeart/2016/7/layout/HexagonTimeline"/>
    <dgm:cxn modelId="{67A1528E-1813-4BB2-A0D4-490672CE496F}" type="presParOf" srcId="{E8CA0465-03D1-45E7-A9D1-83955DB1AEEA}" destId="{211C41D6-2C52-4985-9C71-D14A1B59976C}" srcOrd="0" destOrd="0" presId="urn:microsoft.com/office/officeart/2016/7/layout/HexagonTimeline"/>
    <dgm:cxn modelId="{86ED443B-073A-46E0-9630-B4DC8549082C}" type="presParOf" srcId="{E8CA0465-03D1-45E7-A9D1-83955DB1AEEA}" destId="{C849B594-0E63-4287-9E30-2A5587C4F448}" srcOrd="1" destOrd="0" presId="urn:microsoft.com/office/officeart/2016/7/layout/HexagonTimeline"/>
    <dgm:cxn modelId="{12200747-7589-4337-982E-A162CC189693}" type="presParOf" srcId="{E8CA0465-03D1-45E7-A9D1-83955DB1AEEA}" destId="{F69A8021-A236-4AE9-A6C8-C28010BBF729}" srcOrd="2" destOrd="0" presId="urn:microsoft.com/office/officeart/2016/7/layout/HexagonTimeline"/>
    <dgm:cxn modelId="{2E7A8091-8355-46B5-98A9-BCDAA68E04D9}" type="presParOf" srcId="{E8CA0465-03D1-45E7-A9D1-83955DB1AEEA}" destId="{09BC273B-2402-4B18-9145-B216B863A276}" srcOrd="3" destOrd="0" presId="urn:microsoft.com/office/officeart/2016/7/layout/HexagonTimeline"/>
    <dgm:cxn modelId="{E2B6EE15-BAA0-4698-A0E3-B644304929AC}" type="presParOf" srcId="{E8CA0465-03D1-45E7-A9D1-83955DB1AEEA}" destId="{9C39E55D-129F-4D1C-948E-E35FE8045F3A}" srcOrd="4" destOrd="0" presId="urn:microsoft.com/office/officeart/2016/7/layout/HexagonTimeline"/>
    <dgm:cxn modelId="{B2D3B839-0CAB-483D-AAD6-4015CE4A060E}" type="presParOf" srcId="{26804B90-BE20-48DB-B7EF-19B3D953C80C}" destId="{0BB8B875-D438-4242-AAD1-AA5CAF44CE59}" srcOrd="5" destOrd="0" presId="urn:microsoft.com/office/officeart/2016/7/layout/HexagonTimeline"/>
    <dgm:cxn modelId="{0C8CB4D4-A50F-4887-8018-93A0A02644FB}" type="presParOf" srcId="{26804B90-BE20-48DB-B7EF-19B3D953C80C}" destId="{64E355F6-8847-4A59-A3A7-07A18F2378E7}" srcOrd="6" destOrd="0" presId="urn:microsoft.com/office/officeart/2016/7/layout/HexagonTimeline"/>
    <dgm:cxn modelId="{D225ADE9-87C8-448D-A8AC-2097C2B140E6}" type="presParOf" srcId="{64E355F6-8847-4A59-A3A7-07A18F2378E7}" destId="{E3CC7A8C-9573-44C6-9DED-F2865EC636D2}" srcOrd="0" destOrd="0" presId="urn:microsoft.com/office/officeart/2016/7/layout/HexagonTimeline"/>
    <dgm:cxn modelId="{4703472A-5200-4999-9720-DCA2B6A687E3}" type="presParOf" srcId="{64E355F6-8847-4A59-A3A7-07A18F2378E7}" destId="{7155A4B4-B047-4262-A168-258AA3A146AD}" srcOrd="1" destOrd="0" presId="urn:microsoft.com/office/officeart/2016/7/layout/HexagonTimeline"/>
    <dgm:cxn modelId="{467DBD95-06AD-4DEF-821F-03F80E31D58A}" type="presParOf" srcId="{64E355F6-8847-4A59-A3A7-07A18F2378E7}" destId="{D1B2C1BC-DA76-46E2-9123-5D972A6796A5}" srcOrd="2" destOrd="0" presId="urn:microsoft.com/office/officeart/2016/7/layout/HexagonTimeline"/>
    <dgm:cxn modelId="{FBCD2454-3408-463D-A126-3D84DBFCA2DA}" type="presParOf" srcId="{64E355F6-8847-4A59-A3A7-07A18F2378E7}" destId="{5FC79CA4-85CE-4A9E-9117-9DAD1AAB3AC2}" srcOrd="3" destOrd="0" presId="urn:microsoft.com/office/officeart/2016/7/layout/HexagonTimeline"/>
    <dgm:cxn modelId="{DF22720B-CA03-4ED4-8F2C-2DD71C382C87}" type="presParOf" srcId="{64E355F6-8847-4A59-A3A7-07A18F2378E7}" destId="{86530A67-0F09-4FE0-A63D-F30EC8E062D7}"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54EB2C-A97C-4581-9715-20DE51CFD6B9}"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D8070591-B708-4EAF-8007-4C4390147F83}">
      <dgm:prSet/>
      <dgm:spPr/>
      <dgm:t>
        <a:bodyPr/>
        <a:lstStyle/>
        <a:p>
          <a:pPr rtl="0"/>
          <a:r>
            <a:rPr lang="en-US" dirty="0">
              <a:latin typeface="Arial"/>
              <a:cs typeface="Arial"/>
            </a:rPr>
            <a:t>My thesis, is that War memorials are just as significant as the familiar written historical records.</a:t>
          </a:r>
        </a:p>
      </dgm:t>
    </dgm:pt>
    <dgm:pt modelId="{C0C6F545-3D1A-4E01-A9A7-981CD5B4445C}" type="parTrans" cxnId="{62F52A2E-438F-449E-8423-2AEAF65090C8}">
      <dgm:prSet/>
      <dgm:spPr/>
      <dgm:t>
        <a:bodyPr/>
        <a:lstStyle/>
        <a:p>
          <a:endParaRPr lang="en-US"/>
        </a:p>
      </dgm:t>
    </dgm:pt>
    <dgm:pt modelId="{4A112CB3-F3AA-42C9-B3DC-7BF58C545208}" type="sibTrans" cxnId="{62F52A2E-438F-449E-8423-2AEAF65090C8}">
      <dgm:prSet/>
      <dgm:spPr/>
      <dgm:t>
        <a:bodyPr/>
        <a:lstStyle/>
        <a:p>
          <a:endParaRPr lang="en-US"/>
        </a:p>
      </dgm:t>
    </dgm:pt>
    <dgm:pt modelId="{B60FAC57-2D19-4A74-8C4C-2ECF6F93FDEF}" type="pres">
      <dgm:prSet presAssocID="{4554EB2C-A97C-4581-9715-20DE51CFD6B9}" presName="linear" presStyleCnt="0">
        <dgm:presLayoutVars>
          <dgm:animLvl val="lvl"/>
          <dgm:resizeHandles val="exact"/>
        </dgm:presLayoutVars>
      </dgm:prSet>
      <dgm:spPr/>
    </dgm:pt>
    <dgm:pt modelId="{7E894967-13FC-4662-8F46-561DDA699F0A}" type="pres">
      <dgm:prSet presAssocID="{D8070591-B708-4EAF-8007-4C4390147F83}" presName="parentText" presStyleLbl="node1" presStyleIdx="0" presStyleCnt="1">
        <dgm:presLayoutVars>
          <dgm:chMax val="0"/>
          <dgm:bulletEnabled val="1"/>
        </dgm:presLayoutVars>
      </dgm:prSet>
      <dgm:spPr/>
    </dgm:pt>
  </dgm:ptLst>
  <dgm:cxnLst>
    <dgm:cxn modelId="{62F52A2E-438F-449E-8423-2AEAF65090C8}" srcId="{4554EB2C-A97C-4581-9715-20DE51CFD6B9}" destId="{D8070591-B708-4EAF-8007-4C4390147F83}" srcOrd="0" destOrd="0" parTransId="{C0C6F545-3D1A-4E01-A9A7-981CD5B4445C}" sibTransId="{4A112CB3-F3AA-42C9-B3DC-7BF58C545208}"/>
    <dgm:cxn modelId="{954E9ECA-BF2B-4A81-A773-0B19774003B5}" type="presOf" srcId="{D8070591-B708-4EAF-8007-4C4390147F83}" destId="{7E894967-13FC-4662-8F46-561DDA699F0A}" srcOrd="0" destOrd="0" presId="urn:microsoft.com/office/officeart/2005/8/layout/vList2"/>
    <dgm:cxn modelId="{069F1DD3-99A8-484B-9A6A-AD594D61412C}" type="presOf" srcId="{4554EB2C-A97C-4581-9715-20DE51CFD6B9}" destId="{B60FAC57-2D19-4A74-8C4C-2ECF6F93FDEF}" srcOrd="0" destOrd="0" presId="urn:microsoft.com/office/officeart/2005/8/layout/vList2"/>
    <dgm:cxn modelId="{ECC8F3EF-A657-46A6-8ECD-73333DB5AA94}" type="presParOf" srcId="{B60FAC57-2D19-4A74-8C4C-2ECF6F93FDEF}" destId="{7E894967-13FC-4662-8F46-561DDA699F0A}"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346C5-7C95-4172-9599-36B500C3ACFE}">
      <dsp:nvSpPr>
        <dsp:cNvPr id="0" name=""/>
        <dsp:cNvSpPr/>
      </dsp:nvSpPr>
      <dsp:spPr>
        <a:xfrm>
          <a:off x="1591666" y="1553"/>
          <a:ext cx="6366664" cy="804719"/>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3531" tIns="204399" rIns="123531" bIns="204399" numCol="1" spcCol="1270" anchor="ctr" anchorCtr="0">
          <a:noAutofit/>
        </a:bodyPr>
        <a:lstStyle/>
        <a:p>
          <a:pPr marL="0" lvl="0" indent="0" algn="l" defTabSz="800100">
            <a:lnSpc>
              <a:spcPct val="90000"/>
            </a:lnSpc>
            <a:spcBef>
              <a:spcPct val="0"/>
            </a:spcBef>
            <a:spcAft>
              <a:spcPct val="35000"/>
            </a:spcAft>
            <a:buNone/>
          </a:pPr>
          <a:r>
            <a:rPr lang="en-US" sz="1800" kern="1200"/>
            <a:t>Examine the Cenotaph in St. Vincent and the Grenadines</a:t>
          </a:r>
        </a:p>
      </dsp:txBody>
      <dsp:txXfrm>
        <a:off x="1591666" y="1553"/>
        <a:ext cx="6366664" cy="804719"/>
      </dsp:txXfrm>
    </dsp:sp>
    <dsp:sp modelId="{57CD62C9-A99F-4907-BFD7-1F5321DA4EAF}">
      <dsp:nvSpPr>
        <dsp:cNvPr id="0" name=""/>
        <dsp:cNvSpPr/>
      </dsp:nvSpPr>
      <dsp:spPr>
        <a:xfrm>
          <a:off x="0" y="1553"/>
          <a:ext cx="1591666" cy="804719"/>
        </a:xfrm>
        <a:prstGeom prst="rect">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226" tIns="79488" rIns="84226" bIns="79488" numCol="1" spcCol="1270" anchor="ctr" anchorCtr="0">
          <a:noAutofit/>
        </a:bodyPr>
        <a:lstStyle/>
        <a:p>
          <a:pPr marL="0" lvl="0" indent="0" algn="ctr" defTabSz="1022350">
            <a:lnSpc>
              <a:spcPct val="90000"/>
            </a:lnSpc>
            <a:spcBef>
              <a:spcPct val="0"/>
            </a:spcBef>
            <a:spcAft>
              <a:spcPct val="35000"/>
            </a:spcAft>
            <a:buNone/>
          </a:pPr>
          <a:r>
            <a:rPr lang="en-US" sz="2300" kern="1200"/>
            <a:t>Examine</a:t>
          </a:r>
        </a:p>
      </dsp:txBody>
      <dsp:txXfrm>
        <a:off x="0" y="1553"/>
        <a:ext cx="1591666" cy="804719"/>
      </dsp:txXfrm>
    </dsp:sp>
    <dsp:sp modelId="{C1B0F158-F03D-4CDD-BFB2-01181B6F4D41}">
      <dsp:nvSpPr>
        <dsp:cNvPr id="0" name=""/>
        <dsp:cNvSpPr/>
      </dsp:nvSpPr>
      <dsp:spPr>
        <a:xfrm>
          <a:off x="1591666" y="854556"/>
          <a:ext cx="6366664" cy="804719"/>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3531" tIns="204399" rIns="123531" bIns="204399" numCol="1" spcCol="1270" anchor="ctr" anchorCtr="0">
          <a:noAutofit/>
        </a:bodyPr>
        <a:lstStyle/>
        <a:p>
          <a:pPr marL="0" lvl="0" indent="0" algn="l" defTabSz="800100">
            <a:lnSpc>
              <a:spcPct val="90000"/>
            </a:lnSpc>
            <a:spcBef>
              <a:spcPct val="0"/>
            </a:spcBef>
            <a:spcAft>
              <a:spcPct val="35000"/>
            </a:spcAft>
            <a:buNone/>
          </a:pPr>
          <a:r>
            <a:rPr lang="en-US" sz="1800" kern="1200"/>
            <a:t>Discuss it's importance to colonialism </a:t>
          </a:r>
        </a:p>
      </dsp:txBody>
      <dsp:txXfrm>
        <a:off x="1591666" y="854556"/>
        <a:ext cx="6366664" cy="804719"/>
      </dsp:txXfrm>
    </dsp:sp>
    <dsp:sp modelId="{760A0247-C9C4-4F66-AE2A-C4D210215AF6}">
      <dsp:nvSpPr>
        <dsp:cNvPr id="0" name=""/>
        <dsp:cNvSpPr/>
      </dsp:nvSpPr>
      <dsp:spPr>
        <a:xfrm>
          <a:off x="0" y="854556"/>
          <a:ext cx="1591666" cy="804719"/>
        </a:xfrm>
        <a:prstGeom prst="rect">
          <a:avLst/>
        </a:prstGeom>
        <a:solidFill>
          <a:schemeClr val="lt1">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226" tIns="79488" rIns="84226" bIns="79488" numCol="1" spcCol="1270" anchor="ctr" anchorCtr="0">
          <a:noAutofit/>
        </a:bodyPr>
        <a:lstStyle/>
        <a:p>
          <a:pPr marL="0" lvl="0" indent="0" algn="ctr" defTabSz="1022350">
            <a:lnSpc>
              <a:spcPct val="90000"/>
            </a:lnSpc>
            <a:spcBef>
              <a:spcPct val="0"/>
            </a:spcBef>
            <a:spcAft>
              <a:spcPct val="35000"/>
            </a:spcAft>
            <a:buNone/>
          </a:pPr>
          <a:r>
            <a:rPr lang="en-US" sz="2300" kern="1200"/>
            <a:t>Discuss</a:t>
          </a:r>
        </a:p>
      </dsp:txBody>
      <dsp:txXfrm>
        <a:off x="0" y="854556"/>
        <a:ext cx="1591666" cy="804719"/>
      </dsp:txXfrm>
    </dsp:sp>
    <dsp:sp modelId="{BB84784D-7A03-495A-83BA-ADEE4468E580}">
      <dsp:nvSpPr>
        <dsp:cNvPr id="0" name=""/>
        <dsp:cNvSpPr/>
      </dsp:nvSpPr>
      <dsp:spPr>
        <a:xfrm>
          <a:off x="1591666" y="1707558"/>
          <a:ext cx="6366664" cy="804719"/>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3531" tIns="204399" rIns="123531" bIns="204399" numCol="1" spcCol="1270" anchor="ctr" anchorCtr="0">
          <a:noAutofit/>
        </a:bodyPr>
        <a:lstStyle/>
        <a:p>
          <a:pPr marL="0" lvl="0" indent="0" algn="l" defTabSz="800100">
            <a:lnSpc>
              <a:spcPct val="90000"/>
            </a:lnSpc>
            <a:spcBef>
              <a:spcPct val="0"/>
            </a:spcBef>
            <a:spcAft>
              <a:spcPct val="35000"/>
            </a:spcAft>
            <a:buNone/>
          </a:pPr>
          <a:r>
            <a:rPr lang="en-US" sz="1800" kern="1200"/>
            <a:t>Discuss controversies surrounding the Cenotaph</a:t>
          </a:r>
        </a:p>
      </dsp:txBody>
      <dsp:txXfrm>
        <a:off x="1591666" y="1707558"/>
        <a:ext cx="6366664" cy="804719"/>
      </dsp:txXfrm>
    </dsp:sp>
    <dsp:sp modelId="{87E56471-5BB5-4A9B-86ED-1FF5FFE7DD6F}">
      <dsp:nvSpPr>
        <dsp:cNvPr id="0" name=""/>
        <dsp:cNvSpPr/>
      </dsp:nvSpPr>
      <dsp:spPr>
        <a:xfrm>
          <a:off x="0" y="1707558"/>
          <a:ext cx="1591666" cy="804719"/>
        </a:xfrm>
        <a:prstGeom prst="rect">
          <a:avLst/>
        </a:prstGeom>
        <a:solidFill>
          <a:schemeClr val="lt1">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226" tIns="79488" rIns="84226" bIns="79488" numCol="1" spcCol="1270" anchor="ctr" anchorCtr="0">
          <a:noAutofit/>
        </a:bodyPr>
        <a:lstStyle/>
        <a:p>
          <a:pPr marL="0" lvl="0" indent="0" algn="ctr" defTabSz="1022350">
            <a:lnSpc>
              <a:spcPct val="90000"/>
            </a:lnSpc>
            <a:spcBef>
              <a:spcPct val="0"/>
            </a:spcBef>
            <a:spcAft>
              <a:spcPct val="35000"/>
            </a:spcAft>
            <a:buNone/>
          </a:pPr>
          <a:r>
            <a:rPr lang="en-US" sz="2300" kern="1200"/>
            <a:t>Discuss</a:t>
          </a:r>
        </a:p>
      </dsp:txBody>
      <dsp:txXfrm>
        <a:off x="0" y="1707558"/>
        <a:ext cx="1591666" cy="804719"/>
      </dsp:txXfrm>
    </dsp:sp>
    <dsp:sp modelId="{E33CCA8E-4AE5-4318-8AC9-455A221A34DA}">
      <dsp:nvSpPr>
        <dsp:cNvPr id="0" name=""/>
        <dsp:cNvSpPr/>
      </dsp:nvSpPr>
      <dsp:spPr>
        <a:xfrm>
          <a:off x="1591666" y="2560561"/>
          <a:ext cx="6366664" cy="804719"/>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3531" tIns="204399" rIns="123531" bIns="204399" numCol="1" spcCol="1270" anchor="ctr" anchorCtr="0">
          <a:noAutofit/>
        </a:bodyPr>
        <a:lstStyle/>
        <a:p>
          <a:pPr marL="0" lvl="0" indent="0" algn="l" defTabSz="800100">
            <a:lnSpc>
              <a:spcPct val="90000"/>
            </a:lnSpc>
            <a:spcBef>
              <a:spcPct val="0"/>
            </a:spcBef>
            <a:spcAft>
              <a:spcPct val="35000"/>
            </a:spcAft>
            <a:buNone/>
          </a:pPr>
          <a:r>
            <a:rPr lang="en-US" sz="1800" kern="1200"/>
            <a:t>Explain why it is still considered relevant</a:t>
          </a:r>
        </a:p>
      </dsp:txBody>
      <dsp:txXfrm>
        <a:off x="1591666" y="2560561"/>
        <a:ext cx="6366664" cy="804719"/>
      </dsp:txXfrm>
    </dsp:sp>
    <dsp:sp modelId="{F08E8906-CC4B-4F0F-B5DC-82EA993A2D2F}">
      <dsp:nvSpPr>
        <dsp:cNvPr id="0" name=""/>
        <dsp:cNvSpPr/>
      </dsp:nvSpPr>
      <dsp:spPr>
        <a:xfrm>
          <a:off x="0" y="2560561"/>
          <a:ext cx="1591666" cy="804719"/>
        </a:xfrm>
        <a:prstGeom prst="rect">
          <a:avLst/>
        </a:prstGeom>
        <a:solidFill>
          <a:schemeClr val="lt1">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226" tIns="79488" rIns="84226" bIns="79488" numCol="1" spcCol="1270" anchor="ctr" anchorCtr="0">
          <a:noAutofit/>
        </a:bodyPr>
        <a:lstStyle/>
        <a:p>
          <a:pPr marL="0" lvl="0" indent="0" algn="ctr" defTabSz="1022350">
            <a:lnSpc>
              <a:spcPct val="90000"/>
            </a:lnSpc>
            <a:spcBef>
              <a:spcPct val="0"/>
            </a:spcBef>
            <a:spcAft>
              <a:spcPct val="35000"/>
            </a:spcAft>
            <a:buNone/>
          </a:pPr>
          <a:r>
            <a:rPr lang="en-US" sz="2300" kern="1200"/>
            <a:t>Explain</a:t>
          </a:r>
        </a:p>
      </dsp:txBody>
      <dsp:txXfrm>
        <a:off x="0" y="2560561"/>
        <a:ext cx="1591666" cy="804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3E55E-353E-47BB-8E2A-743FF62CD93B}">
      <dsp:nvSpPr>
        <dsp:cNvPr id="0" name=""/>
        <dsp:cNvSpPr/>
      </dsp:nvSpPr>
      <dsp:spPr>
        <a:xfrm>
          <a:off x="0" y="640"/>
          <a:ext cx="99197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D43770-EB7E-4E2F-9897-8BB67496B72B}">
      <dsp:nvSpPr>
        <dsp:cNvPr id="0" name=""/>
        <dsp:cNvSpPr/>
      </dsp:nvSpPr>
      <dsp:spPr>
        <a:xfrm>
          <a:off x="0" y="640"/>
          <a:ext cx="9919756" cy="1049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latin typeface="Arial"/>
              <a:cs typeface="Arial"/>
            </a:rPr>
            <a:t>The monument commemorates the historical development of both Britain and St. Vincent (a colony of Britain at the time); </a:t>
          </a:r>
          <a:r>
            <a:rPr lang="en-US" sz="2100" kern="1200" dirty="0"/>
            <a:t>These men gave their lives for King and Country </a:t>
          </a:r>
          <a:r>
            <a:rPr lang="en-US" sz="2100" kern="1200" dirty="0">
              <a:latin typeface="Calibri Light" panose="020F0302020204030204"/>
            </a:rPr>
            <a:t>in the</a:t>
          </a:r>
          <a:r>
            <a:rPr lang="en-US" sz="2100" kern="1200" dirty="0"/>
            <a:t> </a:t>
          </a:r>
          <a:r>
            <a:rPr lang="en-US" sz="2100" kern="1200" dirty="0">
              <a:latin typeface="Calibri Light" panose="020F0302020204030204"/>
            </a:rPr>
            <a:t>Wars.</a:t>
          </a:r>
          <a:r>
            <a:rPr lang="en-US" sz="2100" kern="1200" dirty="0"/>
            <a:t> Hence, the Caribbean and British</a:t>
          </a:r>
          <a:r>
            <a:rPr lang="en-US" sz="2100" kern="1200" dirty="0">
              <a:latin typeface="Calibri Light" panose="020F0302020204030204"/>
            </a:rPr>
            <a:t> share</a:t>
          </a:r>
          <a:r>
            <a:rPr lang="en-US" sz="2100" kern="1200" dirty="0"/>
            <a:t> </a:t>
          </a:r>
          <a:r>
            <a:rPr lang="en-US" sz="2100" kern="1200" dirty="0">
              <a:latin typeface="Calibri Light" panose="020F0302020204030204"/>
            </a:rPr>
            <a:t>common history</a:t>
          </a:r>
        </a:p>
      </dsp:txBody>
      <dsp:txXfrm>
        <a:off x="0" y="640"/>
        <a:ext cx="9919756" cy="1049462"/>
      </dsp:txXfrm>
    </dsp:sp>
    <dsp:sp modelId="{182CDF79-F37F-4682-98B7-B83FA0DFF965}">
      <dsp:nvSpPr>
        <dsp:cNvPr id="0" name=""/>
        <dsp:cNvSpPr/>
      </dsp:nvSpPr>
      <dsp:spPr>
        <a:xfrm>
          <a:off x="0" y="1050103"/>
          <a:ext cx="991975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A77AC-99FE-484C-9184-7920F9A10E73}">
      <dsp:nvSpPr>
        <dsp:cNvPr id="0" name=""/>
        <dsp:cNvSpPr/>
      </dsp:nvSpPr>
      <dsp:spPr>
        <a:xfrm>
          <a:off x="0" y="1050103"/>
          <a:ext cx="9919756" cy="1049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It helps society to</a:t>
          </a:r>
          <a:r>
            <a:rPr lang="en-GB" sz="2100" kern="1200"/>
            <a:t> accept visual representations as being able to convey  serious </a:t>
          </a:r>
          <a:r>
            <a:rPr lang="en-GB" sz="2100" kern="1200" dirty="0"/>
            <a:t>history</a:t>
          </a:r>
          <a:r>
            <a:rPr lang="en-GB" sz="2100" kern="1200" dirty="0">
              <a:latin typeface="Calibri Light" panose="020F0302020204030204"/>
            </a:rPr>
            <a:t>.</a:t>
          </a:r>
          <a:endParaRPr lang="en-US" sz="2100" kern="1200" dirty="0"/>
        </a:p>
      </dsp:txBody>
      <dsp:txXfrm>
        <a:off x="0" y="1050103"/>
        <a:ext cx="9919756" cy="1049462"/>
      </dsp:txXfrm>
    </dsp:sp>
    <dsp:sp modelId="{248CEB19-C881-443D-B281-FB159139239F}">
      <dsp:nvSpPr>
        <dsp:cNvPr id="0" name=""/>
        <dsp:cNvSpPr/>
      </dsp:nvSpPr>
      <dsp:spPr>
        <a:xfrm>
          <a:off x="0" y="2099565"/>
          <a:ext cx="9919756"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A09DA5-F928-49BB-97D3-36486B901BAD}">
      <dsp:nvSpPr>
        <dsp:cNvPr id="0" name=""/>
        <dsp:cNvSpPr/>
      </dsp:nvSpPr>
      <dsp:spPr>
        <a:xfrm>
          <a:off x="0" y="2099565"/>
          <a:ext cx="9919756" cy="1049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latin typeface="Calibri Light" panose="020F0302020204030204"/>
            </a:rPr>
            <a:t> </a:t>
          </a:r>
          <a:r>
            <a:rPr lang="en-GB" sz="2100" kern="1200"/>
            <a:t>The Cenotaph built in steel helps to underscore the solidity of the lessons </a:t>
          </a:r>
          <a:r>
            <a:rPr lang="en-GB" sz="2100" kern="1200">
              <a:latin typeface="Calibri Light" panose="020F0302020204030204"/>
            </a:rPr>
            <a:t>the past</a:t>
          </a:r>
          <a:r>
            <a:rPr lang="en-GB" sz="2100" kern="1200"/>
            <a:t> teach.</a:t>
          </a:r>
          <a:r>
            <a:rPr lang="en-GB" sz="2100" kern="1200" dirty="0"/>
            <a:t> </a:t>
          </a:r>
          <a:endParaRPr lang="en-US" sz="2100" kern="1200" dirty="0"/>
        </a:p>
      </dsp:txBody>
      <dsp:txXfrm>
        <a:off x="0" y="2099565"/>
        <a:ext cx="9919756" cy="1049462"/>
      </dsp:txXfrm>
    </dsp:sp>
    <dsp:sp modelId="{95F24DD5-CAA9-4597-B877-66EF8813F070}">
      <dsp:nvSpPr>
        <dsp:cNvPr id="0" name=""/>
        <dsp:cNvSpPr/>
      </dsp:nvSpPr>
      <dsp:spPr>
        <a:xfrm>
          <a:off x="0" y="3149028"/>
          <a:ext cx="991975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662923-41B3-4EB8-A680-B4BD7C35734B}">
      <dsp:nvSpPr>
        <dsp:cNvPr id="0" name=""/>
        <dsp:cNvSpPr/>
      </dsp:nvSpPr>
      <dsp:spPr>
        <a:xfrm>
          <a:off x="0" y="3149028"/>
          <a:ext cx="9919756" cy="1049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 </a:t>
          </a:r>
          <a:r>
            <a:rPr lang="en-GB" sz="2100" kern="1200">
              <a:latin typeface="Calibri Light" panose="020F0302020204030204"/>
            </a:rPr>
            <a:t>It commemorates the</a:t>
          </a:r>
          <a:r>
            <a:rPr lang="en-GB" sz="2100" kern="1200"/>
            <a:t> bitter victory of war heroes. Bitter because lives were lost</a:t>
          </a:r>
          <a:r>
            <a:rPr lang="en-GB" sz="2100" kern="1200" dirty="0"/>
            <a:t>...</a:t>
          </a:r>
          <a:endParaRPr lang="en-US" sz="2100" kern="1200" dirty="0"/>
        </a:p>
      </dsp:txBody>
      <dsp:txXfrm>
        <a:off x="0" y="3149028"/>
        <a:ext cx="9919756" cy="1049462"/>
      </dsp:txXfrm>
    </dsp:sp>
    <dsp:sp modelId="{94010E00-B427-49E4-A590-4EAE05CB1D2B}">
      <dsp:nvSpPr>
        <dsp:cNvPr id="0" name=""/>
        <dsp:cNvSpPr/>
      </dsp:nvSpPr>
      <dsp:spPr>
        <a:xfrm>
          <a:off x="0" y="4198490"/>
          <a:ext cx="991975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5EF2F1-A179-4544-8216-C88065D03F93}">
      <dsp:nvSpPr>
        <dsp:cNvPr id="0" name=""/>
        <dsp:cNvSpPr/>
      </dsp:nvSpPr>
      <dsp:spPr>
        <a:xfrm>
          <a:off x="0" y="4198490"/>
          <a:ext cx="9919756" cy="1049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US" sz="2100" kern="1200" dirty="0"/>
            <a:t>It acts as a sort of open Museum in the heart of the Capital which serve to give lasting shape of moments that would have been otherwise lost with the living, had they not been erected. </a:t>
          </a:r>
          <a:endParaRPr lang="en-GB" sz="2100" kern="1200" dirty="0"/>
        </a:p>
      </dsp:txBody>
      <dsp:txXfrm>
        <a:off x="0" y="4198490"/>
        <a:ext cx="9919756" cy="10494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D7648-8853-4326-9C88-076722BE6EE0}">
      <dsp:nvSpPr>
        <dsp:cNvPr id="0" name=""/>
        <dsp:cNvSpPr/>
      </dsp:nvSpPr>
      <dsp:spPr>
        <a:xfrm>
          <a:off x="403423" y="2159335"/>
          <a:ext cx="2074748" cy="588909"/>
        </a:xfrm>
        <a:prstGeom prst="homePlate">
          <a:avLst>
            <a:gd name="adj" fmla="val 4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alibri Light" panose="020F0302020204030204"/>
            </a:rPr>
            <a:t>1925</a:t>
          </a:r>
          <a:endParaRPr lang="en-US" sz="1500" kern="1200" dirty="0"/>
        </a:p>
      </dsp:txBody>
      <dsp:txXfrm>
        <a:off x="403423" y="2159335"/>
        <a:ext cx="1956966" cy="588909"/>
      </dsp:txXfrm>
    </dsp:sp>
    <dsp:sp modelId="{F6BE7D24-A3B2-41EE-A3CA-7184E016B323}">
      <dsp:nvSpPr>
        <dsp:cNvPr id="0" name=""/>
        <dsp:cNvSpPr/>
      </dsp:nvSpPr>
      <dsp:spPr>
        <a:xfrm>
          <a:off x="0" y="0"/>
          <a:ext cx="2881594" cy="1570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133350" numCol="1" spcCol="1270" anchor="b" anchorCtr="1">
          <a:noAutofit/>
        </a:bodyPr>
        <a:lstStyle/>
        <a:p>
          <a:pPr marL="0" lvl="0" indent="0" algn="ctr" defTabSz="666750" rtl="0">
            <a:lnSpc>
              <a:spcPct val="90000"/>
            </a:lnSpc>
            <a:spcBef>
              <a:spcPct val="0"/>
            </a:spcBef>
            <a:spcAft>
              <a:spcPct val="35000"/>
            </a:spcAft>
            <a:buNone/>
          </a:pPr>
          <a:r>
            <a:rPr lang="en-US" sz="1500" kern="1200" dirty="0"/>
            <a:t>first erected in Central </a:t>
          </a:r>
          <a:r>
            <a:rPr lang="en-US" sz="1500" kern="1200" dirty="0">
              <a:latin typeface="Calibri Light" panose="020F0302020204030204"/>
            </a:rPr>
            <a:t>Kingstown 11 November 1925</a:t>
          </a:r>
          <a:endParaRPr lang="en-US" sz="1500" kern="1200" dirty="0"/>
        </a:p>
      </dsp:txBody>
      <dsp:txXfrm>
        <a:off x="0" y="0"/>
        <a:ext cx="2881594" cy="1570425"/>
      </dsp:txXfrm>
    </dsp:sp>
    <dsp:sp modelId="{9785B422-E2E7-4812-8963-C3A5D3A41859}">
      <dsp:nvSpPr>
        <dsp:cNvPr id="0" name=""/>
        <dsp:cNvSpPr/>
      </dsp:nvSpPr>
      <dsp:spPr>
        <a:xfrm>
          <a:off x="2478171" y="2453790"/>
          <a:ext cx="806846" cy="0"/>
        </a:xfrm>
        <a:custGeom>
          <a:avLst/>
          <a:gdLst/>
          <a:ahLst/>
          <a:cxnLst/>
          <a:rect l="0" t="0" r="0" b="0"/>
          <a:pathLst>
            <a:path>
              <a:moveTo>
                <a:pt x="0" y="0"/>
              </a:moveTo>
              <a:lnTo>
                <a:pt x="806846" y="0"/>
              </a:lnTo>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B23136E-6509-45D8-A435-D71C83CE77A7}">
      <dsp:nvSpPr>
        <dsp:cNvPr id="0" name=""/>
        <dsp:cNvSpPr/>
      </dsp:nvSpPr>
      <dsp:spPr>
        <a:xfrm>
          <a:off x="1440797" y="1668577"/>
          <a:ext cx="0" cy="490758"/>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FCCB3C6-B498-4055-8517-17C11D1A9C56}">
      <dsp:nvSpPr>
        <dsp:cNvPr id="0" name=""/>
        <dsp:cNvSpPr/>
      </dsp:nvSpPr>
      <dsp:spPr>
        <a:xfrm>
          <a:off x="1391721" y="1570425"/>
          <a:ext cx="98151" cy="9815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1AF18A7-21B1-4E06-A5A6-4590C6D030CF}">
      <dsp:nvSpPr>
        <dsp:cNvPr id="0" name=""/>
        <dsp:cNvSpPr/>
      </dsp:nvSpPr>
      <dsp:spPr>
        <a:xfrm>
          <a:off x="3285018" y="2159335"/>
          <a:ext cx="2074748" cy="588909"/>
        </a:xfrm>
        <a:prstGeom prst="hexagon">
          <a:avLst>
            <a:gd name="adj" fmla="val 40000"/>
            <a:gd name="vf" fmla="val 115470"/>
          </a:avLst>
        </a:prstGeom>
        <a:gradFill rotWithShape="0">
          <a:gsLst>
            <a:gs pos="0">
              <a:schemeClr val="accent2">
                <a:hueOff val="2402804"/>
                <a:satOff val="3666"/>
                <a:lumOff val="131"/>
                <a:alphaOff val="0"/>
                <a:satMod val="103000"/>
                <a:lumMod val="102000"/>
                <a:tint val="94000"/>
              </a:schemeClr>
            </a:gs>
            <a:gs pos="50000">
              <a:schemeClr val="accent2">
                <a:hueOff val="2402804"/>
                <a:satOff val="3666"/>
                <a:lumOff val="131"/>
                <a:alphaOff val="0"/>
                <a:satMod val="110000"/>
                <a:lumMod val="100000"/>
                <a:shade val="100000"/>
              </a:schemeClr>
            </a:gs>
            <a:gs pos="100000">
              <a:schemeClr val="accent2">
                <a:hueOff val="2402804"/>
                <a:satOff val="3666"/>
                <a:lumOff val="131"/>
                <a:alphaOff val="0"/>
                <a:lumMod val="99000"/>
                <a:satMod val="120000"/>
                <a:shade val="78000"/>
              </a:schemeClr>
            </a:gs>
          </a:gsLst>
          <a:lin ang="5400000" scaled="0"/>
        </a:gradFill>
        <a:ln w="6350" cap="flat" cmpd="sng" algn="ctr">
          <a:solidFill>
            <a:schemeClr val="accent2">
              <a:hueOff val="2402804"/>
              <a:satOff val="3666"/>
              <a:lumOff val="13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alibri Light" panose="020F0302020204030204"/>
            </a:rPr>
            <a:t>1998</a:t>
          </a:r>
          <a:endParaRPr lang="en-US" sz="1500" kern="1200" dirty="0"/>
        </a:p>
      </dsp:txBody>
      <dsp:txXfrm>
        <a:off x="3536435" y="2230699"/>
        <a:ext cx="1571914" cy="446181"/>
      </dsp:txXfrm>
    </dsp:sp>
    <dsp:sp modelId="{B6F95892-BFE5-4A88-B474-5672FF5618A0}">
      <dsp:nvSpPr>
        <dsp:cNvPr id="0" name=""/>
        <dsp:cNvSpPr/>
      </dsp:nvSpPr>
      <dsp:spPr>
        <a:xfrm>
          <a:off x="2881594" y="3337154"/>
          <a:ext cx="2881594" cy="1570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133350" numCol="1" spcCol="1270" anchor="t" anchorCtr="1">
          <a:noAutofit/>
        </a:bodyPr>
        <a:lstStyle/>
        <a:p>
          <a:pPr marL="0" lvl="0" indent="0" algn="ctr" defTabSz="666750">
            <a:lnSpc>
              <a:spcPct val="90000"/>
            </a:lnSpc>
            <a:spcBef>
              <a:spcPct val="0"/>
            </a:spcBef>
            <a:spcAft>
              <a:spcPct val="35000"/>
            </a:spcAft>
            <a:buNone/>
          </a:pPr>
          <a:r>
            <a:rPr lang="en-US" sz="1500" kern="1200" dirty="0"/>
            <a:t>removed to another central location in </a:t>
          </a:r>
          <a:r>
            <a:rPr lang="en-US" sz="1500" kern="1200" dirty="0">
              <a:latin typeface="Calibri Light" panose="020F0302020204030204"/>
            </a:rPr>
            <a:t>Kingstown</a:t>
          </a:r>
          <a:endParaRPr lang="en-US" sz="1500" kern="1200" dirty="0"/>
        </a:p>
      </dsp:txBody>
      <dsp:txXfrm>
        <a:off x="2881594" y="3337154"/>
        <a:ext cx="2881594" cy="1570425"/>
      </dsp:txXfrm>
    </dsp:sp>
    <dsp:sp modelId="{3836FEE0-13DF-4C6A-819B-12A7F32A4C81}">
      <dsp:nvSpPr>
        <dsp:cNvPr id="0" name=""/>
        <dsp:cNvSpPr/>
      </dsp:nvSpPr>
      <dsp:spPr>
        <a:xfrm>
          <a:off x="5359766" y="2453790"/>
          <a:ext cx="806846" cy="0"/>
        </a:xfrm>
        <a:custGeom>
          <a:avLst/>
          <a:gdLst/>
          <a:ahLst/>
          <a:cxnLst/>
          <a:rect l="0" t="0" r="0" b="0"/>
          <a:pathLst>
            <a:path>
              <a:moveTo>
                <a:pt x="0" y="0"/>
              </a:moveTo>
              <a:lnTo>
                <a:pt x="806846" y="0"/>
              </a:lnTo>
            </a:path>
          </a:pathLst>
        </a:custGeom>
        <a:noFill/>
        <a:ln w="6350" cap="flat" cmpd="sng" algn="ctr">
          <a:solidFill>
            <a:schemeClr val="accent2">
              <a:hueOff val="3604206"/>
              <a:satOff val="5500"/>
              <a:lumOff val="196"/>
              <a:alphaOff val="0"/>
            </a:schemeClr>
          </a:solidFill>
          <a:prstDash val="solid"/>
          <a:miter lim="800000"/>
        </a:ln>
        <a:effectLst/>
      </dsp:spPr>
      <dsp:style>
        <a:lnRef idx="1">
          <a:scrgbClr r="0" g="0" b="0"/>
        </a:lnRef>
        <a:fillRef idx="1">
          <a:scrgbClr r="0" g="0" b="0"/>
        </a:fillRef>
        <a:effectRef idx="0">
          <a:scrgbClr r="0" g="0" b="0"/>
        </a:effectRef>
        <a:fontRef idx="minor"/>
      </dsp:style>
    </dsp:sp>
    <dsp:sp modelId="{49B787CB-1545-4CC5-9422-A7ACB74C4EAA}">
      <dsp:nvSpPr>
        <dsp:cNvPr id="0" name=""/>
        <dsp:cNvSpPr/>
      </dsp:nvSpPr>
      <dsp:spPr>
        <a:xfrm>
          <a:off x="4322392" y="2748244"/>
          <a:ext cx="0" cy="490758"/>
        </a:xfrm>
        <a:prstGeom prst="line">
          <a:avLst/>
        </a:prstGeom>
        <a:noFill/>
        <a:ln w="12700" cap="flat" cmpd="sng" algn="ctr">
          <a:solidFill>
            <a:schemeClr val="accent2">
              <a:hueOff val="1802103"/>
              <a:satOff val="2750"/>
              <a:lumOff val="98"/>
              <a:alphaOff val="0"/>
            </a:schemeClr>
          </a:solidFill>
          <a:prstDash val="dash"/>
          <a:miter lim="800000"/>
        </a:ln>
        <a:effectLst/>
      </dsp:spPr>
      <dsp:style>
        <a:lnRef idx="1">
          <a:scrgbClr r="0" g="0" b="0"/>
        </a:lnRef>
        <a:fillRef idx="0">
          <a:scrgbClr r="0" g="0" b="0"/>
        </a:fillRef>
        <a:effectRef idx="0">
          <a:scrgbClr r="0" g="0" b="0"/>
        </a:effectRef>
        <a:fontRef idx="minor"/>
      </dsp:style>
    </dsp:sp>
    <dsp:sp modelId="{E8EC995E-03DE-4F51-AF9A-6020E559EC8A}">
      <dsp:nvSpPr>
        <dsp:cNvPr id="0" name=""/>
        <dsp:cNvSpPr/>
      </dsp:nvSpPr>
      <dsp:spPr>
        <a:xfrm>
          <a:off x="4273316" y="3239002"/>
          <a:ext cx="98151" cy="98151"/>
        </a:xfrm>
        <a:prstGeom prst="rect">
          <a:avLst/>
        </a:prstGeom>
        <a:gradFill rotWithShape="0">
          <a:gsLst>
            <a:gs pos="0">
              <a:schemeClr val="accent2">
                <a:hueOff val="2402804"/>
                <a:satOff val="3666"/>
                <a:lumOff val="131"/>
                <a:alphaOff val="0"/>
                <a:satMod val="103000"/>
                <a:lumMod val="102000"/>
                <a:tint val="94000"/>
              </a:schemeClr>
            </a:gs>
            <a:gs pos="50000">
              <a:schemeClr val="accent2">
                <a:hueOff val="2402804"/>
                <a:satOff val="3666"/>
                <a:lumOff val="131"/>
                <a:alphaOff val="0"/>
                <a:satMod val="110000"/>
                <a:lumMod val="100000"/>
                <a:shade val="100000"/>
              </a:schemeClr>
            </a:gs>
            <a:gs pos="100000">
              <a:schemeClr val="accent2">
                <a:hueOff val="2402804"/>
                <a:satOff val="3666"/>
                <a:lumOff val="13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11C41D6-2C52-4985-9C71-D14A1B59976C}">
      <dsp:nvSpPr>
        <dsp:cNvPr id="0" name=""/>
        <dsp:cNvSpPr/>
      </dsp:nvSpPr>
      <dsp:spPr>
        <a:xfrm>
          <a:off x="6166612" y="2159335"/>
          <a:ext cx="2074748" cy="588909"/>
        </a:xfrm>
        <a:prstGeom prst="hexagon">
          <a:avLst>
            <a:gd name="adj" fmla="val 40000"/>
            <a:gd name="vf" fmla="val 115470"/>
          </a:avLst>
        </a:prstGeom>
        <a:gradFill rotWithShape="0">
          <a:gsLst>
            <a:gs pos="0">
              <a:schemeClr val="accent2">
                <a:hueOff val="4805608"/>
                <a:satOff val="7333"/>
                <a:lumOff val="262"/>
                <a:alphaOff val="0"/>
                <a:satMod val="103000"/>
                <a:lumMod val="102000"/>
                <a:tint val="94000"/>
              </a:schemeClr>
            </a:gs>
            <a:gs pos="50000">
              <a:schemeClr val="accent2">
                <a:hueOff val="4805608"/>
                <a:satOff val="7333"/>
                <a:lumOff val="262"/>
                <a:alphaOff val="0"/>
                <a:satMod val="110000"/>
                <a:lumMod val="100000"/>
                <a:shade val="100000"/>
              </a:schemeClr>
            </a:gs>
            <a:gs pos="100000">
              <a:schemeClr val="accent2">
                <a:hueOff val="4805608"/>
                <a:satOff val="7333"/>
                <a:lumOff val="262"/>
                <a:alphaOff val="0"/>
                <a:lumMod val="99000"/>
                <a:satMod val="120000"/>
                <a:shade val="78000"/>
              </a:schemeClr>
            </a:gs>
          </a:gsLst>
          <a:lin ang="5400000" scaled="0"/>
        </a:gradFill>
        <a:ln w="6350" cap="flat" cmpd="sng" algn="ctr">
          <a:solidFill>
            <a:schemeClr val="accent2">
              <a:hueOff val="4805608"/>
              <a:satOff val="7333"/>
              <a:lumOff val="26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alibri Light" panose="020F0302020204030204"/>
            </a:rPr>
            <a:t>2019</a:t>
          </a:r>
          <a:endParaRPr lang="en-US" sz="1500" kern="1200" dirty="0"/>
        </a:p>
      </dsp:txBody>
      <dsp:txXfrm>
        <a:off x="6418029" y="2230699"/>
        <a:ext cx="1571914" cy="446181"/>
      </dsp:txXfrm>
    </dsp:sp>
    <dsp:sp modelId="{C849B594-0E63-4287-9E30-2A5587C4F448}">
      <dsp:nvSpPr>
        <dsp:cNvPr id="0" name=""/>
        <dsp:cNvSpPr/>
      </dsp:nvSpPr>
      <dsp:spPr>
        <a:xfrm>
          <a:off x="5763189" y="0"/>
          <a:ext cx="2881594" cy="1570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133350" numCol="1" spcCol="1270" anchor="b" anchorCtr="1">
          <a:noAutofit/>
        </a:bodyPr>
        <a:lstStyle/>
        <a:p>
          <a:pPr marL="0" lvl="0" indent="0" algn="ctr" defTabSz="666750" rtl="0">
            <a:lnSpc>
              <a:spcPct val="90000"/>
            </a:lnSpc>
            <a:spcBef>
              <a:spcPct val="0"/>
            </a:spcBef>
            <a:spcAft>
              <a:spcPct val="35000"/>
            </a:spcAft>
            <a:buNone/>
          </a:pPr>
          <a:r>
            <a:rPr lang="en-US" sz="1500" kern="1200" dirty="0"/>
            <a:t>visited by Prince</a:t>
          </a:r>
          <a:r>
            <a:rPr lang="en-US" sz="1500" kern="1200" dirty="0">
              <a:latin typeface="Calibri Light" panose="020F0302020204030204"/>
            </a:rPr>
            <a:t> Charles and the Duchess of Cornwall</a:t>
          </a:r>
          <a:endParaRPr lang="en-US" sz="1500" kern="1200" dirty="0"/>
        </a:p>
      </dsp:txBody>
      <dsp:txXfrm>
        <a:off x="5763189" y="0"/>
        <a:ext cx="2881594" cy="1570425"/>
      </dsp:txXfrm>
    </dsp:sp>
    <dsp:sp modelId="{0BB8B875-D438-4242-AAD1-AA5CAF44CE59}">
      <dsp:nvSpPr>
        <dsp:cNvPr id="0" name=""/>
        <dsp:cNvSpPr/>
      </dsp:nvSpPr>
      <dsp:spPr>
        <a:xfrm>
          <a:off x="8241360" y="2453790"/>
          <a:ext cx="806846" cy="0"/>
        </a:xfrm>
        <a:custGeom>
          <a:avLst/>
          <a:gdLst/>
          <a:ahLst/>
          <a:cxnLst/>
          <a:rect l="0" t="0" r="0" b="0"/>
          <a:pathLst>
            <a:path>
              <a:moveTo>
                <a:pt x="0" y="0"/>
              </a:moveTo>
              <a:lnTo>
                <a:pt x="806846" y="0"/>
              </a:lnTo>
            </a:path>
          </a:pathLst>
        </a:custGeom>
        <a:noFill/>
        <a:ln w="6350" cap="flat" cmpd="sng" algn="ctr">
          <a:solidFill>
            <a:schemeClr val="accent2">
              <a:hueOff val="7208412"/>
              <a:satOff val="10999"/>
              <a:lumOff val="393"/>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8021-A236-4AE9-A6C8-C28010BBF729}">
      <dsp:nvSpPr>
        <dsp:cNvPr id="0" name=""/>
        <dsp:cNvSpPr/>
      </dsp:nvSpPr>
      <dsp:spPr>
        <a:xfrm>
          <a:off x="7203986" y="1668577"/>
          <a:ext cx="0" cy="490758"/>
        </a:xfrm>
        <a:prstGeom prst="line">
          <a:avLst/>
        </a:prstGeom>
        <a:noFill/>
        <a:ln w="12700" cap="flat" cmpd="sng" algn="ctr">
          <a:solidFill>
            <a:schemeClr val="accent2">
              <a:hueOff val="3604206"/>
              <a:satOff val="5500"/>
              <a:lumOff val="196"/>
              <a:alphaOff val="0"/>
            </a:schemeClr>
          </a:solidFill>
          <a:prstDash val="dash"/>
          <a:miter lim="800000"/>
        </a:ln>
        <a:effectLst/>
      </dsp:spPr>
      <dsp:style>
        <a:lnRef idx="1">
          <a:scrgbClr r="0" g="0" b="0"/>
        </a:lnRef>
        <a:fillRef idx="0">
          <a:scrgbClr r="0" g="0" b="0"/>
        </a:fillRef>
        <a:effectRef idx="0">
          <a:scrgbClr r="0" g="0" b="0"/>
        </a:effectRef>
        <a:fontRef idx="minor"/>
      </dsp:style>
    </dsp:sp>
    <dsp:sp modelId="{09BC273B-2402-4B18-9145-B216B863A276}">
      <dsp:nvSpPr>
        <dsp:cNvPr id="0" name=""/>
        <dsp:cNvSpPr/>
      </dsp:nvSpPr>
      <dsp:spPr>
        <a:xfrm>
          <a:off x="7154911" y="1570425"/>
          <a:ext cx="98151" cy="98151"/>
        </a:xfrm>
        <a:prstGeom prst="rect">
          <a:avLst/>
        </a:prstGeom>
        <a:gradFill rotWithShape="0">
          <a:gsLst>
            <a:gs pos="0">
              <a:schemeClr val="accent2">
                <a:hueOff val="4805608"/>
                <a:satOff val="7333"/>
                <a:lumOff val="262"/>
                <a:alphaOff val="0"/>
                <a:satMod val="103000"/>
                <a:lumMod val="102000"/>
                <a:tint val="94000"/>
              </a:schemeClr>
            </a:gs>
            <a:gs pos="50000">
              <a:schemeClr val="accent2">
                <a:hueOff val="4805608"/>
                <a:satOff val="7333"/>
                <a:lumOff val="262"/>
                <a:alphaOff val="0"/>
                <a:satMod val="110000"/>
                <a:lumMod val="100000"/>
                <a:shade val="100000"/>
              </a:schemeClr>
            </a:gs>
            <a:gs pos="100000">
              <a:schemeClr val="accent2">
                <a:hueOff val="4805608"/>
                <a:satOff val="7333"/>
                <a:lumOff val="26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3CC7A8C-9573-44C6-9DED-F2865EC636D2}">
      <dsp:nvSpPr>
        <dsp:cNvPr id="0" name=""/>
        <dsp:cNvSpPr/>
      </dsp:nvSpPr>
      <dsp:spPr>
        <a:xfrm rot="10800000">
          <a:off x="9048207" y="2159335"/>
          <a:ext cx="2074748" cy="588909"/>
        </a:xfrm>
        <a:prstGeom prst="homePlate">
          <a:avLst>
            <a:gd name="adj" fmla="val 40000"/>
          </a:avLst>
        </a:prstGeom>
        <a:gradFill rotWithShape="0">
          <a:gsLst>
            <a:gs pos="0">
              <a:schemeClr val="accent2">
                <a:hueOff val="7208412"/>
                <a:satOff val="10999"/>
                <a:lumOff val="393"/>
                <a:alphaOff val="0"/>
                <a:satMod val="103000"/>
                <a:lumMod val="102000"/>
                <a:tint val="94000"/>
              </a:schemeClr>
            </a:gs>
            <a:gs pos="50000">
              <a:schemeClr val="accent2">
                <a:hueOff val="7208412"/>
                <a:satOff val="10999"/>
                <a:lumOff val="393"/>
                <a:alphaOff val="0"/>
                <a:satMod val="110000"/>
                <a:lumMod val="100000"/>
                <a:shade val="100000"/>
              </a:schemeClr>
            </a:gs>
            <a:gs pos="100000">
              <a:schemeClr val="accent2">
                <a:hueOff val="7208412"/>
                <a:satOff val="10999"/>
                <a:lumOff val="393"/>
                <a:alphaOff val="0"/>
                <a:lumMod val="99000"/>
                <a:satMod val="120000"/>
                <a:shade val="78000"/>
              </a:schemeClr>
            </a:gs>
          </a:gsLst>
          <a:lin ang="5400000" scaled="0"/>
        </a:gradFill>
        <a:ln w="6350" cap="flat" cmpd="sng" algn="ctr">
          <a:solidFill>
            <a:schemeClr val="accent2">
              <a:hueOff val="7208412"/>
              <a:satOff val="10999"/>
              <a:lumOff val="39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666750">
            <a:lnSpc>
              <a:spcPct val="90000"/>
            </a:lnSpc>
            <a:spcBef>
              <a:spcPct val="0"/>
            </a:spcBef>
            <a:spcAft>
              <a:spcPct val="35000"/>
            </a:spcAft>
            <a:buNone/>
          </a:pPr>
          <a:r>
            <a:rPr lang="en-US" sz="1500" kern="1200" dirty="0"/>
            <a:t>2006</a:t>
          </a:r>
        </a:p>
      </dsp:txBody>
      <dsp:txXfrm rot="10800000">
        <a:off x="9165989" y="2159335"/>
        <a:ext cx="1956966" cy="588909"/>
      </dsp:txXfrm>
    </dsp:sp>
    <dsp:sp modelId="{7155A4B4-B047-4262-A168-258AA3A146AD}">
      <dsp:nvSpPr>
        <dsp:cNvPr id="0" name=""/>
        <dsp:cNvSpPr/>
      </dsp:nvSpPr>
      <dsp:spPr>
        <a:xfrm>
          <a:off x="8644784" y="3337154"/>
          <a:ext cx="2881594" cy="1570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133350" numCol="1" spcCol="1270" anchor="t" anchorCtr="1">
          <a:noAutofit/>
        </a:bodyPr>
        <a:lstStyle/>
        <a:p>
          <a:pPr marL="0" lvl="0" indent="0" algn="ctr" defTabSz="666750" rtl="0">
            <a:lnSpc>
              <a:spcPct val="90000"/>
            </a:lnSpc>
            <a:spcBef>
              <a:spcPct val="0"/>
            </a:spcBef>
            <a:spcAft>
              <a:spcPct val="35000"/>
            </a:spcAft>
            <a:buNone/>
          </a:pPr>
          <a:r>
            <a:rPr lang="en-US" sz="1500" kern="1200" dirty="0">
              <a:latin typeface="Calibri Light" panose="020F0302020204030204"/>
            </a:rPr>
            <a:t>Visited by Queen Elizabeth</a:t>
          </a:r>
          <a:endParaRPr lang="en-US" sz="1500" kern="1200" dirty="0"/>
        </a:p>
      </dsp:txBody>
      <dsp:txXfrm>
        <a:off x="8644784" y="3337154"/>
        <a:ext cx="2881594" cy="1570425"/>
      </dsp:txXfrm>
    </dsp:sp>
    <dsp:sp modelId="{D1B2C1BC-DA76-46E2-9123-5D972A6796A5}">
      <dsp:nvSpPr>
        <dsp:cNvPr id="0" name=""/>
        <dsp:cNvSpPr/>
      </dsp:nvSpPr>
      <dsp:spPr>
        <a:xfrm>
          <a:off x="10085581" y="2748244"/>
          <a:ext cx="0" cy="490758"/>
        </a:xfrm>
        <a:prstGeom prst="line">
          <a:avLst/>
        </a:prstGeom>
        <a:noFill/>
        <a:ln w="12700" cap="flat" cmpd="sng" algn="ctr">
          <a:solidFill>
            <a:schemeClr val="accent2">
              <a:hueOff val="5406309"/>
              <a:satOff val="8249"/>
              <a:lumOff val="295"/>
              <a:alphaOff val="0"/>
            </a:schemeClr>
          </a:solidFill>
          <a:prstDash val="dash"/>
          <a:miter lim="800000"/>
        </a:ln>
        <a:effectLst/>
      </dsp:spPr>
      <dsp:style>
        <a:lnRef idx="1">
          <a:scrgbClr r="0" g="0" b="0"/>
        </a:lnRef>
        <a:fillRef idx="0">
          <a:scrgbClr r="0" g="0" b="0"/>
        </a:fillRef>
        <a:effectRef idx="0">
          <a:scrgbClr r="0" g="0" b="0"/>
        </a:effectRef>
        <a:fontRef idx="minor"/>
      </dsp:style>
    </dsp:sp>
    <dsp:sp modelId="{5FC79CA4-85CE-4A9E-9117-9DAD1AAB3AC2}">
      <dsp:nvSpPr>
        <dsp:cNvPr id="0" name=""/>
        <dsp:cNvSpPr/>
      </dsp:nvSpPr>
      <dsp:spPr>
        <a:xfrm>
          <a:off x="10036505" y="3239002"/>
          <a:ext cx="98151" cy="98151"/>
        </a:xfrm>
        <a:prstGeom prst="rect">
          <a:avLst/>
        </a:prstGeom>
        <a:gradFill rotWithShape="0">
          <a:gsLst>
            <a:gs pos="0">
              <a:schemeClr val="accent2">
                <a:hueOff val="7208412"/>
                <a:satOff val="10999"/>
                <a:lumOff val="393"/>
                <a:alphaOff val="0"/>
                <a:satMod val="103000"/>
                <a:lumMod val="102000"/>
                <a:tint val="94000"/>
              </a:schemeClr>
            </a:gs>
            <a:gs pos="50000">
              <a:schemeClr val="accent2">
                <a:hueOff val="7208412"/>
                <a:satOff val="10999"/>
                <a:lumOff val="393"/>
                <a:alphaOff val="0"/>
                <a:satMod val="110000"/>
                <a:lumMod val="100000"/>
                <a:shade val="100000"/>
              </a:schemeClr>
            </a:gs>
            <a:gs pos="100000">
              <a:schemeClr val="accent2">
                <a:hueOff val="7208412"/>
                <a:satOff val="10999"/>
                <a:lumOff val="3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94967-13FC-4662-8F46-561DDA699F0A}">
      <dsp:nvSpPr>
        <dsp:cNvPr id="0" name=""/>
        <dsp:cNvSpPr/>
      </dsp:nvSpPr>
      <dsp:spPr>
        <a:xfrm>
          <a:off x="0" y="141287"/>
          <a:ext cx="3887639" cy="16965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latin typeface="Arial"/>
              <a:cs typeface="Arial"/>
            </a:rPr>
            <a:t>My thesis, is that War memorials are just as significant as the familiar written historical records.</a:t>
          </a:r>
        </a:p>
      </dsp:txBody>
      <dsp:txXfrm>
        <a:off x="82816" y="224103"/>
        <a:ext cx="3722007" cy="1530868"/>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7E2813-601B-4697-B14D-165027600992}" type="datetimeFigureOut">
              <a:rPr lang="en-US" smtClean="0"/>
              <a:t>2/3/2022</a:t>
            </a:fld>
            <a:endParaRPr lang="en-US"/>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775EF03-110B-4710-A708-FEF1927612B9}" type="slidenum">
              <a:rPr lang="en-US" smtClean="0"/>
              <a:t>‹#›</a:t>
            </a:fld>
            <a:endParaRPr lang="en-US"/>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3F8F91-4F38-4A01-947F-C76C21BA8A7A}" type="datetimeFigureOut">
              <a:rPr lang="en-US" smtClean="0"/>
              <a:t>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8CCA95-4F40-4CDD-BF1E-B8C9EB86EE73}" type="slidenum">
              <a:rPr lang="en-US" smtClean="0"/>
              <a:t>‹#›</a:t>
            </a:fld>
            <a:endParaRPr lang="en-US"/>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16</a:t>
            </a:fld>
            <a:endParaRPr lang="en-GB"/>
          </a:p>
        </p:txBody>
      </p:sp>
    </p:spTree>
    <p:extLst>
      <p:ext uri="{BB962C8B-B14F-4D97-AF65-F5344CB8AC3E}">
        <p14:creationId xmlns:p14="http://schemas.microsoft.com/office/powerpoint/2010/main" val="1481009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noProof="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rIns="45720"/>
          <a:lstStyle/>
          <a:p>
            <a:fld id="{600CBFCC-E1FF-473E-BF42-70E7405CF173}" type="slidenum">
              <a:rPr lang="en-US" noProof="0" smtClean="0"/>
              <a:t>‹#›</a:t>
            </a:fld>
            <a:endParaRPr lang="en-US" noProof="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29878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600CBFCC-E1FF-473E-BF42-70E7405CF173}" type="slidenum">
              <a:rPr lang="en-US" noProof="0" smtClean="0"/>
              <a:t>‹#›</a:t>
            </a:fld>
            <a:endParaRPr lang="en-US" noProof="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7202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hasCustomPrompt="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636461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600CBFCC-E1FF-473E-BF42-70E7405CF173}" type="slidenum">
              <a:rPr lang="en-US" noProof="0" smtClean="0"/>
              <a:t>‹#›</a:t>
            </a:fld>
            <a:endParaRPr lang="en-US" noProof="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6050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hasCustomPrompt="1"/>
          </p:nvPr>
        </p:nvSpPr>
        <p:spPr>
          <a:xfrm>
            <a:off x="6666635" y="2851331"/>
            <a:ext cx="3899798" cy="3071434"/>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8" name="Footer Placeholder 7"/>
          <p:cNvSpPr>
            <a:spLocks noGrp="1"/>
          </p:cNvSpPr>
          <p:nvPr>
            <p:ph type="ftr" sz="quarter" idx="11"/>
          </p:nvPr>
        </p:nvSpPr>
        <p:spPr/>
        <p:txBody>
          <a:bodyPr/>
          <a:lstStyle/>
          <a:p>
            <a:endParaRPr lang="en-US" noProof="0"/>
          </a:p>
        </p:txBody>
      </p:sp>
      <p:sp>
        <p:nvSpPr>
          <p:cNvPr id="9" name="Slide Number Placeholder 8"/>
          <p:cNvSpPr>
            <a:spLocks noGrp="1"/>
          </p:cNvSpPr>
          <p:nvPr>
            <p:ph type="sldNum" sz="quarter" idx="12"/>
          </p:nvPr>
        </p:nvSpPr>
        <p:spPr/>
        <p:txBody>
          <a:bodyPr/>
          <a:lstStyle/>
          <a:p>
            <a:fld id="{600CBFCC-E1FF-473E-BF42-70E7405CF173}" type="slidenum">
              <a:rPr lang="en-US" noProof="0" smtClean="0"/>
              <a:t>‹#›</a:t>
            </a:fld>
            <a:endParaRPr lang="en-US" noProof="0"/>
          </a:p>
        </p:txBody>
      </p:sp>
    </p:spTree>
    <p:extLst>
      <p:ext uri="{BB962C8B-B14F-4D97-AF65-F5344CB8AC3E}">
        <p14:creationId xmlns:p14="http://schemas.microsoft.com/office/powerpoint/2010/main" val="4223613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4" name="Footer Placeholder 3"/>
          <p:cNvSpPr>
            <a:spLocks noGrp="1"/>
          </p:cNvSpPr>
          <p:nvPr>
            <p:ph type="ftr" sz="quarter" idx="11"/>
          </p:nvPr>
        </p:nvSpPr>
        <p:spPr/>
        <p:txBody>
          <a:bodyPr/>
          <a:lstStyle/>
          <a:p>
            <a:endParaRPr lang="en-US" noProof="0"/>
          </a:p>
        </p:txBody>
      </p:sp>
      <p:sp>
        <p:nvSpPr>
          <p:cNvPr id="5" name="Slide Number Placeholder 4"/>
          <p:cNvSpPr>
            <a:spLocks noGrp="1"/>
          </p:cNvSpPr>
          <p:nvPr>
            <p:ph type="sldNum" sz="quarter" idx="12"/>
          </p:nvPr>
        </p:nvSpPr>
        <p:spPr/>
        <p:txBody>
          <a:bodyPr/>
          <a:lstStyle/>
          <a:p>
            <a:fld id="{600CBFCC-E1FF-473E-BF42-70E7405CF173}" type="slidenum">
              <a:rPr lang="en-US" noProof="0" smtClean="0"/>
              <a:t>‹#›</a:t>
            </a:fld>
            <a:endParaRPr lang="en-US" noProof="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86665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600CBFCC-E1FF-473E-BF42-70E7405CF173}" type="slidenum">
              <a:rPr lang="en-US" noProof="0" smtClean="0"/>
              <a:t>‹#›</a:t>
            </a:fld>
            <a:endParaRPr lang="en-US" noProof="0"/>
          </a:p>
        </p:txBody>
      </p:sp>
    </p:spTree>
    <p:extLst>
      <p:ext uri="{BB962C8B-B14F-4D97-AF65-F5344CB8AC3E}">
        <p14:creationId xmlns:p14="http://schemas.microsoft.com/office/powerpoint/2010/main" val="2924672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600CBFCC-E1FF-473E-BF42-70E7405CF173}" type="slidenum">
              <a:rPr lang="en-US" noProof="0" smtClean="0"/>
              <a:t>‹#›</a:t>
            </a:fld>
            <a:endParaRPr lang="en-US" noProof="0"/>
          </a:p>
        </p:txBody>
      </p:sp>
    </p:spTree>
    <p:extLst>
      <p:ext uri="{BB962C8B-B14F-4D97-AF65-F5344CB8AC3E}">
        <p14:creationId xmlns:p14="http://schemas.microsoft.com/office/powerpoint/2010/main" val="1650365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600CBFCC-E1FF-473E-BF42-70E7405CF173}" type="slidenum">
              <a:rPr lang="en-US" noProof="0" smtClean="0"/>
              <a:t>‹#›</a:t>
            </a:fld>
            <a:endParaRPr lang="en-US" noProof="0"/>
          </a:p>
        </p:txBody>
      </p:sp>
    </p:spTree>
    <p:extLst>
      <p:ext uri="{BB962C8B-B14F-4D97-AF65-F5344CB8AC3E}">
        <p14:creationId xmlns:p14="http://schemas.microsoft.com/office/powerpoint/2010/main" val="74670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600CBFCC-E1FF-473E-BF42-70E7405CF173}" type="slidenum">
              <a:rPr lang="en-US" noProof="0" smtClean="0"/>
              <a:t>‹#›</a:t>
            </a:fld>
            <a:endParaRPr lang="en-US" noProof="0"/>
          </a:p>
        </p:txBody>
      </p:sp>
    </p:spTree>
    <p:extLst>
      <p:ext uri="{BB962C8B-B14F-4D97-AF65-F5344CB8AC3E}">
        <p14:creationId xmlns:p14="http://schemas.microsoft.com/office/powerpoint/2010/main" val="61784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hasCustomPrompt="1"/>
          </p:nvPr>
        </p:nvSpPr>
        <p:spPr>
          <a:xfrm>
            <a:off x="2608751" y="970410"/>
            <a:ext cx="6466903" cy="5079534"/>
          </a:xfrm>
        </p:spPr>
        <p:txBody>
          <a:bodyPr vert="eaVe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7B7810A5-1A13-4087-8DFA-155E6E5B5D73}" type="datetimeFigureOut">
              <a:rPr lang="en-US" noProof="0" smtClean="0"/>
              <a:t>2/3/2022</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600CBFCC-E1FF-473E-BF42-70E7405CF173}" type="slidenum">
              <a:rPr lang="en-US" noProof="0" smtClean="0"/>
              <a:t>‹#›</a:t>
            </a:fld>
            <a:endParaRPr lang="en-US" noProof="0"/>
          </a:p>
        </p:txBody>
      </p:sp>
    </p:spTree>
    <p:extLst>
      <p:ext uri="{BB962C8B-B14F-4D97-AF65-F5344CB8AC3E}">
        <p14:creationId xmlns:p14="http://schemas.microsoft.com/office/powerpoint/2010/main" val="1164236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60085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67689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67352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37523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328783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780825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8950357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53442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909362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19463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2/3/2022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24882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25031204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0484695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CC58B9-1D99-4194-AE8E-2CCE24B0DD19}"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2010861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CC58B9-1D99-4194-AE8E-2CCE24B0DD19}"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35267880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CC58B9-1D99-4194-AE8E-2CCE24B0DD19}" type="datetimeFigureOut">
              <a:rPr lang="en-GB" smtClean="0"/>
              <a:t>03/02/2022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13684794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CC58B9-1D99-4194-AE8E-2CCE24B0DD19}" type="datetimeFigureOut">
              <a:rPr lang="en-GB" smtClean="0"/>
              <a:t>03/02/2022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7703736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CC58B9-1D99-4194-AE8E-2CCE24B0DD19}" type="datetimeFigureOut">
              <a:rPr lang="en-GB" smtClean="0"/>
              <a:t>03/02/2022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25395727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CC58B9-1D99-4194-AE8E-2CCE24B0DD19}"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2923354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9"/>
            <a:ext cx="6172200" cy="4873625"/>
          </a:xfrm>
        </p:spPr>
        <p:txBody>
          <a:bodyPr anchor="t"/>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CC58B9-1D99-4194-AE8E-2CCE24B0DD19}" type="datetimeFigureOut">
              <a:rPr lang="en-GB" smtClean="0"/>
              <a:t>03/02/2022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2011492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41004850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CC58B9-1D99-4194-AE8E-2CCE24B0DD19}" type="datetimeFigureOut">
              <a:rPr lang="en-GB" smtClean="0"/>
              <a:t>03/02/2022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09C282-1E5E-4F3C-A417-A6F39E57A954}" type="slidenum">
              <a:rPr lang="en-GB" smtClean="0"/>
              <a:t>‹#›</a:t>
            </a:fld>
            <a:endParaRPr lang="en-GB"/>
          </a:p>
        </p:txBody>
      </p:sp>
    </p:spTree>
    <p:extLst>
      <p:ext uri="{BB962C8B-B14F-4D97-AF65-F5344CB8AC3E}">
        <p14:creationId xmlns:p14="http://schemas.microsoft.com/office/powerpoint/2010/main" val="1879802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7B7810A5-1A13-4087-8DFA-155E6E5B5D73}" type="datetimeFigureOut">
              <a:rPr lang="tr-TR" smtClean="0"/>
              <a:t>3.02.2022</a:t>
            </a:fld>
            <a:endParaRPr lang="tr-TR"/>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tr-T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00CBFCC-E1FF-473E-BF42-70E7405CF173}" type="slidenum">
              <a:rPr lang="tr-TR" smtClean="0"/>
              <a:t>‹#›</a:t>
            </a:fld>
            <a:endParaRPr lang="tr-TR"/>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175817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2/3/2022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10289606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CC58B9-1D99-4194-AE8E-2CCE24B0DD19}" type="datetimeFigureOut">
              <a:rPr lang="en-GB" smtClean="0"/>
              <a:t>03/02/2022</a:t>
            </a:fld>
            <a:endParaRPr lang="en-GB"/>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09C282-1E5E-4F3C-A417-A6F39E57A954}" type="slidenum">
              <a:rPr lang="en-GB" smtClean="0"/>
              <a:t>‹#›</a:t>
            </a:fld>
            <a:endParaRPr lang="en-GB"/>
          </a:p>
        </p:txBody>
      </p:sp>
    </p:spTree>
    <p:extLst>
      <p:ext uri="{BB962C8B-B14F-4D97-AF65-F5344CB8AC3E}">
        <p14:creationId xmlns:p14="http://schemas.microsoft.com/office/powerpoint/2010/main" val="39555664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6.png"/><Relationship Id="rId7" Type="http://schemas.openxmlformats.org/officeDocument/2006/relationships/diagramLayout" Target="../diagrams/layout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3.png"/><Relationship Id="rId10" Type="http://schemas.microsoft.com/office/2007/relationships/diagramDrawing" Target="../diagrams/drawing4.xml"/><Relationship Id="rId4" Type="http://schemas.microsoft.com/office/2007/relationships/hdphoto" Target="../media/hdphoto1.wdp"/><Relationship Id="rId9" Type="http://schemas.openxmlformats.org/officeDocument/2006/relationships/diagramColors" Target="../diagrams/colors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es-la.facebook.com/Searchlight1/posts/the-cenotaph-once-located-on-a-triangular-lot-of-land-near-to-the-market-square-/2456322351102915/"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www.sas.upenn.edu/urban/urbs414-cultures-cities-memory-monuments-and-urban-space" TargetMode="External"/><Relationship Id="rId5" Type="http://schemas.openxmlformats.org/officeDocument/2006/relationships/hyperlink" Target="http://urbeography.blogspot.com/2015/02/monuments.html" TargetMode="External"/><Relationship Id="rId4" Type="http://schemas.openxmlformats.org/officeDocument/2006/relationships/hyperlink" Target="https://livesofthefirstworldwar.iwm.org.uk/lifestory/5644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2191-BFAF-436A-B9AD-500F73CCA4F6}"/>
              </a:ext>
            </a:extLst>
          </p:cNvPr>
          <p:cNvSpPr>
            <a:spLocks noGrp="1"/>
          </p:cNvSpPr>
          <p:nvPr>
            <p:ph type="title"/>
          </p:nvPr>
        </p:nvSpPr>
        <p:spPr>
          <a:xfrm>
            <a:off x="147235" y="283851"/>
            <a:ext cx="9076329" cy="1064277"/>
          </a:xfrm>
        </p:spPr>
        <p:txBody>
          <a:bodyPr/>
          <a:lstStyle/>
          <a:p>
            <a:r>
              <a:rPr lang="en-US" b="1">
                <a:solidFill>
                  <a:schemeClr val="bg1"/>
                </a:solidFill>
              </a:rPr>
              <a:t>THE CENOTAPH (A WAR MEMORIAL)</a:t>
            </a:r>
            <a:endParaRPr lang="en-US" b="1" dirty="0">
              <a:solidFill>
                <a:schemeClr val="bg1"/>
              </a:solidFill>
            </a:endParaRPr>
          </a:p>
        </p:txBody>
      </p:sp>
      <p:sp>
        <p:nvSpPr>
          <p:cNvPr id="3" name="Subtitle 2">
            <a:extLst>
              <a:ext uri="{FF2B5EF4-FFF2-40B4-BE49-F238E27FC236}">
                <a16:creationId xmlns:a16="http://schemas.microsoft.com/office/drawing/2014/main" id="{E72F9BEC-C94F-4718-8526-AFEDDEFE4FF8}"/>
              </a:ext>
            </a:extLst>
          </p:cNvPr>
          <p:cNvSpPr>
            <a:spLocks noGrp="1"/>
          </p:cNvSpPr>
          <p:nvPr/>
        </p:nvSpPr>
        <p:spPr>
          <a:xfrm>
            <a:off x="-907513" y="6351955"/>
            <a:ext cx="3550719" cy="412591"/>
          </a:xfrm>
          <a:prstGeom prst="rect">
            <a:avLst/>
          </a:prstGeom>
        </p:spPr>
        <p:txBody>
          <a:bodyPr vert="horz" lIns="91440" tIns="0" rIns="91440" bIns="45720" rtlCol="0" anchor="b">
            <a:normAutofit/>
          </a:bodyPr>
          <a:lstStyle>
            <a:lvl1pPr marL="0" indent="0" algn="r"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None/>
              <a:defRPr sz="1800" b="0" kern="1200">
                <a:solidFill>
                  <a:schemeClr val="tx1"/>
                </a:solidFill>
                <a:effectLst/>
                <a:latin typeface="+mn-lt"/>
                <a:ea typeface="+mn-ea"/>
                <a:cs typeface="+mn-cs"/>
              </a:defRPr>
            </a:lvl1pPr>
            <a:lvl2pPr marL="4572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800" kern="1200">
                <a:solidFill>
                  <a:schemeClr val="tx1"/>
                </a:solidFill>
                <a:effectLst/>
                <a:latin typeface="+mn-lt"/>
                <a:ea typeface="+mn-ea"/>
                <a:cs typeface="+mn-cs"/>
              </a:defRPr>
            </a:lvl2pPr>
            <a:lvl3pPr marL="9144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kern="120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kern="1200"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kern="1200"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None/>
              <a:defRPr sz="1600" kern="1200" baseline="0">
                <a:solidFill>
                  <a:schemeClr val="tx1"/>
                </a:solidFill>
                <a:effectLst/>
                <a:latin typeface="+mn-lt"/>
                <a:ea typeface="+mn-ea"/>
                <a:cs typeface="+mn-cs"/>
              </a:defRPr>
            </a:lvl9pPr>
          </a:lstStyle>
          <a:p>
            <a:r>
              <a:rPr lang="en-US" b="1">
                <a:solidFill>
                  <a:schemeClr val="bg1"/>
                </a:solidFill>
                <a:cs typeface="Arial"/>
              </a:rPr>
              <a:t>Presented by Lynda Peters</a:t>
            </a:r>
          </a:p>
        </p:txBody>
      </p:sp>
    </p:spTree>
    <p:extLst>
      <p:ext uri="{BB962C8B-B14F-4D97-AF65-F5344CB8AC3E}">
        <p14:creationId xmlns:p14="http://schemas.microsoft.com/office/powerpoint/2010/main" val="23038405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1A9D3-4A3C-470F-AE55-CF44BCF41BD9}"/>
              </a:ext>
            </a:extLst>
          </p:cNvPr>
          <p:cNvSpPr>
            <a:spLocks noGrp="1"/>
          </p:cNvSpPr>
          <p:nvPr>
            <p:ph type="title"/>
          </p:nvPr>
        </p:nvSpPr>
        <p:spPr>
          <a:xfrm>
            <a:off x="2611808" y="808056"/>
            <a:ext cx="7958331" cy="1077229"/>
          </a:xfrm>
        </p:spPr>
        <p:txBody>
          <a:bodyPr>
            <a:normAutofit/>
          </a:bodyPr>
          <a:lstStyle/>
          <a:p>
            <a:pPr algn="l"/>
            <a:r>
              <a:rPr lang="en-US" dirty="0">
                <a:cs typeface="Arial"/>
              </a:rPr>
              <a:t>OBJECTIVES</a:t>
            </a:r>
            <a:endParaRPr lang="en-US"/>
          </a:p>
        </p:txBody>
      </p:sp>
      <p:graphicFrame>
        <p:nvGraphicFramePr>
          <p:cNvPr id="5" name="Content Placeholder 2">
            <a:extLst>
              <a:ext uri="{FF2B5EF4-FFF2-40B4-BE49-F238E27FC236}">
                <a16:creationId xmlns:a16="http://schemas.microsoft.com/office/drawing/2014/main" id="{2ACCEC37-AC7B-416F-A7C3-25E4AD35B7A6}"/>
              </a:ext>
            </a:extLst>
          </p:cNvPr>
          <p:cNvGraphicFramePr>
            <a:graphicFrameLocks noGrp="1"/>
          </p:cNvGraphicFramePr>
          <p:nvPr>
            <p:ph idx="1"/>
            <p:extLst>
              <p:ext uri="{D42A27DB-BD31-4B8C-83A1-F6EECF244321}">
                <p14:modId xmlns:p14="http://schemas.microsoft.com/office/powerpoint/2010/main" val="3228067539"/>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237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linds(horizont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5" name="Rectangle 27">
            <a:extLst>
              <a:ext uri="{FF2B5EF4-FFF2-40B4-BE49-F238E27FC236}">
                <a16:creationId xmlns:a16="http://schemas.microsoft.com/office/drawing/2014/main" id="{A97B08B2-0DA5-4B7F-A47D-5C15ECFB0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ky, outdoor, road, people&#10;&#10;Description automatically generated">
            <a:extLst>
              <a:ext uri="{FF2B5EF4-FFF2-40B4-BE49-F238E27FC236}">
                <a16:creationId xmlns:a16="http://schemas.microsoft.com/office/drawing/2014/main" id="{8FB889ED-458A-45E4-9488-8254DB1A166D}"/>
              </a:ext>
            </a:extLst>
          </p:cNvPr>
          <p:cNvPicPr>
            <a:picLocks noChangeAspect="1"/>
          </p:cNvPicPr>
          <p:nvPr/>
        </p:nvPicPr>
        <p:blipFill rotWithShape="1">
          <a:blip r:embed="rId3"/>
          <a:srcRect t="17686" r="9091" b="9260"/>
          <a:stretch/>
        </p:blipFill>
        <p:spPr>
          <a:xfrm>
            <a:off x="20" y="227"/>
            <a:ext cx="12191675" cy="6858000"/>
          </a:xfrm>
          <a:prstGeom prst="rect">
            <a:avLst/>
          </a:prstGeom>
        </p:spPr>
      </p:pic>
      <p:pic>
        <p:nvPicPr>
          <p:cNvPr id="96" name="Picture 29">
            <a:extLst>
              <a:ext uri="{FF2B5EF4-FFF2-40B4-BE49-F238E27FC236}">
                <a16:creationId xmlns:a16="http://schemas.microsoft.com/office/drawing/2014/main" id="{19C770FC-6D2D-4B73-8219-CFEB0B146F7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7" name="Picture 31">
            <a:extLst>
              <a:ext uri="{FF2B5EF4-FFF2-40B4-BE49-F238E27FC236}">
                <a16:creationId xmlns:a16="http://schemas.microsoft.com/office/drawing/2014/main" id="{2DD31FDA-BCB5-4B8D-8FB8-8CCF019C9F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8" name="Rectangle 33">
            <a:extLst>
              <a:ext uri="{FF2B5EF4-FFF2-40B4-BE49-F238E27FC236}">
                <a16:creationId xmlns:a16="http://schemas.microsoft.com/office/drawing/2014/main" id="{590A298A-601D-412F-9A93-09DCA9DBE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35">
            <a:extLst>
              <a:ext uri="{FF2B5EF4-FFF2-40B4-BE49-F238E27FC236}">
                <a16:creationId xmlns:a16="http://schemas.microsoft.com/office/drawing/2014/main" id="{7474A3CD-596C-4FAC-8913-C98848CD2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37">
            <a:extLst>
              <a:ext uri="{FF2B5EF4-FFF2-40B4-BE49-F238E27FC236}">
                <a16:creationId xmlns:a16="http://schemas.microsoft.com/office/drawing/2014/main" id="{06A99299-7151-43AF-94CF-2ADA8412B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F2DE3-B3E8-4E9D-822F-31262A23B884}"/>
              </a:ext>
            </a:extLst>
          </p:cNvPr>
          <p:cNvSpPr>
            <a:spLocks noGrp="1"/>
          </p:cNvSpPr>
          <p:nvPr>
            <p:ph type="title"/>
          </p:nvPr>
        </p:nvSpPr>
        <p:spPr>
          <a:xfrm>
            <a:off x="1112096" y="117943"/>
            <a:ext cx="4356471" cy="765457"/>
          </a:xfrm>
        </p:spPr>
        <p:txBody>
          <a:bodyPr>
            <a:normAutofit/>
          </a:bodyPr>
          <a:lstStyle/>
          <a:p>
            <a:pPr algn="l"/>
            <a:r>
              <a:rPr lang="en-US" sz="2200" dirty="0">
                <a:cs typeface="Arial"/>
              </a:rPr>
              <a:t> </a:t>
            </a:r>
            <a:r>
              <a:rPr lang="en-US" sz="2200" b="1">
                <a:cs typeface="Arial"/>
              </a:rPr>
              <a:t>UNDERSTANDING THE TERM </a:t>
            </a:r>
            <a:r>
              <a:rPr lang="en-US" sz="2200" b="1" dirty="0">
                <a:cs typeface="Arial"/>
              </a:rPr>
              <a:t>CENOTAPH:</a:t>
            </a:r>
            <a:endParaRPr lang="en-US" sz="2200" b="1" dirty="0"/>
          </a:p>
        </p:txBody>
      </p:sp>
      <p:sp>
        <p:nvSpPr>
          <p:cNvPr id="102" name="Rectangle 39">
            <a:extLst>
              <a:ext uri="{FF2B5EF4-FFF2-40B4-BE49-F238E27FC236}">
                <a16:creationId xmlns:a16="http://schemas.microsoft.com/office/drawing/2014/main" id="{09BB4655-F250-4A6F-9526-13AFF6118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4D1241A-8B46-488F-B2BF-3E11E9D27AEF}"/>
              </a:ext>
            </a:extLst>
          </p:cNvPr>
          <p:cNvSpPr txBox="1"/>
          <p:nvPr/>
        </p:nvSpPr>
        <p:spPr>
          <a:xfrm>
            <a:off x="5558287" y="5946476"/>
            <a:ext cx="66394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Helvetica"/>
                <a:cs typeface="Helvetica"/>
              </a:rPr>
              <a:t>Prince Charles placing a wreath at the war memorial in March 2019 during his visit to St Vincent and the Grenadines.</a:t>
            </a:r>
            <a:endParaRPr lang="en-US" b="1">
              <a:cs typeface="Arial"/>
            </a:endParaRPr>
          </a:p>
        </p:txBody>
      </p:sp>
      <p:sp>
        <p:nvSpPr>
          <p:cNvPr id="6" name="TextBox 5">
            <a:extLst>
              <a:ext uri="{FF2B5EF4-FFF2-40B4-BE49-F238E27FC236}">
                <a16:creationId xmlns:a16="http://schemas.microsoft.com/office/drawing/2014/main" id="{ED045B8B-B8CC-4CC2-8CB0-8C3A0376764D}"/>
              </a:ext>
            </a:extLst>
          </p:cNvPr>
          <p:cNvSpPr txBox="1"/>
          <p:nvPr/>
        </p:nvSpPr>
        <p:spPr>
          <a:xfrm>
            <a:off x="986288" y="1173192"/>
            <a:ext cx="4439727" cy="5647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900">
              <a:latin typeface="Arial"/>
              <a:cs typeface="Arial"/>
            </a:endParaRPr>
          </a:p>
          <a:p>
            <a:r>
              <a:rPr lang="en-US" sz="1900">
                <a:latin typeface="Arial"/>
                <a:cs typeface="Arial"/>
              </a:rPr>
              <a:t>According to Military Wiki: "A </a:t>
            </a:r>
            <a:r>
              <a:rPr lang="en-US" sz="1900" b="1">
                <a:latin typeface="Arial"/>
                <a:cs typeface="Arial"/>
              </a:rPr>
              <a:t>cenotaph</a:t>
            </a:r>
            <a:r>
              <a:rPr lang="en-US" sz="1900">
                <a:latin typeface="Arial"/>
                <a:cs typeface="Arial"/>
              </a:rPr>
              <a:t> is an </a:t>
            </a:r>
            <a:r>
              <a:rPr lang="en-US" sz="1900" i="1">
                <a:latin typeface="Arial"/>
                <a:cs typeface="Arial"/>
              </a:rPr>
              <a:t>"empty tomb"</a:t>
            </a:r>
            <a:r>
              <a:rPr lang="en-US" sz="1900">
                <a:latin typeface="Arial"/>
                <a:cs typeface="Arial"/>
              </a:rPr>
              <a:t> or a monument erected in honour of a person or group of people whose remains are elsewhere or cannot be found. It can also be the initial tomb for a person who has since been interred elsewhere. The word derives from the Greek: κενοτάφιον = </a:t>
            </a:r>
            <a:r>
              <a:rPr lang="en-US" sz="1900" i="1">
                <a:latin typeface="Arial"/>
                <a:cs typeface="Arial"/>
              </a:rPr>
              <a:t>kenotaphion</a:t>
            </a:r>
            <a:r>
              <a:rPr lang="en-US" sz="1900" dirty="0">
                <a:latin typeface="Arial"/>
                <a:cs typeface="Arial"/>
              </a:rPr>
              <a:t> </a:t>
            </a:r>
          </a:p>
          <a:p>
            <a:r>
              <a:rPr lang="en-US" sz="1900">
                <a:latin typeface="Arial"/>
                <a:cs typeface="Arial"/>
              </a:rPr>
              <a:t>(</a:t>
            </a:r>
            <a:r>
              <a:rPr lang="en-US" sz="1900" i="1">
                <a:latin typeface="Arial"/>
                <a:cs typeface="Arial"/>
              </a:rPr>
              <a:t>kenos</a:t>
            </a:r>
            <a:r>
              <a:rPr lang="en-US" sz="1900">
                <a:latin typeface="Arial"/>
                <a:cs typeface="Arial"/>
              </a:rPr>
              <a:t>, one meaning being "empty", and </a:t>
            </a:r>
            <a:r>
              <a:rPr lang="en-US" sz="1900" i="1">
                <a:latin typeface="Arial"/>
                <a:cs typeface="Arial"/>
              </a:rPr>
              <a:t>taphos</a:t>
            </a:r>
            <a:r>
              <a:rPr lang="en-US" sz="1900">
                <a:latin typeface="Arial"/>
                <a:cs typeface="Arial"/>
              </a:rPr>
              <a:t>, "tomb"). Although the vast majority of cenotaphs are erected in honour of individuals, many noted cenotaphs are instead dedicated to the memories of groups of individuals, such as the lost soldiers of one country or empire."​</a:t>
            </a:r>
          </a:p>
        </p:txBody>
      </p:sp>
    </p:spTree>
    <p:extLst>
      <p:ext uri="{BB962C8B-B14F-4D97-AF65-F5344CB8AC3E}">
        <p14:creationId xmlns:p14="http://schemas.microsoft.com/office/powerpoint/2010/main" val="86476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900" decel="100000" fill="hold"/>
                                        <p:tgtEl>
                                          <p:spTgt spid="6"/>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5" name="Freeform: Shape 1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Picture 1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9" name="Rectangle 1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9B5EB-A53A-4499-BE2B-69B55C875C4D}"/>
              </a:ext>
            </a:extLst>
          </p:cNvPr>
          <p:cNvSpPr>
            <a:spLocks noGrp="1"/>
          </p:cNvSpPr>
          <p:nvPr>
            <p:ph type="title"/>
          </p:nvPr>
        </p:nvSpPr>
        <p:spPr>
          <a:xfrm>
            <a:off x="2030750" y="319226"/>
            <a:ext cx="8381238" cy="746550"/>
          </a:xfrm>
        </p:spPr>
        <p:txBody>
          <a:bodyPr vert="horz" lIns="91440" tIns="45720" rIns="91440" bIns="45720" rtlCol="0" anchor="t">
            <a:normAutofit/>
          </a:bodyPr>
          <a:lstStyle/>
          <a:p>
            <a:pPr algn="l"/>
            <a:r>
              <a:rPr lang="en-US" sz="4100"/>
              <a:t>BIOGRAPHY of THE CENOTAPH</a:t>
            </a:r>
          </a:p>
          <a:p>
            <a:pPr algn="l"/>
            <a:endParaRPr lang="en-US" sz="4100"/>
          </a:p>
        </p:txBody>
      </p:sp>
      <p:sp>
        <p:nvSpPr>
          <p:cNvPr id="4" name="TextBox 3">
            <a:extLst>
              <a:ext uri="{FF2B5EF4-FFF2-40B4-BE49-F238E27FC236}">
                <a16:creationId xmlns:a16="http://schemas.microsoft.com/office/drawing/2014/main" id="{BC21F73E-37D0-4FCF-BF41-1D85F253080A}"/>
              </a:ext>
            </a:extLst>
          </p:cNvPr>
          <p:cNvSpPr txBox="1"/>
          <p:nvPr/>
        </p:nvSpPr>
        <p:spPr>
          <a:xfrm>
            <a:off x="1005810" y="1117589"/>
            <a:ext cx="11058547" cy="5579335"/>
          </a:xfrm>
          <a:prstGeom prst="rect">
            <a:avLst/>
          </a:prstGeom>
          <a:ln w="57150">
            <a:solidFill>
              <a:srgbClr val="00B050"/>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800100" lvl="1" indent="-342900" defTabSz="914400">
              <a:spcAft>
                <a:spcPts val="600"/>
              </a:spcAft>
              <a:buClr>
                <a:schemeClr val="accent6"/>
              </a:buClr>
              <a:buSzPct val="90000"/>
              <a:buFont typeface="Wingdings" panose="05000000000000000000" pitchFamily="2" charset="2"/>
              <a:buChar char="§"/>
            </a:pPr>
            <a:r>
              <a:rPr lang="en-US" sz="2100" b="1"/>
              <a:t>The Cenotaph also affectionally known as the “Iron Man " is an iconic landform in Kingstown, St. Vincent and the Grenadines which was erected in 1925 as a memorial to Vincentian soldiers who served for the country while under colonial rule and sacrificed their lives in the first and second World Wars . ​</a:t>
            </a:r>
            <a:endParaRPr lang="en-US" sz="2100" b="1">
              <a:cs typeface="Arial"/>
            </a:endParaRPr>
          </a:p>
          <a:p>
            <a:pPr lvl="1" defTabSz="914400">
              <a:spcAft>
                <a:spcPts val="600"/>
              </a:spcAft>
              <a:buClr>
                <a:schemeClr val="accent6"/>
              </a:buClr>
              <a:buSzPct val="90000"/>
            </a:pPr>
            <a:endParaRPr lang="en-US" sz="2100" b="1" dirty="0">
              <a:cs typeface="Arial" panose="020B0604020202020204"/>
            </a:endParaRPr>
          </a:p>
          <a:p>
            <a:pPr marL="800100" lvl="1" indent="-342900" defTabSz="914400">
              <a:spcAft>
                <a:spcPts val="600"/>
              </a:spcAft>
              <a:buClr>
                <a:schemeClr val="accent6"/>
              </a:buClr>
              <a:buSzPct val="90000"/>
              <a:buFont typeface="Wingdings" panose="05000000000000000000" pitchFamily="2" charset="2"/>
              <a:buChar char="§"/>
            </a:pPr>
            <a:r>
              <a:rPr lang="en-US" sz="2100" b="1"/>
              <a:t>The cenotaph,  features a bronze statue of an armed soldier, donned in military uniform, standing on a granite pedestal, which is inscribed (in silver lettering) with the names of sixty one Vincentian soldiers who served in World War I and four who fell in World War II. ​His stance is the military position called 'Stand at ease" which symbolically represents that they are at ease or rest now.</a:t>
            </a:r>
            <a:endParaRPr lang="en-US" sz="2100" b="1">
              <a:cs typeface="Arial"/>
            </a:endParaRPr>
          </a:p>
          <a:p>
            <a:pPr lvl="1" defTabSz="914400">
              <a:spcAft>
                <a:spcPts val="600"/>
              </a:spcAft>
              <a:buClr>
                <a:schemeClr val="accent6"/>
              </a:buClr>
              <a:buSzPct val="90000"/>
            </a:pPr>
            <a:endParaRPr lang="en-US" sz="2100" b="1" dirty="0">
              <a:cs typeface="Arial" panose="020B0604020202020204"/>
            </a:endParaRPr>
          </a:p>
          <a:p>
            <a:pPr marL="800100" lvl="1" indent="-342900" defTabSz="914400">
              <a:spcAft>
                <a:spcPts val="600"/>
              </a:spcAft>
              <a:buClr>
                <a:schemeClr val="accent6"/>
              </a:buClr>
              <a:buSzPct val="90000"/>
              <a:buFont typeface="Wingdings" panose="05000000000000000000" pitchFamily="2" charset="2"/>
              <a:buChar char="§"/>
            </a:pPr>
            <a:r>
              <a:rPr lang="en-US" sz="2100" b="1"/>
              <a:t>St. Vincent's cenotaph is a close variant of the Whitehall design in England. It has steps leading to the main structure and a flat granite area around the base where wreaths are placed. It is enclosed in a triangular lot of land with grass and flowers surrounding it making it a scenic site and landmark. It is essentially a sculpture of history.  </a:t>
            </a:r>
            <a:endParaRPr lang="en-US" sz="2100" b="1">
              <a:cs typeface="Arial"/>
            </a:endParaRPr>
          </a:p>
        </p:txBody>
      </p:sp>
    </p:spTree>
    <p:extLst>
      <p:ext uri="{BB962C8B-B14F-4D97-AF65-F5344CB8AC3E}">
        <p14:creationId xmlns:p14="http://schemas.microsoft.com/office/powerpoint/2010/main" val="2132516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D92BF-C96A-4D0A-9B6E-FF4C77F8823C}"/>
              </a:ext>
            </a:extLst>
          </p:cNvPr>
          <p:cNvSpPr>
            <a:spLocks noGrp="1"/>
          </p:cNvSpPr>
          <p:nvPr>
            <p:ph type="title"/>
          </p:nvPr>
        </p:nvSpPr>
        <p:spPr>
          <a:xfrm>
            <a:off x="2088260" y="419867"/>
            <a:ext cx="9344521" cy="1077229"/>
          </a:xfrm>
        </p:spPr>
        <p:txBody>
          <a:bodyPr>
            <a:normAutofit/>
          </a:bodyPr>
          <a:lstStyle/>
          <a:p>
            <a:pPr algn="l"/>
            <a:r>
              <a:rPr lang="en-US" b="1">
                <a:ea typeface="+mj-lt"/>
                <a:cs typeface="+mj-lt"/>
              </a:rPr>
              <a:t>BIOGRAPHY OF THE CENOTAPH cont.. </a:t>
            </a:r>
            <a:endParaRPr lang="en-US">
              <a:ea typeface="+mj-lt"/>
              <a:cs typeface="+mj-lt"/>
            </a:endParaRPr>
          </a:p>
          <a:p>
            <a:pPr algn="l"/>
            <a:endParaRPr lang="en-US">
              <a:cs typeface="Arial"/>
            </a:endParaRPr>
          </a:p>
        </p:txBody>
      </p:sp>
      <p:sp>
        <p:nvSpPr>
          <p:cNvPr id="3" name="Content Placeholder 2">
            <a:extLst>
              <a:ext uri="{FF2B5EF4-FFF2-40B4-BE49-F238E27FC236}">
                <a16:creationId xmlns:a16="http://schemas.microsoft.com/office/drawing/2014/main" id="{E62C521B-72B8-4E39-BB20-15596DBA412A}"/>
              </a:ext>
            </a:extLst>
          </p:cNvPr>
          <p:cNvSpPr>
            <a:spLocks noGrp="1"/>
          </p:cNvSpPr>
          <p:nvPr>
            <p:ph idx="1"/>
          </p:nvPr>
        </p:nvSpPr>
        <p:spPr>
          <a:xfrm>
            <a:off x="2256639" y="1318871"/>
            <a:ext cx="9721455" cy="4731073"/>
          </a:xfrm>
        </p:spPr>
        <p:txBody>
          <a:bodyPr vert="horz" lIns="91440" tIns="45720" rIns="91440" bIns="45720" rtlCol="0" anchor="t">
            <a:normAutofit/>
          </a:bodyPr>
          <a:lstStyle/>
          <a:p>
            <a:pPr marL="344170" indent="-344170">
              <a:lnSpc>
                <a:spcPct val="110000"/>
              </a:lnSpc>
            </a:pPr>
            <a:endParaRPr lang="en-US" sz="1500">
              <a:cs typeface="Arial"/>
            </a:endParaRPr>
          </a:p>
          <a:p>
            <a:pPr marL="344170" indent="-344170">
              <a:lnSpc>
                <a:spcPct val="110000"/>
              </a:lnSpc>
            </a:pPr>
            <a:r>
              <a:rPr lang="en-US" sz="2100">
                <a:ea typeface="+mn-lt"/>
                <a:cs typeface="+mn-lt"/>
              </a:rPr>
              <a:t>Following the unveiling of The Cenotaph  on 11th November 1925, an idea was then put forward that a fitting memorial should also be erected in honour of those who served and those who lost their lives in the Second World War (1939-1945).That reflective consideration gave birth to the “Peace Memorial Hall” otherwise affectionately known as “Peace Mor'”.  Also, four other names of soldiers who fought in World War 2 were added to the Cenotaph.</a:t>
            </a:r>
          </a:p>
          <a:p>
            <a:pPr marL="342900" indent="-342900">
              <a:lnSpc>
                <a:spcPct val="110000"/>
              </a:lnSpc>
              <a:spcBef>
                <a:spcPts val="0"/>
              </a:spcBef>
              <a:spcAft>
                <a:spcPts val="0"/>
              </a:spcAft>
              <a:buFont typeface="Arial,Sans-Serif" panose="05000000000000000000" pitchFamily="2" charset="2"/>
              <a:buChar char="•"/>
            </a:pPr>
            <a:endParaRPr lang="en-US" sz="2100" dirty="0">
              <a:cs typeface="Arial"/>
            </a:endParaRPr>
          </a:p>
          <a:p>
            <a:pPr marL="342900" indent="-342900">
              <a:lnSpc>
                <a:spcPct val="110000"/>
              </a:lnSpc>
              <a:spcBef>
                <a:spcPts val="0"/>
              </a:spcBef>
              <a:spcAft>
                <a:spcPts val="0"/>
              </a:spcAft>
              <a:buFont typeface="Arial,Sans-Serif" panose="05000000000000000000" pitchFamily="2" charset="2"/>
              <a:buChar char="•"/>
            </a:pPr>
            <a:r>
              <a:rPr lang="en-US" sz="2100">
                <a:ea typeface="+mn-lt"/>
                <a:cs typeface="+mn-lt"/>
              </a:rPr>
              <a:t>It is now located a stone’s throw away from it’s original location at the back of the Kingstown Vegetable market, whose construction led to it’s removal from the original site.  It was previously in the spot currently occupied by this market. </a:t>
            </a:r>
            <a:r>
              <a:rPr lang="en-US" sz="1500" dirty="0">
                <a:ea typeface="+mn-lt"/>
                <a:cs typeface="+mn-lt"/>
              </a:rPr>
              <a:t>  </a:t>
            </a:r>
          </a:p>
          <a:p>
            <a:pPr marL="344170" indent="-344170">
              <a:lnSpc>
                <a:spcPct val="110000"/>
              </a:lnSpc>
            </a:pPr>
            <a:endParaRPr lang="en-US" sz="1500">
              <a:cs typeface="Arial"/>
            </a:endParaRPr>
          </a:p>
        </p:txBody>
      </p:sp>
    </p:spTree>
    <p:extLst>
      <p:ext uri="{BB962C8B-B14F-4D97-AF65-F5344CB8AC3E}">
        <p14:creationId xmlns:p14="http://schemas.microsoft.com/office/powerpoint/2010/main" val="39451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p:nvSpPr>
          <p:cNvPr id="22" name="Rectangle 21">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26" name="Picture 25">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21CE104D-14F8-45F9-A2FC-3A4D8C547060}"/>
              </a:ext>
            </a:extLst>
          </p:cNvPr>
          <p:cNvSpPr>
            <a:spLocks noGrp="1"/>
          </p:cNvSpPr>
          <p:nvPr>
            <p:ph type="title"/>
          </p:nvPr>
        </p:nvSpPr>
        <p:spPr>
          <a:xfrm>
            <a:off x="3053425" y="2568817"/>
            <a:ext cx="4395145" cy="3133968"/>
          </a:xfrm>
        </p:spPr>
        <p:txBody>
          <a:bodyPr vert="horz" lIns="91440" tIns="45720" rIns="91440" bIns="45720" rtlCol="0" anchor="t">
            <a:normAutofit/>
          </a:bodyPr>
          <a:lstStyle/>
          <a:p>
            <a:pPr algn="l"/>
            <a:r>
              <a:rPr lang="en-US" sz="4800">
                <a:ea typeface="+mj-lt"/>
                <a:cs typeface="+mj-lt"/>
              </a:rPr>
              <a:t>Historical Background</a:t>
            </a:r>
            <a:br>
              <a:rPr lang="en-US" sz="6600" dirty="0">
                <a:ea typeface="+mj-lt"/>
                <a:cs typeface="+mj-lt"/>
              </a:rPr>
            </a:br>
            <a:r>
              <a:rPr lang="en-US" sz="2800">
                <a:ea typeface="+mj-lt"/>
                <a:cs typeface="+mj-lt"/>
              </a:rPr>
              <a:t>(Putting the Cenotaph into perspective)</a:t>
            </a:r>
          </a:p>
          <a:p>
            <a:pPr algn="l"/>
            <a:endParaRPr lang="en-US" sz="6600" dirty="0">
              <a:solidFill>
                <a:srgbClr val="000000"/>
              </a:solidFill>
              <a:cs typeface="Arial"/>
            </a:endParaRPr>
          </a:p>
        </p:txBody>
      </p:sp>
      <p:sp>
        <p:nvSpPr>
          <p:cNvPr id="28" name="Rectangle 27">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ight Triangle 29">
            <a:extLst>
              <a:ext uri="{FF2B5EF4-FFF2-40B4-BE49-F238E27FC236}">
                <a16:creationId xmlns:a16="http://schemas.microsoft.com/office/drawing/2014/main" id="{2663C086-1480-4E81-BD6F-3E43A4C38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5313" y="2747897"/>
            <a:ext cx="353147" cy="353147"/>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86016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9AD76-6777-45D8-B2AD-E071E4113339}"/>
              </a:ext>
            </a:extLst>
          </p:cNvPr>
          <p:cNvSpPr>
            <a:spLocks noGrp="1"/>
          </p:cNvSpPr>
          <p:nvPr>
            <p:ph type="title"/>
          </p:nvPr>
        </p:nvSpPr>
        <p:spPr>
          <a:xfrm>
            <a:off x="305385" y="283851"/>
            <a:ext cx="9076329" cy="1064277"/>
          </a:xfrm>
        </p:spPr>
        <p:txBody>
          <a:bodyPr>
            <a:normAutofit/>
          </a:bodyPr>
          <a:lstStyle/>
          <a:p>
            <a:r>
              <a:rPr lang="en-US" b="1">
                <a:solidFill>
                  <a:schemeClr val="bg1"/>
                </a:solidFill>
              </a:rPr>
              <a:t>HISTORICAL BACKGROUND Cont...</a:t>
            </a:r>
          </a:p>
        </p:txBody>
      </p:sp>
      <p:pic>
        <p:nvPicPr>
          <p:cNvPr id="4" name="Picture 4" descr="Text&#10;&#10;Description automatically generated">
            <a:extLst>
              <a:ext uri="{FF2B5EF4-FFF2-40B4-BE49-F238E27FC236}">
                <a16:creationId xmlns:a16="http://schemas.microsoft.com/office/drawing/2014/main" id="{A63CF03A-FD27-4B8A-BA70-CCE890A41DB8}"/>
              </a:ext>
            </a:extLst>
          </p:cNvPr>
          <p:cNvPicPr>
            <a:picLocks noChangeAspect="1"/>
          </p:cNvPicPr>
          <p:nvPr/>
        </p:nvPicPr>
        <p:blipFill rotWithShape="1">
          <a:blip r:embed="rId2"/>
          <a:srcRect l="43" t="9756" b="8130"/>
          <a:stretch/>
        </p:blipFill>
        <p:spPr>
          <a:xfrm>
            <a:off x="-651" y="1229313"/>
            <a:ext cx="12198400" cy="5635855"/>
          </a:xfrm>
          <a:prstGeom prst="rect">
            <a:avLst/>
          </a:prstGeom>
        </p:spPr>
      </p:pic>
    </p:spTree>
    <p:extLst>
      <p:ext uri="{BB962C8B-B14F-4D97-AF65-F5344CB8AC3E}">
        <p14:creationId xmlns:p14="http://schemas.microsoft.com/office/powerpoint/2010/main" val="1245259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ox(in)">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A7F4D-BE4C-4352-AE63-ABFC017DBADA}"/>
              </a:ext>
            </a:extLst>
          </p:cNvPr>
          <p:cNvSpPr>
            <a:spLocks noGrp="1"/>
          </p:cNvSpPr>
          <p:nvPr>
            <p:ph type="title"/>
          </p:nvPr>
        </p:nvSpPr>
        <p:spPr/>
        <p:txBody>
          <a:bodyPr/>
          <a:lstStyle/>
          <a:p>
            <a:r>
              <a:rPr lang="en-US" b="1">
                <a:ea typeface="+mj-lt"/>
                <a:cs typeface="+mj-lt"/>
              </a:rPr>
              <a:t>HISTORICAL BACKGROUND Cont...</a:t>
            </a:r>
            <a:endParaRPr lang="en-US"/>
          </a:p>
        </p:txBody>
      </p:sp>
      <p:sp>
        <p:nvSpPr>
          <p:cNvPr id="3" name="Content Placeholder 2">
            <a:extLst>
              <a:ext uri="{FF2B5EF4-FFF2-40B4-BE49-F238E27FC236}">
                <a16:creationId xmlns:a16="http://schemas.microsoft.com/office/drawing/2014/main" id="{374AFCE8-BA80-4E08-AA5A-305B897F86E4}"/>
              </a:ext>
            </a:extLst>
          </p:cNvPr>
          <p:cNvSpPr>
            <a:spLocks noGrp="1"/>
          </p:cNvSpPr>
          <p:nvPr>
            <p:ph idx="1"/>
          </p:nvPr>
        </p:nvSpPr>
        <p:spPr/>
        <p:txBody>
          <a:bodyPr/>
          <a:lstStyle/>
          <a:p>
            <a:pPr marL="344170" indent="-344170"/>
            <a:r>
              <a:rPr lang="en-US">
                <a:ea typeface="+mn-lt"/>
                <a:cs typeface="+mn-lt"/>
              </a:rPr>
              <a:t>After the World wars the scale of the loss and bereavement called for a response at the national level because many soldiers and sailors who had died were buried in unmarked graves overseas, or at sea and it was felt that they ought to be remebered appropriately by constuction of a Cenotaph.</a:t>
            </a:r>
          </a:p>
          <a:p>
            <a:pPr marL="344170" indent="-344170"/>
            <a:endParaRPr lang="en-US">
              <a:cs typeface="Arial" panose="020B0604020202020204"/>
            </a:endParaRPr>
          </a:p>
        </p:txBody>
      </p:sp>
    </p:spTree>
    <p:extLst>
      <p:ext uri="{BB962C8B-B14F-4D97-AF65-F5344CB8AC3E}">
        <p14:creationId xmlns:p14="http://schemas.microsoft.com/office/powerpoint/2010/main" val="54072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8" name="Rectangle 27">
            <a:extLst>
              <a:ext uri="{FF2B5EF4-FFF2-40B4-BE49-F238E27FC236}">
                <a16:creationId xmlns:a16="http://schemas.microsoft.com/office/drawing/2014/main" id="{D028FBE5-2515-4CF7-9061-EDC988E0A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29">
            <a:extLst>
              <a:ext uri="{FF2B5EF4-FFF2-40B4-BE49-F238E27FC236}">
                <a16:creationId xmlns:a16="http://schemas.microsoft.com/office/drawing/2014/main" id="{10C2A92B-92F5-430A-A370-FD864418A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0" name="Picture 31">
            <a:extLst>
              <a:ext uri="{FF2B5EF4-FFF2-40B4-BE49-F238E27FC236}">
                <a16:creationId xmlns:a16="http://schemas.microsoft.com/office/drawing/2014/main" id="{C151BBAC-D417-4C14-AAFE-8AAA55B26E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1" name="Rectangle 33">
            <a:extLst>
              <a:ext uri="{FF2B5EF4-FFF2-40B4-BE49-F238E27FC236}">
                <a16:creationId xmlns:a16="http://schemas.microsoft.com/office/drawing/2014/main" id="{7DBE5AD7-4CDA-4167-83AD-34003BB38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5">
            <a:extLst>
              <a:ext uri="{FF2B5EF4-FFF2-40B4-BE49-F238E27FC236}">
                <a16:creationId xmlns:a16="http://schemas.microsoft.com/office/drawing/2014/main" id="{3D580359-F271-4995-847D-4B9BBE8DE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37">
            <a:extLst>
              <a:ext uri="{FF2B5EF4-FFF2-40B4-BE49-F238E27FC236}">
                <a16:creationId xmlns:a16="http://schemas.microsoft.com/office/drawing/2014/main" id="{FFE338A2-FC59-4CD5-84F6-6D7B39CC5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5943C-3C7F-41EA-9339-61F21076E77B}"/>
              </a:ext>
            </a:extLst>
          </p:cNvPr>
          <p:cNvSpPr>
            <a:spLocks noGrp="1"/>
          </p:cNvSpPr>
          <p:nvPr>
            <p:ph type="title"/>
          </p:nvPr>
        </p:nvSpPr>
        <p:spPr>
          <a:xfrm>
            <a:off x="946120" y="60433"/>
            <a:ext cx="10518002" cy="1077229"/>
          </a:xfrm>
        </p:spPr>
        <p:txBody>
          <a:bodyPr>
            <a:normAutofit/>
          </a:bodyPr>
          <a:lstStyle/>
          <a:p>
            <a:pPr algn="l"/>
            <a:r>
              <a:rPr lang="en-US" dirty="0">
                <a:cs typeface="Arial"/>
              </a:rPr>
              <a:t>SOME OF </a:t>
            </a:r>
            <a:r>
              <a:rPr lang="en-US">
                <a:cs typeface="Arial"/>
              </a:rPr>
              <a:t>SVG'S </a:t>
            </a:r>
            <a:r>
              <a:rPr lang="en-US" dirty="0">
                <a:cs typeface="Arial"/>
              </a:rPr>
              <a:t>WAR </a:t>
            </a:r>
            <a:r>
              <a:rPr lang="en-US">
                <a:cs typeface="Arial"/>
              </a:rPr>
              <a:t>HEROES COMMERORATED BY THE CENOTAPH:</a:t>
            </a:r>
            <a:endParaRPr lang="en-US"/>
          </a:p>
        </p:txBody>
      </p:sp>
      <p:pic>
        <p:nvPicPr>
          <p:cNvPr id="4" name="Picture 4">
            <a:extLst>
              <a:ext uri="{FF2B5EF4-FFF2-40B4-BE49-F238E27FC236}">
                <a16:creationId xmlns:a16="http://schemas.microsoft.com/office/drawing/2014/main" id="{571496AF-B452-479D-A917-F78D878EFF05}"/>
              </a:ext>
            </a:extLst>
          </p:cNvPr>
          <p:cNvPicPr>
            <a:picLocks noChangeAspect="1"/>
          </p:cNvPicPr>
          <p:nvPr/>
        </p:nvPicPr>
        <p:blipFill rotWithShape="1">
          <a:blip r:embed="rId5"/>
          <a:srcRect t="11274" r="-1" b="2303"/>
          <a:stretch/>
        </p:blipFill>
        <p:spPr>
          <a:xfrm>
            <a:off x="1141710" y="1078511"/>
            <a:ext cx="1435549" cy="148111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8" name="Content Placeholder 7">
            <a:extLst>
              <a:ext uri="{FF2B5EF4-FFF2-40B4-BE49-F238E27FC236}">
                <a16:creationId xmlns:a16="http://schemas.microsoft.com/office/drawing/2014/main" id="{B227D95C-F957-427C-9713-1437CFD75C2F}"/>
              </a:ext>
            </a:extLst>
          </p:cNvPr>
          <p:cNvSpPr>
            <a:spLocks noGrp="1"/>
          </p:cNvSpPr>
          <p:nvPr>
            <p:ph idx="1"/>
          </p:nvPr>
        </p:nvSpPr>
        <p:spPr>
          <a:xfrm>
            <a:off x="1075516" y="2727851"/>
            <a:ext cx="3271817" cy="3422734"/>
          </a:xfrm>
          <a:ln w="28575">
            <a:solidFill>
              <a:srgbClr val="00B050"/>
            </a:solidFill>
          </a:ln>
        </p:spPr>
        <p:txBody>
          <a:bodyPr>
            <a:normAutofit fontScale="92500"/>
          </a:bodyPr>
          <a:lstStyle/>
          <a:p>
            <a:pPr marL="344170" indent="-344170"/>
            <a:r>
              <a:rPr lang="en-US" sz="1800" dirty="0">
                <a:cs typeface="Arial"/>
              </a:rPr>
              <a:t>JOHN HAZELL BROWNE: </a:t>
            </a:r>
            <a:endParaRPr lang="en-US" sz="1800" dirty="0">
              <a:ea typeface="+mn-lt"/>
              <a:cs typeface="+mn-lt"/>
            </a:endParaRPr>
          </a:p>
          <a:p>
            <a:pPr marL="344170" indent="-344170"/>
            <a:r>
              <a:rPr lang="en-US" sz="1800" b="1" cap="all" dirty="0">
                <a:ea typeface="+mn-lt"/>
                <a:cs typeface="+mn-lt"/>
              </a:rPr>
              <a:t>SERVICE:</a:t>
            </a:r>
            <a:endParaRPr lang="en-US" sz="1800" dirty="0">
              <a:ea typeface="+mn-lt"/>
              <a:cs typeface="+mn-lt"/>
            </a:endParaRPr>
          </a:p>
          <a:p>
            <a:pPr marL="344170" indent="-344170"/>
            <a:r>
              <a:rPr lang="en-US" sz="1800" dirty="0">
                <a:ea typeface="+mn-lt"/>
                <a:cs typeface="+mn-lt"/>
              </a:rPr>
              <a:t>British Army Second Lieutenant</a:t>
            </a:r>
          </a:p>
          <a:p>
            <a:pPr marL="344170" indent="-344170"/>
            <a:r>
              <a:rPr lang="en-US" sz="1800" dirty="0">
                <a:ea typeface="+mn-lt"/>
                <a:cs typeface="+mn-lt"/>
              </a:rPr>
              <a:t>Royal Warwickshire Regiment 12th Battalion attached 9th Battalion</a:t>
            </a:r>
          </a:p>
          <a:p>
            <a:pPr marL="344170" indent="-344170"/>
            <a:r>
              <a:rPr lang="en-US" sz="1600" dirty="0">
                <a:cs typeface="Arial"/>
              </a:rPr>
              <a:t>Died 1916</a:t>
            </a:r>
          </a:p>
        </p:txBody>
      </p:sp>
      <p:sp>
        <p:nvSpPr>
          <p:cNvPr id="54" name="Rectangle 39">
            <a:extLst>
              <a:ext uri="{FF2B5EF4-FFF2-40B4-BE49-F238E27FC236}">
                <a16:creationId xmlns:a16="http://schemas.microsoft.com/office/drawing/2014/main" id="{A8F57220-9A7B-4037-B5C5-8BE03B33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16B255D-0E38-4AFD-9607-A640E2148689}"/>
              </a:ext>
            </a:extLst>
          </p:cNvPr>
          <p:cNvSpPr txBox="1"/>
          <p:nvPr/>
        </p:nvSpPr>
        <p:spPr>
          <a:xfrm>
            <a:off x="1245079" y="6147758"/>
            <a:ext cx="993187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Interface"/>
              </a:rPr>
              <a:t>IMAGES SOURCED FROM: Commonwealth War Graves Commission (CWGC) Casualty Records Transcription</a:t>
            </a:r>
            <a:endParaRPr lang="en-US" sz="1600" b="1" dirty="0">
              <a:cs typeface="Arial"/>
            </a:endParaRPr>
          </a:p>
        </p:txBody>
      </p:sp>
      <p:pic>
        <p:nvPicPr>
          <p:cNvPr id="3" name="Picture 5">
            <a:extLst>
              <a:ext uri="{FF2B5EF4-FFF2-40B4-BE49-F238E27FC236}">
                <a16:creationId xmlns:a16="http://schemas.microsoft.com/office/drawing/2014/main" id="{F741938D-C1F1-4E38-AD67-0EF828EE4BEE}"/>
              </a:ext>
            </a:extLst>
          </p:cNvPr>
          <p:cNvPicPr>
            <a:picLocks noChangeAspect="1"/>
          </p:cNvPicPr>
          <p:nvPr/>
        </p:nvPicPr>
        <p:blipFill>
          <a:blip r:embed="rId6"/>
          <a:stretch>
            <a:fillRect/>
          </a:stretch>
        </p:blipFill>
        <p:spPr>
          <a:xfrm>
            <a:off x="4539650" y="1073720"/>
            <a:ext cx="1488058" cy="1662562"/>
          </a:xfrm>
          <a:prstGeom prst="rect">
            <a:avLst/>
          </a:prstGeom>
        </p:spPr>
      </p:pic>
      <p:sp>
        <p:nvSpPr>
          <p:cNvPr id="6" name="TextBox 5">
            <a:extLst>
              <a:ext uri="{FF2B5EF4-FFF2-40B4-BE49-F238E27FC236}">
                <a16:creationId xmlns:a16="http://schemas.microsoft.com/office/drawing/2014/main" id="{0B10202F-3BB5-4496-A2FD-6DE21EBF117E}"/>
              </a:ext>
            </a:extLst>
          </p:cNvPr>
          <p:cNvSpPr txBox="1"/>
          <p:nvPr/>
        </p:nvSpPr>
        <p:spPr>
          <a:xfrm>
            <a:off x="4336212" y="2725947"/>
            <a:ext cx="3533953" cy="3008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600" b="1" cap="all" dirty="0"/>
              <a:t>ERNEST SIDNEY HADLEY</a:t>
            </a:r>
            <a:endParaRPr lang="en-US" sz="1600" dirty="0">
              <a:cs typeface="Arial"/>
            </a:endParaRPr>
          </a:p>
          <a:p>
            <a:pPr>
              <a:lnSpc>
                <a:spcPct val="150000"/>
              </a:lnSpc>
            </a:pPr>
            <a:endParaRPr lang="en-US" sz="1600" b="1" cap="all" dirty="0">
              <a:latin typeface="Interface"/>
            </a:endParaRPr>
          </a:p>
          <a:p>
            <a:pPr>
              <a:lnSpc>
                <a:spcPct val="150000"/>
              </a:lnSpc>
            </a:pPr>
            <a:r>
              <a:rPr lang="en-US" sz="1600" b="1" cap="all" dirty="0">
                <a:latin typeface="Interface"/>
              </a:rPr>
              <a:t>SERVICE:</a:t>
            </a:r>
            <a:endParaRPr lang="en-US" sz="1600">
              <a:latin typeface="Arial" panose="020B0604020202020204"/>
              <a:cs typeface="Arial" panose="020B0604020202020204"/>
            </a:endParaRPr>
          </a:p>
          <a:p>
            <a:pPr>
              <a:lnSpc>
                <a:spcPct val="150000"/>
              </a:lnSpc>
            </a:pPr>
            <a:r>
              <a:rPr lang="en-US" sz="1600" dirty="0">
                <a:latin typeface="Interface"/>
              </a:rPr>
              <a:t>British Army</a:t>
            </a:r>
            <a:endParaRPr lang="en-US" sz="1600">
              <a:latin typeface="Arial" panose="020B0604020202020204"/>
              <a:cs typeface="Arial"/>
            </a:endParaRPr>
          </a:p>
          <a:p>
            <a:pPr>
              <a:lnSpc>
                <a:spcPct val="150000"/>
              </a:lnSpc>
            </a:pPr>
            <a:r>
              <a:rPr lang="en-US" sz="1600" dirty="0">
                <a:latin typeface="Interface"/>
              </a:rPr>
              <a:t>Second Lieutenant Gloucestershire Regiment4th (City of Bristol) Battalion (Territorial) </a:t>
            </a:r>
            <a:r>
              <a:rPr lang="en-US" sz="1600" b="1" cap="all" dirty="0">
                <a:latin typeface="Interface"/>
              </a:rPr>
              <a:t>25TH SEPTEMBER 1916 - 27THAUGUST</a:t>
            </a:r>
            <a:endParaRPr lang="en-US" sz="1600" b="1" cap="all" dirty="0">
              <a:solidFill>
                <a:srgbClr val="333333"/>
              </a:solidFill>
              <a:latin typeface="Interface"/>
              <a:cs typeface="Arial"/>
            </a:endParaRPr>
          </a:p>
        </p:txBody>
      </p:sp>
      <p:sp>
        <p:nvSpPr>
          <p:cNvPr id="7" name="Content Placeholder 7">
            <a:extLst>
              <a:ext uri="{FF2B5EF4-FFF2-40B4-BE49-F238E27FC236}">
                <a16:creationId xmlns:a16="http://schemas.microsoft.com/office/drawing/2014/main" id="{5395D99E-3088-41A3-90D2-788897EAF6F8}"/>
              </a:ext>
            </a:extLst>
          </p:cNvPr>
          <p:cNvSpPr txBox="1">
            <a:spLocks/>
          </p:cNvSpPr>
          <p:nvPr/>
        </p:nvSpPr>
        <p:spPr>
          <a:xfrm>
            <a:off x="7927764" y="1456893"/>
            <a:ext cx="3027402" cy="4486658"/>
          </a:xfrm>
          <a:prstGeom prst="rect">
            <a:avLst/>
          </a:prstGeom>
          <a:ln w="28575">
            <a:solidFill>
              <a:srgbClr val="00B050"/>
            </a:solidFill>
          </a:ln>
        </p:spPr>
        <p:txBody>
          <a:bodyPr vert="horz" lIns="91440" tIns="45720" rIns="91440" bIns="45720" rtlCol="0" anchor="ctr">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344170" indent="-344170"/>
            <a:r>
              <a:rPr lang="en-US" sz="1400" dirty="0">
                <a:cs typeface="Arial"/>
              </a:rPr>
              <a:t>JOHN MARK</a:t>
            </a:r>
            <a:endParaRPr lang="en-US" dirty="0"/>
          </a:p>
          <a:p>
            <a:pPr marL="344170" indent="-344170"/>
            <a:r>
              <a:rPr lang="en-US" sz="1400" dirty="0">
                <a:cs typeface="Arial"/>
              </a:rPr>
              <a:t>CEPHAS  AUSTIN</a:t>
            </a:r>
          </a:p>
          <a:p>
            <a:pPr marL="344170" indent="-344170"/>
            <a:r>
              <a:rPr lang="en-US" sz="1400" dirty="0">
                <a:cs typeface="Arial"/>
              </a:rPr>
              <a:t>ALPHIEUS DURRANT</a:t>
            </a:r>
          </a:p>
          <a:p>
            <a:pPr marL="344170" indent="-344170"/>
            <a:r>
              <a:rPr lang="en-US" sz="1400" cap="all" dirty="0"/>
              <a:t>THOMPSON ALEXANDER</a:t>
            </a:r>
            <a:endParaRPr lang="en-US" sz="1400" u="sng" cap="all">
              <a:cs typeface="Arial"/>
            </a:endParaRPr>
          </a:p>
          <a:p>
            <a:pPr marL="344170" indent="-344170"/>
            <a:r>
              <a:rPr lang="en-US" sz="1400" cap="all" dirty="0"/>
              <a:t>WILLIAM BLENCOWE WELLS DURRANT</a:t>
            </a:r>
            <a:endParaRPr lang="en-US" sz="1400" dirty="0">
              <a:cs typeface="Arial"/>
            </a:endParaRPr>
          </a:p>
          <a:p>
            <a:pPr marL="344170" indent="-344170"/>
            <a:endParaRPr lang="en-US" sz="1800" dirty="0">
              <a:cs typeface="Arial"/>
            </a:endParaRPr>
          </a:p>
        </p:txBody>
      </p:sp>
      <p:sp>
        <p:nvSpPr>
          <p:cNvPr id="9" name="Content Placeholder 7">
            <a:extLst>
              <a:ext uri="{FF2B5EF4-FFF2-40B4-BE49-F238E27FC236}">
                <a16:creationId xmlns:a16="http://schemas.microsoft.com/office/drawing/2014/main" id="{59223435-3139-48FA-B92D-F08B85636D30}"/>
              </a:ext>
            </a:extLst>
          </p:cNvPr>
          <p:cNvSpPr txBox="1">
            <a:spLocks/>
          </p:cNvSpPr>
          <p:nvPr/>
        </p:nvSpPr>
        <p:spPr>
          <a:xfrm>
            <a:off x="7855878" y="651761"/>
            <a:ext cx="3918798" cy="1107980"/>
          </a:xfrm>
          <a:prstGeom prst="rect">
            <a:avLst/>
          </a:prstGeom>
        </p:spPr>
        <p:txBody>
          <a:bodyPr vert="horz" lIns="91440" tIns="45720" rIns="91440" bIns="45720" rtlCol="0" anchor="ctr">
            <a:normAutofit/>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buNone/>
            </a:pPr>
            <a:r>
              <a:rPr lang="en-US" sz="1800" b="1" dirty="0">
                <a:solidFill>
                  <a:schemeClr val="accent1"/>
                </a:solidFill>
                <a:cs typeface="Arial"/>
              </a:rPr>
              <a:t>OTHER NAMES</a:t>
            </a:r>
          </a:p>
        </p:txBody>
      </p:sp>
    </p:spTree>
    <p:extLst>
      <p:ext uri="{BB962C8B-B14F-4D97-AF65-F5344CB8AC3E}">
        <p14:creationId xmlns:p14="http://schemas.microsoft.com/office/powerpoint/2010/main" val="168544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anim calcmode="lin" valueType="num">
                                      <p:cBhvr>
                                        <p:cTn id="24" dur="1000" fill="hold"/>
                                        <p:tgtEl>
                                          <p:spTgt spid="8"/>
                                        </p:tgtEl>
                                        <p:attrNameLst>
                                          <p:attrName>ppt_x</p:attrName>
                                        </p:attrNameLst>
                                      </p:cBhvr>
                                      <p:tavLst>
                                        <p:tav tm="0">
                                          <p:val>
                                            <p:strVal val="#ppt_x"/>
                                          </p:val>
                                        </p:tav>
                                        <p:tav tm="100000">
                                          <p:val>
                                            <p:strVal val="#ppt_x"/>
                                          </p:val>
                                        </p:tav>
                                      </p:tavLst>
                                    </p:anim>
                                    <p:anim calcmode="lin" valueType="num">
                                      <p:cBhvr>
                                        <p:cTn id="25" dur="900" decel="100000" fill="hold"/>
                                        <p:tgtEl>
                                          <p:spTgt spid="8"/>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900" decel="100000" fill="hold"/>
                                        <p:tgtEl>
                                          <p:spTgt spid="6"/>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900" decel="100000" fill="hold"/>
                                        <p:tgtEl>
                                          <p:spTgt spid="7"/>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fade">
                                      <p:cBhvr>
                                        <p:cTn id="51" dur="1000"/>
                                        <p:tgtEl>
                                          <p:spTgt spid="5"/>
                                        </p:tgtEl>
                                      </p:cBhvr>
                                    </p:animEffect>
                                    <p:anim calcmode="lin" valueType="num">
                                      <p:cBhvr>
                                        <p:cTn id="52" dur="1000" fill="hold"/>
                                        <p:tgtEl>
                                          <p:spTgt spid="5"/>
                                        </p:tgtEl>
                                        <p:attrNameLst>
                                          <p:attrName>ppt_x</p:attrName>
                                        </p:attrNameLst>
                                      </p:cBhvr>
                                      <p:tavLst>
                                        <p:tav tm="0">
                                          <p:val>
                                            <p:strVal val="#ppt_x"/>
                                          </p:val>
                                        </p:tav>
                                        <p:tav tm="100000">
                                          <p:val>
                                            <p:strVal val="#ppt_x"/>
                                          </p:val>
                                        </p:tav>
                                      </p:tavLst>
                                    </p:anim>
                                    <p:anim calcmode="lin" valueType="num">
                                      <p:cBhvr>
                                        <p:cTn id="53" dur="900" decel="100000" fill="hold"/>
                                        <p:tgtEl>
                                          <p:spTgt spid="5"/>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5" grpId="0"/>
      <p:bldP spid="6" grpId="0"/>
      <p:bldP spid="7" grpId="0" animBg="1"/>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09A0-2845-47BE-8CBC-EC513EDC79CF}"/>
              </a:ext>
            </a:extLst>
          </p:cNvPr>
          <p:cNvSpPr>
            <a:spLocks noGrp="1"/>
          </p:cNvSpPr>
          <p:nvPr>
            <p:ph type="title"/>
          </p:nvPr>
        </p:nvSpPr>
        <p:spPr>
          <a:xfrm>
            <a:off x="737558" y="221355"/>
            <a:ext cx="10515600" cy="1325563"/>
          </a:xfrm>
        </p:spPr>
        <p:txBody>
          <a:bodyPr/>
          <a:lstStyle/>
          <a:p>
            <a:r>
              <a:rPr lang="en-US">
                <a:cs typeface="Calibri Light"/>
              </a:rPr>
              <a:t>SIGNIFICANCE/PURPOSE OF THE CENOTAPH:</a:t>
            </a:r>
            <a:endParaRPr lang="en-US"/>
          </a:p>
        </p:txBody>
      </p:sp>
      <p:graphicFrame>
        <p:nvGraphicFramePr>
          <p:cNvPr id="4" name="Content Placeholder 2">
            <a:extLst>
              <a:ext uri="{FF2B5EF4-FFF2-40B4-BE49-F238E27FC236}">
                <a16:creationId xmlns:a16="http://schemas.microsoft.com/office/drawing/2014/main" id="{DEBA5098-39BA-40CB-B274-5B63F644EDCD}"/>
              </a:ext>
            </a:extLst>
          </p:cNvPr>
          <p:cNvGraphicFramePr>
            <a:graphicFrameLocks noGrp="1"/>
          </p:cNvGraphicFramePr>
          <p:nvPr>
            <p:extLst>
              <p:ext uri="{D42A27DB-BD31-4B8C-83A1-F6EECF244321}">
                <p14:modId xmlns:p14="http://schemas.microsoft.com/office/powerpoint/2010/main" val="210252332"/>
              </p:ext>
            </p:extLst>
          </p:nvPr>
        </p:nvGraphicFramePr>
        <p:xfrm>
          <a:off x="866772" y="1489086"/>
          <a:ext cx="9919757" cy="52485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5458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strips(downLeft)">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4">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16">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8"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FB24560-BE0F-4DDF-B470-A8EF74D5A69B}"/>
              </a:ext>
            </a:extLst>
          </p:cNvPr>
          <p:cNvSpPr>
            <a:spLocks noGrp="1"/>
          </p:cNvSpPr>
          <p:nvPr>
            <p:ph type="title"/>
          </p:nvPr>
        </p:nvSpPr>
        <p:spPr>
          <a:xfrm>
            <a:off x="1353666" y="759805"/>
            <a:ext cx="9942624" cy="879865"/>
          </a:xfrm>
        </p:spPr>
        <p:txBody>
          <a:bodyPr vert="horz" lIns="91440" tIns="45720" rIns="91440" bIns="45720" rtlCol="0" anchor="ctr">
            <a:normAutofit/>
          </a:bodyPr>
          <a:lstStyle/>
          <a:p>
            <a:pPr defTabSz="914400"/>
            <a:r>
              <a:rPr lang="en-US" sz="4000" kern="1200">
                <a:solidFill>
                  <a:srgbClr val="FFFFFF"/>
                </a:solidFill>
                <a:latin typeface="+mj-lt"/>
                <a:ea typeface="+mj-ea"/>
                <a:cs typeface="+mj-cs"/>
              </a:rPr>
              <a:t>Evolution of the Cenotaph</a:t>
            </a:r>
          </a:p>
        </p:txBody>
      </p:sp>
      <p:graphicFrame>
        <p:nvGraphicFramePr>
          <p:cNvPr id="70" name="Content Placeholder 2">
            <a:extLst>
              <a:ext uri="{FF2B5EF4-FFF2-40B4-BE49-F238E27FC236}">
                <a16:creationId xmlns:a16="http://schemas.microsoft.com/office/drawing/2014/main" id="{E3A72B7F-27D0-431F-A4AE-FC2F4AB6538C}"/>
              </a:ext>
            </a:extLst>
          </p:cNvPr>
          <p:cNvGraphicFramePr/>
          <p:nvPr>
            <p:extLst>
              <p:ext uri="{D42A27DB-BD31-4B8C-83A1-F6EECF244321}">
                <p14:modId xmlns:p14="http://schemas.microsoft.com/office/powerpoint/2010/main" val="1824236024"/>
              </p:ext>
            </p:extLst>
          </p:nvPr>
        </p:nvGraphicFramePr>
        <p:xfrm>
          <a:off x="304298" y="1814365"/>
          <a:ext cx="11526379" cy="4907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9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70"/>
                                        </p:tgtEl>
                                        <p:attrNameLst>
                                          <p:attrName>style.visibility</p:attrName>
                                        </p:attrNameLst>
                                      </p:cBhvr>
                                      <p:to>
                                        <p:strVal val="visible"/>
                                      </p:to>
                                    </p:set>
                                    <p:anim calcmode="lin" valueType="num">
                                      <p:cBhvr>
                                        <p:cTn id="13" dur="500" fill="hold"/>
                                        <p:tgtEl>
                                          <p:spTgt spid="70"/>
                                        </p:tgtEl>
                                        <p:attrNameLst>
                                          <p:attrName>ppt_w</p:attrName>
                                        </p:attrNameLst>
                                      </p:cBhvr>
                                      <p:tavLst>
                                        <p:tav tm="0">
                                          <p:val>
                                            <p:fltVal val="0"/>
                                          </p:val>
                                        </p:tav>
                                        <p:tav tm="100000">
                                          <p:val>
                                            <p:strVal val="#ppt_w"/>
                                          </p:val>
                                        </p:tav>
                                      </p:tavLst>
                                    </p:anim>
                                    <p:anim calcmode="lin" valueType="num">
                                      <p:cBhvr>
                                        <p:cTn id="14" dur="500" fill="hold"/>
                                        <p:tgtEl>
                                          <p:spTgt spid="70"/>
                                        </p:tgtEl>
                                        <p:attrNameLst>
                                          <p:attrName>ppt_h</p:attrName>
                                        </p:attrNameLst>
                                      </p:cBhvr>
                                      <p:tavLst>
                                        <p:tav tm="0">
                                          <p:val>
                                            <p:fltVal val="0"/>
                                          </p:val>
                                        </p:tav>
                                        <p:tav tm="100000">
                                          <p:val>
                                            <p:strVal val="#ppt_h"/>
                                          </p:val>
                                        </p:tav>
                                      </p:tavLst>
                                    </p:anim>
                                    <p:animEffect transition="in" filter="fade">
                                      <p:cBhvr>
                                        <p:cTn id="15"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0"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E402-229D-4FFC-87D8-90445252A8F2}"/>
              </a:ext>
            </a:extLst>
          </p:cNvPr>
          <p:cNvSpPr>
            <a:spLocks noGrp="1"/>
          </p:cNvSpPr>
          <p:nvPr>
            <p:ph type="title"/>
          </p:nvPr>
        </p:nvSpPr>
        <p:spPr>
          <a:xfrm>
            <a:off x="2942488" y="161075"/>
            <a:ext cx="7958331" cy="1077229"/>
          </a:xfrm>
        </p:spPr>
        <p:txBody>
          <a:bodyPr/>
          <a:lstStyle/>
          <a:p>
            <a:r>
              <a:rPr lang="en-US" dirty="0">
                <a:cs typeface="Arial"/>
              </a:rPr>
              <a:t>THE EVOLUTION OF THE CENOTAPH:</a:t>
            </a:r>
            <a:endParaRPr lang="en-US" dirty="0"/>
          </a:p>
        </p:txBody>
      </p:sp>
      <p:pic>
        <p:nvPicPr>
          <p:cNvPr id="4" name="Picture 4" descr="A picture containing outdoor&#10;&#10;Description automatically generated">
            <a:extLst>
              <a:ext uri="{FF2B5EF4-FFF2-40B4-BE49-F238E27FC236}">
                <a16:creationId xmlns:a16="http://schemas.microsoft.com/office/drawing/2014/main" id="{53DD70F2-C56B-49E8-8DEE-E8CDF7D54E99}"/>
              </a:ext>
            </a:extLst>
          </p:cNvPr>
          <p:cNvPicPr>
            <a:picLocks noGrp="1" noChangeAspect="1"/>
          </p:cNvPicPr>
          <p:nvPr>
            <p:ph idx="1"/>
          </p:nvPr>
        </p:nvPicPr>
        <p:blipFill rotWithShape="1">
          <a:blip r:embed="rId2"/>
          <a:srcRect l="27619" r="-317" b="12549"/>
          <a:stretch/>
        </p:blipFill>
        <p:spPr>
          <a:xfrm>
            <a:off x="4717570" y="1937100"/>
            <a:ext cx="3258252" cy="2976922"/>
          </a:xfrm>
        </p:spPr>
      </p:pic>
      <p:sp>
        <p:nvSpPr>
          <p:cNvPr id="5" name="TextBox 4">
            <a:extLst>
              <a:ext uri="{FF2B5EF4-FFF2-40B4-BE49-F238E27FC236}">
                <a16:creationId xmlns:a16="http://schemas.microsoft.com/office/drawing/2014/main" id="{BD30590C-7DD9-4C9E-B68A-8A0E91D03CFA}"/>
              </a:ext>
            </a:extLst>
          </p:cNvPr>
          <p:cNvSpPr txBox="1"/>
          <p:nvPr/>
        </p:nvSpPr>
        <p:spPr>
          <a:xfrm>
            <a:off x="3732363" y="5328249"/>
            <a:ext cx="438221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Helvetica"/>
                <a:cs typeface="Helvetica"/>
              </a:rPr>
              <a:t>Construction of the Kingstown Vegetable Market in 1998, before the Cenotaph was removed.</a:t>
            </a:r>
            <a:endParaRPr lang="en-US" sz="1600" b="1" dirty="0">
              <a:cs typeface="Arial"/>
            </a:endParaRPr>
          </a:p>
        </p:txBody>
      </p:sp>
      <p:pic>
        <p:nvPicPr>
          <p:cNvPr id="6" name="Picture 6" descr="A picture containing text, outdoor, several&#10;&#10;Description automatically generated">
            <a:extLst>
              <a:ext uri="{FF2B5EF4-FFF2-40B4-BE49-F238E27FC236}">
                <a16:creationId xmlns:a16="http://schemas.microsoft.com/office/drawing/2014/main" id="{0693532E-0C41-41B2-B39B-7C648F3E2E78}"/>
              </a:ext>
            </a:extLst>
          </p:cNvPr>
          <p:cNvPicPr>
            <a:picLocks noChangeAspect="1"/>
          </p:cNvPicPr>
          <p:nvPr/>
        </p:nvPicPr>
        <p:blipFill>
          <a:blip r:embed="rId3"/>
          <a:stretch>
            <a:fillRect/>
          </a:stretch>
        </p:blipFill>
        <p:spPr>
          <a:xfrm>
            <a:off x="8347494" y="1245414"/>
            <a:ext cx="3016369" cy="3677059"/>
          </a:xfrm>
          <a:prstGeom prst="rect">
            <a:avLst/>
          </a:prstGeom>
        </p:spPr>
      </p:pic>
      <p:sp>
        <p:nvSpPr>
          <p:cNvPr id="7" name="TextBox 6">
            <a:extLst>
              <a:ext uri="{FF2B5EF4-FFF2-40B4-BE49-F238E27FC236}">
                <a16:creationId xmlns:a16="http://schemas.microsoft.com/office/drawing/2014/main" id="{BE83F954-D087-4629-AB67-30B53DB69D32}"/>
              </a:ext>
            </a:extLst>
          </p:cNvPr>
          <p:cNvSpPr txBox="1"/>
          <p:nvPr/>
        </p:nvSpPr>
        <p:spPr>
          <a:xfrm>
            <a:off x="7988062" y="5040701"/>
            <a:ext cx="356270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inherit"/>
              </a:rPr>
              <a:t>The war memorial's removal from it's original location.</a:t>
            </a:r>
          </a:p>
        </p:txBody>
      </p:sp>
      <p:pic>
        <p:nvPicPr>
          <p:cNvPr id="3" name="Picture 8" descr="A picture containing text, outdoor, sky, grass&#10;&#10;Description automatically generated">
            <a:extLst>
              <a:ext uri="{FF2B5EF4-FFF2-40B4-BE49-F238E27FC236}">
                <a16:creationId xmlns:a16="http://schemas.microsoft.com/office/drawing/2014/main" id="{D056D87F-4144-4F27-834A-EE846FFA1CA0}"/>
              </a:ext>
            </a:extLst>
          </p:cNvPr>
          <p:cNvPicPr>
            <a:picLocks noChangeAspect="1"/>
          </p:cNvPicPr>
          <p:nvPr/>
        </p:nvPicPr>
        <p:blipFill>
          <a:blip r:embed="rId4"/>
          <a:stretch>
            <a:fillRect/>
          </a:stretch>
        </p:blipFill>
        <p:spPr>
          <a:xfrm>
            <a:off x="1058174" y="1374654"/>
            <a:ext cx="3375801" cy="3893033"/>
          </a:xfrm>
          <a:prstGeom prst="rect">
            <a:avLst/>
          </a:prstGeom>
        </p:spPr>
      </p:pic>
      <p:sp>
        <p:nvSpPr>
          <p:cNvPr id="9" name="TextBox 8">
            <a:extLst>
              <a:ext uri="{FF2B5EF4-FFF2-40B4-BE49-F238E27FC236}">
                <a16:creationId xmlns:a16="http://schemas.microsoft.com/office/drawing/2014/main" id="{050963D1-8AFF-4970-ACFC-D6F8841788A6}"/>
              </a:ext>
            </a:extLst>
          </p:cNvPr>
          <p:cNvSpPr txBox="1"/>
          <p:nvPr/>
        </p:nvSpPr>
        <p:spPr>
          <a:xfrm>
            <a:off x="1000664" y="641229"/>
            <a:ext cx="351957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Helvetica"/>
                <a:cs typeface="Helvetica"/>
              </a:rPr>
              <a:t>Image of the Cenotaph in it's original location opposite the Courthouse. </a:t>
            </a:r>
            <a:endParaRPr lang="en-US" sz="1600" b="1" dirty="0">
              <a:cs typeface="Arial"/>
            </a:endParaRPr>
          </a:p>
        </p:txBody>
      </p:sp>
      <p:sp>
        <p:nvSpPr>
          <p:cNvPr id="10" name="TextBox 9">
            <a:extLst>
              <a:ext uri="{FF2B5EF4-FFF2-40B4-BE49-F238E27FC236}">
                <a16:creationId xmlns:a16="http://schemas.microsoft.com/office/drawing/2014/main" id="{FB512EB0-A3FA-4532-B16F-369D324D25EB}"/>
              </a:ext>
            </a:extLst>
          </p:cNvPr>
          <p:cNvSpPr txBox="1"/>
          <p:nvPr/>
        </p:nvSpPr>
        <p:spPr>
          <a:xfrm>
            <a:off x="6550325" y="6061494"/>
            <a:ext cx="47560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Helvetica"/>
                <a:cs typeface="Helvetica"/>
              </a:rPr>
              <a:t>Images sourced from: </a:t>
            </a:r>
            <a:r>
              <a:rPr lang="en-US" b="1" dirty="0" err="1">
                <a:latin typeface="Helvetica"/>
                <a:cs typeface="Helvetica"/>
              </a:rPr>
              <a:t>SearchLight</a:t>
            </a:r>
            <a:r>
              <a:rPr lang="en-US" b="1" dirty="0">
                <a:latin typeface="Helvetica"/>
                <a:cs typeface="Helvetica"/>
              </a:rPr>
              <a:t> News Paper</a:t>
            </a:r>
          </a:p>
        </p:txBody>
      </p:sp>
    </p:spTree>
    <p:extLst>
      <p:ext uri="{BB962C8B-B14F-4D97-AF65-F5344CB8AC3E}">
        <p14:creationId xmlns:p14="http://schemas.microsoft.com/office/powerpoint/2010/main" val="72105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p:bldP spid="9"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7DD48785-74C3-4D34-B4F4-3AACDA026C0A}"/>
              </a:ext>
            </a:extLst>
          </p:cNvPr>
          <p:cNvSpPr>
            <a:spLocks noGrp="1"/>
          </p:cNvSpPr>
          <p:nvPr/>
        </p:nvSpPr>
        <p:spPr>
          <a:xfrm>
            <a:off x="67017" y="146698"/>
            <a:ext cx="8001462" cy="1292888"/>
          </a:xfrm>
          <a:prstGeom prst="rect">
            <a:avLst/>
          </a:prstGeom>
        </p:spPr>
        <p:txBody>
          <a:bodyPr vert="horz" lIns="91440" tIns="45720" rIns="91440" bIns="45720" rtlCol="0" anchor="t">
            <a:noAutofit/>
          </a:bodyPr>
          <a:lst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a:lstStyle>
          <a:p>
            <a:pPr algn="l"/>
            <a:r>
              <a:rPr lang="en-US" sz="4000">
                <a:cs typeface="Arial"/>
              </a:rPr>
              <a:t>SOCIAL TENSION OVER THE RELOCATION OF THE CENOTAPH:</a:t>
            </a:r>
            <a:endParaRPr lang="en-US"/>
          </a:p>
        </p:txBody>
      </p:sp>
      <p:sp>
        <p:nvSpPr>
          <p:cNvPr id="12" name="TextBox 1">
            <a:extLst>
              <a:ext uri="{FF2B5EF4-FFF2-40B4-BE49-F238E27FC236}">
                <a16:creationId xmlns:a16="http://schemas.microsoft.com/office/drawing/2014/main" id="{7C4109D8-AD92-4C31-8675-5BC851A1B008}"/>
              </a:ext>
            </a:extLst>
          </p:cNvPr>
          <p:cNvSpPr txBox="1"/>
          <p:nvPr/>
        </p:nvSpPr>
        <p:spPr>
          <a:xfrm>
            <a:off x="138023" y="1863307"/>
            <a:ext cx="6912633" cy="230832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buChar char="•"/>
            </a:pPr>
            <a:r>
              <a:rPr lang="en-US" sz="2400">
                <a:cs typeface="Arial"/>
              </a:rPr>
              <a:t>An alternative location a stone's throw away from the original location was considered, but many Vincentians favoured the existing site. Howvere despite the protest on 30 July 1919 the Cabinet approved to haave the monumenet removed to its current location.​</a:t>
            </a:r>
          </a:p>
        </p:txBody>
      </p:sp>
      <p:sp>
        <p:nvSpPr>
          <p:cNvPr id="14" name="TextBox 1">
            <a:extLst>
              <a:ext uri="{FF2B5EF4-FFF2-40B4-BE49-F238E27FC236}">
                <a16:creationId xmlns:a16="http://schemas.microsoft.com/office/drawing/2014/main" id="{279C559B-2D6D-4EA9-90AD-3DF9395A7E75}"/>
              </a:ext>
            </a:extLst>
          </p:cNvPr>
          <p:cNvSpPr txBox="1"/>
          <p:nvPr/>
        </p:nvSpPr>
        <p:spPr>
          <a:xfrm>
            <a:off x="66136" y="4206815"/>
            <a:ext cx="6984519" cy="193899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a:buChar char="•"/>
            </a:pPr>
            <a:r>
              <a:rPr lang="en-US" sz="2400">
                <a:cs typeface="Arial"/>
              </a:rPr>
              <a:t>War veteran Ivan Oneil pictured to the right, is </a:t>
            </a:r>
            <a:r>
              <a:rPr lang="en-US" sz="2400" dirty="0">
                <a:cs typeface="Arial"/>
              </a:rPr>
              <a:t>seen protesting and was siad to have greatly opposed the relocation of the Cenotaph to the </a:t>
            </a:r>
            <a:r>
              <a:rPr lang="en-US" sz="2400">
                <a:cs typeface="Arial"/>
              </a:rPr>
              <a:t>extent that he chained himself to the monument </a:t>
            </a:r>
            <a:r>
              <a:rPr lang="en-US" sz="2400" dirty="0">
                <a:cs typeface="Arial"/>
              </a:rPr>
              <a:t>in an attempt to </a:t>
            </a:r>
            <a:r>
              <a:rPr lang="en-US" sz="2400">
                <a:cs typeface="Arial"/>
              </a:rPr>
              <a:t>stop its removal.</a:t>
            </a:r>
            <a:endParaRPr lang="en-US" sz="2400" dirty="0">
              <a:cs typeface="Arial"/>
            </a:endParaRPr>
          </a:p>
        </p:txBody>
      </p:sp>
      <p:pic>
        <p:nvPicPr>
          <p:cNvPr id="6" name="Picture 6" descr="A group of people holding signs&#10;&#10;Description automatically generated">
            <a:extLst>
              <a:ext uri="{FF2B5EF4-FFF2-40B4-BE49-F238E27FC236}">
                <a16:creationId xmlns:a16="http://schemas.microsoft.com/office/drawing/2014/main" id="{2C9EFD42-79AE-40C0-951D-FBBB16A2F399}"/>
              </a:ext>
            </a:extLst>
          </p:cNvPr>
          <p:cNvPicPr>
            <a:picLocks noChangeAspect="1"/>
          </p:cNvPicPr>
          <p:nvPr/>
        </p:nvPicPr>
        <p:blipFill>
          <a:blip r:embed="rId2"/>
          <a:stretch>
            <a:fillRect/>
          </a:stretch>
        </p:blipFill>
        <p:spPr>
          <a:xfrm>
            <a:off x="7240439" y="1645792"/>
            <a:ext cx="4756028" cy="4472190"/>
          </a:xfrm>
          <a:prstGeom prst="rect">
            <a:avLst/>
          </a:prstGeom>
        </p:spPr>
      </p:pic>
    </p:spTree>
    <p:extLst>
      <p:ext uri="{BB962C8B-B14F-4D97-AF65-F5344CB8AC3E}">
        <p14:creationId xmlns:p14="http://schemas.microsoft.com/office/powerpoint/2010/main" val="1468240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8" name="Freeform: Shape 17">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2" name="Rectangle 21">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Oval 2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D71A94EB-788D-4A60-B0E7-CEFF1358010F}"/>
              </a:ext>
            </a:extLst>
          </p:cNvPr>
          <p:cNvSpPr>
            <a:spLocks noGrp="1"/>
          </p:cNvSpPr>
          <p:nvPr/>
        </p:nvSpPr>
        <p:spPr>
          <a:xfrm>
            <a:off x="1470033" y="232962"/>
            <a:ext cx="10552219" cy="107722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pPr>
              <a:lnSpc>
                <a:spcPct val="90000"/>
              </a:lnSpc>
              <a:spcAft>
                <a:spcPts val="600"/>
              </a:spcAft>
            </a:pPr>
            <a:r>
              <a:rPr lang="en-US">
                <a:solidFill>
                  <a:schemeClr val="tx1"/>
                </a:solidFill>
              </a:rPr>
              <a:t>CONTROVERSIES SURROUNDING THE CENOTAPH IN SVG</a:t>
            </a:r>
          </a:p>
        </p:txBody>
      </p:sp>
      <p:sp>
        <p:nvSpPr>
          <p:cNvPr id="17" name="Content Placeholder 2">
            <a:extLst>
              <a:ext uri="{FF2B5EF4-FFF2-40B4-BE49-F238E27FC236}">
                <a16:creationId xmlns:a16="http://schemas.microsoft.com/office/drawing/2014/main" id="{974BFB79-AA18-48B4-880C-25395D1F8D9A}"/>
              </a:ext>
            </a:extLst>
          </p:cNvPr>
          <p:cNvSpPr>
            <a:spLocks noGrp="1"/>
          </p:cNvSpPr>
          <p:nvPr/>
        </p:nvSpPr>
        <p:spPr>
          <a:xfrm>
            <a:off x="1231973" y="1516811"/>
            <a:ext cx="4867547" cy="4978158"/>
          </a:xfrm>
          <a:prstGeom prst="rect">
            <a:avLst/>
          </a:prstGeom>
          <a:ln w="57150">
            <a:solidFill>
              <a:schemeClr val="accent2">
                <a:lumMod val="75000"/>
              </a:schemeClr>
            </a:solidFill>
          </a:ln>
        </p:spPr>
        <p:txBody>
          <a:bodyPr vert="horz" lIns="91440" tIns="45720" rIns="91440" bIns="45720" rtlCol="0" anchor="t">
            <a:noAutofit/>
          </a:bodyPr>
          <a:lst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Font typeface="Wingdings" panose="02020502050305020303" pitchFamily="18" charset="0"/>
              <a:buChar char="Ø"/>
            </a:pPr>
            <a:r>
              <a:rPr lang="en-US" sz="2100" dirty="0">
                <a:solidFill>
                  <a:schemeClr val="tx1"/>
                </a:solidFill>
                <a:ea typeface="+mn-lt"/>
                <a:cs typeface="+mn-lt"/>
              </a:rPr>
              <a:t>The public ceremonial reverence accorded these monuments is controversial because these soldiers fought not so much for SVG's independence but more so for British protection on foreign soils. Some marvel that we celebrate those who fought to protect the very country we sought to be free from! </a:t>
            </a:r>
            <a:endParaRPr lang="en-US" sz="2100">
              <a:solidFill>
                <a:schemeClr val="tx1"/>
              </a:solidFill>
              <a:cs typeface="Arial"/>
            </a:endParaRPr>
          </a:p>
          <a:p>
            <a:pPr>
              <a:lnSpc>
                <a:spcPct val="100000"/>
              </a:lnSpc>
              <a:buFont typeface="Wingdings" panose="02020502050305020303" pitchFamily="18" charset="0"/>
              <a:buChar char="Ø"/>
            </a:pPr>
            <a:r>
              <a:rPr lang="en-US" sz="2100" dirty="0">
                <a:solidFill>
                  <a:schemeClr val="tx1"/>
                </a:solidFill>
              </a:rPr>
              <a:t>While SVG lauds Joseph </a:t>
            </a:r>
            <a:r>
              <a:rPr lang="en-US" sz="2100" err="1">
                <a:solidFill>
                  <a:schemeClr val="tx1"/>
                </a:solidFill>
              </a:rPr>
              <a:t>Chatoyer</a:t>
            </a:r>
            <a:r>
              <a:rPr lang="en-US" sz="2100" dirty="0">
                <a:solidFill>
                  <a:schemeClr val="tx1"/>
                </a:solidFill>
              </a:rPr>
              <a:t> as their lauded National, a special poppy is not worn in his honor although he too fought and sacrificed his life in a battle just as significant as the one Armistice Day celebrates. </a:t>
            </a:r>
            <a:endParaRPr lang="en-US" sz="2100" dirty="0">
              <a:solidFill>
                <a:schemeClr val="tx1"/>
              </a:solidFill>
              <a:cs typeface="Arial"/>
            </a:endParaRPr>
          </a:p>
        </p:txBody>
      </p:sp>
      <p:pic>
        <p:nvPicPr>
          <p:cNvPr id="8" name="Picture 8" descr="Text&#10;&#10;Description automatically generated">
            <a:extLst>
              <a:ext uri="{FF2B5EF4-FFF2-40B4-BE49-F238E27FC236}">
                <a16:creationId xmlns:a16="http://schemas.microsoft.com/office/drawing/2014/main" id="{685D75B1-32B5-4455-896E-B246F6C37FA2}"/>
              </a:ext>
            </a:extLst>
          </p:cNvPr>
          <p:cNvPicPr>
            <a:picLocks noChangeAspect="1"/>
          </p:cNvPicPr>
          <p:nvPr/>
        </p:nvPicPr>
        <p:blipFill>
          <a:blip r:embed="rId5"/>
          <a:stretch>
            <a:fillRect/>
          </a:stretch>
        </p:blipFill>
        <p:spPr>
          <a:xfrm>
            <a:off x="6291534" y="1443962"/>
            <a:ext cx="5748065" cy="2891772"/>
          </a:xfrm>
          <a:prstGeom prst="rect">
            <a:avLst/>
          </a:prstGeom>
          <a:ln w="57150">
            <a:solidFill>
              <a:schemeClr val="accent2"/>
            </a:solidFill>
          </a:ln>
        </p:spPr>
      </p:pic>
      <p:pic>
        <p:nvPicPr>
          <p:cNvPr id="9" name="Picture 9" descr="Background pattern&#10;&#10;Description automatically generated">
            <a:extLst>
              <a:ext uri="{FF2B5EF4-FFF2-40B4-BE49-F238E27FC236}">
                <a16:creationId xmlns:a16="http://schemas.microsoft.com/office/drawing/2014/main" id="{8E489503-AB18-425D-AA25-9BC66131F379}"/>
              </a:ext>
            </a:extLst>
          </p:cNvPr>
          <p:cNvPicPr>
            <a:picLocks noChangeAspect="1"/>
          </p:cNvPicPr>
          <p:nvPr/>
        </p:nvPicPr>
        <p:blipFill rotWithShape="1">
          <a:blip r:embed="rId6"/>
          <a:srcRect r="249" b="42494"/>
          <a:stretch/>
        </p:blipFill>
        <p:spPr>
          <a:xfrm>
            <a:off x="7182929" y="5310075"/>
            <a:ext cx="4684153" cy="753301"/>
          </a:xfrm>
          <a:prstGeom prst="rect">
            <a:avLst/>
          </a:prstGeom>
          <a:ln w="57150">
            <a:solidFill>
              <a:schemeClr val="accent2"/>
            </a:solidFill>
          </a:ln>
        </p:spPr>
      </p:pic>
    </p:spTree>
    <p:extLst>
      <p:ext uri="{BB962C8B-B14F-4D97-AF65-F5344CB8AC3E}">
        <p14:creationId xmlns:p14="http://schemas.microsoft.com/office/powerpoint/2010/main" val="1045560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900" decel="100000" fill="hold"/>
                                        <p:tgtEl>
                                          <p:spTgt spid="1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row of white marble pillars">
            <a:extLst>
              <a:ext uri="{FF2B5EF4-FFF2-40B4-BE49-F238E27FC236}">
                <a16:creationId xmlns:a16="http://schemas.microsoft.com/office/drawing/2014/main" id="{B92E8DC9-6BA0-4C6B-82F9-ADD8C151D1DA}"/>
              </a:ext>
            </a:extLst>
          </p:cNvPr>
          <p:cNvPicPr>
            <a:picLocks noChangeAspect="1"/>
          </p:cNvPicPr>
          <p:nvPr/>
        </p:nvPicPr>
        <p:blipFill rotWithShape="1">
          <a:blip r:embed="rId2"/>
          <a:srcRect t="4950" r="-2" b="11931"/>
          <a:stretch/>
        </p:blipFill>
        <p:spPr>
          <a:xfrm>
            <a:off x="-244395" y="287557"/>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8022021" y="3519478"/>
            <a:ext cx="3852041" cy="1963452"/>
          </a:xfrm>
        </p:spPr>
        <p:txBody>
          <a:bodyPr vert="horz" lIns="91440" tIns="45720" rIns="91440" bIns="45720" rtlCol="0" anchor="b">
            <a:normAutofit fontScale="90000"/>
          </a:bodyPr>
          <a:lstStyle/>
          <a:p>
            <a:pPr algn="ctr" defTabSz="914400"/>
            <a:r>
              <a:rPr lang="en-US" sz="4000" b="1" dirty="0">
                <a:latin typeface="Arial"/>
                <a:cs typeface="Arial"/>
              </a:rPr>
              <a:t>My Interpretation of the Cenotaph</a:t>
            </a:r>
            <a:endParaRPr lang="en-US" sz="4000" b="1">
              <a:latin typeface="Arial"/>
              <a:cs typeface="Arial"/>
            </a:endParaRP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0245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E5C12349-62E6-4BD7-9794-8785CD02D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5" name="Picture 64">
            <a:extLst>
              <a:ext uri="{FF2B5EF4-FFF2-40B4-BE49-F238E27FC236}">
                <a16:creationId xmlns:a16="http://schemas.microsoft.com/office/drawing/2014/main" id="{DF2C9459-3C4B-453D-B2C2-AD0679BF0D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65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a:ln>
            <a:noFill/>
          </a:ln>
        </p:spPr>
      </p:pic>
      <p:pic>
        <p:nvPicPr>
          <p:cNvPr id="67" name="Picture 66">
            <a:extLst>
              <a:ext uri="{FF2B5EF4-FFF2-40B4-BE49-F238E27FC236}">
                <a16:creationId xmlns:a16="http://schemas.microsoft.com/office/drawing/2014/main" id="{4DB48376-A646-4B75-9776-453930C41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21B65B6A-DB42-460D-8C46-A2EAD4E0DFAB}"/>
              </a:ext>
            </a:extLst>
          </p:cNvPr>
          <p:cNvSpPr>
            <a:spLocks noGrp="1"/>
          </p:cNvSpPr>
          <p:nvPr>
            <p:ph type="title"/>
          </p:nvPr>
        </p:nvSpPr>
        <p:spPr>
          <a:xfrm>
            <a:off x="2290046" y="808056"/>
            <a:ext cx="8594465" cy="1077229"/>
          </a:xfrm>
        </p:spPr>
        <p:txBody>
          <a:bodyPr>
            <a:normAutofit/>
          </a:bodyPr>
          <a:lstStyle/>
          <a:p>
            <a:r>
              <a:rPr lang="en-US" sz="4000">
                <a:cs typeface="Arial"/>
              </a:rPr>
              <a:t>Personal thoughts</a:t>
            </a:r>
            <a:endParaRPr lang="en-US" sz="4000"/>
          </a:p>
        </p:txBody>
      </p:sp>
      <p:sp>
        <p:nvSpPr>
          <p:cNvPr id="69" name="Rectangle 68">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959910" cy="6858001"/>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ight Triangle 70">
            <a:extLst>
              <a:ext uri="{FF2B5EF4-FFF2-40B4-BE49-F238E27FC236}">
                <a16:creationId xmlns:a16="http://schemas.microsoft.com/office/drawing/2014/main" id="{761FE168-5946-42F5-93BC-ED1F21847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034540" y="812732"/>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0CBCC8-3C84-419D-A962-E91810BDF669}"/>
              </a:ext>
            </a:extLst>
          </p:cNvPr>
          <p:cNvSpPr>
            <a:spLocks noGrp="1"/>
          </p:cNvSpPr>
          <p:nvPr>
            <p:ph idx="1"/>
          </p:nvPr>
        </p:nvSpPr>
        <p:spPr>
          <a:xfrm>
            <a:off x="1190924" y="1774521"/>
            <a:ext cx="6860778" cy="4836139"/>
          </a:xfrm>
        </p:spPr>
        <p:txBody>
          <a:bodyPr>
            <a:noAutofit/>
          </a:bodyPr>
          <a:lstStyle/>
          <a:p>
            <a:pPr marL="344170" indent="-344170">
              <a:lnSpc>
                <a:spcPct val="110000"/>
              </a:lnSpc>
            </a:pPr>
            <a:r>
              <a:rPr lang="en-US" sz="2400">
                <a:latin typeface="Arial"/>
                <a:cs typeface="Arial"/>
              </a:rPr>
              <a:t>I personally think that the Cenotaph is a significant reminder of the struggles that many young people went through and are still going through today for a better life. At the time it was erected their struggles would have been toward building an empire that they swore allegiance to at the time. So, while critics may muse that they no longer associate with the British empire by virtue of independence it shows that they were men of valor who showed tremendous courage toward Nation Building.</a:t>
            </a:r>
          </a:p>
        </p:txBody>
      </p:sp>
      <p:graphicFrame>
        <p:nvGraphicFramePr>
          <p:cNvPr id="9" name="Content Placeholder 3">
            <a:extLst>
              <a:ext uri="{FF2B5EF4-FFF2-40B4-BE49-F238E27FC236}">
                <a16:creationId xmlns:a16="http://schemas.microsoft.com/office/drawing/2014/main" id="{92BD5BDB-2267-4139-A251-3B68958CF95A}"/>
              </a:ext>
            </a:extLst>
          </p:cNvPr>
          <p:cNvGraphicFramePr/>
          <p:nvPr>
            <p:extLst>
              <p:ext uri="{D42A27DB-BD31-4B8C-83A1-F6EECF244321}">
                <p14:modId xmlns:p14="http://schemas.microsoft.com/office/powerpoint/2010/main" val="1749080355"/>
              </p:ext>
            </p:extLst>
          </p:nvPr>
        </p:nvGraphicFramePr>
        <p:xfrm>
          <a:off x="8156274" y="1710606"/>
          <a:ext cx="3887639" cy="19790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21328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900" decel="100000" fill="hold"/>
                                        <p:tgtEl>
                                          <p:spTgt spid="3"/>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Graphic spid="9"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65DD268-D02E-44FC-AB97-D648A89BE323}"/>
              </a:ext>
            </a:extLst>
          </p:cNvPr>
          <p:cNvSpPr>
            <a:spLocks noGrp="1"/>
          </p:cNvSpPr>
          <p:nvPr>
            <p:ph type="title"/>
          </p:nvPr>
        </p:nvSpPr>
        <p:spPr>
          <a:xfrm>
            <a:off x="699713" y="248038"/>
            <a:ext cx="7063721" cy="1159200"/>
          </a:xfrm>
        </p:spPr>
        <p:txBody>
          <a:bodyPr vert="horz" lIns="91440" tIns="45720" rIns="91440" bIns="45720" rtlCol="0" anchor="ctr">
            <a:normAutofit/>
          </a:bodyPr>
          <a:lstStyle/>
          <a:p>
            <a:pPr defTabSz="914400"/>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8" name="Title 1">
            <a:extLst>
              <a:ext uri="{FF2B5EF4-FFF2-40B4-BE49-F238E27FC236}">
                <a16:creationId xmlns:a16="http://schemas.microsoft.com/office/drawing/2014/main" id="{0F31BB23-85B6-4D3B-82E0-9564DC7C65E5}"/>
              </a:ext>
            </a:extLst>
          </p:cNvPr>
          <p:cNvSpPr txBox="1">
            <a:spLocks/>
          </p:cNvSpPr>
          <p:nvPr/>
        </p:nvSpPr>
        <p:spPr>
          <a:xfrm>
            <a:off x="8270575" y="390832"/>
            <a:ext cx="3535509" cy="873612"/>
          </a:xfrm>
          <a:prstGeom prst="rect">
            <a:avLst/>
          </a:prstGeom>
        </p:spPr>
        <p:txBody>
          <a:bodyPr vert="horz" lIns="91440" tIns="45720" rIns="91440" bIns="45720" rtlCol="0" anchor="ctr">
            <a:noAutofit/>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defTabSz="914400">
              <a:spcBef>
                <a:spcPts val="1000"/>
              </a:spcBef>
            </a:pPr>
            <a:r>
              <a:rPr lang="en-US" sz="4000" b="1" i="1" kern="1200" dirty="0">
                <a:solidFill>
                  <a:srgbClr val="FFFFFF"/>
                </a:solidFill>
                <a:latin typeface="Arial"/>
                <a:ea typeface="+mn-ea"/>
                <a:cs typeface="Arial"/>
              </a:rPr>
              <a:t>My thoughts </a:t>
            </a:r>
            <a:r>
              <a:rPr lang="en-US" sz="4000" b="1" i="1" kern="1200" err="1">
                <a:solidFill>
                  <a:srgbClr val="FFFFFF"/>
                </a:solidFill>
                <a:latin typeface="Arial"/>
                <a:ea typeface="+mn-ea"/>
                <a:cs typeface="Arial"/>
              </a:rPr>
              <a:t>cont</a:t>
            </a:r>
            <a:r>
              <a:rPr lang="en-US" sz="4000" b="1" i="1" kern="1200" dirty="0">
                <a:solidFill>
                  <a:srgbClr val="FFFFFF"/>
                </a:solidFill>
                <a:latin typeface="Arial"/>
                <a:ea typeface="+mn-ea"/>
                <a:cs typeface="Arial"/>
              </a:rPr>
              <a:t>:</a:t>
            </a:r>
            <a:endParaRPr lang="en-US" sz="4000" i="1" kern="1200">
              <a:solidFill>
                <a:srgbClr val="FFFFFF"/>
              </a:solidFill>
              <a:latin typeface="Arial"/>
              <a:ea typeface="+mn-ea"/>
              <a:cs typeface="Arial"/>
            </a:endParaRPr>
          </a:p>
        </p:txBody>
      </p:sp>
      <p:sp>
        <p:nvSpPr>
          <p:cNvPr id="5" name="Content Placeholder 3"/>
          <p:cNvSpPr txBox="1">
            <a:spLocks/>
          </p:cNvSpPr>
          <p:nvPr/>
        </p:nvSpPr>
        <p:spPr>
          <a:xfrm>
            <a:off x="948197" y="1879342"/>
            <a:ext cx="10020815" cy="5308639"/>
          </a:xfrm>
          <a:prstGeom prst="rect">
            <a:avLst/>
          </a:prstGeom>
          <a:noFill/>
        </p:spPr>
        <p:txBody>
          <a:bodyPr vert="horz" lIns="51435" tIns="25719" rIns="51435" bIns="25719" rtlCol="0" anchor="t">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r>
              <a:rPr lang="en-US" sz="2400" dirty="0">
                <a:latin typeface="Arial"/>
                <a:cs typeface="Arial"/>
              </a:rPr>
              <a:t>“</a:t>
            </a:r>
            <a:r>
              <a:rPr lang="en-GB" sz="2400" dirty="0">
                <a:latin typeface="Arial"/>
                <a:cs typeface="Arial"/>
              </a:rPr>
              <a:t>My aim is not only to get you to see the parallels, but also to show how th[e] vanished world [of the past] can be, and has been, represented" (visually so as to engrave upon our memories important events that helped in the building of empire and significantly contributed to the world of history.) </a:t>
            </a:r>
            <a:endParaRPr lang="en-US" sz="2400" dirty="0">
              <a:latin typeface="Arial"/>
              <a:cs typeface="Arial"/>
            </a:endParaRPr>
          </a:p>
          <a:p>
            <a:pPr marL="0" indent="0" algn="just">
              <a:buNone/>
            </a:pPr>
            <a:r>
              <a:rPr lang="en-GB" sz="2400" dirty="0">
                <a:latin typeface="Arial"/>
                <a:cs typeface="Arial"/>
              </a:rPr>
              <a:t>Our past is important in understanding who we are as a Nation and the struggles we went through and still go through.</a:t>
            </a:r>
            <a:endParaRPr lang="en-US" sz="2400">
              <a:latin typeface="Arial"/>
              <a:cs typeface="Arial"/>
            </a:endParaRPr>
          </a:p>
          <a:p>
            <a:pPr algn="r">
              <a:buFontTx/>
              <a:buChar char="-"/>
            </a:pPr>
            <a:r>
              <a:rPr lang="en-GB" sz="1800" dirty="0">
                <a:latin typeface="Arial"/>
                <a:cs typeface="Arial"/>
              </a:rPr>
              <a:t>Robert A </a:t>
            </a:r>
            <a:r>
              <a:rPr lang="en-US" sz="1800" dirty="0">
                <a:latin typeface="Arial"/>
                <a:cs typeface="Arial"/>
              </a:rPr>
              <a:t>Rosenstone, </a:t>
            </a:r>
            <a:r>
              <a:rPr lang="en-GB" sz="1800" i="1" dirty="0">
                <a:latin typeface="Arial"/>
                <a:cs typeface="Arial"/>
              </a:rPr>
              <a:t>History on Film/Film on History</a:t>
            </a:r>
            <a:r>
              <a:rPr lang="en-GB" sz="1800" dirty="0">
                <a:latin typeface="Arial"/>
                <a:cs typeface="Arial"/>
              </a:rPr>
              <a:t>, (Harlow, Essex: Pearson, 2006), p. </a:t>
            </a:r>
            <a:r>
              <a:rPr lang="en-GB" sz="2000" dirty="0"/>
              <a:t>2</a:t>
            </a:r>
            <a:endParaRPr lang="en-GB" sz="2000" dirty="0">
              <a:cs typeface="Calibri"/>
            </a:endParaRPr>
          </a:p>
          <a:p>
            <a:pPr algn="just">
              <a:buFontTx/>
              <a:buChar char="-"/>
            </a:pPr>
            <a:endParaRPr lang="en-GB" sz="2000" dirty="0">
              <a:solidFill>
                <a:srgbClr val="FFFF00"/>
              </a:solidFill>
            </a:endParaRPr>
          </a:p>
        </p:txBody>
      </p:sp>
    </p:spTree>
    <p:extLst>
      <p:ext uri="{BB962C8B-B14F-4D97-AF65-F5344CB8AC3E}">
        <p14:creationId xmlns:p14="http://schemas.microsoft.com/office/powerpoint/2010/main" val="391886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900" decel="100000" fill="hold"/>
                                        <p:tgtEl>
                                          <p:spTgt spid="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FC63D554-9627-4CDB-83CE-CDB8E16DCFB3}"/>
              </a:ext>
            </a:extLst>
          </p:cNvPr>
          <p:cNvSpPr>
            <a:spLocks noGrp="1"/>
          </p:cNvSpPr>
          <p:nvPr>
            <p:ph idx="1"/>
          </p:nvPr>
        </p:nvSpPr>
        <p:spPr>
          <a:xfrm>
            <a:off x="914897" y="269324"/>
            <a:ext cx="4915267" cy="5780620"/>
          </a:xfrm>
        </p:spPr>
        <p:txBody>
          <a:bodyPr>
            <a:normAutofit/>
          </a:bodyPr>
          <a:lstStyle/>
          <a:p>
            <a:pPr marL="344170" indent="-344170">
              <a:buChar char="v"/>
            </a:pPr>
            <a:r>
              <a:rPr lang="en-US" sz="2400" dirty="0">
                <a:solidFill>
                  <a:schemeClr val="accent2">
                    <a:lumMod val="75000"/>
                  </a:schemeClr>
                </a:solidFill>
                <a:ea typeface="+mn-lt"/>
                <a:cs typeface="+mn-lt"/>
              </a:rPr>
              <a:t>"In the city, time becomes visible:.....monuments...more open than the written record, more subject to the gaze of many men than the scattered artifacts of the country side, leave an imprint upon the minds even of the ignorant or the indifferent" (Mumford 1938,5). </a:t>
            </a:r>
            <a:endParaRPr lang="en-US" sz="2400" dirty="0">
              <a:solidFill>
                <a:schemeClr val="accent2">
                  <a:lumMod val="75000"/>
                </a:schemeClr>
              </a:solidFill>
              <a:cs typeface="Arial"/>
            </a:endParaRPr>
          </a:p>
        </p:txBody>
      </p:sp>
      <p:pic>
        <p:nvPicPr>
          <p:cNvPr id="4" name="Picture 4" descr="A picture containing text, sky, outdoor, square&#10;&#10;Description automatically generated">
            <a:extLst>
              <a:ext uri="{FF2B5EF4-FFF2-40B4-BE49-F238E27FC236}">
                <a16:creationId xmlns:a16="http://schemas.microsoft.com/office/drawing/2014/main" id="{E1D4644B-177D-49D4-8C31-5ECB16F6E686}"/>
              </a:ext>
            </a:extLst>
          </p:cNvPr>
          <p:cNvPicPr>
            <a:picLocks noChangeAspect="1"/>
          </p:cNvPicPr>
          <p:nvPr/>
        </p:nvPicPr>
        <p:blipFill rotWithShape="1">
          <a:blip r:embed="rId5"/>
          <a:srcRect t="21324" b="5731"/>
          <a:stretch/>
        </p:blipFill>
        <p:spPr>
          <a:xfrm>
            <a:off x="6096543" y="227"/>
            <a:ext cx="5288377" cy="6858000"/>
          </a:xfrm>
          <a:prstGeom prst="rect">
            <a:avLst/>
          </a:prstGeom>
          <a:ln w="12700">
            <a:solidFill>
              <a:schemeClr val="tx1"/>
            </a:solidFill>
          </a:ln>
        </p:spPr>
      </p:pic>
      <p:sp>
        <p:nvSpPr>
          <p:cNvPr id="23" name="Rectangle 22">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36EFE5F-F3D7-4F72-93A1-17F0D815E5E1}"/>
              </a:ext>
            </a:extLst>
          </p:cNvPr>
          <p:cNvSpPr txBox="1"/>
          <p:nvPr/>
        </p:nvSpPr>
        <p:spPr>
          <a:xfrm>
            <a:off x="6090248" y="6047117"/>
            <a:ext cx="5101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Times"/>
                <a:cs typeface="Times"/>
              </a:rPr>
              <a:t>The Cenotaph,St. Vincent and The Grenadines:</a:t>
            </a:r>
            <a:br>
              <a:rPr lang="en-US" b="1" dirty="0"/>
            </a:br>
            <a:r>
              <a:rPr lang="en-US" b="1">
                <a:latin typeface="Times"/>
                <a:cs typeface="Times"/>
              </a:rPr>
              <a:t>(Photo Taken by Curtis Davis Jr on 04-02-15)</a:t>
            </a:r>
            <a:endParaRPr lang="en-US" b="1"/>
          </a:p>
        </p:txBody>
      </p:sp>
    </p:spTree>
    <p:extLst>
      <p:ext uri="{BB962C8B-B14F-4D97-AF65-F5344CB8AC3E}">
        <p14:creationId xmlns:p14="http://schemas.microsoft.com/office/powerpoint/2010/main" val="35889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900" decel="100000" fill="hold"/>
                                        <p:tgtEl>
                                          <p:spTgt spid="8"/>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Picture 5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59" name="Picture 5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61" name="Rectangle 60">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Freeform: Shape 6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Oval 6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0D4314-9E18-45E0-BF4C-9ADCE2A01F2E}"/>
              </a:ext>
            </a:extLst>
          </p:cNvPr>
          <p:cNvSpPr>
            <a:spLocks noGrp="1"/>
          </p:cNvSpPr>
          <p:nvPr>
            <p:ph type="title"/>
          </p:nvPr>
        </p:nvSpPr>
        <p:spPr>
          <a:xfrm>
            <a:off x="1936072" y="175452"/>
            <a:ext cx="7958331" cy="854807"/>
          </a:xfrm>
        </p:spPr>
        <p:txBody>
          <a:bodyPr>
            <a:normAutofit/>
          </a:bodyPr>
          <a:lstStyle/>
          <a:p>
            <a:pPr marL="344170" indent="-344170" algn="l">
              <a:spcBef>
                <a:spcPts val="1000"/>
              </a:spcBef>
              <a:spcAft>
                <a:spcPts val="600"/>
              </a:spcAft>
              <a:buFont typeface="Arial"/>
              <a:buChar char="•"/>
            </a:pPr>
            <a:r>
              <a:rPr lang="en-US" sz="4800" b="1">
                <a:cs typeface="Arial"/>
              </a:rPr>
              <a:t>References</a:t>
            </a:r>
            <a:endParaRPr lang="en-US" sz="4800">
              <a:ea typeface="+mj-lt"/>
              <a:cs typeface="+mj-lt"/>
            </a:endParaRPr>
          </a:p>
          <a:p>
            <a:pPr algn="l"/>
            <a:endParaRPr lang="en-US" sz="4800">
              <a:cs typeface="Arial"/>
            </a:endParaRPr>
          </a:p>
        </p:txBody>
      </p:sp>
      <p:sp>
        <p:nvSpPr>
          <p:cNvPr id="3" name="Content Placeholder 2">
            <a:extLst>
              <a:ext uri="{FF2B5EF4-FFF2-40B4-BE49-F238E27FC236}">
                <a16:creationId xmlns:a16="http://schemas.microsoft.com/office/drawing/2014/main" id="{AE5E65E8-D358-447F-A0BE-F874B46FC17D}"/>
              </a:ext>
            </a:extLst>
          </p:cNvPr>
          <p:cNvSpPr>
            <a:spLocks noGrp="1"/>
          </p:cNvSpPr>
          <p:nvPr>
            <p:ph idx="1"/>
          </p:nvPr>
        </p:nvSpPr>
        <p:spPr>
          <a:xfrm>
            <a:off x="1183931" y="893866"/>
            <a:ext cx="10895829" cy="5644908"/>
          </a:xfrm>
        </p:spPr>
        <p:txBody>
          <a:bodyPr vert="horz" lIns="91440" tIns="45720" rIns="91440" bIns="45720" rtlCol="0" anchor="t">
            <a:noAutofit/>
          </a:bodyPr>
          <a:lstStyle/>
          <a:p>
            <a:pPr marL="344170" indent="-344170">
              <a:lnSpc>
                <a:spcPct val="110000"/>
              </a:lnSpc>
            </a:pPr>
            <a:r>
              <a:rPr lang="en-US" sz="1700">
                <a:ea typeface="+mn-lt"/>
                <a:cs typeface="+mn-lt"/>
              </a:rPr>
              <a:t>Deborah (1920).</a:t>
            </a:r>
            <a:r>
              <a:rPr lang="en-US" sz="1700" i="1">
                <a:ea typeface="+mn-lt"/>
                <a:cs typeface="+mn-lt"/>
              </a:rPr>
              <a:t>Commonwealth War Graves Commission (CWGC) Casualty Records Transcription. </a:t>
            </a:r>
            <a:r>
              <a:rPr lang="en-US" sz="1700" dirty="0">
                <a:ea typeface="+mn-lt"/>
                <a:cs typeface="+mn-lt"/>
                <a:hlinkClick r:id="rId4"/>
              </a:rPr>
              <a:t>https://livesofthefirstworldwar.iwm.org.uk/lifestory/564485</a:t>
            </a:r>
            <a:r>
              <a:rPr lang="en-US" sz="1700">
                <a:ea typeface="+mn-lt"/>
                <a:cs typeface="+mn-lt"/>
              </a:rPr>
              <a:t> (Accessed 25 January 2022)</a:t>
            </a:r>
            <a:endParaRPr lang="en-US" sz="1700" dirty="0">
              <a:cs typeface="Arial"/>
            </a:endParaRPr>
          </a:p>
          <a:p>
            <a:pPr marL="344170" indent="-344170">
              <a:lnSpc>
                <a:spcPct val="110000"/>
              </a:lnSpc>
            </a:pPr>
            <a:r>
              <a:rPr lang="en-US" sz="1700">
                <a:ea typeface="+mn-lt"/>
                <a:cs typeface="+mn-lt"/>
              </a:rPr>
              <a:t>Military Wiki. (n.d.). </a:t>
            </a:r>
            <a:r>
              <a:rPr lang="en-US" sz="1700" i="1">
                <a:ea typeface="+mn-lt"/>
                <a:cs typeface="+mn-lt"/>
              </a:rPr>
              <a:t>Cenotaph. </a:t>
            </a:r>
            <a:r>
              <a:rPr lang="en-US" sz="1700">
                <a:ea typeface="+mn-lt"/>
                <a:cs typeface="+mn-lt"/>
              </a:rPr>
              <a:t>Available at: https://military-history.fandom.com/wiki/Cenotaph</a:t>
            </a:r>
            <a:endParaRPr lang="en-US" sz="1700" dirty="0">
              <a:ea typeface="+mn-lt"/>
              <a:cs typeface="+mn-lt"/>
            </a:endParaRPr>
          </a:p>
          <a:p>
            <a:pPr marL="344170" indent="-344170">
              <a:lnSpc>
                <a:spcPct val="110000"/>
              </a:lnSpc>
            </a:pPr>
            <a:r>
              <a:rPr lang="en-US" sz="1700">
                <a:ea typeface="+mn-lt"/>
                <a:cs typeface="+mn-lt"/>
              </a:rPr>
              <a:t>Moco. (2015).</a:t>
            </a:r>
            <a:r>
              <a:rPr lang="en-US" sz="1700" i="1">
                <a:ea typeface="+mn-lt"/>
                <a:cs typeface="+mn-lt"/>
              </a:rPr>
              <a:t> Scultures of History.</a:t>
            </a:r>
            <a:r>
              <a:rPr lang="en-US" sz="1700">
                <a:ea typeface="+mn-lt"/>
                <a:cs typeface="+mn-lt"/>
              </a:rPr>
              <a:t> Available at: </a:t>
            </a:r>
            <a:r>
              <a:rPr lang="en-US" sz="1700" dirty="0">
                <a:ea typeface="+mn-lt"/>
                <a:cs typeface="+mn-lt"/>
                <a:hlinkClick r:id="rId5"/>
              </a:rPr>
              <a:t>http://urbeography.blogspot.com/2015/02/monuments.html</a:t>
            </a:r>
            <a:r>
              <a:rPr lang="en-US" sz="1700">
                <a:ea typeface="+mn-lt"/>
                <a:cs typeface="+mn-lt"/>
              </a:rPr>
              <a:t> (Accessed 25 January 2022)</a:t>
            </a:r>
            <a:endParaRPr lang="en-US" sz="1700" dirty="0">
              <a:ea typeface="+mn-lt"/>
              <a:cs typeface="+mn-lt"/>
            </a:endParaRPr>
          </a:p>
          <a:p>
            <a:pPr marL="344170" indent="-344170">
              <a:lnSpc>
                <a:spcPct val="110000"/>
              </a:lnSpc>
            </a:pPr>
            <a:r>
              <a:rPr lang="en-US" sz="1700">
                <a:ea typeface="+mn-lt"/>
                <a:cs typeface="+mn-lt"/>
              </a:rPr>
              <a:t>Mumford, Lewis. 1938. </a:t>
            </a:r>
            <a:r>
              <a:rPr lang="en-US" sz="1700" i="1">
                <a:ea typeface="+mn-lt"/>
                <a:cs typeface="+mn-lt"/>
              </a:rPr>
              <a:t>The Culture of Cities</a:t>
            </a:r>
            <a:r>
              <a:rPr lang="en-US" sz="1700">
                <a:ea typeface="+mn-lt"/>
                <a:cs typeface="+mn-lt"/>
              </a:rPr>
              <a:t>. New York: Harcourt, Brace and Comapany</a:t>
            </a:r>
            <a:endParaRPr lang="en-US" sz="1700" dirty="0">
              <a:ea typeface="+mn-lt"/>
              <a:cs typeface="+mn-lt"/>
            </a:endParaRPr>
          </a:p>
          <a:p>
            <a:pPr marL="344170" indent="-344170">
              <a:lnSpc>
                <a:spcPct val="110000"/>
              </a:lnSpc>
            </a:pPr>
            <a:r>
              <a:rPr lang="en-US" sz="1700">
                <a:cs typeface="Arial"/>
              </a:rPr>
              <a:t>Penn Arts &amp; Sciences. 2014. "Urban Studies." Accessed February 3, 2015. </a:t>
            </a:r>
            <a:r>
              <a:rPr lang="en-US" sz="1700" dirty="0">
                <a:cs typeface="Arial"/>
                <a:hlinkClick r:id="rId6"/>
              </a:rPr>
              <a:t>http://www.sas.upenn.edu/urban/urbs414-cultures-cities-memory-monuments-and-urban-space</a:t>
            </a:r>
            <a:endParaRPr lang="en-US" sz="1700" dirty="0">
              <a:ea typeface="+mn-lt"/>
              <a:cs typeface="+mn-lt"/>
            </a:endParaRPr>
          </a:p>
          <a:p>
            <a:pPr marL="344170" indent="-344170">
              <a:lnSpc>
                <a:spcPct val="110000"/>
              </a:lnSpc>
            </a:pPr>
            <a:r>
              <a:rPr lang="en-GB" sz="1700">
                <a:cs typeface="Arial"/>
              </a:rPr>
              <a:t>Robert A </a:t>
            </a:r>
            <a:r>
              <a:rPr lang="en-US" sz="1700">
                <a:cs typeface="Arial"/>
              </a:rPr>
              <a:t>Rosenstone,R.A. (2006). </a:t>
            </a:r>
            <a:r>
              <a:rPr lang="en-GB" sz="1700" i="1">
                <a:cs typeface="Arial"/>
              </a:rPr>
              <a:t>History on Film/Film on History</a:t>
            </a:r>
            <a:r>
              <a:rPr lang="en-GB" sz="1700">
                <a:cs typeface="Arial"/>
              </a:rPr>
              <a:t>, (Harlow, Essex: Pearson, 2006), p. 2</a:t>
            </a:r>
            <a:endParaRPr lang="en-US" sz="1700" dirty="0">
              <a:ea typeface="+mn-lt"/>
              <a:cs typeface="+mn-lt"/>
            </a:endParaRPr>
          </a:p>
          <a:p>
            <a:pPr marL="344170" indent="-344170">
              <a:lnSpc>
                <a:spcPct val="110000"/>
              </a:lnSpc>
              <a:spcBef>
                <a:spcPct val="20000"/>
              </a:spcBef>
              <a:spcAft>
                <a:spcPts val="0"/>
              </a:spcAft>
              <a:buFont typeface="Wingdings,Sans-Serif" panose="05000000000000000000" pitchFamily="2" charset="2"/>
              <a:buChar char="-"/>
            </a:pPr>
            <a:endParaRPr lang="en-GB" sz="1700" dirty="0">
              <a:ea typeface="+mn-lt"/>
              <a:cs typeface="+mn-lt"/>
            </a:endParaRPr>
          </a:p>
          <a:p>
            <a:pPr marL="344170" indent="-344170">
              <a:lnSpc>
                <a:spcPct val="110000"/>
              </a:lnSpc>
            </a:pPr>
            <a:r>
              <a:rPr lang="en-US" sz="1700">
                <a:cs typeface="Arial"/>
              </a:rPr>
              <a:t>Serachlight Newspaper. (2019). </a:t>
            </a:r>
            <a:r>
              <a:rPr lang="en-US" sz="1700" i="1">
                <a:cs typeface="Arial"/>
              </a:rPr>
              <a:t>The Cenotaph. </a:t>
            </a:r>
            <a:r>
              <a:rPr lang="en-US" sz="1700" dirty="0">
                <a:ea typeface="+mn-lt"/>
                <a:cs typeface="+mn-lt"/>
                <a:hlinkClick r:id="rId7"/>
              </a:rPr>
              <a:t>https://es-la.facebook.com/Searchlight1/posts/the-cenotaph-once-located-on-a-triangular-lot-of-land-near-to-the-market-square-/2456322351102915/</a:t>
            </a:r>
            <a:r>
              <a:rPr lang="en-US" sz="1700" dirty="0">
                <a:ea typeface="+mn-lt"/>
                <a:cs typeface="+mn-lt"/>
              </a:rPr>
              <a:t> </a:t>
            </a:r>
            <a:r>
              <a:rPr lang="en-US" sz="1700" i="1">
                <a:cs typeface="Arial"/>
              </a:rPr>
              <a:t>(</a:t>
            </a:r>
            <a:r>
              <a:rPr lang="en-US" sz="1700">
                <a:cs typeface="Arial"/>
              </a:rPr>
              <a:t>Acessed 15 January 2022)</a:t>
            </a:r>
            <a:endParaRPr lang="en-GB" sz="1700">
              <a:cs typeface="Arial"/>
            </a:endParaRPr>
          </a:p>
          <a:p>
            <a:pPr marL="344170" indent="-344170">
              <a:lnSpc>
                <a:spcPct val="110000"/>
              </a:lnSpc>
            </a:pPr>
            <a:endParaRPr lang="en-US" sz="1700" dirty="0">
              <a:cs typeface="Arial"/>
            </a:endParaRPr>
          </a:p>
        </p:txBody>
      </p:sp>
    </p:spTree>
    <p:extLst>
      <p:ext uri="{BB962C8B-B14F-4D97-AF65-F5344CB8AC3E}">
        <p14:creationId xmlns:p14="http://schemas.microsoft.com/office/powerpoint/2010/main" val="225242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MarrakeshVTI">
  <a:themeElements>
    <a:clrScheme name="AnalogousFromDarkSeedLeftStep">
      <a:dk1>
        <a:srgbClr val="000000"/>
      </a:dk1>
      <a:lt1>
        <a:srgbClr val="FFFFFF"/>
      </a:lt1>
      <a:dk2>
        <a:srgbClr val="1C2B31"/>
      </a:dk2>
      <a:lt2>
        <a:srgbClr val="F1F0F3"/>
      </a:lt2>
      <a:accent1>
        <a:srgbClr val="9BA81E"/>
      </a:accent1>
      <a:accent2>
        <a:srgbClr val="D19517"/>
      </a:accent2>
      <a:accent3>
        <a:srgbClr val="E75B29"/>
      </a:accent3>
      <a:accent4>
        <a:srgbClr val="D51735"/>
      </a:accent4>
      <a:accent5>
        <a:srgbClr val="E72996"/>
      </a:accent5>
      <a:accent6>
        <a:srgbClr val="D517D3"/>
      </a:accent6>
      <a:hlink>
        <a:srgbClr val="C14577"/>
      </a:hlink>
      <a:folHlink>
        <a:srgbClr val="7F7F7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0455F8-10A0-4EEF-9BB1-9035E295B1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19</Slides>
  <Notes>1</Notes>
  <HiddenSlides>0</HiddenSlides>
  <MMClips>0</MMClips>
  <ScaleCrop>false</ScaleCrop>
  <HeadingPairs>
    <vt:vector size="4" baseType="variant">
      <vt:variant>
        <vt:lpstr>Theme</vt:lpstr>
      </vt:variant>
      <vt:variant>
        <vt:i4>3</vt:i4>
      </vt:variant>
      <vt:variant>
        <vt:lpstr>Slide Titles</vt:lpstr>
      </vt:variant>
      <vt:variant>
        <vt:i4>19</vt:i4>
      </vt:variant>
    </vt:vector>
  </HeadingPairs>
  <TitlesOfParts>
    <vt:vector size="22" baseType="lpstr">
      <vt:lpstr>Madison</vt:lpstr>
      <vt:lpstr>MarrakeshVTI</vt:lpstr>
      <vt:lpstr>Office Theme</vt:lpstr>
      <vt:lpstr>THE CENOTAPH (A WAR MEMORIAL)</vt:lpstr>
      <vt:lpstr>OBJECTIVES</vt:lpstr>
      <vt:lpstr> UNDERSTANDING THE TERM CENOTAPH:</vt:lpstr>
      <vt:lpstr>BIOGRAPHY of THE CENOTAPH </vt:lpstr>
      <vt:lpstr>BIOGRAPHY OF THE CENOTAPH cont..  </vt:lpstr>
      <vt:lpstr>Historical Background (Putting the Cenotaph into perspective) </vt:lpstr>
      <vt:lpstr>HISTORICAL BACKGROUND Cont...</vt:lpstr>
      <vt:lpstr>HISTORICAL BACKGROUND Cont...</vt:lpstr>
      <vt:lpstr>SOME OF SVG'S WAR HEROES COMMERORATED BY THE CENOTAPH:</vt:lpstr>
      <vt:lpstr>SIGNIFICANCE/PURPOSE OF THE CENOTAPH:</vt:lpstr>
      <vt:lpstr>Evolution of the Cenotaph</vt:lpstr>
      <vt:lpstr>THE EVOLUTION OF THE CENOTAPH:</vt:lpstr>
      <vt:lpstr>PowerPoint Presentation</vt:lpstr>
      <vt:lpstr>PowerPoint Presentation</vt:lpstr>
      <vt:lpstr>My Interpretation of the Cenotaph</vt:lpstr>
      <vt:lpstr>Personal thoughts</vt:lpstr>
      <vt:lpstr>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1649</cp:revision>
  <dcterms:created xsi:type="dcterms:W3CDTF">2022-01-24T21:16:59Z</dcterms:created>
  <dcterms:modified xsi:type="dcterms:W3CDTF">2022-02-03T11:56:57Z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