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8" r:id="rId3"/>
    <p:sldId id="259" r:id="rId4"/>
    <p:sldId id="260" r:id="rId5"/>
    <p:sldId id="261" r:id="rId6"/>
    <p:sldId id="262" r:id="rId7"/>
    <p:sldId id="264"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350A96-8360-B5E5-5DC9-5DB0B9DFA1F5}" v="1443" dt="2026-07-18T18:37:53.268"/>
    <p1510:client id="{F98F8637-3991-258D-412E-6D5B91E020A0}" v="24" dt="2026-07-17T20:28:39.0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abajide Ayodeji Olugbenga Oke (2533987)" userId="S::2533987@student.uwtsd.ac.uk::2d91d9bc-b835-4149-803f-2317d3fb524b" providerId="AD" clId="Web-{F98F8637-3991-258D-412E-6D5B91E020A0}"/>
    <pc:docChg chg="modSld">
      <pc:chgData name="Babajide Ayodeji Olugbenga Oke (2533987)" userId="S::2533987@student.uwtsd.ac.uk::2d91d9bc-b835-4149-803f-2317d3fb524b" providerId="AD" clId="Web-{F98F8637-3991-258D-412E-6D5B91E020A0}" dt="2026-07-17T20:28:39.016" v="24" actId="20577"/>
      <pc:docMkLst>
        <pc:docMk/>
      </pc:docMkLst>
      <pc:sldChg chg="modSp">
        <pc:chgData name="Babajide Ayodeji Olugbenga Oke (2533987)" userId="S::2533987@student.uwtsd.ac.uk::2d91d9bc-b835-4149-803f-2317d3fb524b" providerId="AD" clId="Web-{F98F8637-3991-258D-412E-6D5B91E020A0}" dt="2026-07-17T20:24:05.803" v="1" actId="20577"/>
        <pc:sldMkLst>
          <pc:docMk/>
          <pc:sldMk cId="4190254127" sldId="260"/>
        </pc:sldMkLst>
        <pc:spChg chg="mod">
          <ac:chgData name="Babajide Ayodeji Olugbenga Oke (2533987)" userId="S::2533987@student.uwtsd.ac.uk::2d91d9bc-b835-4149-803f-2317d3fb524b" providerId="AD" clId="Web-{F98F8637-3991-258D-412E-6D5B91E020A0}" dt="2026-07-17T20:24:05.803" v="1" actId="20577"/>
          <ac:spMkLst>
            <pc:docMk/>
            <pc:sldMk cId="4190254127" sldId="260"/>
            <ac:spMk id="2" creationId="{3A8CF6BD-71DF-F90A-F9B3-D354BB569A5F}"/>
          </ac:spMkLst>
        </pc:spChg>
      </pc:sldChg>
      <pc:sldChg chg="modSp">
        <pc:chgData name="Babajide Ayodeji Olugbenga Oke (2533987)" userId="S::2533987@student.uwtsd.ac.uk::2d91d9bc-b835-4149-803f-2317d3fb524b" providerId="AD" clId="Web-{F98F8637-3991-258D-412E-6D5B91E020A0}" dt="2026-07-17T20:24:44.789" v="5" actId="20577"/>
        <pc:sldMkLst>
          <pc:docMk/>
          <pc:sldMk cId="1691847218" sldId="261"/>
        </pc:sldMkLst>
        <pc:spChg chg="mod">
          <ac:chgData name="Babajide Ayodeji Olugbenga Oke (2533987)" userId="S::2533987@student.uwtsd.ac.uk::2d91d9bc-b835-4149-803f-2317d3fb524b" providerId="AD" clId="Web-{F98F8637-3991-258D-412E-6D5B91E020A0}" dt="2026-07-17T20:24:44.789" v="5" actId="20577"/>
          <ac:spMkLst>
            <pc:docMk/>
            <pc:sldMk cId="1691847218" sldId="261"/>
            <ac:spMk id="2" creationId="{CE9F95DB-74F3-A2EA-3CB7-5826F9AB8159}"/>
          </ac:spMkLst>
        </pc:spChg>
      </pc:sldChg>
      <pc:sldChg chg="modSp">
        <pc:chgData name="Babajide Ayodeji Olugbenga Oke (2533987)" userId="S::2533987@student.uwtsd.ac.uk::2d91d9bc-b835-4149-803f-2317d3fb524b" providerId="AD" clId="Web-{F98F8637-3991-258D-412E-6D5B91E020A0}" dt="2026-07-17T20:28:39.016" v="24" actId="20577"/>
        <pc:sldMkLst>
          <pc:docMk/>
          <pc:sldMk cId="3352136251" sldId="264"/>
        </pc:sldMkLst>
        <pc:spChg chg="mod">
          <ac:chgData name="Babajide Ayodeji Olugbenga Oke (2533987)" userId="S::2533987@student.uwtsd.ac.uk::2d91d9bc-b835-4149-803f-2317d3fb524b" providerId="AD" clId="Web-{F98F8637-3991-258D-412E-6D5B91E020A0}" dt="2026-07-17T20:28:39.016" v="24" actId="20577"/>
          <ac:spMkLst>
            <pc:docMk/>
            <pc:sldMk cId="3352136251" sldId="264"/>
            <ac:spMk id="3" creationId="{A6A8CFCE-0F1F-B946-30B3-D2E950BA4010}"/>
          </ac:spMkLst>
        </pc:spChg>
      </pc:sldChg>
    </pc:docChg>
  </pc:docChgLst>
  <pc:docChgLst>
    <pc:chgData name="Babajide Ayodeji Olugbenga Oke (2533987)" userId="S::2533987@student.uwtsd.ac.uk::2d91d9bc-b835-4149-803f-2317d3fb524b" providerId="AD" clId="Web-{CE350A96-8360-B5E5-5DC9-5DB0B9DFA1F5}"/>
    <pc:docChg chg="delSld modSld">
      <pc:chgData name="Babajide Ayodeji Olugbenga Oke (2533987)" userId="S::2533987@student.uwtsd.ac.uk::2d91d9bc-b835-4149-803f-2317d3fb524b" providerId="AD" clId="Web-{CE350A96-8360-B5E5-5DC9-5DB0B9DFA1F5}" dt="2026-07-18T18:37:53.268" v="1450" actId="20577"/>
      <pc:docMkLst>
        <pc:docMk/>
      </pc:docMkLst>
      <pc:sldChg chg="modSp">
        <pc:chgData name="Babajide Ayodeji Olugbenga Oke (2533987)" userId="S::2533987@student.uwtsd.ac.uk::2d91d9bc-b835-4149-803f-2317d3fb524b" providerId="AD" clId="Web-{CE350A96-8360-B5E5-5DC9-5DB0B9DFA1F5}" dt="2026-07-17T20:51:13.432" v="176" actId="20577"/>
        <pc:sldMkLst>
          <pc:docMk/>
          <pc:sldMk cId="368013511" sldId="256"/>
        </pc:sldMkLst>
        <pc:spChg chg="mod">
          <ac:chgData name="Babajide Ayodeji Olugbenga Oke (2533987)" userId="S::2533987@student.uwtsd.ac.uk::2d91d9bc-b835-4149-803f-2317d3fb524b" providerId="AD" clId="Web-{CE350A96-8360-B5E5-5DC9-5DB0B9DFA1F5}" dt="2026-07-17T20:51:13.432" v="176" actId="20577"/>
          <ac:spMkLst>
            <pc:docMk/>
            <pc:sldMk cId="368013511" sldId="256"/>
            <ac:spMk id="3" creationId="{637F2D35-2025-E00B-2993-4F4DB79347D9}"/>
          </ac:spMkLst>
        </pc:spChg>
      </pc:sldChg>
      <pc:sldChg chg="del">
        <pc:chgData name="Babajide Ayodeji Olugbenga Oke (2533987)" userId="S::2533987@student.uwtsd.ac.uk::2d91d9bc-b835-4149-803f-2317d3fb524b" providerId="AD" clId="Web-{CE350A96-8360-B5E5-5DC9-5DB0B9DFA1F5}" dt="2026-07-17T20:47:58.237" v="117"/>
        <pc:sldMkLst>
          <pc:docMk/>
          <pc:sldMk cId="712336750" sldId="257"/>
        </pc:sldMkLst>
      </pc:sldChg>
      <pc:sldChg chg="modSp">
        <pc:chgData name="Babajide Ayodeji Olugbenga Oke (2533987)" userId="S::2533987@student.uwtsd.ac.uk::2d91d9bc-b835-4149-803f-2317d3fb524b" providerId="AD" clId="Web-{CE350A96-8360-B5E5-5DC9-5DB0B9DFA1F5}" dt="2026-07-17T21:14:00.072" v="407" actId="20577"/>
        <pc:sldMkLst>
          <pc:docMk/>
          <pc:sldMk cId="3382622436" sldId="258"/>
        </pc:sldMkLst>
        <pc:spChg chg="mod">
          <ac:chgData name="Babajide Ayodeji Olugbenga Oke (2533987)" userId="S::2533987@student.uwtsd.ac.uk::2d91d9bc-b835-4149-803f-2317d3fb524b" providerId="AD" clId="Web-{CE350A96-8360-B5E5-5DC9-5DB0B9DFA1F5}" dt="2026-07-17T21:14:00.072" v="407" actId="20577"/>
          <ac:spMkLst>
            <pc:docMk/>
            <pc:sldMk cId="3382622436" sldId="258"/>
            <ac:spMk id="3" creationId="{706D09CE-FA19-2673-D5B1-E601BF58C4B1}"/>
          </ac:spMkLst>
        </pc:spChg>
        <pc:picChg chg="mod">
          <ac:chgData name="Babajide Ayodeji Olugbenga Oke (2533987)" userId="S::2533987@student.uwtsd.ac.uk::2d91d9bc-b835-4149-803f-2317d3fb524b" providerId="AD" clId="Web-{CE350A96-8360-B5E5-5DC9-5DB0B9DFA1F5}" dt="2026-07-17T21:00:15.810" v="276" actId="1076"/>
          <ac:picMkLst>
            <pc:docMk/>
            <pc:sldMk cId="3382622436" sldId="258"/>
            <ac:picMk id="4" creationId="{AF3FA9AB-E88F-A270-7FD6-505942A21FA5}"/>
          </ac:picMkLst>
        </pc:picChg>
      </pc:sldChg>
      <pc:sldChg chg="modSp">
        <pc:chgData name="Babajide Ayodeji Olugbenga Oke (2533987)" userId="S::2533987@student.uwtsd.ac.uk::2d91d9bc-b835-4149-803f-2317d3fb524b" providerId="AD" clId="Web-{CE350A96-8360-B5E5-5DC9-5DB0B9DFA1F5}" dt="2026-07-17T21:21:50.500" v="495" actId="20577"/>
        <pc:sldMkLst>
          <pc:docMk/>
          <pc:sldMk cId="1777657531" sldId="259"/>
        </pc:sldMkLst>
        <pc:spChg chg="mod">
          <ac:chgData name="Babajide Ayodeji Olugbenga Oke (2533987)" userId="S::2533987@student.uwtsd.ac.uk::2d91d9bc-b835-4149-803f-2317d3fb524b" providerId="AD" clId="Web-{CE350A96-8360-B5E5-5DC9-5DB0B9DFA1F5}" dt="2026-07-17T21:21:50.500" v="495" actId="20577"/>
          <ac:spMkLst>
            <pc:docMk/>
            <pc:sldMk cId="1777657531" sldId="259"/>
            <ac:spMk id="3" creationId="{BBFAF522-F1DE-D1D9-A85A-A0A943E20A8E}"/>
          </ac:spMkLst>
        </pc:spChg>
      </pc:sldChg>
      <pc:sldChg chg="modSp">
        <pc:chgData name="Babajide Ayodeji Olugbenga Oke (2533987)" userId="S::2533987@student.uwtsd.ac.uk::2d91d9bc-b835-4149-803f-2317d3fb524b" providerId="AD" clId="Web-{CE350A96-8360-B5E5-5DC9-5DB0B9DFA1F5}" dt="2026-07-17T22:34:09.687" v="711" actId="20577"/>
        <pc:sldMkLst>
          <pc:docMk/>
          <pc:sldMk cId="4190254127" sldId="260"/>
        </pc:sldMkLst>
        <pc:spChg chg="mod">
          <ac:chgData name="Babajide Ayodeji Olugbenga Oke (2533987)" userId="S::2533987@student.uwtsd.ac.uk::2d91d9bc-b835-4149-803f-2317d3fb524b" providerId="AD" clId="Web-{CE350A96-8360-B5E5-5DC9-5DB0B9DFA1F5}" dt="2026-07-17T20:19:01.231" v="90" actId="20577"/>
          <ac:spMkLst>
            <pc:docMk/>
            <pc:sldMk cId="4190254127" sldId="260"/>
            <ac:spMk id="2" creationId="{3A8CF6BD-71DF-F90A-F9B3-D354BB569A5F}"/>
          </ac:spMkLst>
        </pc:spChg>
        <pc:spChg chg="mod">
          <ac:chgData name="Babajide Ayodeji Olugbenga Oke (2533987)" userId="S::2533987@student.uwtsd.ac.uk::2d91d9bc-b835-4149-803f-2317d3fb524b" providerId="AD" clId="Web-{CE350A96-8360-B5E5-5DC9-5DB0B9DFA1F5}" dt="2026-07-17T22:34:09.687" v="711" actId="20577"/>
          <ac:spMkLst>
            <pc:docMk/>
            <pc:sldMk cId="4190254127" sldId="260"/>
            <ac:spMk id="3" creationId="{4D8CC0AF-0564-DFBA-4233-E77F2493693C}"/>
          </ac:spMkLst>
        </pc:spChg>
      </pc:sldChg>
      <pc:sldChg chg="modSp">
        <pc:chgData name="Babajide Ayodeji Olugbenga Oke (2533987)" userId="S::2533987@student.uwtsd.ac.uk::2d91d9bc-b835-4149-803f-2317d3fb524b" providerId="AD" clId="Web-{CE350A96-8360-B5E5-5DC9-5DB0B9DFA1F5}" dt="2026-07-18T18:15:47.279" v="1084" actId="20577"/>
        <pc:sldMkLst>
          <pc:docMk/>
          <pc:sldMk cId="1691847218" sldId="261"/>
        </pc:sldMkLst>
        <pc:spChg chg="mod">
          <ac:chgData name="Babajide Ayodeji Olugbenga Oke (2533987)" userId="S::2533987@student.uwtsd.ac.uk::2d91d9bc-b835-4149-803f-2317d3fb524b" providerId="AD" clId="Web-{CE350A96-8360-B5E5-5DC9-5DB0B9DFA1F5}" dt="2026-07-17T20:20:01.374" v="112" actId="14100"/>
          <ac:spMkLst>
            <pc:docMk/>
            <pc:sldMk cId="1691847218" sldId="261"/>
            <ac:spMk id="2" creationId="{CE9F95DB-74F3-A2EA-3CB7-5826F9AB8159}"/>
          </ac:spMkLst>
        </pc:spChg>
        <pc:spChg chg="mod">
          <ac:chgData name="Babajide Ayodeji Olugbenga Oke (2533987)" userId="S::2533987@student.uwtsd.ac.uk::2d91d9bc-b835-4149-803f-2317d3fb524b" providerId="AD" clId="Web-{CE350A96-8360-B5E5-5DC9-5DB0B9DFA1F5}" dt="2026-07-18T18:15:47.279" v="1084" actId="20577"/>
          <ac:spMkLst>
            <pc:docMk/>
            <pc:sldMk cId="1691847218" sldId="261"/>
            <ac:spMk id="3" creationId="{A782A87F-C3A7-8D54-7CC9-4352100AF6BF}"/>
          </ac:spMkLst>
        </pc:spChg>
      </pc:sldChg>
      <pc:sldChg chg="modSp">
        <pc:chgData name="Babajide Ayodeji Olugbenga Oke (2533987)" userId="S::2533987@student.uwtsd.ac.uk::2d91d9bc-b835-4149-803f-2317d3fb524b" providerId="AD" clId="Web-{CE350A96-8360-B5E5-5DC9-5DB0B9DFA1F5}" dt="2026-07-18T18:23:06.154" v="1251" actId="20577"/>
        <pc:sldMkLst>
          <pc:docMk/>
          <pc:sldMk cId="1851117122" sldId="262"/>
        </pc:sldMkLst>
        <pc:spChg chg="mod">
          <ac:chgData name="Babajide Ayodeji Olugbenga Oke (2533987)" userId="S::2533987@student.uwtsd.ac.uk::2d91d9bc-b835-4149-803f-2317d3fb524b" providerId="AD" clId="Web-{CE350A96-8360-B5E5-5DC9-5DB0B9DFA1F5}" dt="2026-07-18T18:23:06.154" v="1251" actId="20577"/>
          <ac:spMkLst>
            <pc:docMk/>
            <pc:sldMk cId="1851117122" sldId="262"/>
            <ac:spMk id="3" creationId="{FA6B5E9A-5FAC-554D-F0C6-F84C9E1D4341}"/>
          </ac:spMkLst>
        </pc:spChg>
        <pc:picChg chg="mod">
          <ac:chgData name="Babajide Ayodeji Olugbenga Oke (2533987)" userId="S::2533987@student.uwtsd.ac.uk::2d91d9bc-b835-4149-803f-2317d3fb524b" providerId="AD" clId="Web-{CE350A96-8360-B5E5-5DC9-5DB0B9DFA1F5}" dt="2026-07-18T18:16:43.296" v="1085" actId="1076"/>
          <ac:picMkLst>
            <pc:docMk/>
            <pc:sldMk cId="1851117122" sldId="262"/>
            <ac:picMk id="4" creationId="{2E5A6517-6826-D149-E9FB-826ED9087BF0}"/>
          </ac:picMkLst>
        </pc:picChg>
      </pc:sldChg>
      <pc:sldChg chg="modSp del">
        <pc:chgData name="Babajide Ayodeji Olugbenga Oke (2533987)" userId="S::2533987@student.uwtsd.ac.uk::2d91d9bc-b835-4149-803f-2317d3fb524b" providerId="AD" clId="Web-{CE350A96-8360-B5E5-5DC9-5DB0B9DFA1F5}" dt="2026-07-17T20:47:19.939" v="115"/>
        <pc:sldMkLst>
          <pc:docMk/>
          <pc:sldMk cId="2591782507" sldId="263"/>
        </pc:sldMkLst>
        <pc:spChg chg="mod">
          <ac:chgData name="Babajide Ayodeji Olugbenga Oke (2533987)" userId="S::2533987@student.uwtsd.ac.uk::2d91d9bc-b835-4149-803f-2317d3fb524b" providerId="AD" clId="Web-{CE350A96-8360-B5E5-5DC9-5DB0B9DFA1F5}" dt="2026-07-17T20:46:59.048" v="114" actId="20577"/>
          <ac:spMkLst>
            <pc:docMk/>
            <pc:sldMk cId="2591782507" sldId="263"/>
            <ac:spMk id="3" creationId="{C29CD397-DFD8-27C5-14AA-2F93FF90FCDD}"/>
          </ac:spMkLst>
        </pc:spChg>
      </pc:sldChg>
      <pc:sldChg chg="modSp">
        <pc:chgData name="Babajide Ayodeji Olugbenga Oke (2533987)" userId="S::2533987@student.uwtsd.ac.uk::2d91d9bc-b835-4149-803f-2317d3fb524b" providerId="AD" clId="Web-{CE350A96-8360-B5E5-5DC9-5DB0B9DFA1F5}" dt="2026-07-18T18:37:53.268" v="1450" actId="20577"/>
        <pc:sldMkLst>
          <pc:docMk/>
          <pc:sldMk cId="3352136251" sldId="264"/>
        </pc:sldMkLst>
        <pc:spChg chg="mod">
          <ac:chgData name="Babajide Ayodeji Olugbenga Oke (2533987)" userId="S::2533987@student.uwtsd.ac.uk::2d91d9bc-b835-4149-803f-2317d3fb524b" providerId="AD" clId="Web-{CE350A96-8360-B5E5-5DC9-5DB0B9DFA1F5}" dt="2026-07-18T18:37:53.268" v="1450" actId="20577"/>
          <ac:spMkLst>
            <pc:docMk/>
            <pc:sldMk cId="3352136251" sldId="264"/>
            <ac:spMk id="3" creationId="{A6A8CFCE-0F1F-B946-30B3-D2E950BA4010}"/>
          </ac:spMkLst>
        </pc:spChg>
      </pc:sldChg>
      <pc:sldChg chg="del">
        <pc:chgData name="Babajide Ayodeji Olugbenga Oke (2533987)" userId="S::2533987@student.uwtsd.ac.uk::2d91d9bc-b835-4149-803f-2317d3fb524b" providerId="AD" clId="Web-{CE350A96-8360-B5E5-5DC9-5DB0B9DFA1F5}" dt="2026-07-17T20:47:41.424" v="116"/>
        <pc:sldMkLst>
          <pc:docMk/>
          <pc:sldMk cId="2177738090" sldId="26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BA0393-D640-43FE-A7A6-32551CCE3D4B}" type="datetimeFigureOut">
              <a:rPr lang="en-GB" smtClean="0"/>
              <a:t>18/07/2026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0D0B41-8F37-433E-B86B-28FB80D9BDB6}" type="slidenum">
              <a:rPr lang="en-GB" smtClean="0"/>
              <a:t>‹#›</a:t>
            </a:fld>
            <a:endParaRPr lang="en-GB"/>
          </a:p>
        </p:txBody>
      </p:sp>
    </p:spTree>
    <p:extLst>
      <p:ext uri="{BB962C8B-B14F-4D97-AF65-F5344CB8AC3E}">
        <p14:creationId xmlns:p14="http://schemas.microsoft.com/office/powerpoint/2010/main" val="35612278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Basil bakery is a standalone artisan Bakery, which was founded in 2015, and situated in a retail park in Coventry, UK. The organisation emphasises on high quality organic breads and cakes and pastries that will attract customers, as well as the workers in offices and warehouses that need fresh and convenient products. The sales increased steadily, until in 2019, when it experienced a high number of customers. However, after the COVID-19 pandemic, the number of customers passing through shops also decreased drastically. Though the restrictions were lifted and sales were restored in part the bakery revenues are still about 25% less than they were prior to the pandemic, which casts doubt on its long-term business sustainability.</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CE0D0B41-8F37-433E-B86B-28FB80D9BDB6}" type="slidenum">
              <a:rPr lang="en-GB" smtClean="0"/>
              <a:t>2</a:t>
            </a:fld>
            <a:endParaRPr lang="en-GB"/>
          </a:p>
        </p:txBody>
      </p:sp>
    </p:spTree>
    <p:extLst>
      <p:ext uri="{BB962C8B-B14F-4D97-AF65-F5344CB8AC3E}">
        <p14:creationId xmlns:p14="http://schemas.microsoft.com/office/powerpoint/2010/main" val="6076629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primary issue is that Basil sales at the Bakery are at a standstill being about 25% lower than during pre-pandemic times. The problem impacts Basil bakery, customers, employees and suppliers who rely on the business. It is located at the retail park of the bakery in Coventry and commenced in the year 2020 and will continue in the year 2023-2025. The downfall is triggered by the decrease in customer traffic, more hybrid working, shut down of the retail shops, increased operating expenses, the lack of a delivery service and ineffective pre-order system (Robin, 2025). Furthermore, the rise in preference of online shopping and lack of dedicated platform has further affected the revenue generation of the organisation over the period. In addition, the decrease in the clientele and rise in operating expenses reduce profitability, weaken the competitiveness and compromise the future development and financial sustainability of the bakery (Virginio</a:t>
            </a:r>
            <a:r>
              <a:rPr lang="en-GB" sz="1200" i="1" kern="1200">
                <a:solidFill>
                  <a:schemeClr val="tx1"/>
                </a:solidFill>
                <a:effectLst/>
                <a:latin typeface="+mn-lt"/>
                <a:ea typeface="+mn-ea"/>
                <a:cs typeface="+mn-cs"/>
              </a:rPr>
              <a:t> et al.,</a:t>
            </a:r>
            <a:r>
              <a:rPr lang="en-GB" sz="1200" kern="1200">
                <a:solidFill>
                  <a:schemeClr val="tx1"/>
                </a:solidFill>
                <a:effectLst/>
                <a:latin typeface="+mn-lt"/>
                <a:ea typeface="+mn-ea"/>
                <a:cs typeface="+mn-cs"/>
              </a:rPr>
              <a:t> 2022).</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CE0D0B41-8F37-433E-B86B-28FB80D9BDB6}" type="slidenum">
              <a:rPr lang="en-GB" smtClean="0"/>
              <a:t>3</a:t>
            </a:fld>
            <a:endParaRPr lang="en-GB"/>
          </a:p>
        </p:txBody>
      </p:sp>
    </p:spTree>
    <p:extLst>
      <p:ext uri="{BB962C8B-B14F-4D97-AF65-F5344CB8AC3E}">
        <p14:creationId xmlns:p14="http://schemas.microsoft.com/office/powerpoint/2010/main" val="1797821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i="1" kern="1200">
                <a:solidFill>
                  <a:schemeClr val="tx1"/>
                </a:solidFill>
                <a:effectLst/>
                <a:latin typeface="+mn-lt"/>
                <a:ea typeface="+mn-ea"/>
                <a:cs typeface="+mn-cs"/>
              </a:rPr>
              <a:t>Political </a:t>
            </a:r>
            <a:endParaRPr lang="en-IN" sz="1200" kern="1200">
              <a:solidFill>
                <a:schemeClr val="tx1"/>
              </a:solidFill>
              <a:effectLst/>
              <a:latin typeface="+mn-lt"/>
              <a:ea typeface="+mn-ea"/>
              <a:cs typeface="+mn-cs"/>
            </a:endParaRPr>
          </a:p>
          <a:p>
            <a:r>
              <a:rPr lang="en-IN" sz="1200" kern="1200">
                <a:solidFill>
                  <a:schemeClr val="tx1"/>
                </a:solidFill>
                <a:effectLst/>
                <a:latin typeface="+mn-lt"/>
                <a:ea typeface="+mn-ea"/>
                <a:cs typeface="+mn-cs"/>
              </a:rPr>
              <a:t>The food safety inspection rules demand high hygiene and quality standards of Basil Bakery in terms of compliance and operating expenses. The profitability is minimized through the impact of business rates and taxation which increases the fixed costs, available resources of a business to peruse its expansion, innovation and investment on customer-oriented enhancements (</a:t>
            </a:r>
            <a:r>
              <a:rPr lang="en-GB" sz="1200" kern="1200" err="1">
                <a:solidFill>
                  <a:schemeClr val="tx1"/>
                </a:solidFill>
                <a:effectLst/>
                <a:latin typeface="+mn-lt"/>
                <a:ea typeface="+mn-ea"/>
                <a:cs typeface="+mn-cs"/>
              </a:rPr>
              <a:t>Goryńska</a:t>
            </a:r>
            <a:r>
              <a:rPr lang="en-GB" sz="1200" kern="1200">
                <a:solidFill>
                  <a:schemeClr val="tx1"/>
                </a:solidFill>
                <a:effectLst/>
                <a:latin typeface="+mn-lt"/>
                <a:ea typeface="+mn-ea"/>
                <a:cs typeface="+mn-cs"/>
              </a:rPr>
              <a:t>, 2022)</a:t>
            </a:r>
            <a:r>
              <a:rPr lang="en-IN" sz="1200" kern="1200">
                <a:solidFill>
                  <a:schemeClr val="tx1"/>
                </a:solidFill>
                <a:effectLst/>
                <a:latin typeface="+mn-lt"/>
                <a:ea typeface="+mn-ea"/>
                <a:cs typeface="+mn-cs"/>
              </a:rPr>
              <a:t>.</a:t>
            </a:r>
          </a:p>
          <a:p>
            <a:r>
              <a:rPr lang="en-IN" sz="1200" b="1" i="1" kern="1200">
                <a:solidFill>
                  <a:schemeClr val="tx1"/>
                </a:solidFill>
                <a:effectLst/>
                <a:latin typeface="+mn-lt"/>
                <a:ea typeface="+mn-ea"/>
                <a:cs typeface="+mn-cs"/>
              </a:rPr>
              <a:t>Economic </a:t>
            </a:r>
            <a:endParaRPr lang="en-IN" sz="1200" kern="1200">
              <a:solidFill>
                <a:schemeClr val="tx1"/>
              </a:solidFill>
              <a:effectLst/>
              <a:latin typeface="+mn-lt"/>
              <a:ea typeface="+mn-ea"/>
              <a:cs typeface="+mn-cs"/>
            </a:endParaRPr>
          </a:p>
          <a:p>
            <a:r>
              <a:rPr lang="en-IN" sz="1200" kern="1200">
                <a:solidFill>
                  <a:schemeClr val="tx1"/>
                </a:solidFill>
                <a:effectLst/>
                <a:latin typeface="+mn-lt"/>
                <a:ea typeface="+mn-ea"/>
                <a:cs typeface="+mn-cs"/>
              </a:rPr>
              <a:t>Inflation has affected the prices of organic ingredients as prices have risen whereas production has risen, and this has a direct impact on the production cost at Basil Bakery. Increased rent, utility charges and insurance premiums cut profit margins, resulting in a tightening of the business ability to compete at competitive prices and operating within a long-term financial performance band (</a:t>
            </a:r>
            <a:r>
              <a:rPr lang="en-GB" sz="1200" kern="1200">
                <a:solidFill>
                  <a:schemeClr val="tx1"/>
                </a:solidFill>
                <a:effectLst/>
                <a:latin typeface="+mn-lt"/>
                <a:ea typeface="+mn-ea"/>
                <a:cs typeface="+mn-cs"/>
              </a:rPr>
              <a:t>Nicolosi, Laganà, and Di Gregorio, 2023)</a:t>
            </a:r>
            <a:r>
              <a:rPr lang="en-IN" sz="1200" kern="1200">
                <a:solidFill>
                  <a:schemeClr val="tx1"/>
                </a:solidFill>
                <a:effectLst/>
                <a:latin typeface="+mn-lt"/>
                <a:ea typeface="+mn-ea"/>
                <a:cs typeface="+mn-cs"/>
              </a:rPr>
              <a:t>.</a:t>
            </a:r>
          </a:p>
          <a:p>
            <a:r>
              <a:rPr lang="en-IN" sz="1200" b="1" i="1" kern="1200">
                <a:solidFill>
                  <a:schemeClr val="tx1"/>
                </a:solidFill>
                <a:effectLst/>
                <a:latin typeface="+mn-lt"/>
                <a:ea typeface="+mn-ea"/>
                <a:cs typeface="+mn-cs"/>
              </a:rPr>
              <a:t>Social </a:t>
            </a:r>
            <a:endParaRPr lang="en-IN" sz="1200" kern="1200">
              <a:solidFill>
                <a:schemeClr val="tx1"/>
              </a:solidFill>
              <a:effectLst/>
              <a:latin typeface="+mn-lt"/>
              <a:ea typeface="+mn-ea"/>
              <a:cs typeface="+mn-cs"/>
            </a:endParaRPr>
          </a:p>
          <a:p>
            <a:r>
              <a:rPr lang="en-IN" sz="1200" kern="1200">
                <a:solidFill>
                  <a:schemeClr val="tx1"/>
                </a:solidFill>
                <a:effectLst/>
                <a:latin typeface="+mn-lt"/>
                <a:ea typeface="+mn-ea"/>
                <a:cs typeface="+mn-cs"/>
              </a:rPr>
              <a:t>Hybrid working has minimized the number of customers attending lunches, hence decrease in the number of sales made by the neighbours of the office on a daily basis (</a:t>
            </a:r>
            <a:r>
              <a:rPr lang="en-GB" sz="1200" kern="1200">
                <a:solidFill>
                  <a:schemeClr val="tx1"/>
                </a:solidFill>
                <a:effectLst/>
                <a:latin typeface="+mn-lt"/>
                <a:ea typeface="+mn-ea"/>
                <a:cs typeface="+mn-cs"/>
              </a:rPr>
              <a:t>Burgess </a:t>
            </a:r>
            <a:r>
              <a:rPr lang="en-GB" sz="1200" i="1" kern="1200">
                <a:solidFill>
                  <a:schemeClr val="tx1"/>
                </a:solidFill>
                <a:effectLst/>
                <a:latin typeface="+mn-lt"/>
                <a:ea typeface="+mn-ea"/>
                <a:cs typeface="+mn-cs"/>
              </a:rPr>
              <a:t>et al.,</a:t>
            </a:r>
            <a:r>
              <a:rPr lang="en-GB" sz="1200" kern="1200">
                <a:solidFill>
                  <a:schemeClr val="tx1"/>
                </a:solidFill>
                <a:effectLst/>
                <a:latin typeface="+mn-lt"/>
                <a:ea typeface="+mn-ea"/>
                <a:cs typeface="+mn-cs"/>
              </a:rPr>
              <a:t> 2024)</a:t>
            </a:r>
            <a:r>
              <a:rPr lang="en-IN" sz="1200" kern="1200">
                <a:solidFill>
                  <a:schemeClr val="tx1"/>
                </a:solidFill>
                <a:effectLst/>
                <a:latin typeface="+mn-lt"/>
                <a:ea typeface="+mn-ea"/>
                <a:cs typeface="+mn-cs"/>
              </a:rPr>
              <a:t>. The clients are demanding more services to be online and home delivery, and Basil’s Bakery is at a disadvantage since at the present the business has no convenient online purchasing and delivery services.</a:t>
            </a:r>
            <a:endParaRPr lang="en-GB"/>
          </a:p>
        </p:txBody>
      </p:sp>
      <p:sp>
        <p:nvSpPr>
          <p:cNvPr id="4" name="Slide Number Placeholder 3"/>
          <p:cNvSpPr>
            <a:spLocks noGrp="1"/>
          </p:cNvSpPr>
          <p:nvPr>
            <p:ph type="sldNum" sz="quarter" idx="5"/>
          </p:nvPr>
        </p:nvSpPr>
        <p:spPr/>
        <p:txBody>
          <a:bodyPr/>
          <a:lstStyle/>
          <a:p>
            <a:fld id="{CE0D0B41-8F37-433E-B86B-28FB80D9BDB6}" type="slidenum">
              <a:rPr lang="en-GB" smtClean="0"/>
              <a:t>4</a:t>
            </a:fld>
            <a:endParaRPr lang="en-GB"/>
          </a:p>
        </p:txBody>
      </p:sp>
    </p:spTree>
    <p:extLst>
      <p:ext uri="{BB962C8B-B14F-4D97-AF65-F5344CB8AC3E}">
        <p14:creationId xmlns:p14="http://schemas.microsoft.com/office/powerpoint/2010/main" val="2305520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a:solidFill>
                  <a:schemeClr val="tx1"/>
                </a:solidFill>
                <a:effectLst/>
                <a:latin typeface="+mn-lt"/>
                <a:ea typeface="+mn-ea"/>
                <a:cs typeface="+mn-cs"/>
              </a:rPr>
              <a:t>Technological </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Basil Bakery does not have an online ordering system and delivery platform, which limits customer convenience and reaches to markets. Workers that are far away have little possibility of buying products hence small potential sales. The incorporation of digital ordering, click-and-collect and delivery relationships would make accessibility much easier and the degree of the competitiveness will rise along with revenues (</a:t>
            </a:r>
            <a:r>
              <a:rPr lang="en-GB" sz="1200" kern="1200" err="1">
                <a:solidFill>
                  <a:schemeClr val="tx1"/>
                </a:solidFill>
                <a:effectLst/>
                <a:latin typeface="+mn-lt"/>
                <a:ea typeface="+mn-ea"/>
                <a:cs typeface="+mn-cs"/>
              </a:rPr>
              <a:t>Onyeaka</a:t>
            </a:r>
            <a:r>
              <a:rPr lang="en-GB" sz="1200" i="1" kern="1200">
                <a:solidFill>
                  <a:schemeClr val="tx1"/>
                </a:solidFill>
                <a:effectLst/>
                <a:latin typeface="+mn-lt"/>
                <a:ea typeface="+mn-ea"/>
                <a:cs typeface="+mn-cs"/>
              </a:rPr>
              <a:t> et al.,</a:t>
            </a:r>
            <a:r>
              <a:rPr lang="en-GB" sz="1200" kern="1200">
                <a:solidFill>
                  <a:schemeClr val="tx1"/>
                </a:solidFill>
                <a:effectLst/>
                <a:latin typeface="+mn-lt"/>
                <a:ea typeface="+mn-ea"/>
                <a:cs typeface="+mn-cs"/>
              </a:rPr>
              <a:t> 2023)</a:t>
            </a:r>
            <a:r>
              <a:rPr lang="en-IN" sz="1200" kern="1200">
                <a:solidFill>
                  <a:schemeClr val="tx1"/>
                </a:solidFill>
                <a:effectLst/>
                <a:latin typeface="+mn-lt"/>
                <a:ea typeface="+mn-ea"/>
                <a:cs typeface="+mn-cs"/>
              </a:rPr>
              <a:t>.</a:t>
            </a:r>
          </a:p>
          <a:p>
            <a:r>
              <a:rPr lang="en-IN" sz="1200" b="1" kern="1200">
                <a:solidFill>
                  <a:schemeClr val="tx1"/>
                </a:solidFill>
                <a:effectLst/>
                <a:latin typeface="+mn-lt"/>
                <a:ea typeface="+mn-ea"/>
                <a:cs typeface="+mn-cs"/>
              </a:rPr>
              <a:t>Legal </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To be effective, Basil Bakery must make sure that they comply with the UK food hygiene, health and safety requirements and the food labelling requirements so that they are not illegal. The labour costs, such as employment legislation such as minimum wage and work conditions, place extra financial pressure and yet the employees and the customers are well safeguarded (Kostyuchenko</a:t>
            </a:r>
            <a:r>
              <a:rPr lang="en-GB" sz="1200" i="1" kern="1200">
                <a:solidFill>
                  <a:schemeClr val="tx1"/>
                </a:solidFill>
                <a:effectLst/>
                <a:latin typeface="+mn-lt"/>
                <a:ea typeface="+mn-ea"/>
                <a:cs typeface="+mn-cs"/>
              </a:rPr>
              <a:t> et al.,</a:t>
            </a:r>
            <a:r>
              <a:rPr lang="en-GB" sz="1200" kern="1200">
                <a:solidFill>
                  <a:schemeClr val="tx1"/>
                </a:solidFill>
                <a:effectLst/>
                <a:latin typeface="+mn-lt"/>
                <a:ea typeface="+mn-ea"/>
                <a:cs typeface="+mn-cs"/>
              </a:rPr>
              <a:t> 2024)</a:t>
            </a:r>
            <a:r>
              <a:rPr lang="en-IN" sz="1200" kern="1200">
                <a:solidFill>
                  <a:schemeClr val="tx1"/>
                </a:solidFill>
                <a:effectLst/>
                <a:latin typeface="+mn-lt"/>
                <a:ea typeface="+mn-ea"/>
                <a:cs typeface="+mn-cs"/>
              </a:rPr>
              <a:t>.</a:t>
            </a:r>
          </a:p>
          <a:p>
            <a:r>
              <a:rPr lang="en-IN" sz="1200" b="1" kern="1200">
                <a:solidFill>
                  <a:schemeClr val="tx1"/>
                </a:solidFill>
                <a:effectLst/>
                <a:latin typeface="+mn-lt"/>
                <a:ea typeface="+mn-ea"/>
                <a:cs typeface="+mn-cs"/>
              </a:rPr>
              <a:t>Environmental </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Basil Bakery is dependent on organically grown materials and so supply is susceptible to crop failures and fluctuating prices. Strong consumer demands of low-environmentally impact products sustainability is promoted but these demands increase the purchasing and operational costs and inventory issues affecting the overall profitability and long-term resiliency (</a:t>
            </a:r>
            <a:r>
              <a:rPr lang="en-GB" sz="1200" kern="1200" err="1">
                <a:solidFill>
                  <a:schemeClr val="tx1"/>
                </a:solidFill>
                <a:effectLst/>
                <a:latin typeface="+mn-lt"/>
                <a:ea typeface="+mn-ea"/>
                <a:cs typeface="+mn-cs"/>
              </a:rPr>
              <a:t>Piskunov</a:t>
            </a:r>
            <a:r>
              <a:rPr lang="en-GB" sz="1200" kern="1200">
                <a:solidFill>
                  <a:schemeClr val="tx1"/>
                </a:solidFill>
                <a:effectLst/>
                <a:latin typeface="+mn-lt"/>
                <a:ea typeface="+mn-ea"/>
                <a:cs typeface="+mn-cs"/>
              </a:rPr>
              <a:t>, and Tarasova, 2025)</a:t>
            </a:r>
            <a:r>
              <a:rPr lang="en-IN" sz="1200" kern="1200">
                <a:solidFill>
                  <a:schemeClr val="tx1"/>
                </a:solidFill>
                <a:effectLst/>
                <a:latin typeface="+mn-lt"/>
                <a:ea typeface="+mn-ea"/>
                <a:cs typeface="+mn-cs"/>
              </a:rPr>
              <a:t>.</a:t>
            </a:r>
          </a:p>
          <a:p>
            <a:endParaRPr lang="en-GB"/>
          </a:p>
        </p:txBody>
      </p:sp>
      <p:sp>
        <p:nvSpPr>
          <p:cNvPr id="4" name="Slide Number Placeholder 3"/>
          <p:cNvSpPr>
            <a:spLocks noGrp="1"/>
          </p:cNvSpPr>
          <p:nvPr>
            <p:ph type="sldNum" sz="quarter" idx="5"/>
          </p:nvPr>
        </p:nvSpPr>
        <p:spPr/>
        <p:txBody>
          <a:bodyPr/>
          <a:lstStyle/>
          <a:p>
            <a:fld id="{CE0D0B41-8F37-433E-B86B-28FB80D9BDB6}" type="slidenum">
              <a:rPr lang="en-GB" smtClean="0"/>
              <a:t>5</a:t>
            </a:fld>
            <a:endParaRPr lang="en-GB"/>
          </a:p>
        </p:txBody>
      </p:sp>
    </p:spTree>
    <p:extLst>
      <p:ext uri="{BB962C8B-B14F-4D97-AF65-F5344CB8AC3E}">
        <p14:creationId xmlns:p14="http://schemas.microsoft.com/office/powerpoint/2010/main" val="25958601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Fishbone Diagram has found the underlying reasons for the stagnant sales of Basil’s Bakery. Issues that relate to customers include the fact that fewer people were visiting the retail park and more of those working at the park did so in a hybrid form, which reduced the number of requests on a daily basis (</a:t>
            </a:r>
            <a:r>
              <a:rPr lang="en-GB" sz="1200" kern="1200" err="1">
                <a:solidFill>
                  <a:schemeClr val="tx1"/>
                </a:solidFill>
                <a:effectLst/>
                <a:latin typeface="+mn-lt"/>
                <a:ea typeface="+mn-ea"/>
                <a:cs typeface="+mn-cs"/>
              </a:rPr>
              <a:t>Lup</a:t>
            </a:r>
            <a:r>
              <a:rPr lang="en-GB" sz="1200" kern="1200">
                <a:solidFill>
                  <a:schemeClr val="tx1"/>
                </a:solidFill>
                <a:effectLst/>
                <a:latin typeface="+mn-lt"/>
                <a:ea typeface="+mn-ea"/>
                <a:cs typeface="+mn-cs"/>
              </a:rPr>
              <a:t>, Scorte, and </a:t>
            </a:r>
            <a:r>
              <a:rPr lang="en-GB" sz="1200" kern="1200" err="1">
                <a:solidFill>
                  <a:schemeClr val="tx1"/>
                </a:solidFill>
                <a:effectLst/>
                <a:latin typeface="+mn-lt"/>
                <a:ea typeface="+mn-ea"/>
                <a:cs typeface="+mn-cs"/>
              </a:rPr>
              <a:t>Zapodeanu</a:t>
            </a:r>
            <a:r>
              <a:rPr lang="en-GB" sz="1200" kern="1200">
                <a:solidFill>
                  <a:schemeClr val="tx1"/>
                </a:solidFill>
                <a:effectLst/>
                <a:latin typeface="+mn-lt"/>
                <a:ea typeface="+mn-ea"/>
                <a:cs typeface="+mn-cs"/>
              </a:rPr>
              <a:t>, 2024). The weaknesses of processes include long waiting lines and lack of effective pre-order system, which impact customer satisfaction. Technology constraints hinder market penetration, such as the absence of an online ordering and delivery service. Revenue growth through raise in rent, utility prices and high prices of organic food translate to high operating expenses and low profitability (Melesse, and </a:t>
            </a:r>
            <a:r>
              <a:rPr lang="en-GB" sz="1200" kern="1200" err="1">
                <a:solidFill>
                  <a:schemeClr val="tx1"/>
                </a:solidFill>
                <a:effectLst/>
                <a:latin typeface="+mn-lt"/>
                <a:ea typeface="+mn-ea"/>
                <a:cs typeface="+mn-cs"/>
              </a:rPr>
              <a:t>Orrù</a:t>
            </a:r>
            <a:r>
              <a:rPr lang="en-GB" sz="1200" kern="1200">
                <a:solidFill>
                  <a:schemeClr val="tx1"/>
                </a:solidFill>
                <a:effectLst/>
                <a:latin typeface="+mn-lt"/>
                <a:ea typeface="+mn-ea"/>
                <a:cs typeface="+mn-cs"/>
              </a:rPr>
              <a:t>, 2025). Closings of stores and a drop in shopping activity will also decrease the customers coming to the establishment. These internal shortcomings of running and external market forces exist towards the declining sales performance in the bakery.</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CE0D0B41-8F37-433E-B86B-28FB80D9BDB6}" type="slidenum">
              <a:rPr lang="en-GB" smtClean="0"/>
              <a:t>6</a:t>
            </a:fld>
            <a:endParaRPr lang="en-GB"/>
          </a:p>
        </p:txBody>
      </p:sp>
    </p:spTree>
    <p:extLst>
      <p:ext uri="{BB962C8B-B14F-4D97-AF65-F5344CB8AC3E}">
        <p14:creationId xmlns:p14="http://schemas.microsoft.com/office/powerpoint/2010/main" val="12414083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CA72C87-8896-422E-BE3F-6B2861A798CC}"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4178012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7CA72C87-8896-422E-BE3F-6B2861A798CC}"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3270935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A72C87-8896-422E-BE3F-6B2861A798CC}"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4224825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CA72C87-8896-422E-BE3F-6B2861A798CC}"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2137619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CA72C87-8896-422E-BE3F-6B2861A798CC}" type="datetimeFigureOut">
              <a:rPr lang="en-GB" smtClean="0"/>
              <a:t>18/07/2026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3607308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7CA72C87-8896-422E-BE3F-6B2861A798CC}" type="datetimeFigureOut">
              <a:rPr lang="en-GB" smtClean="0"/>
              <a:t>18/07/2026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2560840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CA72C87-8896-422E-BE3F-6B2861A798CC}" type="datetimeFigureOut">
              <a:rPr lang="en-GB" smtClean="0"/>
              <a:t>18/07/2026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131783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CA72C87-8896-422E-BE3F-6B2861A798CC}" type="datetimeFigureOut">
              <a:rPr lang="en-GB" smtClean="0"/>
              <a:t>18/07/2026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289732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A72C87-8896-422E-BE3F-6B2861A798CC}"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1869230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A72C87-8896-422E-BE3F-6B2861A798CC}"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1403966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CA72C87-8896-422E-BE3F-6B2861A798CC}"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14400104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CA72C87-8896-422E-BE3F-6B2861A798CC}"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B87F51-B980-4777-8A2E-23177F77A741}"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0354183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A72C87-8896-422E-BE3F-6B2861A798CC}"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28623099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CA72C87-8896-422E-BE3F-6B2861A798CC}" type="datetimeFigureOut">
              <a:rPr lang="en-GB" smtClean="0"/>
              <a:t>18/07/2026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30203116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CA72C87-8896-422E-BE3F-6B2861A798CC}" type="datetimeFigureOut">
              <a:rPr lang="en-GB" smtClean="0"/>
              <a:t>18/07/2026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7042945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CA72C87-8896-422E-BE3F-6B2861A798CC}"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21274230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CA72C87-8896-422E-BE3F-6B2861A798CC}"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B87F51-B980-4777-8A2E-23177F77A741}" type="slidenum">
              <a:rPr lang="en-GB" smtClean="0"/>
              <a:t>‹#›</a:t>
            </a:fld>
            <a:endParaRPr lang="en-GB"/>
          </a:p>
        </p:txBody>
      </p:sp>
    </p:spTree>
    <p:extLst>
      <p:ext uri="{BB962C8B-B14F-4D97-AF65-F5344CB8AC3E}">
        <p14:creationId xmlns:p14="http://schemas.microsoft.com/office/powerpoint/2010/main" val="1982702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CA72C87-8896-422E-BE3F-6B2861A798CC}" type="datetimeFigureOut">
              <a:rPr lang="en-GB" smtClean="0"/>
              <a:t>18/07/2026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5B87F51-B980-4777-8A2E-23177F77A741}" type="slidenum">
              <a:rPr lang="en-GB" smtClean="0"/>
              <a:t>‹#›</a:t>
            </a:fld>
            <a:endParaRPr lang="en-GB"/>
          </a:p>
        </p:txBody>
      </p:sp>
    </p:spTree>
    <p:extLst>
      <p:ext uri="{BB962C8B-B14F-4D97-AF65-F5344CB8AC3E}">
        <p14:creationId xmlns:p14="http://schemas.microsoft.com/office/powerpoint/2010/main" val="337830621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E27238C-8EAF-4098-86E6-7723B7DAE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6" name="Freeform 36">
            <a:extLst>
              <a:ext uri="{FF2B5EF4-FFF2-40B4-BE49-F238E27FC236}">
                <a16:creationId xmlns:a16="http://schemas.microsoft.com/office/drawing/2014/main" id="{992F97B1-1891-4FCC-9E5F-BA97EDB48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1010"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lumMod val="60000"/>
              <a:lumOff val="40000"/>
              <a:alpha val="20000"/>
            </a:schemeClr>
          </a:solidFill>
          <a:ln>
            <a:noFill/>
          </a:ln>
        </p:spPr>
        <p:txBody>
          <a:bodyPr rtlCol="0" anchor="ctr"/>
          <a:lstStyle/>
          <a:p>
            <a:pPr algn="ctr"/>
            <a:endParaRPr lang="en-US"/>
          </a:p>
        </p:txBody>
      </p:sp>
      <p:sp useBgFill="1">
        <p:nvSpPr>
          <p:cNvPr id="17" name="Freeform: Shape 16">
            <a:extLst>
              <a:ext uri="{FF2B5EF4-FFF2-40B4-BE49-F238E27FC236}">
                <a16:creationId xmlns:a16="http://schemas.microsoft.com/office/drawing/2014/main" id="{78C6C821-FEE1-4EB6-9590-C021440C7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9700459" cy="6858001"/>
          </a:xfrm>
          <a:custGeom>
            <a:avLst/>
            <a:gdLst>
              <a:gd name="connsiteX0" fmla="*/ 0 w 9700459"/>
              <a:gd name="connsiteY0" fmla="*/ 0 h 6858001"/>
              <a:gd name="connsiteX1" fmla="*/ 1323975 w 9700459"/>
              <a:gd name="connsiteY1" fmla="*/ 0 h 6858001"/>
              <a:gd name="connsiteX2" fmla="*/ 1517015 w 9700459"/>
              <a:gd name="connsiteY2" fmla="*/ 0 h 6858001"/>
              <a:gd name="connsiteX3" fmla="*/ 3241265 w 9700459"/>
              <a:gd name="connsiteY3" fmla="*/ 0 h 6858001"/>
              <a:gd name="connsiteX4" fmla="*/ 3241265 w 9700459"/>
              <a:gd name="connsiteY4" fmla="*/ 1 h 6858001"/>
              <a:gd name="connsiteX5" fmla="*/ 8355744 w 9700459"/>
              <a:gd name="connsiteY5" fmla="*/ 1 h 6858001"/>
              <a:gd name="connsiteX6" fmla="*/ 8355744 w 9700459"/>
              <a:gd name="connsiteY6" fmla="*/ 0 h 6858001"/>
              <a:gd name="connsiteX7" fmla="*/ 9699282 w 9700459"/>
              <a:gd name="connsiteY7" fmla="*/ 0 h 6858001"/>
              <a:gd name="connsiteX8" fmla="*/ 9674237 w 9700459"/>
              <a:gd name="connsiteY8" fmla="*/ 155677 h 6858001"/>
              <a:gd name="connsiteX9" fmla="*/ 9650368 w 9700459"/>
              <a:gd name="connsiteY9" fmla="*/ 310668 h 6858001"/>
              <a:gd name="connsiteX10" fmla="*/ 9627004 w 9700459"/>
              <a:gd name="connsiteY10" fmla="*/ 466344 h 6858001"/>
              <a:gd name="connsiteX11" fmla="*/ 9607001 w 9700459"/>
              <a:gd name="connsiteY11" fmla="*/ 622707 h 6858001"/>
              <a:gd name="connsiteX12" fmla="*/ 9586830 w 9700459"/>
              <a:gd name="connsiteY12" fmla="*/ 778383 h 6858001"/>
              <a:gd name="connsiteX13" fmla="*/ 9568004 w 9700459"/>
              <a:gd name="connsiteY13" fmla="*/ 934746 h 6858001"/>
              <a:gd name="connsiteX14" fmla="*/ 9551868 w 9700459"/>
              <a:gd name="connsiteY14" fmla="*/ 1089051 h 6858001"/>
              <a:gd name="connsiteX15" fmla="*/ 9536572 w 9700459"/>
              <a:gd name="connsiteY15" fmla="*/ 1245413 h 6858001"/>
              <a:gd name="connsiteX16" fmla="*/ 9522620 w 9700459"/>
              <a:gd name="connsiteY16" fmla="*/ 1401090 h 6858001"/>
              <a:gd name="connsiteX17" fmla="*/ 9510518 w 9700459"/>
              <a:gd name="connsiteY17" fmla="*/ 1554023 h 6858001"/>
              <a:gd name="connsiteX18" fmla="*/ 9498415 w 9700459"/>
              <a:gd name="connsiteY18" fmla="*/ 1709014 h 6858001"/>
              <a:gd name="connsiteX19" fmla="*/ 9488330 w 9700459"/>
              <a:gd name="connsiteY19" fmla="*/ 1861947 h 6858001"/>
              <a:gd name="connsiteX20" fmla="*/ 9480430 w 9700459"/>
              <a:gd name="connsiteY20" fmla="*/ 2014881 h 6858001"/>
              <a:gd name="connsiteX21" fmla="*/ 9472193 w 9700459"/>
              <a:gd name="connsiteY21" fmla="*/ 2167128 h 6858001"/>
              <a:gd name="connsiteX22" fmla="*/ 9465302 w 9700459"/>
              <a:gd name="connsiteY22" fmla="*/ 2318004 h 6858001"/>
              <a:gd name="connsiteX23" fmla="*/ 9460427 w 9700459"/>
              <a:gd name="connsiteY23" fmla="*/ 2467509 h 6858001"/>
              <a:gd name="connsiteX24" fmla="*/ 9456225 w 9700459"/>
              <a:gd name="connsiteY24" fmla="*/ 2617013 h 6858001"/>
              <a:gd name="connsiteX25" fmla="*/ 9452191 w 9700459"/>
              <a:gd name="connsiteY25" fmla="*/ 2765146 h 6858001"/>
              <a:gd name="connsiteX26" fmla="*/ 9450342 w 9700459"/>
              <a:gd name="connsiteY26" fmla="*/ 2911221 h 6858001"/>
              <a:gd name="connsiteX27" fmla="*/ 9448325 w 9700459"/>
              <a:gd name="connsiteY27" fmla="*/ 3057297 h 6858001"/>
              <a:gd name="connsiteX28" fmla="*/ 9447316 w 9700459"/>
              <a:gd name="connsiteY28" fmla="*/ 3201315 h 6858001"/>
              <a:gd name="connsiteX29" fmla="*/ 9448325 w 9700459"/>
              <a:gd name="connsiteY29" fmla="*/ 3343961 h 6858001"/>
              <a:gd name="connsiteX30" fmla="*/ 9448325 w 9700459"/>
              <a:gd name="connsiteY30" fmla="*/ 3485236 h 6858001"/>
              <a:gd name="connsiteX31" fmla="*/ 9450342 w 9700459"/>
              <a:gd name="connsiteY31" fmla="*/ 3625139 h 6858001"/>
              <a:gd name="connsiteX32" fmla="*/ 9453367 w 9700459"/>
              <a:gd name="connsiteY32" fmla="*/ 3762299 h 6858001"/>
              <a:gd name="connsiteX33" fmla="*/ 9456225 w 9700459"/>
              <a:gd name="connsiteY33" fmla="*/ 3898087 h 6858001"/>
              <a:gd name="connsiteX34" fmla="*/ 9459419 w 9700459"/>
              <a:gd name="connsiteY34" fmla="*/ 4031133 h 6858001"/>
              <a:gd name="connsiteX35" fmla="*/ 9464293 w 9700459"/>
              <a:gd name="connsiteY35" fmla="*/ 4163492 h 6858001"/>
              <a:gd name="connsiteX36" fmla="*/ 9469504 w 9700459"/>
              <a:gd name="connsiteY36" fmla="*/ 4293793 h 6858001"/>
              <a:gd name="connsiteX37" fmla="*/ 9474210 w 9700459"/>
              <a:gd name="connsiteY37" fmla="*/ 4421352 h 6858001"/>
              <a:gd name="connsiteX38" fmla="*/ 9487490 w 9700459"/>
              <a:gd name="connsiteY38" fmla="*/ 4670298 h 6858001"/>
              <a:gd name="connsiteX39" fmla="*/ 9501609 w 9700459"/>
              <a:gd name="connsiteY39" fmla="*/ 4908956 h 6858001"/>
              <a:gd name="connsiteX40" fmla="*/ 9516401 w 9700459"/>
              <a:gd name="connsiteY40" fmla="*/ 5138013 h 6858001"/>
              <a:gd name="connsiteX41" fmla="*/ 9532706 w 9700459"/>
              <a:gd name="connsiteY41" fmla="*/ 5354726 h 6858001"/>
              <a:gd name="connsiteX42" fmla="*/ 9549683 w 9700459"/>
              <a:gd name="connsiteY42" fmla="*/ 5561838 h 6858001"/>
              <a:gd name="connsiteX43" fmla="*/ 9568004 w 9700459"/>
              <a:gd name="connsiteY43" fmla="*/ 5753862 h 6858001"/>
              <a:gd name="connsiteX44" fmla="*/ 9585990 w 9700459"/>
              <a:gd name="connsiteY44" fmla="*/ 5934227 h 6858001"/>
              <a:gd name="connsiteX45" fmla="*/ 9603975 w 9700459"/>
              <a:gd name="connsiteY45" fmla="*/ 6100191 h 6858001"/>
              <a:gd name="connsiteX46" fmla="*/ 9620952 w 9700459"/>
              <a:gd name="connsiteY46" fmla="*/ 6252438 h 6858001"/>
              <a:gd name="connsiteX47" fmla="*/ 9637089 w 9700459"/>
              <a:gd name="connsiteY47" fmla="*/ 6387541 h 6858001"/>
              <a:gd name="connsiteX48" fmla="*/ 9652385 w 9700459"/>
              <a:gd name="connsiteY48" fmla="*/ 6509613 h 6858001"/>
              <a:gd name="connsiteX49" fmla="*/ 9665160 w 9700459"/>
              <a:gd name="connsiteY49" fmla="*/ 6612483 h 6858001"/>
              <a:gd name="connsiteX50" fmla="*/ 9677262 w 9700459"/>
              <a:gd name="connsiteY50" fmla="*/ 6698894 h 6858001"/>
              <a:gd name="connsiteX51" fmla="*/ 9694576 w 9700459"/>
              <a:gd name="connsiteY51" fmla="*/ 6817538 h 6858001"/>
              <a:gd name="connsiteX52" fmla="*/ 9700459 w 9700459"/>
              <a:gd name="connsiteY52" fmla="*/ 6858000 h 6858001"/>
              <a:gd name="connsiteX53" fmla="*/ 8795105 w 9700459"/>
              <a:gd name="connsiteY53" fmla="*/ 6858000 h 6858001"/>
              <a:gd name="connsiteX54" fmla="*/ 8795105 w 9700459"/>
              <a:gd name="connsiteY54" fmla="*/ 6858001 h 6858001"/>
              <a:gd name="connsiteX55" fmla="*/ 2704541 w 9700459"/>
              <a:gd name="connsiteY55" fmla="*/ 6858001 h 6858001"/>
              <a:gd name="connsiteX56" fmla="*/ 2704541 w 9700459"/>
              <a:gd name="connsiteY56" fmla="*/ 6858000 h 6858001"/>
              <a:gd name="connsiteX57" fmla="*/ 1517015 w 9700459"/>
              <a:gd name="connsiteY57" fmla="*/ 6858000 h 6858001"/>
              <a:gd name="connsiteX58" fmla="*/ 1323975 w 9700459"/>
              <a:gd name="connsiteY58" fmla="*/ 6858000 h 6858001"/>
              <a:gd name="connsiteX59" fmla="*/ 0 w 9700459"/>
              <a:gd name="connsiteY5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700459" h="6858001">
                <a:moveTo>
                  <a:pt x="0" y="0"/>
                </a:moveTo>
                <a:lnTo>
                  <a:pt x="1323975" y="0"/>
                </a:lnTo>
                <a:lnTo>
                  <a:pt x="1517015" y="0"/>
                </a:lnTo>
                <a:lnTo>
                  <a:pt x="3241265" y="0"/>
                </a:lnTo>
                <a:lnTo>
                  <a:pt x="3241265" y="1"/>
                </a:lnTo>
                <a:lnTo>
                  <a:pt x="8355744" y="1"/>
                </a:lnTo>
                <a:lnTo>
                  <a:pt x="8355744" y="0"/>
                </a:lnTo>
                <a:lnTo>
                  <a:pt x="9699282" y="0"/>
                </a:lnTo>
                <a:lnTo>
                  <a:pt x="9674237" y="155677"/>
                </a:lnTo>
                <a:lnTo>
                  <a:pt x="9650368" y="310668"/>
                </a:lnTo>
                <a:lnTo>
                  <a:pt x="9627004" y="466344"/>
                </a:lnTo>
                <a:lnTo>
                  <a:pt x="9607001" y="622707"/>
                </a:lnTo>
                <a:lnTo>
                  <a:pt x="9586830" y="778383"/>
                </a:lnTo>
                <a:lnTo>
                  <a:pt x="9568004" y="934746"/>
                </a:lnTo>
                <a:lnTo>
                  <a:pt x="9551868" y="1089051"/>
                </a:lnTo>
                <a:lnTo>
                  <a:pt x="9536572" y="1245413"/>
                </a:lnTo>
                <a:lnTo>
                  <a:pt x="9522620" y="1401090"/>
                </a:lnTo>
                <a:lnTo>
                  <a:pt x="9510518" y="1554023"/>
                </a:lnTo>
                <a:lnTo>
                  <a:pt x="9498415" y="1709014"/>
                </a:lnTo>
                <a:lnTo>
                  <a:pt x="9488330" y="1861947"/>
                </a:lnTo>
                <a:lnTo>
                  <a:pt x="9480430" y="2014881"/>
                </a:lnTo>
                <a:lnTo>
                  <a:pt x="9472193" y="2167128"/>
                </a:lnTo>
                <a:lnTo>
                  <a:pt x="9465302" y="2318004"/>
                </a:lnTo>
                <a:lnTo>
                  <a:pt x="9460427" y="2467509"/>
                </a:lnTo>
                <a:lnTo>
                  <a:pt x="9456225" y="2617013"/>
                </a:lnTo>
                <a:lnTo>
                  <a:pt x="9452191" y="2765146"/>
                </a:lnTo>
                <a:lnTo>
                  <a:pt x="9450342" y="2911221"/>
                </a:lnTo>
                <a:lnTo>
                  <a:pt x="9448325" y="3057297"/>
                </a:lnTo>
                <a:lnTo>
                  <a:pt x="9447316" y="3201315"/>
                </a:lnTo>
                <a:lnTo>
                  <a:pt x="9448325" y="3343961"/>
                </a:lnTo>
                <a:lnTo>
                  <a:pt x="9448325" y="3485236"/>
                </a:lnTo>
                <a:lnTo>
                  <a:pt x="9450342" y="3625139"/>
                </a:lnTo>
                <a:lnTo>
                  <a:pt x="9453367" y="3762299"/>
                </a:lnTo>
                <a:lnTo>
                  <a:pt x="9456225" y="3898087"/>
                </a:lnTo>
                <a:lnTo>
                  <a:pt x="9459419" y="4031133"/>
                </a:lnTo>
                <a:lnTo>
                  <a:pt x="9464293" y="4163492"/>
                </a:lnTo>
                <a:lnTo>
                  <a:pt x="9469504" y="4293793"/>
                </a:lnTo>
                <a:lnTo>
                  <a:pt x="9474210" y="4421352"/>
                </a:lnTo>
                <a:lnTo>
                  <a:pt x="9487490" y="4670298"/>
                </a:lnTo>
                <a:lnTo>
                  <a:pt x="9501609" y="4908956"/>
                </a:lnTo>
                <a:lnTo>
                  <a:pt x="9516401" y="5138013"/>
                </a:lnTo>
                <a:lnTo>
                  <a:pt x="9532706" y="5354726"/>
                </a:lnTo>
                <a:lnTo>
                  <a:pt x="9549683" y="5561838"/>
                </a:lnTo>
                <a:lnTo>
                  <a:pt x="9568004" y="5753862"/>
                </a:lnTo>
                <a:lnTo>
                  <a:pt x="9585990" y="5934227"/>
                </a:lnTo>
                <a:lnTo>
                  <a:pt x="9603975" y="6100191"/>
                </a:lnTo>
                <a:lnTo>
                  <a:pt x="9620952" y="6252438"/>
                </a:lnTo>
                <a:lnTo>
                  <a:pt x="9637089" y="6387541"/>
                </a:lnTo>
                <a:lnTo>
                  <a:pt x="9652385" y="6509613"/>
                </a:lnTo>
                <a:lnTo>
                  <a:pt x="9665160" y="6612483"/>
                </a:lnTo>
                <a:lnTo>
                  <a:pt x="9677262" y="6698894"/>
                </a:lnTo>
                <a:lnTo>
                  <a:pt x="9694576" y="6817538"/>
                </a:lnTo>
                <a:lnTo>
                  <a:pt x="9700459" y="6858000"/>
                </a:lnTo>
                <a:lnTo>
                  <a:pt x="8795105" y="6858000"/>
                </a:lnTo>
                <a:lnTo>
                  <a:pt x="8795105" y="6858001"/>
                </a:lnTo>
                <a:lnTo>
                  <a:pt x="2704541" y="6858001"/>
                </a:lnTo>
                <a:lnTo>
                  <a:pt x="2704541" y="6858000"/>
                </a:lnTo>
                <a:lnTo>
                  <a:pt x="1517015" y="6858000"/>
                </a:lnTo>
                <a:lnTo>
                  <a:pt x="1323975" y="6858000"/>
                </a:lnTo>
                <a:lnTo>
                  <a:pt x="0" y="6858000"/>
                </a:lnTo>
                <a:close/>
              </a:path>
            </a:pathLst>
          </a:cu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637F2D35-2025-E00B-2993-4F4DB79347D9}"/>
              </a:ext>
            </a:extLst>
          </p:cNvPr>
          <p:cNvSpPr>
            <a:spLocks noGrp="1"/>
          </p:cNvSpPr>
          <p:nvPr>
            <p:ph type="subTitle" idx="1"/>
          </p:nvPr>
        </p:nvSpPr>
        <p:spPr>
          <a:xfrm>
            <a:off x="1154955" y="4777380"/>
            <a:ext cx="6974911" cy="861420"/>
          </a:xfrm>
        </p:spPr>
        <p:txBody>
          <a:bodyPr>
            <a:normAutofit/>
          </a:bodyPr>
          <a:lstStyle/>
          <a:p>
            <a:r>
              <a:rPr lang="en-GB" b="1">
                <a:solidFill>
                  <a:schemeClr val="tx1">
                    <a:lumMod val="85000"/>
                    <a:lumOff val="15000"/>
                  </a:schemeClr>
                </a:solidFill>
              </a:rPr>
              <a:t>STUDENT </a:t>
            </a:r>
            <a:r>
              <a:rPr lang="en-GB" b="1" err="1">
                <a:solidFill>
                  <a:schemeClr val="tx1">
                    <a:lumMod val="85000"/>
                    <a:lumOff val="15000"/>
                  </a:schemeClr>
                </a:solidFill>
              </a:rPr>
              <a:t>NAME:bAbajide</a:t>
            </a:r>
            <a:r>
              <a:rPr lang="en-GB" b="1">
                <a:solidFill>
                  <a:schemeClr val="tx1">
                    <a:lumMod val="85000"/>
                    <a:lumOff val="15000"/>
                  </a:schemeClr>
                </a:solidFill>
              </a:rPr>
              <a:t> </a:t>
            </a:r>
            <a:r>
              <a:rPr lang="en-GB" b="1" err="1">
                <a:solidFill>
                  <a:schemeClr val="tx1">
                    <a:lumMod val="85000"/>
                    <a:lumOff val="15000"/>
                  </a:schemeClr>
                </a:solidFill>
              </a:rPr>
              <a:t>ayodeji</a:t>
            </a:r>
            <a:r>
              <a:rPr lang="en-GB" b="1">
                <a:solidFill>
                  <a:schemeClr val="tx1">
                    <a:lumMod val="85000"/>
                    <a:lumOff val="15000"/>
                  </a:schemeClr>
                </a:solidFill>
              </a:rPr>
              <a:t> </a:t>
            </a:r>
            <a:r>
              <a:rPr lang="en-GB" b="1" err="1">
                <a:solidFill>
                  <a:schemeClr val="tx1">
                    <a:lumMod val="85000"/>
                    <a:lumOff val="15000"/>
                  </a:schemeClr>
                </a:solidFill>
              </a:rPr>
              <a:t>olugbenga</a:t>
            </a:r>
            <a:r>
              <a:rPr lang="en-GB" b="1">
                <a:solidFill>
                  <a:schemeClr val="tx1">
                    <a:lumMod val="85000"/>
                    <a:lumOff val="15000"/>
                  </a:schemeClr>
                </a:solidFill>
              </a:rPr>
              <a:t> </a:t>
            </a:r>
            <a:r>
              <a:rPr lang="en-GB" b="1" err="1">
                <a:solidFill>
                  <a:schemeClr val="tx1">
                    <a:lumMod val="85000"/>
                    <a:lumOff val="15000"/>
                  </a:schemeClr>
                </a:solidFill>
              </a:rPr>
              <a:t>oke</a:t>
            </a:r>
            <a:endParaRPr lang="en-IN" err="1">
              <a:solidFill>
                <a:schemeClr val="tx1">
                  <a:lumMod val="85000"/>
                  <a:lumOff val="15000"/>
                </a:schemeClr>
              </a:solidFill>
            </a:endParaRPr>
          </a:p>
          <a:p>
            <a:r>
              <a:rPr lang="en-GB" b="1">
                <a:solidFill>
                  <a:schemeClr val="tx1">
                    <a:lumMod val="85000"/>
                    <a:lumOff val="15000"/>
                  </a:schemeClr>
                </a:solidFill>
              </a:rPr>
              <a:t>STUDENT ID:2533987</a:t>
            </a:r>
            <a:endParaRPr lang="en-IN">
              <a:solidFill>
                <a:schemeClr val="tx1">
                  <a:lumMod val="85000"/>
                  <a:lumOff val="15000"/>
                </a:schemeClr>
              </a:solidFill>
            </a:endParaRPr>
          </a:p>
        </p:txBody>
      </p:sp>
      <p:sp>
        <p:nvSpPr>
          <p:cNvPr id="2" name="Title 1">
            <a:extLst>
              <a:ext uri="{FF2B5EF4-FFF2-40B4-BE49-F238E27FC236}">
                <a16:creationId xmlns:a16="http://schemas.microsoft.com/office/drawing/2014/main" id="{C5383BA6-307E-CA89-8C5F-0CF985FC14DC}"/>
              </a:ext>
            </a:extLst>
          </p:cNvPr>
          <p:cNvSpPr>
            <a:spLocks noGrp="1"/>
          </p:cNvSpPr>
          <p:nvPr>
            <p:ph type="ctrTitle"/>
          </p:nvPr>
        </p:nvSpPr>
        <p:spPr>
          <a:xfrm>
            <a:off x="1154955" y="1447800"/>
            <a:ext cx="6974915" cy="3329581"/>
          </a:xfrm>
        </p:spPr>
        <p:txBody>
          <a:bodyPr>
            <a:normAutofit/>
          </a:bodyPr>
          <a:lstStyle/>
          <a:p>
            <a:pPr>
              <a:lnSpc>
                <a:spcPct val="90000"/>
              </a:lnSpc>
            </a:pPr>
            <a:r>
              <a:rPr lang="en-GB" sz="2900" b="1"/>
              <a:t>MODULE CODE: LCLM4004</a:t>
            </a:r>
            <a:br>
              <a:rPr lang="en-IN" sz="2900"/>
            </a:br>
            <a:r>
              <a:rPr lang="en-GB" sz="2900" b="1"/>
              <a:t>MODULE TITLE: PROBLEM SOLVING AND DECISION MAKING</a:t>
            </a:r>
            <a:br>
              <a:rPr lang="en-IN" sz="2900"/>
            </a:br>
            <a:r>
              <a:rPr lang="en-GB" sz="2900" b="1"/>
              <a:t> </a:t>
            </a:r>
            <a:br>
              <a:rPr lang="en-IN" sz="2900"/>
            </a:br>
            <a:r>
              <a:rPr lang="en-GB" sz="2900" b="1"/>
              <a:t>ASSIGNMENT TITLE: COMPONENT 1- INDIVIDUAL PRESENTATION BASIL’S BAKERY</a:t>
            </a:r>
            <a:endParaRPr lang="en-GB" sz="2900"/>
          </a:p>
        </p:txBody>
      </p:sp>
      <p:sp>
        <p:nvSpPr>
          <p:cNvPr id="14" name="Rectangle 13">
            <a:extLst>
              <a:ext uri="{FF2B5EF4-FFF2-40B4-BE49-F238E27FC236}">
                <a16:creationId xmlns:a16="http://schemas.microsoft.com/office/drawing/2014/main" id="{B61A74B3-E247-44D4-8C48-FAE8E2056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8013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8F736B-168A-B401-8D04-F9BE818D1B2F}"/>
              </a:ext>
            </a:extLst>
          </p:cNvPr>
          <p:cNvSpPr>
            <a:spLocks noGrp="1"/>
          </p:cNvSpPr>
          <p:nvPr>
            <p:ph type="title"/>
          </p:nvPr>
        </p:nvSpPr>
        <p:spPr>
          <a:xfrm>
            <a:off x="648931" y="629266"/>
            <a:ext cx="4166510" cy="1622321"/>
          </a:xfrm>
        </p:spPr>
        <p:txBody>
          <a:bodyPr>
            <a:normAutofit/>
          </a:bodyPr>
          <a:lstStyle/>
          <a:p>
            <a:r>
              <a:rPr lang="en-GB" b="1">
                <a:solidFill>
                  <a:srgbClr val="EBEBEB"/>
                </a:solidFill>
              </a:rPr>
              <a:t>Company Background</a:t>
            </a:r>
          </a:p>
        </p:txBody>
      </p:sp>
      <p:sp>
        <p:nvSpPr>
          <p:cNvPr id="11"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3" name="Freeform: Shape 12">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4" name="Picture 3">
            <a:extLst>
              <a:ext uri="{FF2B5EF4-FFF2-40B4-BE49-F238E27FC236}">
                <a16:creationId xmlns:a16="http://schemas.microsoft.com/office/drawing/2014/main" id="{AF3FA9AB-E88F-A270-7FD6-505942A21FA5}"/>
              </a:ext>
            </a:extLst>
          </p:cNvPr>
          <p:cNvPicPr>
            <a:picLocks noChangeAspect="1"/>
          </p:cNvPicPr>
          <p:nvPr/>
        </p:nvPicPr>
        <p:blipFill>
          <a:blip r:embed="rId3"/>
          <a:stretch>
            <a:fillRect/>
          </a:stretch>
        </p:blipFill>
        <p:spPr>
          <a:xfrm>
            <a:off x="5551692" y="1983303"/>
            <a:ext cx="6125873" cy="3445804"/>
          </a:xfrm>
          <a:prstGeom prst="rect">
            <a:avLst/>
          </a:prstGeom>
          <a:effectLst/>
        </p:spPr>
      </p:pic>
      <p:sp>
        <p:nvSpPr>
          <p:cNvPr id="15" name="Rectangle 14">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06D09CE-FA19-2673-D5B1-E601BF58C4B1}"/>
              </a:ext>
            </a:extLst>
          </p:cNvPr>
          <p:cNvSpPr>
            <a:spLocks noGrp="1"/>
          </p:cNvSpPr>
          <p:nvPr>
            <p:ph idx="1"/>
          </p:nvPr>
        </p:nvSpPr>
        <p:spPr>
          <a:xfrm>
            <a:off x="648931" y="2438400"/>
            <a:ext cx="4166509" cy="3785419"/>
          </a:xfrm>
        </p:spPr>
        <p:txBody>
          <a:bodyPr vert="horz" lIns="91440" tIns="45720" rIns="91440" bIns="45720" rtlCol="0" anchor="t">
            <a:normAutofit/>
          </a:bodyPr>
          <a:lstStyle/>
          <a:p>
            <a:pPr algn="just">
              <a:lnSpc>
                <a:spcPct val="90000"/>
              </a:lnSpc>
            </a:pPr>
            <a:r>
              <a:rPr lang="en-IN">
                <a:solidFill>
                  <a:srgbClr val="EBEBEB"/>
                </a:solidFill>
              </a:rPr>
              <a:t>Opened in 2015 as Coventry's independent artisanal baker. </a:t>
            </a:r>
          </a:p>
          <a:p>
            <a:pPr algn="just">
              <a:lnSpc>
                <a:spcPct val="90000"/>
              </a:lnSpc>
            </a:pPr>
            <a:r>
              <a:rPr lang="en-IN">
                <a:solidFill>
                  <a:srgbClr val="EBEBEB"/>
                </a:solidFill>
              </a:rPr>
              <a:t>This Bakery Offers Organic breads, Cakes And Pastries To Varied Customers. </a:t>
            </a:r>
          </a:p>
          <a:p>
            <a:pPr algn="just">
              <a:lnSpc>
                <a:spcPct val="90000"/>
              </a:lnSpc>
            </a:pPr>
            <a:r>
              <a:rPr lang="en-IN">
                <a:solidFill>
                  <a:srgbClr val="EBEBEB"/>
                </a:solidFill>
              </a:rPr>
              <a:t>Sales </a:t>
            </a:r>
            <a:r>
              <a:rPr lang="en-IN" err="1">
                <a:solidFill>
                  <a:srgbClr val="EBEBEB"/>
                </a:solidFill>
              </a:rPr>
              <a:t>Fgures</a:t>
            </a:r>
            <a:r>
              <a:rPr lang="en-IN">
                <a:solidFill>
                  <a:srgbClr val="EBEBEB"/>
                </a:solidFill>
              </a:rPr>
              <a:t> Improved until It reached desirable Figures, during 2019. </a:t>
            </a:r>
          </a:p>
          <a:p>
            <a:pPr algn="just">
              <a:lnSpc>
                <a:spcPct val="90000"/>
              </a:lnSpc>
            </a:pPr>
            <a:r>
              <a:rPr lang="en-IN">
                <a:solidFill>
                  <a:srgbClr val="EBEBEB"/>
                </a:solidFill>
              </a:rPr>
              <a:t>Post-Pandemic Sales Remains At 25% Below Pre-Pandemic Levels. </a:t>
            </a:r>
          </a:p>
        </p:txBody>
      </p:sp>
    </p:spTree>
    <p:extLst>
      <p:ext uri="{BB962C8B-B14F-4D97-AF65-F5344CB8AC3E}">
        <p14:creationId xmlns:p14="http://schemas.microsoft.com/office/powerpoint/2010/main" val="3382622436"/>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362849A-570D-49DB-954C-63F144E88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CA42011-E478-428B-9D15-A98E338BF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7">
            <a:extLst>
              <a:ext uri="{FF2B5EF4-FFF2-40B4-BE49-F238E27FC236}">
                <a16:creationId xmlns:a16="http://schemas.microsoft.com/office/drawing/2014/main" id="{9ED2773C-FE51-4632-BA46-036BDCDA6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51EC238-A19A-902C-A556-E84DAD78AF25}"/>
              </a:ext>
            </a:extLst>
          </p:cNvPr>
          <p:cNvSpPr>
            <a:spLocks noGrp="1"/>
          </p:cNvSpPr>
          <p:nvPr>
            <p:ph type="title"/>
          </p:nvPr>
        </p:nvSpPr>
        <p:spPr>
          <a:xfrm>
            <a:off x="648930" y="629267"/>
            <a:ext cx="9252154" cy="1016654"/>
          </a:xfrm>
        </p:spPr>
        <p:txBody>
          <a:bodyPr>
            <a:normAutofit/>
          </a:bodyPr>
          <a:lstStyle/>
          <a:p>
            <a:pPr>
              <a:lnSpc>
                <a:spcPct val="90000"/>
              </a:lnSpc>
            </a:pPr>
            <a:r>
              <a:rPr lang="en-GB" sz="3300" b="1">
                <a:solidFill>
                  <a:srgbClr val="EBEBEB"/>
                </a:solidFill>
              </a:rPr>
              <a:t>Problem- Nature and Scope (5W2H Model)</a:t>
            </a:r>
          </a:p>
        </p:txBody>
      </p:sp>
      <p:sp useBgFill="1">
        <p:nvSpPr>
          <p:cNvPr id="15" name="Freeform: Shape 14">
            <a:extLst>
              <a:ext uri="{FF2B5EF4-FFF2-40B4-BE49-F238E27FC236}">
                <a16:creationId xmlns:a16="http://schemas.microsoft.com/office/drawing/2014/main" id="{E02F9158-C4C2-46A8-BE73-A4F77E139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pic>
        <p:nvPicPr>
          <p:cNvPr id="4" name="Picture 3">
            <a:extLst>
              <a:ext uri="{FF2B5EF4-FFF2-40B4-BE49-F238E27FC236}">
                <a16:creationId xmlns:a16="http://schemas.microsoft.com/office/drawing/2014/main" id="{FF558A97-B51E-2612-9151-A989D962B8A3}"/>
              </a:ext>
            </a:extLst>
          </p:cNvPr>
          <p:cNvPicPr>
            <a:picLocks noChangeAspect="1"/>
          </p:cNvPicPr>
          <p:nvPr/>
        </p:nvPicPr>
        <p:blipFill>
          <a:blip r:embed="rId3"/>
          <a:stretch>
            <a:fillRect/>
          </a:stretch>
        </p:blipFill>
        <p:spPr>
          <a:xfrm>
            <a:off x="301971" y="2548281"/>
            <a:ext cx="6149059" cy="3658689"/>
          </a:xfrm>
          <a:prstGeom prst="rect">
            <a:avLst/>
          </a:prstGeom>
          <a:effectLst/>
        </p:spPr>
      </p:pic>
      <p:sp>
        <p:nvSpPr>
          <p:cNvPr id="3" name="Content Placeholder 2">
            <a:extLst>
              <a:ext uri="{FF2B5EF4-FFF2-40B4-BE49-F238E27FC236}">
                <a16:creationId xmlns:a16="http://schemas.microsoft.com/office/drawing/2014/main" id="{BBFAF522-F1DE-D1D9-A85A-A0A943E20A8E}"/>
              </a:ext>
            </a:extLst>
          </p:cNvPr>
          <p:cNvSpPr>
            <a:spLocks noGrp="1"/>
          </p:cNvSpPr>
          <p:nvPr>
            <p:ph idx="1"/>
          </p:nvPr>
        </p:nvSpPr>
        <p:spPr>
          <a:xfrm>
            <a:off x="6428346" y="2548281"/>
            <a:ext cx="5356287" cy="3658689"/>
          </a:xfrm>
        </p:spPr>
        <p:txBody>
          <a:bodyPr vert="horz" lIns="91440" tIns="45720" rIns="91440" bIns="45720" rtlCol="0" anchor="t">
            <a:normAutofit/>
          </a:bodyPr>
          <a:lstStyle/>
          <a:p>
            <a:pPr algn="just">
              <a:lnSpc>
                <a:spcPct val="90000"/>
              </a:lnSpc>
            </a:pPr>
            <a:r>
              <a:rPr lang="en-IN" sz="1800"/>
              <a:t>Revenues Stayed At 25% Below Pre-Pandemic Levels. </a:t>
            </a:r>
          </a:p>
          <a:p>
            <a:pPr algn="just">
              <a:lnSpc>
                <a:spcPct val="90000"/>
              </a:lnSpc>
            </a:pPr>
            <a:r>
              <a:rPr lang="en-IN" sz="1800"/>
              <a:t>Customers, Employees, Suppliers And Basil's Bakery, Experience Significant  Impact. </a:t>
            </a:r>
          </a:p>
          <a:p>
            <a:pPr algn="just">
              <a:lnSpc>
                <a:spcPct val="90000"/>
              </a:lnSpc>
            </a:pPr>
            <a:r>
              <a:rPr lang="en-IN" sz="1800"/>
              <a:t>Hybrid Working And Retail Declined, Thus Reducing Customers Footfalls (Robin, 2025). </a:t>
            </a:r>
          </a:p>
          <a:p>
            <a:pPr algn="just">
              <a:lnSpc>
                <a:spcPct val="90000"/>
              </a:lnSpc>
            </a:pPr>
            <a:r>
              <a:rPr lang="en-IN" sz="1800"/>
              <a:t>Lost Deliveries, And Pre-Order Systems Limited, Customer Accessibility. </a:t>
            </a:r>
          </a:p>
          <a:p>
            <a:pPr lvl="0" algn="just">
              <a:lnSpc>
                <a:spcPct val="90000"/>
              </a:lnSpc>
            </a:pPr>
            <a:r>
              <a:rPr lang="en-IN" sz="1800"/>
              <a:t>Costs Threatens Profitability And Long-Term Sustainability (Virginio </a:t>
            </a:r>
            <a:r>
              <a:rPr lang="en-IN" sz="1800" i="1"/>
              <a:t>et al., </a:t>
            </a:r>
            <a:r>
              <a:rPr lang="en-IN" sz="1800"/>
              <a:t>2022). </a:t>
            </a:r>
          </a:p>
        </p:txBody>
      </p:sp>
    </p:spTree>
    <p:extLst>
      <p:ext uri="{BB962C8B-B14F-4D97-AF65-F5344CB8AC3E}">
        <p14:creationId xmlns:p14="http://schemas.microsoft.com/office/powerpoint/2010/main" val="1777657531"/>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CF6BD-71DF-F90A-F9B3-D354BB569A5F}"/>
              </a:ext>
            </a:extLst>
          </p:cNvPr>
          <p:cNvSpPr>
            <a:spLocks noGrp="1"/>
          </p:cNvSpPr>
          <p:nvPr>
            <p:ph type="title"/>
          </p:nvPr>
        </p:nvSpPr>
        <p:spPr>
          <a:xfrm>
            <a:off x="648929" y="614753"/>
            <a:ext cx="4775430" cy="1451434"/>
          </a:xfrm>
        </p:spPr>
        <p:txBody>
          <a:bodyPr>
            <a:normAutofit fontScale="90000"/>
          </a:bodyPr>
          <a:lstStyle/>
          <a:p>
            <a:pPr>
              <a:lnSpc>
                <a:spcPct val="90000"/>
              </a:lnSpc>
            </a:pPr>
            <a:r>
              <a:rPr lang="en-GB" sz="3200" b="1"/>
              <a:t>PESTEL Analysis</a:t>
            </a:r>
            <a:r>
              <a:rPr lang="en-GB" sz="2800" b="1"/>
              <a:t>(Political,</a:t>
            </a:r>
            <a:br>
              <a:rPr lang="en-GB" sz="2800" b="1"/>
            </a:br>
            <a:r>
              <a:rPr lang="en-GB" sz="2800" b="1"/>
              <a:t>Economic, Social,</a:t>
            </a:r>
            <a:br>
              <a:rPr lang="en-GB" sz="2800" b="1"/>
            </a:br>
            <a:r>
              <a:rPr lang="en-GB" sz="2800" b="1"/>
              <a:t>Technology, Environmental,</a:t>
            </a:r>
            <a:br>
              <a:rPr lang="en-GB" sz="2800" b="1"/>
            </a:br>
            <a:r>
              <a:rPr lang="en-GB" sz="2800" b="1"/>
              <a:t>Legal)</a:t>
            </a:r>
          </a:p>
        </p:txBody>
      </p:sp>
      <p:pic>
        <p:nvPicPr>
          <p:cNvPr id="4" name="Picture 3" descr="THE 10 BEST Bakeries in London - Tripadvisor">
            <a:extLst>
              <a:ext uri="{FF2B5EF4-FFF2-40B4-BE49-F238E27FC236}">
                <a16:creationId xmlns:a16="http://schemas.microsoft.com/office/drawing/2014/main" id="{C0F29294-5BFC-B9C5-70D0-63965106E8EF}"/>
              </a:ext>
            </a:extLst>
          </p:cNvPr>
          <p:cNvPicPr>
            <a:picLocks noChangeAspect="1"/>
          </p:cNvPicPr>
          <p:nvPr/>
        </p:nvPicPr>
        <p:blipFill>
          <a:blip r:embed="rId4"/>
          <a:srcRect l="16363" r="11150"/>
          <a:stretch>
            <a:fillRect/>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13" name="Rectangle 12">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D8CC0AF-0564-DFBA-4233-E77F2493693C}"/>
              </a:ext>
            </a:extLst>
          </p:cNvPr>
          <p:cNvSpPr>
            <a:spLocks noGrp="1"/>
          </p:cNvSpPr>
          <p:nvPr>
            <p:ph idx="1"/>
          </p:nvPr>
        </p:nvSpPr>
        <p:spPr>
          <a:xfrm>
            <a:off x="647700" y="2086238"/>
            <a:ext cx="5029429" cy="4379875"/>
          </a:xfrm>
        </p:spPr>
        <p:txBody>
          <a:bodyPr vert="horz" lIns="91440" tIns="45720" rIns="91440" bIns="45720" rtlCol="0" anchor="t">
            <a:normAutofit fontScale="92500" lnSpcReduction="20000"/>
          </a:bodyPr>
          <a:lstStyle/>
          <a:p>
            <a:pPr marL="0" lvl="0" indent="0" algn="just">
              <a:lnSpc>
                <a:spcPct val="90000"/>
              </a:lnSpc>
              <a:buNone/>
            </a:pPr>
            <a:r>
              <a:rPr lang="en-IN" sz="1800" b="1" i="1"/>
              <a:t>Political factor</a:t>
            </a:r>
          </a:p>
          <a:p>
            <a:pPr algn="just"/>
            <a:r>
              <a:rPr lang="en-IN" sz="1800"/>
              <a:t>Food Safety Compliance Had  Operational Costs (</a:t>
            </a:r>
            <a:r>
              <a:rPr lang="en-IN" sz="1800" err="1"/>
              <a:t>Goryńska</a:t>
            </a:r>
            <a:r>
              <a:rPr lang="en-IN" sz="1800"/>
              <a:t>, 2022). </a:t>
            </a:r>
          </a:p>
          <a:p>
            <a:pPr lvl="0" algn="just"/>
            <a:r>
              <a:rPr lang="en-IN" sz="1800"/>
              <a:t>Business Rates And Taxation Reduced Overall Business Baseline. </a:t>
            </a:r>
          </a:p>
          <a:p>
            <a:pPr marL="0" lvl="0" indent="0" algn="just">
              <a:lnSpc>
                <a:spcPct val="90000"/>
              </a:lnSpc>
              <a:buNone/>
            </a:pPr>
            <a:r>
              <a:rPr lang="en-IN" sz="1800" b="1" i="1"/>
              <a:t>Economic Factors</a:t>
            </a:r>
          </a:p>
          <a:p>
            <a:pPr algn="just"/>
            <a:r>
              <a:rPr lang="en-IN" sz="1800"/>
              <a:t>Inflation Affected The Cost Of Organic Ingredients (Nicolosi, Laganà, And Di Gregorio, 2023). </a:t>
            </a:r>
          </a:p>
          <a:p>
            <a:pPr algn="just"/>
            <a:r>
              <a:rPr lang="en-IN" sz="1800"/>
              <a:t>Higher Rents And Utilities Affected Our Margins.</a:t>
            </a:r>
          </a:p>
          <a:p>
            <a:pPr marL="0" lvl="0" indent="0" algn="just">
              <a:lnSpc>
                <a:spcPct val="90000"/>
              </a:lnSpc>
              <a:buNone/>
            </a:pPr>
            <a:r>
              <a:rPr lang="en-IN" sz="1800" b="1" i="1"/>
              <a:t>Social Factors.</a:t>
            </a:r>
          </a:p>
          <a:p>
            <a:pPr algn="just"/>
            <a:r>
              <a:rPr lang="en-IN" sz="1800"/>
              <a:t>Hybrid Working, Affected Lunchtime Customers  </a:t>
            </a:r>
            <a:r>
              <a:rPr lang="en-IN" sz="1800" b="1"/>
              <a:t>(</a:t>
            </a:r>
            <a:r>
              <a:rPr lang="en-IN" sz="1800"/>
              <a:t>Burgess </a:t>
            </a:r>
            <a:r>
              <a:rPr lang="en-IN" sz="1800" i="1"/>
              <a:t>et al.,</a:t>
            </a:r>
            <a:r>
              <a:rPr lang="en-IN" sz="1800"/>
              <a:t> 2024). </a:t>
            </a:r>
          </a:p>
          <a:p>
            <a:pPr algn="just"/>
            <a:r>
              <a:rPr lang="en-IN" sz="1800"/>
              <a:t>Online Orders Expectations, Went Up, Thus Affecting Our  Bakery Operations.</a:t>
            </a:r>
          </a:p>
        </p:txBody>
      </p:sp>
    </p:spTree>
    <p:extLst>
      <p:ext uri="{BB962C8B-B14F-4D97-AF65-F5344CB8AC3E}">
        <p14:creationId xmlns:p14="http://schemas.microsoft.com/office/powerpoint/2010/main" val="41902541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4A3DA6D-FED2-4369-9ACD-B578C8790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3C72DE-4C01-4F6C-9020-327690ADA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7">
            <a:extLst>
              <a:ext uri="{FF2B5EF4-FFF2-40B4-BE49-F238E27FC236}">
                <a16:creationId xmlns:a16="http://schemas.microsoft.com/office/drawing/2014/main" id="{5627181E-8B3E-4EFB-8F43-17296B86C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E9F95DB-74F3-A2EA-3CB7-5826F9AB8159}"/>
              </a:ext>
            </a:extLst>
          </p:cNvPr>
          <p:cNvSpPr>
            <a:spLocks noGrp="1"/>
          </p:cNvSpPr>
          <p:nvPr>
            <p:ph type="title"/>
          </p:nvPr>
        </p:nvSpPr>
        <p:spPr>
          <a:xfrm>
            <a:off x="648930" y="600239"/>
            <a:ext cx="9179583" cy="1234367"/>
          </a:xfrm>
        </p:spPr>
        <p:txBody>
          <a:bodyPr>
            <a:normAutofit/>
          </a:bodyPr>
          <a:lstStyle/>
          <a:p>
            <a:pPr>
              <a:lnSpc>
                <a:spcPct val="90000"/>
              </a:lnSpc>
            </a:pPr>
            <a:r>
              <a:rPr lang="en-GB" sz="3300">
                <a:solidFill>
                  <a:srgbClr val="EBEBEB"/>
                </a:solidFill>
              </a:rPr>
              <a:t>PESTEL Analysis (Political, Economic, Social, Technological, Legal, Environmental)</a:t>
            </a:r>
          </a:p>
        </p:txBody>
      </p:sp>
      <p:sp useBgFill="1">
        <p:nvSpPr>
          <p:cNvPr id="15" name="Freeform: Shape 14">
            <a:extLst>
              <a:ext uri="{FF2B5EF4-FFF2-40B4-BE49-F238E27FC236}">
                <a16:creationId xmlns:a16="http://schemas.microsoft.com/office/drawing/2014/main" id="{2E45DBDE-EAD7-4DEE-B77D-577BBB0A1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a:extLst>
              <a:ext uri="{FF2B5EF4-FFF2-40B4-BE49-F238E27FC236}">
                <a16:creationId xmlns:a16="http://schemas.microsoft.com/office/drawing/2014/main" id="{A782A87F-C3A7-8D54-7CC9-4352100AF6BF}"/>
              </a:ext>
            </a:extLst>
          </p:cNvPr>
          <p:cNvSpPr>
            <a:spLocks noGrp="1"/>
          </p:cNvSpPr>
          <p:nvPr>
            <p:ph idx="1"/>
          </p:nvPr>
        </p:nvSpPr>
        <p:spPr>
          <a:xfrm>
            <a:off x="648931" y="2548281"/>
            <a:ext cx="5607490" cy="3658689"/>
          </a:xfrm>
        </p:spPr>
        <p:txBody>
          <a:bodyPr vert="horz" lIns="91440" tIns="45720" rIns="91440" bIns="45720" rtlCol="0" anchor="t">
            <a:normAutofit fontScale="85000" lnSpcReduction="20000"/>
          </a:bodyPr>
          <a:lstStyle/>
          <a:p>
            <a:pPr marL="0" lvl="0" indent="0" algn="just">
              <a:lnSpc>
                <a:spcPct val="90000"/>
              </a:lnSpc>
              <a:buNone/>
            </a:pPr>
            <a:r>
              <a:rPr lang="en-IN" sz="1700" b="1" i="1"/>
              <a:t>Technological Factors</a:t>
            </a:r>
          </a:p>
          <a:p>
            <a:pPr algn="just">
              <a:lnSpc>
                <a:spcPct val="90000"/>
              </a:lnSpc>
            </a:pPr>
            <a:r>
              <a:rPr lang="en-IN" sz="1700"/>
              <a:t>Online Orders Had A Effect On Customers Convenience.(</a:t>
            </a:r>
            <a:r>
              <a:rPr lang="en-IN" sz="1700" err="1"/>
              <a:t>Onyeaka</a:t>
            </a:r>
            <a:r>
              <a:rPr lang="en-IN" sz="1700"/>
              <a:t> </a:t>
            </a:r>
            <a:r>
              <a:rPr lang="en-IN" sz="1700" i="1"/>
              <a:t>et al., </a:t>
            </a:r>
            <a:r>
              <a:rPr lang="en-IN" sz="1700"/>
              <a:t>2023). </a:t>
            </a:r>
          </a:p>
          <a:p>
            <a:pPr algn="just">
              <a:lnSpc>
                <a:spcPct val="90000"/>
              </a:lnSpc>
            </a:pPr>
            <a:r>
              <a:rPr lang="en-IN" sz="1700"/>
              <a:t>Deliveries And  Partnerships Had A Positive Effects On Our Market Reach And Future Revenue. </a:t>
            </a:r>
          </a:p>
          <a:p>
            <a:pPr marL="0" lvl="0" indent="0" algn="just">
              <a:lnSpc>
                <a:spcPct val="90000"/>
              </a:lnSpc>
              <a:buNone/>
            </a:pPr>
            <a:r>
              <a:rPr lang="en-IN" sz="1700" b="1" i="1"/>
              <a:t>Legal Factors</a:t>
            </a:r>
          </a:p>
          <a:p>
            <a:pPr algn="just">
              <a:lnSpc>
                <a:spcPct val="90000"/>
              </a:lnSpc>
            </a:pPr>
            <a:r>
              <a:rPr lang="en-IN" sz="1700"/>
              <a:t>Food Hygiene Standards, And Compliance. Forms A Standards For All To Maintain Accepted Practices (Kostyuchenko </a:t>
            </a:r>
            <a:r>
              <a:rPr lang="en-IN" sz="1700" i="1"/>
              <a:t>et al.,</a:t>
            </a:r>
            <a:r>
              <a:rPr lang="en-IN" sz="1700"/>
              <a:t> 2024). </a:t>
            </a:r>
          </a:p>
          <a:p>
            <a:pPr algn="just">
              <a:lnSpc>
                <a:spcPct val="90000"/>
              </a:lnSpc>
            </a:pPr>
            <a:r>
              <a:rPr lang="en-IN" sz="1700"/>
              <a:t>Employment  Increased Our Costs Significantly, Thus, Affecting Our Baseline Profitabilities. </a:t>
            </a:r>
          </a:p>
          <a:p>
            <a:pPr marL="0" lvl="0" indent="0" algn="just">
              <a:lnSpc>
                <a:spcPct val="90000"/>
              </a:lnSpc>
              <a:buNone/>
            </a:pPr>
            <a:r>
              <a:rPr lang="en-IN" sz="1700" b="1" i="1"/>
              <a:t>Environmental Factors</a:t>
            </a:r>
          </a:p>
          <a:p>
            <a:pPr algn="just">
              <a:lnSpc>
                <a:spcPct val="90000"/>
              </a:lnSpc>
            </a:pPr>
            <a:r>
              <a:rPr lang="en-IN" sz="1700"/>
              <a:t>Current Market Situation For Organic Foods Face A Turbulent Flux. Sustainable Sourcing Are Growing In Strengths, Due To Popular Demands (Piskunov and Tarasova, 2025).</a:t>
            </a:r>
          </a:p>
        </p:txBody>
      </p:sp>
      <p:pic>
        <p:nvPicPr>
          <p:cNvPr id="4" name="Picture 3" descr="The 50 Best Bakeries in the UK: Full List According to the 2025 Good Food  Guide">
            <a:extLst>
              <a:ext uri="{FF2B5EF4-FFF2-40B4-BE49-F238E27FC236}">
                <a16:creationId xmlns:a16="http://schemas.microsoft.com/office/drawing/2014/main" id="{A5832E49-1EFC-C641-C9B8-DDBF8878D89E}"/>
              </a:ext>
            </a:extLst>
          </p:cNvPr>
          <p:cNvPicPr>
            <a:picLocks noChangeAspect="1"/>
          </p:cNvPicPr>
          <p:nvPr/>
        </p:nvPicPr>
        <p:blipFill>
          <a:blip r:embed="rId3"/>
          <a:stretch>
            <a:fillRect/>
          </a:stretch>
        </p:blipFill>
        <p:spPr>
          <a:xfrm>
            <a:off x="6742173" y="2905067"/>
            <a:ext cx="5024845" cy="2826475"/>
          </a:xfrm>
          <a:prstGeom prst="rect">
            <a:avLst/>
          </a:prstGeom>
          <a:effectLst/>
        </p:spPr>
      </p:pic>
    </p:spTree>
    <p:extLst>
      <p:ext uri="{BB962C8B-B14F-4D97-AF65-F5344CB8AC3E}">
        <p14:creationId xmlns:p14="http://schemas.microsoft.com/office/powerpoint/2010/main" val="1691847218"/>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362849A-570D-49DB-954C-63F144E88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CA42011-E478-428B-9D15-A98E338BF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7">
            <a:extLst>
              <a:ext uri="{FF2B5EF4-FFF2-40B4-BE49-F238E27FC236}">
                <a16:creationId xmlns:a16="http://schemas.microsoft.com/office/drawing/2014/main" id="{9ED2773C-FE51-4632-BA46-036BDCDA6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496003D-D713-6C3F-1B9E-DF5F082AD5C7}"/>
              </a:ext>
            </a:extLst>
          </p:cNvPr>
          <p:cNvSpPr>
            <a:spLocks noGrp="1"/>
          </p:cNvSpPr>
          <p:nvPr>
            <p:ph type="title"/>
          </p:nvPr>
        </p:nvSpPr>
        <p:spPr>
          <a:xfrm>
            <a:off x="648930" y="629267"/>
            <a:ext cx="9252154" cy="1016654"/>
          </a:xfrm>
        </p:spPr>
        <p:txBody>
          <a:bodyPr>
            <a:normAutofit/>
          </a:bodyPr>
          <a:lstStyle/>
          <a:p>
            <a:pPr>
              <a:lnSpc>
                <a:spcPct val="90000"/>
              </a:lnSpc>
            </a:pPr>
            <a:r>
              <a:rPr lang="en-GB" sz="3300" b="1">
                <a:solidFill>
                  <a:srgbClr val="EBEBEB"/>
                </a:solidFill>
              </a:rPr>
              <a:t>Cause and Effect Analysis (Fishbone Diagram) </a:t>
            </a:r>
          </a:p>
        </p:txBody>
      </p:sp>
      <p:sp useBgFill="1">
        <p:nvSpPr>
          <p:cNvPr id="15" name="Freeform: Shape 14">
            <a:extLst>
              <a:ext uri="{FF2B5EF4-FFF2-40B4-BE49-F238E27FC236}">
                <a16:creationId xmlns:a16="http://schemas.microsoft.com/office/drawing/2014/main" id="{E02F9158-C4C2-46A8-BE73-A4F77E139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pic>
        <p:nvPicPr>
          <p:cNvPr id="4" name="Picture 3">
            <a:extLst>
              <a:ext uri="{FF2B5EF4-FFF2-40B4-BE49-F238E27FC236}">
                <a16:creationId xmlns:a16="http://schemas.microsoft.com/office/drawing/2014/main" id="{2E5A6517-6826-D149-E9FB-826ED9087BF0}"/>
              </a:ext>
            </a:extLst>
          </p:cNvPr>
          <p:cNvPicPr>
            <a:picLocks noChangeAspect="1"/>
          </p:cNvPicPr>
          <p:nvPr/>
        </p:nvPicPr>
        <p:blipFill>
          <a:blip r:embed="rId3"/>
          <a:stretch>
            <a:fillRect/>
          </a:stretch>
        </p:blipFill>
        <p:spPr>
          <a:xfrm>
            <a:off x="-705739" y="2773050"/>
            <a:ext cx="6799829" cy="3658688"/>
          </a:xfrm>
          <a:prstGeom prst="rect">
            <a:avLst/>
          </a:prstGeom>
          <a:effectLst/>
        </p:spPr>
      </p:pic>
      <p:sp>
        <p:nvSpPr>
          <p:cNvPr id="3" name="Content Placeholder 2">
            <a:extLst>
              <a:ext uri="{FF2B5EF4-FFF2-40B4-BE49-F238E27FC236}">
                <a16:creationId xmlns:a16="http://schemas.microsoft.com/office/drawing/2014/main" id="{FA6B5E9A-5FAC-554D-F0C6-F84C9E1D4341}"/>
              </a:ext>
            </a:extLst>
          </p:cNvPr>
          <p:cNvSpPr>
            <a:spLocks noGrp="1"/>
          </p:cNvSpPr>
          <p:nvPr>
            <p:ph idx="1"/>
          </p:nvPr>
        </p:nvSpPr>
        <p:spPr>
          <a:xfrm>
            <a:off x="7086599" y="2548281"/>
            <a:ext cx="4457095" cy="3658689"/>
          </a:xfrm>
        </p:spPr>
        <p:txBody>
          <a:bodyPr vert="horz" lIns="91440" tIns="45720" rIns="91440" bIns="45720" rtlCol="0" anchor="t">
            <a:normAutofit/>
          </a:bodyPr>
          <a:lstStyle/>
          <a:p>
            <a:pPr algn="just">
              <a:lnSpc>
                <a:spcPct val="90000"/>
              </a:lnSpc>
            </a:pPr>
            <a:r>
              <a:rPr lang="en-IN" sz="1700"/>
              <a:t>Reduced customers demand (</a:t>
            </a:r>
            <a:r>
              <a:rPr lang="en-IN" sz="1700" err="1"/>
              <a:t>Lup</a:t>
            </a:r>
            <a:r>
              <a:rPr lang="en-IN" sz="1700"/>
              <a:t>, Scorte, and </a:t>
            </a:r>
            <a:r>
              <a:rPr lang="en-IN" sz="1700" err="1"/>
              <a:t>Zapodeanu</a:t>
            </a:r>
            <a:r>
              <a:rPr lang="en-IN" sz="1700"/>
              <a:t>, 2024). </a:t>
            </a:r>
          </a:p>
          <a:p>
            <a:pPr algn="just">
              <a:lnSpc>
                <a:spcPct val="90000"/>
              </a:lnSpc>
            </a:pPr>
            <a:r>
              <a:rPr lang="en-IN" sz="1700"/>
              <a:t>Longer Waiting For Customers Satisfaction And Purchases. </a:t>
            </a:r>
          </a:p>
          <a:p>
            <a:pPr lvl="0" algn="just">
              <a:lnSpc>
                <a:spcPct val="90000"/>
              </a:lnSpc>
            </a:pPr>
            <a:r>
              <a:rPr lang="en-IN" sz="1700"/>
              <a:t>Missing Online Orders. </a:t>
            </a:r>
          </a:p>
          <a:p>
            <a:pPr algn="just">
              <a:lnSpc>
                <a:spcPct val="90000"/>
              </a:lnSpc>
            </a:pPr>
            <a:r>
              <a:rPr lang="en-IN" sz="1700"/>
              <a:t>Operating costs Are getting More Challenging, Low Business Volume (Melesse and </a:t>
            </a:r>
            <a:r>
              <a:rPr lang="en-IN" sz="1700" err="1"/>
              <a:t>Orrù</a:t>
            </a:r>
            <a:r>
              <a:rPr lang="en-IN" sz="1700"/>
              <a:t>, 2025). </a:t>
            </a:r>
          </a:p>
          <a:p>
            <a:pPr algn="just">
              <a:lnSpc>
                <a:spcPct val="90000"/>
              </a:lnSpc>
            </a:pPr>
            <a:r>
              <a:rPr lang="en-IN" sz="1700"/>
              <a:t>Store Closures, Low Retail Activities And Customers Visits.</a:t>
            </a:r>
          </a:p>
        </p:txBody>
      </p:sp>
    </p:spTree>
    <p:extLst>
      <p:ext uri="{BB962C8B-B14F-4D97-AF65-F5344CB8AC3E}">
        <p14:creationId xmlns:p14="http://schemas.microsoft.com/office/powerpoint/2010/main" val="1851117122"/>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ECB3CB4-68B6-7769-05FA-08016D5F2AA5}"/>
              </a:ext>
            </a:extLst>
          </p:cNvPr>
          <p:cNvSpPr>
            <a:spLocks noGrp="1"/>
          </p:cNvSpPr>
          <p:nvPr>
            <p:ph type="title"/>
          </p:nvPr>
        </p:nvSpPr>
        <p:spPr>
          <a:xfrm>
            <a:off x="653143" y="1645920"/>
            <a:ext cx="3522879" cy="4470821"/>
          </a:xfrm>
        </p:spPr>
        <p:txBody>
          <a:bodyPr>
            <a:normAutofit/>
          </a:bodyPr>
          <a:lstStyle/>
          <a:p>
            <a:pPr algn="r"/>
            <a:r>
              <a:rPr lang="en-GB" b="1">
                <a:solidFill>
                  <a:srgbClr val="FFFFFF"/>
                </a:solidFill>
              </a:rPr>
              <a:t>References</a:t>
            </a:r>
            <a:endParaRPr lang="en-GB">
              <a:solidFill>
                <a:srgbClr val="FFFFFF"/>
              </a:solidFill>
            </a:endParaRPr>
          </a:p>
        </p:txBody>
      </p:sp>
      <p:sp>
        <p:nvSpPr>
          <p:cNvPr id="3" name="Content Placeholder 2">
            <a:extLst>
              <a:ext uri="{FF2B5EF4-FFF2-40B4-BE49-F238E27FC236}">
                <a16:creationId xmlns:a16="http://schemas.microsoft.com/office/drawing/2014/main" id="{A6A8CFCE-0F1F-B946-30B3-D2E950BA4010}"/>
              </a:ext>
            </a:extLst>
          </p:cNvPr>
          <p:cNvSpPr>
            <a:spLocks noGrp="1"/>
          </p:cNvSpPr>
          <p:nvPr>
            <p:ph idx="1"/>
          </p:nvPr>
        </p:nvSpPr>
        <p:spPr>
          <a:xfrm>
            <a:off x="4997379" y="1275347"/>
            <a:ext cx="7010137" cy="5209673"/>
          </a:xfrm>
        </p:spPr>
        <p:txBody>
          <a:bodyPr vert="horz" lIns="91440" tIns="45720" rIns="91440" bIns="45720" rtlCol="0" anchor="t">
            <a:normAutofit fontScale="92500" lnSpcReduction="10000"/>
          </a:bodyPr>
          <a:lstStyle/>
          <a:p>
            <a:pPr algn="just"/>
            <a:r>
              <a:rPr lang="en-GB" sz="1200"/>
              <a:t>Babor, M., Paquet-Durand, O., Kohlus, R. (2023). </a:t>
            </a:r>
            <a:r>
              <a:rPr lang="en-GB" sz="1200" err="1"/>
              <a:t>Modeling</a:t>
            </a:r>
            <a:r>
              <a:rPr lang="en-GB" sz="1200"/>
              <a:t> And Optimisation Of Bakery Production Scheduling To Minimise Makespan And Oven Idle Time. </a:t>
            </a:r>
            <a:r>
              <a:rPr lang="en-GB" sz="1200" i="1"/>
              <a:t>Scientific Reports</a:t>
            </a:r>
            <a:r>
              <a:rPr lang="en-GB" sz="1200"/>
              <a:t>, </a:t>
            </a:r>
            <a:r>
              <a:rPr lang="en-GB" sz="1200" i="1"/>
              <a:t>13</a:t>
            </a:r>
            <a:r>
              <a:rPr lang="en-GB" sz="1200"/>
              <a:t>(1), p.235.</a:t>
            </a:r>
            <a:endParaRPr lang="en-IN" sz="1200"/>
          </a:p>
          <a:p>
            <a:pPr algn="just"/>
            <a:r>
              <a:rPr lang="en-GB" sz="1200"/>
              <a:t>Burgess, M.G., Van Boven, L., Wagner, G., Wong-Parodi, G., Baker, K., Boykoff, M., Converse, B.A., Dilling, L., Gilligan, J.M., Inbar, Y. And Markowitz, E., (2024). Supply, Demand And Polarisation Challenges Facing United States Climate Policies. </a:t>
            </a:r>
            <a:r>
              <a:rPr lang="en-GB" sz="1200" i="1"/>
              <a:t>Nature Climate Change</a:t>
            </a:r>
            <a:r>
              <a:rPr lang="en-GB" sz="1200"/>
              <a:t>, </a:t>
            </a:r>
            <a:r>
              <a:rPr lang="en-GB" sz="1200" i="1"/>
              <a:t>14</a:t>
            </a:r>
            <a:r>
              <a:rPr lang="en-GB" sz="1200"/>
              <a:t>(2), pp.134-142.</a:t>
            </a:r>
            <a:endParaRPr lang="en-IN" sz="1200"/>
          </a:p>
          <a:p>
            <a:pPr algn="just"/>
            <a:r>
              <a:rPr lang="en-GB" sz="1200"/>
              <a:t>Ferraro, C., Sands, S., Schnack, A., Elms, J. And Campbell, C.L., (2022). In This Together: The Long-Term Effect Of A Collective Crisis On The Retail And Service Sector. </a:t>
            </a:r>
            <a:r>
              <a:rPr lang="en-GB" sz="1200" i="1"/>
              <a:t>Journal Of Services Marketing</a:t>
            </a:r>
            <a:r>
              <a:rPr lang="en-GB" sz="1200"/>
              <a:t>, </a:t>
            </a:r>
            <a:r>
              <a:rPr lang="en-GB" sz="1200" i="1"/>
              <a:t>36</a:t>
            </a:r>
            <a:r>
              <a:rPr lang="en-GB" sz="1200"/>
              <a:t>(4), pp.550-562.</a:t>
            </a:r>
            <a:endParaRPr lang="en-IN" sz="1200"/>
          </a:p>
          <a:p>
            <a:pPr algn="just"/>
            <a:r>
              <a:rPr lang="en-GB" sz="1200"/>
              <a:t>Kostyuchenko, M., Martirosyan, V., Shaposhnikov, I. And Kosovan, A., (2024), October. Ecosystem Of Bakery Business Is To Be Resilient Under Uncertainty And New Consumer Trends. In </a:t>
            </a:r>
            <a:r>
              <a:rPr lang="en-GB" sz="1200" i="1"/>
              <a:t>International conference Ecosystems Without Borders</a:t>
            </a:r>
            <a:r>
              <a:rPr lang="en-GB" sz="1200"/>
              <a:t> (pp. 197-205). Cham: Springer Nature Switzerland.</a:t>
            </a:r>
            <a:endParaRPr lang="en-IN" sz="1200"/>
          </a:p>
          <a:p>
            <a:pPr algn="just"/>
            <a:r>
              <a:rPr lang="en-GB" sz="1200" err="1"/>
              <a:t>Lup</a:t>
            </a:r>
            <a:r>
              <a:rPr lang="en-GB" sz="1200"/>
              <a:t>, F., Scorte, C. And </a:t>
            </a:r>
            <a:r>
              <a:rPr lang="en-GB" sz="1200" err="1"/>
              <a:t>Zapodeanu</a:t>
            </a:r>
            <a:r>
              <a:rPr lang="en-GB" sz="1200"/>
              <a:t>, D., (2024). Influencing Factors On Costs And Decision Making. A Look At The Bakery Industry. </a:t>
            </a:r>
            <a:r>
              <a:rPr lang="en-GB" sz="1200" i="1" err="1"/>
              <a:t>Analele</a:t>
            </a:r>
            <a:r>
              <a:rPr lang="en-GB" sz="1200" i="1"/>
              <a:t> </a:t>
            </a:r>
            <a:r>
              <a:rPr lang="en-GB" sz="1200" i="1" err="1"/>
              <a:t>Universității</a:t>
            </a:r>
            <a:r>
              <a:rPr lang="en-GB" sz="1200" i="1"/>
              <a:t> Din Oradea. Seria </a:t>
            </a:r>
            <a:r>
              <a:rPr lang="en-GB" sz="1200" i="1" err="1"/>
              <a:t>Stiințe</a:t>
            </a:r>
            <a:r>
              <a:rPr lang="en-GB" sz="1200" i="1"/>
              <a:t> </a:t>
            </a:r>
            <a:r>
              <a:rPr lang="en-GB" sz="1200" i="1" err="1"/>
              <a:t>Economice</a:t>
            </a:r>
            <a:r>
              <a:rPr lang="en-GB" sz="1200"/>
              <a:t>, p.186.</a:t>
            </a:r>
            <a:endParaRPr lang="en-IN" sz="1200"/>
          </a:p>
          <a:p>
            <a:pPr algn="just"/>
            <a:r>
              <a:rPr lang="en-GB" sz="1200"/>
              <a:t>Melesse, T.Y. And </a:t>
            </a:r>
            <a:r>
              <a:rPr lang="en-GB" sz="1200" err="1"/>
              <a:t>Orrù</a:t>
            </a:r>
            <a:r>
              <a:rPr lang="en-GB" sz="1200"/>
              <a:t>, P.F., (2025). The Digital Revolution In The Bakery Sector: Innovations, Challenges, And Opportunities From Industry 4.0. </a:t>
            </a:r>
            <a:r>
              <a:rPr lang="en-GB" sz="1200" i="1"/>
              <a:t>Foods</a:t>
            </a:r>
            <a:r>
              <a:rPr lang="en-GB" sz="1200"/>
              <a:t>, </a:t>
            </a:r>
            <a:r>
              <a:rPr lang="en-GB" sz="1200" i="1"/>
              <a:t>14</a:t>
            </a:r>
            <a:r>
              <a:rPr lang="en-GB" sz="1200"/>
              <a:t>(3), p.526.</a:t>
            </a:r>
            <a:endParaRPr lang="en-IN" sz="1200"/>
          </a:p>
          <a:p>
            <a:pPr algn="just"/>
            <a:r>
              <a:rPr lang="en-GB" sz="1200"/>
              <a:t>Nicolosi, A., Laganà, V.R. And Di Gregorio, D., (2023). Habits, Health And Environment In The Purchase Of Bakery Products: Consumption Preferences And Sustainable Inclinations Before And During COVID-19. </a:t>
            </a:r>
            <a:r>
              <a:rPr lang="en-GB" sz="1200" i="1"/>
              <a:t>Foods</a:t>
            </a:r>
            <a:r>
              <a:rPr lang="en-GB" sz="1200"/>
              <a:t>, </a:t>
            </a:r>
            <a:r>
              <a:rPr lang="en-GB" sz="1200" i="1"/>
              <a:t>12</a:t>
            </a:r>
            <a:r>
              <a:rPr lang="en-GB" sz="1200"/>
              <a:t>(8), p.1661.</a:t>
            </a:r>
            <a:endParaRPr lang="en-IN" sz="1200"/>
          </a:p>
          <a:p>
            <a:pPr algn="just"/>
            <a:r>
              <a:rPr lang="en-GB" sz="1200" err="1"/>
              <a:t>Onyeaka</a:t>
            </a:r>
            <a:r>
              <a:rPr lang="en-GB" sz="1200"/>
              <a:t>, H., </a:t>
            </a:r>
            <a:r>
              <a:rPr lang="en-GB" sz="1200" err="1"/>
              <a:t>Nwaiwu</a:t>
            </a:r>
            <a:r>
              <a:rPr lang="en-GB" sz="1200"/>
              <a:t>, O., </a:t>
            </a:r>
            <a:r>
              <a:rPr lang="en-GB" sz="1200" err="1"/>
              <a:t>Obileke</a:t>
            </a:r>
            <a:r>
              <a:rPr lang="en-GB" sz="1200"/>
              <a:t>, K., Miri, T. And Al‐</a:t>
            </a:r>
            <a:r>
              <a:rPr lang="en-GB" sz="1200" err="1"/>
              <a:t>Sharify</a:t>
            </a:r>
            <a:r>
              <a:rPr lang="en-GB" sz="1200"/>
              <a:t>, Z.T., (2023). Global Nutritional Challenges Of Reformulated Food: A Review. </a:t>
            </a:r>
            <a:r>
              <a:rPr lang="en-GB" sz="1200" i="1"/>
              <a:t>Food Science And Nutrition</a:t>
            </a:r>
            <a:r>
              <a:rPr lang="en-GB" sz="1200"/>
              <a:t>, </a:t>
            </a:r>
            <a:r>
              <a:rPr lang="en-GB" sz="1200" i="1"/>
              <a:t>11</a:t>
            </a:r>
            <a:r>
              <a:rPr lang="en-GB" sz="1200"/>
              <a:t>(6), pp.2483-2499.</a:t>
            </a:r>
            <a:endParaRPr lang="en-IN" sz="1200"/>
          </a:p>
          <a:p>
            <a:pPr algn="just"/>
            <a:r>
              <a:rPr lang="en-GB" sz="1200"/>
              <a:t>Piskunov, V. And Tarasova, T., (2025). Ensuring Economic Security Of Bakery Industry Enterprises Taking Into Account Innovative Technologies. In </a:t>
            </a:r>
            <a:r>
              <a:rPr lang="en-GB" sz="1200" i="1"/>
              <a:t>International Conference Engineering Innovations And Sustainable Development</a:t>
            </a:r>
            <a:r>
              <a:rPr lang="en-GB" sz="1200"/>
              <a:t> (pp. 101-109). </a:t>
            </a:r>
            <a:endParaRPr lang="en-IN" sz="1200"/>
          </a:p>
        </p:txBody>
      </p:sp>
    </p:spTree>
    <p:extLst>
      <p:ext uri="{BB962C8B-B14F-4D97-AF65-F5344CB8AC3E}">
        <p14:creationId xmlns:p14="http://schemas.microsoft.com/office/powerpoint/2010/main" val="3352136251"/>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Application>Microsoft Office PowerPoint</Application>
  <PresentationFormat>Widescreen</PresentationFormat>
  <Slides>7</Slides>
  <Notes>5</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Ion</vt:lpstr>
      <vt:lpstr>MODULE CODE: LCLM4004 MODULE TITLE: PROBLEM SOLVING AND DECISION MAKING   ASSIGNMENT TITLE: COMPONENT 1- INDIVIDUAL PRESENTATION BASIL’S BAKERY</vt:lpstr>
      <vt:lpstr>Company Background</vt:lpstr>
      <vt:lpstr>Problem- Nature and Scope (5W2H Model)</vt:lpstr>
      <vt:lpstr>PESTEL Analysis(Political, Economic, Social, Technology, Environmental, Legal)</vt:lpstr>
      <vt:lpstr>PESTEL Analysis (Political, Economic, Social, Technological, Legal, Environmental)</vt:lpstr>
      <vt:lpstr>Cause and Effect Analysis (Fishbone Diagram)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LCLM4004 MODULE TITLE: PROBLEM SOLVING AND DECISION MAKING   ASSIGNMENT TITLE: COMPONENT 1- INDIVIDUAL PRESENTATION BASIL’S BAKERY</dc:title>
  <cp:revision>1</cp:revision>
  <dcterms:created xsi:type="dcterms:W3CDTF">2026-07-12T09:37:01Z</dcterms:created>
  <dcterms:modified xsi:type="dcterms:W3CDTF">2026-07-18T18:38:23Z</dcterms:modified>
</cp:coreProperties>
</file>