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748"/>
    <p:restoredTop sz="94782"/>
  </p:normalViewPr>
  <p:slideViewPr>
    <p:cSldViewPr snapToGrid="0" snapToObjects="1">
      <p:cViewPr>
        <p:scale>
          <a:sx n="170" d="100"/>
          <a:sy n="170" d="100"/>
        </p:scale>
        <p:origin x="1280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F14CA1-4230-FC48-8475-1401D360AD23}" type="doc">
      <dgm:prSet loTypeId="urn:microsoft.com/office/officeart/2008/layout/RadialCluster" loCatId="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60E0A230-3059-1340-8906-563D9F88E536}">
      <dgm:prSet phldrT="[Text]" custT="1"/>
      <dgm:spPr/>
      <dgm:t>
        <a:bodyPr/>
        <a:lstStyle/>
        <a:p>
          <a:r>
            <a:rPr lang="en-GB" sz="1800" dirty="0"/>
            <a:t>Sensory trays</a:t>
          </a:r>
        </a:p>
        <a:p>
          <a:r>
            <a:rPr lang="en-GB" sz="1800" dirty="0"/>
            <a:t>Sorting materials</a:t>
          </a:r>
        </a:p>
        <a:p>
          <a:r>
            <a:rPr lang="en-GB" sz="1800" dirty="0"/>
            <a:t>Number hunt</a:t>
          </a:r>
        </a:p>
        <a:p>
          <a:r>
            <a:rPr lang="en-GB" sz="1200" dirty="0"/>
            <a:t>John Dewey believed  “children learn best when they interacted with their environment and were actively involved with the school curriculum.”(TeachThought,2020)</a:t>
          </a:r>
        </a:p>
      </dgm:t>
    </dgm:pt>
    <dgm:pt modelId="{DE8C7BBF-4FAB-DB4D-83DF-3C758BD5A3B2}" type="parTrans" cxnId="{30BE7DB7-9776-A541-A707-A690F9E693F6}">
      <dgm:prSet/>
      <dgm:spPr/>
      <dgm:t>
        <a:bodyPr/>
        <a:lstStyle/>
        <a:p>
          <a:endParaRPr lang="en-GB"/>
        </a:p>
      </dgm:t>
    </dgm:pt>
    <dgm:pt modelId="{76572F43-2D02-414C-BFAB-B7E700E70EF0}" type="sibTrans" cxnId="{30BE7DB7-9776-A541-A707-A690F9E693F6}">
      <dgm:prSet/>
      <dgm:spPr/>
      <dgm:t>
        <a:bodyPr/>
        <a:lstStyle/>
        <a:p>
          <a:endParaRPr lang="en-GB"/>
        </a:p>
      </dgm:t>
    </dgm:pt>
    <dgm:pt modelId="{D784F3DB-06DA-BF4A-8906-16B084E27089}">
      <dgm:prSet phldrT="[Text]" custT="1"/>
      <dgm:spPr/>
      <dgm:t>
        <a:bodyPr/>
        <a:lstStyle/>
        <a:p>
          <a:r>
            <a:rPr lang="en-GB" sz="1100" dirty="0"/>
            <a:t>LNF-Thinking creatively and imaginatively</a:t>
          </a:r>
        </a:p>
        <a:p>
          <a:r>
            <a:rPr lang="en-GB" sz="1100" dirty="0"/>
            <a:t>“Using and becoming familiar with common words and phrases for their world .“</a:t>
          </a:r>
        </a:p>
        <a:p>
          <a:r>
            <a:rPr lang="en-GB" sz="1100" dirty="0"/>
            <a:t>(Hwb.gov.wales,2020)          </a:t>
          </a:r>
        </a:p>
        <a:p>
          <a:r>
            <a:rPr lang="en-GB" sz="1100" dirty="0"/>
            <a:t>Informal discussions</a:t>
          </a:r>
        </a:p>
        <a:p>
          <a:r>
            <a:rPr lang="en-GB" sz="1100" dirty="0"/>
            <a:t>Can you see different shapes in the tray? Outside play-seeing shapes in nature. what shapes can you see? </a:t>
          </a:r>
        </a:p>
        <a:p>
          <a:r>
            <a:rPr lang="en-GB" sz="1100" dirty="0"/>
            <a:t>John Dewey’s theory Suggested “the need for learners to engage directly with the environment, in what came to be known as experiential learning”.(TeachThought,2020)</a:t>
          </a:r>
        </a:p>
        <a:p>
          <a:r>
            <a:rPr lang="en-GB" sz="1100" dirty="0"/>
            <a:t>Link to culture/theme/Chinese new year</a:t>
          </a:r>
        </a:p>
      </dgm:t>
    </dgm:pt>
    <dgm:pt modelId="{6F9BCA59-ABD5-8F41-8013-93061EE08D30}" type="parTrans" cxnId="{DBD28B29-680C-AE42-A698-B3E2654360F0}">
      <dgm:prSet/>
      <dgm:spPr/>
      <dgm:t>
        <a:bodyPr/>
        <a:lstStyle/>
        <a:p>
          <a:endParaRPr lang="en-GB"/>
        </a:p>
      </dgm:t>
    </dgm:pt>
    <dgm:pt modelId="{33830F7A-C4FA-1246-A2A8-18C8B23B3539}" type="sibTrans" cxnId="{DBD28B29-680C-AE42-A698-B3E2654360F0}">
      <dgm:prSet/>
      <dgm:spPr/>
      <dgm:t>
        <a:bodyPr/>
        <a:lstStyle/>
        <a:p>
          <a:endParaRPr lang="en-GB"/>
        </a:p>
      </dgm:t>
    </dgm:pt>
    <dgm:pt modelId="{20CD708E-CF50-3642-8BAA-FEA7B00626EB}">
      <dgm:prSet phldrT="[Text]" custT="1"/>
      <dgm:spPr/>
      <dgm:t>
        <a:bodyPr/>
        <a:lstStyle/>
        <a:p>
          <a:r>
            <a:rPr lang="en-GB" sz="1100" dirty="0"/>
            <a:t>Literacy and numeracy framework (LNF)</a:t>
          </a:r>
        </a:p>
        <a:p>
          <a:r>
            <a:rPr lang="en-GB" sz="1100" dirty="0"/>
            <a:t>Strad 1:Transfer mathematical skills to play and classroom activities</a:t>
          </a:r>
        </a:p>
        <a:p>
          <a:r>
            <a:rPr lang="en-GB" sz="1100" dirty="0"/>
            <a:t>(Hwb.gov.wales,2020)</a:t>
          </a:r>
        </a:p>
        <a:p>
          <a:r>
            <a:rPr lang="en-GB" sz="1100" dirty="0"/>
            <a:t>Creative area, mark making, sand tray. Book corner, home corner, use of songs and rhymes. Construction area variety of different shape blocks.</a:t>
          </a:r>
        </a:p>
      </dgm:t>
    </dgm:pt>
    <dgm:pt modelId="{AC1E0769-C06D-D14E-98A6-9C7FF261A73A}" type="parTrans" cxnId="{4BABA91B-87BB-B343-AF67-E399FC1CF2A4}">
      <dgm:prSet/>
      <dgm:spPr/>
      <dgm:t>
        <a:bodyPr/>
        <a:lstStyle/>
        <a:p>
          <a:endParaRPr lang="en-GB"/>
        </a:p>
      </dgm:t>
    </dgm:pt>
    <dgm:pt modelId="{7579BB0E-422A-E24C-B43D-C8C5225EDDF0}" type="sibTrans" cxnId="{4BABA91B-87BB-B343-AF67-E399FC1CF2A4}">
      <dgm:prSet/>
      <dgm:spPr/>
      <dgm:t>
        <a:bodyPr/>
        <a:lstStyle/>
        <a:p>
          <a:endParaRPr lang="en-GB"/>
        </a:p>
      </dgm:t>
    </dgm:pt>
    <dgm:pt modelId="{13496DF2-162C-1E4A-A18F-9F21CB6F63B0}">
      <dgm:prSet phldrT="[Text]" custT="1"/>
      <dgm:spPr/>
      <dgm:t>
        <a:bodyPr/>
        <a:lstStyle/>
        <a:p>
          <a:r>
            <a:rPr lang="en-GB" sz="1100" dirty="0"/>
            <a:t>Self assessment, Reflection,</a:t>
          </a:r>
        </a:p>
        <a:p>
          <a:r>
            <a:rPr lang="en-GB" sz="1100" dirty="0"/>
            <a:t>IEPS , recording of work.</a:t>
          </a:r>
        </a:p>
        <a:p>
          <a:r>
            <a:rPr lang="en-GB" sz="1100" dirty="0"/>
            <a:t>Book creator, photographic evidence </a:t>
          </a:r>
        </a:p>
        <a:p>
          <a:r>
            <a:rPr lang="en-GB" sz="1100" dirty="0" err="1"/>
            <a:t>Friere</a:t>
          </a:r>
          <a:r>
            <a:rPr lang="en-GB" sz="1100" dirty="0"/>
            <a:t> suggest,</a:t>
          </a:r>
        </a:p>
        <a:p>
          <a:r>
            <a:rPr lang="en-GB" sz="1100" dirty="0"/>
            <a:t>“problem posing teacher forms and re-forms their reflection through ongoing dialogue with the learner.”</a:t>
          </a:r>
        </a:p>
        <a:p>
          <a:r>
            <a:rPr lang="en-GB" sz="1100" dirty="0"/>
            <a:t> (Aubrey and </a:t>
          </a:r>
          <a:r>
            <a:rPr lang="en-GB" sz="1100" dirty="0" err="1"/>
            <a:t>Riley,n.d</a:t>
          </a:r>
          <a:r>
            <a:rPr lang="en-GB" sz="1100" dirty="0"/>
            <a:t>.) </a:t>
          </a:r>
        </a:p>
        <a:p>
          <a:r>
            <a:rPr lang="en-GB" sz="1100" dirty="0"/>
            <a:t>Positive reinforcement B.F Skinner defined  “positive reinforcement ; a desirable stimulus is introduced to encourage certain behaviour.” (PositivePsychology.com,2020)</a:t>
          </a:r>
        </a:p>
      </dgm:t>
    </dgm:pt>
    <dgm:pt modelId="{4B7F96B7-685A-5945-828A-DF0C0A69D678}" type="parTrans" cxnId="{92114537-57B5-D043-A59B-44D5AB1FAF66}">
      <dgm:prSet/>
      <dgm:spPr/>
      <dgm:t>
        <a:bodyPr/>
        <a:lstStyle/>
        <a:p>
          <a:endParaRPr lang="en-GB"/>
        </a:p>
      </dgm:t>
    </dgm:pt>
    <dgm:pt modelId="{2972FBD7-F475-F44B-AC71-B102E512DAC4}" type="sibTrans" cxnId="{92114537-57B5-D043-A59B-44D5AB1FAF66}">
      <dgm:prSet/>
      <dgm:spPr/>
      <dgm:t>
        <a:bodyPr/>
        <a:lstStyle/>
        <a:p>
          <a:endParaRPr lang="en-GB"/>
        </a:p>
      </dgm:t>
    </dgm:pt>
    <dgm:pt modelId="{6377FA5A-52CA-414C-A7F7-DFFF00C65C58}">
      <dgm:prSet phldrT="[Text]" custT="1"/>
      <dgm:spPr/>
      <dgm:t>
        <a:bodyPr/>
        <a:lstStyle/>
        <a:p>
          <a:r>
            <a:rPr lang="en-GB" sz="1100" dirty="0"/>
            <a:t>Skills intended to develop</a:t>
          </a:r>
        </a:p>
        <a:p>
          <a:r>
            <a:rPr lang="en-GB" sz="1100" dirty="0"/>
            <a:t>LNF-Count reliably up to 10 objects</a:t>
          </a:r>
        </a:p>
        <a:p>
          <a:r>
            <a:rPr lang="en-GB" sz="1100" dirty="0"/>
            <a:t>Understand and use the concept of ‘one more’ in their play.</a:t>
          </a:r>
        </a:p>
        <a:p>
          <a:r>
            <a:rPr lang="en-GB" sz="1100" dirty="0"/>
            <a:t>(Hwb.gov.wales,2020)</a:t>
          </a:r>
        </a:p>
        <a:p>
          <a:endParaRPr lang="en-GB" sz="1100" dirty="0"/>
        </a:p>
        <a:p>
          <a:endParaRPr lang="en-GB" sz="1100" dirty="0"/>
        </a:p>
      </dgm:t>
    </dgm:pt>
    <dgm:pt modelId="{7873B23D-8567-9F45-86C9-39114FD4E5A3}" type="sibTrans" cxnId="{3A52047C-E900-6348-B917-ACD9806FD3AA}">
      <dgm:prSet/>
      <dgm:spPr/>
      <dgm:t>
        <a:bodyPr/>
        <a:lstStyle/>
        <a:p>
          <a:endParaRPr lang="en-GB"/>
        </a:p>
      </dgm:t>
    </dgm:pt>
    <dgm:pt modelId="{FA227C62-9794-A446-BB82-C9030D2E2B20}" type="parTrans" cxnId="{3A52047C-E900-6348-B917-ACD9806FD3AA}">
      <dgm:prSet/>
      <dgm:spPr/>
      <dgm:t>
        <a:bodyPr/>
        <a:lstStyle/>
        <a:p>
          <a:endParaRPr lang="en-GB"/>
        </a:p>
      </dgm:t>
    </dgm:pt>
    <dgm:pt modelId="{EBA1C639-B938-174A-815A-01DDF7DACA62}">
      <dgm:prSet phldrT="[Text]" custT="1"/>
      <dgm:spPr/>
      <dgm:t>
        <a:bodyPr/>
        <a:lstStyle/>
        <a:p>
          <a:r>
            <a:rPr lang="en-GB" sz="1100" dirty="0"/>
            <a:t>Critical approaches to education  </a:t>
          </a:r>
          <a:r>
            <a:rPr lang="en-GB" sz="1100" u="sng" dirty="0"/>
            <a:t>Praxis</a:t>
          </a:r>
          <a:r>
            <a:rPr lang="en-GB" sz="1100" dirty="0"/>
            <a:t>, the practice of education</a:t>
          </a:r>
        </a:p>
        <a:p>
          <a:r>
            <a:rPr lang="en-GB" sz="1100" u="sng" dirty="0"/>
            <a:t>Dialogue</a:t>
          </a:r>
          <a:r>
            <a:rPr lang="en-GB" sz="1100" dirty="0"/>
            <a:t> relationship between teachers and pupils. The significance of pupils and teachers developing  Conscientisation.</a:t>
          </a:r>
        </a:p>
        <a:p>
          <a:r>
            <a:rPr lang="en-GB" sz="1100" dirty="0"/>
            <a:t>Paulo </a:t>
          </a:r>
          <a:r>
            <a:rPr lang="en-GB" sz="1100" dirty="0" err="1"/>
            <a:t>Friere</a:t>
          </a:r>
          <a:r>
            <a:rPr lang="en-GB" sz="1100" dirty="0"/>
            <a:t> believed in a “radical, reflective and active concept which he called problem-posing” (</a:t>
          </a:r>
          <a:r>
            <a:rPr lang="en-GB" sz="1100" dirty="0" err="1"/>
            <a:t>Aubrey,k</a:t>
          </a:r>
          <a:r>
            <a:rPr lang="en-GB" sz="1100" dirty="0"/>
            <a:t>.(2018)</a:t>
          </a:r>
        </a:p>
      </dgm:t>
    </dgm:pt>
    <dgm:pt modelId="{A3B916CA-D65F-F743-B2C1-8DB9A757FC15}" type="sibTrans" cxnId="{4308C35D-BEF2-1046-8A28-3CC6AA784BB6}">
      <dgm:prSet/>
      <dgm:spPr/>
      <dgm:t>
        <a:bodyPr/>
        <a:lstStyle/>
        <a:p>
          <a:endParaRPr lang="en-GB"/>
        </a:p>
      </dgm:t>
    </dgm:pt>
    <dgm:pt modelId="{F572A1D7-1196-584A-9382-ADC7573668D1}" type="parTrans" cxnId="{4308C35D-BEF2-1046-8A28-3CC6AA784BB6}">
      <dgm:prSet/>
      <dgm:spPr/>
      <dgm:t>
        <a:bodyPr/>
        <a:lstStyle/>
        <a:p>
          <a:endParaRPr lang="en-GB"/>
        </a:p>
      </dgm:t>
    </dgm:pt>
    <dgm:pt modelId="{19E8EB67-5D61-3C4F-B45F-1EF874CB13BD}">
      <dgm:prSet phldrT="[Text]" custT="1"/>
      <dgm:spPr/>
      <dgm:t>
        <a:bodyPr/>
        <a:lstStyle/>
        <a:p>
          <a:r>
            <a:rPr lang="en-GB" sz="1100"/>
            <a:t>Key</a:t>
          </a:r>
          <a:r>
            <a:rPr lang="en-GB" sz="1100" baseline="0"/>
            <a:t> </a:t>
          </a:r>
          <a:r>
            <a:rPr lang="en-GB" sz="1100" baseline="0" dirty="0"/>
            <a:t>trends; child centred approach </a:t>
          </a:r>
        </a:p>
        <a:p>
          <a:r>
            <a:rPr lang="en-GB" sz="1100" baseline="0" dirty="0"/>
            <a:t>Pupils choose what they would like in their sensory trays</a:t>
          </a:r>
        </a:p>
        <a:p>
          <a:r>
            <a:rPr lang="en-GB" sz="1100" baseline="0" dirty="0"/>
            <a:t>John Dewey believed “giving students the opportunities to discover themselves and to develop as active and independent learners.” (TeachThought,2020)</a:t>
          </a:r>
        </a:p>
        <a:p>
          <a:r>
            <a:rPr lang="en-GB" sz="1100" baseline="0" dirty="0"/>
            <a:t>Sand, coloured rice, lentils, pasta, playdough.</a:t>
          </a:r>
        </a:p>
        <a:p>
          <a:r>
            <a:rPr lang="en-GB" sz="1100" baseline="0" dirty="0"/>
            <a:t>LNF Strand 1</a:t>
          </a:r>
        </a:p>
        <a:p>
          <a:r>
            <a:rPr lang="en-GB" sz="1100" baseline="0" dirty="0"/>
            <a:t>Explore and experiment with a variety of textures and materials. (Hwb.gov.wales2020)     </a:t>
          </a:r>
        </a:p>
        <a:p>
          <a:r>
            <a:rPr lang="en-GB" sz="1100" baseline="0" dirty="0"/>
            <a:t>Sorting pom poms, buttons, jewels, shells. Extending the learning environment to outside.</a:t>
          </a:r>
        </a:p>
        <a:p>
          <a:r>
            <a:rPr lang="en-GB" sz="1100" baseline="0" dirty="0"/>
            <a:t>Constructivist approach to learning.</a:t>
          </a:r>
        </a:p>
        <a:p>
          <a:endParaRPr lang="en-GB" sz="1100" dirty="0"/>
        </a:p>
      </dgm:t>
    </dgm:pt>
    <dgm:pt modelId="{1180E5A5-681F-144F-B9F7-E61A1BB45B77}" type="sibTrans" cxnId="{BC4681E1-11FF-4148-8A98-A0BC1761582D}">
      <dgm:prSet/>
      <dgm:spPr/>
      <dgm:t>
        <a:bodyPr/>
        <a:lstStyle/>
        <a:p>
          <a:endParaRPr lang="en-GB"/>
        </a:p>
      </dgm:t>
    </dgm:pt>
    <dgm:pt modelId="{7FAB82FA-C486-6447-BFFC-F4C7E19CB7BA}" type="parTrans" cxnId="{BC4681E1-11FF-4148-8A98-A0BC1761582D}">
      <dgm:prSet/>
      <dgm:spPr/>
      <dgm:t>
        <a:bodyPr/>
        <a:lstStyle/>
        <a:p>
          <a:endParaRPr lang="en-GB"/>
        </a:p>
      </dgm:t>
    </dgm:pt>
    <dgm:pt modelId="{694201B0-9EA4-6442-82BE-64F6E419E793}">
      <dgm:prSet phldrT="[Text]" custT="1"/>
      <dgm:spPr/>
      <dgm:t>
        <a:bodyPr/>
        <a:lstStyle/>
        <a:p>
          <a:r>
            <a:rPr lang="en-GB" sz="1100" dirty="0"/>
            <a:t>Barriers</a:t>
          </a:r>
          <a:r>
            <a:rPr lang="en-GB" sz="1100" baseline="0" dirty="0"/>
            <a:t> to learning </a:t>
          </a:r>
        </a:p>
        <a:p>
          <a:r>
            <a:rPr lang="en-GB" sz="1100" baseline="0" dirty="0"/>
            <a:t>Environment, communication, behaviour, sensory</a:t>
          </a:r>
        </a:p>
        <a:p>
          <a:r>
            <a:rPr lang="en-GB" sz="1100" baseline="0" dirty="0"/>
            <a:t>Adverse childhood experiences (ACES)</a:t>
          </a:r>
        </a:p>
        <a:p>
          <a:r>
            <a:rPr lang="en-GB" sz="1100" baseline="0" dirty="0"/>
            <a:t>Low self esteem </a:t>
          </a:r>
        </a:p>
        <a:p>
          <a:r>
            <a:rPr lang="en-GB" sz="1100" baseline="0" dirty="0"/>
            <a:t>Carol Dweck  suggests “by fostering growth mindset [teachers] can help learners overcome challenges, avoid failure and celebrate effort over outcome.”</a:t>
          </a:r>
        </a:p>
        <a:p>
          <a:r>
            <a:rPr lang="en-GB" sz="1100" baseline="0" dirty="0"/>
            <a:t>(Aubrey and </a:t>
          </a:r>
          <a:r>
            <a:rPr lang="en-GB" sz="1100" baseline="0" dirty="0" err="1"/>
            <a:t>Riley,n.d</a:t>
          </a:r>
          <a:r>
            <a:rPr lang="en-GB" sz="1100" baseline="0" dirty="0"/>
            <a:t>)</a:t>
          </a:r>
        </a:p>
        <a:p>
          <a:endParaRPr lang="en-GB" sz="1100" baseline="0" dirty="0"/>
        </a:p>
      </dgm:t>
    </dgm:pt>
    <dgm:pt modelId="{75651B86-7D8A-294C-8E29-67029F106C72}" type="sibTrans" cxnId="{4F716D86-F201-CE4D-99F0-9633A7778541}">
      <dgm:prSet/>
      <dgm:spPr/>
      <dgm:t>
        <a:bodyPr/>
        <a:lstStyle/>
        <a:p>
          <a:endParaRPr lang="en-GB"/>
        </a:p>
      </dgm:t>
    </dgm:pt>
    <dgm:pt modelId="{58E0D348-3670-D14C-B961-991696D2BBD8}" type="parTrans" cxnId="{4F716D86-F201-CE4D-99F0-9633A7778541}">
      <dgm:prSet/>
      <dgm:spPr/>
      <dgm:t>
        <a:bodyPr/>
        <a:lstStyle/>
        <a:p>
          <a:endParaRPr lang="en-GB"/>
        </a:p>
      </dgm:t>
    </dgm:pt>
    <dgm:pt modelId="{B97C6E7C-313D-AF44-8C6C-1EF9A943ACB6}" type="pres">
      <dgm:prSet presAssocID="{85F14CA1-4230-FC48-8475-1401D360AD2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8009C7C4-1A41-B344-AF12-93CA22ACE364}" type="pres">
      <dgm:prSet presAssocID="{60E0A230-3059-1340-8906-563D9F88E536}" presName="singleCycle" presStyleCnt="0"/>
      <dgm:spPr/>
    </dgm:pt>
    <dgm:pt modelId="{22D97B63-7D2F-394E-845B-5C779E012943}" type="pres">
      <dgm:prSet presAssocID="{60E0A230-3059-1340-8906-563D9F88E536}" presName="singleCenter" presStyleLbl="node1" presStyleIdx="0" presStyleCnt="8" custScaleX="152499" custScaleY="140170" custLinFactNeighborX="-8403" custLinFactNeighborY="677">
        <dgm:presLayoutVars>
          <dgm:chMax val="7"/>
          <dgm:chPref val="7"/>
        </dgm:presLayoutVars>
      </dgm:prSet>
      <dgm:spPr/>
    </dgm:pt>
    <dgm:pt modelId="{63FCA4C2-213D-E146-A88E-405910FDC652}" type="pres">
      <dgm:prSet presAssocID="{58E0D348-3670-D14C-B961-991696D2BBD8}" presName="Name56" presStyleLbl="parChTrans1D2" presStyleIdx="0" presStyleCnt="7"/>
      <dgm:spPr/>
    </dgm:pt>
    <dgm:pt modelId="{00E0764B-5E2F-9844-8D9B-D4C9532B19D6}" type="pres">
      <dgm:prSet presAssocID="{694201B0-9EA4-6442-82BE-64F6E419E793}" presName="text0" presStyleLbl="node1" presStyleIdx="1" presStyleCnt="8" custScaleX="331379" custScaleY="138122" custRadScaleRad="91804" custRadScaleInc="-50232">
        <dgm:presLayoutVars>
          <dgm:bulletEnabled val="1"/>
        </dgm:presLayoutVars>
      </dgm:prSet>
      <dgm:spPr/>
    </dgm:pt>
    <dgm:pt modelId="{6935477A-4B33-4B45-BC6A-895B81C7B4AA}" type="pres">
      <dgm:prSet presAssocID="{6F9BCA59-ABD5-8F41-8013-93061EE08D30}" presName="Name56" presStyleLbl="parChTrans1D2" presStyleIdx="1" presStyleCnt="7"/>
      <dgm:spPr/>
    </dgm:pt>
    <dgm:pt modelId="{E801A542-6C36-FB49-AC7B-FDA49B863518}" type="pres">
      <dgm:prSet presAssocID="{D784F3DB-06DA-BF4A-8906-16B084E27089}" presName="text0" presStyleLbl="node1" presStyleIdx="2" presStyleCnt="8" custScaleX="265725" custScaleY="198935" custRadScaleRad="148068" custRadScaleInc="31312">
        <dgm:presLayoutVars>
          <dgm:bulletEnabled val="1"/>
        </dgm:presLayoutVars>
      </dgm:prSet>
      <dgm:spPr/>
    </dgm:pt>
    <dgm:pt modelId="{62937A5E-D6E6-F645-9074-A23BB6FFC4AC}" type="pres">
      <dgm:prSet presAssocID="{AC1E0769-C06D-D14E-98A6-9C7FF261A73A}" presName="Name56" presStyleLbl="parChTrans1D2" presStyleIdx="2" presStyleCnt="7"/>
      <dgm:spPr/>
    </dgm:pt>
    <dgm:pt modelId="{B8C0DFE6-6A72-3D46-940D-F9B5211A839E}" type="pres">
      <dgm:prSet presAssocID="{20CD708E-CF50-3642-8BAA-FEA7B00626EB}" presName="text0" presStyleLbl="node1" presStyleIdx="3" presStyleCnt="8" custScaleX="201180" custScaleY="153181" custRadScaleRad="144823" custRadScaleInc="-19181">
        <dgm:presLayoutVars>
          <dgm:bulletEnabled val="1"/>
        </dgm:presLayoutVars>
      </dgm:prSet>
      <dgm:spPr/>
    </dgm:pt>
    <dgm:pt modelId="{940C9DD2-D97E-D54E-9C15-DABF9B363539}" type="pres">
      <dgm:prSet presAssocID="{4B7F96B7-685A-5945-828A-DF0C0A69D678}" presName="Name56" presStyleLbl="parChTrans1D2" presStyleIdx="3" presStyleCnt="7"/>
      <dgm:spPr/>
    </dgm:pt>
    <dgm:pt modelId="{89A5B8C4-8F52-0543-836A-3A0B8C0DB6FF}" type="pres">
      <dgm:prSet presAssocID="{13496DF2-162C-1E4A-A18F-9F21CB6F63B0}" presName="text0" presStyleLbl="node1" presStyleIdx="4" presStyleCnt="8" custScaleX="279730" custScaleY="159340" custRadScaleRad="166204" custRadScaleInc="429459">
        <dgm:presLayoutVars>
          <dgm:bulletEnabled val="1"/>
        </dgm:presLayoutVars>
      </dgm:prSet>
      <dgm:spPr/>
    </dgm:pt>
    <dgm:pt modelId="{0FD3DE47-BE8B-B84E-90C9-0613D22675D7}" type="pres">
      <dgm:prSet presAssocID="{FA227C62-9794-A446-BB82-C9030D2E2B20}" presName="Name56" presStyleLbl="parChTrans1D2" presStyleIdx="4" presStyleCnt="7"/>
      <dgm:spPr/>
    </dgm:pt>
    <dgm:pt modelId="{70C8278F-6CE5-9B4A-80F3-79B8BEF7E530}" type="pres">
      <dgm:prSet presAssocID="{6377FA5A-52CA-414C-A7F7-DFFF00C65C58}" presName="text0" presStyleLbl="node1" presStyleIdx="5" presStyleCnt="8" custScaleX="269914" custScaleY="114587" custRadScaleRad="175959" custRadScaleInc="132501">
        <dgm:presLayoutVars>
          <dgm:bulletEnabled val="1"/>
        </dgm:presLayoutVars>
      </dgm:prSet>
      <dgm:spPr/>
    </dgm:pt>
    <dgm:pt modelId="{A8C4F574-EEF2-DA40-B7CA-A863E5E7C129}" type="pres">
      <dgm:prSet presAssocID="{F572A1D7-1196-584A-9382-ADC7573668D1}" presName="Name56" presStyleLbl="parChTrans1D2" presStyleIdx="5" presStyleCnt="7"/>
      <dgm:spPr/>
    </dgm:pt>
    <dgm:pt modelId="{46421F4B-1D3C-1242-B4B9-D961C001E2BB}" type="pres">
      <dgm:prSet presAssocID="{EBA1C639-B938-174A-815A-01DDF7DACA62}" presName="text0" presStyleLbl="node1" presStyleIdx="6" presStyleCnt="8" custScaleX="349847" custScaleY="117402" custRadScaleRad="88412" custRadScaleInc="-339848">
        <dgm:presLayoutVars>
          <dgm:bulletEnabled val="1"/>
        </dgm:presLayoutVars>
      </dgm:prSet>
      <dgm:spPr/>
    </dgm:pt>
    <dgm:pt modelId="{463B0F82-9823-E74F-B033-0966826AD7A7}" type="pres">
      <dgm:prSet presAssocID="{7FAB82FA-C486-6447-BFFC-F4C7E19CB7BA}" presName="Name56" presStyleLbl="parChTrans1D2" presStyleIdx="6" presStyleCnt="7"/>
      <dgm:spPr/>
    </dgm:pt>
    <dgm:pt modelId="{F286965D-38C5-7048-B2C9-97AEF1F7429F}" type="pres">
      <dgm:prSet presAssocID="{19E8EB67-5D61-3C4F-B45F-1EF874CB13BD}" presName="text0" presStyleLbl="node1" presStyleIdx="7" presStyleCnt="8" custScaleX="261637" custScaleY="200580" custRadScaleRad="184431" custRadScaleInc="-54995">
        <dgm:presLayoutVars>
          <dgm:bulletEnabled val="1"/>
        </dgm:presLayoutVars>
      </dgm:prSet>
      <dgm:spPr/>
    </dgm:pt>
  </dgm:ptLst>
  <dgm:cxnLst>
    <dgm:cxn modelId="{CD6C5108-6069-1F47-A584-E731E467EC61}" type="presOf" srcId="{7FAB82FA-C486-6447-BFFC-F4C7E19CB7BA}" destId="{463B0F82-9823-E74F-B033-0966826AD7A7}" srcOrd="0" destOrd="0" presId="urn:microsoft.com/office/officeart/2008/layout/RadialCluster"/>
    <dgm:cxn modelId="{4BABA91B-87BB-B343-AF67-E399FC1CF2A4}" srcId="{60E0A230-3059-1340-8906-563D9F88E536}" destId="{20CD708E-CF50-3642-8BAA-FEA7B00626EB}" srcOrd="2" destOrd="0" parTransId="{AC1E0769-C06D-D14E-98A6-9C7FF261A73A}" sibTransId="{7579BB0E-422A-E24C-B43D-C8C5225EDDF0}"/>
    <dgm:cxn modelId="{531AEB21-D8BE-E346-9902-CD90C2544B87}" type="presOf" srcId="{F572A1D7-1196-584A-9382-ADC7573668D1}" destId="{A8C4F574-EEF2-DA40-B7CA-A863E5E7C129}" srcOrd="0" destOrd="0" presId="urn:microsoft.com/office/officeart/2008/layout/RadialCluster"/>
    <dgm:cxn modelId="{DBD28B29-680C-AE42-A698-B3E2654360F0}" srcId="{60E0A230-3059-1340-8906-563D9F88E536}" destId="{D784F3DB-06DA-BF4A-8906-16B084E27089}" srcOrd="1" destOrd="0" parTransId="{6F9BCA59-ABD5-8F41-8013-93061EE08D30}" sibTransId="{33830F7A-C4FA-1246-A2A8-18C8B23B3539}"/>
    <dgm:cxn modelId="{92114537-57B5-D043-A59B-44D5AB1FAF66}" srcId="{60E0A230-3059-1340-8906-563D9F88E536}" destId="{13496DF2-162C-1E4A-A18F-9F21CB6F63B0}" srcOrd="3" destOrd="0" parTransId="{4B7F96B7-685A-5945-828A-DF0C0A69D678}" sibTransId="{2972FBD7-F475-F44B-AC71-B102E512DAC4}"/>
    <dgm:cxn modelId="{7A60763E-52AB-6144-A945-6AC2ECDBE1A3}" type="presOf" srcId="{19E8EB67-5D61-3C4F-B45F-1EF874CB13BD}" destId="{F286965D-38C5-7048-B2C9-97AEF1F7429F}" srcOrd="0" destOrd="0" presId="urn:microsoft.com/office/officeart/2008/layout/RadialCluster"/>
    <dgm:cxn modelId="{48423D54-1990-D148-8544-4448DECB4DD0}" type="presOf" srcId="{6F9BCA59-ABD5-8F41-8013-93061EE08D30}" destId="{6935477A-4B33-4B45-BC6A-895B81C7B4AA}" srcOrd="0" destOrd="0" presId="urn:microsoft.com/office/officeart/2008/layout/RadialCluster"/>
    <dgm:cxn modelId="{4308C35D-BEF2-1046-8A28-3CC6AA784BB6}" srcId="{60E0A230-3059-1340-8906-563D9F88E536}" destId="{EBA1C639-B938-174A-815A-01DDF7DACA62}" srcOrd="5" destOrd="0" parTransId="{F572A1D7-1196-584A-9382-ADC7573668D1}" sibTransId="{A3B916CA-D65F-F743-B2C1-8DB9A757FC15}"/>
    <dgm:cxn modelId="{9F52E96C-7175-3949-9A24-47E087289965}" type="presOf" srcId="{D784F3DB-06DA-BF4A-8906-16B084E27089}" destId="{E801A542-6C36-FB49-AC7B-FDA49B863518}" srcOrd="0" destOrd="0" presId="urn:microsoft.com/office/officeart/2008/layout/RadialCluster"/>
    <dgm:cxn modelId="{3187CC70-BB4F-3A47-8DF8-F7E964E1658A}" type="presOf" srcId="{20CD708E-CF50-3642-8BAA-FEA7B00626EB}" destId="{B8C0DFE6-6A72-3D46-940D-F9B5211A839E}" srcOrd="0" destOrd="0" presId="urn:microsoft.com/office/officeart/2008/layout/RadialCluster"/>
    <dgm:cxn modelId="{80868872-2F52-F04D-BF30-B10203077E0E}" type="presOf" srcId="{EBA1C639-B938-174A-815A-01DDF7DACA62}" destId="{46421F4B-1D3C-1242-B4B9-D961C001E2BB}" srcOrd="0" destOrd="0" presId="urn:microsoft.com/office/officeart/2008/layout/RadialCluster"/>
    <dgm:cxn modelId="{3A52047C-E900-6348-B917-ACD9806FD3AA}" srcId="{60E0A230-3059-1340-8906-563D9F88E536}" destId="{6377FA5A-52CA-414C-A7F7-DFFF00C65C58}" srcOrd="4" destOrd="0" parTransId="{FA227C62-9794-A446-BB82-C9030D2E2B20}" sibTransId="{7873B23D-8567-9F45-86C9-39114FD4E5A3}"/>
    <dgm:cxn modelId="{7AA64884-DE0E-FC4B-A93F-CEE51A09ACF4}" type="presOf" srcId="{FA227C62-9794-A446-BB82-C9030D2E2B20}" destId="{0FD3DE47-BE8B-B84E-90C9-0613D22675D7}" srcOrd="0" destOrd="0" presId="urn:microsoft.com/office/officeart/2008/layout/RadialCluster"/>
    <dgm:cxn modelId="{4F716D86-F201-CE4D-99F0-9633A7778541}" srcId="{60E0A230-3059-1340-8906-563D9F88E536}" destId="{694201B0-9EA4-6442-82BE-64F6E419E793}" srcOrd="0" destOrd="0" parTransId="{58E0D348-3670-D14C-B961-991696D2BBD8}" sibTransId="{75651B86-7D8A-294C-8E29-67029F106C72}"/>
    <dgm:cxn modelId="{22E44F8C-E4C6-7743-8F23-C1DFB0B1C036}" type="presOf" srcId="{13496DF2-162C-1E4A-A18F-9F21CB6F63B0}" destId="{89A5B8C4-8F52-0543-836A-3A0B8C0DB6FF}" srcOrd="0" destOrd="0" presId="urn:microsoft.com/office/officeart/2008/layout/RadialCluster"/>
    <dgm:cxn modelId="{BE1AC29C-F2EC-6B4E-AE1E-046DB5E4C830}" type="presOf" srcId="{6377FA5A-52CA-414C-A7F7-DFFF00C65C58}" destId="{70C8278F-6CE5-9B4A-80F3-79B8BEF7E530}" srcOrd="0" destOrd="0" presId="urn:microsoft.com/office/officeart/2008/layout/RadialCluster"/>
    <dgm:cxn modelId="{247FA2A8-2C18-354A-A6E1-258DD81B83DF}" type="presOf" srcId="{60E0A230-3059-1340-8906-563D9F88E536}" destId="{22D97B63-7D2F-394E-845B-5C779E012943}" srcOrd="0" destOrd="0" presId="urn:microsoft.com/office/officeart/2008/layout/RadialCluster"/>
    <dgm:cxn modelId="{293077AD-22A9-3C4E-9CDC-A311E526ADCD}" type="presOf" srcId="{58E0D348-3670-D14C-B961-991696D2BBD8}" destId="{63FCA4C2-213D-E146-A88E-405910FDC652}" srcOrd="0" destOrd="0" presId="urn:microsoft.com/office/officeart/2008/layout/RadialCluster"/>
    <dgm:cxn modelId="{30BE7DB7-9776-A541-A707-A690F9E693F6}" srcId="{85F14CA1-4230-FC48-8475-1401D360AD23}" destId="{60E0A230-3059-1340-8906-563D9F88E536}" srcOrd="0" destOrd="0" parTransId="{DE8C7BBF-4FAB-DB4D-83DF-3C758BD5A3B2}" sibTransId="{76572F43-2D02-414C-BFAB-B7E700E70EF0}"/>
    <dgm:cxn modelId="{B17E27C9-E1F8-1847-B711-5538B24A97DA}" type="presOf" srcId="{694201B0-9EA4-6442-82BE-64F6E419E793}" destId="{00E0764B-5E2F-9844-8D9B-D4C9532B19D6}" srcOrd="0" destOrd="0" presId="urn:microsoft.com/office/officeart/2008/layout/RadialCluster"/>
    <dgm:cxn modelId="{2F22B5CE-2431-1A4C-9CA7-E365FD99B715}" type="presOf" srcId="{85F14CA1-4230-FC48-8475-1401D360AD23}" destId="{B97C6E7C-313D-AF44-8C6C-1EF9A943ACB6}" srcOrd="0" destOrd="0" presId="urn:microsoft.com/office/officeart/2008/layout/RadialCluster"/>
    <dgm:cxn modelId="{B5EFA9D1-F263-0248-8AB0-A881C93B4503}" type="presOf" srcId="{4B7F96B7-685A-5945-828A-DF0C0A69D678}" destId="{940C9DD2-D97E-D54E-9C15-DABF9B363539}" srcOrd="0" destOrd="0" presId="urn:microsoft.com/office/officeart/2008/layout/RadialCluster"/>
    <dgm:cxn modelId="{FAC2D1DC-91A6-F84E-B640-A80817D47E40}" type="presOf" srcId="{AC1E0769-C06D-D14E-98A6-9C7FF261A73A}" destId="{62937A5E-D6E6-F645-9074-A23BB6FFC4AC}" srcOrd="0" destOrd="0" presId="urn:microsoft.com/office/officeart/2008/layout/RadialCluster"/>
    <dgm:cxn modelId="{BC4681E1-11FF-4148-8A98-A0BC1761582D}" srcId="{60E0A230-3059-1340-8906-563D9F88E536}" destId="{19E8EB67-5D61-3C4F-B45F-1EF874CB13BD}" srcOrd="6" destOrd="0" parTransId="{7FAB82FA-C486-6447-BFFC-F4C7E19CB7BA}" sibTransId="{1180E5A5-681F-144F-B9F7-E61A1BB45B77}"/>
    <dgm:cxn modelId="{B64E340B-DC5C-0748-B4B4-E3AE9097C35D}" type="presParOf" srcId="{B97C6E7C-313D-AF44-8C6C-1EF9A943ACB6}" destId="{8009C7C4-1A41-B344-AF12-93CA22ACE364}" srcOrd="0" destOrd="0" presId="urn:microsoft.com/office/officeart/2008/layout/RadialCluster"/>
    <dgm:cxn modelId="{7DAF4903-F4F0-2945-BFEF-DB16AEA762DE}" type="presParOf" srcId="{8009C7C4-1A41-B344-AF12-93CA22ACE364}" destId="{22D97B63-7D2F-394E-845B-5C779E012943}" srcOrd="0" destOrd="0" presId="urn:microsoft.com/office/officeart/2008/layout/RadialCluster"/>
    <dgm:cxn modelId="{E262B30E-38B8-7343-B5E0-D8A68D753734}" type="presParOf" srcId="{8009C7C4-1A41-B344-AF12-93CA22ACE364}" destId="{63FCA4C2-213D-E146-A88E-405910FDC652}" srcOrd="1" destOrd="0" presId="urn:microsoft.com/office/officeart/2008/layout/RadialCluster"/>
    <dgm:cxn modelId="{F9660DF9-3D1B-7A4D-9693-8A75722CCB96}" type="presParOf" srcId="{8009C7C4-1A41-B344-AF12-93CA22ACE364}" destId="{00E0764B-5E2F-9844-8D9B-D4C9532B19D6}" srcOrd="2" destOrd="0" presId="urn:microsoft.com/office/officeart/2008/layout/RadialCluster"/>
    <dgm:cxn modelId="{F0C46F72-0F80-6E4E-BF54-4B9FE2EE171B}" type="presParOf" srcId="{8009C7C4-1A41-B344-AF12-93CA22ACE364}" destId="{6935477A-4B33-4B45-BC6A-895B81C7B4AA}" srcOrd="3" destOrd="0" presId="urn:microsoft.com/office/officeart/2008/layout/RadialCluster"/>
    <dgm:cxn modelId="{AD249620-C390-5B40-97B9-29A200BDDACB}" type="presParOf" srcId="{8009C7C4-1A41-B344-AF12-93CA22ACE364}" destId="{E801A542-6C36-FB49-AC7B-FDA49B863518}" srcOrd="4" destOrd="0" presId="urn:microsoft.com/office/officeart/2008/layout/RadialCluster"/>
    <dgm:cxn modelId="{2CC190E6-3AFE-1243-B928-3B878A03671B}" type="presParOf" srcId="{8009C7C4-1A41-B344-AF12-93CA22ACE364}" destId="{62937A5E-D6E6-F645-9074-A23BB6FFC4AC}" srcOrd="5" destOrd="0" presId="urn:microsoft.com/office/officeart/2008/layout/RadialCluster"/>
    <dgm:cxn modelId="{908482D9-0789-844E-9DF8-610CFEDD9AC1}" type="presParOf" srcId="{8009C7C4-1A41-B344-AF12-93CA22ACE364}" destId="{B8C0DFE6-6A72-3D46-940D-F9B5211A839E}" srcOrd="6" destOrd="0" presId="urn:microsoft.com/office/officeart/2008/layout/RadialCluster"/>
    <dgm:cxn modelId="{D4F7CAD5-175E-2445-96FF-854199201405}" type="presParOf" srcId="{8009C7C4-1A41-B344-AF12-93CA22ACE364}" destId="{940C9DD2-D97E-D54E-9C15-DABF9B363539}" srcOrd="7" destOrd="0" presId="urn:microsoft.com/office/officeart/2008/layout/RadialCluster"/>
    <dgm:cxn modelId="{1380FC5D-B4C4-BC46-BA60-391D96FFC5FB}" type="presParOf" srcId="{8009C7C4-1A41-B344-AF12-93CA22ACE364}" destId="{89A5B8C4-8F52-0543-836A-3A0B8C0DB6FF}" srcOrd="8" destOrd="0" presId="urn:microsoft.com/office/officeart/2008/layout/RadialCluster"/>
    <dgm:cxn modelId="{74C85788-1C6B-E242-AF46-A80881E7914E}" type="presParOf" srcId="{8009C7C4-1A41-B344-AF12-93CA22ACE364}" destId="{0FD3DE47-BE8B-B84E-90C9-0613D22675D7}" srcOrd="9" destOrd="0" presId="urn:microsoft.com/office/officeart/2008/layout/RadialCluster"/>
    <dgm:cxn modelId="{8AEF5B8E-FB7D-0A46-9F30-3E0469F1C9C3}" type="presParOf" srcId="{8009C7C4-1A41-B344-AF12-93CA22ACE364}" destId="{70C8278F-6CE5-9B4A-80F3-79B8BEF7E530}" srcOrd="10" destOrd="0" presId="urn:microsoft.com/office/officeart/2008/layout/RadialCluster"/>
    <dgm:cxn modelId="{7A5CD1C9-F51F-DF4A-9495-8E418174DB9A}" type="presParOf" srcId="{8009C7C4-1A41-B344-AF12-93CA22ACE364}" destId="{A8C4F574-EEF2-DA40-B7CA-A863E5E7C129}" srcOrd="11" destOrd="0" presId="urn:microsoft.com/office/officeart/2008/layout/RadialCluster"/>
    <dgm:cxn modelId="{A1D61EC5-9263-4240-973D-B82736772515}" type="presParOf" srcId="{8009C7C4-1A41-B344-AF12-93CA22ACE364}" destId="{46421F4B-1D3C-1242-B4B9-D961C001E2BB}" srcOrd="12" destOrd="0" presId="urn:microsoft.com/office/officeart/2008/layout/RadialCluster"/>
    <dgm:cxn modelId="{E9DBEEA1-391B-9148-90CF-57BDEB74263F}" type="presParOf" srcId="{8009C7C4-1A41-B344-AF12-93CA22ACE364}" destId="{463B0F82-9823-E74F-B033-0966826AD7A7}" srcOrd="13" destOrd="0" presId="urn:microsoft.com/office/officeart/2008/layout/RadialCluster"/>
    <dgm:cxn modelId="{A00AD2BA-A383-7240-A68D-BDFAD6E0BB2B}" type="presParOf" srcId="{8009C7C4-1A41-B344-AF12-93CA22ACE364}" destId="{F286965D-38C5-7048-B2C9-97AEF1F7429F}" srcOrd="14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97B63-7D2F-394E-845B-5C779E012943}">
      <dsp:nvSpPr>
        <dsp:cNvPr id="0" name=""/>
        <dsp:cNvSpPr/>
      </dsp:nvSpPr>
      <dsp:spPr>
        <a:xfrm>
          <a:off x="4411111" y="2067477"/>
          <a:ext cx="3102062" cy="28512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Sensory trays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Sorting materials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Number hunt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John Dewey believed  “children learn best when they interacted with their environment and were actively involved with the school curriculum.”(TeachThought,2020)</a:t>
          </a:r>
        </a:p>
      </dsp:txBody>
      <dsp:txXfrm>
        <a:off x="4550299" y="2206665"/>
        <a:ext cx="2823686" cy="2572895"/>
      </dsp:txXfrm>
    </dsp:sp>
    <dsp:sp modelId="{63FCA4C2-213D-E146-A88E-405910FDC652}">
      <dsp:nvSpPr>
        <dsp:cNvPr id="0" name=""/>
        <dsp:cNvSpPr/>
      </dsp:nvSpPr>
      <dsp:spPr>
        <a:xfrm rot="16059462">
          <a:off x="5822406" y="1989317"/>
          <a:ext cx="15644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56449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E0764B-5E2F-9844-8D9B-D4C9532B19D6}">
      <dsp:nvSpPr>
        <dsp:cNvPr id="0" name=""/>
        <dsp:cNvSpPr/>
      </dsp:nvSpPr>
      <dsp:spPr>
        <a:xfrm>
          <a:off x="3600782" y="28718"/>
          <a:ext cx="4516305" cy="18824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Barriers</a:t>
          </a:r>
          <a:r>
            <a:rPr lang="en-GB" sz="1100" kern="1200" baseline="0" dirty="0"/>
            <a:t> to learning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Environment, communication, behaviour, sensory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Adverse childhood experiences (ACES)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Low self esteem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Carol Dweck  suggests “by fostering growth mindset [teachers] can help learners overcome challenges, avoid failure and celebrate effort over outcome.”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(Aubrey and </a:t>
          </a:r>
          <a:r>
            <a:rPr lang="en-GB" sz="1100" kern="1200" baseline="0" dirty="0" err="1"/>
            <a:t>Riley,n.d</a:t>
          </a:r>
          <a:r>
            <a:rPr lang="en-GB" sz="1100" kern="1200" baseline="0" dirty="0"/>
            <a:t>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baseline="0" dirty="0"/>
        </a:p>
      </dsp:txBody>
      <dsp:txXfrm>
        <a:off x="3692675" y="120611"/>
        <a:ext cx="4332519" cy="1698654"/>
      </dsp:txXfrm>
    </dsp:sp>
    <dsp:sp modelId="{6935477A-4B33-4B45-BC6A-895B81C7B4AA}">
      <dsp:nvSpPr>
        <dsp:cNvPr id="0" name=""/>
        <dsp:cNvSpPr/>
      </dsp:nvSpPr>
      <dsp:spPr>
        <a:xfrm rot="19923887">
          <a:off x="7470429" y="2498813"/>
          <a:ext cx="73366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33660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01A542-6C36-FB49-AC7B-FDA49B863518}">
      <dsp:nvSpPr>
        <dsp:cNvPr id="0" name=""/>
        <dsp:cNvSpPr/>
      </dsp:nvSpPr>
      <dsp:spPr>
        <a:xfrm>
          <a:off x="8161346" y="11164"/>
          <a:ext cx="3621518" cy="27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LNF-Thinking creatively and imaginatively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“Using and becoming familiar with common words and phrases for their world .“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(Hwb.gov.wales,2020)         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Informal discussions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Can you see different shapes in the tray? Outside play-seeing shapes in nature. what shapes can you see?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John Dewey’s theory Suggested “the need for learners to engage directly with the environment, in what came to be known as experiential learning”.(TeachThought,2020)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Link to culture/theme/Chinese new year</a:t>
          </a:r>
        </a:p>
      </dsp:txBody>
      <dsp:txXfrm>
        <a:off x="8293698" y="143516"/>
        <a:ext cx="3356814" cy="2446545"/>
      </dsp:txXfrm>
    </dsp:sp>
    <dsp:sp modelId="{62937A5E-D6E6-F645-9074-A23BB6FFC4AC}">
      <dsp:nvSpPr>
        <dsp:cNvPr id="0" name=""/>
        <dsp:cNvSpPr/>
      </dsp:nvSpPr>
      <dsp:spPr>
        <a:xfrm rot="397532">
          <a:off x="7508032" y="3762091"/>
          <a:ext cx="153956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539569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C0DFE6-6A72-3D46-940D-F9B5211A839E}">
      <dsp:nvSpPr>
        <dsp:cNvPr id="0" name=""/>
        <dsp:cNvSpPr/>
      </dsp:nvSpPr>
      <dsp:spPr>
        <a:xfrm>
          <a:off x="9042460" y="2966310"/>
          <a:ext cx="2741846" cy="208767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Literacy and numeracy framework (LNF)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Strad 1:Transfer mathematical skills to play and classroom activities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(Hwb.gov.wales,2020)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Creative area, mark making, sand tray. Book corner, home corner, use of songs and rhymes. Construction area variety of different shape blocks.</a:t>
          </a:r>
        </a:p>
      </dsp:txBody>
      <dsp:txXfrm>
        <a:off x="9144372" y="3068222"/>
        <a:ext cx="2538022" cy="1883852"/>
      </dsp:txXfrm>
    </dsp:sp>
    <dsp:sp modelId="{940C9DD2-D97E-D54E-9C15-DABF9B363539}">
      <dsp:nvSpPr>
        <dsp:cNvPr id="0" name=""/>
        <dsp:cNvSpPr/>
      </dsp:nvSpPr>
      <dsp:spPr>
        <a:xfrm rot="10472645">
          <a:off x="3811027" y="3669848"/>
          <a:ext cx="60144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01445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A5B8C4-8F52-0543-836A-3A0B8C0DB6FF}">
      <dsp:nvSpPr>
        <dsp:cNvPr id="0" name=""/>
        <dsp:cNvSpPr/>
      </dsp:nvSpPr>
      <dsp:spPr>
        <a:xfrm>
          <a:off x="0" y="2794698"/>
          <a:ext cx="3812390" cy="217161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Self assessment, Reflection,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IEPS , recording of work.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Book creator, photographic evidence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Friere</a:t>
          </a:r>
          <a:r>
            <a:rPr lang="en-GB" sz="1100" kern="1200" dirty="0"/>
            <a:t> suggest,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“problem posing teacher forms and re-forms their reflection through ongoing dialogue with the learner.”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 (Aubrey and </a:t>
          </a:r>
          <a:r>
            <a:rPr lang="en-GB" sz="1100" kern="1200" dirty="0" err="1"/>
            <a:t>Riley,n.d</a:t>
          </a:r>
          <a:r>
            <a:rPr lang="en-GB" sz="1100" kern="1200" dirty="0"/>
            <a:t>.)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Positive reinforcement B.F Skinner defined  “positive reinforcement ; a desirable stimulus is introduced to encourage certain behaviour.” (PositivePsychology.com,2020)</a:t>
          </a:r>
        </a:p>
      </dsp:txBody>
      <dsp:txXfrm>
        <a:off x="106010" y="2900708"/>
        <a:ext cx="3600370" cy="1959596"/>
      </dsp:txXfrm>
    </dsp:sp>
    <dsp:sp modelId="{0FD3DE47-BE8B-B84E-90C9-0613D22675D7}">
      <dsp:nvSpPr>
        <dsp:cNvPr id="0" name=""/>
        <dsp:cNvSpPr/>
      </dsp:nvSpPr>
      <dsp:spPr>
        <a:xfrm rot="8831427">
          <a:off x="3322038" y="4813680"/>
          <a:ext cx="118346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83468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C8278F-6CE5-9B4A-80F3-79B8BEF7E530}">
      <dsp:nvSpPr>
        <dsp:cNvPr id="0" name=""/>
        <dsp:cNvSpPr/>
      </dsp:nvSpPr>
      <dsp:spPr>
        <a:xfrm>
          <a:off x="365941" y="5134310"/>
          <a:ext cx="3678609" cy="1561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Skills intended to develop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LNF-Count reliably up to 10 objects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Understand and use the concept of ‘one more’ in their play.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(Hwb.gov.wales,2020)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442176" y="5210545"/>
        <a:ext cx="3526139" cy="1409215"/>
      </dsp:txXfrm>
    </dsp:sp>
    <dsp:sp modelId="{A8C4F574-EEF2-DA40-B7CA-A863E5E7C129}">
      <dsp:nvSpPr>
        <dsp:cNvPr id="0" name=""/>
        <dsp:cNvSpPr/>
      </dsp:nvSpPr>
      <dsp:spPr>
        <a:xfrm rot="4152048">
          <a:off x="6450744" y="4995463"/>
          <a:ext cx="16412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64126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421F4B-1D3C-1242-B4B9-D961C001E2BB}">
      <dsp:nvSpPr>
        <dsp:cNvPr id="0" name=""/>
        <dsp:cNvSpPr/>
      </dsp:nvSpPr>
      <dsp:spPr>
        <a:xfrm>
          <a:off x="4481834" y="5072178"/>
          <a:ext cx="4768002" cy="16000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Critical approaches to education  </a:t>
          </a:r>
          <a:r>
            <a:rPr lang="en-GB" sz="1100" u="sng" kern="1200" dirty="0"/>
            <a:t>Praxis</a:t>
          </a:r>
          <a:r>
            <a:rPr lang="en-GB" sz="1100" kern="1200" dirty="0"/>
            <a:t>, the practice of education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u="sng" kern="1200" dirty="0"/>
            <a:t>Dialogue</a:t>
          </a:r>
          <a:r>
            <a:rPr lang="en-GB" sz="1100" kern="1200" dirty="0"/>
            <a:t> relationship between teachers and pupils. The significance of pupils and teachers developing  Conscientisation.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Paulo </a:t>
          </a:r>
          <a:r>
            <a:rPr lang="en-GB" sz="1100" kern="1200" dirty="0" err="1"/>
            <a:t>Friere</a:t>
          </a:r>
          <a:r>
            <a:rPr lang="en-GB" sz="1100" kern="1200" dirty="0"/>
            <a:t> believed in a “radical, reflective and active concept which he called problem-posing” (</a:t>
          </a:r>
          <a:r>
            <a:rPr lang="en-GB" sz="1100" kern="1200" dirty="0" err="1"/>
            <a:t>Aubrey,k</a:t>
          </a:r>
          <a:r>
            <a:rPr lang="en-GB" sz="1100" kern="1200" dirty="0"/>
            <a:t>.(2018)</a:t>
          </a:r>
        </a:p>
      </dsp:txBody>
      <dsp:txXfrm>
        <a:off x="4559942" y="5150286"/>
        <a:ext cx="4611786" cy="1443834"/>
      </dsp:txXfrm>
    </dsp:sp>
    <dsp:sp modelId="{463B0F82-9823-E74F-B033-0966826AD7A7}">
      <dsp:nvSpPr>
        <dsp:cNvPr id="0" name=""/>
        <dsp:cNvSpPr/>
      </dsp:nvSpPr>
      <dsp:spPr>
        <a:xfrm rot="12417942">
          <a:off x="3514246" y="2488958"/>
          <a:ext cx="94842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48421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86965D-38C5-7048-B2C9-97AEF1F7429F}">
      <dsp:nvSpPr>
        <dsp:cNvPr id="0" name=""/>
        <dsp:cNvSpPr/>
      </dsp:nvSpPr>
      <dsp:spPr>
        <a:xfrm>
          <a:off x="0" y="0"/>
          <a:ext cx="3565803" cy="273366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Key</a:t>
          </a:r>
          <a:r>
            <a:rPr lang="en-GB" sz="1100" kern="1200" baseline="0"/>
            <a:t> </a:t>
          </a:r>
          <a:r>
            <a:rPr lang="en-GB" sz="1100" kern="1200" baseline="0" dirty="0"/>
            <a:t>trends; child centred approach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Pupils choose what they would like in their sensory trays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John Dewey believed “giving students the opportunities to discover themselves and to develop as active and independent learners.” (TeachThought,2020)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Sand, coloured rice, lentils, pasta, playdough.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LNF Strand 1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Explore and experiment with a variety of textures and materials. (Hwb.gov.wales2020)    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Sorting pom poms, buttons, jewels, shells. Extending the learning environment to outside.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baseline="0" dirty="0"/>
            <a:t>Constructivist approach to learning.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133447" y="133447"/>
        <a:ext cx="3298909" cy="24667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D2F08-3FEF-864C-99BA-1FADEA0253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5A44EE-A9BA-1341-B944-ACC8EEB561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7E390-F8DD-814C-944E-387ABD357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C60250-1A32-044B-AC13-6718F4588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2C50A-6CEB-EB4C-ABE2-2A545FE9F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813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08700-5597-864A-88D1-8C7F93280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F84A4-0B3C-5146-9D58-9DBD9B946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61241-B435-0E4E-89BB-A513C4B0A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17B1F-E0A0-074B-8730-3294BB8AD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50C4F-C447-914F-8B0B-713A7D030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293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37CCD-9790-BA48-A468-41D4E1558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6FE43-55C7-3A43-9294-7B5A58CCAC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2DAD2-6EB5-7B46-85D8-4F1D43879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FA0E6-CCC0-0540-A262-6AC23E773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93DA6-445B-EF40-A2D0-3D246DF60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11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294FA-DDB8-3348-8453-E82314A4BD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CF5FD-1AC2-7943-B3C0-20D91B71B9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7D3C66-0E97-2142-9187-6DBEB4F121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F3E57-75D0-FE44-84F3-91E9E77D5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FF1692-7BBD-1B4E-B721-EE515790B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8B97B0-99E9-A947-9DAF-E213C621E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135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5D7DA-C4A8-F447-854E-C02CBC2BF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A4496C-06B4-0C4E-A8E7-5ABDF1AEC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0951B-9A85-194A-BD51-196ECBD9E6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03CDD9-88CD-BA4D-8A38-E0ABAB55C5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B7824A-9A0F-9444-AC27-C346549990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E0EB7A-D4FC-9347-807B-F052C27F4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2024F9-5036-7848-BBD6-B149A933D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AD6CF4-5307-B045-AB3C-78216B64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641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0C496-9940-6C42-8264-1B405BA83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4C42F8B-A8A1-FD49-8D4F-919FFBC17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20F44A-2E1F-4340-B7E4-AD6C9933C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B71322-1C77-9040-AF46-B57C4F79D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644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364CC3-0254-6B4C-AB87-262BF8213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BE43F1-6760-D44B-96EC-E1F4A918B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6B5920-2DD8-4B4E-824E-4082881F3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5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85A3B-72BD-1F46-8A90-7CFB7C384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59C24-D875-6249-BD67-03C978815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E671A9-953E-F44F-8232-555EA9512A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F33DFF-F9A2-F048-816E-38B20F4BD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7FD3D4-5AD8-0E42-B2F5-9FC37A19F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D469D-FA07-CF4F-9B70-E22E700E6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698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325FA-9CD4-8547-A579-CE289588D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30F94C-BDD5-164F-A483-5F8B547154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DCBAE-6B49-024E-8305-A26D1E4E7A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93BA83-2554-BE42-A82F-28816F770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5C8623-0966-4F42-BBBB-84CC9C48E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CDFFF2-FF9F-A34C-B94B-24C6A5B30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772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CBBE3-9E6C-1546-857B-FFDBA6A46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56625A-CEF6-8E4A-A1EB-00BB4FB38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B1741F-5BA5-654D-AEDB-2D0B5DA72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AB83E-E6C7-6949-BAD6-0EAEB7781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9D499F-5872-3F4E-8677-76D8D392E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4323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AF777B-DAA6-744A-BA3D-F35A0B8CAA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5685E-DB3B-024E-80AD-641DCCCCDC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537A0-1BE2-674F-80F7-D50066CED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BCAFC-594B-174F-BF71-FE9368020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C91EB5-E4FB-BC4A-8B17-31FC38312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100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E7FE9F-C744-2A44-8981-F009907D7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4F3F9-05CB-214C-99A7-1AAB1D638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18D27-72B7-B040-A778-03C387D10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7FC6A-2DC4-B140-8FDD-B9AED8BC93E6}" type="datetimeFigureOut">
              <a:rPr lang="en-US" smtClean="0"/>
              <a:t>1/21/20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2DA14-6FE7-9E4E-A899-10166F40AC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D7A60-1567-DA48-8F0A-4FB700A130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8ADE5-42EF-2246-A21E-A01BBDB9F5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130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journal/0742051x" TargetMode="External"/><Relationship Id="rId3" Type="http://schemas.openxmlformats.org/officeDocument/2006/relationships/hyperlink" Target="https://www.estyn.gov.wales/sites/www.estyn.gov.wales/files/documents/literacy%20and%20nu..%20primarypdf" TargetMode="External"/><Relationship Id="rId7" Type="http://schemas.openxmlformats.org/officeDocument/2006/relationships/hyperlink" Target="https://positivepsychology.com/positive-reinforcement-psychology/" TargetMode="External"/><Relationship Id="rId2" Type="http://schemas.openxmlformats.org/officeDocument/2006/relationships/hyperlink" Target="https://www.academia.edu/11697215/mathematics_in_Early_childhood_and_primary_education3_8years-Definitions_Theories_Development_and_progression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urseryworld.co.uk/news/article/bringing-maths-into-everyday-activities-key-to-success" TargetMode="External"/><Relationship Id="rId5" Type="http://schemas.openxmlformats.org/officeDocument/2006/relationships/hyperlink" Target="https://hwb.gov.wales/draft-curriculum-for-wales-2020/mathematics-and-numeracy" TargetMode="External"/><Relationship Id="rId4" Type="http://schemas.openxmlformats.org/officeDocument/2006/relationships/hyperlink" Target="https://hwb.gov.wales/curriculum-for-wales-2008/national-literacy-numeracy-framework-curriculum-for-wales-2008-version-framework" TargetMode="External"/><Relationship Id="rId9" Type="http://schemas.openxmlformats.org/officeDocument/2006/relationships/hyperlink" Target="https://www.teachthought.com/learning/pedagogy-john-dewey-summa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23A05D9A-D661-0C47-97F3-CFBFF4E65D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6819182"/>
              </p:ext>
            </p:extLst>
          </p:nvPr>
        </p:nvGraphicFramePr>
        <p:xfrm>
          <a:off x="237068" y="38746"/>
          <a:ext cx="11844866" cy="67805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9722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EDE4EC1-2556-7247-A4AD-A39C98D6884D}"/>
              </a:ext>
            </a:extLst>
          </p:cNvPr>
          <p:cNvSpPr txBox="1"/>
          <p:nvPr/>
        </p:nvSpPr>
        <p:spPr>
          <a:xfrm>
            <a:off x="898902" y="619932"/>
            <a:ext cx="10050651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Aubrey,K.and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Riley,A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(2019). Understanding and using educational theories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Anon, (2020).[online] Available at: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https://www.academia.edu/11697215/mathematics_in_Early_childhood_and_primary_education3_8years-Definitions_Theories_Development_and_progression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Cockburn, A,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D,Littler,G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92008). Mathematical Misconceptions. Angeles: Sage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Estyn.gov.wales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.(2020).[online] Available at: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https://www.estyn.gov.wales/sites/www.estyn.gov.wales/files/documents/literacy%20and%20nu..%20primarypdf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Hwb.gov.wales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.(2020) Framework-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Hwb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[online]Available at: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https://hwb.gov.wales/curriculum-for-wales-2008/national-literacy-numeracy-framework-curriculum-for-wales-2008-version-framework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Hwb.gov.wales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.(2020) Mathematics and numeracy:-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Hwb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[online]Available at: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https://hwb.gov.wales/draft-curriculum-for-wales-2020/mathematics-and-numeracy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Nurseryworld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.(2020) Bringing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maths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into everyday activities key to success.[online] Available at: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https://www.nurseryworld.co.uk/news/article/bringing-maths-into-everyday-activities-key-to-success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PositivePsychology.com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.(2020).Positive reinforcement in Psychology (definition+5 examples).[online]available at: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https://positivepsychology.com/positive-reinforcement-psychology/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Sciencedirect.com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.(2020). Teaching and Teacher Education/journal/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sciencedirect.com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.[online]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Availble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at;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https://www.sciencedirect.com/science/journal/0742051x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TeachThought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.(2020).The Pedagogy of John Dewey: A summary. [Online] Available at: 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https://www.teachthought.com/learning/pedagogy-john-dewey-summary/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Thompson,I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(2009) Teaching and learning early number. Second edition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Wright, R,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Martland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J.and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Stafford, A(2006). Early Numeracy, Los Angeles, Calif: Sage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03963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</TotalTime>
  <Words>824</Words>
  <Application>Microsoft Macintosh PowerPoint</Application>
  <PresentationFormat>Widescreen</PresentationFormat>
  <Paragraphs>60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lloyd-davies</dc:creator>
  <cp:lastModifiedBy>andrew lloyd-davies</cp:lastModifiedBy>
  <cp:revision>37</cp:revision>
  <dcterms:created xsi:type="dcterms:W3CDTF">2020-01-20T20:50:33Z</dcterms:created>
  <dcterms:modified xsi:type="dcterms:W3CDTF">2020-01-21T23:10:15Z</dcterms:modified>
</cp:coreProperties>
</file>