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0"/>
  </p:notesMasterIdLst>
  <p:sldIdLst>
    <p:sldId id="366" r:id="rId2"/>
    <p:sldId id="262" r:id="rId3"/>
    <p:sldId id="263" r:id="rId4"/>
    <p:sldId id="264" r:id="rId5"/>
    <p:sldId id="265" r:id="rId6"/>
    <p:sldId id="266"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5" r:id="rId35"/>
    <p:sldId id="296" r:id="rId36"/>
    <p:sldId id="297" r:id="rId37"/>
    <p:sldId id="298" r:id="rId38"/>
    <p:sldId id="299" r:id="rId39"/>
    <p:sldId id="300" r:id="rId40"/>
    <p:sldId id="301" r:id="rId41"/>
    <p:sldId id="302" r:id="rId42"/>
    <p:sldId id="303" r:id="rId43"/>
    <p:sldId id="304" r:id="rId44"/>
    <p:sldId id="305" r:id="rId45"/>
    <p:sldId id="306" r:id="rId46"/>
    <p:sldId id="307" r:id="rId47"/>
    <p:sldId id="308" r:id="rId48"/>
    <p:sldId id="31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88" d="100"/>
          <a:sy n="88" d="100"/>
        </p:scale>
        <p:origin x="168" y="5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FC378B-2077-40DC-AAE7-97F89C3A5348}" type="doc">
      <dgm:prSet loTypeId="urn:microsoft.com/office/officeart/2005/8/layout/balance1" loCatId="relationship" qsTypeId="urn:microsoft.com/office/officeart/2005/8/quickstyle/simple1" qsCatId="simple" csTypeId="urn:microsoft.com/office/officeart/2005/8/colors/accent1_2" csCatId="accent1" phldr="1"/>
      <dgm:spPr/>
      <dgm:t>
        <a:bodyPr/>
        <a:lstStyle/>
        <a:p>
          <a:endParaRPr lang="en-GB"/>
        </a:p>
      </dgm:t>
    </dgm:pt>
    <dgm:pt modelId="{DE03F5B0-BC5A-476A-AE04-BD34965B368F}">
      <dgm:prSet phldrT="[Text]" custT="1"/>
      <dgm:spPr>
        <a:solidFill>
          <a:srgbClr val="FF0000">
            <a:alpha val="90000"/>
          </a:srgbClr>
        </a:solidFill>
      </dgm:spPr>
      <dgm:t>
        <a:bodyPr/>
        <a:lstStyle/>
        <a:p>
          <a:r>
            <a:rPr lang="en-GB" sz="1600" b="1" dirty="0">
              <a:solidFill>
                <a:schemeClr val="bg1"/>
              </a:solidFill>
            </a:rPr>
            <a:t>Management</a:t>
          </a:r>
        </a:p>
      </dgm:t>
    </dgm:pt>
    <dgm:pt modelId="{3600B17B-7D67-4FDD-8055-62BF3CCFFFDA}" type="parTrans" cxnId="{C5A12FFC-2BC6-4587-A08B-3DF260F1E256}">
      <dgm:prSet/>
      <dgm:spPr/>
      <dgm:t>
        <a:bodyPr/>
        <a:lstStyle/>
        <a:p>
          <a:endParaRPr lang="en-GB"/>
        </a:p>
      </dgm:t>
    </dgm:pt>
    <dgm:pt modelId="{619560E7-A212-4999-B459-505F954F9FB7}" type="sibTrans" cxnId="{C5A12FFC-2BC6-4587-A08B-3DF260F1E256}">
      <dgm:prSet/>
      <dgm:spPr/>
      <dgm:t>
        <a:bodyPr/>
        <a:lstStyle/>
        <a:p>
          <a:endParaRPr lang="en-GB"/>
        </a:p>
      </dgm:t>
    </dgm:pt>
    <dgm:pt modelId="{E37D414E-65F6-40D1-BB9A-221B2FE14306}">
      <dgm:prSet phldrT="[Text]"/>
      <dgm:spPr>
        <a:solidFill>
          <a:schemeClr val="bg1">
            <a:lumMod val="65000"/>
          </a:schemeClr>
        </a:solidFill>
      </dgm:spPr>
      <dgm:t>
        <a:bodyPr/>
        <a:lstStyle/>
        <a:p>
          <a:r>
            <a:rPr lang="en-GB" dirty="0"/>
            <a:t>Money</a:t>
          </a:r>
        </a:p>
      </dgm:t>
    </dgm:pt>
    <dgm:pt modelId="{DB1797A2-9DDF-48AB-B195-561AF8454F67}" type="parTrans" cxnId="{9E915B85-03E8-459E-BDE6-9AC509D13675}">
      <dgm:prSet/>
      <dgm:spPr/>
      <dgm:t>
        <a:bodyPr/>
        <a:lstStyle/>
        <a:p>
          <a:endParaRPr lang="en-GB"/>
        </a:p>
      </dgm:t>
    </dgm:pt>
    <dgm:pt modelId="{DC70946A-EE08-4746-A3F7-4DFAEA18B986}" type="sibTrans" cxnId="{9E915B85-03E8-459E-BDE6-9AC509D13675}">
      <dgm:prSet/>
      <dgm:spPr/>
      <dgm:t>
        <a:bodyPr/>
        <a:lstStyle/>
        <a:p>
          <a:endParaRPr lang="en-GB"/>
        </a:p>
      </dgm:t>
    </dgm:pt>
    <dgm:pt modelId="{F4F736D7-6AA8-49C0-AE3E-3FE4F18DD498}">
      <dgm:prSet phldrT="[Text]"/>
      <dgm:spPr>
        <a:solidFill>
          <a:schemeClr val="bg1">
            <a:lumMod val="65000"/>
          </a:schemeClr>
        </a:solidFill>
      </dgm:spPr>
      <dgm:t>
        <a:bodyPr/>
        <a:lstStyle/>
        <a:p>
          <a:r>
            <a:rPr lang="en-GB" dirty="0"/>
            <a:t>Processes</a:t>
          </a:r>
        </a:p>
      </dgm:t>
    </dgm:pt>
    <dgm:pt modelId="{2F916771-87A4-4D08-831A-FE6EC78220D3}" type="parTrans" cxnId="{F274AB06-0909-406D-A952-8E3559F11D66}">
      <dgm:prSet/>
      <dgm:spPr/>
      <dgm:t>
        <a:bodyPr/>
        <a:lstStyle/>
        <a:p>
          <a:endParaRPr lang="en-GB"/>
        </a:p>
      </dgm:t>
    </dgm:pt>
    <dgm:pt modelId="{5D3DE9E4-EAFD-46BA-8E4F-F6253336848B}" type="sibTrans" cxnId="{F274AB06-0909-406D-A952-8E3559F11D66}">
      <dgm:prSet/>
      <dgm:spPr/>
      <dgm:t>
        <a:bodyPr/>
        <a:lstStyle/>
        <a:p>
          <a:endParaRPr lang="en-GB"/>
        </a:p>
      </dgm:t>
    </dgm:pt>
    <dgm:pt modelId="{27DBB14A-1723-49EB-A2CD-1DBD7E186791}">
      <dgm:prSet phldrT="[Text]"/>
      <dgm:spPr>
        <a:solidFill>
          <a:srgbClr val="009900">
            <a:alpha val="90000"/>
          </a:srgbClr>
        </a:solidFill>
      </dgm:spPr>
      <dgm:t>
        <a:bodyPr/>
        <a:lstStyle/>
        <a:p>
          <a:r>
            <a:rPr lang="en-GB" b="1" dirty="0">
              <a:solidFill>
                <a:schemeClr val="bg1"/>
              </a:solidFill>
            </a:rPr>
            <a:t>Leadership</a:t>
          </a:r>
        </a:p>
      </dgm:t>
    </dgm:pt>
    <dgm:pt modelId="{960C6B7E-584D-411B-9E8A-FC303EBDA554}" type="parTrans" cxnId="{F887DECA-18E7-4571-ACA9-11598F64FE37}">
      <dgm:prSet/>
      <dgm:spPr/>
      <dgm:t>
        <a:bodyPr/>
        <a:lstStyle/>
        <a:p>
          <a:endParaRPr lang="en-GB"/>
        </a:p>
      </dgm:t>
    </dgm:pt>
    <dgm:pt modelId="{3551C80B-FD7C-414A-BD63-9A5D9B439115}" type="sibTrans" cxnId="{F887DECA-18E7-4571-ACA9-11598F64FE37}">
      <dgm:prSet/>
      <dgm:spPr/>
      <dgm:t>
        <a:bodyPr/>
        <a:lstStyle/>
        <a:p>
          <a:endParaRPr lang="en-GB"/>
        </a:p>
      </dgm:t>
    </dgm:pt>
    <dgm:pt modelId="{2A0ECD36-FDF2-440E-A8F6-8BCA7A164B60}">
      <dgm:prSet phldrT="[Text]"/>
      <dgm:spPr>
        <a:solidFill>
          <a:schemeClr val="tx1">
            <a:lumMod val="75000"/>
            <a:lumOff val="25000"/>
          </a:schemeClr>
        </a:solidFill>
      </dgm:spPr>
      <dgm:t>
        <a:bodyPr/>
        <a:lstStyle/>
        <a:p>
          <a:r>
            <a:rPr lang="en-GB" dirty="0"/>
            <a:t>People</a:t>
          </a:r>
        </a:p>
      </dgm:t>
    </dgm:pt>
    <dgm:pt modelId="{C10BF591-084E-4BD9-AF6B-FC96683A9A02}" type="parTrans" cxnId="{2252DA0B-E9EA-407C-B770-A3B299593FDB}">
      <dgm:prSet/>
      <dgm:spPr/>
      <dgm:t>
        <a:bodyPr/>
        <a:lstStyle/>
        <a:p>
          <a:endParaRPr lang="en-GB"/>
        </a:p>
      </dgm:t>
    </dgm:pt>
    <dgm:pt modelId="{B46E95D9-B281-45A6-88BD-C49A595F11B3}" type="sibTrans" cxnId="{2252DA0B-E9EA-407C-B770-A3B299593FDB}">
      <dgm:prSet/>
      <dgm:spPr/>
      <dgm:t>
        <a:bodyPr/>
        <a:lstStyle/>
        <a:p>
          <a:endParaRPr lang="en-GB"/>
        </a:p>
      </dgm:t>
    </dgm:pt>
    <dgm:pt modelId="{DB0BE2B0-9D1E-4419-9764-A9F1D8F0B464}">
      <dgm:prSet/>
      <dgm:spPr>
        <a:solidFill>
          <a:schemeClr val="bg1">
            <a:lumMod val="65000"/>
          </a:schemeClr>
        </a:solidFill>
      </dgm:spPr>
      <dgm:t>
        <a:bodyPr/>
        <a:lstStyle/>
        <a:p>
          <a:r>
            <a:rPr lang="en-GB" dirty="0"/>
            <a:t>Structures</a:t>
          </a:r>
        </a:p>
      </dgm:t>
    </dgm:pt>
    <dgm:pt modelId="{19186F14-A53D-4ADA-B3BE-FF779BC1D38C}" type="parTrans" cxnId="{8BA317B3-9ED1-493F-B09D-789DB4E58A4C}">
      <dgm:prSet/>
      <dgm:spPr/>
      <dgm:t>
        <a:bodyPr/>
        <a:lstStyle/>
        <a:p>
          <a:endParaRPr lang="en-GB"/>
        </a:p>
      </dgm:t>
    </dgm:pt>
    <dgm:pt modelId="{36232E8B-181E-4D2B-93D1-4765F902E3F3}" type="sibTrans" cxnId="{8BA317B3-9ED1-493F-B09D-789DB4E58A4C}">
      <dgm:prSet/>
      <dgm:spPr/>
      <dgm:t>
        <a:bodyPr/>
        <a:lstStyle/>
        <a:p>
          <a:endParaRPr lang="en-GB"/>
        </a:p>
      </dgm:t>
    </dgm:pt>
    <dgm:pt modelId="{36FCB3F8-68DF-4BD3-9ACE-33189E2044AB}">
      <dgm:prSet/>
      <dgm:spPr>
        <a:solidFill>
          <a:schemeClr val="bg1">
            <a:lumMod val="65000"/>
          </a:schemeClr>
        </a:solidFill>
      </dgm:spPr>
      <dgm:t>
        <a:bodyPr/>
        <a:lstStyle/>
        <a:p>
          <a:r>
            <a:rPr lang="en-GB" dirty="0"/>
            <a:t>Equipment</a:t>
          </a:r>
        </a:p>
      </dgm:t>
    </dgm:pt>
    <dgm:pt modelId="{F2F9CA8E-2EFC-4B6D-A177-274B303B3784}" type="parTrans" cxnId="{2545D7F8-0E01-4F98-8E60-9DADED8492F5}">
      <dgm:prSet/>
      <dgm:spPr/>
      <dgm:t>
        <a:bodyPr/>
        <a:lstStyle/>
        <a:p>
          <a:endParaRPr lang="en-GB"/>
        </a:p>
      </dgm:t>
    </dgm:pt>
    <dgm:pt modelId="{4FFDCE2D-2963-4BB0-9EA4-32383F8176C5}" type="sibTrans" cxnId="{2545D7F8-0E01-4F98-8E60-9DADED8492F5}">
      <dgm:prSet/>
      <dgm:spPr/>
      <dgm:t>
        <a:bodyPr/>
        <a:lstStyle/>
        <a:p>
          <a:endParaRPr lang="en-GB"/>
        </a:p>
      </dgm:t>
    </dgm:pt>
    <dgm:pt modelId="{8B78E398-F05F-4BC1-8C38-10E062ACB927}" type="pres">
      <dgm:prSet presAssocID="{3AFC378B-2077-40DC-AAE7-97F89C3A5348}" presName="outerComposite" presStyleCnt="0">
        <dgm:presLayoutVars>
          <dgm:chMax val="2"/>
          <dgm:animLvl val="lvl"/>
          <dgm:resizeHandles val="exact"/>
        </dgm:presLayoutVars>
      </dgm:prSet>
      <dgm:spPr/>
    </dgm:pt>
    <dgm:pt modelId="{EC83B8AE-7ED4-4947-B55A-3AD16B16C3DC}" type="pres">
      <dgm:prSet presAssocID="{3AFC378B-2077-40DC-AAE7-97F89C3A5348}" presName="dummyMaxCanvas" presStyleCnt="0"/>
      <dgm:spPr/>
    </dgm:pt>
    <dgm:pt modelId="{D9721C60-825F-411C-916D-EDD319CC8631}" type="pres">
      <dgm:prSet presAssocID="{3AFC378B-2077-40DC-AAE7-97F89C3A5348}" presName="parentComposite" presStyleCnt="0"/>
      <dgm:spPr/>
    </dgm:pt>
    <dgm:pt modelId="{BC303CA2-8E6D-46C7-96EA-F55D7B64032D}" type="pres">
      <dgm:prSet presAssocID="{3AFC378B-2077-40DC-AAE7-97F89C3A5348}" presName="parent1" presStyleLbl="alignAccFollowNode1" presStyleIdx="0" presStyleCnt="4" custScaleX="116510">
        <dgm:presLayoutVars>
          <dgm:chMax val="4"/>
        </dgm:presLayoutVars>
      </dgm:prSet>
      <dgm:spPr/>
    </dgm:pt>
    <dgm:pt modelId="{334BD204-0315-4AC0-B767-57A53C9EADC5}" type="pres">
      <dgm:prSet presAssocID="{3AFC378B-2077-40DC-AAE7-97F89C3A5348}" presName="parent2" presStyleLbl="alignAccFollowNode1" presStyleIdx="1" presStyleCnt="4" custLinFactNeighborX="-1109" custLinFactNeighborY="3132">
        <dgm:presLayoutVars>
          <dgm:chMax val="4"/>
        </dgm:presLayoutVars>
      </dgm:prSet>
      <dgm:spPr/>
    </dgm:pt>
    <dgm:pt modelId="{AC0DF8BB-D242-4CB3-B069-B17A2041DA04}" type="pres">
      <dgm:prSet presAssocID="{3AFC378B-2077-40DC-AAE7-97F89C3A5348}" presName="childrenComposite" presStyleCnt="0"/>
      <dgm:spPr/>
    </dgm:pt>
    <dgm:pt modelId="{759D7B86-6D90-44F9-AAF7-17EE5F9920F6}" type="pres">
      <dgm:prSet presAssocID="{3AFC378B-2077-40DC-AAE7-97F89C3A5348}" presName="dummyMaxCanvas_ChildArea" presStyleCnt="0"/>
      <dgm:spPr/>
    </dgm:pt>
    <dgm:pt modelId="{2ECBD9D9-FF5C-4637-A730-40F9127A08E5}" type="pres">
      <dgm:prSet presAssocID="{3AFC378B-2077-40DC-AAE7-97F89C3A5348}" presName="fulcrum" presStyleLbl="alignAccFollowNode1" presStyleIdx="2" presStyleCnt="4"/>
      <dgm:spPr>
        <a:solidFill>
          <a:srgbClr val="002060">
            <a:alpha val="90000"/>
          </a:srgbClr>
        </a:solidFill>
      </dgm:spPr>
    </dgm:pt>
    <dgm:pt modelId="{21562CF8-AB99-40AB-AC0E-338559980620}" type="pres">
      <dgm:prSet presAssocID="{3AFC378B-2077-40DC-AAE7-97F89C3A5348}" presName="balance_41" presStyleLbl="alignAccFollowNode1" presStyleIdx="3" presStyleCnt="4">
        <dgm:presLayoutVars>
          <dgm:bulletEnabled val="1"/>
        </dgm:presLayoutVars>
      </dgm:prSet>
      <dgm:spPr>
        <a:solidFill>
          <a:srgbClr val="002060">
            <a:alpha val="90000"/>
          </a:srgbClr>
        </a:solidFill>
      </dgm:spPr>
    </dgm:pt>
    <dgm:pt modelId="{A4E49FA4-0B7B-4541-B1F5-D53FCC545D40}" type="pres">
      <dgm:prSet presAssocID="{3AFC378B-2077-40DC-AAE7-97F89C3A5348}" presName="left_41_1" presStyleLbl="node1" presStyleIdx="0" presStyleCnt="5">
        <dgm:presLayoutVars>
          <dgm:bulletEnabled val="1"/>
        </dgm:presLayoutVars>
      </dgm:prSet>
      <dgm:spPr/>
    </dgm:pt>
    <dgm:pt modelId="{02F30B17-BCD0-4979-ACB8-0E93A14532D0}" type="pres">
      <dgm:prSet presAssocID="{3AFC378B-2077-40DC-AAE7-97F89C3A5348}" presName="left_41_2" presStyleLbl="node1" presStyleIdx="1" presStyleCnt="5">
        <dgm:presLayoutVars>
          <dgm:bulletEnabled val="1"/>
        </dgm:presLayoutVars>
      </dgm:prSet>
      <dgm:spPr/>
    </dgm:pt>
    <dgm:pt modelId="{5E2C4E8A-D3E2-4EE2-A038-13480D93CFBB}" type="pres">
      <dgm:prSet presAssocID="{3AFC378B-2077-40DC-AAE7-97F89C3A5348}" presName="left_41_3" presStyleLbl="node1" presStyleIdx="2" presStyleCnt="5">
        <dgm:presLayoutVars>
          <dgm:bulletEnabled val="1"/>
        </dgm:presLayoutVars>
      </dgm:prSet>
      <dgm:spPr/>
    </dgm:pt>
    <dgm:pt modelId="{776AEB8F-94BD-4020-A106-2A4B93110C0E}" type="pres">
      <dgm:prSet presAssocID="{3AFC378B-2077-40DC-AAE7-97F89C3A5348}" presName="left_41_4" presStyleLbl="node1" presStyleIdx="3" presStyleCnt="5">
        <dgm:presLayoutVars>
          <dgm:bulletEnabled val="1"/>
        </dgm:presLayoutVars>
      </dgm:prSet>
      <dgm:spPr/>
    </dgm:pt>
    <dgm:pt modelId="{6784DE0F-3389-4F16-95BE-EF25C6DF186D}" type="pres">
      <dgm:prSet presAssocID="{3AFC378B-2077-40DC-AAE7-97F89C3A5348}" presName="right_41_1" presStyleLbl="node1" presStyleIdx="4" presStyleCnt="5" custScaleY="287786" custLinFactY="-4087" custLinFactNeighborX="-3436" custLinFactNeighborY="-100000">
        <dgm:presLayoutVars>
          <dgm:bulletEnabled val="1"/>
        </dgm:presLayoutVars>
      </dgm:prSet>
      <dgm:spPr/>
    </dgm:pt>
  </dgm:ptLst>
  <dgm:cxnLst>
    <dgm:cxn modelId="{F274AB06-0909-406D-A952-8E3559F11D66}" srcId="{DE03F5B0-BC5A-476A-AE04-BD34965B368F}" destId="{F4F736D7-6AA8-49C0-AE3E-3FE4F18DD498}" srcOrd="3" destOrd="0" parTransId="{2F916771-87A4-4D08-831A-FE6EC78220D3}" sibTransId="{5D3DE9E4-EAFD-46BA-8E4F-F6253336848B}"/>
    <dgm:cxn modelId="{2252DA0B-E9EA-407C-B770-A3B299593FDB}" srcId="{27DBB14A-1723-49EB-A2CD-1DBD7E186791}" destId="{2A0ECD36-FDF2-440E-A8F6-8BCA7A164B60}" srcOrd="0" destOrd="0" parTransId="{C10BF591-084E-4BD9-AF6B-FC96683A9A02}" sibTransId="{B46E95D9-B281-45A6-88BD-C49A595F11B3}"/>
    <dgm:cxn modelId="{17EF2128-345F-4FA7-8D26-DA8B30DBF0E2}" type="presOf" srcId="{2A0ECD36-FDF2-440E-A8F6-8BCA7A164B60}" destId="{6784DE0F-3389-4F16-95BE-EF25C6DF186D}" srcOrd="0" destOrd="0" presId="urn:microsoft.com/office/officeart/2005/8/layout/balance1"/>
    <dgm:cxn modelId="{9AD45629-7F7B-41D7-BE6F-4FC2F512F1E6}" type="presOf" srcId="{DB0BE2B0-9D1E-4419-9764-A9F1D8F0B464}" destId="{5E2C4E8A-D3E2-4EE2-A038-13480D93CFBB}" srcOrd="0" destOrd="0" presId="urn:microsoft.com/office/officeart/2005/8/layout/balance1"/>
    <dgm:cxn modelId="{421AEB6E-0FC9-449B-8BFD-DF0C9F64DCF0}" type="presOf" srcId="{3AFC378B-2077-40DC-AAE7-97F89C3A5348}" destId="{8B78E398-F05F-4BC1-8C38-10E062ACB927}" srcOrd="0" destOrd="0" presId="urn:microsoft.com/office/officeart/2005/8/layout/balance1"/>
    <dgm:cxn modelId="{819D096F-C98C-4DF1-BB5A-0C4A3E9BBBC8}" type="presOf" srcId="{DE03F5B0-BC5A-476A-AE04-BD34965B368F}" destId="{BC303CA2-8E6D-46C7-96EA-F55D7B64032D}" srcOrd="0" destOrd="0" presId="urn:microsoft.com/office/officeart/2005/8/layout/balance1"/>
    <dgm:cxn modelId="{25746B71-734C-4477-AE0C-067E2793736A}" type="presOf" srcId="{E37D414E-65F6-40D1-BB9A-221B2FE14306}" destId="{A4E49FA4-0B7B-4541-B1F5-D53FCC545D40}" srcOrd="0" destOrd="0" presId="urn:microsoft.com/office/officeart/2005/8/layout/balance1"/>
    <dgm:cxn modelId="{9E915B85-03E8-459E-BDE6-9AC509D13675}" srcId="{DE03F5B0-BC5A-476A-AE04-BD34965B368F}" destId="{E37D414E-65F6-40D1-BB9A-221B2FE14306}" srcOrd="0" destOrd="0" parTransId="{DB1797A2-9DDF-48AB-B195-561AF8454F67}" sibTransId="{DC70946A-EE08-4746-A3F7-4DFAEA18B986}"/>
    <dgm:cxn modelId="{8BA317B3-9ED1-493F-B09D-789DB4E58A4C}" srcId="{DE03F5B0-BC5A-476A-AE04-BD34965B368F}" destId="{DB0BE2B0-9D1E-4419-9764-A9F1D8F0B464}" srcOrd="2" destOrd="0" parTransId="{19186F14-A53D-4ADA-B3BE-FF779BC1D38C}" sibTransId="{36232E8B-181E-4D2B-93D1-4765F902E3F3}"/>
    <dgm:cxn modelId="{6F5DE5C5-D881-492D-BDD9-3EFB98A76D33}" type="presOf" srcId="{36FCB3F8-68DF-4BD3-9ACE-33189E2044AB}" destId="{02F30B17-BCD0-4979-ACB8-0E93A14532D0}" srcOrd="0" destOrd="0" presId="urn:microsoft.com/office/officeart/2005/8/layout/balance1"/>
    <dgm:cxn modelId="{F887DECA-18E7-4571-ACA9-11598F64FE37}" srcId="{3AFC378B-2077-40DC-AAE7-97F89C3A5348}" destId="{27DBB14A-1723-49EB-A2CD-1DBD7E186791}" srcOrd="1" destOrd="0" parTransId="{960C6B7E-584D-411B-9E8A-FC303EBDA554}" sibTransId="{3551C80B-FD7C-414A-BD63-9A5D9B439115}"/>
    <dgm:cxn modelId="{6DBE5EE9-EB21-4168-A62B-8BF7C0294C1C}" type="presOf" srcId="{F4F736D7-6AA8-49C0-AE3E-3FE4F18DD498}" destId="{776AEB8F-94BD-4020-A106-2A4B93110C0E}" srcOrd="0" destOrd="0" presId="urn:microsoft.com/office/officeart/2005/8/layout/balance1"/>
    <dgm:cxn modelId="{481970EC-5EC4-48F0-91E6-72F7ACB29DC6}" type="presOf" srcId="{27DBB14A-1723-49EB-A2CD-1DBD7E186791}" destId="{334BD204-0315-4AC0-B767-57A53C9EADC5}" srcOrd="0" destOrd="0" presId="urn:microsoft.com/office/officeart/2005/8/layout/balance1"/>
    <dgm:cxn modelId="{2545D7F8-0E01-4F98-8E60-9DADED8492F5}" srcId="{DE03F5B0-BC5A-476A-AE04-BD34965B368F}" destId="{36FCB3F8-68DF-4BD3-9ACE-33189E2044AB}" srcOrd="1" destOrd="0" parTransId="{F2F9CA8E-2EFC-4B6D-A177-274B303B3784}" sibTransId="{4FFDCE2D-2963-4BB0-9EA4-32383F8176C5}"/>
    <dgm:cxn modelId="{C5A12FFC-2BC6-4587-A08B-3DF260F1E256}" srcId="{3AFC378B-2077-40DC-AAE7-97F89C3A5348}" destId="{DE03F5B0-BC5A-476A-AE04-BD34965B368F}" srcOrd="0" destOrd="0" parTransId="{3600B17B-7D67-4FDD-8055-62BF3CCFFFDA}" sibTransId="{619560E7-A212-4999-B459-505F954F9FB7}"/>
    <dgm:cxn modelId="{598E0E2C-CDAA-4455-8B08-20B783DAC270}" type="presParOf" srcId="{8B78E398-F05F-4BC1-8C38-10E062ACB927}" destId="{EC83B8AE-7ED4-4947-B55A-3AD16B16C3DC}" srcOrd="0" destOrd="0" presId="urn:microsoft.com/office/officeart/2005/8/layout/balance1"/>
    <dgm:cxn modelId="{7A5F8F48-2B93-4E95-95FC-2021390D68C3}" type="presParOf" srcId="{8B78E398-F05F-4BC1-8C38-10E062ACB927}" destId="{D9721C60-825F-411C-916D-EDD319CC8631}" srcOrd="1" destOrd="0" presId="urn:microsoft.com/office/officeart/2005/8/layout/balance1"/>
    <dgm:cxn modelId="{D6BD8D8F-C29A-4D75-B5FD-D5B036C8936E}" type="presParOf" srcId="{D9721C60-825F-411C-916D-EDD319CC8631}" destId="{BC303CA2-8E6D-46C7-96EA-F55D7B64032D}" srcOrd="0" destOrd="0" presId="urn:microsoft.com/office/officeart/2005/8/layout/balance1"/>
    <dgm:cxn modelId="{493E7BA9-63C6-4B02-A00F-760362DA27C6}" type="presParOf" srcId="{D9721C60-825F-411C-916D-EDD319CC8631}" destId="{334BD204-0315-4AC0-B767-57A53C9EADC5}" srcOrd="1" destOrd="0" presId="urn:microsoft.com/office/officeart/2005/8/layout/balance1"/>
    <dgm:cxn modelId="{4330BFBD-9459-4C4A-8969-36028461183B}" type="presParOf" srcId="{8B78E398-F05F-4BC1-8C38-10E062ACB927}" destId="{AC0DF8BB-D242-4CB3-B069-B17A2041DA04}" srcOrd="2" destOrd="0" presId="urn:microsoft.com/office/officeart/2005/8/layout/balance1"/>
    <dgm:cxn modelId="{5DFFB90E-29D2-4A39-B760-D686A51FEF10}" type="presParOf" srcId="{AC0DF8BB-D242-4CB3-B069-B17A2041DA04}" destId="{759D7B86-6D90-44F9-AAF7-17EE5F9920F6}" srcOrd="0" destOrd="0" presId="urn:microsoft.com/office/officeart/2005/8/layout/balance1"/>
    <dgm:cxn modelId="{651D7DB0-CB64-47BA-8AE4-00E9DE0C6604}" type="presParOf" srcId="{AC0DF8BB-D242-4CB3-B069-B17A2041DA04}" destId="{2ECBD9D9-FF5C-4637-A730-40F9127A08E5}" srcOrd="1" destOrd="0" presId="urn:microsoft.com/office/officeart/2005/8/layout/balance1"/>
    <dgm:cxn modelId="{0F0B2322-DADB-4DBA-8DC2-C0883ECBA021}" type="presParOf" srcId="{AC0DF8BB-D242-4CB3-B069-B17A2041DA04}" destId="{21562CF8-AB99-40AB-AC0E-338559980620}" srcOrd="2" destOrd="0" presId="urn:microsoft.com/office/officeart/2005/8/layout/balance1"/>
    <dgm:cxn modelId="{B35C79E9-AD1B-4171-99D8-5A83A9C36E3D}" type="presParOf" srcId="{AC0DF8BB-D242-4CB3-B069-B17A2041DA04}" destId="{A4E49FA4-0B7B-4541-B1F5-D53FCC545D40}" srcOrd="3" destOrd="0" presId="urn:microsoft.com/office/officeart/2005/8/layout/balance1"/>
    <dgm:cxn modelId="{C6BDDCA6-D896-4F33-BB8C-ABAB0094FE4E}" type="presParOf" srcId="{AC0DF8BB-D242-4CB3-B069-B17A2041DA04}" destId="{02F30B17-BCD0-4979-ACB8-0E93A14532D0}" srcOrd="4" destOrd="0" presId="urn:microsoft.com/office/officeart/2005/8/layout/balance1"/>
    <dgm:cxn modelId="{67030D6C-DA52-4815-BAF3-4ABF12A1163F}" type="presParOf" srcId="{AC0DF8BB-D242-4CB3-B069-B17A2041DA04}" destId="{5E2C4E8A-D3E2-4EE2-A038-13480D93CFBB}" srcOrd="5" destOrd="0" presId="urn:microsoft.com/office/officeart/2005/8/layout/balance1"/>
    <dgm:cxn modelId="{382359DD-45CE-4823-8765-970899F420E8}" type="presParOf" srcId="{AC0DF8BB-D242-4CB3-B069-B17A2041DA04}" destId="{776AEB8F-94BD-4020-A106-2A4B93110C0E}" srcOrd="6" destOrd="0" presId="urn:microsoft.com/office/officeart/2005/8/layout/balance1"/>
    <dgm:cxn modelId="{5E196D36-202E-4936-BF0B-67CBAB7A9477}" type="presParOf" srcId="{AC0DF8BB-D242-4CB3-B069-B17A2041DA04}" destId="{6784DE0F-3389-4F16-95BE-EF25C6DF186D}" srcOrd="7" destOrd="0" presId="urn:microsoft.com/office/officeart/2005/8/layout/balanc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6F5038-752D-B248-B9E2-49936BB573EB}" type="doc">
      <dgm:prSet loTypeId="urn:microsoft.com/office/officeart/2005/8/layout/cycle1" loCatId="" qsTypeId="urn:microsoft.com/office/officeart/2005/8/quickstyle/simple4" qsCatId="simple" csTypeId="urn:microsoft.com/office/officeart/2005/8/colors/accent1_2" csCatId="accent1" phldr="1"/>
      <dgm:spPr/>
      <dgm:t>
        <a:bodyPr/>
        <a:lstStyle/>
        <a:p>
          <a:endParaRPr lang="en-US"/>
        </a:p>
      </dgm:t>
    </dgm:pt>
    <dgm:pt modelId="{D7B2F001-8DE9-7241-A62D-2FA650053843}">
      <dgm:prSet phldrT="[Text]"/>
      <dgm:spPr/>
      <dgm:t>
        <a:bodyPr/>
        <a:lstStyle/>
        <a:p>
          <a:r>
            <a:rPr lang="en-US"/>
            <a:t>1. Event</a:t>
          </a:r>
        </a:p>
      </dgm:t>
    </dgm:pt>
    <dgm:pt modelId="{A4C34D6D-1216-B943-AB56-C64F3EBB6DED}" type="parTrans" cxnId="{549AB106-C5FC-7E47-91AD-53469BD2F8A8}">
      <dgm:prSet/>
      <dgm:spPr/>
      <dgm:t>
        <a:bodyPr/>
        <a:lstStyle/>
        <a:p>
          <a:endParaRPr lang="en-US"/>
        </a:p>
      </dgm:t>
    </dgm:pt>
    <dgm:pt modelId="{BA1CCC4E-ADA9-844A-AC86-EF7D77831249}" type="sibTrans" cxnId="{549AB106-C5FC-7E47-91AD-53469BD2F8A8}">
      <dgm:prSet/>
      <dgm:spPr/>
      <dgm:t>
        <a:bodyPr/>
        <a:lstStyle/>
        <a:p>
          <a:endParaRPr lang="en-US"/>
        </a:p>
      </dgm:t>
    </dgm:pt>
    <dgm:pt modelId="{0670247A-E3A0-3F48-A04A-9A8BB610DA0E}">
      <dgm:prSet phldrT="[Text]"/>
      <dgm:spPr/>
      <dgm:t>
        <a:bodyPr/>
        <a:lstStyle/>
        <a:p>
          <a:r>
            <a:rPr lang="en-US"/>
            <a:t>2. Thought</a:t>
          </a:r>
        </a:p>
      </dgm:t>
    </dgm:pt>
    <dgm:pt modelId="{2B57163E-4FEB-E14A-8884-33A9910A94F6}" type="parTrans" cxnId="{2988A20A-A959-C048-8EDE-796A1692E1EC}">
      <dgm:prSet/>
      <dgm:spPr/>
      <dgm:t>
        <a:bodyPr/>
        <a:lstStyle/>
        <a:p>
          <a:endParaRPr lang="en-US"/>
        </a:p>
      </dgm:t>
    </dgm:pt>
    <dgm:pt modelId="{187E986E-6C68-4A44-AB01-2448B3D0A837}" type="sibTrans" cxnId="{2988A20A-A959-C048-8EDE-796A1692E1EC}">
      <dgm:prSet/>
      <dgm:spPr/>
      <dgm:t>
        <a:bodyPr/>
        <a:lstStyle/>
        <a:p>
          <a:endParaRPr lang="en-US"/>
        </a:p>
      </dgm:t>
    </dgm:pt>
    <dgm:pt modelId="{4F893747-57A4-C04D-8EC6-C798E0EBF2EF}">
      <dgm:prSet phldrT="[Text]"/>
      <dgm:spPr/>
      <dgm:t>
        <a:bodyPr/>
        <a:lstStyle/>
        <a:p>
          <a:r>
            <a:rPr lang="en-US"/>
            <a:t>3. Feeling</a:t>
          </a:r>
        </a:p>
      </dgm:t>
    </dgm:pt>
    <dgm:pt modelId="{62E538E2-A74D-C140-A8E0-532D068D1E5C}" type="parTrans" cxnId="{66CBFC22-8145-F54F-9CDE-9DDCC25A9621}">
      <dgm:prSet/>
      <dgm:spPr/>
      <dgm:t>
        <a:bodyPr/>
        <a:lstStyle/>
        <a:p>
          <a:endParaRPr lang="en-US"/>
        </a:p>
      </dgm:t>
    </dgm:pt>
    <dgm:pt modelId="{18841CF8-FC2D-404E-B68B-EC2832CDCC28}" type="sibTrans" cxnId="{66CBFC22-8145-F54F-9CDE-9DDCC25A9621}">
      <dgm:prSet/>
      <dgm:spPr/>
      <dgm:t>
        <a:bodyPr/>
        <a:lstStyle/>
        <a:p>
          <a:endParaRPr lang="en-US"/>
        </a:p>
      </dgm:t>
    </dgm:pt>
    <dgm:pt modelId="{9E4225AC-2346-2E48-BA17-055CFBC8D05F}">
      <dgm:prSet phldrT="[Text]"/>
      <dgm:spPr/>
      <dgm:t>
        <a:bodyPr/>
        <a:lstStyle/>
        <a:p>
          <a:r>
            <a:rPr lang="en-US"/>
            <a:t>4. Action</a:t>
          </a:r>
        </a:p>
      </dgm:t>
    </dgm:pt>
    <dgm:pt modelId="{BCD1093B-192D-A640-99C1-8EC6A86585A7}" type="parTrans" cxnId="{10FB7022-7C67-DF4C-8BFD-0EBA7E618046}">
      <dgm:prSet/>
      <dgm:spPr/>
      <dgm:t>
        <a:bodyPr/>
        <a:lstStyle/>
        <a:p>
          <a:endParaRPr lang="en-US"/>
        </a:p>
      </dgm:t>
    </dgm:pt>
    <dgm:pt modelId="{B5B380BB-28E3-5A42-A163-1DCE7B853E73}" type="sibTrans" cxnId="{10FB7022-7C67-DF4C-8BFD-0EBA7E618046}">
      <dgm:prSet/>
      <dgm:spPr/>
      <dgm:t>
        <a:bodyPr/>
        <a:lstStyle/>
        <a:p>
          <a:endParaRPr lang="en-US"/>
        </a:p>
      </dgm:t>
    </dgm:pt>
    <dgm:pt modelId="{980769D8-CE4F-6E47-9C57-146722AAADF8}" type="pres">
      <dgm:prSet presAssocID="{406F5038-752D-B248-B9E2-49936BB573EB}" presName="cycle" presStyleCnt="0">
        <dgm:presLayoutVars>
          <dgm:dir/>
          <dgm:resizeHandles val="exact"/>
        </dgm:presLayoutVars>
      </dgm:prSet>
      <dgm:spPr/>
    </dgm:pt>
    <dgm:pt modelId="{552081A5-7003-5642-A7BC-71BA9C7DA62B}" type="pres">
      <dgm:prSet presAssocID="{D7B2F001-8DE9-7241-A62D-2FA650053843}" presName="dummy" presStyleCnt="0"/>
      <dgm:spPr/>
    </dgm:pt>
    <dgm:pt modelId="{AFD370A6-0853-4F4B-B536-E93AAA5CAEE6}" type="pres">
      <dgm:prSet presAssocID="{D7B2F001-8DE9-7241-A62D-2FA650053843}" presName="node" presStyleLbl="revTx" presStyleIdx="0" presStyleCnt="4">
        <dgm:presLayoutVars>
          <dgm:bulletEnabled val="1"/>
        </dgm:presLayoutVars>
      </dgm:prSet>
      <dgm:spPr/>
    </dgm:pt>
    <dgm:pt modelId="{B0C7042F-447C-4E47-B66E-B40635BE56AC}" type="pres">
      <dgm:prSet presAssocID="{BA1CCC4E-ADA9-844A-AC86-EF7D77831249}" presName="sibTrans" presStyleLbl="node1" presStyleIdx="0" presStyleCnt="4"/>
      <dgm:spPr/>
    </dgm:pt>
    <dgm:pt modelId="{8309F1E8-AA1F-D04E-85D1-3CE2B976FDCB}" type="pres">
      <dgm:prSet presAssocID="{0670247A-E3A0-3F48-A04A-9A8BB610DA0E}" presName="dummy" presStyleCnt="0"/>
      <dgm:spPr/>
    </dgm:pt>
    <dgm:pt modelId="{F96C0DF6-A0FE-9642-8A14-D5D6CCFBE565}" type="pres">
      <dgm:prSet presAssocID="{0670247A-E3A0-3F48-A04A-9A8BB610DA0E}" presName="node" presStyleLbl="revTx" presStyleIdx="1" presStyleCnt="4">
        <dgm:presLayoutVars>
          <dgm:bulletEnabled val="1"/>
        </dgm:presLayoutVars>
      </dgm:prSet>
      <dgm:spPr/>
    </dgm:pt>
    <dgm:pt modelId="{21400075-3023-6D42-B013-94176C2F6E89}" type="pres">
      <dgm:prSet presAssocID="{187E986E-6C68-4A44-AB01-2448B3D0A837}" presName="sibTrans" presStyleLbl="node1" presStyleIdx="1" presStyleCnt="4"/>
      <dgm:spPr/>
    </dgm:pt>
    <dgm:pt modelId="{C72E8259-4DA8-DD4D-B09A-3EBCB18C89FC}" type="pres">
      <dgm:prSet presAssocID="{4F893747-57A4-C04D-8EC6-C798E0EBF2EF}" presName="dummy" presStyleCnt="0"/>
      <dgm:spPr/>
    </dgm:pt>
    <dgm:pt modelId="{C0106042-510B-864B-A289-A65B76BABF19}" type="pres">
      <dgm:prSet presAssocID="{4F893747-57A4-C04D-8EC6-C798E0EBF2EF}" presName="node" presStyleLbl="revTx" presStyleIdx="2" presStyleCnt="4">
        <dgm:presLayoutVars>
          <dgm:bulletEnabled val="1"/>
        </dgm:presLayoutVars>
      </dgm:prSet>
      <dgm:spPr/>
    </dgm:pt>
    <dgm:pt modelId="{956F2DE6-D890-7148-AFA0-18A484582BF8}" type="pres">
      <dgm:prSet presAssocID="{18841CF8-FC2D-404E-B68B-EC2832CDCC28}" presName="sibTrans" presStyleLbl="node1" presStyleIdx="2" presStyleCnt="4"/>
      <dgm:spPr/>
    </dgm:pt>
    <dgm:pt modelId="{CEE5B84F-26FC-6E4A-A0EC-5EB4ED5136FB}" type="pres">
      <dgm:prSet presAssocID="{9E4225AC-2346-2E48-BA17-055CFBC8D05F}" presName="dummy" presStyleCnt="0"/>
      <dgm:spPr/>
    </dgm:pt>
    <dgm:pt modelId="{0EC5E7F7-0DA2-4E4E-8CC8-D8DB449CD68A}" type="pres">
      <dgm:prSet presAssocID="{9E4225AC-2346-2E48-BA17-055CFBC8D05F}" presName="node" presStyleLbl="revTx" presStyleIdx="3" presStyleCnt="4">
        <dgm:presLayoutVars>
          <dgm:bulletEnabled val="1"/>
        </dgm:presLayoutVars>
      </dgm:prSet>
      <dgm:spPr/>
    </dgm:pt>
    <dgm:pt modelId="{FCB95BF3-3898-ED43-9820-27881E671BA4}" type="pres">
      <dgm:prSet presAssocID="{B5B380BB-28E3-5A42-A163-1DCE7B853E73}" presName="sibTrans" presStyleLbl="node1" presStyleIdx="3" presStyleCnt="4"/>
      <dgm:spPr/>
    </dgm:pt>
  </dgm:ptLst>
  <dgm:cxnLst>
    <dgm:cxn modelId="{549AB106-C5FC-7E47-91AD-53469BD2F8A8}" srcId="{406F5038-752D-B248-B9E2-49936BB573EB}" destId="{D7B2F001-8DE9-7241-A62D-2FA650053843}" srcOrd="0" destOrd="0" parTransId="{A4C34D6D-1216-B943-AB56-C64F3EBB6DED}" sibTransId="{BA1CCC4E-ADA9-844A-AC86-EF7D77831249}"/>
    <dgm:cxn modelId="{2988A20A-A959-C048-8EDE-796A1692E1EC}" srcId="{406F5038-752D-B248-B9E2-49936BB573EB}" destId="{0670247A-E3A0-3F48-A04A-9A8BB610DA0E}" srcOrd="1" destOrd="0" parTransId="{2B57163E-4FEB-E14A-8884-33A9910A94F6}" sibTransId="{187E986E-6C68-4A44-AB01-2448B3D0A837}"/>
    <dgm:cxn modelId="{10FB7022-7C67-DF4C-8BFD-0EBA7E618046}" srcId="{406F5038-752D-B248-B9E2-49936BB573EB}" destId="{9E4225AC-2346-2E48-BA17-055CFBC8D05F}" srcOrd="3" destOrd="0" parTransId="{BCD1093B-192D-A640-99C1-8EC6A86585A7}" sibTransId="{B5B380BB-28E3-5A42-A163-1DCE7B853E73}"/>
    <dgm:cxn modelId="{66CBFC22-8145-F54F-9CDE-9DDCC25A9621}" srcId="{406F5038-752D-B248-B9E2-49936BB573EB}" destId="{4F893747-57A4-C04D-8EC6-C798E0EBF2EF}" srcOrd="2" destOrd="0" parTransId="{62E538E2-A74D-C140-A8E0-532D068D1E5C}" sibTransId="{18841CF8-FC2D-404E-B68B-EC2832CDCC28}"/>
    <dgm:cxn modelId="{BEAD3C3A-A094-48A4-9ED4-6A7CE312067E}" type="presOf" srcId="{BA1CCC4E-ADA9-844A-AC86-EF7D77831249}" destId="{B0C7042F-447C-4E47-B66E-B40635BE56AC}" srcOrd="0" destOrd="0" presId="urn:microsoft.com/office/officeart/2005/8/layout/cycle1"/>
    <dgm:cxn modelId="{9CC0233C-6D61-46E3-8199-06CA0014F5F9}" type="presOf" srcId="{B5B380BB-28E3-5A42-A163-1DCE7B853E73}" destId="{FCB95BF3-3898-ED43-9820-27881E671BA4}" srcOrd="0" destOrd="0" presId="urn:microsoft.com/office/officeart/2005/8/layout/cycle1"/>
    <dgm:cxn modelId="{95AE5D61-7AFB-4BD1-AD0A-BD2DC12C2C21}" type="presOf" srcId="{187E986E-6C68-4A44-AB01-2448B3D0A837}" destId="{21400075-3023-6D42-B013-94176C2F6E89}" srcOrd="0" destOrd="0" presId="urn:microsoft.com/office/officeart/2005/8/layout/cycle1"/>
    <dgm:cxn modelId="{3A1B7276-7CE7-45C4-AD92-78590F3E6AFF}" type="presOf" srcId="{406F5038-752D-B248-B9E2-49936BB573EB}" destId="{980769D8-CE4F-6E47-9C57-146722AAADF8}" srcOrd="0" destOrd="0" presId="urn:microsoft.com/office/officeart/2005/8/layout/cycle1"/>
    <dgm:cxn modelId="{B4BC3C81-C314-4473-899D-A0D0C35FA914}" type="presOf" srcId="{4F893747-57A4-C04D-8EC6-C798E0EBF2EF}" destId="{C0106042-510B-864B-A289-A65B76BABF19}" srcOrd="0" destOrd="0" presId="urn:microsoft.com/office/officeart/2005/8/layout/cycle1"/>
    <dgm:cxn modelId="{906E539A-4C8D-42BE-B8EC-328D42991DEA}" type="presOf" srcId="{9E4225AC-2346-2E48-BA17-055CFBC8D05F}" destId="{0EC5E7F7-0DA2-4E4E-8CC8-D8DB449CD68A}" srcOrd="0" destOrd="0" presId="urn:microsoft.com/office/officeart/2005/8/layout/cycle1"/>
    <dgm:cxn modelId="{6524C3BC-FBF0-42BD-B17F-B42F8DD9ABA5}" type="presOf" srcId="{0670247A-E3A0-3F48-A04A-9A8BB610DA0E}" destId="{F96C0DF6-A0FE-9642-8A14-D5D6CCFBE565}" srcOrd="0" destOrd="0" presId="urn:microsoft.com/office/officeart/2005/8/layout/cycle1"/>
    <dgm:cxn modelId="{21952EC0-570D-42B8-B820-B0EB25BD6114}" type="presOf" srcId="{D7B2F001-8DE9-7241-A62D-2FA650053843}" destId="{AFD370A6-0853-4F4B-B536-E93AAA5CAEE6}" srcOrd="0" destOrd="0" presId="urn:microsoft.com/office/officeart/2005/8/layout/cycle1"/>
    <dgm:cxn modelId="{6E44FBD6-7F6C-43B3-8E0F-638DF63241D0}" type="presOf" srcId="{18841CF8-FC2D-404E-B68B-EC2832CDCC28}" destId="{956F2DE6-D890-7148-AFA0-18A484582BF8}" srcOrd="0" destOrd="0" presId="urn:microsoft.com/office/officeart/2005/8/layout/cycle1"/>
    <dgm:cxn modelId="{EE3A12B9-ECA2-4F70-B900-EA148A38B582}" type="presParOf" srcId="{980769D8-CE4F-6E47-9C57-146722AAADF8}" destId="{552081A5-7003-5642-A7BC-71BA9C7DA62B}" srcOrd="0" destOrd="0" presId="urn:microsoft.com/office/officeart/2005/8/layout/cycle1"/>
    <dgm:cxn modelId="{3D7B3C40-84D4-4960-B7A8-17D13E284575}" type="presParOf" srcId="{980769D8-CE4F-6E47-9C57-146722AAADF8}" destId="{AFD370A6-0853-4F4B-B536-E93AAA5CAEE6}" srcOrd="1" destOrd="0" presId="urn:microsoft.com/office/officeart/2005/8/layout/cycle1"/>
    <dgm:cxn modelId="{1CB44B6A-515F-4E63-A010-E43787632FE2}" type="presParOf" srcId="{980769D8-CE4F-6E47-9C57-146722AAADF8}" destId="{B0C7042F-447C-4E47-B66E-B40635BE56AC}" srcOrd="2" destOrd="0" presId="urn:microsoft.com/office/officeart/2005/8/layout/cycle1"/>
    <dgm:cxn modelId="{35C9B97B-5B05-41C5-AE72-6ECE164C27DC}" type="presParOf" srcId="{980769D8-CE4F-6E47-9C57-146722AAADF8}" destId="{8309F1E8-AA1F-D04E-85D1-3CE2B976FDCB}" srcOrd="3" destOrd="0" presId="urn:microsoft.com/office/officeart/2005/8/layout/cycle1"/>
    <dgm:cxn modelId="{DE645AED-1516-4376-8349-1D8A8DC4B6B5}" type="presParOf" srcId="{980769D8-CE4F-6E47-9C57-146722AAADF8}" destId="{F96C0DF6-A0FE-9642-8A14-D5D6CCFBE565}" srcOrd="4" destOrd="0" presId="urn:microsoft.com/office/officeart/2005/8/layout/cycle1"/>
    <dgm:cxn modelId="{7AC00E74-B71D-4375-96DC-D999D042BBB8}" type="presParOf" srcId="{980769D8-CE4F-6E47-9C57-146722AAADF8}" destId="{21400075-3023-6D42-B013-94176C2F6E89}" srcOrd="5" destOrd="0" presId="urn:microsoft.com/office/officeart/2005/8/layout/cycle1"/>
    <dgm:cxn modelId="{57D19C0D-5D1A-4C90-B65C-BA3EA3C674AC}" type="presParOf" srcId="{980769D8-CE4F-6E47-9C57-146722AAADF8}" destId="{C72E8259-4DA8-DD4D-B09A-3EBCB18C89FC}" srcOrd="6" destOrd="0" presId="urn:microsoft.com/office/officeart/2005/8/layout/cycle1"/>
    <dgm:cxn modelId="{2131608C-A992-45C4-9077-07346775D153}" type="presParOf" srcId="{980769D8-CE4F-6E47-9C57-146722AAADF8}" destId="{C0106042-510B-864B-A289-A65B76BABF19}" srcOrd="7" destOrd="0" presId="urn:microsoft.com/office/officeart/2005/8/layout/cycle1"/>
    <dgm:cxn modelId="{44CADD0C-BB4D-41DC-A7A4-BD19639CAEA5}" type="presParOf" srcId="{980769D8-CE4F-6E47-9C57-146722AAADF8}" destId="{956F2DE6-D890-7148-AFA0-18A484582BF8}" srcOrd="8" destOrd="0" presId="urn:microsoft.com/office/officeart/2005/8/layout/cycle1"/>
    <dgm:cxn modelId="{6F0810E5-CEBE-43EB-9985-D065493DEF2F}" type="presParOf" srcId="{980769D8-CE4F-6E47-9C57-146722AAADF8}" destId="{CEE5B84F-26FC-6E4A-A0EC-5EB4ED5136FB}" srcOrd="9" destOrd="0" presId="urn:microsoft.com/office/officeart/2005/8/layout/cycle1"/>
    <dgm:cxn modelId="{2F6953DA-46D4-4798-8CCD-6C06787628ED}" type="presParOf" srcId="{980769D8-CE4F-6E47-9C57-146722AAADF8}" destId="{0EC5E7F7-0DA2-4E4E-8CC8-D8DB449CD68A}" srcOrd="10" destOrd="0" presId="urn:microsoft.com/office/officeart/2005/8/layout/cycle1"/>
    <dgm:cxn modelId="{C24BED00-8759-4AFC-9471-92AB196ED8B8}" type="presParOf" srcId="{980769D8-CE4F-6E47-9C57-146722AAADF8}" destId="{FCB95BF3-3898-ED43-9820-27881E671BA4}"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303CA2-8E6D-46C7-96EA-F55D7B64032D}">
      <dsp:nvSpPr>
        <dsp:cNvPr id="0" name=""/>
        <dsp:cNvSpPr/>
      </dsp:nvSpPr>
      <dsp:spPr>
        <a:xfrm>
          <a:off x="438658" y="0"/>
          <a:ext cx="1811790" cy="863917"/>
        </a:xfrm>
        <a:prstGeom prst="roundRect">
          <a:avLst>
            <a:gd name="adj" fmla="val 10000"/>
          </a:avLst>
        </a:prstGeom>
        <a:solidFill>
          <a:srgbClr val="FF000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solidFill>
                <a:schemeClr val="bg1"/>
              </a:solidFill>
            </a:rPr>
            <a:t>Management</a:t>
          </a:r>
        </a:p>
      </dsp:txBody>
      <dsp:txXfrm>
        <a:off x="463961" y="25303"/>
        <a:ext cx="1761184" cy="813311"/>
      </dsp:txXfrm>
    </dsp:sp>
    <dsp:sp modelId="{334BD204-0315-4AC0-B767-57A53C9EADC5}">
      <dsp:nvSpPr>
        <dsp:cNvPr id="0" name=""/>
        <dsp:cNvSpPr/>
      </dsp:nvSpPr>
      <dsp:spPr>
        <a:xfrm>
          <a:off x="2795967" y="27057"/>
          <a:ext cx="1555051" cy="863917"/>
        </a:xfrm>
        <a:prstGeom prst="roundRect">
          <a:avLst>
            <a:gd name="adj" fmla="val 10000"/>
          </a:avLst>
        </a:prstGeom>
        <a:solidFill>
          <a:srgbClr val="00990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bg1"/>
              </a:solidFill>
            </a:rPr>
            <a:t>Leadership</a:t>
          </a:r>
        </a:p>
      </dsp:txBody>
      <dsp:txXfrm>
        <a:off x="2821270" y="52360"/>
        <a:ext cx="1504445" cy="813311"/>
      </dsp:txXfrm>
    </dsp:sp>
    <dsp:sp modelId="{2ECBD9D9-FF5C-4637-A730-40F9127A08E5}">
      <dsp:nvSpPr>
        <dsp:cNvPr id="0" name=""/>
        <dsp:cNvSpPr/>
      </dsp:nvSpPr>
      <dsp:spPr>
        <a:xfrm>
          <a:off x="2079492" y="3671649"/>
          <a:ext cx="647938" cy="647938"/>
        </a:xfrm>
        <a:prstGeom prst="triangle">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562CF8-AB99-40AB-AC0E-338559980620}">
      <dsp:nvSpPr>
        <dsp:cNvPr id="0" name=""/>
        <dsp:cNvSpPr/>
      </dsp:nvSpPr>
      <dsp:spPr>
        <a:xfrm rot="21360000">
          <a:off x="459053" y="3394001"/>
          <a:ext cx="3888816" cy="271932"/>
        </a:xfrm>
        <a:prstGeom prst="rect">
          <a:avLst/>
        </a:prstGeom>
        <a:solidFill>
          <a:srgbClr val="002060">
            <a:alpha val="90000"/>
          </a:srgb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4E49FA4-0B7B-4541-B1F5-D53FCC545D40}">
      <dsp:nvSpPr>
        <dsp:cNvPr id="0" name=""/>
        <dsp:cNvSpPr/>
      </dsp:nvSpPr>
      <dsp:spPr>
        <a:xfrm rot="21360000">
          <a:off x="465556" y="2904104"/>
          <a:ext cx="1543232" cy="532946"/>
        </a:xfrm>
        <a:prstGeom prst="roundRect">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Money</a:t>
          </a:r>
        </a:p>
      </dsp:txBody>
      <dsp:txXfrm>
        <a:off x="491572" y="2930120"/>
        <a:ext cx="1491200" cy="480914"/>
      </dsp:txXfrm>
    </dsp:sp>
    <dsp:sp modelId="{02F30B17-BCD0-4979-ACB8-0E93A14532D0}">
      <dsp:nvSpPr>
        <dsp:cNvPr id="0" name=""/>
        <dsp:cNvSpPr/>
      </dsp:nvSpPr>
      <dsp:spPr>
        <a:xfrm rot="21360000">
          <a:off x="422360" y="2333918"/>
          <a:ext cx="1543232" cy="532946"/>
        </a:xfrm>
        <a:prstGeom prst="roundRect">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Equipment</a:t>
          </a:r>
        </a:p>
      </dsp:txBody>
      <dsp:txXfrm>
        <a:off x="448376" y="2359934"/>
        <a:ext cx="1491200" cy="480914"/>
      </dsp:txXfrm>
    </dsp:sp>
    <dsp:sp modelId="{5E2C4E8A-D3E2-4EE2-A038-13480D93CFBB}">
      <dsp:nvSpPr>
        <dsp:cNvPr id="0" name=""/>
        <dsp:cNvSpPr/>
      </dsp:nvSpPr>
      <dsp:spPr>
        <a:xfrm rot="21360000">
          <a:off x="379164" y="1763732"/>
          <a:ext cx="1543232" cy="532946"/>
        </a:xfrm>
        <a:prstGeom prst="roundRect">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Structures</a:t>
          </a:r>
        </a:p>
      </dsp:txBody>
      <dsp:txXfrm>
        <a:off x="405180" y="1789748"/>
        <a:ext cx="1491200" cy="480914"/>
      </dsp:txXfrm>
    </dsp:sp>
    <dsp:sp modelId="{776AEB8F-94BD-4020-A106-2A4B93110C0E}">
      <dsp:nvSpPr>
        <dsp:cNvPr id="0" name=""/>
        <dsp:cNvSpPr/>
      </dsp:nvSpPr>
      <dsp:spPr>
        <a:xfrm rot="21360000">
          <a:off x="335968" y="1193547"/>
          <a:ext cx="1543232" cy="532946"/>
        </a:xfrm>
        <a:prstGeom prst="roundRect">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Processes</a:t>
          </a:r>
        </a:p>
      </dsp:txBody>
      <dsp:txXfrm>
        <a:off x="361984" y="1219563"/>
        <a:ext cx="1491200" cy="480914"/>
      </dsp:txXfrm>
    </dsp:sp>
    <dsp:sp modelId="{6784DE0F-3389-4F16-95BE-EF25C6DF186D}">
      <dsp:nvSpPr>
        <dsp:cNvPr id="0" name=""/>
        <dsp:cNvSpPr/>
      </dsp:nvSpPr>
      <dsp:spPr>
        <a:xfrm rot="21360000">
          <a:off x="2699851" y="1478492"/>
          <a:ext cx="1458665" cy="1742305"/>
        </a:xfrm>
        <a:prstGeom prst="roundRect">
          <a:avLst/>
        </a:prstGeom>
        <a:solidFill>
          <a:schemeClr val="tx1">
            <a:lumMod val="75000"/>
            <a:lumOff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People</a:t>
          </a:r>
        </a:p>
      </dsp:txBody>
      <dsp:txXfrm>
        <a:off x="2771057" y="1549698"/>
        <a:ext cx="1316253" cy="15998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D370A6-0853-4F4B-B536-E93AAA5CAEE6}">
      <dsp:nvSpPr>
        <dsp:cNvPr id="0" name=""/>
        <dsp:cNvSpPr/>
      </dsp:nvSpPr>
      <dsp:spPr>
        <a:xfrm>
          <a:off x="6046980" y="100414"/>
          <a:ext cx="1601985" cy="160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a:t>1. Event</a:t>
          </a:r>
        </a:p>
      </dsp:txBody>
      <dsp:txXfrm>
        <a:off x="6046980" y="100414"/>
        <a:ext cx="1601985" cy="1601985"/>
      </dsp:txXfrm>
    </dsp:sp>
    <dsp:sp modelId="{B0C7042F-447C-4E47-B66E-B40635BE56AC}">
      <dsp:nvSpPr>
        <dsp:cNvPr id="0" name=""/>
        <dsp:cNvSpPr/>
      </dsp:nvSpPr>
      <dsp:spPr>
        <a:xfrm>
          <a:off x="3222424" y="-993"/>
          <a:ext cx="4527950" cy="4527950"/>
        </a:xfrm>
        <a:prstGeom prst="circularArrow">
          <a:avLst>
            <a:gd name="adj1" fmla="val 6899"/>
            <a:gd name="adj2" fmla="val 465116"/>
            <a:gd name="adj3" fmla="val 550409"/>
            <a:gd name="adj4" fmla="val 20584475"/>
            <a:gd name="adj5" fmla="val 8049"/>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F96C0DF6-A0FE-9642-8A14-D5D6CCFBE565}">
      <dsp:nvSpPr>
        <dsp:cNvPr id="0" name=""/>
        <dsp:cNvSpPr/>
      </dsp:nvSpPr>
      <dsp:spPr>
        <a:xfrm>
          <a:off x="6046980" y="2823562"/>
          <a:ext cx="1601985" cy="160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a:t>2. Thought</a:t>
          </a:r>
        </a:p>
      </dsp:txBody>
      <dsp:txXfrm>
        <a:off x="6046980" y="2823562"/>
        <a:ext cx="1601985" cy="1601985"/>
      </dsp:txXfrm>
    </dsp:sp>
    <dsp:sp modelId="{21400075-3023-6D42-B013-94176C2F6E89}">
      <dsp:nvSpPr>
        <dsp:cNvPr id="0" name=""/>
        <dsp:cNvSpPr/>
      </dsp:nvSpPr>
      <dsp:spPr>
        <a:xfrm>
          <a:off x="3222424" y="-993"/>
          <a:ext cx="4527950" cy="4527950"/>
        </a:xfrm>
        <a:prstGeom prst="circularArrow">
          <a:avLst>
            <a:gd name="adj1" fmla="val 6899"/>
            <a:gd name="adj2" fmla="val 465116"/>
            <a:gd name="adj3" fmla="val 5950409"/>
            <a:gd name="adj4" fmla="val 4384475"/>
            <a:gd name="adj5" fmla="val 8049"/>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C0106042-510B-864B-A289-A65B76BABF19}">
      <dsp:nvSpPr>
        <dsp:cNvPr id="0" name=""/>
        <dsp:cNvSpPr/>
      </dsp:nvSpPr>
      <dsp:spPr>
        <a:xfrm>
          <a:off x="3323833" y="2823562"/>
          <a:ext cx="1601985" cy="160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a:t>3. Feeling</a:t>
          </a:r>
        </a:p>
      </dsp:txBody>
      <dsp:txXfrm>
        <a:off x="3323833" y="2823562"/>
        <a:ext cx="1601985" cy="1601985"/>
      </dsp:txXfrm>
    </dsp:sp>
    <dsp:sp modelId="{956F2DE6-D890-7148-AFA0-18A484582BF8}">
      <dsp:nvSpPr>
        <dsp:cNvPr id="0" name=""/>
        <dsp:cNvSpPr/>
      </dsp:nvSpPr>
      <dsp:spPr>
        <a:xfrm>
          <a:off x="3222424" y="-993"/>
          <a:ext cx="4527950" cy="4527950"/>
        </a:xfrm>
        <a:prstGeom prst="circularArrow">
          <a:avLst>
            <a:gd name="adj1" fmla="val 6899"/>
            <a:gd name="adj2" fmla="val 465116"/>
            <a:gd name="adj3" fmla="val 11350409"/>
            <a:gd name="adj4" fmla="val 9784475"/>
            <a:gd name="adj5" fmla="val 8049"/>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0EC5E7F7-0DA2-4E4E-8CC8-D8DB449CD68A}">
      <dsp:nvSpPr>
        <dsp:cNvPr id="0" name=""/>
        <dsp:cNvSpPr/>
      </dsp:nvSpPr>
      <dsp:spPr>
        <a:xfrm>
          <a:off x="3323833" y="100414"/>
          <a:ext cx="1601985" cy="160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a:t>4. Action</a:t>
          </a:r>
        </a:p>
      </dsp:txBody>
      <dsp:txXfrm>
        <a:off x="3323833" y="100414"/>
        <a:ext cx="1601985" cy="1601985"/>
      </dsp:txXfrm>
    </dsp:sp>
    <dsp:sp modelId="{FCB95BF3-3898-ED43-9820-27881E671BA4}">
      <dsp:nvSpPr>
        <dsp:cNvPr id="0" name=""/>
        <dsp:cNvSpPr/>
      </dsp:nvSpPr>
      <dsp:spPr>
        <a:xfrm>
          <a:off x="3222424" y="-993"/>
          <a:ext cx="4527950" cy="4527950"/>
        </a:xfrm>
        <a:prstGeom prst="circularArrow">
          <a:avLst>
            <a:gd name="adj1" fmla="val 6899"/>
            <a:gd name="adj2" fmla="val 465116"/>
            <a:gd name="adj3" fmla="val 16750409"/>
            <a:gd name="adj4" fmla="val 15184475"/>
            <a:gd name="adj5" fmla="val 8049"/>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33BFE6-9BBD-4D78-808C-28B9D89C9A91}" type="datetimeFigureOut">
              <a:rPr lang="en-GB" smtClean="0"/>
              <a:t>03/11/2024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DA8ED8-9C68-469D-A7DF-D68ECE3DD6EC}" type="slidenum">
              <a:rPr lang="en-GB" smtClean="0"/>
              <a:t>‹#›</a:t>
            </a:fld>
            <a:endParaRPr lang="en-GB"/>
          </a:p>
        </p:txBody>
      </p:sp>
    </p:spTree>
    <p:extLst>
      <p:ext uri="{BB962C8B-B14F-4D97-AF65-F5344CB8AC3E}">
        <p14:creationId xmlns:p14="http://schemas.microsoft.com/office/powerpoint/2010/main" val="17157115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ChangeArrowheads="1" noTextEdit="1"/>
          </p:cNvSpPr>
          <p:nvPr>
            <p:ph type="sldImg"/>
          </p:nvPr>
        </p:nvSpPr>
        <p:spPr>
          <a:ln/>
        </p:spPr>
      </p:sp>
      <p:sp>
        <p:nvSpPr>
          <p:cNvPr id="50179"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ea typeface="ＭＳ Ｐゴシック" pitchFamily="34" charset="-128"/>
            </a:endParaRPr>
          </a:p>
        </p:txBody>
      </p:sp>
      <p:sp>
        <p:nvSpPr>
          <p:cNvPr id="50180"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fld id="{2DC82E7A-9D14-4847-AAAA-8E69A580B1FE}" type="slidenum">
              <a:rPr lang="en-GB" sz="1200">
                <a:latin typeface="Times New Roman" pitchFamily="18" charset="0"/>
              </a:rPr>
              <a:pPr/>
              <a:t>31</a:t>
            </a:fld>
            <a:endParaRPr lang="en-GB" sz="120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ChangeArrowheads="1" noTextEdit="1"/>
          </p:cNvSpPr>
          <p:nvPr>
            <p:ph type="sldImg"/>
          </p:nvPr>
        </p:nvSpPr>
        <p:spPr>
          <a:ln/>
        </p:spPr>
      </p:sp>
      <p:sp>
        <p:nvSpPr>
          <p:cNvPr id="60419" name="Notes Placeholder 2"/>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ea typeface="ＭＳ Ｐゴシック" pitchFamily="34" charset="-128"/>
            </a:endParaRPr>
          </a:p>
        </p:txBody>
      </p:sp>
      <p:sp>
        <p:nvSpPr>
          <p:cNvPr id="60420" name="Slide Number Placeholder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fld id="{59DB2076-1621-4475-8369-A9263C94ABF2}" type="slidenum">
              <a:rPr lang="en-GB" sz="1200">
                <a:latin typeface="Times New Roman" pitchFamily="18" charset="0"/>
              </a:rPr>
              <a:pPr/>
              <a:t>39</a:t>
            </a:fld>
            <a:endParaRPr lang="en-GB" sz="120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03/11/2024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7367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03/11/2024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13466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03/11/2024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4675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03/11/2024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1037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03/11/2024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17551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03/11/2024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39273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03/11/2024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88182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9911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03/11/2024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62474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03/11/2024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04683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03/11/2024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57181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0.10_CONT_Lists with Small Pic">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268728" y="1998463"/>
            <a:ext cx="3840000" cy="4320000"/>
          </a:xfrm>
          <a:prstGeom prst="rect">
            <a:avLst/>
          </a:prstGeom>
        </p:spPr>
        <p:txBody>
          <a:bodyPr/>
          <a:lstStyle>
            <a:lvl1pPr marL="342900" indent="-342900">
              <a:lnSpc>
                <a:spcPct val="150000"/>
              </a:lnSpc>
              <a:spcBef>
                <a:spcPts val="0"/>
              </a:spcBef>
              <a:buClr>
                <a:schemeClr val="accent2"/>
              </a:buClr>
              <a:buFont typeface="Wingdings" pitchFamily="2" charset="2"/>
              <a:buChar char="§"/>
              <a:defRPr sz="2400"/>
            </a:lvl1pPr>
            <a:lvl2pPr marL="742950" indent="-285750">
              <a:lnSpc>
                <a:spcPct val="150000"/>
              </a:lnSpc>
              <a:spcBef>
                <a:spcPts val="0"/>
              </a:spcBef>
              <a:buClr>
                <a:schemeClr val="accent1"/>
              </a:buClr>
              <a:buFont typeface="Wingdings" panose="05000000000000000000" pitchFamily="2" charset="2"/>
              <a:buChar char="«"/>
              <a:defRPr sz="2000"/>
            </a:lvl2pPr>
            <a:lvl3pPr marL="1143000" indent="-228600">
              <a:lnSpc>
                <a:spcPct val="150000"/>
              </a:lnSpc>
              <a:spcBef>
                <a:spcPts val="0"/>
              </a:spcBef>
              <a:buClr>
                <a:schemeClr val="accent2"/>
              </a:buClr>
              <a:buFont typeface="Arial" panose="020B0604020202020204" pitchFamily="34" charset="0"/>
              <a:buChar char="♦"/>
              <a:defRPr sz="2000"/>
            </a:lvl3pPr>
            <a:lvl4pPr marL="1600200" indent="-228600">
              <a:lnSpc>
                <a:spcPct val="150000"/>
              </a:lnSpc>
              <a:spcBef>
                <a:spcPts val="0"/>
              </a:spcBef>
              <a:buClr>
                <a:schemeClr val="accent1"/>
              </a:buClr>
              <a:buFont typeface="Wingdings" pitchFamily="2" charset="2"/>
              <a:buChar char="v"/>
              <a:defRPr sz="1800"/>
            </a:lvl4pPr>
            <a:lvl5pPr marL="2057400" indent="-228600">
              <a:lnSpc>
                <a:spcPct val="150000"/>
              </a:lnSpc>
              <a:spcBef>
                <a:spcPts val="0"/>
              </a:spcBef>
              <a:buClr>
                <a:schemeClr val="accent2"/>
              </a:buClr>
              <a:buFont typeface="Wingdings" panose="05000000000000000000" pitchFamily="2" charset="2"/>
              <a:buChar char="µ"/>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7075255" y="2009614"/>
            <a:ext cx="3840000" cy="4320000"/>
          </a:xfrm>
          <a:prstGeom prst="rect">
            <a:avLst/>
          </a:prstGeom>
        </p:spPr>
        <p:txBody>
          <a:bodyPr/>
          <a:lstStyle>
            <a:lvl1pPr marL="342900" indent="-342900">
              <a:lnSpc>
                <a:spcPct val="150000"/>
              </a:lnSpc>
              <a:spcBef>
                <a:spcPts val="0"/>
              </a:spcBef>
              <a:buClr>
                <a:schemeClr val="accent2"/>
              </a:buClr>
              <a:buFont typeface="Wingdings" pitchFamily="2" charset="2"/>
              <a:buChar char="§"/>
              <a:defRPr sz="2400"/>
            </a:lvl1pPr>
            <a:lvl2pPr marL="742950" indent="-285750">
              <a:lnSpc>
                <a:spcPct val="150000"/>
              </a:lnSpc>
              <a:spcBef>
                <a:spcPts val="0"/>
              </a:spcBef>
              <a:buClr>
                <a:schemeClr val="accent1"/>
              </a:buClr>
              <a:buFont typeface="Wingdings" panose="05000000000000000000" pitchFamily="2" charset="2"/>
              <a:buChar char="«"/>
              <a:defRPr sz="2000"/>
            </a:lvl2pPr>
            <a:lvl3pPr marL="1143000" indent="-228600">
              <a:lnSpc>
                <a:spcPct val="150000"/>
              </a:lnSpc>
              <a:spcBef>
                <a:spcPts val="0"/>
              </a:spcBef>
              <a:buClr>
                <a:schemeClr val="accent2"/>
              </a:buClr>
              <a:buFont typeface="Arial" panose="020B0604020202020204" pitchFamily="34" charset="0"/>
              <a:buChar char="♦"/>
              <a:defRPr sz="2000"/>
            </a:lvl3pPr>
            <a:lvl4pPr marL="1600200" indent="-228600">
              <a:lnSpc>
                <a:spcPct val="150000"/>
              </a:lnSpc>
              <a:spcBef>
                <a:spcPts val="0"/>
              </a:spcBef>
              <a:buClr>
                <a:schemeClr val="accent1"/>
              </a:buClr>
              <a:buFont typeface="Wingdings" pitchFamily="2" charset="2"/>
              <a:buChar char="v"/>
              <a:defRPr sz="1800"/>
            </a:lvl4pPr>
            <a:lvl5pPr marL="2057400" indent="-228600">
              <a:lnSpc>
                <a:spcPct val="150000"/>
              </a:lnSpc>
              <a:spcBef>
                <a:spcPts val="0"/>
              </a:spcBef>
              <a:buClr>
                <a:schemeClr val="accent2"/>
              </a:buClr>
              <a:buFont typeface="Wingdings" panose="05000000000000000000" pitchFamily="2" charset="2"/>
              <a:buChar char="µ"/>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Title 1"/>
          <p:cNvSpPr>
            <a:spLocks noGrp="1"/>
          </p:cNvSpPr>
          <p:nvPr>
            <p:ph type="title"/>
          </p:nvPr>
        </p:nvSpPr>
        <p:spPr>
          <a:xfrm>
            <a:off x="2291415" y="555585"/>
            <a:ext cx="8640000" cy="720000"/>
          </a:xfrm>
        </p:spPr>
        <p:txBody>
          <a:bodyPr/>
          <a:lstStyle>
            <a:lvl1pPr>
              <a:defRPr sz="2400"/>
            </a:lvl1pPr>
          </a:lstStyle>
          <a:p>
            <a:r>
              <a:rPr lang="en-US" dirty="0"/>
              <a:t>Click to edit Master title style</a:t>
            </a:r>
            <a:endParaRPr lang="en-GB" dirty="0"/>
          </a:p>
        </p:txBody>
      </p:sp>
      <p:sp>
        <p:nvSpPr>
          <p:cNvPr id="5" name="Date Placeholder 1"/>
          <p:cNvSpPr>
            <a:spLocks noGrp="1"/>
          </p:cNvSpPr>
          <p:nvPr>
            <p:ph type="dt" sz="half" idx="10"/>
          </p:nvPr>
        </p:nvSpPr>
        <p:spPr/>
        <p:txBody>
          <a:bodyPr/>
          <a:lstStyle>
            <a:lvl1pPr>
              <a:defRPr smtClean="0"/>
            </a:lvl1pPr>
          </a:lstStyle>
          <a:p>
            <a:pPr>
              <a:defRPr/>
            </a:pPr>
            <a:fld id="{5CA104AC-EA7B-42DC-963E-A36853B68205}" type="datetime1">
              <a:rPr lang="en-GB"/>
              <a:pPr>
                <a:defRPr/>
              </a:pPr>
              <a:t>03/11/2024</a:t>
            </a:fld>
            <a:endParaRPr lang="en-GB" dirty="0"/>
          </a:p>
        </p:txBody>
      </p:sp>
      <p:sp>
        <p:nvSpPr>
          <p:cNvPr id="7" name="Footer Placeholder 6"/>
          <p:cNvSpPr>
            <a:spLocks noGrp="1"/>
          </p:cNvSpPr>
          <p:nvPr>
            <p:ph type="ftr" sz="quarter" idx="11"/>
          </p:nvPr>
        </p:nvSpPr>
        <p:spPr>
          <a:xfrm>
            <a:off x="812801" y="6248401"/>
            <a:ext cx="7228417" cy="365125"/>
          </a:xfrm>
          <a:prstGeom prst="rect">
            <a:avLst/>
          </a:prstGeom>
        </p:spPr>
        <p:txBody>
          <a:bodyPr/>
          <a:lstStyle>
            <a:lvl1pPr>
              <a:defRPr>
                <a:cs typeface="Arial" panose="020B0604020202020204" pitchFamily="34" charset="0"/>
              </a:defRPr>
            </a:lvl1pPr>
          </a:lstStyle>
          <a:p>
            <a:pPr>
              <a:defRPr/>
            </a:pPr>
            <a:r>
              <a:rPr lang="en-GB"/>
              <a:t>© 2017 Mike Phillips Trainer, Facilitator, Consultant and Coach</a:t>
            </a:r>
            <a:endParaRPr lang="en-GB" dirty="0">
              <a:cs typeface="+mn-cs"/>
            </a:endParaRPr>
          </a:p>
        </p:txBody>
      </p:sp>
    </p:spTree>
    <p:extLst>
      <p:ext uri="{BB962C8B-B14F-4D97-AF65-F5344CB8AC3E}">
        <p14:creationId xmlns:p14="http://schemas.microsoft.com/office/powerpoint/2010/main" val="41181689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27_Vision to Results">
    <p:spTree>
      <p:nvGrpSpPr>
        <p:cNvPr id="1" name=""/>
        <p:cNvGrpSpPr/>
        <p:nvPr/>
      </p:nvGrpSpPr>
      <p:grpSpPr>
        <a:xfrm>
          <a:off x="0" y="0"/>
          <a:ext cx="0" cy="0"/>
          <a:chOff x="0" y="0"/>
          <a:chExt cx="0" cy="0"/>
        </a:xfrm>
      </p:grpSpPr>
      <p:sp>
        <p:nvSpPr>
          <p:cNvPr id="3" name="Freeform 3"/>
          <p:cNvSpPr>
            <a:spLocks/>
          </p:cNvSpPr>
          <p:nvPr userDrawn="1"/>
        </p:nvSpPr>
        <p:spPr bwMode="auto">
          <a:xfrm>
            <a:off x="4176184" y="2306639"/>
            <a:ext cx="6720416" cy="719137"/>
          </a:xfrm>
          <a:custGeom>
            <a:avLst/>
            <a:gdLst>
              <a:gd name="T0" fmla="*/ 3051 w 6124"/>
              <a:gd name="T1" fmla="*/ 0 h 566"/>
              <a:gd name="T2" fmla="*/ 0 w 6124"/>
              <a:gd name="T3" fmla="*/ 555 h 566"/>
              <a:gd name="T4" fmla="*/ 6123 w 6124"/>
              <a:gd name="T5" fmla="*/ 565 h 566"/>
              <a:gd name="T6" fmla="*/ 3041 w 6124"/>
              <a:gd name="T7" fmla="*/ 11 h 566"/>
              <a:gd name="T8" fmla="*/ 3051 w 6124"/>
              <a:gd name="T9" fmla="*/ 0 h 566"/>
              <a:gd name="T10" fmla="*/ 3051 w 6124"/>
              <a:gd name="T11" fmla="*/ 0 h 566"/>
            </a:gdLst>
            <a:ahLst/>
            <a:cxnLst>
              <a:cxn ang="0">
                <a:pos x="T0" y="T1"/>
              </a:cxn>
              <a:cxn ang="0">
                <a:pos x="T2" y="T3"/>
              </a:cxn>
              <a:cxn ang="0">
                <a:pos x="T4" y="T5"/>
              </a:cxn>
              <a:cxn ang="0">
                <a:pos x="T6" y="T7"/>
              </a:cxn>
              <a:cxn ang="0">
                <a:pos x="T8" y="T9"/>
              </a:cxn>
              <a:cxn ang="0">
                <a:pos x="T10" y="T11"/>
              </a:cxn>
            </a:cxnLst>
            <a:rect l="0" t="0" r="r" b="b"/>
            <a:pathLst>
              <a:path w="6124" h="566">
                <a:moveTo>
                  <a:pt x="3051" y="0"/>
                </a:moveTo>
                <a:lnTo>
                  <a:pt x="0" y="555"/>
                </a:lnTo>
                <a:lnTo>
                  <a:pt x="6123" y="565"/>
                </a:lnTo>
                <a:lnTo>
                  <a:pt x="3041" y="11"/>
                </a:lnTo>
                <a:lnTo>
                  <a:pt x="3051" y="0"/>
                </a:lnTo>
                <a:lnTo>
                  <a:pt x="3051" y="0"/>
                </a:lnTo>
              </a:path>
            </a:pathLst>
          </a:custGeom>
          <a:solidFill>
            <a:schemeClr val="accent4">
              <a:lumMod val="40000"/>
              <a:lumOff val="60000"/>
            </a:schemeClr>
          </a:solidFill>
          <a:ln w="47297" cap="flat" cmpd="sng">
            <a:noFill/>
            <a:prstDash val="solid"/>
            <a:round/>
            <a:headEnd type="none" w="med" len="med"/>
            <a:tailEnd type="none" w="med" len="med"/>
          </a:ln>
          <a:effectLst/>
        </p:spPr>
        <p:txBody>
          <a:bodyPr/>
          <a:lstStyle/>
          <a:p>
            <a:pPr eaLnBrk="1" hangingPunct="1">
              <a:defRPr/>
            </a:pPr>
            <a:endParaRPr lang="en-GB" dirty="0"/>
          </a:p>
          <a:p>
            <a:pPr algn="ctr" eaLnBrk="1" hangingPunct="1">
              <a:defRPr/>
            </a:pPr>
            <a:r>
              <a:rPr lang="en-GB" sz="1400" dirty="0">
                <a:latin typeface="+mj-lt"/>
              </a:rPr>
              <a:t>Vision and Mission</a:t>
            </a:r>
          </a:p>
        </p:txBody>
      </p:sp>
      <p:sp>
        <p:nvSpPr>
          <p:cNvPr id="4" name="Text Box 7"/>
          <p:cNvSpPr txBox="1">
            <a:spLocks noChangeArrowheads="1"/>
          </p:cNvSpPr>
          <p:nvPr/>
        </p:nvSpPr>
        <p:spPr bwMode="auto">
          <a:xfrm>
            <a:off x="4226985" y="4005263"/>
            <a:ext cx="6718300" cy="360362"/>
          </a:xfrm>
          <a:prstGeom prst="rect">
            <a:avLst/>
          </a:prstGeom>
          <a:solidFill>
            <a:schemeClr val="accent4">
              <a:lumMod val="40000"/>
              <a:lumOff val="60000"/>
            </a:schemeClr>
          </a:solidFill>
          <a:ln w="9525">
            <a:noFill/>
            <a:miter lim="800000"/>
            <a:headEnd/>
            <a:tailEnd/>
          </a:ln>
          <a:effectLst/>
        </p:spPr>
        <p:txBody>
          <a:bodyPr lIns="0" tIns="0" rIns="0" bIns="0"/>
          <a:lstStyle>
            <a:lvl1pPr defTabSz="392113">
              <a:defRPr sz="2400">
                <a:solidFill>
                  <a:schemeClr val="tx1"/>
                </a:solidFill>
                <a:latin typeface="Times New Roman" panose="02020603050405020304" pitchFamily="18" charset="0"/>
              </a:defRPr>
            </a:lvl1pPr>
            <a:lvl2pPr marL="344488" indent="65088" defTabSz="392113">
              <a:defRPr sz="2400">
                <a:solidFill>
                  <a:schemeClr val="tx1"/>
                </a:solidFill>
                <a:latin typeface="Times New Roman" panose="02020603050405020304" pitchFamily="18" charset="0"/>
              </a:defRPr>
            </a:lvl2pPr>
            <a:lvl3pPr marL="690563" indent="130175" defTabSz="392113">
              <a:defRPr sz="2400">
                <a:solidFill>
                  <a:schemeClr val="tx1"/>
                </a:solidFill>
                <a:latin typeface="Times New Roman" panose="02020603050405020304" pitchFamily="18" charset="0"/>
              </a:defRPr>
            </a:lvl3pPr>
            <a:lvl4pPr marL="1035050" indent="195263" defTabSz="392113">
              <a:defRPr sz="2400">
                <a:solidFill>
                  <a:schemeClr val="tx1"/>
                </a:solidFill>
                <a:latin typeface="Times New Roman" panose="02020603050405020304" pitchFamily="18" charset="0"/>
              </a:defRPr>
            </a:lvl4pPr>
            <a:lvl5pPr marL="1641475" defTabSz="392113">
              <a:defRPr sz="2400">
                <a:solidFill>
                  <a:schemeClr val="tx1"/>
                </a:solidFill>
                <a:latin typeface="Times New Roman" panose="02020603050405020304" pitchFamily="18" charset="0"/>
              </a:defRPr>
            </a:lvl5pPr>
            <a:lvl6pPr marL="2098675" defTabSz="392113" fontAlgn="base">
              <a:spcBef>
                <a:spcPct val="0"/>
              </a:spcBef>
              <a:spcAft>
                <a:spcPct val="0"/>
              </a:spcAft>
              <a:defRPr sz="2400">
                <a:solidFill>
                  <a:schemeClr val="tx1"/>
                </a:solidFill>
                <a:latin typeface="Times New Roman" panose="02020603050405020304" pitchFamily="18" charset="0"/>
              </a:defRPr>
            </a:lvl6pPr>
            <a:lvl7pPr marL="2555875" defTabSz="392113" fontAlgn="base">
              <a:spcBef>
                <a:spcPct val="0"/>
              </a:spcBef>
              <a:spcAft>
                <a:spcPct val="0"/>
              </a:spcAft>
              <a:defRPr sz="2400">
                <a:solidFill>
                  <a:schemeClr val="tx1"/>
                </a:solidFill>
                <a:latin typeface="Times New Roman" panose="02020603050405020304" pitchFamily="18" charset="0"/>
              </a:defRPr>
            </a:lvl7pPr>
            <a:lvl8pPr marL="3013075" defTabSz="392113" fontAlgn="base">
              <a:spcBef>
                <a:spcPct val="0"/>
              </a:spcBef>
              <a:spcAft>
                <a:spcPct val="0"/>
              </a:spcAft>
              <a:defRPr sz="2400">
                <a:solidFill>
                  <a:schemeClr val="tx1"/>
                </a:solidFill>
                <a:latin typeface="Times New Roman" panose="02020603050405020304" pitchFamily="18" charset="0"/>
              </a:defRPr>
            </a:lvl8pPr>
            <a:lvl9pPr marL="3470275" defTabSz="392113" fontAlgn="base">
              <a:spcBef>
                <a:spcPct val="0"/>
              </a:spcBef>
              <a:spcAft>
                <a:spcPct val="0"/>
              </a:spcAft>
              <a:defRPr sz="2400">
                <a:solidFill>
                  <a:schemeClr val="tx1"/>
                </a:solidFill>
                <a:latin typeface="Times New Roman" panose="02020603050405020304" pitchFamily="18" charset="0"/>
              </a:defRPr>
            </a:lvl9pPr>
          </a:lstStyle>
          <a:p>
            <a:pPr algn="ctr">
              <a:lnSpc>
                <a:spcPct val="150000"/>
              </a:lnSpc>
              <a:spcBef>
                <a:spcPts val="600"/>
              </a:spcBef>
              <a:spcAft>
                <a:spcPts val="600"/>
              </a:spcAft>
              <a:buClr>
                <a:srgbClr val="FFFF00"/>
              </a:buClr>
              <a:buSzPct val="90000"/>
              <a:buFont typeface="Monotype Sorts" pitchFamily="2" charset="2"/>
              <a:buNone/>
              <a:defRPr/>
            </a:pPr>
            <a:r>
              <a:rPr lang="en-GB" altLang="en-US" sz="1600" b="1" dirty="0">
                <a:solidFill>
                  <a:schemeClr val="accent4">
                    <a:lumMod val="75000"/>
                  </a:schemeClr>
                </a:solidFill>
                <a:latin typeface="Arial" panose="020B0604020202020204" pitchFamily="34" charset="0"/>
              </a:rPr>
              <a:t>Departmental goals &amp; objectives</a:t>
            </a:r>
            <a:endParaRPr lang="en-GB" altLang="en-US" sz="1600" dirty="0">
              <a:solidFill>
                <a:schemeClr val="accent4">
                  <a:lumMod val="75000"/>
                </a:schemeClr>
              </a:solidFill>
              <a:latin typeface="Arial" panose="020B0604020202020204" pitchFamily="34" charset="0"/>
            </a:endParaRPr>
          </a:p>
        </p:txBody>
      </p:sp>
      <p:grpSp>
        <p:nvGrpSpPr>
          <p:cNvPr id="5" name="Group 4"/>
          <p:cNvGrpSpPr>
            <a:grpSpLocks/>
          </p:cNvGrpSpPr>
          <p:nvPr/>
        </p:nvGrpSpPr>
        <p:grpSpPr bwMode="auto">
          <a:xfrm>
            <a:off x="4463819" y="4444445"/>
            <a:ext cx="360000" cy="360000"/>
            <a:chOff x="1604" y="2730"/>
            <a:chExt cx="278" cy="565"/>
          </a:xfrm>
          <a:solidFill>
            <a:schemeClr val="accent2"/>
          </a:solidFill>
        </p:grpSpPr>
        <p:sp>
          <p:nvSpPr>
            <p:cNvPr id="6" name="Freeform 9"/>
            <p:cNvSpPr>
              <a:spLocks/>
            </p:cNvSpPr>
            <p:nvPr/>
          </p:nvSpPr>
          <p:spPr bwMode="auto">
            <a:xfrm>
              <a:off x="1604" y="3145"/>
              <a:ext cx="277" cy="22"/>
            </a:xfrm>
            <a:custGeom>
              <a:avLst/>
              <a:gdLst>
                <a:gd name="T0" fmla="*/ 276 w 277"/>
                <a:gd name="T1" fmla="*/ 19 h 22"/>
                <a:gd name="T2" fmla="*/ 20 w 277"/>
                <a:gd name="T3" fmla="*/ 21 h 22"/>
                <a:gd name="T4" fmla="*/ 0 w 277"/>
                <a:gd name="T5" fmla="*/ 1 h 22"/>
                <a:gd name="T6" fmla="*/ 257 w 277"/>
                <a:gd name="T7" fmla="*/ 0 h 22"/>
                <a:gd name="T8" fmla="*/ 276 w 277"/>
                <a:gd name="T9" fmla="*/ 19 h 22"/>
                <a:gd name="T10" fmla="*/ 276 w 277"/>
                <a:gd name="T11" fmla="*/ 19 h 22"/>
              </a:gdLst>
              <a:ahLst/>
              <a:cxnLst>
                <a:cxn ang="0">
                  <a:pos x="T0" y="T1"/>
                </a:cxn>
                <a:cxn ang="0">
                  <a:pos x="T2" y="T3"/>
                </a:cxn>
                <a:cxn ang="0">
                  <a:pos x="T4" y="T5"/>
                </a:cxn>
                <a:cxn ang="0">
                  <a:pos x="T6" y="T7"/>
                </a:cxn>
                <a:cxn ang="0">
                  <a:pos x="T8" y="T9"/>
                </a:cxn>
                <a:cxn ang="0">
                  <a:pos x="T10" y="T11"/>
                </a:cxn>
              </a:cxnLst>
              <a:rect l="0" t="0" r="r" b="b"/>
              <a:pathLst>
                <a:path w="277" h="22">
                  <a:moveTo>
                    <a:pt x="276" y="19"/>
                  </a:moveTo>
                  <a:lnTo>
                    <a:pt x="20" y="21"/>
                  </a:lnTo>
                  <a:lnTo>
                    <a:pt x="0" y="1"/>
                  </a:lnTo>
                  <a:lnTo>
                    <a:pt x="257" y="0"/>
                  </a:lnTo>
                  <a:lnTo>
                    <a:pt x="276" y="19"/>
                  </a:lnTo>
                  <a:lnTo>
                    <a:pt x="276"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7" name="Freeform 10"/>
            <p:cNvSpPr>
              <a:spLocks/>
            </p:cNvSpPr>
            <p:nvPr/>
          </p:nvSpPr>
          <p:spPr bwMode="auto">
            <a:xfrm>
              <a:off x="1660" y="3065"/>
              <a:ext cx="27" cy="106"/>
            </a:xfrm>
            <a:custGeom>
              <a:avLst/>
              <a:gdLst>
                <a:gd name="T0" fmla="*/ 26 w 27"/>
                <a:gd name="T1" fmla="*/ 105 h 106"/>
                <a:gd name="T2" fmla="*/ 1 w 27"/>
                <a:gd name="T3" fmla="*/ 79 h 106"/>
                <a:gd name="T4" fmla="*/ 0 w 27"/>
                <a:gd name="T5" fmla="*/ 0 h 106"/>
                <a:gd name="T6" fmla="*/ 21 w 27"/>
                <a:gd name="T7" fmla="*/ 19 h 106"/>
                <a:gd name="T8" fmla="*/ 26 w 27"/>
                <a:gd name="T9" fmla="*/ 105 h 106"/>
                <a:gd name="T10" fmla="*/ 26 w 27"/>
                <a:gd name="T11" fmla="*/ 105 h 106"/>
              </a:gdLst>
              <a:ahLst/>
              <a:cxnLst>
                <a:cxn ang="0">
                  <a:pos x="T0" y="T1"/>
                </a:cxn>
                <a:cxn ang="0">
                  <a:pos x="T2" y="T3"/>
                </a:cxn>
                <a:cxn ang="0">
                  <a:pos x="T4" y="T5"/>
                </a:cxn>
                <a:cxn ang="0">
                  <a:pos x="T6" y="T7"/>
                </a:cxn>
                <a:cxn ang="0">
                  <a:pos x="T8" y="T9"/>
                </a:cxn>
                <a:cxn ang="0">
                  <a:pos x="T10" y="T11"/>
                </a:cxn>
              </a:cxnLst>
              <a:rect l="0" t="0" r="r" b="b"/>
              <a:pathLst>
                <a:path w="27" h="106">
                  <a:moveTo>
                    <a:pt x="26" y="105"/>
                  </a:moveTo>
                  <a:lnTo>
                    <a:pt x="1" y="79"/>
                  </a:lnTo>
                  <a:lnTo>
                    <a:pt x="0" y="0"/>
                  </a:lnTo>
                  <a:lnTo>
                    <a:pt x="21" y="19"/>
                  </a:lnTo>
                  <a:lnTo>
                    <a:pt x="26" y="105"/>
                  </a:lnTo>
                  <a:lnTo>
                    <a:pt x="26" y="10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 name="Freeform 11"/>
            <p:cNvSpPr>
              <a:spLocks/>
            </p:cNvSpPr>
            <p:nvPr/>
          </p:nvSpPr>
          <p:spPr bwMode="auto">
            <a:xfrm>
              <a:off x="1660" y="3063"/>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9" name="Freeform 12"/>
            <p:cNvSpPr>
              <a:spLocks/>
            </p:cNvSpPr>
            <p:nvPr/>
          </p:nvSpPr>
          <p:spPr bwMode="auto">
            <a:xfrm>
              <a:off x="1624" y="3085"/>
              <a:ext cx="258" cy="210"/>
            </a:xfrm>
            <a:custGeom>
              <a:avLst/>
              <a:gdLst>
                <a:gd name="T0" fmla="*/ 0 w 258"/>
                <a:gd name="T1" fmla="*/ 81 h 210"/>
                <a:gd name="T2" fmla="*/ 57 w 258"/>
                <a:gd name="T3" fmla="*/ 81 h 210"/>
                <a:gd name="T4" fmla="*/ 57 w 258"/>
                <a:gd name="T5" fmla="*/ 1 h 210"/>
                <a:gd name="T6" fmla="*/ 199 w 258"/>
                <a:gd name="T7" fmla="*/ 0 h 210"/>
                <a:gd name="T8" fmla="*/ 199 w 258"/>
                <a:gd name="T9" fmla="*/ 80 h 210"/>
                <a:gd name="T10" fmla="*/ 257 w 258"/>
                <a:gd name="T11" fmla="*/ 80 h 210"/>
                <a:gd name="T12" fmla="*/ 127 w 258"/>
                <a:gd name="T13" fmla="*/ 209 h 210"/>
                <a:gd name="T14" fmla="*/ 0 w 258"/>
                <a:gd name="T15" fmla="*/ 81 h 210"/>
                <a:gd name="T16" fmla="*/ 0 w 258"/>
                <a:gd name="T17" fmla="*/ 8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10">
                  <a:moveTo>
                    <a:pt x="0" y="81"/>
                  </a:moveTo>
                  <a:lnTo>
                    <a:pt x="57" y="81"/>
                  </a:lnTo>
                  <a:lnTo>
                    <a:pt x="57" y="1"/>
                  </a:lnTo>
                  <a:lnTo>
                    <a:pt x="199" y="0"/>
                  </a:lnTo>
                  <a:lnTo>
                    <a:pt x="199" y="80"/>
                  </a:lnTo>
                  <a:lnTo>
                    <a:pt x="257" y="80"/>
                  </a:lnTo>
                  <a:lnTo>
                    <a:pt x="127" y="209"/>
                  </a:lnTo>
                  <a:lnTo>
                    <a:pt x="0" y="81"/>
                  </a:lnTo>
                  <a:lnTo>
                    <a:pt x="0" y="8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0" name="Freeform 13"/>
            <p:cNvSpPr>
              <a:spLocks/>
            </p:cNvSpPr>
            <p:nvPr/>
          </p:nvSpPr>
          <p:spPr bwMode="auto">
            <a:xfrm>
              <a:off x="1658" y="2967"/>
              <a:ext cx="28" cy="105"/>
            </a:xfrm>
            <a:custGeom>
              <a:avLst/>
              <a:gdLst>
                <a:gd name="T0" fmla="*/ 27 w 28"/>
                <a:gd name="T1" fmla="*/ 104 h 105"/>
                <a:gd name="T2" fmla="*/ 2 w 28"/>
                <a:gd name="T3" fmla="*/ 79 h 105"/>
                <a:gd name="T4" fmla="*/ 0 w 28"/>
                <a:gd name="T5" fmla="*/ 0 h 105"/>
                <a:gd name="T6" fmla="*/ 22 w 28"/>
                <a:gd name="T7" fmla="*/ 18 h 105"/>
                <a:gd name="T8" fmla="*/ 27 w 28"/>
                <a:gd name="T9" fmla="*/ 104 h 105"/>
                <a:gd name="T10" fmla="*/ 27 w 28"/>
                <a:gd name="T11" fmla="*/ 104 h 105"/>
              </a:gdLst>
              <a:ahLst/>
              <a:cxnLst>
                <a:cxn ang="0">
                  <a:pos x="T0" y="T1"/>
                </a:cxn>
                <a:cxn ang="0">
                  <a:pos x="T2" y="T3"/>
                </a:cxn>
                <a:cxn ang="0">
                  <a:pos x="T4" y="T5"/>
                </a:cxn>
                <a:cxn ang="0">
                  <a:pos x="T6" y="T7"/>
                </a:cxn>
                <a:cxn ang="0">
                  <a:pos x="T8" y="T9"/>
                </a:cxn>
                <a:cxn ang="0">
                  <a:pos x="T10" y="T11"/>
                </a:cxn>
              </a:cxnLst>
              <a:rect l="0" t="0" r="r" b="b"/>
              <a:pathLst>
                <a:path w="28" h="105">
                  <a:moveTo>
                    <a:pt x="27" y="104"/>
                  </a:moveTo>
                  <a:lnTo>
                    <a:pt x="2" y="79"/>
                  </a:lnTo>
                  <a:lnTo>
                    <a:pt x="0" y="0"/>
                  </a:lnTo>
                  <a:lnTo>
                    <a:pt x="22" y="18"/>
                  </a:lnTo>
                  <a:lnTo>
                    <a:pt x="27" y="104"/>
                  </a:lnTo>
                  <a:lnTo>
                    <a:pt x="27"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1" name="Freeform 14"/>
            <p:cNvSpPr>
              <a:spLocks/>
            </p:cNvSpPr>
            <p:nvPr/>
          </p:nvSpPr>
          <p:spPr bwMode="auto">
            <a:xfrm>
              <a:off x="1658" y="2965"/>
              <a:ext cx="165" cy="24"/>
            </a:xfrm>
            <a:custGeom>
              <a:avLst/>
              <a:gdLst>
                <a:gd name="T0" fmla="*/ 0 w 165"/>
                <a:gd name="T1" fmla="*/ 1 h 24"/>
                <a:gd name="T2" fmla="*/ 141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 name="Freeform 15"/>
            <p:cNvSpPr>
              <a:spLocks/>
            </p:cNvSpPr>
            <p:nvPr/>
          </p:nvSpPr>
          <p:spPr bwMode="auto">
            <a:xfrm>
              <a:off x="1680" y="2987"/>
              <a:ext cx="144" cy="81"/>
            </a:xfrm>
            <a:custGeom>
              <a:avLst/>
              <a:gdLst>
                <a:gd name="T0" fmla="*/ 1 w 144"/>
                <a:gd name="T1" fmla="*/ 80 h 81"/>
                <a:gd name="T2" fmla="*/ 0 w 144"/>
                <a:gd name="T3" fmla="*/ 1 h 81"/>
                <a:gd name="T4" fmla="*/ 143 w 144"/>
                <a:gd name="T5" fmla="*/ 0 h 81"/>
                <a:gd name="T6" fmla="*/ 143 w 144"/>
                <a:gd name="T7" fmla="*/ 79 h 81"/>
                <a:gd name="T8" fmla="*/ 1 w 144"/>
                <a:gd name="T9" fmla="*/ 80 h 81"/>
                <a:gd name="T10" fmla="*/ 1 w 144"/>
                <a:gd name="T11" fmla="*/ 80 h 81"/>
              </a:gdLst>
              <a:ahLst/>
              <a:cxnLst>
                <a:cxn ang="0">
                  <a:pos x="T0" y="T1"/>
                </a:cxn>
                <a:cxn ang="0">
                  <a:pos x="T2" y="T3"/>
                </a:cxn>
                <a:cxn ang="0">
                  <a:pos x="T4" y="T5"/>
                </a:cxn>
                <a:cxn ang="0">
                  <a:pos x="T6" y="T7"/>
                </a:cxn>
                <a:cxn ang="0">
                  <a:pos x="T8" y="T9"/>
                </a:cxn>
                <a:cxn ang="0">
                  <a:pos x="T10" y="T11"/>
                </a:cxn>
              </a:cxnLst>
              <a:rect l="0" t="0" r="r" b="b"/>
              <a:pathLst>
                <a:path w="144" h="81">
                  <a:moveTo>
                    <a:pt x="1" y="80"/>
                  </a:moveTo>
                  <a:lnTo>
                    <a:pt x="0" y="1"/>
                  </a:lnTo>
                  <a:lnTo>
                    <a:pt x="143" y="0"/>
                  </a:lnTo>
                  <a:lnTo>
                    <a:pt x="143" y="79"/>
                  </a:lnTo>
                  <a:lnTo>
                    <a:pt x="1" y="80"/>
                  </a:lnTo>
                  <a:lnTo>
                    <a:pt x="1"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3" name="Freeform 16"/>
            <p:cNvSpPr>
              <a:spLocks/>
            </p:cNvSpPr>
            <p:nvPr/>
          </p:nvSpPr>
          <p:spPr bwMode="auto">
            <a:xfrm>
              <a:off x="1658" y="2882"/>
              <a:ext cx="27" cy="84"/>
            </a:xfrm>
            <a:custGeom>
              <a:avLst/>
              <a:gdLst>
                <a:gd name="T0" fmla="*/ 26 w 27"/>
                <a:gd name="T1" fmla="*/ 83 h 84"/>
                <a:gd name="T2" fmla="*/ 2 w 27"/>
                <a:gd name="T3" fmla="*/ 58 h 84"/>
                <a:gd name="T4" fmla="*/ 0 w 27"/>
                <a:gd name="T5" fmla="*/ 0 h 84"/>
                <a:gd name="T6" fmla="*/ 22 w 27"/>
                <a:gd name="T7" fmla="*/ 19 h 84"/>
                <a:gd name="T8" fmla="*/ 26 w 27"/>
                <a:gd name="T9" fmla="*/ 83 h 84"/>
                <a:gd name="T10" fmla="*/ 26 w 27"/>
                <a:gd name="T11" fmla="*/ 83 h 84"/>
              </a:gdLst>
              <a:ahLst/>
              <a:cxnLst>
                <a:cxn ang="0">
                  <a:pos x="T0" y="T1"/>
                </a:cxn>
                <a:cxn ang="0">
                  <a:pos x="T2" y="T3"/>
                </a:cxn>
                <a:cxn ang="0">
                  <a:pos x="T4" y="T5"/>
                </a:cxn>
                <a:cxn ang="0">
                  <a:pos x="T6" y="T7"/>
                </a:cxn>
                <a:cxn ang="0">
                  <a:pos x="T8" y="T9"/>
                </a:cxn>
                <a:cxn ang="0">
                  <a:pos x="T10" y="T11"/>
                </a:cxn>
              </a:cxnLst>
              <a:rect l="0" t="0" r="r" b="b"/>
              <a:pathLst>
                <a:path w="27" h="84">
                  <a:moveTo>
                    <a:pt x="26" y="83"/>
                  </a:moveTo>
                  <a:lnTo>
                    <a:pt x="2" y="58"/>
                  </a:lnTo>
                  <a:lnTo>
                    <a:pt x="0" y="0"/>
                  </a:lnTo>
                  <a:lnTo>
                    <a:pt x="22" y="19"/>
                  </a:lnTo>
                  <a:lnTo>
                    <a:pt x="26" y="83"/>
                  </a:lnTo>
                  <a:lnTo>
                    <a:pt x="26"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 name="Freeform 17"/>
            <p:cNvSpPr>
              <a:spLocks/>
            </p:cNvSpPr>
            <p:nvPr/>
          </p:nvSpPr>
          <p:spPr bwMode="auto">
            <a:xfrm>
              <a:off x="1658" y="2880"/>
              <a:ext cx="165" cy="24"/>
            </a:xfrm>
            <a:custGeom>
              <a:avLst/>
              <a:gdLst>
                <a:gd name="T0" fmla="*/ 0 w 165"/>
                <a:gd name="T1" fmla="*/ 2 h 24"/>
                <a:gd name="T2" fmla="*/ 141 w 165"/>
                <a:gd name="T3" fmla="*/ 0 h 24"/>
                <a:gd name="T4" fmla="*/ 164 w 165"/>
                <a:gd name="T5" fmla="*/ 22 h 24"/>
                <a:gd name="T6" fmla="*/ 22 w 165"/>
                <a:gd name="T7" fmla="*/ 23 h 24"/>
                <a:gd name="T8" fmla="*/ 0 w 165"/>
                <a:gd name="T9" fmla="*/ 2 h 24"/>
                <a:gd name="T10" fmla="*/ 0 w 165"/>
                <a:gd name="T11" fmla="*/ 2 h 24"/>
              </a:gdLst>
              <a:ahLst/>
              <a:cxnLst>
                <a:cxn ang="0">
                  <a:pos x="T0" y="T1"/>
                </a:cxn>
                <a:cxn ang="0">
                  <a:pos x="T2" y="T3"/>
                </a:cxn>
                <a:cxn ang="0">
                  <a:pos x="T4" y="T5"/>
                </a:cxn>
                <a:cxn ang="0">
                  <a:pos x="T6" y="T7"/>
                </a:cxn>
                <a:cxn ang="0">
                  <a:pos x="T8" y="T9"/>
                </a:cxn>
                <a:cxn ang="0">
                  <a:pos x="T10" y="T11"/>
                </a:cxn>
              </a:cxnLst>
              <a:rect l="0" t="0" r="r" b="b"/>
              <a:pathLst>
                <a:path w="165" h="24">
                  <a:moveTo>
                    <a:pt x="0" y="2"/>
                  </a:moveTo>
                  <a:lnTo>
                    <a:pt x="141" y="0"/>
                  </a:lnTo>
                  <a:lnTo>
                    <a:pt x="164" y="22"/>
                  </a:lnTo>
                  <a:lnTo>
                    <a:pt x="22" y="23"/>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5" name="Freeform 18"/>
            <p:cNvSpPr>
              <a:spLocks/>
            </p:cNvSpPr>
            <p:nvPr/>
          </p:nvSpPr>
          <p:spPr bwMode="auto">
            <a:xfrm>
              <a:off x="1680" y="2902"/>
              <a:ext cx="143" cy="60"/>
            </a:xfrm>
            <a:custGeom>
              <a:avLst/>
              <a:gdLst>
                <a:gd name="T0" fmla="*/ 0 w 143"/>
                <a:gd name="T1" fmla="*/ 59 h 60"/>
                <a:gd name="T2" fmla="*/ 0 w 143"/>
                <a:gd name="T3" fmla="*/ 1 h 60"/>
                <a:gd name="T4" fmla="*/ 142 w 143"/>
                <a:gd name="T5" fmla="*/ 0 h 60"/>
                <a:gd name="T6" fmla="*/ 142 w 143"/>
                <a:gd name="T7" fmla="*/ 57 h 60"/>
                <a:gd name="T8" fmla="*/ 0 w 143"/>
                <a:gd name="T9" fmla="*/ 59 h 60"/>
                <a:gd name="T10" fmla="*/ 0 w 143"/>
                <a:gd name="T11" fmla="*/ 59 h 60"/>
              </a:gdLst>
              <a:ahLst/>
              <a:cxnLst>
                <a:cxn ang="0">
                  <a:pos x="T0" y="T1"/>
                </a:cxn>
                <a:cxn ang="0">
                  <a:pos x="T2" y="T3"/>
                </a:cxn>
                <a:cxn ang="0">
                  <a:pos x="T4" y="T5"/>
                </a:cxn>
                <a:cxn ang="0">
                  <a:pos x="T6" y="T7"/>
                </a:cxn>
                <a:cxn ang="0">
                  <a:pos x="T8" y="T9"/>
                </a:cxn>
                <a:cxn ang="0">
                  <a:pos x="T10" y="T11"/>
                </a:cxn>
              </a:cxnLst>
              <a:rect l="0" t="0" r="r" b="b"/>
              <a:pathLst>
                <a:path w="143" h="60">
                  <a:moveTo>
                    <a:pt x="0" y="59"/>
                  </a:moveTo>
                  <a:lnTo>
                    <a:pt x="0" y="1"/>
                  </a:lnTo>
                  <a:lnTo>
                    <a:pt x="142" y="0"/>
                  </a:lnTo>
                  <a:lnTo>
                    <a:pt x="142" y="57"/>
                  </a:lnTo>
                  <a:lnTo>
                    <a:pt x="0" y="59"/>
                  </a:lnTo>
                  <a:lnTo>
                    <a:pt x="0" y="5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6" name="Freeform 19"/>
            <p:cNvSpPr>
              <a:spLocks/>
            </p:cNvSpPr>
            <p:nvPr/>
          </p:nvSpPr>
          <p:spPr bwMode="auto">
            <a:xfrm>
              <a:off x="1658" y="2806"/>
              <a:ext cx="27" cy="67"/>
            </a:xfrm>
            <a:custGeom>
              <a:avLst/>
              <a:gdLst>
                <a:gd name="T0" fmla="*/ 26 w 27"/>
                <a:gd name="T1" fmla="*/ 66 h 67"/>
                <a:gd name="T2" fmla="*/ 1 w 27"/>
                <a:gd name="T3" fmla="*/ 40 h 67"/>
                <a:gd name="T4" fmla="*/ 0 w 27"/>
                <a:gd name="T5" fmla="*/ 0 h 67"/>
                <a:gd name="T6" fmla="*/ 21 w 27"/>
                <a:gd name="T7" fmla="*/ 19 h 67"/>
                <a:gd name="T8" fmla="*/ 26 w 27"/>
                <a:gd name="T9" fmla="*/ 66 h 67"/>
                <a:gd name="T10" fmla="*/ 26 w 27"/>
                <a:gd name="T11" fmla="*/ 66 h 67"/>
              </a:gdLst>
              <a:ahLst/>
              <a:cxnLst>
                <a:cxn ang="0">
                  <a:pos x="T0" y="T1"/>
                </a:cxn>
                <a:cxn ang="0">
                  <a:pos x="T2" y="T3"/>
                </a:cxn>
                <a:cxn ang="0">
                  <a:pos x="T4" y="T5"/>
                </a:cxn>
                <a:cxn ang="0">
                  <a:pos x="T6" y="T7"/>
                </a:cxn>
                <a:cxn ang="0">
                  <a:pos x="T8" y="T9"/>
                </a:cxn>
                <a:cxn ang="0">
                  <a:pos x="T10" y="T11"/>
                </a:cxn>
              </a:cxnLst>
              <a:rect l="0" t="0" r="r" b="b"/>
              <a:pathLst>
                <a:path w="27" h="67">
                  <a:moveTo>
                    <a:pt x="26" y="66"/>
                  </a:moveTo>
                  <a:lnTo>
                    <a:pt x="1" y="40"/>
                  </a:lnTo>
                  <a:lnTo>
                    <a:pt x="0" y="0"/>
                  </a:lnTo>
                  <a:lnTo>
                    <a:pt x="21" y="19"/>
                  </a:lnTo>
                  <a:lnTo>
                    <a:pt x="26" y="66"/>
                  </a:lnTo>
                  <a:lnTo>
                    <a:pt x="26"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 name="Freeform 20"/>
            <p:cNvSpPr>
              <a:spLocks/>
            </p:cNvSpPr>
            <p:nvPr/>
          </p:nvSpPr>
          <p:spPr bwMode="auto">
            <a:xfrm>
              <a:off x="1658" y="2804"/>
              <a:ext cx="165" cy="25"/>
            </a:xfrm>
            <a:custGeom>
              <a:avLst/>
              <a:gdLst>
                <a:gd name="T0" fmla="*/ 0 w 165"/>
                <a:gd name="T1" fmla="*/ 2 h 25"/>
                <a:gd name="T2" fmla="*/ 141 w 165"/>
                <a:gd name="T3" fmla="*/ 0 h 25"/>
                <a:gd name="T4" fmla="*/ 164 w 165"/>
                <a:gd name="T5" fmla="*/ 23 h 25"/>
                <a:gd name="T6" fmla="*/ 21 w 165"/>
                <a:gd name="T7" fmla="*/ 24 h 25"/>
                <a:gd name="T8" fmla="*/ 0 w 165"/>
                <a:gd name="T9" fmla="*/ 2 h 25"/>
                <a:gd name="T10" fmla="*/ 0 w 165"/>
                <a:gd name="T11" fmla="*/ 2 h 25"/>
              </a:gdLst>
              <a:ahLst/>
              <a:cxnLst>
                <a:cxn ang="0">
                  <a:pos x="T0" y="T1"/>
                </a:cxn>
                <a:cxn ang="0">
                  <a:pos x="T2" y="T3"/>
                </a:cxn>
                <a:cxn ang="0">
                  <a:pos x="T4" y="T5"/>
                </a:cxn>
                <a:cxn ang="0">
                  <a:pos x="T6" y="T7"/>
                </a:cxn>
                <a:cxn ang="0">
                  <a:pos x="T8" y="T9"/>
                </a:cxn>
                <a:cxn ang="0">
                  <a:pos x="T10" y="T11"/>
                </a:cxn>
              </a:cxnLst>
              <a:rect l="0" t="0" r="r" b="b"/>
              <a:pathLst>
                <a:path w="165" h="25">
                  <a:moveTo>
                    <a:pt x="0" y="2"/>
                  </a:moveTo>
                  <a:lnTo>
                    <a:pt x="141" y="0"/>
                  </a:lnTo>
                  <a:lnTo>
                    <a:pt x="164" y="23"/>
                  </a:lnTo>
                  <a:lnTo>
                    <a:pt x="21" y="24"/>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8" name="Freeform 21"/>
            <p:cNvSpPr>
              <a:spLocks/>
            </p:cNvSpPr>
            <p:nvPr/>
          </p:nvSpPr>
          <p:spPr bwMode="auto">
            <a:xfrm>
              <a:off x="1679" y="2827"/>
              <a:ext cx="144" cy="42"/>
            </a:xfrm>
            <a:custGeom>
              <a:avLst/>
              <a:gdLst>
                <a:gd name="T0" fmla="*/ 0 w 144"/>
                <a:gd name="T1" fmla="*/ 41 h 42"/>
                <a:gd name="T2" fmla="*/ 0 w 144"/>
                <a:gd name="T3" fmla="*/ 1 h 42"/>
                <a:gd name="T4" fmla="*/ 143 w 144"/>
                <a:gd name="T5" fmla="*/ 0 h 42"/>
                <a:gd name="T6" fmla="*/ 143 w 144"/>
                <a:gd name="T7" fmla="*/ 40 h 42"/>
                <a:gd name="T8" fmla="*/ 0 w 144"/>
                <a:gd name="T9" fmla="*/ 41 h 42"/>
                <a:gd name="T10" fmla="*/ 0 w 144"/>
                <a:gd name="T11" fmla="*/ 41 h 42"/>
              </a:gdLst>
              <a:ahLst/>
              <a:cxnLst>
                <a:cxn ang="0">
                  <a:pos x="T0" y="T1"/>
                </a:cxn>
                <a:cxn ang="0">
                  <a:pos x="T2" y="T3"/>
                </a:cxn>
                <a:cxn ang="0">
                  <a:pos x="T4" y="T5"/>
                </a:cxn>
                <a:cxn ang="0">
                  <a:pos x="T6" y="T7"/>
                </a:cxn>
                <a:cxn ang="0">
                  <a:pos x="T8" y="T9"/>
                </a:cxn>
                <a:cxn ang="0">
                  <a:pos x="T10" y="T11"/>
                </a:cxn>
              </a:cxnLst>
              <a:rect l="0" t="0" r="r" b="b"/>
              <a:pathLst>
                <a:path w="144" h="42">
                  <a:moveTo>
                    <a:pt x="0" y="41"/>
                  </a:moveTo>
                  <a:lnTo>
                    <a:pt x="0" y="1"/>
                  </a:lnTo>
                  <a:lnTo>
                    <a:pt x="143" y="0"/>
                  </a:lnTo>
                  <a:lnTo>
                    <a:pt x="143" y="40"/>
                  </a:lnTo>
                  <a:lnTo>
                    <a:pt x="0" y="41"/>
                  </a:lnTo>
                  <a:lnTo>
                    <a:pt x="0" y="4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 name="Freeform 22"/>
            <p:cNvSpPr>
              <a:spLocks/>
            </p:cNvSpPr>
            <p:nvPr/>
          </p:nvSpPr>
          <p:spPr bwMode="auto">
            <a:xfrm>
              <a:off x="1658" y="2732"/>
              <a:ext cx="26" cy="52"/>
            </a:xfrm>
            <a:custGeom>
              <a:avLst/>
              <a:gdLst>
                <a:gd name="T0" fmla="*/ 25 w 26"/>
                <a:gd name="T1" fmla="*/ 51 h 52"/>
                <a:gd name="T2" fmla="*/ 0 w 26"/>
                <a:gd name="T3" fmla="*/ 25 h 52"/>
                <a:gd name="T4" fmla="*/ 0 w 26"/>
                <a:gd name="T5" fmla="*/ 0 h 52"/>
                <a:gd name="T6" fmla="*/ 21 w 26"/>
                <a:gd name="T7" fmla="*/ 17 h 52"/>
                <a:gd name="T8" fmla="*/ 25 w 26"/>
                <a:gd name="T9" fmla="*/ 51 h 52"/>
                <a:gd name="T10" fmla="*/ 25 w 26"/>
                <a:gd name="T11" fmla="*/ 51 h 52"/>
              </a:gdLst>
              <a:ahLst/>
              <a:cxnLst>
                <a:cxn ang="0">
                  <a:pos x="T0" y="T1"/>
                </a:cxn>
                <a:cxn ang="0">
                  <a:pos x="T2" y="T3"/>
                </a:cxn>
                <a:cxn ang="0">
                  <a:pos x="T4" y="T5"/>
                </a:cxn>
                <a:cxn ang="0">
                  <a:pos x="T6" y="T7"/>
                </a:cxn>
                <a:cxn ang="0">
                  <a:pos x="T8" y="T9"/>
                </a:cxn>
                <a:cxn ang="0">
                  <a:pos x="T10" y="T11"/>
                </a:cxn>
              </a:cxnLst>
              <a:rect l="0" t="0" r="r" b="b"/>
              <a:pathLst>
                <a:path w="26" h="52">
                  <a:moveTo>
                    <a:pt x="25" y="51"/>
                  </a:moveTo>
                  <a:lnTo>
                    <a:pt x="0" y="25"/>
                  </a:lnTo>
                  <a:lnTo>
                    <a:pt x="0" y="0"/>
                  </a:lnTo>
                  <a:lnTo>
                    <a:pt x="21" y="17"/>
                  </a:lnTo>
                  <a:lnTo>
                    <a:pt x="25" y="51"/>
                  </a:lnTo>
                  <a:lnTo>
                    <a:pt x="25"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0" name="Freeform 23"/>
            <p:cNvSpPr>
              <a:spLocks/>
            </p:cNvSpPr>
            <p:nvPr/>
          </p:nvSpPr>
          <p:spPr bwMode="auto">
            <a:xfrm>
              <a:off x="1658" y="2730"/>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 name="Freeform 24"/>
            <p:cNvSpPr>
              <a:spLocks/>
            </p:cNvSpPr>
            <p:nvPr/>
          </p:nvSpPr>
          <p:spPr bwMode="auto">
            <a:xfrm>
              <a:off x="1679" y="2752"/>
              <a:ext cx="144" cy="27"/>
            </a:xfrm>
            <a:custGeom>
              <a:avLst/>
              <a:gdLst>
                <a:gd name="T0" fmla="*/ 0 w 144"/>
                <a:gd name="T1" fmla="*/ 26 h 27"/>
                <a:gd name="T2" fmla="*/ 0 w 144"/>
                <a:gd name="T3" fmla="*/ 1 h 27"/>
                <a:gd name="T4" fmla="*/ 143 w 144"/>
                <a:gd name="T5" fmla="*/ 0 h 27"/>
                <a:gd name="T6" fmla="*/ 143 w 144"/>
                <a:gd name="T7" fmla="*/ 26 h 27"/>
                <a:gd name="T8" fmla="*/ 0 w 144"/>
                <a:gd name="T9" fmla="*/ 26 h 27"/>
                <a:gd name="T10" fmla="*/ 0 w 144"/>
                <a:gd name="T11" fmla="*/ 26 h 27"/>
              </a:gdLst>
              <a:ahLst/>
              <a:cxnLst>
                <a:cxn ang="0">
                  <a:pos x="T0" y="T1"/>
                </a:cxn>
                <a:cxn ang="0">
                  <a:pos x="T2" y="T3"/>
                </a:cxn>
                <a:cxn ang="0">
                  <a:pos x="T4" y="T5"/>
                </a:cxn>
                <a:cxn ang="0">
                  <a:pos x="T6" y="T7"/>
                </a:cxn>
                <a:cxn ang="0">
                  <a:pos x="T8" y="T9"/>
                </a:cxn>
                <a:cxn ang="0">
                  <a:pos x="T10" y="T11"/>
                </a:cxn>
              </a:cxnLst>
              <a:rect l="0" t="0" r="r" b="b"/>
              <a:pathLst>
                <a:path w="144" h="27">
                  <a:moveTo>
                    <a:pt x="0" y="26"/>
                  </a:moveTo>
                  <a:lnTo>
                    <a:pt x="0" y="1"/>
                  </a:lnTo>
                  <a:lnTo>
                    <a:pt x="143" y="0"/>
                  </a:lnTo>
                  <a:lnTo>
                    <a:pt x="143" y="26"/>
                  </a:lnTo>
                  <a:lnTo>
                    <a:pt x="0" y="26"/>
                  </a:lnTo>
                  <a:lnTo>
                    <a:pt x="0" y="2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22" name="Group 42"/>
          <p:cNvGrpSpPr>
            <a:grpSpLocks/>
          </p:cNvGrpSpPr>
          <p:nvPr/>
        </p:nvGrpSpPr>
        <p:grpSpPr bwMode="auto">
          <a:xfrm>
            <a:off x="5757687" y="4455406"/>
            <a:ext cx="360000" cy="360000"/>
            <a:chOff x="2890" y="2720"/>
            <a:chExt cx="277" cy="565"/>
          </a:xfrm>
          <a:solidFill>
            <a:schemeClr val="accent2"/>
          </a:solidFill>
        </p:grpSpPr>
        <p:sp>
          <p:nvSpPr>
            <p:cNvPr id="23" name="Freeform 43"/>
            <p:cNvSpPr>
              <a:spLocks/>
            </p:cNvSpPr>
            <p:nvPr/>
          </p:nvSpPr>
          <p:spPr bwMode="auto">
            <a:xfrm>
              <a:off x="2890" y="3135"/>
              <a:ext cx="276" cy="21"/>
            </a:xfrm>
            <a:custGeom>
              <a:avLst/>
              <a:gdLst>
                <a:gd name="T0" fmla="*/ 275 w 276"/>
                <a:gd name="T1" fmla="*/ 19 h 21"/>
                <a:gd name="T2" fmla="*/ 20 w 276"/>
                <a:gd name="T3" fmla="*/ 20 h 21"/>
                <a:gd name="T4" fmla="*/ 0 w 276"/>
                <a:gd name="T5" fmla="*/ 1 h 21"/>
                <a:gd name="T6" fmla="*/ 256 w 276"/>
                <a:gd name="T7" fmla="*/ 0 h 21"/>
                <a:gd name="T8" fmla="*/ 275 w 276"/>
                <a:gd name="T9" fmla="*/ 19 h 21"/>
                <a:gd name="T10" fmla="*/ 275 w 276"/>
                <a:gd name="T11" fmla="*/ 19 h 21"/>
              </a:gdLst>
              <a:ahLst/>
              <a:cxnLst>
                <a:cxn ang="0">
                  <a:pos x="T0" y="T1"/>
                </a:cxn>
                <a:cxn ang="0">
                  <a:pos x="T2" y="T3"/>
                </a:cxn>
                <a:cxn ang="0">
                  <a:pos x="T4" y="T5"/>
                </a:cxn>
                <a:cxn ang="0">
                  <a:pos x="T6" y="T7"/>
                </a:cxn>
                <a:cxn ang="0">
                  <a:pos x="T8" y="T9"/>
                </a:cxn>
                <a:cxn ang="0">
                  <a:pos x="T10" y="T11"/>
                </a:cxn>
              </a:cxnLst>
              <a:rect l="0" t="0" r="r" b="b"/>
              <a:pathLst>
                <a:path w="276" h="21">
                  <a:moveTo>
                    <a:pt x="275" y="19"/>
                  </a:moveTo>
                  <a:lnTo>
                    <a:pt x="20" y="20"/>
                  </a:lnTo>
                  <a:lnTo>
                    <a:pt x="0" y="1"/>
                  </a:lnTo>
                  <a:lnTo>
                    <a:pt x="256" y="0"/>
                  </a:lnTo>
                  <a:lnTo>
                    <a:pt x="275" y="19"/>
                  </a:lnTo>
                  <a:lnTo>
                    <a:pt x="275"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4" name="Freeform 44"/>
            <p:cNvSpPr>
              <a:spLocks/>
            </p:cNvSpPr>
            <p:nvPr/>
          </p:nvSpPr>
          <p:spPr bwMode="auto">
            <a:xfrm>
              <a:off x="2945" y="3055"/>
              <a:ext cx="27" cy="106"/>
            </a:xfrm>
            <a:custGeom>
              <a:avLst/>
              <a:gdLst>
                <a:gd name="T0" fmla="*/ 26 w 27"/>
                <a:gd name="T1" fmla="*/ 105 h 106"/>
                <a:gd name="T2" fmla="*/ 1 w 27"/>
                <a:gd name="T3" fmla="*/ 79 h 106"/>
                <a:gd name="T4" fmla="*/ 0 w 27"/>
                <a:gd name="T5" fmla="*/ 0 h 106"/>
                <a:gd name="T6" fmla="*/ 21 w 27"/>
                <a:gd name="T7" fmla="*/ 18 h 106"/>
                <a:gd name="T8" fmla="*/ 26 w 27"/>
                <a:gd name="T9" fmla="*/ 105 h 106"/>
                <a:gd name="T10" fmla="*/ 26 w 27"/>
                <a:gd name="T11" fmla="*/ 105 h 106"/>
              </a:gdLst>
              <a:ahLst/>
              <a:cxnLst>
                <a:cxn ang="0">
                  <a:pos x="T0" y="T1"/>
                </a:cxn>
                <a:cxn ang="0">
                  <a:pos x="T2" y="T3"/>
                </a:cxn>
                <a:cxn ang="0">
                  <a:pos x="T4" y="T5"/>
                </a:cxn>
                <a:cxn ang="0">
                  <a:pos x="T6" y="T7"/>
                </a:cxn>
                <a:cxn ang="0">
                  <a:pos x="T8" y="T9"/>
                </a:cxn>
                <a:cxn ang="0">
                  <a:pos x="T10" y="T11"/>
                </a:cxn>
              </a:cxnLst>
              <a:rect l="0" t="0" r="r" b="b"/>
              <a:pathLst>
                <a:path w="27" h="106">
                  <a:moveTo>
                    <a:pt x="26" y="105"/>
                  </a:moveTo>
                  <a:lnTo>
                    <a:pt x="1" y="79"/>
                  </a:lnTo>
                  <a:lnTo>
                    <a:pt x="0" y="0"/>
                  </a:lnTo>
                  <a:lnTo>
                    <a:pt x="21" y="18"/>
                  </a:lnTo>
                  <a:lnTo>
                    <a:pt x="26" y="105"/>
                  </a:lnTo>
                  <a:lnTo>
                    <a:pt x="26" y="10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5" name="Freeform 45"/>
            <p:cNvSpPr>
              <a:spLocks/>
            </p:cNvSpPr>
            <p:nvPr/>
          </p:nvSpPr>
          <p:spPr bwMode="auto">
            <a:xfrm>
              <a:off x="2945" y="3053"/>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6" name="Freeform 46"/>
            <p:cNvSpPr>
              <a:spLocks/>
            </p:cNvSpPr>
            <p:nvPr/>
          </p:nvSpPr>
          <p:spPr bwMode="auto">
            <a:xfrm>
              <a:off x="2909" y="3075"/>
              <a:ext cx="258" cy="210"/>
            </a:xfrm>
            <a:custGeom>
              <a:avLst/>
              <a:gdLst>
                <a:gd name="T0" fmla="*/ 0 w 258"/>
                <a:gd name="T1" fmla="*/ 80 h 210"/>
                <a:gd name="T2" fmla="*/ 57 w 258"/>
                <a:gd name="T3" fmla="*/ 80 h 210"/>
                <a:gd name="T4" fmla="*/ 57 w 258"/>
                <a:gd name="T5" fmla="*/ 1 h 210"/>
                <a:gd name="T6" fmla="*/ 200 w 258"/>
                <a:gd name="T7" fmla="*/ 0 h 210"/>
                <a:gd name="T8" fmla="*/ 200 w 258"/>
                <a:gd name="T9" fmla="*/ 80 h 210"/>
                <a:gd name="T10" fmla="*/ 257 w 258"/>
                <a:gd name="T11" fmla="*/ 79 h 210"/>
                <a:gd name="T12" fmla="*/ 128 w 258"/>
                <a:gd name="T13" fmla="*/ 209 h 210"/>
                <a:gd name="T14" fmla="*/ 0 w 258"/>
                <a:gd name="T15" fmla="*/ 80 h 210"/>
                <a:gd name="T16" fmla="*/ 0 w 258"/>
                <a:gd name="T17" fmla="*/ 8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10">
                  <a:moveTo>
                    <a:pt x="0" y="80"/>
                  </a:moveTo>
                  <a:lnTo>
                    <a:pt x="57" y="80"/>
                  </a:lnTo>
                  <a:lnTo>
                    <a:pt x="57" y="1"/>
                  </a:lnTo>
                  <a:lnTo>
                    <a:pt x="200" y="0"/>
                  </a:lnTo>
                  <a:lnTo>
                    <a:pt x="200" y="80"/>
                  </a:lnTo>
                  <a:lnTo>
                    <a:pt x="257" y="79"/>
                  </a:lnTo>
                  <a:lnTo>
                    <a:pt x="128" y="209"/>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7" name="Freeform 47"/>
            <p:cNvSpPr>
              <a:spLocks/>
            </p:cNvSpPr>
            <p:nvPr/>
          </p:nvSpPr>
          <p:spPr bwMode="auto">
            <a:xfrm>
              <a:off x="2944" y="2957"/>
              <a:ext cx="28" cy="105"/>
            </a:xfrm>
            <a:custGeom>
              <a:avLst/>
              <a:gdLst>
                <a:gd name="T0" fmla="*/ 27 w 28"/>
                <a:gd name="T1" fmla="*/ 104 h 105"/>
                <a:gd name="T2" fmla="*/ 1 w 28"/>
                <a:gd name="T3" fmla="*/ 79 h 105"/>
                <a:gd name="T4" fmla="*/ 0 w 28"/>
                <a:gd name="T5" fmla="*/ 0 h 105"/>
                <a:gd name="T6" fmla="*/ 22 w 28"/>
                <a:gd name="T7" fmla="*/ 17 h 105"/>
                <a:gd name="T8" fmla="*/ 27 w 28"/>
                <a:gd name="T9" fmla="*/ 104 h 105"/>
                <a:gd name="T10" fmla="*/ 27 w 28"/>
                <a:gd name="T11" fmla="*/ 104 h 105"/>
              </a:gdLst>
              <a:ahLst/>
              <a:cxnLst>
                <a:cxn ang="0">
                  <a:pos x="T0" y="T1"/>
                </a:cxn>
                <a:cxn ang="0">
                  <a:pos x="T2" y="T3"/>
                </a:cxn>
                <a:cxn ang="0">
                  <a:pos x="T4" y="T5"/>
                </a:cxn>
                <a:cxn ang="0">
                  <a:pos x="T6" y="T7"/>
                </a:cxn>
                <a:cxn ang="0">
                  <a:pos x="T8" y="T9"/>
                </a:cxn>
                <a:cxn ang="0">
                  <a:pos x="T10" y="T11"/>
                </a:cxn>
              </a:cxnLst>
              <a:rect l="0" t="0" r="r" b="b"/>
              <a:pathLst>
                <a:path w="28" h="105">
                  <a:moveTo>
                    <a:pt x="27" y="104"/>
                  </a:moveTo>
                  <a:lnTo>
                    <a:pt x="1" y="79"/>
                  </a:lnTo>
                  <a:lnTo>
                    <a:pt x="0" y="0"/>
                  </a:lnTo>
                  <a:lnTo>
                    <a:pt x="22" y="17"/>
                  </a:lnTo>
                  <a:lnTo>
                    <a:pt x="27" y="104"/>
                  </a:lnTo>
                  <a:lnTo>
                    <a:pt x="27"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8" name="Freeform 48"/>
            <p:cNvSpPr>
              <a:spLocks/>
            </p:cNvSpPr>
            <p:nvPr/>
          </p:nvSpPr>
          <p:spPr bwMode="auto">
            <a:xfrm>
              <a:off x="2944" y="2955"/>
              <a:ext cx="165" cy="24"/>
            </a:xfrm>
            <a:custGeom>
              <a:avLst/>
              <a:gdLst>
                <a:gd name="T0" fmla="*/ 0 w 165"/>
                <a:gd name="T1" fmla="*/ 0 h 24"/>
                <a:gd name="T2" fmla="*/ 141 w 165"/>
                <a:gd name="T3" fmla="*/ 0 h 24"/>
                <a:gd name="T4" fmla="*/ 164 w 165"/>
                <a:gd name="T5" fmla="*/ 22 h 24"/>
                <a:gd name="T6" fmla="*/ 22 w 165"/>
                <a:gd name="T7" fmla="*/ 23 h 24"/>
                <a:gd name="T8" fmla="*/ 0 w 165"/>
                <a:gd name="T9" fmla="*/ 0 h 24"/>
                <a:gd name="T10" fmla="*/ 0 w 165"/>
                <a:gd name="T11" fmla="*/ 0 h 24"/>
              </a:gdLst>
              <a:ahLst/>
              <a:cxnLst>
                <a:cxn ang="0">
                  <a:pos x="T0" y="T1"/>
                </a:cxn>
                <a:cxn ang="0">
                  <a:pos x="T2" y="T3"/>
                </a:cxn>
                <a:cxn ang="0">
                  <a:pos x="T4" y="T5"/>
                </a:cxn>
                <a:cxn ang="0">
                  <a:pos x="T6" y="T7"/>
                </a:cxn>
                <a:cxn ang="0">
                  <a:pos x="T8" y="T9"/>
                </a:cxn>
                <a:cxn ang="0">
                  <a:pos x="T10" y="T11"/>
                </a:cxn>
              </a:cxnLst>
              <a:rect l="0" t="0" r="r" b="b"/>
              <a:pathLst>
                <a:path w="165" h="24">
                  <a:moveTo>
                    <a:pt x="0" y="0"/>
                  </a:moveTo>
                  <a:lnTo>
                    <a:pt x="141" y="0"/>
                  </a:lnTo>
                  <a:lnTo>
                    <a:pt x="164" y="22"/>
                  </a:lnTo>
                  <a:lnTo>
                    <a:pt x="22" y="23"/>
                  </a:lnTo>
                  <a:lnTo>
                    <a:pt x="0" y="0"/>
                  </a:lnTo>
                  <a:lnTo>
                    <a:pt x="0" y="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9" name="Freeform 49"/>
            <p:cNvSpPr>
              <a:spLocks/>
            </p:cNvSpPr>
            <p:nvPr/>
          </p:nvSpPr>
          <p:spPr bwMode="auto">
            <a:xfrm>
              <a:off x="2966" y="2977"/>
              <a:ext cx="144" cy="80"/>
            </a:xfrm>
            <a:custGeom>
              <a:avLst/>
              <a:gdLst>
                <a:gd name="T0" fmla="*/ 0 w 144"/>
                <a:gd name="T1" fmla="*/ 79 h 80"/>
                <a:gd name="T2" fmla="*/ 0 w 144"/>
                <a:gd name="T3" fmla="*/ 1 h 80"/>
                <a:gd name="T4" fmla="*/ 142 w 144"/>
                <a:gd name="T5" fmla="*/ 0 h 80"/>
                <a:gd name="T6" fmla="*/ 143 w 144"/>
                <a:gd name="T7" fmla="*/ 79 h 80"/>
                <a:gd name="T8" fmla="*/ 0 w 144"/>
                <a:gd name="T9" fmla="*/ 79 h 80"/>
                <a:gd name="T10" fmla="*/ 0 w 144"/>
                <a:gd name="T11" fmla="*/ 79 h 80"/>
              </a:gdLst>
              <a:ahLst/>
              <a:cxnLst>
                <a:cxn ang="0">
                  <a:pos x="T0" y="T1"/>
                </a:cxn>
                <a:cxn ang="0">
                  <a:pos x="T2" y="T3"/>
                </a:cxn>
                <a:cxn ang="0">
                  <a:pos x="T4" y="T5"/>
                </a:cxn>
                <a:cxn ang="0">
                  <a:pos x="T6" y="T7"/>
                </a:cxn>
                <a:cxn ang="0">
                  <a:pos x="T8" y="T9"/>
                </a:cxn>
                <a:cxn ang="0">
                  <a:pos x="T10" y="T11"/>
                </a:cxn>
              </a:cxnLst>
              <a:rect l="0" t="0" r="r" b="b"/>
              <a:pathLst>
                <a:path w="144" h="80">
                  <a:moveTo>
                    <a:pt x="0" y="79"/>
                  </a:moveTo>
                  <a:lnTo>
                    <a:pt x="0" y="1"/>
                  </a:lnTo>
                  <a:lnTo>
                    <a:pt x="142" y="0"/>
                  </a:lnTo>
                  <a:lnTo>
                    <a:pt x="143" y="79"/>
                  </a:lnTo>
                  <a:lnTo>
                    <a:pt x="0" y="79"/>
                  </a:lnTo>
                  <a:lnTo>
                    <a:pt x="0" y="7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30" name="Freeform 50"/>
            <p:cNvSpPr>
              <a:spLocks/>
            </p:cNvSpPr>
            <p:nvPr/>
          </p:nvSpPr>
          <p:spPr bwMode="auto">
            <a:xfrm>
              <a:off x="2944" y="2872"/>
              <a:ext cx="26" cy="84"/>
            </a:xfrm>
            <a:custGeom>
              <a:avLst/>
              <a:gdLst>
                <a:gd name="T0" fmla="*/ 25 w 26"/>
                <a:gd name="T1" fmla="*/ 83 h 84"/>
                <a:gd name="T2" fmla="*/ 1 w 26"/>
                <a:gd name="T3" fmla="*/ 58 h 84"/>
                <a:gd name="T4" fmla="*/ 0 w 26"/>
                <a:gd name="T5" fmla="*/ 0 h 84"/>
                <a:gd name="T6" fmla="*/ 21 w 26"/>
                <a:gd name="T7" fmla="*/ 18 h 84"/>
                <a:gd name="T8" fmla="*/ 25 w 26"/>
                <a:gd name="T9" fmla="*/ 83 h 84"/>
                <a:gd name="T10" fmla="*/ 25 w 26"/>
                <a:gd name="T11" fmla="*/ 83 h 84"/>
              </a:gdLst>
              <a:ahLst/>
              <a:cxnLst>
                <a:cxn ang="0">
                  <a:pos x="T0" y="T1"/>
                </a:cxn>
                <a:cxn ang="0">
                  <a:pos x="T2" y="T3"/>
                </a:cxn>
                <a:cxn ang="0">
                  <a:pos x="T4" y="T5"/>
                </a:cxn>
                <a:cxn ang="0">
                  <a:pos x="T6" y="T7"/>
                </a:cxn>
                <a:cxn ang="0">
                  <a:pos x="T8" y="T9"/>
                </a:cxn>
                <a:cxn ang="0">
                  <a:pos x="T10" y="T11"/>
                </a:cxn>
              </a:cxnLst>
              <a:rect l="0" t="0" r="r" b="b"/>
              <a:pathLst>
                <a:path w="26" h="84">
                  <a:moveTo>
                    <a:pt x="25" y="83"/>
                  </a:moveTo>
                  <a:lnTo>
                    <a:pt x="1" y="58"/>
                  </a:lnTo>
                  <a:lnTo>
                    <a:pt x="0" y="0"/>
                  </a:lnTo>
                  <a:lnTo>
                    <a:pt x="21" y="18"/>
                  </a:lnTo>
                  <a:lnTo>
                    <a:pt x="25" y="83"/>
                  </a:lnTo>
                  <a:lnTo>
                    <a:pt x="25"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31" name="Freeform 51"/>
            <p:cNvSpPr>
              <a:spLocks/>
            </p:cNvSpPr>
            <p:nvPr/>
          </p:nvSpPr>
          <p:spPr bwMode="auto">
            <a:xfrm>
              <a:off x="2944" y="2870"/>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32" name="Freeform 52"/>
            <p:cNvSpPr>
              <a:spLocks/>
            </p:cNvSpPr>
            <p:nvPr/>
          </p:nvSpPr>
          <p:spPr bwMode="auto">
            <a:xfrm>
              <a:off x="2965" y="2892"/>
              <a:ext cx="144" cy="60"/>
            </a:xfrm>
            <a:custGeom>
              <a:avLst/>
              <a:gdLst>
                <a:gd name="T0" fmla="*/ 0 w 144"/>
                <a:gd name="T1" fmla="*/ 59 h 60"/>
                <a:gd name="T2" fmla="*/ 0 w 144"/>
                <a:gd name="T3" fmla="*/ 1 h 60"/>
                <a:gd name="T4" fmla="*/ 143 w 144"/>
                <a:gd name="T5" fmla="*/ 0 h 60"/>
                <a:gd name="T6" fmla="*/ 143 w 144"/>
                <a:gd name="T7" fmla="*/ 58 h 60"/>
                <a:gd name="T8" fmla="*/ 0 w 144"/>
                <a:gd name="T9" fmla="*/ 59 h 60"/>
                <a:gd name="T10" fmla="*/ 0 w 144"/>
                <a:gd name="T11" fmla="*/ 59 h 60"/>
              </a:gdLst>
              <a:ahLst/>
              <a:cxnLst>
                <a:cxn ang="0">
                  <a:pos x="T0" y="T1"/>
                </a:cxn>
                <a:cxn ang="0">
                  <a:pos x="T2" y="T3"/>
                </a:cxn>
                <a:cxn ang="0">
                  <a:pos x="T4" y="T5"/>
                </a:cxn>
                <a:cxn ang="0">
                  <a:pos x="T6" y="T7"/>
                </a:cxn>
                <a:cxn ang="0">
                  <a:pos x="T8" y="T9"/>
                </a:cxn>
                <a:cxn ang="0">
                  <a:pos x="T10" y="T11"/>
                </a:cxn>
              </a:cxnLst>
              <a:rect l="0" t="0" r="r" b="b"/>
              <a:pathLst>
                <a:path w="144" h="60">
                  <a:moveTo>
                    <a:pt x="0" y="59"/>
                  </a:moveTo>
                  <a:lnTo>
                    <a:pt x="0" y="1"/>
                  </a:lnTo>
                  <a:lnTo>
                    <a:pt x="143" y="0"/>
                  </a:lnTo>
                  <a:lnTo>
                    <a:pt x="143" y="58"/>
                  </a:lnTo>
                  <a:lnTo>
                    <a:pt x="0" y="59"/>
                  </a:lnTo>
                  <a:lnTo>
                    <a:pt x="0" y="5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33" name="Freeform 53"/>
            <p:cNvSpPr>
              <a:spLocks/>
            </p:cNvSpPr>
            <p:nvPr/>
          </p:nvSpPr>
          <p:spPr bwMode="auto">
            <a:xfrm>
              <a:off x="2943" y="2796"/>
              <a:ext cx="27" cy="67"/>
            </a:xfrm>
            <a:custGeom>
              <a:avLst/>
              <a:gdLst>
                <a:gd name="T0" fmla="*/ 26 w 27"/>
                <a:gd name="T1" fmla="*/ 66 h 67"/>
                <a:gd name="T2" fmla="*/ 1 w 27"/>
                <a:gd name="T3" fmla="*/ 40 h 67"/>
                <a:gd name="T4" fmla="*/ 0 w 27"/>
                <a:gd name="T5" fmla="*/ 0 h 67"/>
                <a:gd name="T6" fmla="*/ 21 w 27"/>
                <a:gd name="T7" fmla="*/ 19 h 67"/>
                <a:gd name="T8" fmla="*/ 26 w 27"/>
                <a:gd name="T9" fmla="*/ 66 h 67"/>
                <a:gd name="T10" fmla="*/ 26 w 27"/>
                <a:gd name="T11" fmla="*/ 66 h 67"/>
              </a:gdLst>
              <a:ahLst/>
              <a:cxnLst>
                <a:cxn ang="0">
                  <a:pos x="T0" y="T1"/>
                </a:cxn>
                <a:cxn ang="0">
                  <a:pos x="T2" y="T3"/>
                </a:cxn>
                <a:cxn ang="0">
                  <a:pos x="T4" y="T5"/>
                </a:cxn>
                <a:cxn ang="0">
                  <a:pos x="T6" y="T7"/>
                </a:cxn>
                <a:cxn ang="0">
                  <a:pos x="T8" y="T9"/>
                </a:cxn>
                <a:cxn ang="0">
                  <a:pos x="T10" y="T11"/>
                </a:cxn>
              </a:cxnLst>
              <a:rect l="0" t="0" r="r" b="b"/>
              <a:pathLst>
                <a:path w="27" h="67">
                  <a:moveTo>
                    <a:pt x="26" y="66"/>
                  </a:moveTo>
                  <a:lnTo>
                    <a:pt x="1" y="40"/>
                  </a:lnTo>
                  <a:lnTo>
                    <a:pt x="0" y="0"/>
                  </a:lnTo>
                  <a:lnTo>
                    <a:pt x="21" y="19"/>
                  </a:lnTo>
                  <a:lnTo>
                    <a:pt x="26" y="66"/>
                  </a:lnTo>
                  <a:lnTo>
                    <a:pt x="26"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34" name="Freeform 54"/>
            <p:cNvSpPr>
              <a:spLocks/>
            </p:cNvSpPr>
            <p:nvPr/>
          </p:nvSpPr>
          <p:spPr bwMode="auto">
            <a:xfrm>
              <a:off x="2943" y="2794"/>
              <a:ext cx="165" cy="25"/>
            </a:xfrm>
            <a:custGeom>
              <a:avLst/>
              <a:gdLst>
                <a:gd name="T0" fmla="*/ 0 w 165"/>
                <a:gd name="T1" fmla="*/ 2 h 25"/>
                <a:gd name="T2" fmla="*/ 141 w 165"/>
                <a:gd name="T3" fmla="*/ 0 h 25"/>
                <a:gd name="T4" fmla="*/ 164 w 165"/>
                <a:gd name="T5" fmla="*/ 23 h 25"/>
                <a:gd name="T6" fmla="*/ 21 w 165"/>
                <a:gd name="T7" fmla="*/ 24 h 25"/>
                <a:gd name="T8" fmla="*/ 0 w 165"/>
                <a:gd name="T9" fmla="*/ 2 h 25"/>
                <a:gd name="T10" fmla="*/ 0 w 165"/>
                <a:gd name="T11" fmla="*/ 2 h 25"/>
              </a:gdLst>
              <a:ahLst/>
              <a:cxnLst>
                <a:cxn ang="0">
                  <a:pos x="T0" y="T1"/>
                </a:cxn>
                <a:cxn ang="0">
                  <a:pos x="T2" y="T3"/>
                </a:cxn>
                <a:cxn ang="0">
                  <a:pos x="T4" y="T5"/>
                </a:cxn>
                <a:cxn ang="0">
                  <a:pos x="T6" y="T7"/>
                </a:cxn>
                <a:cxn ang="0">
                  <a:pos x="T8" y="T9"/>
                </a:cxn>
                <a:cxn ang="0">
                  <a:pos x="T10" y="T11"/>
                </a:cxn>
              </a:cxnLst>
              <a:rect l="0" t="0" r="r" b="b"/>
              <a:pathLst>
                <a:path w="165" h="25">
                  <a:moveTo>
                    <a:pt x="0" y="2"/>
                  </a:moveTo>
                  <a:lnTo>
                    <a:pt x="141" y="0"/>
                  </a:lnTo>
                  <a:lnTo>
                    <a:pt x="164" y="23"/>
                  </a:lnTo>
                  <a:lnTo>
                    <a:pt x="21" y="24"/>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35" name="Freeform 55"/>
            <p:cNvSpPr>
              <a:spLocks/>
            </p:cNvSpPr>
            <p:nvPr/>
          </p:nvSpPr>
          <p:spPr bwMode="auto">
            <a:xfrm>
              <a:off x="2964" y="2817"/>
              <a:ext cx="144" cy="41"/>
            </a:xfrm>
            <a:custGeom>
              <a:avLst/>
              <a:gdLst>
                <a:gd name="T0" fmla="*/ 0 w 144"/>
                <a:gd name="T1" fmla="*/ 40 h 41"/>
                <a:gd name="T2" fmla="*/ 0 w 144"/>
                <a:gd name="T3" fmla="*/ 1 h 41"/>
                <a:gd name="T4" fmla="*/ 143 w 144"/>
                <a:gd name="T5" fmla="*/ 0 h 41"/>
                <a:gd name="T6" fmla="*/ 143 w 144"/>
                <a:gd name="T7" fmla="*/ 39 h 41"/>
                <a:gd name="T8" fmla="*/ 0 w 144"/>
                <a:gd name="T9" fmla="*/ 40 h 41"/>
                <a:gd name="T10" fmla="*/ 0 w 144"/>
                <a:gd name="T11" fmla="*/ 40 h 41"/>
              </a:gdLst>
              <a:ahLst/>
              <a:cxnLst>
                <a:cxn ang="0">
                  <a:pos x="T0" y="T1"/>
                </a:cxn>
                <a:cxn ang="0">
                  <a:pos x="T2" y="T3"/>
                </a:cxn>
                <a:cxn ang="0">
                  <a:pos x="T4" y="T5"/>
                </a:cxn>
                <a:cxn ang="0">
                  <a:pos x="T6" y="T7"/>
                </a:cxn>
                <a:cxn ang="0">
                  <a:pos x="T8" y="T9"/>
                </a:cxn>
                <a:cxn ang="0">
                  <a:pos x="T10" y="T11"/>
                </a:cxn>
              </a:cxnLst>
              <a:rect l="0" t="0" r="r" b="b"/>
              <a:pathLst>
                <a:path w="144" h="41">
                  <a:moveTo>
                    <a:pt x="0" y="40"/>
                  </a:moveTo>
                  <a:lnTo>
                    <a:pt x="0" y="1"/>
                  </a:lnTo>
                  <a:lnTo>
                    <a:pt x="143" y="0"/>
                  </a:lnTo>
                  <a:lnTo>
                    <a:pt x="143" y="39"/>
                  </a:lnTo>
                  <a:lnTo>
                    <a:pt x="0" y="40"/>
                  </a:lnTo>
                  <a:lnTo>
                    <a:pt x="0" y="4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36" name="Freeform 56"/>
            <p:cNvSpPr>
              <a:spLocks/>
            </p:cNvSpPr>
            <p:nvPr/>
          </p:nvSpPr>
          <p:spPr bwMode="auto">
            <a:xfrm>
              <a:off x="2943" y="2722"/>
              <a:ext cx="27" cy="52"/>
            </a:xfrm>
            <a:custGeom>
              <a:avLst/>
              <a:gdLst>
                <a:gd name="T0" fmla="*/ 26 w 27"/>
                <a:gd name="T1" fmla="*/ 51 h 52"/>
                <a:gd name="T2" fmla="*/ 1 w 27"/>
                <a:gd name="T3" fmla="*/ 25 h 52"/>
                <a:gd name="T4" fmla="*/ 0 w 27"/>
                <a:gd name="T5" fmla="*/ 0 h 52"/>
                <a:gd name="T6" fmla="*/ 21 w 27"/>
                <a:gd name="T7" fmla="*/ 17 h 52"/>
                <a:gd name="T8" fmla="*/ 26 w 27"/>
                <a:gd name="T9" fmla="*/ 51 h 52"/>
                <a:gd name="T10" fmla="*/ 26 w 27"/>
                <a:gd name="T11" fmla="*/ 51 h 52"/>
              </a:gdLst>
              <a:ahLst/>
              <a:cxnLst>
                <a:cxn ang="0">
                  <a:pos x="T0" y="T1"/>
                </a:cxn>
                <a:cxn ang="0">
                  <a:pos x="T2" y="T3"/>
                </a:cxn>
                <a:cxn ang="0">
                  <a:pos x="T4" y="T5"/>
                </a:cxn>
                <a:cxn ang="0">
                  <a:pos x="T6" y="T7"/>
                </a:cxn>
                <a:cxn ang="0">
                  <a:pos x="T8" y="T9"/>
                </a:cxn>
                <a:cxn ang="0">
                  <a:pos x="T10" y="T11"/>
                </a:cxn>
              </a:cxnLst>
              <a:rect l="0" t="0" r="r" b="b"/>
              <a:pathLst>
                <a:path w="27" h="52">
                  <a:moveTo>
                    <a:pt x="26" y="51"/>
                  </a:moveTo>
                  <a:lnTo>
                    <a:pt x="1" y="25"/>
                  </a:lnTo>
                  <a:lnTo>
                    <a:pt x="0" y="0"/>
                  </a:lnTo>
                  <a:lnTo>
                    <a:pt x="21" y="17"/>
                  </a:lnTo>
                  <a:lnTo>
                    <a:pt x="26" y="51"/>
                  </a:lnTo>
                  <a:lnTo>
                    <a:pt x="26"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37" name="Freeform 57"/>
            <p:cNvSpPr>
              <a:spLocks/>
            </p:cNvSpPr>
            <p:nvPr/>
          </p:nvSpPr>
          <p:spPr bwMode="auto">
            <a:xfrm>
              <a:off x="2943" y="2720"/>
              <a:ext cx="165" cy="23"/>
            </a:xfrm>
            <a:custGeom>
              <a:avLst/>
              <a:gdLst>
                <a:gd name="T0" fmla="*/ 0 w 165"/>
                <a:gd name="T1" fmla="*/ 1 h 23"/>
                <a:gd name="T2" fmla="*/ 141 w 165"/>
                <a:gd name="T3" fmla="*/ 0 h 23"/>
                <a:gd name="T4" fmla="*/ 164 w 165"/>
                <a:gd name="T5" fmla="*/ 21 h 23"/>
                <a:gd name="T6" fmla="*/ 21 w 165"/>
                <a:gd name="T7" fmla="*/ 22 h 23"/>
                <a:gd name="T8" fmla="*/ 0 w 165"/>
                <a:gd name="T9" fmla="*/ 1 h 23"/>
                <a:gd name="T10" fmla="*/ 0 w 165"/>
                <a:gd name="T11" fmla="*/ 1 h 23"/>
              </a:gdLst>
              <a:ahLst/>
              <a:cxnLst>
                <a:cxn ang="0">
                  <a:pos x="T0" y="T1"/>
                </a:cxn>
                <a:cxn ang="0">
                  <a:pos x="T2" y="T3"/>
                </a:cxn>
                <a:cxn ang="0">
                  <a:pos x="T4" y="T5"/>
                </a:cxn>
                <a:cxn ang="0">
                  <a:pos x="T6" y="T7"/>
                </a:cxn>
                <a:cxn ang="0">
                  <a:pos x="T8" y="T9"/>
                </a:cxn>
                <a:cxn ang="0">
                  <a:pos x="T10" y="T11"/>
                </a:cxn>
              </a:cxnLst>
              <a:rect l="0" t="0" r="r" b="b"/>
              <a:pathLst>
                <a:path w="165" h="23">
                  <a:moveTo>
                    <a:pt x="0" y="1"/>
                  </a:moveTo>
                  <a:lnTo>
                    <a:pt x="141" y="0"/>
                  </a:lnTo>
                  <a:lnTo>
                    <a:pt x="164" y="21"/>
                  </a:lnTo>
                  <a:lnTo>
                    <a:pt x="21" y="22"/>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38" name="Freeform 58"/>
            <p:cNvSpPr>
              <a:spLocks/>
            </p:cNvSpPr>
            <p:nvPr/>
          </p:nvSpPr>
          <p:spPr bwMode="auto">
            <a:xfrm>
              <a:off x="2964" y="2741"/>
              <a:ext cx="144" cy="28"/>
            </a:xfrm>
            <a:custGeom>
              <a:avLst/>
              <a:gdLst>
                <a:gd name="T0" fmla="*/ 0 w 144"/>
                <a:gd name="T1" fmla="*/ 27 h 28"/>
                <a:gd name="T2" fmla="*/ 0 w 144"/>
                <a:gd name="T3" fmla="*/ 1 h 28"/>
                <a:gd name="T4" fmla="*/ 143 w 144"/>
                <a:gd name="T5" fmla="*/ 0 h 28"/>
                <a:gd name="T6" fmla="*/ 143 w 144"/>
                <a:gd name="T7" fmla="*/ 27 h 28"/>
                <a:gd name="T8" fmla="*/ 0 w 144"/>
                <a:gd name="T9" fmla="*/ 27 h 28"/>
                <a:gd name="T10" fmla="*/ 0 w 144"/>
                <a:gd name="T11" fmla="*/ 27 h 28"/>
              </a:gdLst>
              <a:ahLst/>
              <a:cxnLst>
                <a:cxn ang="0">
                  <a:pos x="T0" y="T1"/>
                </a:cxn>
                <a:cxn ang="0">
                  <a:pos x="T2" y="T3"/>
                </a:cxn>
                <a:cxn ang="0">
                  <a:pos x="T4" y="T5"/>
                </a:cxn>
                <a:cxn ang="0">
                  <a:pos x="T6" y="T7"/>
                </a:cxn>
                <a:cxn ang="0">
                  <a:pos x="T8" y="T9"/>
                </a:cxn>
                <a:cxn ang="0">
                  <a:pos x="T10" y="T11"/>
                </a:cxn>
              </a:cxnLst>
              <a:rect l="0" t="0" r="r" b="b"/>
              <a:pathLst>
                <a:path w="144" h="28">
                  <a:moveTo>
                    <a:pt x="0" y="27"/>
                  </a:moveTo>
                  <a:lnTo>
                    <a:pt x="0" y="1"/>
                  </a:lnTo>
                  <a:lnTo>
                    <a:pt x="143" y="0"/>
                  </a:lnTo>
                  <a:lnTo>
                    <a:pt x="143" y="27"/>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39" name="Group 59"/>
          <p:cNvGrpSpPr>
            <a:grpSpLocks/>
          </p:cNvGrpSpPr>
          <p:nvPr/>
        </p:nvGrpSpPr>
        <p:grpSpPr bwMode="auto">
          <a:xfrm>
            <a:off x="7104925" y="4431295"/>
            <a:ext cx="360000" cy="360000"/>
            <a:chOff x="3631" y="2720"/>
            <a:chExt cx="278" cy="565"/>
          </a:xfrm>
          <a:solidFill>
            <a:schemeClr val="accent2"/>
          </a:solidFill>
        </p:grpSpPr>
        <p:sp>
          <p:nvSpPr>
            <p:cNvPr id="40" name="Freeform 60"/>
            <p:cNvSpPr>
              <a:spLocks/>
            </p:cNvSpPr>
            <p:nvPr/>
          </p:nvSpPr>
          <p:spPr bwMode="auto">
            <a:xfrm>
              <a:off x="3631" y="3135"/>
              <a:ext cx="277" cy="21"/>
            </a:xfrm>
            <a:custGeom>
              <a:avLst/>
              <a:gdLst>
                <a:gd name="T0" fmla="*/ 276 w 277"/>
                <a:gd name="T1" fmla="*/ 19 h 21"/>
                <a:gd name="T2" fmla="*/ 21 w 277"/>
                <a:gd name="T3" fmla="*/ 20 h 21"/>
                <a:gd name="T4" fmla="*/ 0 w 277"/>
                <a:gd name="T5" fmla="*/ 1 h 21"/>
                <a:gd name="T6" fmla="*/ 257 w 277"/>
                <a:gd name="T7" fmla="*/ 0 h 21"/>
                <a:gd name="T8" fmla="*/ 276 w 277"/>
                <a:gd name="T9" fmla="*/ 19 h 21"/>
                <a:gd name="T10" fmla="*/ 276 w 277"/>
                <a:gd name="T11" fmla="*/ 19 h 21"/>
              </a:gdLst>
              <a:ahLst/>
              <a:cxnLst>
                <a:cxn ang="0">
                  <a:pos x="T0" y="T1"/>
                </a:cxn>
                <a:cxn ang="0">
                  <a:pos x="T2" y="T3"/>
                </a:cxn>
                <a:cxn ang="0">
                  <a:pos x="T4" y="T5"/>
                </a:cxn>
                <a:cxn ang="0">
                  <a:pos x="T6" y="T7"/>
                </a:cxn>
                <a:cxn ang="0">
                  <a:pos x="T8" y="T9"/>
                </a:cxn>
                <a:cxn ang="0">
                  <a:pos x="T10" y="T11"/>
                </a:cxn>
              </a:cxnLst>
              <a:rect l="0" t="0" r="r" b="b"/>
              <a:pathLst>
                <a:path w="277" h="21">
                  <a:moveTo>
                    <a:pt x="276" y="19"/>
                  </a:moveTo>
                  <a:lnTo>
                    <a:pt x="21" y="20"/>
                  </a:lnTo>
                  <a:lnTo>
                    <a:pt x="0" y="1"/>
                  </a:lnTo>
                  <a:lnTo>
                    <a:pt x="257" y="0"/>
                  </a:lnTo>
                  <a:lnTo>
                    <a:pt x="276" y="19"/>
                  </a:lnTo>
                  <a:lnTo>
                    <a:pt x="276"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41" name="Freeform 61"/>
            <p:cNvSpPr>
              <a:spLocks/>
            </p:cNvSpPr>
            <p:nvPr/>
          </p:nvSpPr>
          <p:spPr bwMode="auto">
            <a:xfrm>
              <a:off x="3687" y="3055"/>
              <a:ext cx="27" cy="106"/>
            </a:xfrm>
            <a:custGeom>
              <a:avLst/>
              <a:gdLst>
                <a:gd name="T0" fmla="*/ 26 w 27"/>
                <a:gd name="T1" fmla="*/ 105 h 106"/>
                <a:gd name="T2" fmla="*/ 1 w 27"/>
                <a:gd name="T3" fmla="*/ 79 h 106"/>
                <a:gd name="T4" fmla="*/ 0 w 27"/>
                <a:gd name="T5" fmla="*/ 0 h 106"/>
                <a:gd name="T6" fmla="*/ 21 w 27"/>
                <a:gd name="T7" fmla="*/ 18 h 106"/>
                <a:gd name="T8" fmla="*/ 26 w 27"/>
                <a:gd name="T9" fmla="*/ 105 h 106"/>
                <a:gd name="T10" fmla="*/ 26 w 27"/>
                <a:gd name="T11" fmla="*/ 105 h 106"/>
              </a:gdLst>
              <a:ahLst/>
              <a:cxnLst>
                <a:cxn ang="0">
                  <a:pos x="T0" y="T1"/>
                </a:cxn>
                <a:cxn ang="0">
                  <a:pos x="T2" y="T3"/>
                </a:cxn>
                <a:cxn ang="0">
                  <a:pos x="T4" y="T5"/>
                </a:cxn>
                <a:cxn ang="0">
                  <a:pos x="T6" y="T7"/>
                </a:cxn>
                <a:cxn ang="0">
                  <a:pos x="T8" y="T9"/>
                </a:cxn>
                <a:cxn ang="0">
                  <a:pos x="T10" y="T11"/>
                </a:cxn>
              </a:cxnLst>
              <a:rect l="0" t="0" r="r" b="b"/>
              <a:pathLst>
                <a:path w="27" h="106">
                  <a:moveTo>
                    <a:pt x="26" y="105"/>
                  </a:moveTo>
                  <a:lnTo>
                    <a:pt x="1" y="79"/>
                  </a:lnTo>
                  <a:lnTo>
                    <a:pt x="0" y="0"/>
                  </a:lnTo>
                  <a:lnTo>
                    <a:pt x="21" y="18"/>
                  </a:lnTo>
                  <a:lnTo>
                    <a:pt x="26" y="105"/>
                  </a:lnTo>
                  <a:lnTo>
                    <a:pt x="26" y="10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42" name="Freeform 62"/>
            <p:cNvSpPr>
              <a:spLocks/>
            </p:cNvSpPr>
            <p:nvPr/>
          </p:nvSpPr>
          <p:spPr bwMode="auto">
            <a:xfrm>
              <a:off x="3687" y="3053"/>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43" name="Freeform 63"/>
            <p:cNvSpPr>
              <a:spLocks/>
            </p:cNvSpPr>
            <p:nvPr/>
          </p:nvSpPr>
          <p:spPr bwMode="auto">
            <a:xfrm>
              <a:off x="3651" y="3075"/>
              <a:ext cx="258" cy="210"/>
            </a:xfrm>
            <a:custGeom>
              <a:avLst/>
              <a:gdLst>
                <a:gd name="T0" fmla="*/ 0 w 258"/>
                <a:gd name="T1" fmla="*/ 80 h 210"/>
                <a:gd name="T2" fmla="*/ 57 w 258"/>
                <a:gd name="T3" fmla="*/ 80 h 210"/>
                <a:gd name="T4" fmla="*/ 57 w 258"/>
                <a:gd name="T5" fmla="*/ 1 h 210"/>
                <a:gd name="T6" fmla="*/ 200 w 258"/>
                <a:gd name="T7" fmla="*/ 0 h 210"/>
                <a:gd name="T8" fmla="*/ 200 w 258"/>
                <a:gd name="T9" fmla="*/ 80 h 210"/>
                <a:gd name="T10" fmla="*/ 257 w 258"/>
                <a:gd name="T11" fmla="*/ 79 h 210"/>
                <a:gd name="T12" fmla="*/ 127 w 258"/>
                <a:gd name="T13" fmla="*/ 209 h 210"/>
                <a:gd name="T14" fmla="*/ 0 w 258"/>
                <a:gd name="T15" fmla="*/ 80 h 210"/>
                <a:gd name="T16" fmla="*/ 0 w 258"/>
                <a:gd name="T17" fmla="*/ 8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10">
                  <a:moveTo>
                    <a:pt x="0" y="80"/>
                  </a:moveTo>
                  <a:lnTo>
                    <a:pt x="57" y="80"/>
                  </a:lnTo>
                  <a:lnTo>
                    <a:pt x="57" y="1"/>
                  </a:lnTo>
                  <a:lnTo>
                    <a:pt x="200" y="0"/>
                  </a:lnTo>
                  <a:lnTo>
                    <a:pt x="200" y="80"/>
                  </a:lnTo>
                  <a:lnTo>
                    <a:pt x="257" y="79"/>
                  </a:lnTo>
                  <a:lnTo>
                    <a:pt x="127" y="209"/>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44" name="Freeform 64"/>
            <p:cNvSpPr>
              <a:spLocks/>
            </p:cNvSpPr>
            <p:nvPr/>
          </p:nvSpPr>
          <p:spPr bwMode="auto">
            <a:xfrm>
              <a:off x="3686" y="2957"/>
              <a:ext cx="27" cy="105"/>
            </a:xfrm>
            <a:custGeom>
              <a:avLst/>
              <a:gdLst>
                <a:gd name="T0" fmla="*/ 26 w 27"/>
                <a:gd name="T1" fmla="*/ 104 h 105"/>
                <a:gd name="T2" fmla="*/ 1 w 27"/>
                <a:gd name="T3" fmla="*/ 79 h 105"/>
                <a:gd name="T4" fmla="*/ 0 w 27"/>
                <a:gd name="T5" fmla="*/ 0 h 105"/>
                <a:gd name="T6" fmla="*/ 22 w 27"/>
                <a:gd name="T7" fmla="*/ 17 h 105"/>
                <a:gd name="T8" fmla="*/ 26 w 27"/>
                <a:gd name="T9" fmla="*/ 104 h 105"/>
                <a:gd name="T10" fmla="*/ 26 w 27"/>
                <a:gd name="T11" fmla="*/ 104 h 105"/>
              </a:gdLst>
              <a:ahLst/>
              <a:cxnLst>
                <a:cxn ang="0">
                  <a:pos x="T0" y="T1"/>
                </a:cxn>
                <a:cxn ang="0">
                  <a:pos x="T2" y="T3"/>
                </a:cxn>
                <a:cxn ang="0">
                  <a:pos x="T4" y="T5"/>
                </a:cxn>
                <a:cxn ang="0">
                  <a:pos x="T6" y="T7"/>
                </a:cxn>
                <a:cxn ang="0">
                  <a:pos x="T8" y="T9"/>
                </a:cxn>
                <a:cxn ang="0">
                  <a:pos x="T10" y="T11"/>
                </a:cxn>
              </a:cxnLst>
              <a:rect l="0" t="0" r="r" b="b"/>
              <a:pathLst>
                <a:path w="27" h="105">
                  <a:moveTo>
                    <a:pt x="26" y="104"/>
                  </a:moveTo>
                  <a:lnTo>
                    <a:pt x="1" y="79"/>
                  </a:lnTo>
                  <a:lnTo>
                    <a:pt x="0" y="0"/>
                  </a:lnTo>
                  <a:lnTo>
                    <a:pt x="22" y="17"/>
                  </a:lnTo>
                  <a:lnTo>
                    <a:pt x="26" y="104"/>
                  </a:lnTo>
                  <a:lnTo>
                    <a:pt x="26"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45" name="Freeform 65"/>
            <p:cNvSpPr>
              <a:spLocks/>
            </p:cNvSpPr>
            <p:nvPr/>
          </p:nvSpPr>
          <p:spPr bwMode="auto">
            <a:xfrm>
              <a:off x="3686" y="2955"/>
              <a:ext cx="164" cy="24"/>
            </a:xfrm>
            <a:custGeom>
              <a:avLst/>
              <a:gdLst>
                <a:gd name="T0" fmla="*/ 0 w 164"/>
                <a:gd name="T1" fmla="*/ 0 h 24"/>
                <a:gd name="T2" fmla="*/ 141 w 164"/>
                <a:gd name="T3" fmla="*/ 0 h 24"/>
                <a:gd name="T4" fmla="*/ 163 w 164"/>
                <a:gd name="T5" fmla="*/ 22 h 24"/>
                <a:gd name="T6" fmla="*/ 22 w 164"/>
                <a:gd name="T7" fmla="*/ 23 h 24"/>
                <a:gd name="T8" fmla="*/ 0 w 164"/>
                <a:gd name="T9" fmla="*/ 0 h 24"/>
                <a:gd name="T10" fmla="*/ 0 w 164"/>
                <a:gd name="T11" fmla="*/ 0 h 24"/>
              </a:gdLst>
              <a:ahLst/>
              <a:cxnLst>
                <a:cxn ang="0">
                  <a:pos x="T0" y="T1"/>
                </a:cxn>
                <a:cxn ang="0">
                  <a:pos x="T2" y="T3"/>
                </a:cxn>
                <a:cxn ang="0">
                  <a:pos x="T4" y="T5"/>
                </a:cxn>
                <a:cxn ang="0">
                  <a:pos x="T6" y="T7"/>
                </a:cxn>
                <a:cxn ang="0">
                  <a:pos x="T8" y="T9"/>
                </a:cxn>
                <a:cxn ang="0">
                  <a:pos x="T10" y="T11"/>
                </a:cxn>
              </a:cxnLst>
              <a:rect l="0" t="0" r="r" b="b"/>
              <a:pathLst>
                <a:path w="164" h="24">
                  <a:moveTo>
                    <a:pt x="0" y="0"/>
                  </a:moveTo>
                  <a:lnTo>
                    <a:pt x="141" y="0"/>
                  </a:lnTo>
                  <a:lnTo>
                    <a:pt x="163" y="22"/>
                  </a:lnTo>
                  <a:lnTo>
                    <a:pt x="22" y="23"/>
                  </a:lnTo>
                  <a:lnTo>
                    <a:pt x="0" y="0"/>
                  </a:lnTo>
                  <a:lnTo>
                    <a:pt x="0" y="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46" name="Freeform 66"/>
            <p:cNvSpPr>
              <a:spLocks/>
            </p:cNvSpPr>
            <p:nvPr/>
          </p:nvSpPr>
          <p:spPr bwMode="auto">
            <a:xfrm>
              <a:off x="3708" y="2977"/>
              <a:ext cx="144" cy="80"/>
            </a:xfrm>
            <a:custGeom>
              <a:avLst/>
              <a:gdLst>
                <a:gd name="T0" fmla="*/ 0 w 144"/>
                <a:gd name="T1" fmla="*/ 79 h 80"/>
                <a:gd name="T2" fmla="*/ 0 w 144"/>
                <a:gd name="T3" fmla="*/ 1 h 80"/>
                <a:gd name="T4" fmla="*/ 142 w 144"/>
                <a:gd name="T5" fmla="*/ 0 h 80"/>
                <a:gd name="T6" fmla="*/ 143 w 144"/>
                <a:gd name="T7" fmla="*/ 79 h 80"/>
                <a:gd name="T8" fmla="*/ 0 w 144"/>
                <a:gd name="T9" fmla="*/ 79 h 80"/>
                <a:gd name="T10" fmla="*/ 0 w 144"/>
                <a:gd name="T11" fmla="*/ 79 h 80"/>
              </a:gdLst>
              <a:ahLst/>
              <a:cxnLst>
                <a:cxn ang="0">
                  <a:pos x="T0" y="T1"/>
                </a:cxn>
                <a:cxn ang="0">
                  <a:pos x="T2" y="T3"/>
                </a:cxn>
                <a:cxn ang="0">
                  <a:pos x="T4" y="T5"/>
                </a:cxn>
                <a:cxn ang="0">
                  <a:pos x="T6" y="T7"/>
                </a:cxn>
                <a:cxn ang="0">
                  <a:pos x="T8" y="T9"/>
                </a:cxn>
                <a:cxn ang="0">
                  <a:pos x="T10" y="T11"/>
                </a:cxn>
              </a:cxnLst>
              <a:rect l="0" t="0" r="r" b="b"/>
              <a:pathLst>
                <a:path w="144" h="80">
                  <a:moveTo>
                    <a:pt x="0" y="79"/>
                  </a:moveTo>
                  <a:lnTo>
                    <a:pt x="0" y="1"/>
                  </a:lnTo>
                  <a:lnTo>
                    <a:pt x="142" y="0"/>
                  </a:lnTo>
                  <a:lnTo>
                    <a:pt x="143" y="79"/>
                  </a:lnTo>
                  <a:lnTo>
                    <a:pt x="0" y="79"/>
                  </a:lnTo>
                  <a:lnTo>
                    <a:pt x="0" y="7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47" name="Freeform 67"/>
            <p:cNvSpPr>
              <a:spLocks/>
            </p:cNvSpPr>
            <p:nvPr/>
          </p:nvSpPr>
          <p:spPr bwMode="auto">
            <a:xfrm>
              <a:off x="3686" y="2872"/>
              <a:ext cx="26" cy="84"/>
            </a:xfrm>
            <a:custGeom>
              <a:avLst/>
              <a:gdLst>
                <a:gd name="T0" fmla="*/ 25 w 26"/>
                <a:gd name="T1" fmla="*/ 83 h 84"/>
                <a:gd name="T2" fmla="*/ 1 w 26"/>
                <a:gd name="T3" fmla="*/ 58 h 84"/>
                <a:gd name="T4" fmla="*/ 0 w 26"/>
                <a:gd name="T5" fmla="*/ 0 h 84"/>
                <a:gd name="T6" fmla="*/ 21 w 26"/>
                <a:gd name="T7" fmla="*/ 18 h 84"/>
                <a:gd name="T8" fmla="*/ 25 w 26"/>
                <a:gd name="T9" fmla="*/ 83 h 84"/>
                <a:gd name="T10" fmla="*/ 25 w 26"/>
                <a:gd name="T11" fmla="*/ 83 h 84"/>
              </a:gdLst>
              <a:ahLst/>
              <a:cxnLst>
                <a:cxn ang="0">
                  <a:pos x="T0" y="T1"/>
                </a:cxn>
                <a:cxn ang="0">
                  <a:pos x="T2" y="T3"/>
                </a:cxn>
                <a:cxn ang="0">
                  <a:pos x="T4" y="T5"/>
                </a:cxn>
                <a:cxn ang="0">
                  <a:pos x="T6" y="T7"/>
                </a:cxn>
                <a:cxn ang="0">
                  <a:pos x="T8" y="T9"/>
                </a:cxn>
                <a:cxn ang="0">
                  <a:pos x="T10" y="T11"/>
                </a:cxn>
              </a:cxnLst>
              <a:rect l="0" t="0" r="r" b="b"/>
              <a:pathLst>
                <a:path w="26" h="84">
                  <a:moveTo>
                    <a:pt x="25" y="83"/>
                  </a:moveTo>
                  <a:lnTo>
                    <a:pt x="1" y="58"/>
                  </a:lnTo>
                  <a:lnTo>
                    <a:pt x="0" y="0"/>
                  </a:lnTo>
                  <a:lnTo>
                    <a:pt x="21" y="18"/>
                  </a:lnTo>
                  <a:lnTo>
                    <a:pt x="25" y="83"/>
                  </a:lnTo>
                  <a:lnTo>
                    <a:pt x="25"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48" name="Freeform 68"/>
            <p:cNvSpPr>
              <a:spLocks/>
            </p:cNvSpPr>
            <p:nvPr/>
          </p:nvSpPr>
          <p:spPr bwMode="auto">
            <a:xfrm>
              <a:off x="3686" y="2870"/>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49" name="Freeform 69"/>
            <p:cNvSpPr>
              <a:spLocks/>
            </p:cNvSpPr>
            <p:nvPr/>
          </p:nvSpPr>
          <p:spPr bwMode="auto">
            <a:xfrm>
              <a:off x="3707" y="2892"/>
              <a:ext cx="143" cy="60"/>
            </a:xfrm>
            <a:custGeom>
              <a:avLst/>
              <a:gdLst>
                <a:gd name="T0" fmla="*/ 0 w 143"/>
                <a:gd name="T1" fmla="*/ 59 h 60"/>
                <a:gd name="T2" fmla="*/ 0 w 143"/>
                <a:gd name="T3" fmla="*/ 1 h 60"/>
                <a:gd name="T4" fmla="*/ 142 w 143"/>
                <a:gd name="T5" fmla="*/ 0 h 60"/>
                <a:gd name="T6" fmla="*/ 142 w 143"/>
                <a:gd name="T7" fmla="*/ 58 h 60"/>
                <a:gd name="T8" fmla="*/ 0 w 143"/>
                <a:gd name="T9" fmla="*/ 59 h 60"/>
                <a:gd name="T10" fmla="*/ 0 w 143"/>
                <a:gd name="T11" fmla="*/ 59 h 60"/>
              </a:gdLst>
              <a:ahLst/>
              <a:cxnLst>
                <a:cxn ang="0">
                  <a:pos x="T0" y="T1"/>
                </a:cxn>
                <a:cxn ang="0">
                  <a:pos x="T2" y="T3"/>
                </a:cxn>
                <a:cxn ang="0">
                  <a:pos x="T4" y="T5"/>
                </a:cxn>
                <a:cxn ang="0">
                  <a:pos x="T6" y="T7"/>
                </a:cxn>
                <a:cxn ang="0">
                  <a:pos x="T8" y="T9"/>
                </a:cxn>
                <a:cxn ang="0">
                  <a:pos x="T10" y="T11"/>
                </a:cxn>
              </a:cxnLst>
              <a:rect l="0" t="0" r="r" b="b"/>
              <a:pathLst>
                <a:path w="143" h="60">
                  <a:moveTo>
                    <a:pt x="0" y="59"/>
                  </a:moveTo>
                  <a:lnTo>
                    <a:pt x="0" y="1"/>
                  </a:lnTo>
                  <a:lnTo>
                    <a:pt x="142" y="0"/>
                  </a:lnTo>
                  <a:lnTo>
                    <a:pt x="142" y="58"/>
                  </a:lnTo>
                  <a:lnTo>
                    <a:pt x="0" y="59"/>
                  </a:lnTo>
                  <a:lnTo>
                    <a:pt x="0" y="5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50" name="Freeform 70"/>
            <p:cNvSpPr>
              <a:spLocks/>
            </p:cNvSpPr>
            <p:nvPr/>
          </p:nvSpPr>
          <p:spPr bwMode="auto">
            <a:xfrm>
              <a:off x="3685" y="2796"/>
              <a:ext cx="27" cy="67"/>
            </a:xfrm>
            <a:custGeom>
              <a:avLst/>
              <a:gdLst>
                <a:gd name="T0" fmla="*/ 26 w 27"/>
                <a:gd name="T1" fmla="*/ 66 h 67"/>
                <a:gd name="T2" fmla="*/ 1 w 27"/>
                <a:gd name="T3" fmla="*/ 40 h 67"/>
                <a:gd name="T4" fmla="*/ 0 w 27"/>
                <a:gd name="T5" fmla="*/ 0 h 67"/>
                <a:gd name="T6" fmla="*/ 21 w 27"/>
                <a:gd name="T7" fmla="*/ 19 h 67"/>
                <a:gd name="T8" fmla="*/ 26 w 27"/>
                <a:gd name="T9" fmla="*/ 66 h 67"/>
                <a:gd name="T10" fmla="*/ 26 w 27"/>
                <a:gd name="T11" fmla="*/ 66 h 67"/>
              </a:gdLst>
              <a:ahLst/>
              <a:cxnLst>
                <a:cxn ang="0">
                  <a:pos x="T0" y="T1"/>
                </a:cxn>
                <a:cxn ang="0">
                  <a:pos x="T2" y="T3"/>
                </a:cxn>
                <a:cxn ang="0">
                  <a:pos x="T4" y="T5"/>
                </a:cxn>
                <a:cxn ang="0">
                  <a:pos x="T6" y="T7"/>
                </a:cxn>
                <a:cxn ang="0">
                  <a:pos x="T8" y="T9"/>
                </a:cxn>
                <a:cxn ang="0">
                  <a:pos x="T10" y="T11"/>
                </a:cxn>
              </a:cxnLst>
              <a:rect l="0" t="0" r="r" b="b"/>
              <a:pathLst>
                <a:path w="27" h="67">
                  <a:moveTo>
                    <a:pt x="26" y="66"/>
                  </a:moveTo>
                  <a:lnTo>
                    <a:pt x="1" y="40"/>
                  </a:lnTo>
                  <a:lnTo>
                    <a:pt x="0" y="0"/>
                  </a:lnTo>
                  <a:lnTo>
                    <a:pt x="21" y="19"/>
                  </a:lnTo>
                  <a:lnTo>
                    <a:pt x="26" y="66"/>
                  </a:lnTo>
                  <a:lnTo>
                    <a:pt x="26"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51" name="Freeform 71"/>
            <p:cNvSpPr>
              <a:spLocks/>
            </p:cNvSpPr>
            <p:nvPr/>
          </p:nvSpPr>
          <p:spPr bwMode="auto">
            <a:xfrm>
              <a:off x="3685" y="2794"/>
              <a:ext cx="165" cy="25"/>
            </a:xfrm>
            <a:custGeom>
              <a:avLst/>
              <a:gdLst>
                <a:gd name="T0" fmla="*/ 0 w 165"/>
                <a:gd name="T1" fmla="*/ 2 h 25"/>
                <a:gd name="T2" fmla="*/ 141 w 165"/>
                <a:gd name="T3" fmla="*/ 0 h 25"/>
                <a:gd name="T4" fmla="*/ 164 w 165"/>
                <a:gd name="T5" fmla="*/ 23 h 25"/>
                <a:gd name="T6" fmla="*/ 21 w 165"/>
                <a:gd name="T7" fmla="*/ 24 h 25"/>
                <a:gd name="T8" fmla="*/ 0 w 165"/>
                <a:gd name="T9" fmla="*/ 2 h 25"/>
                <a:gd name="T10" fmla="*/ 0 w 165"/>
                <a:gd name="T11" fmla="*/ 2 h 25"/>
              </a:gdLst>
              <a:ahLst/>
              <a:cxnLst>
                <a:cxn ang="0">
                  <a:pos x="T0" y="T1"/>
                </a:cxn>
                <a:cxn ang="0">
                  <a:pos x="T2" y="T3"/>
                </a:cxn>
                <a:cxn ang="0">
                  <a:pos x="T4" y="T5"/>
                </a:cxn>
                <a:cxn ang="0">
                  <a:pos x="T6" y="T7"/>
                </a:cxn>
                <a:cxn ang="0">
                  <a:pos x="T8" y="T9"/>
                </a:cxn>
                <a:cxn ang="0">
                  <a:pos x="T10" y="T11"/>
                </a:cxn>
              </a:cxnLst>
              <a:rect l="0" t="0" r="r" b="b"/>
              <a:pathLst>
                <a:path w="165" h="25">
                  <a:moveTo>
                    <a:pt x="0" y="2"/>
                  </a:moveTo>
                  <a:lnTo>
                    <a:pt x="141" y="0"/>
                  </a:lnTo>
                  <a:lnTo>
                    <a:pt x="164" y="23"/>
                  </a:lnTo>
                  <a:lnTo>
                    <a:pt x="21" y="24"/>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52" name="Freeform 72"/>
            <p:cNvSpPr>
              <a:spLocks/>
            </p:cNvSpPr>
            <p:nvPr/>
          </p:nvSpPr>
          <p:spPr bwMode="auto">
            <a:xfrm>
              <a:off x="3706" y="2817"/>
              <a:ext cx="144" cy="41"/>
            </a:xfrm>
            <a:custGeom>
              <a:avLst/>
              <a:gdLst>
                <a:gd name="T0" fmla="*/ 0 w 144"/>
                <a:gd name="T1" fmla="*/ 40 h 41"/>
                <a:gd name="T2" fmla="*/ 0 w 144"/>
                <a:gd name="T3" fmla="*/ 1 h 41"/>
                <a:gd name="T4" fmla="*/ 143 w 144"/>
                <a:gd name="T5" fmla="*/ 0 h 41"/>
                <a:gd name="T6" fmla="*/ 143 w 144"/>
                <a:gd name="T7" fmla="*/ 39 h 41"/>
                <a:gd name="T8" fmla="*/ 0 w 144"/>
                <a:gd name="T9" fmla="*/ 40 h 41"/>
                <a:gd name="T10" fmla="*/ 0 w 144"/>
                <a:gd name="T11" fmla="*/ 40 h 41"/>
              </a:gdLst>
              <a:ahLst/>
              <a:cxnLst>
                <a:cxn ang="0">
                  <a:pos x="T0" y="T1"/>
                </a:cxn>
                <a:cxn ang="0">
                  <a:pos x="T2" y="T3"/>
                </a:cxn>
                <a:cxn ang="0">
                  <a:pos x="T4" y="T5"/>
                </a:cxn>
                <a:cxn ang="0">
                  <a:pos x="T6" y="T7"/>
                </a:cxn>
                <a:cxn ang="0">
                  <a:pos x="T8" y="T9"/>
                </a:cxn>
                <a:cxn ang="0">
                  <a:pos x="T10" y="T11"/>
                </a:cxn>
              </a:cxnLst>
              <a:rect l="0" t="0" r="r" b="b"/>
              <a:pathLst>
                <a:path w="144" h="41">
                  <a:moveTo>
                    <a:pt x="0" y="40"/>
                  </a:moveTo>
                  <a:lnTo>
                    <a:pt x="0" y="1"/>
                  </a:lnTo>
                  <a:lnTo>
                    <a:pt x="143" y="0"/>
                  </a:lnTo>
                  <a:lnTo>
                    <a:pt x="143" y="39"/>
                  </a:lnTo>
                  <a:lnTo>
                    <a:pt x="0" y="40"/>
                  </a:lnTo>
                  <a:lnTo>
                    <a:pt x="0" y="4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53" name="Freeform 73"/>
            <p:cNvSpPr>
              <a:spLocks/>
            </p:cNvSpPr>
            <p:nvPr/>
          </p:nvSpPr>
          <p:spPr bwMode="auto">
            <a:xfrm>
              <a:off x="3685" y="2722"/>
              <a:ext cx="26" cy="52"/>
            </a:xfrm>
            <a:custGeom>
              <a:avLst/>
              <a:gdLst>
                <a:gd name="T0" fmla="*/ 25 w 26"/>
                <a:gd name="T1" fmla="*/ 51 h 52"/>
                <a:gd name="T2" fmla="*/ 1 w 26"/>
                <a:gd name="T3" fmla="*/ 25 h 52"/>
                <a:gd name="T4" fmla="*/ 0 w 26"/>
                <a:gd name="T5" fmla="*/ 0 h 52"/>
                <a:gd name="T6" fmla="*/ 21 w 26"/>
                <a:gd name="T7" fmla="*/ 17 h 52"/>
                <a:gd name="T8" fmla="*/ 25 w 26"/>
                <a:gd name="T9" fmla="*/ 51 h 52"/>
                <a:gd name="T10" fmla="*/ 25 w 26"/>
                <a:gd name="T11" fmla="*/ 51 h 52"/>
              </a:gdLst>
              <a:ahLst/>
              <a:cxnLst>
                <a:cxn ang="0">
                  <a:pos x="T0" y="T1"/>
                </a:cxn>
                <a:cxn ang="0">
                  <a:pos x="T2" y="T3"/>
                </a:cxn>
                <a:cxn ang="0">
                  <a:pos x="T4" y="T5"/>
                </a:cxn>
                <a:cxn ang="0">
                  <a:pos x="T6" y="T7"/>
                </a:cxn>
                <a:cxn ang="0">
                  <a:pos x="T8" y="T9"/>
                </a:cxn>
                <a:cxn ang="0">
                  <a:pos x="T10" y="T11"/>
                </a:cxn>
              </a:cxnLst>
              <a:rect l="0" t="0" r="r" b="b"/>
              <a:pathLst>
                <a:path w="26" h="52">
                  <a:moveTo>
                    <a:pt x="25" y="51"/>
                  </a:moveTo>
                  <a:lnTo>
                    <a:pt x="1" y="25"/>
                  </a:lnTo>
                  <a:lnTo>
                    <a:pt x="0" y="0"/>
                  </a:lnTo>
                  <a:lnTo>
                    <a:pt x="21" y="17"/>
                  </a:lnTo>
                  <a:lnTo>
                    <a:pt x="25" y="51"/>
                  </a:lnTo>
                  <a:lnTo>
                    <a:pt x="25"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54" name="Freeform 74"/>
            <p:cNvSpPr>
              <a:spLocks/>
            </p:cNvSpPr>
            <p:nvPr/>
          </p:nvSpPr>
          <p:spPr bwMode="auto">
            <a:xfrm>
              <a:off x="3685" y="2720"/>
              <a:ext cx="164" cy="23"/>
            </a:xfrm>
            <a:custGeom>
              <a:avLst/>
              <a:gdLst>
                <a:gd name="T0" fmla="*/ 0 w 164"/>
                <a:gd name="T1" fmla="*/ 1 h 23"/>
                <a:gd name="T2" fmla="*/ 141 w 164"/>
                <a:gd name="T3" fmla="*/ 0 h 23"/>
                <a:gd name="T4" fmla="*/ 163 w 164"/>
                <a:gd name="T5" fmla="*/ 21 h 23"/>
                <a:gd name="T6" fmla="*/ 21 w 164"/>
                <a:gd name="T7" fmla="*/ 22 h 23"/>
                <a:gd name="T8" fmla="*/ 0 w 164"/>
                <a:gd name="T9" fmla="*/ 1 h 23"/>
                <a:gd name="T10" fmla="*/ 0 w 164"/>
                <a:gd name="T11" fmla="*/ 1 h 23"/>
              </a:gdLst>
              <a:ahLst/>
              <a:cxnLst>
                <a:cxn ang="0">
                  <a:pos x="T0" y="T1"/>
                </a:cxn>
                <a:cxn ang="0">
                  <a:pos x="T2" y="T3"/>
                </a:cxn>
                <a:cxn ang="0">
                  <a:pos x="T4" y="T5"/>
                </a:cxn>
                <a:cxn ang="0">
                  <a:pos x="T6" y="T7"/>
                </a:cxn>
                <a:cxn ang="0">
                  <a:pos x="T8" y="T9"/>
                </a:cxn>
                <a:cxn ang="0">
                  <a:pos x="T10" y="T11"/>
                </a:cxn>
              </a:cxnLst>
              <a:rect l="0" t="0" r="r" b="b"/>
              <a:pathLst>
                <a:path w="164" h="23">
                  <a:moveTo>
                    <a:pt x="0" y="1"/>
                  </a:moveTo>
                  <a:lnTo>
                    <a:pt x="141" y="0"/>
                  </a:lnTo>
                  <a:lnTo>
                    <a:pt x="163" y="21"/>
                  </a:lnTo>
                  <a:lnTo>
                    <a:pt x="21" y="22"/>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55" name="Freeform 75"/>
            <p:cNvSpPr>
              <a:spLocks/>
            </p:cNvSpPr>
            <p:nvPr/>
          </p:nvSpPr>
          <p:spPr bwMode="auto">
            <a:xfrm>
              <a:off x="3706" y="2741"/>
              <a:ext cx="144" cy="28"/>
            </a:xfrm>
            <a:custGeom>
              <a:avLst/>
              <a:gdLst>
                <a:gd name="T0" fmla="*/ 0 w 144"/>
                <a:gd name="T1" fmla="*/ 27 h 28"/>
                <a:gd name="T2" fmla="*/ 0 w 144"/>
                <a:gd name="T3" fmla="*/ 1 h 28"/>
                <a:gd name="T4" fmla="*/ 143 w 144"/>
                <a:gd name="T5" fmla="*/ 0 h 28"/>
                <a:gd name="T6" fmla="*/ 143 w 144"/>
                <a:gd name="T7" fmla="*/ 27 h 28"/>
                <a:gd name="T8" fmla="*/ 0 w 144"/>
                <a:gd name="T9" fmla="*/ 27 h 28"/>
                <a:gd name="T10" fmla="*/ 0 w 144"/>
                <a:gd name="T11" fmla="*/ 27 h 28"/>
              </a:gdLst>
              <a:ahLst/>
              <a:cxnLst>
                <a:cxn ang="0">
                  <a:pos x="T0" y="T1"/>
                </a:cxn>
                <a:cxn ang="0">
                  <a:pos x="T2" y="T3"/>
                </a:cxn>
                <a:cxn ang="0">
                  <a:pos x="T4" y="T5"/>
                </a:cxn>
                <a:cxn ang="0">
                  <a:pos x="T6" y="T7"/>
                </a:cxn>
                <a:cxn ang="0">
                  <a:pos x="T8" y="T9"/>
                </a:cxn>
                <a:cxn ang="0">
                  <a:pos x="T10" y="T11"/>
                </a:cxn>
              </a:cxnLst>
              <a:rect l="0" t="0" r="r" b="b"/>
              <a:pathLst>
                <a:path w="144" h="28">
                  <a:moveTo>
                    <a:pt x="0" y="27"/>
                  </a:moveTo>
                  <a:lnTo>
                    <a:pt x="0" y="1"/>
                  </a:lnTo>
                  <a:lnTo>
                    <a:pt x="143" y="0"/>
                  </a:lnTo>
                  <a:lnTo>
                    <a:pt x="143" y="27"/>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56" name="Group 76"/>
          <p:cNvGrpSpPr>
            <a:grpSpLocks/>
          </p:cNvGrpSpPr>
          <p:nvPr/>
        </p:nvGrpSpPr>
        <p:grpSpPr bwMode="auto">
          <a:xfrm>
            <a:off x="8388572" y="4433758"/>
            <a:ext cx="360000" cy="360000"/>
            <a:chOff x="4247" y="2710"/>
            <a:chExt cx="278" cy="564"/>
          </a:xfrm>
          <a:solidFill>
            <a:schemeClr val="accent2"/>
          </a:solidFill>
        </p:grpSpPr>
        <p:sp>
          <p:nvSpPr>
            <p:cNvPr id="57" name="Freeform 77"/>
            <p:cNvSpPr>
              <a:spLocks/>
            </p:cNvSpPr>
            <p:nvPr/>
          </p:nvSpPr>
          <p:spPr bwMode="auto">
            <a:xfrm>
              <a:off x="4247" y="3124"/>
              <a:ext cx="277" cy="22"/>
            </a:xfrm>
            <a:custGeom>
              <a:avLst/>
              <a:gdLst>
                <a:gd name="T0" fmla="*/ 276 w 277"/>
                <a:gd name="T1" fmla="*/ 20 h 22"/>
                <a:gd name="T2" fmla="*/ 21 w 277"/>
                <a:gd name="T3" fmla="*/ 21 h 22"/>
                <a:gd name="T4" fmla="*/ 0 w 277"/>
                <a:gd name="T5" fmla="*/ 2 h 22"/>
                <a:gd name="T6" fmla="*/ 257 w 277"/>
                <a:gd name="T7" fmla="*/ 0 h 22"/>
                <a:gd name="T8" fmla="*/ 276 w 277"/>
                <a:gd name="T9" fmla="*/ 20 h 22"/>
                <a:gd name="T10" fmla="*/ 276 w 277"/>
                <a:gd name="T11" fmla="*/ 20 h 22"/>
              </a:gdLst>
              <a:ahLst/>
              <a:cxnLst>
                <a:cxn ang="0">
                  <a:pos x="T0" y="T1"/>
                </a:cxn>
                <a:cxn ang="0">
                  <a:pos x="T2" y="T3"/>
                </a:cxn>
                <a:cxn ang="0">
                  <a:pos x="T4" y="T5"/>
                </a:cxn>
                <a:cxn ang="0">
                  <a:pos x="T6" y="T7"/>
                </a:cxn>
                <a:cxn ang="0">
                  <a:pos x="T8" y="T9"/>
                </a:cxn>
                <a:cxn ang="0">
                  <a:pos x="T10" y="T11"/>
                </a:cxn>
              </a:cxnLst>
              <a:rect l="0" t="0" r="r" b="b"/>
              <a:pathLst>
                <a:path w="277" h="22">
                  <a:moveTo>
                    <a:pt x="276" y="20"/>
                  </a:moveTo>
                  <a:lnTo>
                    <a:pt x="21" y="21"/>
                  </a:lnTo>
                  <a:lnTo>
                    <a:pt x="0" y="2"/>
                  </a:lnTo>
                  <a:lnTo>
                    <a:pt x="257" y="0"/>
                  </a:lnTo>
                  <a:lnTo>
                    <a:pt x="276" y="20"/>
                  </a:lnTo>
                  <a:lnTo>
                    <a:pt x="276" y="2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58" name="Freeform 78"/>
            <p:cNvSpPr>
              <a:spLocks/>
            </p:cNvSpPr>
            <p:nvPr/>
          </p:nvSpPr>
          <p:spPr bwMode="auto">
            <a:xfrm>
              <a:off x="4303" y="3045"/>
              <a:ext cx="27" cy="106"/>
            </a:xfrm>
            <a:custGeom>
              <a:avLst/>
              <a:gdLst>
                <a:gd name="T0" fmla="*/ 26 w 27"/>
                <a:gd name="T1" fmla="*/ 105 h 106"/>
                <a:gd name="T2" fmla="*/ 1 w 27"/>
                <a:gd name="T3" fmla="*/ 79 h 106"/>
                <a:gd name="T4" fmla="*/ 0 w 27"/>
                <a:gd name="T5" fmla="*/ 0 h 106"/>
                <a:gd name="T6" fmla="*/ 21 w 27"/>
                <a:gd name="T7" fmla="*/ 18 h 106"/>
                <a:gd name="T8" fmla="*/ 26 w 27"/>
                <a:gd name="T9" fmla="*/ 105 h 106"/>
                <a:gd name="T10" fmla="*/ 26 w 27"/>
                <a:gd name="T11" fmla="*/ 105 h 106"/>
              </a:gdLst>
              <a:ahLst/>
              <a:cxnLst>
                <a:cxn ang="0">
                  <a:pos x="T0" y="T1"/>
                </a:cxn>
                <a:cxn ang="0">
                  <a:pos x="T2" y="T3"/>
                </a:cxn>
                <a:cxn ang="0">
                  <a:pos x="T4" y="T5"/>
                </a:cxn>
                <a:cxn ang="0">
                  <a:pos x="T6" y="T7"/>
                </a:cxn>
                <a:cxn ang="0">
                  <a:pos x="T8" y="T9"/>
                </a:cxn>
                <a:cxn ang="0">
                  <a:pos x="T10" y="T11"/>
                </a:cxn>
              </a:cxnLst>
              <a:rect l="0" t="0" r="r" b="b"/>
              <a:pathLst>
                <a:path w="27" h="106">
                  <a:moveTo>
                    <a:pt x="26" y="105"/>
                  </a:moveTo>
                  <a:lnTo>
                    <a:pt x="1" y="79"/>
                  </a:lnTo>
                  <a:lnTo>
                    <a:pt x="0" y="0"/>
                  </a:lnTo>
                  <a:lnTo>
                    <a:pt x="21" y="18"/>
                  </a:lnTo>
                  <a:lnTo>
                    <a:pt x="26" y="105"/>
                  </a:lnTo>
                  <a:lnTo>
                    <a:pt x="26" y="10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59" name="Freeform 79"/>
            <p:cNvSpPr>
              <a:spLocks/>
            </p:cNvSpPr>
            <p:nvPr/>
          </p:nvSpPr>
          <p:spPr bwMode="auto">
            <a:xfrm>
              <a:off x="4303" y="3043"/>
              <a:ext cx="164" cy="24"/>
            </a:xfrm>
            <a:custGeom>
              <a:avLst/>
              <a:gdLst>
                <a:gd name="T0" fmla="*/ 0 w 164"/>
                <a:gd name="T1" fmla="*/ 0 h 24"/>
                <a:gd name="T2" fmla="*/ 141 w 164"/>
                <a:gd name="T3" fmla="*/ 0 h 24"/>
                <a:gd name="T4" fmla="*/ 163 w 164"/>
                <a:gd name="T5" fmla="*/ 22 h 24"/>
                <a:gd name="T6" fmla="*/ 21 w 164"/>
                <a:gd name="T7" fmla="*/ 23 h 24"/>
                <a:gd name="T8" fmla="*/ 0 w 164"/>
                <a:gd name="T9" fmla="*/ 0 h 24"/>
                <a:gd name="T10" fmla="*/ 0 w 164"/>
                <a:gd name="T11" fmla="*/ 0 h 24"/>
              </a:gdLst>
              <a:ahLst/>
              <a:cxnLst>
                <a:cxn ang="0">
                  <a:pos x="T0" y="T1"/>
                </a:cxn>
                <a:cxn ang="0">
                  <a:pos x="T2" y="T3"/>
                </a:cxn>
                <a:cxn ang="0">
                  <a:pos x="T4" y="T5"/>
                </a:cxn>
                <a:cxn ang="0">
                  <a:pos x="T6" y="T7"/>
                </a:cxn>
                <a:cxn ang="0">
                  <a:pos x="T8" y="T9"/>
                </a:cxn>
                <a:cxn ang="0">
                  <a:pos x="T10" y="T11"/>
                </a:cxn>
              </a:cxnLst>
              <a:rect l="0" t="0" r="r" b="b"/>
              <a:pathLst>
                <a:path w="164" h="24">
                  <a:moveTo>
                    <a:pt x="0" y="0"/>
                  </a:moveTo>
                  <a:lnTo>
                    <a:pt x="141" y="0"/>
                  </a:lnTo>
                  <a:lnTo>
                    <a:pt x="163" y="22"/>
                  </a:lnTo>
                  <a:lnTo>
                    <a:pt x="21" y="23"/>
                  </a:lnTo>
                  <a:lnTo>
                    <a:pt x="0" y="0"/>
                  </a:lnTo>
                  <a:lnTo>
                    <a:pt x="0" y="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0" name="Freeform 80"/>
            <p:cNvSpPr>
              <a:spLocks/>
            </p:cNvSpPr>
            <p:nvPr/>
          </p:nvSpPr>
          <p:spPr bwMode="auto">
            <a:xfrm>
              <a:off x="4267" y="3065"/>
              <a:ext cx="258" cy="209"/>
            </a:xfrm>
            <a:custGeom>
              <a:avLst/>
              <a:gdLst>
                <a:gd name="T0" fmla="*/ 0 w 258"/>
                <a:gd name="T1" fmla="*/ 80 h 209"/>
                <a:gd name="T2" fmla="*/ 57 w 258"/>
                <a:gd name="T3" fmla="*/ 80 h 209"/>
                <a:gd name="T4" fmla="*/ 57 w 258"/>
                <a:gd name="T5" fmla="*/ 1 h 209"/>
                <a:gd name="T6" fmla="*/ 200 w 258"/>
                <a:gd name="T7" fmla="*/ 0 h 209"/>
                <a:gd name="T8" fmla="*/ 200 w 258"/>
                <a:gd name="T9" fmla="*/ 80 h 209"/>
                <a:gd name="T10" fmla="*/ 257 w 258"/>
                <a:gd name="T11" fmla="*/ 79 h 209"/>
                <a:gd name="T12" fmla="*/ 127 w 258"/>
                <a:gd name="T13" fmla="*/ 208 h 209"/>
                <a:gd name="T14" fmla="*/ 0 w 258"/>
                <a:gd name="T15" fmla="*/ 80 h 209"/>
                <a:gd name="T16" fmla="*/ 0 w 258"/>
                <a:gd name="T17" fmla="*/ 8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09">
                  <a:moveTo>
                    <a:pt x="0" y="80"/>
                  </a:moveTo>
                  <a:lnTo>
                    <a:pt x="57" y="80"/>
                  </a:lnTo>
                  <a:lnTo>
                    <a:pt x="57" y="1"/>
                  </a:lnTo>
                  <a:lnTo>
                    <a:pt x="200" y="0"/>
                  </a:lnTo>
                  <a:lnTo>
                    <a:pt x="200" y="80"/>
                  </a:lnTo>
                  <a:lnTo>
                    <a:pt x="257" y="79"/>
                  </a:lnTo>
                  <a:lnTo>
                    <a:pt x="127" y="208"/>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1" name="Freeform 81"/>
            <p:cNvSpPr>
              <a:spLocks/>
            </p:cNvSpPr>
            <p:nvPr/>
          </p:nvSpPr>
          <p:spPr bwMode="auto">
            <a:xfrm>
              <a:off x="4302" y="2947"/>
              <a:ext cx="27" cy="105"/>
            </a:xfrm>
            <a:custGeom>
              <a:avLst/>
              <a:gdLst>
                <a:gd name="T0" fmla="*/ 26 w 27"/>
                <a:gd name="T1" fmla="*/ 104 h 105"/>
                <a:gd name="T2" fmla="*/ 2 w 27"/>
                <a:gd name="T3" fmla="*/ 79 h 105"/>
                <a:gd name="T4" fmla="*/ 0 w 27"/>
                <a:gd name="T5" fmla="*/ 0 h 105"/>
                <a:gd name="T6" fmla="*/ 22 w 27"/>
                <a:gd name="T7" fmla="*/ 17 h 105"/>
                <a:gd name="T8" fmla="*/ 26 w 27"/>
                <a:gd name="T9" fmla="*/ 104 h 105"/>
                <a:gd name="T10" fmla="*/ 26 w 27"/>
                <a:gd name="T11" fmla="*/ 104 h 105"/>
              </a:gdLst>
              <a:ahLst/>
              <a:cxnLst>
                <a:cxn ang="0">
                  <a:pos x="T0" y="T1"/>
                </a:cxn>
                <a:cxn ang="0">
                  <a:pos x="T2" y="T3"/>
                </a:cxn>
                <a:cxn ang="0">
                  <a:pos x="T4" y="T5"/>
                </a:cxn>
                <a:cxn ang="0">
                  <a:pos x="T6" y="T7"/>
                </a:cxn>
                <a:cxn ang="0">
                  <a:pos x="T8" y="T9"/>
                </a:cxn>
                <a:cxn ang="0">
                  <a:pos x="T10" y="T11"/>
                </a:cxn>
              </a:cxnLst>
              <a:rect l="0" t="0" r="r" b="b"/>
              <a:pathLst>
                <a:path w="27" h="105">
                  <a:moveTo>
                    <a:pt x="26" y="104"/>
                  </a:moveTo>
                  <a:lnTo>
                    <a:pt x="2" y="79"/>
                  </a:lnTo>
                  <a:lnTo>
                    <a:pt x="0" y="0"/>
                  </a:lnTo>
                  <a:lnTo>
                    <a:pt x="22" y="17"/>
                  </a:lnTo>
                  <a:lnTo>
                    <a:pt x="26" y="104"/>
                  </a:lnTo>
                  <a:lnTo>
                    <a:pt x="26"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2" name="Freeform 82"/>
            <p:cNvSpPr>
              <a:spLocks/>
            </p:cNvSpPr>
            <p:nvPr/>
          </p:nvSpPr>
          <p:spPr bwMode="auto">
            <a:xfrm>
              <a:off x="4302" y="2945"/>
              <a:ext cx="165" cy="24"/>
            </a:xfrm>
            <a:custGeom>
              <a:avLst/>
              <a:gdLst>
                <a:gd name="T0" fmla="*/ 0 w 165"/>
                <a:gd name="T1" fmla="*/ 0 h 24"/>
                <a:gd name="T2" fmla="*/ 141 w 165"/>
                <a:gd name="T3" fmla="*/ 0 h 24"/>
                <a:gd name="T4" fmla="*/ 164 w 165"/>
                <a:gd name="T5" fmla="*/ 22 h 24"/>
                <a:gd name="T6" fmla="*/ 22 w 165"/>
                <a:gd name="T7" fmla="*/ 23 h 24"/>
                <a:gd name="T8" fmla="*/ 0 w 165"/>
                <a:gd name="T9" fmla="*/ 0 h 24"/>
                <a:gd name="T10" fmla="*/ 0 w 165"/>
                <a:gd name="T11" fmla="*/ 0 h 24"/>
              </a:gdLst>
              <a:ahLst/>
              <a:cxnLst>
                <a:cxn ang="0">
                  <a:pos x="T0" y="T1"/>
                </a:cxn>
                <a:cxn ang="0">
                  <a:pos x="T2" y="T3"/>
                </a:cxn>
                <a:cxn ang="0">
                  <a:pos x="T4" y="T5"/>
                </a:cxn>
                <a:cxn ang="0">
                  <a:pos x="T6" y="T7"/>
                </a:cxn>
                <a:cxn ang="0">
                  <a:pos x="T8" y="T9"/>
                </a:cxn>
                <a:cxn ang="0">
                  <a:pos x="T10" y="T11"/>
                </a:cxn>
              </a:cxnLst>
              <a:rect l="0" t="0" r="r" b="b"/>
              <a:pathLst>
                <a:path w="165" h="24">
                  <a:moveTo>
                    <a:pt x="0" y="0"/>
                  </a:moveTo>
                  <a:lnTo>
                    <a:pt x="141" y="0"/>
                  </a:lnTo>
                  <a:lnTo>
                    <a:pt x="164" y="22"/>
                  </a:lnTo>
                  <a:lnTo>
                    <a:pt x="22" y="23"/>
                  </a:lnTo>
                  <a:lnTo>
                    <a:pt x="0" y="0"/>
                  </a:lnTo>
                  <a:lnTo>
                    <a:pt x="0" y="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3" name="Freeform 83"/>
            <p:cNvSpPr>
              <a:spLocks/>
            </p:cNvSpPr>
            <p:nvPr/>
          </p:nvSpPr>
          <p:spPr bwMode="auto">
            <a:xfrm>
              <a:off x="4324" y="2967"/>
              <a:ext cx="144" cy="81"/>
            </a:xfrm>
            <a:custGeom>
              <a:avLst/>
              <a:gdLst>
                <a:gd name="T0" fmla="*/ 0 w 144"/>
                <a:gd name="T1" fmla="*/ 80 h 81"/>
                <a:gd name="T2" fmla="*/ 0 w 144"/>
                <a:gd name="T3" fmla="*/ 1 h 81"/>
                <a:gd name="T4" fmla="*/ 142 w 144"/>
                <a:gd name="T5" fmla="*/ 0 h 81"/>
                <a:gd name="T6" fmla="*/ 143 w 144"/>
                <a:gd name="T7" fmla="*/ 79 h 81"/>
                <a:gd name="T8" fmla="*/ 0 w 144"/>
                <a:gd name="T9" fmla="*/ 80 h 81"/>
                <a:gd name="T10" fmla="*/ 0 w 144"/>
                <a:gd name="T11" fmla="*/ 80 h 81"/>
              </a:gdLst>
              <a:ahLst/>
              <a:cxnLst>
                <a:cxn ang="0">
                  <a:pos x="T0" y="T1"/>
                </a:cxn>
                <a:cxn ang="0">
                  <a:pos x="T2" y="T3"/>
                </a:cxn>
                <a:cxn ang="0">
                  <a:pos x="T4" y="T5"/>
                </a:cxn>
                <a:cxn ang="0">
                  <a:pos x="T6" y="T7"/>
                </a:cxn>
                <a:cxn ang="0">
                  <a:pos x="T8" y="T9"/>
                </a:cxn>
                <a:cxn ang="0">
                  <a:pos x="T10" y="T11"/>
                </a:cxn>
              </a:cxnLst>
              <a:rect l="0" t="0" r="r" b="b"/>
              <a:pathLst>
                <a:path w="144" h="81">
                  <a:moveTo>
                    <a:pt x="0" y="80"/>
                  </a:moveTo>
                  <a:lnTo>
                    <a:pt x="0" y="1"/>
                  </a:lnTo>
                  <a:lnTo>
                    <a:pt x="142" y="0"/>
                  </a:lnTo>
                  <a:lnTo>
                    <a:pt x="143" y="79"/>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4" name="Freeform 84"/>
            <p:cNvSpPr>
              <a:spLocks/>
            </p:cNvSpPr>
            <p:nvPr/>
          </p:nvSpPr>
          <p:spPr bwMode="auto">
            <a:xfrm>
              <a:off x="4302" y="2862"/>
              <a:ext cx="26" cy="84"/>
            </a:xfrm>
            <a:custGeom>
              <a:avLst/>
              <a:gdLst>
                <a:gd name="T0" fmla="*/ 25 w 26"/>
                <a:gd name="T1" fmla="*/ 83 h 84"/>
                <a:gd name="T2" fmla="*/ 1 w 26"/>
                <a:gd name="T3" fmla="*/ 58 h 84"/>
                <a:gd name="T4" fmla="*/ 0 w 26"/>
                <a:gd name="T5" fmla="*/ 0 h 84"/>
                <a:gd name="T6" fmla="*/ 21 w 26"/>
                <a:gd name="T7" fmla="*/ 18 h 84"/>
                <a:gd name="T8" fmla="*/ 25 w 26"/>
                <a:gd name="T9" fmla="*/ 83 h 84"/>
                <a:gd name="T10" fmla="*/ 25 w 26"/>
                <a:gd name="T11" fmla="*/ 83 h 84"/>
              </a:gdLst>
              <a:ahLst/>
              <a:cxnLst>
                <a:cxn ang="0">
                  <a:pos x="T0" y="T1"/>
                </a:cxn>
                <a:cxn ang="0">
                  <a:pos x="T2" y="T3"/>
                </a:cxn>
                <a:cxn ang="0">
                  <a:pos x="T4" y="T5"/>
                </a:cxn>
                <a:cxn ang="0">
                  <a:pos x="T6" y="T7"/>
                </a:cxn>
                <a:cxn ang="0">
                  <a:pos x="T8" y="T9"/>
                </a:cxn>
                <a:cxn ang="0">
                  <a:pos x="T10" y="T11"/>
                </a:cxn>
              </a:cxnLst>
              <a:rect l="0" t="0" r="r" b="b"/>
              <a:pathLst>
                <a:path w="26" h="84">
                  <a:moveTo>
                    <a:pt x="25" y="83"/>
                  </a:moveTo>
                  <a:lnTo>
                    <a:pt x="1" y="58"/>
                  </a:lnTo>
                  <a:lnTo>
                    <a:pt x="0" y="0"/>
                  </a:lnTo>
                  <a:lnTo>
                    <a:pt x="21" y="18"/>
                  </a:lnTo>
                  <a:lnTo>
                    <a:pt x="25" y="83"/>
                  </a:lnTo>
                  <a:lnTo>
                    <a:pt x="25"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5" name="Freeform 85"/>
            <p:cNvSpPr>
              <a:spLocks/>
            </p:cNvSpPr>
            <p:nvPr/>
          </p:nvSpPr>
          <p:spPr bwMode="auto">
            <a:xfrm>
              <a:off x="4302" y="2860"/>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6" name="Freeform 86"/>
            <p:cNvSpPr>
              <a:spLocks/>
            </p:cNvSpPr>
            <p:nvPr/>
          </p:nvSpPr>
          <p:spPr bwMode="auto">
            <a:xfrm>
              <a:off x="4323" y="2882"/>
              <a:ext cx="144" cy="59"/>
            </a:xfrm>
            <a:custGeom>
              <a:avLst/>
              <a:gdLst>
                <a:gd name="T0" fmla="*/ 0 w 144"/>
                <a:gd name="T1" fmla="*/ 58 h 59"/>
                <a:gd name="T2" fmla="*/ 0 w 144"/>
                <a:gd name="T3" fmla="*/ 1 h 59"/>
                <a:gd name="T4" fmla="*/ 143 w 144"/>
                <a:gd name="T5" fmla="*/ 0 h 59"/>
                <a:gd name="T6" fmla="*/ 143 w 144"/>
                <a:gd name="T7" fmla="*/ 57 h 59"/>
                <a:gd name="T8" fmla="*/ 0 w 144"/>
                <a:gd name="T9" fmla="*/ 58 h 59"/>
                <a:gd name="T10" fmla="*/ 0 w 144"/>
                <a:gd name="T11" fmla="*/ 58 h 59"/>
              </a:gdLst>
              <a:ahLst/>
              <a:cxnLst>
                <a:cxn ang="0">
                  <a:pos x="T0" y="T1"/>
                </a:cxn>
                <a:cxn ang="0">
                  <a:pos x="T2" y="T3"/>
                </a:cxn>
                <a:cxn ang="0">
                  <a:pos x="T4" y="T5"/>
                </a:cxn>
                <a:cxn ang="0">
                  <a:pos x="T6" y="T7"/>
                </a:cxn>
                <a:cxn ang="0">
                  <a:pos x="T8" y="T9"/>
                </a:cxn>
                <a:cxn ang="0">
                  <a:pos x="T10" y="T11"/>
                </a:cxn>
              </a:cxnLst>
              <a:rect l="0" t="0" r="r" b="b"/>
              <a:pathLst>
                <a:path w="144" h="59">
                  <a:moveTo>
                    <a:pt x="0" y="58"/>
                  </a:moveTo>
                  <a:lnTo>
                    <a:pt x="0" y="1"/>
                  </a:lnTo>
                  <a:lnTo>
                    <a:pt x="143" y="0"/>
                  </a:lnTo>
                  <a:lnTo>
                    <a:pt x="143" y="57"/>
                  </a:lnTo>
                  <a:lnTo>
                    <a:pt x="0" y="58"/>
                  </a:lnTo>
                  <a:lnTo>
                    <a:pt x="0" y="58"/>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7" name="Freeform 87"/>
            <p:cNvSpPr>
              <a:spLocks/>
            </p:cNvSpPr>
            <p:nvPr/>
          </p:nvSpPr>
          <p:spPr bwMode="auto">
            <a:xfrm>
              <a:off x="4301" y="2786"/>
              <a:ext cx="27" cy="67"/>
            </a:xfrm>
            <a:custGeom>
              <a:avLst/>
              <a:gdLst>
                <a:gd name="T0" fmla="*/ 26 w 27"/>
                <a:gd name="T1" fmla="*/ 66 h 67"/>
                <a:gd name="T2" fmla="*/ 1 w 27"/>
                <a:gd name="T3" fmla="*/ 40 h 67"/>
                <a:gd name="T4" fmla="*/ 0 w 27"/>
                <a:gd name="T5" fmla="*/ 0 h 67"/>
                <a:gd name="T6" fmla="*/ 22 w 27"/>
                <a:gd name="T7" fmla="*/ 18 h 67"/>
                <a:gd name="T8" fmla="*/ 26 w 27"/>
                <a:gd name="T9" fmla="*/ 66 h 67"/>
                <a:gd name="T10" fmla="*/ 26 w 27"/>
                <a:gd name="T11" fmla="*/ 66 h 67"/>
              </a:gdLst>
              <a:ahLst/>
              <a:cxnLst>
                <a:cxn ang="0">
                  <a:pos x="T0" y="T1"/>
                </a:cxn>
                <a:cxn ang="0">
                  <a:pos x="T2" y="T3"/>
                </a:cxn>
                <a:cxn ang="0">
                  <a:pos x="T4" y="T5"/>
                </a:cxn>
                <a:cxn ang="0">
                  <a:pos x="T6" y="T7"/>
                </a:cxn>
                <a:cxn ang="0">
                  <a:pos x="T8" y="T9"/>
                </a:cxn>
                <a:cxn ang="0">
                  <a:pos x="T10" y="T11"/>
                </a:cxn>
              </a:cxnLst>
              <a:rect l="0" t="0" r="r" b="b"/>
              <a:pathLst>
                <a:path w="27" h="67">
                  <a:moveTo>
                    <a:pt x="26" y="66"/>
                  </a:moveTo>
                  <a:lnTo>
                    <a:pt x="1" y="40"/>
                  </a:lnTo>
                  <a:lnTo>
                    <a:pt x="0" y="0"/>
                  </a:lnTo>
                  <a:lnTo>
                    <a:pt x="22" y="18"/>
                  </a:lnTo>
                  <a:lnTo>
                    <a:pt x="26" y="66"/>
                  </a:lnTo>
                  <a:lnTo>
                    <a:pt x="26"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8" name="Freeform 88"/>
            <p:cNvSpPr>
              <a:spLocks/>
            </p:cNvSpPr>
            <p:nvPr/>
          </p:nvSpPr>
          <p:spPr bwMode="auto">
            <a:xfrm>
              <a:off x="4301" y="2784"/>
              <a:ext cx="165" cy="24"/>
            </a:xfrm>
            <a:custGeom>
              <a:avLst/>
              <a:gdLst>
                <a:gd name="T0" fmla="*/ 0 w 165"/>
                <a:gd name="T1" fmla="*/ 2 h 24"/>
                <a:gd name="T2" fmla="*/ 141 w 165"/>
                <a:gd name="T3" fmla="*/ 0 h 24"/>
                <a:gd name="T4" fmla="*/ 164 w 165"/>
                <a:gd name="T5" fmla="*/ 22 h 24"/>
                <a:gd name="T6" fmla="*/ 22 w 165"/>
                <a:gd name="T7" fmla="*/ 23 h 24"/>
                <a:gd name="T8" fmla="*/ 0 w 165"/>
                <a:gd name="T9" fmla="*/ 2 h 24"/>
                <a:gd name="T10" fmla="*/ 0 w 165"/>
                <a:gd name="T11" fmla="*/ 2 h 24"/>
              </a:gdLst>
              <a:ahLst/>
              <a:cxnLst>
                <a:cxn ang="0">
                  <a:pos x="T0" y="T1"/>
                </a:cxn>
                <a:cxn ang="0">
                  <a:pos x="T2" y="T3"/>
                </a:cxn>
                <a:cxn ang="0">
                  <a:pos x="T4" y="T5"/>
                </a:cxn>
                <a:cxn ang="0">
                  <a:pos x="T6" y="T7"/>
                </a:cxn>
                <a:cxn ang="0">
                  <a:pos x="T8" y="T9"/>
                </a:cxn>
                <a:cxn ang="0">
                  <a:pos x="T10" y="T11"/>
                </a:cxn>
              </a:cxnLst>
              <a:rect l="0" t="0" r="r" b="b"/>
              <a:pathLst>
                <a:path w="165" h="24">
                  <a:moveTo>
                    <a:pt x="0" y="2"/>
                  </a:moveTo>
                  <a:lnTo>
                    <a:pt x="141" y="0"/>
                  </a:lnTo>
                  <a:lnTo>
                    <a:pt x="164" y="22"/>
                  </a:lnTo>
                  <a:lnTo>
                    <a:pt x="22" y="23"/>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69" name="Freeform 89"/>
            <p:cNvSpPr>
              <a:spLocks/>
            </p:cNvSpPr>
            <p:nvPr/>
          </p:nvSpPr>
          <p:spPr bwMode="auto">
            <a:xfrm>
              <a:off x="4323" y="2806"/>
              <a:ext cx="143" cy="43"/>
            </a:xfrm>
            <a:custGeom>
              <a:avLst/>
              <a:gdLst>
                <a:gd name="T0" fmla="*/ 0 w 143"/>
                <a:gd name="T1" fmla="*/ 42 h 43"/>
                <a:gd name="T2" fmla="*/ 0 w 143"/>
                <a:gd name="T3" fmla="*/ 1 h 43"/>
                <a:gd name="T4" fmla="*/ 142 w 143"/>
                <a:gd name="T5" fmla="*/ 0 h 43"/>
                <a:gd name="T6" fmla="*/ 142 w 143"/>
                <a:gd name="T7" fmla="*/ 40 h 43"/>
                <a:gd name="T8" fmla="*/ 0 w 143"/>
                <a:gd name="T9" fmla="*/ 42 h 43"/>
                <a:gd name="T10" fmla="*/ 0 w 143"/>
                <a:gd name="T11" fmla="*/ 42 h 43"/>
              </a:gdLst>
              <a:ahLst/>
              <a:cxnLst>
                <a:cxn ang="0">
                  <a:pos x="T0" y="T1"/>
                </a:cxn>
                <a:cxn ang="0">
                  <a:pos x="T2" y="T3"/>
                </a:cxn>
                <a:cxn ang="0">
                  <a:pos x="T4" y="T5"/>
                </a:cxn>
                <a:cxn ang="0">
                  <a:pos x="T6" y="T7"/>
                </a:cxn>
                <a:cxn ang="0">
                  <a:pos x="T8" y="T9"/>
                </a:cxn>
                <a:cxn ang="0">
                  <a:pos x="T10" y="T11"/>
                </a:cxn>
              </a:cxnLst>
              <a:rect l="0" t="0" r="r" b="b"/>
              <a:pathLst>
                <a:path w="143" h="43">
                  <a:moveTo>
                    <a:pt x="0" y="42"/>
                  </a:moveTo>
                  <a:lnTo>
                    <a:pt x="0" y="1"/>
                  </a:lnTo>
                  <a:lnTo>
                    <a:pt x="142" y="0"/>
                  </a:lnTo>
                  <a:lnTo>
                    <a:pt x="142" y="40"/>
                  </a:lnTo>
                  <a:lnTo>
                    <a:pt x="0" y="42"/>
                  </a:lnTo>
                  <a:lnTo>
                    <a:pt x="0" y="4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70" name="Freeform 90"/>
            <p:cNvSpPr>
              <a:spLocks/>
            </p:cNvSpPr>
            <p:nvPr/>
          </p:nvSpPr>
          <p:spPr bwMode="auto">
            <a:xfrm>
              <a:off x="4301" y="2712"/>
              <a:ext cx="26" cy="52"/>
            </a:xfrm>
            <a:custGeom>
              <a:avLst/>
              <a:gdLst>
                <a:gd name="T0" fmla="*/ 25 w 26"/>
                <a:gd name="T1" fmla="*/ 51 h 52"/>
                <a:gd name="T2" fmla="*/ 1 w 26"/>
                <a:gd name="T3" fmla="*/ 25 h 52"/>
                <a:gd name="T4" fmla="*/ 0 w 26"/>
                <a:gd name="T5" fmla="*/ 0 h 52"/>
                <a:gd name="T6" fmla="*/ 22 w 26"/>
                <a:gd name="T7" fmla="*/ 17 h 52"/>
                <a:gd name="T8" fmla="*/ 25 w 26"/>
                <a:gd name="T9" fmla="*/ 51 h 52"/>
                <a:gd name="T10" fmla="*/ 25 w 26"/>
                <a:gd name="T11" fmla="*/ 51 h 52"/>
              </a:gdLst>
              <a:ahLst/>
              <a:cxnLst>
                <a:cxn ang="0">
                  <a:pos x="T0" y="T1"/>
                </a:cxn>
                <a:cxn ang="0">
                  <a:pos x="T2" y="T3"/>
                </a:cxn>
                <a:cxn ang="0">
                  <a:pos x="T4" y="T5"/>
                </a:cxn>
                <a:cxn ang="0">
                  <a:pos x="T6" y="T7"/>
                </a:cxn>
                <a:cxn ang="0">
                  <a:pos x="T8" y="T9"/>
                </a:cxn>
                <a:cxn ang="0">
                  <a:pos x="T10" y="T11"/>
                </a:cxn>
              </a:cxnLst>
              <a:rect l="0" t="0" r="r" b="b"/>
              <a:pathLst>
                <a:path w="26" h="52">
                  <a:moveTo>
                    <a:pt x="25" y="51"/>
                  </a:moveTo>
                  <a:lnTo>
                    <a:pt x="1" y="25"/>
                  </a:lnTo>
                  <a:lnTo>
                    <a:pt x="0" y="0"/>
                  </a:lnTo>
                  <a:lnTo>
                    <a:pt x="22" y="17"/>
                  </a:lnTo>
                  <a:lnTo>
                    <a:pt x="25" y="51"/>
                  </a:lnTo>
                  <a:lnTo>
                    <a:pt x="25"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71" name="Freeform 91"/>
            <p:cNvSpPr>
              <a:spLocks/>
            </p:cNvSpPr>
            <p:nvPr/>
          </p:nvSpPr>
          <p:spPr bwMode="auto">
            <a:xfrm>
              <a:off x="4301" y="2710"/>
              <a:ext cx="164" cy="24"/>
            </a:xfrm>
            <a:custGeom>
              <a:avLst/>
              <a:gdLst>
                <a:gd name="T0" fmla="*/ 0 w 164"/>
                <a:gd name="T1" fmla="*/ 0 h 24"/>
                <a:gd name="T2" fmla="*/ 141 w 164"/>
                <a:gd name="T3" fmla="*/ 0 h 24"/>
                <a:gd name="T4" fmla="*/ 163 w 164"/>
                <a:gd name="T5" fmla="*/ 21 h 24"/>
                <a:gd name="T6" fmla="*/ 22 w 164"/>
                <a:gd name="T7" fmla="*/ 23 h 24"/>
                <a:gd name="T8" fmla="*/ 0 w 164"/>
                <a:gd name="T9" fmla="*/ 0 h 24"/>
                <a:gd name="T10" fmla="*/ 0 w 164"/>
                <a:gd name="T11" fmla="*/ 0 h 24"/>
              </a:gdLst>
              <a:ahLst/>
              <a:cxnLst>
                <a:cxn ang="0">
                  <a:pos x="T0" y="T1"/>
                </a:cxn>
                <a:cxn ang="0">
                  <a:pos x="T2" y="T3"/>
                </a:cxn>
                <a:cxn ang="0">
                  <a:pos x="T4" y="T5"/>
                </a:cxn>
                <a:cxn ang="0">
                  <a:pos x="T6" y="T7"/>
                </a:cxn>
                <a:cxn ang="0">
                  <a:pos x="T8" y="T9"/>
                </a:cxn>
                <a:cxn ang="0">
                  <a:pos x="T10" y="T11"/>
                </a:cxn>
              </a:cxnLst>
              <a:rect l="0" t="0" r="r" b="b"/>
              <a:pathLst>
                <a:path w="164" h="24">
                  <a:moveTo>
                    <a:pt x="0" y="0"/>
                  </a:moveTo>
                  <a:lnTo>
                    <a:pt x="141" y="0"/>
                  </a:lnTo>
                  <a:lnTo>
                    <a:pt x="163" y="21"/>
                  </a:lnTo>
                  <a:lnTo>
                    <a:pt x="22" y="23"/>
                  </a:lnTo>
                  <a:lnTo>
                    <a:pt x="0" y="0"/>
                  </a:lnTo>
                  <a:lnTo>
                    <a:pt x="0" y="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72" name="Freeform 92"/>
            <p:cNvSpPr>
              <a:spLocks/>
            </p:cNvSpPr>
            <p:nvPr/>
          </p:nvSpPr>
          <p:spPr bwMode="auto">
            <a:xfrm>
              <a:off x="4323" y="2731"/>
              <a:ext cx="143" cy="28"/>
            </a:xfrm>
            <a:custGeom>
              <a:avLst/>
              <a:gdLst>
                <a:gd name="T0" fmla="*/ 0 w 143"/>
                <a:gd name="T1" fmla="*/ 27 h 28"/>
                <a:gd name="T2" fmla="*/ 0 w 143"/>
                <a:gd name="T3" fmla="*/ 2 h 28"/>
                <a:gd name="T4" fmla="*/ 142 w 143"/>
                <a:gd name="T5" fmla="*/ 0 h 28"/>
                <a:gd name="T6" fmla="*/ 142 w 143"/>
                <a:gd name="T7" fmla="*/ 26 h 28"/>
                <a:gd name="T8" fmla="*/ 0 w 143"/>
                <a:gd name="T9" fmla="*/ 27 h 28"/>
                <a:gd name="T10" fmla="*/ 0 w 143"/>
                <a:gd name="T11" fmla="*/ 27 h 28"/>
              </a:gdLst>
              <a:ahLst/>
              <a:cxnLst>
                <a:cxn ang="0">
                  <a:pos x="T0" y="T1"/>
                </a:cxn>
                <a:cxn ang="0">
                  <a:pos x="T2" y="T3"/>
                </a:cxn>
                <a:cxn ang="0">
                  <a:pos x="T4" y="T5"/>
                </a:cxn>
                <a:cxn ang="0">
                  <a:pos x="T6" y="T7"/>
                </a:cxn>
                <a:cxn ang="0">
                  <a:pos x="T8" y="T9"/>
                </a:cxn>
                <a:cxn ang="0">
                  <a:pos x="T10" y="T11"/>
                </a:cxn>
              </a:cxnLst>
              <a:rect l="0" t="0" r="r" b="b"/>
              <a:pathLst>
                <a:path w="143" h="28">
                  <a:moveTo>
                    <a:pt x="0" y="27"/>
                  </a:moveTo>
                  <a:lnTo>
                    <a:pt x="0" y="2"/>
                  </a:lnTo>
                  <a:lnTo>
                    <a:pt x="142" y="0"/>
                  </a:lnTo>
                  <a:lnTo>
                    <a:pt x="142" y="26"/>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73" name="Group 93"/>
          <p:cNvGrpSpPr>
            <a:grpSpLocks/>
          </p:cNvGrpSpPr>
          <p:nvPr/>
        </p:nvGrpSpPr>
        <p:grpSpPr bwMode="auto">
          <a:xfrm>
            <a:off x="9463533" y="4437679"/>
            <a:ext cx="360000" cy="360000"/>
            <a:chOff x="4927" y="2720"/>
            <a:chExt cx="278" cy="565"/>
          </a:xfrm>
          <a:solidFill>
            <a:schemeClr val="accent2"/>
          </a:solidFill>
        </p:grpSpPr>
        <p:sp>
          <p:nvSpPr>
            <p:cNvPr id="74" name="Freeform 94"/>
            <p:cNvSpPr>
              <a:spLocks/>
            </p:cNvSpPr>
            <p:nvPr/>
          </p:nvSpPr>
          <p:spPr bwMode="auto">
            <a:xfrm>
              <a:off x="4927" y="3135"/>
              <a:ext cx="277" cy="21"/>
            </a:xfrm>
            <a:custGeom>
              <a:avLst/>
              <a:gdLst>
                <a:gd name="T0" fmla="*/ 276 w 277"/>
                <a:gd name="T1" fmla="*/ 19 h 21"/>
                <a:gd name="T2" fmla="*/ 21 w 277"/>
                <a:gd name="T3" fmla="*/ 20 h 21"/>
                <a:gd name="T4" fmla="*/ 0 w 277"/>
                <a:gd name="T5" fmla="*/ 1 h 21"/>
                <a:gd name="T6" fmla="*/ 257 w 277"/>
                <a:gd name="T7" fmla="*/ 0 h 21"/>
                <a:gd name="T8" fmla="*/ 276 w 277"/>
                <a:gd name="T9" fmla="*/ 19 h 21"/>
                <a:gd name="T10" fmla="*/ 276 w 277"/>
                <a:gd name="T11" fmla="*/ 19 h 21"/>
              </a:gdLst>
              <a:ahLst/>
              <a:cxnLst>
                <a:cxn ang="0">
                  <a:pos x="T0" y="T1"/>
                </a:cxn>
                <a:cxn ang="0">
                  <a:pos x="T2" y="T3"/>
                </a:cxn>
                <a:cxn ang="0">
                  <a:pos x="T4" y="T5"/>
                </a:cxn>
                <a:cxn ang="0">
                  <a:pos x="T6" y="T7"/>
                </a:cxn>
                <a:cxn ang="0">
                  <a:pos x="T8" y="T9"/>
                </a:cxn>
                <a:cxn ang="0">
                  <a:pos x="T10" y="T11"/>
                </a:cxn>
              </a:cxnLst>
              <a:rect l="0" t="0" r="r" b="b"/>
              <a:pathLst>
                <a:path w="277" h="21">
                  <a:moveTo>
                    <a:pt x="276" y="19"/>
                  </a:moveTo>
                  <a:lnTo>
                    <a:pt x="21" y="20"/>
                  </a:lnTo>
                  <a:lnTo>
                    <a:pt x="0" y="1"/>
                  </a:lnTo>
                  <a:lnTo>
                    <a:pt x="257" y="0"/>
                  </a:lnTo>
                  <a:lnTo>
                    <a:pt x="276" y="19"/>
                  </a:lnTo>
                  <a:lnTo>
                    <a:pt x="276"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75" name="Freeform 95"/>
            <p:cNvSpPr>
              <a:spLocks/>
            </p:cNvSpPr>
            <p:nvPr/>
          </p:nvSpPr>
          <p:spPr bwMode="auto">
            <a:xfrm>
              <a:off x="4983" y="3055"/>
              <a:ext cx="27" cy="106"/>
            </a:xfrm>
            <a:custGeom>
              <a:avLst/>
              <a:gdLst>
                <a:gd name="T0" fmla="*/ 26 w 27"/>
                <a:gd name="T1" fmla="*/ 105 h 106"/>
                <a:gd name="T2" fmla="*/ 1 w 27"/>
                <a:gd name="T3" fmla="*/ 79 h 106"/>
                <a:gd name="T4" fmla="*/ 0 w 27"/>
                <a:gd name="T5" fmla="*/ 0 h 106"/>
                <a:gd name="T6" fmla="*/ 21 w 27"/>
                <a:gd name="T7" fmla="*/ 18 h 106"/>
                <a:gd name="T8" fmla="*/ 26 w 27"/>
                <a:gd name="T9" fmla="*/ 105 h 106"/>
                <a:gd name="T10" fmla="*/ 26 w 27"/>
                <a:gd name="T11" fmla="*/ 105 h 106"/>
              </a:gdLst>
              <a:ahLst/>
              <a:cxnLst>
                <a:cxn ang="0">
                  <a:pos x="T0" y="T1"/>
                </a:cxn>
                <a:cxn ang="0">
                  <a:pos x="T2" y="T3"/>
                </a:cxn>
                <a:cxn ang="0">
                  <a:pos x="T4" y="T5"/>
                </a:cxn>
                <a:cxn ang="0">
                  <a:pos x="T6" y="T7"/>
                </a:cxn>
                <a:cxn ang="0">
                  <a:pos x="T8" y="T9"/>
                </a:cxn>
                <a:cxn ang="0">
                  <a:pos x="T10" y="T11"/>
                </a:cxn>
              </a:cxnLst>
              <a:rect l="0" t="0" r="r" b="b"/>
              <a:pathLst>
                <a:path w="27" h="106">
                  <a:moveTo>
                    <a:pt x="26" y="105"/>
                  </a:moveTo>
                  <a:lnTo>
                    <a:pt x="1" y="79"/>
                  </a:lnTo>
                  <a:lnTo>
                    <a:pt x="0" y="0"/>
                  </a:lnTo>
                  <a:lnTo>
                    <a:pt x="21" y="18"/>
                  </a:lnTo>
                  <a:lnTo>
                    <a:pt x="26" y="105"/>
                  </a:lnTo>
                  <a:lnTo>
                    <a:pt x="26" y="10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76" name="Freeform 96"/>
            <p:cNvSpPr>
              <a:spLocks/>
            </p:cNvSpPr>
            <p:nvPr/>
          </p:nvSpPr>
          <p:spPr bwMode="auto">
            <a:xfrm>
              <a:off x="4983" y="3053"/>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77" name="Freeform 97"/>
            <p:cNvSpPr>
              <a:spLocks/>
            </p:cNvSpPr>
            <p:nvPr/>
          </p:nvSpPr>
          <p:spPr bwMode="auto">
            <a:xfrm>
              <a:off x="4947" y="3075"/>
              <a:ext cx="258" cy="210"/>
            </a:xfrm>
            <a:custGeom>
              <a:avLst/>
              <a:gdLst>
                <a:gd name="T0" fmla="*/ 0 w 258"/>
                <a:gd name="T1" fmla="*/ 80 h 210"/>
                <a:gd name="T2" fmla="*/ 57 w 258"/>
                <a:gd name="T3" fmla="*/ 80 h 210"/>
                <a:gd name="T4" fmla="*/ 57 w 258"/>
                <a:gd name="T5" fmla="*/ 1 h 210"/>
                <a:gd name="T6" fmla="*/ 200 w 258"/>
                <a:gd name="T7" fmla="*/ 0 h 210"/>
                <a:gd name="T8" fmla="*/ 200 w 258"/>
                <a:gd name="T9" fmla="*/ 80 h 210"/>
                <a:gd name="T10" fmla="*/ 257 w 258"/>
                <a:gd name="T11" fmla="*/ 79 h 210"/>
                <a:gd name="T12" fmla="*/ 127 w 258"/>
                <a:gd name="T13" fmla="*/ 209 h 210"/>
                <a:gd name="T14" fmla="*/ 0 w 258"/>
                <a:gd name="T15" fmla="*/ 80 h 210"/>
                <a:gd name="T16" fmla="*/ 0 w 258"/>
                <a:gd name="T17" fmla="*/ 8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10">
                  <a:moveTo>
                    <a:pt x="0" y="80"/>
                  </a:moveTo>
                  <a:lnTo>
                    <a:pt x="57" y="80"/>
                  </a:lnTo>
                  <a:lnTo>
                    <a:pt x="57" y="1"/>
                  </a:lnTo>
                  <a:lnTo>
                    <a:pt x="200" y="0"/>
                  </a:lnTo>
                  <a:lnTo>
                    <a:pt x="200" y="80"/>
                  </a:lnTo>
                  <a:lnTo>
                    <a:pt x="257" y="79"/>
                  </a:lnTo>
                  <a:lnTo>
                    <a:pt x="127" y="209"/>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78" name="Freeform 98"/>
            <p:cNvSpPr>
              <a:spLocks/>
            </p:cNvSpPr>
            <p:nvPr/>
          </p:nvSpPr>
          <p:spPr bwMode="auto">
            <a:xfrm>
              <a:off x="4982" y="2957"/>
              <a:ext cx="27" cy="105"/>
            </a:xfrm>
            <a:custGeom>
              <a:avLst/>
              <a:gdLst>
                <a:gd name="T0" fmla="*/ 26 w 27"/>
                <a:gd name="T1" fmla="*/ 104 h 105"/>
                <a:gd name="T2" fmla="*/ 1 w 27"/>
                <a:gd name="T3" fmla="*/ 79 h 105"/>
                <a:gd name="T4" fmla="*/ 0 w 27"/>
                <a:gd name="T5" fmla="*/ 0 h 105"/>
                <a:gd name="T6" fmla="*/ 22 w 27"/>
                <a:gd name="T7" fmla="*/ 17 h 105"/>
                <a:gd name="T8" fmla="*/ 26 w 27"/>
                <a:gd name="T9" fmla="*/ 104 h 105"/>
                <a:gd name="T10" fmla="*/ 26 w 27"/>
                <a:gd name="T11" fmla="*/ 104 h 105"/>
              </a:gdLst>
              <a:ahLst/>
              <a:cxnLst>
                <a:cxn ang="0">
                  <a:pos x="T0" y="T1"/>
                </a:cxn>
                <a:cxn ang="0">
                  <a:pos x="T2" y="T3"/>
                </a:cxn>
                <a:cxn ang="0">
                  <a:pos x="T4" y="T5"/>
                </a:cxn>
                <a:cxn ang="0">
                  <a:pos x="T6" y="T7"/>
                </a:cxn>
                <a:cxn ang="0">
                  <a:pos x="T8" y="T9"/>
                </a:cxn>
                <a:cxn ang="0">
                  <a:pos x="T10" y="T11"/>
                </a:cxn>
              </a:cxnLst>
              <a:rect l="0" t="0" r="r" b="b"/>
              <a:pathLst>
                <a:path w="27" h="105">
                  <a:moveTo>
                    <a:pt x="26" y="104"/>
                  </a:moveTo>
                  <a:lnTo>
                    <a:pt x="1" y="79"/>
                  </a:lnTo>
                  <a:lnTo>
                    <a:pt x="0" y="0"/>
                  </a:lnTo>
                  <a:lnTo>
                    <a:pt x="22" y="17"/>
                  </a:lnTo>
                  <a:lnTo>
                    <a:pt x="26" y="104"/>
                  </a:lnTo>
                  <a:lnTo>
                    <a:pt x="26"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79" name="Freeform 99"/>
            <p:cNvSpPr>
              <a:spLocks/>
            </p:cNvSpPr>
            <p:nvPr/>
          </p:nvSpPr>
          <p:spPr bwMode="auto">
            <a:xfrm>
              <a:off x="4982" y="2955"/>
              <a:ext cx="164" cy="24"/>
            </a:xfrm>
            <a:custGeom>
              <a:avLst/>
              <a:gdLst>
                <a:gd name="T0" fmla="*/ 0 w 164"/>
                <a:gd name="T1" fmla="*/ 0 h 24"/>
                <a:gd name="T2" fmla="*/ 141 w 164"/>
                <a:gd name="T3" fmla="*/ 0 h 24"/>
                <a:gd name="T4" fmla="*/ 163 w 164"/>
                <a:gd name="T5" fmla="*/ 22 h 24"/>
                <a:gd name="T6" fmla="*/ 22 w 164"/>
                <a:gd name="T7" fmla="*/ 23 h 24"/>
                <a:gd name="T8" fmla="*/ 0 w 164"/>
                <a:gd name="T9" fmla="*/ 0 h 24"/>
                <a:gd name="T10" fmla="*/ 0 w 164"/>
                <a:gd name="T11" fmla="*/ 0 h 24"/>
              </a:gdLst>
              <a:ahLst/>
              <a:cxnLst>
                <a:cxn ang="0">
                  <a:pos x="T0" y="T1"/>
                </a:cxn>
                <a:cxn ang="0">
                  <a:pos x="T2" y="T3"/>
                </a:cxn>
                <a:cxn ang="0">
                  <a:pos x="T4" y="T5"/>
                </a:cxn>
                <a:cxn ang="0">
                  <a:pos x="T6" y="T7"/>
                </a:cxn>
                <a:cxn ang="0">
                  <a:pos x="T8" y="T9"/>
                </a:cxn>
                <a:cxn ang="0">
                  <a:pos x="T10" y="T11"/>
                </a:cxn>
              </a:cxnLst>
              <a:rect l="0" t="0" r="r" b="b"/>
              <a:pathLst>
                <a:path w="164" h="24">
                  <a:moveTo>
                    <a:pt x="0" y="0"/>
                  </a:moveTo>
                  <a:lnTo>
                    <a:pt x="141" y="0"/>
                  </a:lnTo>
                  <a:lnTo>
                    <a:pt x="163" y="22"/>
                  </a:lnTo>
                  <a:lnTo>
                    <a:pt x="22" y="23"/>
                  </a:lnTo>
                  <a:lnTo>
                    <a:pt x="0" y="0"/>
                  </a:lnTo>
                  <a:lnTo>
                    <a:pt x="0" y="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0" name="Freeform 100"/>
            <p:cNvSpPr>
              <a:spLocks/>
            </p:cNvSpPr>
            <p:nvPr/>
          </p:nvSpPr>
          <p:spPr bwMode="auto">
            <a:xfrm>
              <a:off x="5004" y="2977"/>
              <a:ext cx="144" cy="80"/>
            </a:xfrm>
            <a:custGeom>
              <a:avLst/>
              <a:gdLst>
                <a:gd name="T0" fmla="*/ 0 w 144"/>
                <a:gd name="T1" fmla="*/ 79 h 80"/>
                <a:gd name="T2" fmla="*/ 0 w 144"/>
                <a:gd name="T3" fmla="*/ 1 h 80"/>
                <a:gd name="T4" fmla="*/ 142 w 144"/>
                <a:gd name="T5" fmla="*/ 0 h 80"/>
                <a:gd name="T6" fmla="*/ 143 w 144"/>
                <a:gd name="T7" fmla="*/ 79 h 80"/>
                <a:gd name="T8" fmla="*/ 0 w 144"/>
                <a:gd name="T9" fmla="*/ 79 h 80"/>
                <a:gd name="T10" fmla="*/ 0 w 144"/>
                <a:gd name="T11" fmla="*/ 79 h 80"/>
              </a:gdLst>
              <a:ahLst/>
              <a:cxnLst>
                <a:cxn ang="0">
                  <a:pos x="T0" y="T1"/>
                </a:cxn>
                <a:cxn ang="0">
                  <a:pos x="T2" y="T3"/>
                </a:cxn>
                <a:cxn ang="0">
                  <a:pos x="T4" y="T5"/>
                </a:cxn>
                <a:cxn ang="0">
                  <a:pos x="T6" y="T7"/>
                </a:cxn>
                <a:cxn ang="0">
                  <a:pos x="T8" y="T9"/>
                </a:cxn>
                <a:cxn ang="0">
                  <a:pos x="T10" y="T11"/>
                </a:cxn>
              </a:cxnLst>
              <a:rect l="0" t="0" r="r" b="b"/>
              <a:pathLst>
                <a:path w="144" h="80">
                  <a:moveTo>
                    <a:pt x="0" y="79"/>
                  </a:moveTo>
                  <a:lnTo>
                    <a:pt x="0" y="1"/>
                  </a:lnTo>
                  <a:lnTo>
                    <a:pt x="142" y="0"/>
                  </a:lnTo>
                  <a:lnTo>
                    <a:pt x="143" y="79"/>
                  </a:lnTo>
                  <a:lnTo>
                    <a:pt x="0" y="79"/>
                  </a:lnTo>
                  <a:lnTo>
                    <a:pt x="0" y="7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1" name="Freeform 101"/>
            <p:cNvSpPr>
              <a:spLocks/>
            </p:cNvSpPr>
            <p:nvPr/>
          </p:nvSpPr>
          <p:spPr bwMode="auto">
            <a:xfrm>
              <a:off x="4982" y="2872"/>
              <a:ext cx="26" cy="84"/>
            </a:xfrm>
            <a:custGeom>
              <a:avLst/>
              <a:gdLst>
                <a:gd name="T0" fmla="*/ 25 w 26"/>
                <a:gd name="T1" fmla="*/ 83 h 84"/>
                <a:gd name="T2" fmla="*/ 1 w 26"/>
                <a:gd name="T3" fmla="*/ 58 h 84"/>
                <a:gd name="T4" fmla="*/ 0 w 26"/>
                <a:gd name="T5" fmla="*/ 0 h 84"/>
                <a:gd name="T6" fmla="*/ 21 w 26"/>
                <a:gd name="T7" fmla="*/ 18 h 84"/>
                <a:gd name="T8" fmla="*/ 25 w 26"/>
                <a:gd name="T9" fmla="*/ 83 h 84"/>
                <a:gd name="T10" fmla="*/ 25 w 26"/>
                <a:gd name="T11" fmla="*/ 83 h 84"/>
              </a:gdLst>
              <a:ahLst/>
              <a:cxnLst>
                <a:cxn ang="0">
                  <a:pos x="T0" y="T1"/>
                </a:cxn>
                <a:cxn ang="0">
                  <a:pos x="T2" y="T3"/>
                </a:cxn>
                <a:cxn ang="0">
                  <a:pos x="T4" y="T5"/>
                </a:cxn>
                <a:cxn ang="0">
                  <a:pos x="T6" y="T7"/>
                </a:cxn>
                <a:cxn ang="0">
                  <a:pos x="T8" y="T9"/>
                </a:cxn>
                <a:cxn ang="0">
                  <a:pos x="T10" y="T11"/>
                </a:cxn>
              </a:cxnLst>
              <a:rect l="0" t="0" r="r" b="b"/>
              <a:pathLst>
                <a:path w="26" h="84">
                  <a:moveTo>
                    <a:pt x="25" y="83"/>
                  </a:moveTo>
                  <a:lnTo>
                    <a:pt x="1" y="58"/>
                  </a:lnTo>
                  <a:lnTo>
                    <a:pt x="0" y="0"/>
                  </a:lnTo>
                  <a:lnTo>
                    <a:pt x="21" y="18"/>
                  </a:lnTo>
                  <a:lnTo>
                    <a:pt x="25" y="83"/>
                  </a:lnTo>
                  <a:lnTo>
                    <a:pt x="25"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2" name="Freeform 102"/>
            <p:cNvSpPr>
              <a:spLocks/>
            </p:cNvSpPr>
            <p:nvPr/>
          </p:nvSpPr>
          <p:spPr bwMode="auto">
            <a:xfrm>
              <a:off x="4982" y="2870"/>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3" name="Freeform 103"/>
            <p:cNvSpPr>
              <a:spLocks/>
            </p:cNvSpPr>
            <p:nvPr/>
          </p:nvSpPr>
          <p:spPr bwMode="auto">
            <a:xfrm>
              <a:off x="5003" y="2892"/>
              <a:ext cx="143" cy="60"/>
            </a:xfrm>
            <a:custGeom>
              <a:avLst/>
              <a:gdLst>
                <a:gd name="T0" fmla="*/ 0 w 143"/>
                <a:gd name="T1" fmla="*/ 59 h 60"/>
                <a:gd name="T2" fmla="*/ 0 w 143"/>
                <a:gd name="T3" fmla="*/ 1 h 60"/>
                <a:gd name="T4" fmla="*/ 142 w 143"/>
                <a:gd name="T5" fmla="*/ 0 h 60"/>
                <a:gd name="T6" fmla="*/ 142 w 143"/>
                <a:gd name="T7" fmla="*/ 58 h 60"/>
                <a:gd name="T8" fmla="*/ 0 w 143"/>
                <a:gd name="T9" fmla="*/ 59 h 60"/>
                <a:gd name="T10" fmla="*/ 0 w 143"/>
                <a:gd name="T11" fmla="*/ 59 h 60"/>
              </a:gdLst>
              <a:ahLst/>
              <a:cxnLst>
                <a:cxn ang="0">
                  <a:pos x="T0" y="T1"/>
                </a:cxn>
                <a:cxn ang="0">
                  <a:pos x="T2" y="T3"/>
                </a:cxn>
                <a:cxn ang="0">
                  <a:pos x="T4" y="T5"/>
                </a:cxn>
                <a:cxn ang="0">
                  <a:pos x="T6" y="T7"/>
                </a:cxn>
                <a:cxn ang="0">
                  <a:pos x="T8" y="T9"/>
                </a:cxn>
                <a:cxn ang="0">
                  <a:pos x="T10" y="T11"/>
                </a:cxn>
              </a:cxnLst>
              <a:rect l="0" t="0" r="r" b="b"/>
              <a:pathLst>
                <a:path w="143" h="60">
                  <a:moveTo>
                    <a:pt x="0" y="59"/>
                  </a:moveTo>
                  <a:lnTo>
                    <a:pt x="0" y="1"/>
                  </a:lnTo>
                  <a:lnTo>
                    <a:pt x="142" y="0"/>
                  </a:lnTo>
                  <a:lnTo>
                    <a:pt x="142" y="58"/>
                  </a:lnTo>
                  <a:lnTo>
                    <a:pt x="0" y="59"/>
                  </a:lnTo>
                  <a:lnTo>
                    <a:pt x="0" y="5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4" name="Freeform 104"/>
            <p:cNvSpPr>
              <a:spLocks/>
            </p:cNvSpPr>
            <p:nvPr/>
          </p:nvSpPr>
          <p:spPr bwMode="auto">
            <a:xfrm>
              <a:off x="4981" y="2796"/>
              <a:ext cx="27" cy="67"/>
            </a:xfrm>
            <a:custGeom>
              <a:avLst/>
              <a:gdLst>
                <a:gd name="T0" fmla="*/ 26 w 27"/>
                <a:gd name="T1" fmla="*/ 66 h 67"/>
                <a:gd name="T2" fmla="*/ 1 w 27"/>
                <a:gd name="T3" fmla="*/ 40 h 67"/>
                <a:gd name="T4" fmla="*/ 0 w 27"/>
                <a:gd name="T5" fmla="*/ 0 h 67"/>
                <a:gd name="T6" fmla="*/ 21 w 27"/>
                <a:gd name="T7" fmla="*/ 19 h 67"/>
                <a:gd name="T8" fmla="*/ 26 w 27"/>
                <a:gd name="T9" fmla="*/ 66 h 67"/>
                <a:gd name="T10" fmla="*/ 26 w 27"/>
                <a:gd name="T11" fmla="*/ 66 h 67"/>
              </a:gdLst>
              <a:ahLst/>
              <a:cxnLst>
                <a:cxn ang="0">
                  <a:pos x="T0" y="T1"/>
                </a:cxn>
                <a:cxn ang="0">
                  <a:pos x="T2" y="T3"/>
                </a:cxn>
                <a:cxn ang="0">
                  <a:pos x="T4" y="T5"/>
                </a:cxn>
                <a:cxn ang="0">
                  <a:pos x="T6" y="T7"/>
                </a:cxn>
                <a:cxn ang="0">
                  <a:pos x="T8" y="T9"/>
                </a:cxn>
                <a:cxn ang="0">
                  <a:pos x="T10" y="T11"/>
                </a:cxn>
              </a:cxnLst>
              <a:rect l="0" t="0" r="r" b="b"/>
              <a:pathLst>
                <a:path w="27" h="67">
                  <a:moveTo>
                    <a:pt x="26" y="66"/>
                  </a:moveTo>
                  <a:lnTo>
                    <a:pt x="1" y="40"/>
                  </a:lnTo>
                  <a:lnTo>
                    <a:pt x="0" y="0"/>
                  </a:lnTo>
                  <a:lnTo>
                    <a:pt x="21" y="19"/>
                  </a:lnTo>
                  <a:lnTo>
                    <a:pt x="26" y="66"/>
                  </a:lnTo>
                  <a:lnTo>
                    <a:pt x="26"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5" name="Freeform 105"/>
            <p:cNvSpPr>
              <a:spLocks/>
            </p:cNvSpPr>
            <p:nvPr/>
          </p:nvSpPr>
          <p:spPr bwMode="auto">
            <a:xfrm>
              <a:off x="4981" y="2794"/>
              <a:ext cx="165" cy="25"/>
            </a:xfrm>
            <a:custGeom>
              <a:avLst/>
              <a:gdLst>
                <a:gd name="T0" fmla="*/ 0 w 165"/>
                <a:gd name="T1" fmla="*/ 2 h 25"/>
                <a:gd name="T2" fmla="*/ 141 w 165"/>
                <a:gd name="T3" fmla="*/ 0 h 25"/>
                <a:gd name="T4" fmla="*/ 164 w 165"/>
                <a:gd name="T5" fmla="*/ 23 h 25"/>
                <a:gd name="T6" fmla="*/ 21 w 165"/>
                <a:gd name="T7" fmla="*/ 24 h 25"/>
                <a:gd name="T8" fmla="*/ 0 w 165"/>
                <a:gd name="T9" fmla="*/ 2 h 25"/>
                <a:gd name="T10" fmla="*/ 0 w 165"/>
                <a:gd name="T11" fmla="*/ 2 h 25"/>
              </a:gdLst>
              <a:ahLst/>
              <a:cxnLst>
                <a:cxn ang="0">
                  <a:pos x="T0" y="T1"/>
                </a:cxn>
                <a:cxn ang="0">
                  <a:pos x="T2" y="T3"/>
                </a:cxn>
                <a:cxn ang="0">
                  <a:pos x="T4" y="T5"/>
                </a:cxn>
                <a:cxn ang="0">
                  <a:pos x="T6" y="T7"/>
                </a:cxn>
                <a:cxn ang="0">
                  <a:pos x="T8" y="T9"/>
                </a:cxn>
                <a:cxn ang="0">
                  <a:pos x="T10" y="T11"/>
                </a:cxn>
              </a:cxnLst>
              <a:rect l="0" t="0" r="r" b="b"/>
              <a:pathLst>
                <a:path w="165" h="25">
                  <a:moveTo>
                    <a:pt x="0" y="2"/>
                  </a:moveTo>
                  <a:lnTo>
                    <a:pt x="141" y="0"/>
                  </a:lnTo>
                  <a:lnTo>
                    <a:pt x="164" y="23"/>
                  </a:lnTo>
                  <a:lnTo>
                    <a:pt x="21" y="24"/>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6" name="Freeform 106"/>
            <p:cNvSpPr>
              <a:spLocks/>
            </p:cNvSpPr>
            <p:nvPr/>
          </p:nvSpPr>
          <p:spPr bwMode="auto">
            <a:xfrm>
              <a:off x="5002" y="2817"/>
              <a:ext cx="144" cy="41"/>
            </a:xfrm>
            <a:custGeom>
              <a:avLst/>
              <a:gdLst>
                <a:gd name="T0" fmla="*/ 0 w 144"/>
                <a:gd name="T1" fmla="*/ 40 h 41"/>
                <a:gd name="T2" fmla="*/ 0 w 144"/>
                <a:gd name="T3" fmla="*/ 1 h 41"/>
                <a:gd name="T4" fmla="*/ 143 w 144"/>
                <a:gd name="T5" fmla="*/ 0 h 41"/>
                <a:gd name="T6" fmla="*/ 143 w 144"/>
                <a:gd name="T7" fmla="*/ 39 h 41"/>
                <a:gd name="T8" fmla="*/ 0 w 144"/>
                <a:gd name="T9" fmla="*/ 40 h 41"/>
                <a:gd name="T10" fmla="*/ 0 w 144"/>
                <a:gd name="T11" fmla="*/ 40 h 41"/>
              </a:gdLst>
              <a:ahLst/>
              <a:cxnLst>
                <a:cxn ang="0">
                  <a:pos x="T0" y="T1"/>
                </a:cxn>
                <a:cxn ang="0">
                  <a:pos x="T2" y="T3"/>
                </a:cxn>
                <a:cxn ang="0">
                  <a:pos x="T4" y="T5"/>
                </a:cxn>
                <a:cxn ang="0">
                  <a:pos x="T6" y="T7"/>
                </a:cxn>
                <a:cxn ang="0">
                  <a:pos x="T8" y="T9"/>
                </a:cxn>
                <a:cxn ang="0">
                  <a:pos x="T10" y="T11"/>
                </a:cxn>
              </a:cxnLst>
              <a:rect l="0" t="0" r="r" b="b"/>
              <a:pathLst>
                <a:path w="144" h="41">
                  <a:moveTo>
                    <a:pt x="0" y="40"/>
                  </a:moveTo>
                  <a:lnTo>
                    <a:pt x="0" y="1"/>
                  </a:lnTo>
                  <a:lnTo>
                    <a:pt x="143" y="0"/>
                  </a:lnTo>
                  <a:lnTo>
                    <a:pt x="143" y="39"/>
                  </a:lnTo>
                  <a:lnTo>
                    <a:pt x="0" y="40"/>
                  </a:lnTo>
                  <a:lnTo>
                    <a:pt x="0" y="4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7" name="Freeform 107"/>
            <p:cNvSpPr>
              <a:spLocks/>
            </p:cNvSpPr>
            <p:nvPr/>
          </p:nvSpPr>
          <p:spPr bwMode="auto">
            <a:xfrm>
              <a:off x="4981" y="2722"/>
              <a:ext cx="26" cy="52"/>
            </a:xfrm>
            <a:custGeom>
              <a:avLst/>
              <a:gdLst>
                <a:gd name="T0" fmla="*/ 25 w 26"/>
                <a:gd name="T1" fmla="*/ 51 h 52"/>
                <a:gd name="T2" fmla="*/ 1 w 26"/>
                <a:gd name="T3" fmla="*/ 25 h 52"/>
                <a:gd name="T4" fmla="*/ 0 w 26"/>
                <a:gd name="T5" fmla="*/ 0 h 52"/>
                <a:gd name="T6" fmla="*/ 21 w 26"/>
                <a:gd name="T7" fmla="*/ 17 h 52"/>
                <a:gd name="T8" fmla="*/ 25 w 26"/>
                <a:gd name="T9" fmla="*/ 51 h 52"/>
                <a:gd name="T10" fmla="*/ 25 w 26"/>
                <a:gd name="T11" fmla="*/ 51 h 52"/>
              </a:gdLst>
              <a:ahLst/>
              <a:cxnLst>
                <a:cxn ang="0">
                  <a:pos x="T0" y="T1"/>
                </a:cxn>
                <a:cxn ang="0">
                  <a:pos x="T2" y="T3"/>
                </a:cxn>
                <a:cxn ang="0">
                  <a:pos x="T4" y="T5"/>
                </a:cxn>
                <a:cxn ang="0">
                  <a:pos x="T6" y="T7"/>
                </a:cxn>
                <a:cxn ang="0">
                  <a:pos x="T8" y="T9"/>
                </a:cxn>
                <a:cxn ang="0">
                  <a:pos x="T10" y="T11"/>
                </a:cxn>
              </a:cxnLst>
              <a:rect l="0" t="0" r="r" b="b"/>
              <a:pathLst>
                <a:path w="26" h="52">
                  <a:moveTo>
                    <a:pt x="25" y="51"/>
                  </a:moveTo>
                  <a:lnTo>
                    <a:pt x="1" y="25"/>
                  </a:lnTo>
                  <a:lnTo>
                    <a:pt x="0" y="0"/>
                  </a:lnTo>
                  <a:lnTo>
                    <a:pt x="21" y="17"/>
                  </a:lnTo>
                  <a:lnTo>
                    <a:pt x="25" y="51"/>
                  </a:lnTo>
                  <a:lnTo>
                    <a:pt x="25"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8" name="Freeform 108"/>
            <p:cNvSpPr>
              <a:spLocks/>
            </p:cNvSpPr>
            <p:nvPr/>
          </p:nvSpPr>
          <p:spPr bwMode="auto">
            <a:xfrm>
              <a:off x="4981" y="2720"/>
              <a:ext cx="164" cy="23"/>
            </a:xfrm>
            <a:custGeom>
              <a:avLst/>
              <a:gdLst>
                <a:gd name="T0" fmla="*/ 0 w 164"/>
                <a:gd name="T1" fmla="*/ 1 h 23"/>
                <a:gd name="T2" fmla="*/ 141 w 164"/>
                <a:gd name="T3" fmla="*/ 0 h 23"/>
                <a:gd name="T4" fmla="*/ 163 w 164"/>
                <a:gd name="T5" fmla="*/ 21 h 23"/>
                <a:gd name="T6" fmla="*/ 21 w 164"/>
                <a:gd name="T7" fmla="*/ 22 h 23"/>
                <a:gd name="T8" fmla="*/ 0 w 164"/>
                <a:gd name="T9" fmla="*/ 1 h 23"/>
                <a:gd name="T10" fmla="*/ 0 w 164"/>
                <a:gd name="T11" fmla="*/ 1 h 23"/>
              </a:gdLst>
              <a:ahLst/>
              <a:cxnLst>
                <a:cxn ang="0">
                  <a:pos x="T0" y="T1"/>
                </a:cxn>
                <a:cxn ang="0">
                  <a:pos x="T2" y="T3"/>
                </a:cxn>
                <a:cxn ang="0">
                  <a:pos x="T4" y="T5"/>
                </a:cxn>
                <a:cxn ang="0">
                  <a:pos x="T6" y="T7"/>
                </a:cxn>
                <a:cxn ang="0">
                  <a:pos x="T8" y="T9"/>
                </a:cxn>
                <a:cxn ang="0">
                  <a:pos x="T10" y="T11"/>
                </a:cxn>
              </a:cxnLst>
              <a:rect l="0" t="0" r="r" b="b"/>
              <a:pathLst>
                <a:path w="164" h="23">
                  <a:moveTo>
                    <a:pt x="0" y="1"/>
                  </a:moveTo>
                  <a:lnTo>
                    <a:pt x="141" y="0"/>
                  </a:lnTo>
                  <a:lnTo>
                    <a:pt x="163" y="21"/>
                  </a:lnTo>
                  <a:lnTo>
                    <a:pt x="21" y="22"/>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89" name="Freeform 109"/>
            <p:cNvSpPr>
              <a:spLocks/>
            </p:cNvSpPr>
            <p:nvPr/>
          </p:nvSpPr>
          <p:spPr bwMode="auto">
            <a:xfrm>
              <a:off x="5002" y="2741"/>
              <a:ext cx="144" cy="28"/>
            </a:xfrm>
            <a:custGeom>
              <a:avLst/>
              <a:gdLst>
                <a:gd name="T0" fmla="*/ 0 w 144"/>
                <a:gd name="T1" fmla="*/ 27 h 28"/>
                <a:gd name="T2" fmla="*/ 0 w 144"/>
                <a:gd name="T3" fmla="*/ 1 h 28"/>
                <a:gd name="T4" fmla="*/ 143 w 144"/>
                <a:gd name="T5" fmla="*/ 0 h 28"/>
                <a:gd name="T6" fmla="*/ 143 w 144"/>
                <a:gd name="T7" fmla="*/ 27 h 28"/>
                <a:gd name="T8" fmla="*/ 0 w 144"/>
                <a:gd name="T9" fmla="*/ 27 h 28"/>
                <a:gd name="T10" fmla="*/ 0 w 144"/>
                <a:gd name="T11" fmla="*/ 27 h 28"/>
              </a:gdLst>
              <a:ahLst/>
              <a:cxnLst>
                <a:cxn ang="0">
                  <a:pos x="T0" y="T1"/>
                </a:cxn>
                <a:cxn ang="0">
                  <a:pos x="T2" y="T3"/>
                </a:cxn>
                <a:cxn ang="0">
                  <a:pos x="T4" y="T5"/>
                </a:cxn>
                <a:cxn ang="0">
                  <a:pos x="T6" y="T7"/>
                </a:cxn>
                <a:cxn ang="0">
                  <a:pos x="T8" y="T9"/>
                </a:cxn>
                <a:cxn ang="0">
                  <a:pos x="T10" y="T11"/>
                </a:cxn>
              </a:cxnLst>
              <a:rect l="0" t="0" r="r" b="b"/>
              <a:pathLst>
                <a:path w="144" h="28">
                  <a:moveTo>
                    <a:pt x="0" y="27"/>
                  </a:moveTo>
                  <a:lnTo>
                    <a:pt x="0" y="1"/>
                  </a:lnTo>
                  <a:lnTo>
                    <a:pt x="143" y="0"/>
                  </a:lnTo>
                  <a:lnTo>
                    <a:pt x="143" y="27"/>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90" name="Group 110"/>
          <p:cNvGrpSpPr>
            <a:grpSpLocks/>
          </p:cNvGrpSpPr>
          <p:nvPr/>
        </p:nvGrpSpPr>
        <p:grpSpPr bwMode="auto">
          <a:xfrm>
            <a:off x="2573472" y="4573204"/>
            <a:ext cx="840000" cy="630000"/>
            <a:chOff x="642" y="2778"/>
            <a:chExt cx="408" cy="485"/>
          </a:xfrm>
          <a:solidFill>
            <a:schemeClr val="accent1"/>
          </a:solidFill>
        </p:grpSpPr>
        <p:sp>
          <p:nvSpPr>
            <p:cNvPr id="91" name="Freeform 111"/>
            <p:cNvSpPr>
              <a:spLocks/>
            </p:cNvSpPr>
            <p:nvPr/>
          </p:nvSpPr>
          <p:spPr bwMode="auto">
            <a:xfrm>
              <a:off x="643" y="3103"/>
              <a:ext cx="203" cy="160"/>
            </a:xfrm>
            <a:custGeom>
              <a:avLst/>
              <a:gdLst>
                <a:gd name="T0" fmla="*/ 0 w 203"/>
                <a:gd name="T1" fmla="*/ 0 h 160"/>
                <a:gd name="T2" fmla="*/ 201 w 203"/>
                <a:gd name="T3" fmla="*/ 159 h 160"/>
                <a:gd name="T4" fmla="*/ 202 w 203"/>
                <a:gd name="T5" fmla="*/ 108 h 160"/>
                <a:gd name="T6" fmla="*/ 87 w 203"/>
                <a:gd name="T7" fmla="*/ 16 h 160"/>
                <a:gd name="T8" fmla="*/ 0 w 203"/>
                <a:gd name="T9" fmla="*/ 0 h 160"/>
                <a:gd name="T10" fmla="*/ 0 w 203"/>
                <a:gd name="T11" fmla="*/ 0 h 160"/>
              </a:gdLst>
              <a:ahLst/>
              <a:cxnLst>
                <a:cxn ang="0">
                  <a:pos x="T0" y="T1"/>
                </a:cxn>
                <a:cxn ang="0">
                  <a:pos x="T2" y="T3"/>
                </a:cxn>
                <a:cxn ang="0">
                  <a:pos x="T4" y="T5"/>
                </a:cxn>
                <a:cxn ang="0">
                  <a:pos x="T6" y="T7"/>
                </a:cxn>
                <a:cxn ang="0">
                  <a:pos x="T8" y="T9"/>
                </a:cxn>
                <a:cxn ang="0">
                  <a:pos x="T10" y="T11"/>
                </a:cxn>
              </a:cxnLst>
              <a:rect l="0" t="0" r="r" b="b"/>
              <a:pathLst>
                <a:path w="203" h="160">
                  <a:moveTo>
                    <a:pt x="0" y="0"/>
                  </a:moveTo>
                  <a:lnTo>
                    <a:pt x="201" y="159"/>
                  </a:lnTo>
                  <a:lnTo>
                    <a:pt x="202" y="108"/>
                  </a:lnTo>
                  <a:lnTo>
                    <a:pt x="87" y="16"/>
                  </a:lnTo>
                  <a:lnTo>
                    <a:pt x="0" y="0"/>
                  </a:lnTo>
                  <a:lnTo>
                    <a:pt x="0" y="0"/>
                  </a:lnTo>
                </a:path>
              </a:pathLst>
            </a:custGeom>
            <a:grpFill/>
            <a:ln w="18797" cap="flat" cmpd="sng">
              <a:noFill/>
              <a:prstDash val="solid"/>
              <a:round/>
              <a:headEnd type="none" w="med" len="med"/>
              <a:tailEnd type="none" w="med" len="med"/>
            </a:ln>
            <a:effectLst/>
          </p:spPr>
          <p:txBody>
            <a:bodyPr/>
            <a:lstStyle/>
            <a:p>
              <a:pPr algn="ctr" eaLnBrk="1" hangingPunct="1">
                <a:defRPr/>
              </a:pPr>
              <a:endParaRPr lang="en-GB"/>
            </a:p>
          </p:txBody>
        </p:sp>
        <p:sp>
          <p:nvSpPr>
            <p:cNvPr id="92" name="Freeform 112"/>
            <p:cNvSpPr>
              <a:spLocks/>
            </p:cNvSpPr>
            <p:nvPr/>
          </p:nvSpPr>
          <p:spPr bwMode="auto">
            <a:xfrm>
              <a:off x="642" y="3084"/>
              <a:ext cx="230" cy="89"/>
            </a:xfrm>
            <a:custGeom>
              <a:avLst/>
              <a:gdLst>
                <a:gd name="T0" fmla="*/ 180 w 230"/>
                <a:gd name="T1" fmla="*/ 0 h 89"/>
                <a:gd name="T2" fmla="*/ 101 w 230"/>
                <a:gd name="T3" fmla="*/ 18 h 89"/>
                <a:gd name="T4" fmla="*/ 0 w 230"/>
                <a:gd name="T5" fmla="*/ 17 h 89"/>
                <a:gd name="T6" fmla="*/ 81 w 230"/>
                <a:gd name="T7" fmla="*/ 49 h 89"/>
                <a:gd name="T8" fmla="*/ 229 w 230"/>
                <a:gd name="T9" fmla="*/ 88 h 89"/>
                <a:gd name="T10" fmla="*/ 180 w 230"/>
                <a:gd name="T11" fmla="*/ 0 h 89"/>
                <a:gd name="T12" fmla="*/ 180 w 230"/>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230" h="89">
                  <a:moveTo>
                    <a:pt x="180" y="0"/>
                  </a:moveTo>
                  <a:lnTo>
                    <a:pt x="101" y="18"/>
                  </a:lnTo>
                  <a:lnTo>
                    <a:pt x="0" y="17"/>
                  </a:lnTo>
                  <a:lnTo>
                    <a:pt x="81" y="49"/>
                  </a:lnTo>
                  <a:lnTo>
                    <a:pt x="229" y="88"/>
                  </a:lnTo>
                  <a:lnTo>
                    <a:pt x="180" y="0"/>
                  </a:lnTo>
                  <a:lnTo>
                    <a:pt x="180" y="0"/>
                  </a:lnTo>
                </a:path>
              </a:pathLst>
            </a:custGeom>
            <a:grpFill/>
            <a:ln w="18797" cap="flat" cmpd="sng">
              <a:noFill/>
              <a:prstDash val="solid"/>
              <a:round/>
              <a:headEnd type="none" w="med" len="med"/>
              <a:tailEnd type="none" w="med" len="med"/>
            </a:ln>
            <a:effectLst/>
          </p:spPr>
          <p:txBody>
            <a:bodyPr/>
            <a:lstStyle/>
            <a:p>
              <a:pPr algn="ctr" eaLnBrk="1" hangingPunct="1">
                <a:defRPr/>
              </a:pPr>
              <a:endParaRPr lang="en-GB"/>
            </a:p>
          </p:txBody>
        </p:sp>
        <p:sp>
          <p:nvSpPr>
            <p:cNvPr id="93" name="Freeform 113"/>
            <p:cNvSpPr>
              <a:spLocks/>
            </p:cNvSpPr>
            <p:nvPr/>
          </p:nvSpPr>
          <p:spPr bwMode="auto">
            <a:xfrm>
              <a:off x="845" y="3102"/>
              <a:ext cx="205" cy="161"/>
            </a:xfrm>
            <a:custGeom>
              <a:avLst/>
              <a:gdLst>
                <a:gd name="T0" fmla="*/ 204 w 205"/>
                <a:gd name="T1" fmla="*/ 0 h 161"/>
                <a:gd name="T2" fmla="*/ 0 w 205"/>
                <a:gd name="T3" fmla="*/ 160 h 161"/>
                <a:gd name="T4" fmla="*/ 0 w 205"/>
                <a:gd name="T5" fmla="*/ 111 h 161"/>
                <a:gd name="T6" fmla="*/ 124 w 205"/>
                <a:gd name="T7" fmla="*/ 18 h 161"/>
                <a:gd name="T8" fmla="*/ 204 w 205"/>
                <a:gd name="T9" fmla="*/ 0 h 161"/>
                <a:gd name="T10" fmla="*/ 204 w 205"/>
                <a:gd name="T11" fmla="*/ 0 h 161"/>
              </a:gdLst>
              <a:ahLst/>
              <a:cxnLst>
                <a:cxn ang="0">
                  <a:pos x="T0" y="T1"/>
                </a:cxn>
                <a:cxn ang="0">
                  <a:pos x="T2" y="T3"/>
                </a:cxn>
                <a:cxn ang="0">
                  <a:pos x="T4" y="T5"/>
                </a:cxn>
                <a:cxn ang="0">
                  <a:pos x="T6" y="T7"/>
                </a:cxn>
                <a:cxn ang="0">
                  <a:pos x="T8" y="T9"/>
                </a:cxn>
                <a:cxn ang="0">
                  <a:pos x="T10" y="T11"/>
                </a:cxn>
              </a:cxnLst>
              <a:rect l="0" t="0" r="r" b="b"/>
              <a:pathLst>
                <a:path w="205" h="161">
                  <a:moveTo>
                    <a:pt x="204" y="0"/>
                  </a:moveTo>
                  <a:lnTo>
                    <a:pt x="0" y="160"/>
                  </a:lnTo>
                  <a:lnTo>
                    <a:pt x="0" y="111"/>
                  </a:lnTo>
                  <a:lnTo>
                    <a:pt x="124" y="18"/>
                  </a:lnTo>
                  <a:lnTo>
                    <a:pt x="204" y="0"/>
                  </a:lnTo>
                  <a:lnTo>
                    <a:pt x="204" y="0"/>
                  </a:lnTo>
                </a:path>
              </a:pathLst>
            </a:custGeom>
            <a:grpFill/>
            <a:ln w="18797" cap="flat" cmpd="sng">
              <a:noFill/>
              <a:prstDash val="solid"/>
              <a:round/>
              <a:headEnd type="none" w="med" len="med"/>
              <a:tailEnd type="none" w="med" len="med"/>
            </a:ln>
            <a:effectLst/>
          </p:spPr>
          <p:txBody>
            <a:bodyPr/>
            <a:lstStyle/>
            <a:p>
              <a:pPr algn="ctr" eaLnBrk="1" hangingPunct="1">
                <a:defRPr/>
              </a:pPr>
              <a:endParaRPr lang="en-GB"/>
            </a:p>
          </p:txBody>
        </p:sp>
        <p:sp>
          <p:nvSpPr>
            <p:cNvPr id="94" name="Freeform 114"/>
            <p:cNvSpPr>
              <a:spLocks/>
            </p:cNvSpPr>
            <p:nvPr/>
          </p:nvSpPr>
          <p:spPr bwMode="auto">
            <a:xfrm>
              <a:off x="735" y="2778"/>
              <a:ext cx="223" cy="268"/>
            </a:xfrm>
            <a:custGeom>
              <a:avLst/>
              <a:gdLst>
                <a:gd name="T0" fmla="*/ 222 w 223"/>
                <a:gd name="T1" fmla="*/ 2 h 268"/>
                <a:gd name="T2" fmla="*/ 0 w 223"/>
                <a:gd name="T3" fmla="*/ 0 h 268"/>
                <a:gd name="T4" fmla="*/ 53 w 223"/>
                <a:gd name="T5" fmla="*/ 267 h 268"/>
                <a:gd name="T6" fmla="*/ 184 w 223"/>
                <a:gd name="T7" fmla="*/ 264 h 268"/>
                <a:gd name="T8" fmla="*/ 222 w 223"/>
                <a:gd name="T9" fmla="*/ 2 h 268"/>
                <a:gd name="T10" fmla="*/ 222 w 223"/>
                <a:gd name="T11" fmla="*/ 2 h 268"/>
              </a:gdLst>
              <a:ahLst/>
              <a:cxnLst>
                <a:cxn ang="0">
                  <a:pos x="T0" y="T1"/>
                </a:cxn>
                <a:cxn ang="0">
                  <a:pos x="T2" y="T3"/>
                </a:cxn>
                <a:cxn ang="0">
                  <a:pos x="T4" y="T5"/>
                </a:cxn>
                <a:cxn ang="0">
                  <a:pos x="T6" y="T7"/>
                </a:cxn>
                <a:cxn ang="0">
                  <a:pos x="T8" y="T9"/>
                </a:cxn>
                <a:cxn ang="0">
                  <a:pos x="T10" y="T11"/>
                </a:cxn>
              </a:cxnLst>
              <a:rect l="0" t="0" r="r" b="b"/>
              <a:pathLst>
                <a:path w="223" h="268">
                  <a:moveTo>
                    <a:pt x="222" y="2"/>
                  </a:moveTo>
                  <a:lnTo>
                    <a:pt x="0" y="0"/>
                  </a:lnTo>
                  <a:lnTo>
                    <a:pt x="53" y="267"/>
                  </a:lnTo>
                  <a:lnTo>
                    <a:pt x="184" y="264"/>
                  </a:lnTo>
                  <a:lnTo>
                    <a:pt x="222" y="2"/>
                  </a:lnTo>
                  <a:lnTo>
                    <a:pt x="222" y="2"/>
                  </a:lnTo>
                </a:path>
              </a:pathLst>
            </a:custGeom>
            <a:grpFill/>
            <a:ln w="18797" cap="flat" cmpd="sng">
              <a:noFill/>
              <a:prstDash val="solid"/>
              <a:round/>
              <a:headEnd type="none" w="med" len="med"/>
              <a:tailEnd type="none" w="med" len="med"/>
            </a:ln>
            <a:effectLst/>
          </p:spPr>
          <p:txBody>
            <a:bodyPr/>
            <a:lstStyle/>
            <a:p>
              <a:pPr algn="ctr" eaLnBrk="1" hangingPunct="1">
                <a:defRPr/>
              </a:pPr>
              <a:endParaRPr lang="en-GB"/>
            </a:p>
          </p:txBody>
        </p:sp>
        <p:sp>
          <p:nvSpPr>
            <p:cNvPr id="95" name="Freeform 115"/>
            <p:cNvSpPr>
              <a:spLocks/>
            </p:cNvSpPr>
            <p:nvPr/>
          </p:nvSpPr>
          <p:spPr bwMode="auto">
            <a:xfrm>
              <a:off x="828" y="3081"/>
              <a:ext cx="222" cy="90"/>
            </a:xfrm>
            <a:custGeom>
              <a:avLst/>
              <a:gdLst>
                <a:gd name="T0" fmla="*/ 74 w 222"/>
                <a:gd name="T1" fmla="*/ 0 h 90"/>
                <a:gd name="T2" fmla="*/ 130 w 222"/>
                <a:gd name="T3" fmla="*/ 21 h 90"/>
                <a:gd name="T4" fmla="*/ 221 w 222"/>
                <a:gd name="T5" fmla="*/ 21 h 90"/>
                <a:gd name="T6" fmla="*/ 144 w 222"/>
                <a:gd name="T7" fmla="*/ 47 h 90"/>
                <a:gd name="T8" fmla="*/ 0 w 222"/>
                <a:gd name="T9" fmla="*/ 89 h 90"/>
                <a:gd name="T10" fmla="*/ 74 w 222"/>
                <a:gd name="T11" fmla="*/ 0 h 90"/>
                <a:gd name="T12" fmla="*/ 74 w 222"/>
                <a:gd name="T13" fmla="*/ 0 h 90"/>
              </a:gdLst>
              <a:ahLst/>
              <a:cxnLst>
                <a:cxn ang="0">
                  <a:pos x="T0" y="T1"/>
                </a:cxn>
                <a:cxn ang="0">
                  <a:pos x="T2" y="T3"/>
                </a:cxn>
                <a:cxn ang="0">
                  <a:pos x="T4" y="T5"/>
                </a:cxn>
                <a:cxn ang="0">
                  <a:pos x="T6" y="T7"/>
                </a:cxn>
                <a:cxn ang="0">
                  <a:pos x="T8" y="T9"/>
                </a:cxn>
                <a:cxn ang="0">
                  <a:pos x="T10" y="T11"/>
                </a:cxn>
                <a:cxn ang="0">
                  <a:pos x="T12" y="T13"/>
                </a:cxn>
              </a:cxnLst>
              <a:rect l="0" t="0" r="r" b="b"/>
              <a:pathLst>
                <a:path w="222" h="90">
                  <a:moveTo>
                    <a:pt x="74" y="0"/>
                  </a:moveTo>
                  <a:lnTo>
                    <a:pt x="130" y="21"/>
                  </a:lnTo>
                  <a:lnTo>
                    <a:pt x="221" y="21"/>
                  </a:lnTo>
                  <a:lnTo>
                    <a:pt x="144" y="47"/>
                  </a:lnTo>
                  <a:lnTo>
                    <a:pt x="0" y="89"/>
                  </a:lnTo>
                  <a:lnTo>
                    <a:pt x="74" y="0"/>
                  </a:lnTo>
                  <a:lnTo>
                    <a:pt x="74" y="0"/>
                  </a:lnTo>
                </a:path>
              </a:pathLst>
            </a:custGeom>
            <a:grpFill/>
            <a:ln w="18797" cap="flat" cmpd="sng">
              <a:noFill/>
              <a:prstDash val="solid"/>
              <a:round/>
              <a:headEnd type="none" w="med" len="med"/>
              <a:tailEnd type="none" w="med" len="med"/>
            </a:ln>
            <a:effectLst/>
          </p:spPr>
          <p:txBody>
            <a:bodyPr/>
            <a:lstStyle/>
            <a:p>
              <a:pPr algn="ctr" eaLnBrk="1" hangingPunct="1">
                <a:defRPr/>
              </a:pPr>
              <a:endParaRPr lang="en-GB"/>
            </a:p>
          </p:txBody>
        </p:sp>
        <p:sp>
          <p:nvSpPr>
            <p:cNvPr id="96" name="Freeform 116"/>
            <p:cNvSpPr>
              <a:spLocks/>
            </p:cNvSpPr>
            <p:nvPr/>
          </p:nvSpPr>
          <p:spPr bwMode="auto">
            <a:xfrm>
              <a:off x="898" y="2780"/>
              <a:ext cx="61" cy="383"/>
            </a:xfrm>
            <a:custGeom>
              <a:avLst/>
              <a:gdLst>
                <a:gd name="T0" fmla="*/ 32 w 61"/>
                <a:gd name="T1" fmla="*/ 27 h 383"/>
                <a:gd name="T2" fmla="*/ 59 w 61"/>
                <a:gd name="T3" fmla="*/ 0 h 383"/>
                <a:gd name="T4" fmla="*/ 60 w 61"/>
                <a:gd name="T5" fmla="*/ 323 h 383"/>
                <a:gd name="T6" fmla="*/ 0 w 61"/>
                <a:gd name="T7" fmla="*/ 382 h 383"/>
                <a:gd name="T8" fmla="*/ 32 w 61"/>
                <a:gd name="T9" fmla="*/ 27 h 383"/>
                <a:gd name="T10" fmla="*/ 32 w 61"/>
                <a:gd name="T11" fmla="*/ 27 h 383"/>
              </a:gdLst>
              <a:ahLst/>
              <a:cxnLst>
                <a:cxn ang="0">
                  <a:pos x="T0" y="T1"/>
                </a:cxn>
                <a:cxn ang="0">
                  <a:pos x="T2" y="T3"/>
                </a:cxn>
                <a:cxn ang="0">
                  <a:pos x="T4" y="T5"/>
                </a:cxn>
                <a:cxn ang="0">
                  <a:pos x="T6" y="T7"/>
                </a:cxn>
                <a:cxn ang="0">
                  <a:pos x="T8" y="T9"/>
                </a:cxn>
                <a:cxn ang="0">
                  <a:pos x="T10" y="T11"/>
                </a:cxn>
              </a:cxnLst>
              <a:rect l="0" t="0" r="r" b="b"/>
              <a:pathLst>
                <a:path w="61" h="383">
                  <a:moveTo>
                    <a:pt x="32" y="27"/>
                  </a:moveTo>
                  <a:lnTo>
                    <a:pt x="59" y="0"/>
                  </a:lnTo>
                  <a:lnTo>
                    <a:pt x="60" y="323"/>
                  </a:lnTo>
                  <a:lnTo>
                    <a:pt x="0" y="382"/>
                  </a:lnTo>
                  <a:lnTo>
                    <a:pt x="32" y="27"/>
                  </a:lnTo>
                  <a:lnTo>
                    <a:pt x="32" y="27"/>
                  </a:lnTo>
                </a:path>
              </a:pathLst>
            </a:custGeom>
            <a:grpFill/>
            <a:ln w="18797" cap="flat" cmpd="sng">
              <a:noFill/>
              <a:prstDash val="solid"/>
              <a:round/>
              <a:headEnd type="none" w="med" len="med"/>
              <a:tailEnd type="none" w="med" len="med"/>
            </a:ln>
            <a:effectLst/>
          </p:spPr>
          <p:txBody>
            <a:bodyPr/>
            <a:lstStyle/>
            <a:p>
              <a:pPr algn="ctr" eaLnBrk="1" hangingPunct="1">
                <a:defRPr/>
              </a:pPr>
              <a:endParaRPr lang="en-GB"/>
            </a:p>
          </p:txBody>
        </p:sp>
        <p:sp>
          <p:nvSpPr>
            <p:cNvPr id="97" name="Freeform 117"/>
            <p:cNvSpPr>
              <a:spLocks/>
            </p:cNvSpPr>
            <p:nvPr/>
          </p:nvSpPr>
          <p:spPr bwMode="auto">
            <a:xfrm>
              <a:off x="735" y="2778"/>
              <a:ext cx="57" cy="381"/>
            </a:xfrm>
            <a:custGeom>
              <a:avLst/>
              <a:gdLst>
                <a:gd name="T0" fmla="*/ 37 w 57"/>
                <a:gd name="T1" fmla="*/ 36 h 381"/>
                <a:gd name="T2" fmla="*/ 0 w 57"/>
                <a:gd name="T3" fmla="*/ 0 h 381"/>
                <a:gd name="T4" fmla="*/ 0 w 57"/>
                <a:gd name="T5" fmla="*/ 324 h 381"/>
                <a:gd name="T6" fmla="*/ 56 w 57"/>
                <a:gd name="T7" fmla="*/ 380 h 381"/>
                <a:gd name="T8" fmla="*/ 37 w 57"/>
                <a:gd name="T9" fmla="*/ 36 h 381"/>
                <a:gd name="T10" fmla="*/ 37 w 57"/>
                <a:gd name="T11" fmla="*/ 36 h 381"/>
              </a:gdLst>
              <a:ahLst/>
              <a:cxnLst>
                <a:cxn ang="0">
                  <a:pos x="T0" y="T1"/>
                </a:cxn>
                <a:cxn ang="0">
                  <a:pos x="T2" y="T3"/>
                </a:cxn>
                <a:cxn ang="0">
                  <a:pos x="T4" y="T5"/>
                </a:cxn>
                <a:cxn ang="0">
                  <a:pos x="T6" y="T7"/>
                </a:cxn>
                <a:cxn ang="0">
                  <a:pos x="T8" y="T9"/>
                </a:cxn>
                <a:cxn ang="0">
                  <a:pos x="T10" y="T11"/>
                </a:cxn>
              </a:cxnLst>
              <a:rect l="0" t="0" r="r" b="b"/>
              <a:pathLst>
                <a:path w="57" h="381">
                  <a:moveTo>
                    <a:pt x="37" y="36"/>
                  </a:moveTo>
                  <a:lnTo>
                    <a:pt x="0" y="0"/>
                  </a:lnTo>
                  <a:lnTo>
                    <a:pt x="0" y="324"/>
                  </a:lnTo>
                  <a:lnTo>
                    <a:pt x="56" y="380"/>
                  </a:lnTo>
                  <a:lnTo>
                    <a:pt x="37" y="36"/>
                  </a:lnTo>
                  <a:lnTo>
                    <a:pt x="37" y="36"/>
                  </a:lnTo>
                </a:path>
              </a:pathLst>
            </a:custGeom>
            <a:grpFill/>
            <a:ln w="18797" cap="flat" cmpd="sng">
              <a:noFill/>
              <a:prstDash val="solid"/>
              <a:round/>
              <a:headEnd type="none" w="med" len="med"/>
              <a:tailEnd type="none" w="med" len="med"/>
            </a:ln>
            <a:effectLst/>
          </p:spPr>
          <p:txBody>
            <a:bodyPr/>
            <a:lstStyle/>
            <a:p>
              <a:pPr algn="ctr" eaLnBrk="1" hangingPunct="1">
                <a:defRPr/>
              </a:pPr>
              <a:endParaRPr lang="en-GB"/>
            </a:p>
          </p:txBody>
        </p:sp>
        <p:sp>
          <p:nvSpPr>
            <p:cNvPr id="98" name="Freeform 118"/>
            <p:cNvSpPr>
              <a:spLocks/>
            </p:cNvSpPr>
            <p:nvPr/>
          </p:nvSpPr>
          <p:spPr bwMode="auto">
            <a:xfrm>
              <a:off x="703" y="2801"/>
              <a:ext cx="287" cy="433"/>
            </a:xfrm>
            <a:custGeom>
              <a:avLst/>
              <a:gdLst>
                <a:gd name="T0" fmla="*/ 142 w 287"/>
                <a:gd name="T1" fmla="*/ 432 h 433"/>
                <a:gd name="T2" fmla="*/ 286 w 287"/>
                <a:gd name="T3" fmla="*/ 324 h 433"/>
                <a:gd name="T4" fmla="*/ 232 w 287"/>
                <a:gd name="T5" fmla="*/ 325 h 433"/>
                <a:gd name="T6" fmla="*/ 233 w 287"/>
                <a:gd name="T7" fmla="*/ 0 h 433"/>
                <a:gd name="T8" fmla="*/ 53 w 287"/>
                <a:gd name="T9" fmla="*/ 0 h 433"/>
                <a:gd name="T10" fmla="*/ 52 w 287"/>
                <a:gd name="T11" fmla="*/ 325 h 433"/>
                <a:gd name="T12" fmla="*/ 0 w 287"/>
                <a:gd name="T13" fmla="*/ 325 h 433"/>
                <a:gd name="T14" fmla="*/ 142 w 287"/>
                <a:gd name="T15" fmla="*/ 432 h 433"/>
                <a:gd name="T16" fmla="*/ 142 w 287"/>
                <a:gd name="T17" fmla="*/ 432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7" h="433">
                  <a:moveTo>
                    <a:pt x="142" y="432"/>
                  </a:moveTo>
                  <a:lnTo>
                    <a:pt x="286" y="324"/>
                  </a:lnTo>
                  <a:lnTo>
                    <a:pt x="232" y="325"/>
                  </a:lnTo>
                  <a:lnTo>
                    <a:pt x="233" y="0"/>
                  </a:lnTo>
                  <a:lnTo>
                    <a:pt x="53" y="0"/>
                  </a:lnTo>
                  <a:lnTo>
                    <a:pt x="52" y="325"/>
                  </a:lnTo>
                  <a:lnTo>
                    <a:pt x="0" y="325"/>
                  </a:lnTo>
                  <a:lnTo>
                    <a:pt x="142" y="432"/>
                  </a:lnTo>
                  <a:lnTo>
                    <a:pt x="142" y="432"/>
                  </a:lnTo>
                </a:path>
              </a:pathLst>
            </a:custGeom>
            <a:grpFill/>
            <a:ln w="18797" cap="flat" cmpd="sng">
              <a:noFill/>
              <a:prstDash val="solid"/>
              <a:round/>
              <a:headEnd type="none" w="med" len="med"/>
              <a:tailEnd type="none" w="med" len="med"/>
            </a:ln>
            <a:effectLst/>
          </p:spPr>
          <p:txBody>
            <a:bodyPr/>
            <a:lstStyle/>
            <a:p>
              <a:pPr algn="ctr" eaLnBrk="1" hangingPunct="1">
                <a:defRPr/>
              </a:pPr>
              <a:endParaRPr lang="en-GB"/>
            </a:p>
          </p:txBody>
        </p:sp>
      </p:grpSp>
      <p:sp>
        <p:nvSpPr>
          <p:cNvPr id="99" name="Text Box 121"/>
          <p:cNvSpPr txBox="1">
            <a:spLocks noChangeArrowheads="1"/>
          </p:cNvSpPr>
          <p:nvPr/>
        </p:nvSpPr>
        <p:spPr bwMode="auto">
          <a:xfrm>
            <a:off x="2256367" y="5308600"/>
            <a:ext cx="1341967" cy="712788"/>
          </a:xfrm>
          <a:prstGeom prst="rect">
            <a:avLst/>
          </a:prstGeom>
          <a:solidFill>
            <a:schemeClr val="accent4">
              <a:lumMod val="40000"/>
              <a:lumOff val="60000"/>
            </a:schemeClr>
          </a:solidFill>
          <a:ln>
            <a:noFill/>
          </a:ln>
          <a:effectLst/>
        </p:spPr>
        <p:txBody>
          <a:bodyPr lIns="0" tIns="0" rIns="0" bIns="0"/>
          <a:lstStyle>
            <a:lvl1pPr defTabSz="392113">
              <a:defRPr sz="2400">
                <a:solidFill>
                  <a:schemeClr val="tx1"/>
                </a:solidFill>
                <a:latin typeface="Times New Roman" panose="02020603050405020304" pitchFamily="18" charset="0"/>
              </a:defRPr>
            </a:lvl1pPr>
            <a:lvl2pPr marL="344488" indent="65088" defTabSz="392113">
              <a:defRPr sz="2400">
                <a:solidFill>
                  <a:schemeClr val="tx1"/>
                </a:solidFill>
                <a:latin typeface="Times New Roman" panose="02020603050405020304" pitchFamily="18" charset="0"/>
              </a:defRPr>
            </a:lvl2pPr>
            <a:lvl3pPr marL="690563" indent="130175" defTabSz="392113">
              <a:defRPr sz="2400">
                <a:solidFill>
                  <a:schemeClr val="tx1"/>
                </a:solidFill>
                <a:latin typeface="Times New Roman" panose="02020603050405020304" pitchFamily="18" charset="0"/>
              </a:defRPr>
            </a:lvl3pPr>
            <a:lvl4pPr marL="1035050" indent="195263" defTabSz="392113">
              <a:defRPr sz="2400">
                <a:solidFill>
                  <a:schemeClr val="tx1"/>
                </a:solidFill>
                <a:latin typeface="Times New Roman" panose="02020603050405020304" pitchFamily="18" charset="0"/>
              </a:defRPr>
            </a:lvl4pPr>
            <a:lvl5pPr marL="1641475" defTabSz="392113">
              <a:defRPr sz="2400">
                <a:solidFill>
                  <a:schemeClr val="tx1"/>
                </a:solidFill>
                <a:latin typeface="Times New Roman" panose="02020603050405020304" pitchFamily="18" charset="0"/>
              </a:defRPr>
            </a:lvl5pPr>
            <a:lvl6pPr marL="2098675" defTabSz="392113" fontAlgn="base">
              <a:spcBef>
                <a:spcPct val="0"/>
              </a:spcBef>
              <a:spcAft>
                <a:spcPct val="0"/>
              </a:spcAft>
              <a:defRPr sz="2400">
                <a:solidFill>
                  <a:schemeClr val="tx1"/>
                </a:solidFill>
                <a:latin typeface="Times New Roman" panose="02020603050405020304" pitchFamily="18" charset="0"/>
              </a:defRPr>
            </a:lvl6pPr>
            <a:lvl7pPr marL="2555875" defTabSz="392113" fontAlgn="base">
              <a:spcBef>
                <a:spcPct val="0"/>
              </a:spcBef>
              <a:spcAft>
                <a:spcPct val="0"/>
              </a:spcAft>
              <a:defRPr sz="2400">
                <a:solidFill>
                  <a:schemeClr val="tx1"/>
                </a:solidFill>
                <a:latin typeface="Times New Roman" panose="02020603050405020304" pitchFamily="18" charset="0"/>
              </a:defRPr>
            </a:lvl7pPr>
            <a:lvl8pPr marL="3013075" defTabSz="392113" fontAlgn="base">
              <a:spcBef>
                <a:spcPct val="0"/>
              </a:spcBef>
              <a:spcAft>
                <a:spcPct val="0"/>
              </a:spcAft>
              <a:defRPr sz="2400">
                <a:solidFill>
                  <a:schemeClr val="tx1"/>
                </a:solidFill>
                <a:latin typeface="Times New Roman" panose="02020603050405020304" pitchFamily="18" charset="0"/>
              </a:defRPr>
            </a:lvl8pPr>
            <a:lvl9pPr marL="3470275" defTabSz="392113" fontAlgn="base">
              <a:spcBef>
                <a:spcPct val="0"/>
              </a:spcBef>
              <a:spcAft>
                <a:spcPct val="0"/>
              </a:spcAft>
              <a:defRPr sz="2400">
                <a:solidFill>
                  <a:schemeClr val="tx1"/>
                </a:solidFill>
                <a:latin typeface="Times New Roman" panose="02020603050405020304" pitchFamily="18" charset="0"/>
              </a:defRPr>
            </a:lvl9pPr>
          </a:lstStyle>
          <a:p>
            <a:pPr algn="ctr">
              <a:lnSpc>
                <a:spcPct val="150000"/>
              </a:lnSpc>
              <a:buClr>
                <a:srgbClr val="FFFF00"/>
              </a:buClr>
              <a:buSzPct val="90000"/>
              <a:buFont typeface="Monotype Sorts" pitchFamily="2" charset="2"/>
              <a:buNone/>
              <a:defRPr/>
            </a:pPr>
            <a:r>
              <a:rPr lang="en-GB" altLang="en-US" sz="1000" b="1" dirty="0">
                <a:latin typeface="+mj-lt"/>
              </a:rPr>
              <a:t>Your </a:t>
            </a:r>
          </a:p>
          <a:p>
            <a:pPr algn="ctr">
              <a:lnSpc>
                <a:spcPct val="150000"/>
              </a:lnSpc>
              <a:buClr>
                <a:srgbClr val="FFFF00"/>
              </a:buClr>
              <a:buSzPct val="90000"/>
              <a:buFont typeface="Monotype Sorts" pitchFamily="2" charset="2"/>
              <a:buNone/>
              <a:defRPr/>
            </a:pPr>
            <a:r>
              <a:rPr lang="en-GB" altLang="en-US" sz="1000" b="1" dirty="0">
                <a:latin typeface="+mj-lt"/>
              </a:rPr>
              <a:t>performance</a:t>
            </a:r>
          </a:p>
          <a:p>
            <a:pPr algn="ctr">
              <a:lnSpc>
                <a:spcPct val="150000"/>
              </a:lnSpc>
              <a:buClr>
                <a:srgbClr val="FFFF00"/>
              </a:buClr>
              <a:buSzPct val="90000"/>
              <a:buFont typeface="Monotype Sorts" pitchFamily="2" charset="2"/>
              <a:buNone/>
              <a:defRPr/>
            </a:pPr>
            <a:r>
              <a:rPr lang="en-GB" altLang="en-US" sz="1000" b="1" dirty="0">
                <a:latin typeface="+mj-lt"/>
              </a:rPr>
              <a:t>objectives</a:t>
            </a:r>
            <a:endParaRPr lang="en-GB" altLang="en-US" sz="1000" dirty="0">
              <a:latin typeface="+mj-lt"/>
            </a:endParaRPr>
          </a:p>
        </p:txBody>
      </p:sp>
      <p:grpSp>
        <p:nvGrpSpPr>
          <p:cNvPr id="100" name="Group 126"/>
          <p:cNvGrpSpPr>
            <a:grpSpLocks/>
          </p:cNvGrpSpPr>
          <p:nvPr/>
        </p:nvGrpSpPr>
        <p:grpSpPr bwMode="auto">
          <a:xfrm>
            <a:off x="4552381" y="3192881"/>
            <a:ext cx="480000" cy="720000"/>
            <a:chOff x="1782" y="1725"/>
            <a:chExt cx="277" cy="484"/>
          </a:xfrm>
          <a:solidFill>
            <a:schemeClr val="accent2"/>
          </a:solidFill>
        </p:grpSpPr>
        <p:sp>
          <p:nvSpPr>
            <p:cNvPr id="101" name="Freeform 127"/>
            <p:cNvSpPr>
              <a:spLocks/>
            </p:cNvSpPr>
            <p:nvPr/>
          </p:nvSpPr>
          <p:spPr bwMode="auto">
            <a:xfrm>
              <a:off x="1782" y="2140"/>
              <a:ext cx="277" cy="22"/>
            </a:xfrm>
            <a:custGeom>
              <a:avLst/>
              <a:gdLst>
                <a:gd name="T0" fmla="*/ 276 w 277"/>
                <a:gd name="T1" fmla="*/ 19 h 22"/>
                <a:gd name="T2" fmla="*/ 20 w 277"/>
                <a:gd name="T3" fmla="*/ 21 h 22"/>
                <a:gd name="T4" fmla="*/ 0 w 277"/>
                <a:gd name="T5" fmla="*/ 1 h 22"/>
                <a:gd name="T6" fmla="*/ 256 w 277"/>
                <a:gd name="T7" fmla="*/ 0 h 22"/>
                <a:gd name="T8" fmla="*/ 276 w 277"/>
                <a:gd name="T9" fmla="*/ 19 h 22"/>
                <a:gd name="T10" fmla="*/ 276 w 277"/>
                <a:gd name="T11" fmla="*/ 19 h 22"/>
              </a:gdLst>
              <a:ahLst/>
              <a:cxnLst>
                <a:cxn ang="0">
                  <a:pos x="T0" y="T1"/>
                </a:cxn>
                <a:cxn ang="0">
                  <a:pos x="T2" y="T3"/>
                </a:cxn>
                <a:cxn ang="0">
                  <a:pos x="T4" y="T5"/>
                </a:cxn>
                <a:cxn ang="0">
                  <a:pos x="T6" y="T7"/>
                </a:cxn>
                <a:cxn ang="0">
                  <a:pos x="T8" y="T9"/>
                </a:cxn>
                <a:cxn ang="0">
                  <a:pos x="T10" y="T11"/>
                </a:cxn>
              </a:cxnLst>
              <a:rect l="0" t="0" r="r" b="b"/>
              <a:pathLst>
                <a:path w="277" h="22">
                  <a:moveTo>
                    <a:pt x="276" y="19"/>
                  </a:moveTo>
                  <a:lnTo>
                    <a:pt x="20" y="21"/>
                  </a:lnTo>
                  <a:lnTo>
                    <a:pt x="0" y="1"/>
                  </a:lnTo>
                  <a:lnTo>
                    <a:pt x="256" y="0"/>
                  </a:lnTo>
                  <a:lnTo>
                    <a:pt x="276" y="19"/>
                  </a:lnTo>
                  <a:lnTo>
                    <a:pt x="276"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02" name="Freeform 128"/>
            <p:cNvSpPr>
              <a:spLocks/>
            </p:cNvSpPr>
            <p:nvPr/>
          </p:nvSpPr>
          <p:spPr bwMode="auto">
            <a:xfrm>
              <a:off x="1837" y="2060"/>
              <a:ext cx="27" cy="107"/>
            </a:xfrm>
            <a:custGeom>
              <a:avLst/>
              <a:gdLst>
                <a:gd name="T0" fmla="*/ 26 w 27"/>
                <a:gd name="T1" fmla="*/ 106 h 107"/>
                <a:gd name="T2" fmla="*/ 1 w 27"/>
                <a:gd name="T3" fmla="*/ 80 h 107"/>
                <a:gd name="T4" fmla="*/ 0 w 27"/>
                <a:gd name="T5" fmla="*/ 0 h 107"/>
                <a:gd name="T6" fmla="*/ 22 w 27"/>
                <a:gd name="T7" fmla="*/ 19 h 107"/>
                <a:gd name="T8" fmla="*/ 26 w 27"/>
                <a:gd name="T9" fmla="*/ 106 h 107"/>
                <a:gd name="T10" fmla="*/ 26 w 27"/>
                <a:gd name="T11" fmla="*/ 106 h 107"/>
              </a:gdLst>
              <a:ahLst/>
              <a:cxnLst>
                <a:cxn ang="0">
                  <a:pos x="T0" y="T1"/>
                </a:cxn>
                <a:cxn ang="0">
                  <a:pos x="T2" y="T3"/>
                </a:cxn>
                <a:cxn ang="0">
                  <a:pos x="T4" y="T5"/>
                </a:cxn>
                <a:cxn ang="0">
                  <a:pos x="T6" y="T7"/>
                </a:cxn>
                <a:cxn ang="0">
                  <a:pos x="T8" y="T9"/>
                </a:cxn>
                <a:cxn ang="0">
                  <a:pos x="T10" y="T11"/>
                </a:cxn>
              </a:cxnLst>
              <a:rect l="0" t="0" r="r" b="b"/>
              <a:pathLst>
                <a:path w="27" h="107">
                  <a:moveTo>
                    <a:pt x="26" y="106"/>
                  </a:moveTo>
                  <a:lnTo>
                    <a:pt x="1" y="80"/>
                  </a:lnTo>
                  <a:lnTo>
                    <a:pt x="0" y="0"/>
                  </a:lnTo>
                  <a:lnTo>
                    <a:pt x="22" y="19"/>
                  </a:lnTo>
                  <a:lnTo>
                    <a:pt x="26" y="106"/>
                  </a:lnTo>
                  <a:lnTo>
                    <a:pt x="26" y="10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03" name="Freeform 129"/>
            <p:cNvSpPr>
              <a:spLocks/>
            </p:cNvSpPr>
            <p:nvPr/>
          </p:nvSpPr>
          <p:spPr bwMode="auto">
            <a:xfrm>
              <a:off x="1837" y="2058"/>
              <a:ext cx="164" cy="24"/>
            </a:xfrm>
            <a:custGeom>
              <a:avLst/>
              <a:gdLst>
                <a:gd name="T0" fmla="*/ 0 w 164"/>
                <a:gd name="T1" fmla="*/ 1 h 24"/>
                <a:gd name="T2" fmla="*/ 141 w 164"/>
                <a:gd name="T3" fmla="*/ 0 h 24"/>
                <a:gd name="T4" fmla="*/ 163 w 164"/>
                <a:gd name="T5" fmla="*/ 23 h 24"/>
                <a:gd name="T6" fmla="*/ 22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3"/>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04" name="Freeform 130"/>
            <p:cNvSpPr>
              <a:spLocks/>
            </p:cNvSpPr>
            <p:nvPr/>
          </p:nvSpPr>
          <p:spPr bwMode="auto">
            <a:xfrm>
              <a:off x="1801" y="2081"/>
              <a:ext cx="258" cy="128"/>
            </a:xfrm>
            <a:custGeom>
              <a:avLst/>
              <a:gdLst>
                <a:gd name="T0" fmla="*/ 0 w 258"/>
                <a:gd name="T1" fmla="*/ 80 h 209"/>
                <a:gd name="T2" fmla="*/ 58 w 258"/>
                <a:gd name="T3" fmla="*/ 80 h 209"/>
                <a:gd name="T4" fmla="*/ 58 w 258"/>
                <a:gd name="T5" fmla="*/ 0 h 209"/>
                <a:gd name="T6" fmla="*/ 200 w 258"/>
                <a:gd name="T7" fmla="*/ 0 h 209"/>
                <a:gd name="T8" fmla="*/ 200 w 258"/>
                <a:gd name="T9" fmla="*/ 79 h 209"/>
                <a:gd name="T10" fmla="*/ 257 w 258"/>
                <a:gd name="T11" fmla="*/ 79 h 209"/>
                <a:gd name="T12" fmla="*/ 128 w 258"/>
                <a:gd name="T13" fmla="*/ 208 h 209"/>
                <a:gd name="T14" fmla="*/ 0 w 258"/>
                <a:gd name="T15" fmla="*/ 80 h 209"/>
                <a:gd name="T16" fmla="*/ 0 w 258"/>
                <a:gd name="T17" fmla="*/ 8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09">
                  <a:moveTo>
                    <a:pt x="0" y="80"/>
                  </a:moveTo>
                  <a:lnTo>
                    <a:pt x="58" y="80"/>
                  </a:lnTo>
                  <a:lnTo>
                    <a:pt x="58" y="0"/>
                  </a:lnTo>
                  <a:lnTo>
                    <a:pt x="200" y="0"/>
                  </a:lnTo>
                  <a:lnTo>
                    <a:pt x="200" y="79"/>
                  </a:lnTo>
                  <a:lnTo>
                    <a:pt x="257" y="79"/>
                  </a:lnTo>
                  <a:lnTo>
                    <a:pt x="128" y="208"/>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05" name="Freeform 131"/>
            <p:cNvSpPr>
              <a:spLocks/>
            </p:cNvSpPr>
            <p:nvPr/>
          </p:nvSpPr>
          <p:spPr bwMode="auto">
            <a:xfrm>
              <a:off x="1836" y="1963"/>
              <a:ext cx="28" cy="105"/>
            </a:xfrm>
            <a:custGeom>
              <a:avLst/>
              <a:gdLst>
                <a:gd name="T0" fmla="*/ 27 w 28"/>
                <a:gd name="T1" fmla="*/ 104 h 105"/>
                <a:gd name="T2" fmla="*/ 2 w 28"/>
                <a:gd name="T3" fmla="*/ 78 h 105"/>
                <a:gd name="T4" fmla="*/ 0 w 28"/>
                <a:gd name="T5" fmla="*/ 0 h 105"/>
                <a:gd name="T6" fmla="*/ 22 w 28"/>
                <a:gd name="T7" fmla="*/ 17 h 105"/>
                <a:gd name="T8" fmla="*/ 27 w 28"/>
                <a:gd name="T9" fmla="*/ 104 h 105"/>
                <a:gd name="T10" fmla="*/ 27 w 28"/>
                <a:gd name="T11" fmla="*/ 104 h 105"/>
              </a:gdLst>
              <a:ahLst/>
              <a:cxnLst>
                <a:cxn ang="0">
                  <a:pos x="T0" y="T1"/>
                </a:cxn>
                <a:cxn ang="0">
                  <a:pos x="T2" y="T3"/>
                </a:cxn>
                <a:cxn ang="0">
                  <a:pos x="T4" y="T5"/>
                </a:cxn>
                <a:cxn ang="0">
                  <a:pos x="T6" y="T7"/>
                </a:cxn>
                <a:cxn ang="0">
                  <a:pos x="T8" y="T9"/>
                </a:cxn>
                <a:cxn ang="0">
                  <a:pos x="T10" y="T11"/>
                </a:cxn>
              </a:cxnLst>
              <a:rect l="0" t="0" r="r" b="b"/>
              <a:pathLst>
                <a:path w="28" h="105">
                  <a:moveTo>
                    <a:pt x="27" y="104"/>
                  </a:moveTo>
                  <a:lnTo>
                    <a:pt x="2" y="78"/>
                  </a:lnTo>
                  <a:lnTo>
                    <a:pt x="0" y="0"/>
                  </a:lnTo>
                  <a:lnTo>
                    <a:pt x="22" y="17"/>
                  </a:lnTo>
                  <a:lnTo>
                    <a:pt x="27" y="104"/>
                  </a:lnTo>
                  <a:lnTo>
                    <a:pt x="27"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06" name="Freeform 132"/>
            <p:cNvSpPr>
              <a:spLocks/>
            </p:cNvSpPr>
            <p:nvPr/>
          </p:nvSpPr>
          <p:spPr bwMode="auto">
            <a:xfrm>
              <a:off x="1836" y="1960"/>
              <a:ext cx="165" cy="25"/>
            </a:xfrm>
            <a:custGeom>
              <a:avLst/>
              <a:gdLst>
                <a:gd name="T0" fmla="*/ 0 w 165"/>
                <a:gd name="T1" fmla="*/ 1 h 25"/>
                <a:gd name="T2" fmla="*/ 141 w 165"/>
                <a:gd name="T3" fmla="*/ 0 h 25"/>
                <a:gd name="T4" fmla="*/ 164 w 165"/>
                <a:gd name="T5" fmla="*/ 23 h 25"/>
                <a:gd name="T6" fmla="*/ 22 w 165"/>
                <a:gd name="T7" fmla="*/ 24 h 25"/>
                <a:gd name="T8" fmla="*/ 0 w 165"/>
                <a:gd name="T9" fmla="*/ 1 h 25"/>
                <a:gd name="T10" fmla="*/ 0 w 165"/>
                <a:gd name="T11" fmla="*/ 1 h 25"/>
              </a:gdLst>
              <a:ahLst/>
              <a:cxnLst>
                <a:cxn ang="0">
                  <a:pos x="T0" y="T1"/>
                </a:cxn>
                <a:cxn ang="0">
                  <a:pos x="T2" y="T3"/>
                </a:cxn>
                <a:cxn ang="0">
                  <a:pos x="T4" y="T5"/>
                </a:cxn>
                <a:cxn ang="0">
                  <a:pos x="T6" y="T7"/>
                </a:cxn>
                <a:cxn ang="0">
                  <a:pos x="T8" y="T9"/>
                </a:cxn>
                <a:cxn ang="0">
                  <a:pos x="T10" y="T11"/>
                </a:cxn>
              </a:cxnLst>
              <a:rect l="0" t="0" r="r" b="b"/>
              <a:pathLst>
                <a:path w="165" h="25">
                  <a:moveTo>
                    <a:pt x="0" y="1"/>
                  </a:moveTo>
                  <a:lnTo>
                    <a:pt x="141" y="0"/>
                  </a:lnTo>
                  <a:lnTo>
                    <a:pt x="164" y="23"/>
                  </a:lnTo>
                  <a:lnTo>
                    <a:pt x="22" y="24"/>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07" name="Freeform 133"/>
            <p:cNvSpPr>
              <a:spLocks/>
            </p:cNvSpPr>
            <p:nvPr/>
          </p:nvSpPr>
          <p:spPr bwMode="auto">
            <a:xfrm>
              <a:off x="1858" y="1983"/>
              <a:ext cx="144" cy="80"/>
            </a:xfrm>
            <a:custGeom>
              <a:avLst/>
              <a:gdLst>
                <a:gd name="T0" fmla="*/ 1 w 144"/>
                <a:gd name="T1" fmla="*/ 79 h 80"/>
                <a:gd name="T2" fmla="*/ 0 w 144"/>
                <a:gd name="T3" fmla="*/ 1 h 80"/>
                <a:gd name="T4" fmla="*/ 142 w 144"/>
                <a:gd name="T5" fmla="*/ 0 h 80"/>
                <a:gd name="T6" fmla="*/ 143 w 144"/>
                <a:gd name="T7" fmla="*/ 78 h 80"/>
                <a:gd name="T8" fmla="*/ 1 w 144"/>
                <a:gd name="T9" fmla="*/ 79 h 80"/>
                <a:gd name="T10" fmla="*/ 1 w 144"/>
                <a:gd name="T11" fmla="*/ 79 h 80"/>
              </a:gdLst>
              <a:ahLst/>
              <a:cxnLst>
                <a:cxn ang="0">
                  <a:pos x="T0" y="T1"/>
                </a:cxn>
                <a:cxn ang="0">
                  <a:pos x="T2" y="T3"/>
                </a:cxn>
                <a:cxn ang="0">
                  <a:pos x="T4" y="T5"/>
                </a:cxn>
                <a:cxn ang="0">
                  <a:pos x="T6" y="T7"/>
                </a:cxn>
                <a:cxn ang="0">
                  <a:pos x="T8" y="T9"/>
                </a:cxn>
                <a:cxn ang="0">
                  <a:pos x="T10" y="T11"/>
                </a:cxn>
              </a:cxnLst>
              <a:rect l="0" t="0" r="r" b="b"/>
              <a:pathLst>
                <a:path w="144" h="80">
                  <a:moveTo>
                    <a:pt x="1" y="79"/>
                  </a:moveTo>
                  <a:lnTo>
                    <a:pt x="0" y="1"/>
                  </a:lnTo>
                  <a:lnTo>
                    <a:pt x="142" y="0"/>
                  </a:lnTo>
                  <a:lnTo>
                    <a:pt x="143" y="78"/>
                  </a:lnTo>
                  <a:lnTo>
                    <a:pt x="1" y="79"/>
                  </a:lnTo>
                  <a:lnTo>
                    <a:pt x="1" y="7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08" name="Freeform 134"/>
            <p:cNvSpPr>
              <a:spLocks/>
            </p:cNvSpPr>
            <p:nvPr/>
          </p:nvSpPr>
          <p:spPr bwMode="auto">
            <a:xfrm>
              <a:off x="1836" y="1877"/>
              <a:ext cx="27" cy="84"/>
            </a:xfrm>
            <a:custGeom>
              <a:avLst/>
              <a:gdLst>
                <a:gd name="T0" fmla="*/ 26 w 27"/>
                <a:gd name="T1" fmla="*/ 83 h 84"/>
                <a:gd name="T2" fmla="*/ 1 w 27"/>
                <a:gd name="T3" fmla="*/ 58 h 84"/>
                <a:gd name="T4" fmla="*/ 0 w 27"/>
                <a:gd name="T5" fmla="*/ 0 h 84"/>
                <a:gd name="T6" fmla="*/ 21 w 27"/>
                <a:gd name="T7" fmla="*/ 19 h 84"/>
                <a:gd name="T8" fmla="*/ 26 w 27"/>
                <a:gd name="T9" fmla="*/ 83 h 84"/>
                <a:gd name="T10" fmla="*/ 26 w 27"/>
                <a:gd name="T11" fmla="*/ 83 h 84"/>
              </a:gdLst>
              <a:ahLst/>
              <a:cxnLst>
                <a:cxn ang="0">
                  <a:pos x="T0" y="T1"/>
                </a:cxn>
                <a:cxn ang="0">
                  <a:pos x="T2" y="T3"/>
                </a:cxn>
                <a:cxn ang="0">
                  <a:pos x="T4" y="T5"/>
                </a:cxn>
                <a:cxn ang="0">
                  <a:pos x="T6" y="T7"/>
                </a:cxn>
                <a:cxn ang="0">
                  <a:pos x="T8" y="T9"/>
                </a:cxn>
                <a:cxn ang="0">
                  <a:pos x="T10" y="T11"/>
                </a:cxn>
              </a:cxnLst>
              <a:rect l="0" t="0" r="r" b="b"/>
              <a:pathLst>
                <a:path w="27" h="84">
                  <a:moveTo>
                    <a:pt x="26" y="83"/>
                  </a:moveTo>
                  <a:lnTo>
                    <a:pt x="1" y="58"/>
                  </a:lnTo>
                  <a:lnTo>
                    <a:pt x="0" y="0"/>
                  </a:lnTo>
                  <a:lnTo>
                    <a:pt x="21" y="19"/>
                  </a:lnTo>
                  <a:lnTo>
                    <a:pt x="26" y="83"/>
                  </a:lnTo>
                  <a:lnTo>
                    <a:pt x="26"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09" name="Freeform 135"/>
            <p:cNvSpPr>
              <a:spLocks/>
            </p:cNvSpPr>
            <p:nvPr/>
          </p:nvSpPr>
          <p:spPr bwMode="auto">
            <a:xfrm>
              <a:off x="1836" y="1875"/>
              <a:ext cx="164" cy="25"/>
            </a:xfrm>
            <a:custGeom>
              <a:avLst/>
              <a:gdLst>
                <a:gd name="T0" fmla="*/ 0 w 164"/>
                <a:gd name="T1" fmla="*/ 2 h 25"/>
                <a:gd name="T2" fmla="*/ 141 w 164"/>
                <a:gd name="T3" fmla="*/ 0 h 25"/>
                <a:gd name="T4" fmla="*/ 163 w 164"/>
                <a:gd name="T5" fmla="*/ 23 h 25"/>
                <a:gd name="T6" fmla="*/ 21 w 164"/>
                <a:gd name="T7" fmla="*/ 24 h 25"/>
                <a:gd name="T8" fmla="*/ 0 w 164"/>
                <a:gd name="T9" fmla="*/ 2 h 25"/>
                <a:gd name="T10" fmla="*/ 0 w 164"/>
                <a:gd name="T11" fmla="*/ 2 h 25"/>
              </a:gdLst>
              <a:ahLst/>
              <a:cxnLst>
                <a:cxn ang="0">
                  <a:pos x="T0" y="T1"/>
                </a:cxn>
                <a:cxn ang="0">
                  <a:pos x="T2" y="T3"/>
                </a:cxn>
                <a:cxn ang="0">
                  <a:pos x="T4" y="T5"/>
                </a:cxn>
                <a:cxn ang="0">
                  <a:pos x="T6" y="T7"/>
                </a:cxn>
                <a:cxn ang="0">
                  <a:pos x="T8" y="T9"/>
                </a:cxn>
                <a:cxn ang="0">
                  <a:pos x="T10" y="T11"/>
                </a:cxn>
              </a:cxnLst>
              <a:rect l="0" t="0" r="r" b="b"/>
              <a:pathLst>
                <a:path w="164" h="25">
                  <a:moveTo>
                    <a:pt x="0" y="2"/>
                  </a:moveTo>
                  <a:lnTo>
                    <a:pt x="141" y="0"/>
                  </a:lnTo>
                  <a:lnTo>
                    <a:pt x="163" y="23"/>
                  </a:lnTo>
                  <a:lnTo>
                    <a:pt x="21" y="24"/>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10" name="Freeform 136"/>
            <p:cNvSpPr>
              <a:spLocks/>
            </p:cNvSpPr>
            <p:nvPr/>
          </p:nvSpPr>
          <p:spPr bwMode="auto">
            <a:xfrm>
              <a:off x="1857" y="1898"/>
              <a:ext cx="144" cy="59"/>
            </a:xfrm>
            <a:custGeom>
              <a:avLst/>
              <a:gdLst>
                <a:gd name="T0" fmla="*/ 0 w 144"/>
                <a:gd name="T1" fmla="*/ 58 h 59"/>
                <a:gd name="T2" fmla="*/ 0 w 144"/>
                <a:gd name="T3" fmla="*/ 1 h 59"/>
                <a:gd name="T4" fmla="*/ 143 w 144"/>
                <a:gd name="T5" fmla="*/ 0 h 59"/>
                <a:gd name="T6" fmla="*/ 143 w 144"/>
                <a:gd name="T7" fmla="*/ 57 h 59"/>
                <a:gd name="T8" fmla="*/ 0 w 144"/>
                <a:gd name="T9" fmla="*/ 58 h 59"/>
                <a:gd name="T10" fmla="*/ 0 w 144"/>
                <a:gd name="T11" fmla="*/ 58 h 59"/>
              </a:gdLst>
              <a:ahLst/>
              <a:cxnLst>
                <a:cxn ang="0">
                  <a:pos x="T0" y="T1"/>
                </a:cxn>
                <a:cxn ang="0">
                  <a:pos x="T2" y="T3"/>
                </a:cxn>
                <a:cxn ang="0">
                  <a:pos x="T4" y="T5"/>
                </a:cxn>
                <a:cxn ang="0">
                  <a:pos x="T6" y="T7"/>
                </a:cxn>
                <a:cxn ang="0">
                  <a:pos x="T8" y="T9"/>
                </a:cxn>
                <a:cxn ang="0">
                  <a:pos x="T10" y="T11"/>
                </a:cxn>
              </a:cxnLst>
              <a:rect l="0" t="0" r="r" b="b"/>
              <a:pathLst>
                <a:path w="144" h="59">
                  <a:moveTo>
                    <a:pt x="0" y="58"/>
                  </a:moveTo>
                  <a:lnTo>
                    <a:pt x="0" y="1"/>
                  </a:lnTo>
                  <a:lnTo>
                    <a:pt x="143" y="0"/>
                  </a:lnTo>
                  <a:lnTo>
                    <a:pt x="143" y="57"/>
                  </a:lnTo>
                  <a:lnTo>
                    <a:pt x="0" y="58"/>
                  </a:lnTo>
                  <a:lnTo>
                    <a:pt x="0" y="58"/>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11" name="Freeform 137"/>
            <p:cNvSpPr>
              <a:spLocks/>
            </p:cNvSpPr>
            <p:nvPr/>
          </p:nvSpPr>
          <p:spPr bwMode="auto">
            <a:xfrm>
              <a:off x="1835" y="1802"/>
              <a:ext cx="28" cy="66"/>
            </a:xfrm>
            <a:custGeom>
              <a:avLst/>
              <a:gdLst>
                <a:gd name="T0" fmla="*/ 27 w 28"/>
                <a:gd name="T1" fmla="*/ 65 h 66"/>
                <a:gd name="T2" fmla="*/ 1 w 28"/>
                <a:gd name="T3" fmla="*/ 40 h 66"/>
                <a:gd name="T4" fmla="*/ 0 w 28"/>
                <a:gd name="T5" fmla="*/ 0 h 66"/>
                <a:gd name="T6" fmla="*/ 22 w 28"/>
                <a:gd name="T7" fmla="*/ 18 h 66"/>
                <a:gd name="T8" fmla="*/ 27 w 28"/>
                <a:gd name="T9" fmla="*/ 65 h 66"/>
                <a:gd name="T10" fmla="*/ 27 w 28"/>
                <a:gd name="T11" fmla="*/ 65 h 66"/>
              </a:gdLst>
              <a:ahLst/>
              <a:cxnLst>
                <a:cxn ang="0">
                  <a:pos x="T0" y="T1"/>
                </a:cxn>
                <a:cxn ang="0">
                  <a:pos x="T2" y="T3"/>
                </a:cxn>
                <a:cxn ang="0">
                  <a:pos x="T4" y="T5"/>
                </a:cxn>
                <a:cxn ang="0">
                  <a:pos x="T6" y="T7"/>
                </a:cxn>
                <a:cxn ang="0">
                  <a:pos x="T8" y="T9"/>
                </a:cxn>
                <a:cxn ang="0">
                  <a:pos x="T10" y="T11"/>
                </a:cxn>
              </a:cxnLst>
              <a:rect l="0" t="0" r="r" b="b"/>
              <a:pathLst>
                <a:path w="28" h="66">
                  <a:moveTo>
                    <a:pt x="27" y="65"/>
                  </a:moveTo>
                  <a:lnTo>
                    <a:pt x="1" y="40"/>
                  </a:lnTo>
                  <a:lnTo>
                    <a:pt x="0" y="0"/>
                  </a:lnTo>
                  <a:lnTo>
                    <a:pt x="22" y="18"/>
                  </a:lnTo>
                  <a:lnTo>
                    <a:pt x="27" y="65"/>
                  </a:lnTo>
                  <a:lnTo>
                    <a:pt x="27" y="6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12" name="Freeform 138"/>
            <p:cNvSpPr>
              <a:spLocks/>
            </p:cNvSpPr>
            <p:nvPr/>
          </p:nvSpPr>
          <p:spPr bwMode="auto">
            <a:xfrm>
              <a:off x="1835" y="1800"/>
              <a:ext cx="165" cy="24"/>
            </a:xfrm>
            <a:custGeom>
              <a:avLst/>
              <a:gdLst>
                <a:gd name="T0" fmla="*/ 0 w 165"/>
                <a:gd name="T1" fmla="*/ 1 h 24"/>
                <a:gd name="T2" fmla="*/ 142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2"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13" name="Freeform 139"/>
            <p:cNvSpPr>
              <a:spLocks/>
            </p:cNvSpPr>
            <p:nvPr/>
          </p:nvSpPr>
          <p:spPr bwMode="auto">
            <a:xfrm>
              <a:off x="1857" y="1822"/>
              <a:ext cx="143" cy="42"/>
            </a:xfrm>
            <a:custGeom>
              <a:avLst/>
              <a:gdLst>
                <a:gd name="T0" fmla="*/ 0 w 143"/>
                <a:gd name="T1" fmla="*/ 41 h 42"/>
                <a:gd name="T2" fmla="*/ 0 w 143"/>
                <a:gd name="T3" fmla="*/ 1 h 42"/>
                <a:gd name="T4" fmla="*/ 142 w 143"/>
                <a:gd name="T5" fmla="*/ 0 h 42"/>
                <a:gd name="T6" fmla="*/ 142 w 143"/>
                <a:gd name="T7" fmla="*/ 40 h 42"/>
                <a:gd name="T8" fmla="*/ 0 w 143"/>
                <a:gd name="T9" fmla="*/ 41 h 42"/>
                <a:gd name="T10" fmla="*/ 0 w 143"/>
                <a:gd name="T11" fmla="*/ 41 h 42"/>
              </a:gdLst>
              <a:ahLst/>
              <a:cxnLst>
                <a:cxn ang="0">
                  <a:pos x="T0" y="T1"/>
                </a:cxn>
                <a:cxn ang="0">
                  <a:pos x="T2" y="T3"/>
                </a:cxn>
                <a:cxn ang="0">
                  <a:pos x="T4" y="T5"/>
                </a:cxn>
                <a:cxn ang="0">
                  <a:pos x="T6" y="T7"/>
                </a:cxn>
                <a:cxn ang="0">
                  <a:pos x="T8" y="T9"/>
                </a:cxn>
                <a:cxn ang="0">
                  <a:pos x="T10" y="T11"/>
                </a:cxn>
              </a:cxnLst>
              <a:rect l="0" t="0" r="r" b="b"/>
              <a:pathLst>
                <a:path w="143" h="42">
                  <a:moveTo>
                    <a:pt x="0" y="41"/>
                  </a:moveTo>
                  <a:lnTo>
                    <a:pt x="0" y="1"/>
                  </a:lnTo>
                  <a:lnTo>
                    <a:pt x="142" y="0"/>
                  </a:lnTo>
                  <a:lnTo>
                    <a:pt x="142" y="40"/>
                  </a:lnTo>
                  <a:lnTo>
                    <a:pt x="0" y="41"/>
                  </a:lnTo>
                  <a:lnTo>
                    <a:pt x="0" y="4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14" name="Freeform 140"/>
            <p:cNvSpPr>
              <a:spLocks/>
            </p:cNvSpPr>
            <p:nvPr/>
          </p:nvSpPr>
          <p:spPr bwMode="auto">
            <a:xfrm>
              <a:off x="1835" y="1727"/>
              <a:ext cx="27" cy="52"/>
            </a:xfrm>
            <a:custGeom>
              <a:avLst/>
              <a:gdLst>
                <a:gd name="T0" fmla="*/ 26 w 27"/>
                <a:gd name="T1" fmla="*/ 51 h 52"/>
                <a:gd name="T2" fmla="*/ 1 w 27"/>
                <a:gd name="T3" fmla="*/ 26 h 52"/>
                <a:gd name="T4" fmla="*/ 0 w 27"/>
                <a:gd name="T5" fmla="*/ 0 h 52"/>
                <a:gd name="T6" fmla="*/ 22 w 27"/>
                <a:gd name="T7" fmla="*/ 17 h 52"/>
                <a:gd name="T8" fmla="*/ 26 w 27"/>
                <a:gd name="T9" fmla="*/ 51 h 52"/>
                <a:gd name="T10" fmla="*/ 26 w 27"/>
                <a:gd name="T11" fmla="*/ 51 h 52"/>
              </a:gdLst>
              <a:ahLst/>
              <a:cxnLst>
                <a:cxn ang="0">
                  <a:pos x="T0" y="T1"/>
                </a:cxn>
                <a:cxn ang="0">
                  <a:pos x="T2" y="T3"/>
                </a:cxn>
                <a:cxn ang="0">
                  <a:pos x="T4" y="T5"/>
                </a:cxn>
                <a:cxn ang="0">
                  <a:pos x="T6" y="T7"/>
                </a:cxn>
                <a:cxn ang="0">
                  <a:pos x="T8" y="T9"/>
                </a:cxn>
                <a:cxn ang="0">
                  <a:pos x="T10" y="T11"/>
                </a:cxn>
              </a:cxnLst>
              <a:rect l="0" t="0" r="r" b="b"/>
              <a:pathLst>
                <a:path w="27" h="52">
                  <a:moveTo>
                    <a:pt x="26" y="51"/>
                  </a:moveTo>
                  <a:lnTo>
                    <a:pt x="1" y="26"/>
                  </a:lnTo>
                  <a:lnTo>
                    <a:pt x="0" y="0"/>
                  </a:lnTo>
                  <a:lnTo>
                    <a:pt x="22" y="17"/>
                  </a:lnTo>
                  <a:lnTo>
                    <a:pt x="26" y="51"/>
                  </a:lnTo>
                  <a:lnTo>
                    <a:pt x="26"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15" name="Freeform 141"/>
            <p:cNvSpPr>
              <a:spLocks/>
            </p:cNvSpPr>
            <p:nvPr/>
          </p:nvSpPr>
          <p:spPr bwMode="auto">
            <a:xfrm>
              <a:off x="1835" y="1725"/>
              <a:ext cx="165" cy="24"/>
            </a:xfrm>
            <a:custGeom>
              <a:avLst/>
              <a:gdLst>
                <a:gd name="T0" fmla="*/ 0 w 165"/>
                <a:gd name="T1" fmla="*/ 1 h 24"/>
                <a:gd name="T2" fmla="*/ 142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2"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16" name="Freeform 142"/>
            <p:cNvSpPr>
              <a:spLocks/>
            </p:cNvSpPr>
            <p:nvPr/>
          </p:nvSpPr>
          <p:spPr bwMode="auto">
            <a:xfrm>
              <a:off x="1857" y="1747"/>
              <a:ext cx="143" cy="28"/>
            </a:xfrm>
            <a:custGeom>
              <a:avLst/>
              <a:gdLst>
                <a:gd name="T0" fmla="*/ 0 w 143"/>
                <a:gd name="T1" fmla="*/ 27 h 28"/>
                <a:gd name="T2" fmla="*/ 0 w 143"/>
                <a:gd name="T3" fmla="*/ 1 h 28"/>
                <a:gd name="T4" fmla="*/ 142 w 143"/>
                <a:gd name="T5" fmla="*/ 0 h 28"/>
                <a:gd name="T6" fmla="*/ 142 w 143"/>
                <a:gd name="T7" fmla="*/ 26 h 28"/>
                <a:gd name="T8" fmla="*/ 0 w 143"/>
                <a:gd name="T9" fmla="*/ 27 h 28"/>
                <a:gd name="T10" fmla="*/ 0 w 143"/>
                <a:gd name="T11" fmla="*/ 27 h 28"/>
              </a:gdLst>
              <a:ahLst/>
              <a:cxnLst>
                <a:cxn ang="0">
                  <a:pos x="T0" y="T1"/>
                </a:cxn>
                <a:cxn ang="0">
                  <a:pos x="T2" y="T3"/>
                </a:cxn>
                <a:cxn ang="0">
                  <a:pos x="T4" y="T5"/>
                </a:cxn>
                <a:cxn ang="0">
                  <a:pos x="T6" y="T7"/>
                </a:cxn>
                <a:cxn ang="0">
                  <a:pos x="T8" y="T9"/>
                </a:cxn>
                <a:cxn ang="0">
                  <a:pos x="T10" y="T11"/>
                </a:cxn>
              </a:cxnLst>
              <a:rect l="0" t="0" r="r" b="b"/>
              <a:pathLst>
                <a:path w="143" h="28">
                  <a:moveTo>
                    <a:pt x="0" y="27"/>
                  </a:moveTo>
                  <a:lnTo>
                    <a:pt x="0" y="1"/>
                  </a:lnTo>
                  <a:lnTo>
                    <a:pt x="142" y="0"/>
                  </a:lnTo>
                  <a:lnTo>
                    <a:pt x="142" y="26"/>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117" name="Group 143"/>
          <p:cNvGrpSpPr>
            <a:grpSpLocks/>
          </p:cNvGrpSpPr>
          <p:nvPr/>
        </p:nvGrpSpPr>
        <p:grpSpPr bwMode="auto">
          <a:xfrm>
            <a:off x="5743889" y="3201444"/>
            <a:ext cx="480000" cy="720000"/>
            <a:chOff x="2493" y="1725"/>
            <a:chExt cx="277" cy="565"/>
          </a:xfrm>
          <a:solidFill>
            <a:schemeClr val="accent2"/>
          </a:solidFill>
        </p:grpSpPr>
        <p:sp>
          <p:nvSpPr>
            <p:cNvPr id="118" name="Freeform 144"/>
            <p:cNvSpPr>
              <a:spLocks/>
            </p:cNvSpPr>
            <p:nvPr/>
          </p:nvSpPr>
          <p:spPr bwMode="auto">
            <a:xfrm>
              <a:off x="2493" y="2140"/>
              <a:ext cx="276" cy="22"/>
            </a:xfrm>
            <a:custGeom>
              <a:avLst/>
              <a:gdLst>
                <a:gd name="T0" fmla="*/ 275 w 276"/>
                <a:gd name="T1" fmla="*/ 19 h 22"/>
                <a:gd name="T2" fmla="*/ 20 w 276"/>
                <a:gd name="T3" fmla="*/ 21 h 22"/>
                <a:gd name="T4" fmla="*/ 0 w 276"/>
                <a:gd name="T5" fmla="*/ 1 h 22"/>
                <a:gd name="T6" fmla="*/ 256 w 276"/>
                <a:gd name="T7" fmla="*/ 0 h 22"/>
                <a:gd name="T8" fmla="*/ 275 w 276"/>
                <a:gd name="T9" fmla="*/ 19 h 22"/>
                <a:gd name="T10" fmla="*/ 275 w 276"/>
                <a:gd name="T11" fmla="*/ 19 h 22"/>
              </a:gdLst>
              <a:ahLst/>
              <a:cxnLst>
                <a:cxn ang="0">
                  <a:pos x="T0" y="T1"/>
                </a:cxn>
                <a:cxn ang="0">
                  <a:pos x="T2" y="T3"/>
                </a:cxn>
                <a:cxn ang="0">
                  <a:pos x="T4" y="T5"/>
                </a:cxn>
                <a:cxn ang="0">
                  <a:pos x="T6" y="T7"/>
                </a:cxn>
                <a:cxn ang="0">
                  <a:pos x="T8" y="T9"/>
                </a:cxn>
                <a:cxn ang="0">
                  <a:pos x="T10" y="T11"/>
                </a:cxn>
              </a:cxnLst>
              <a:rect l="0" t="0" r="r" b="b"/>
              <a:pathLst>
                <a:path w="276" h="22">
                  <a:moveTo>
                    <a:pt x="275" y="19"/>
                  </a:moveTo>
                  <a:lnTo>
                    <a:pt x="20" y="21"/>
                  </a:lnTo>
                  <a:lnTo>
                    <a:pt x="0" y="1"/>
                  </a:lnTo>
                  <a:lnTo>
                    <a:pt x="256" y="0"/>
                  </a:lnTo>
                  <a:lnTo>
                    <a:pt x="275" y="19"/>
                  </a:lnTo>
                  <a:lnTo>
                    <a:pt x="275"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19" name="Freeform 145"/>
            <p:cNvSpPr>
              <a:spLocks/>
            </p:cNvSpPr>
            <p:nvPr/>
          </p:nvSpPr>
          <p:spPr bwMode="auto">
            <a:xfrm>
              <a:off x="2548" y="2060"/>
              <a:ext cx="27" cy="107"/>
            </a:xfrm>
            <a:custGeom>
              <a:avLst/>
              <a:gdLst>
                <a:gd name="T0" fmla="*/ 26 w 27"/>
                <a:gd name="T1" fmla="*/ 106 h 107"/>
                <a:gd name="T2" fmla="*/ 1 w 27"/>
                <a:gd name="T3" fmla="*/ 80 h 107"/>
                <a:gd name="T4" fmla="*/ 0 w 27"/>
                <a:gd name="T5" fmla="*/ 0 h 107"/>
                <a:gd name="T6" fmla="*/ 21 w 27"/>
                <a:gd name="T7" fmla="*/ 19 h 107"/>
                <a:gd name="T8" fmla="*/ 26 w 27"/>
                <a:gd name="T9" fmla="*/ 106 h 107"/>
                <a:gd name="T10" fmla="*/ 26 w 27"/>
                <a:gd name="T11" fmla="*/ 106 h 107"/>
              </a:gdLst>
              <a:ahLst/>
              <a:cxnLst>
                <a:cxn ang="0">
                  <a:pos x="T0" y="T1"/>
                </a:cxn>
                <a:cxn ang="0">
                  <a:pos x="T2" y="T3"/>
                </a:cxn>
                <a:cxn ang="0">
                  <a:pos x="T4" y="T5"/>
                </a:cxn>
                <a:cxn ang="0">
                  <a:pos x="T6" y="T7"/>
                </a:cxn>
                <a:cxn ang="0">
                  <a:pos x="T8" y="T9"/>
                </a:cxn>
                <a:cxn ang="0">
                  <a:pos x="T10" y="T11"/>
                </a:cxn>
              </a:cxnLst>
              <a:rect l="0" t="0" r="r" b="b"/>
              <a:pathLst>
                <a:path w="27" h="107">
                  <a:moveTo>
                    <a:pt x="26" y="106"/>
                  </a:moveTo>
                  <a:lnTo>
                    <a:pt x="1" y="80"/>
                  </a:lnTo>
                  <a:lnTo>
                    <a:pt x="0" y="0"/>
                  </a:lnTo>
                  <a:lnTo>
                    <a:pt x="21" y="19"/>
                  </a:lnTo>
                  <a:lnTo>
                    <a:pt x="26" y="106"/>
                  </a:lnTo>
                  <a:lnTo>
                    <a:pt x="26" y="10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0" name="Freeform 146"/>
            <p:cNvSpPr>
              <a:spLocks/>
            </p:cNvSpPr>
            <p:nvPr/>
          </p:nvSpPr>
          <p:spPr bwMode="auto">
            <a:xfrm>
              <a:off x="2548" y="2058"/>
              <a:ext cx="164" cy="24"/>
            </a:xfrm>
            <a:custGeom>
              <a:avLst/>
              <a:gdLst>
                <a:gd name="T0" fmla="*/ 0 w 164"/>
                <a:gd name="T1" fmla="*/ 1 h 24"/>
                <a:gd name="T2" fmla="*/ 141 w 164"/>
                <a:gd name="T3" fmla="*/ 0 h 24"/>
                <a:gd name="T4" fmla="*/ 163 w 164"/>
                <a:gd name="T5" fmla="*/ 23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3"/>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1" name="Freeform 147"/>
            <p:cNvSpPr>
              <a:spLocks/>
            </p:cNvSpPr>
            <p:nvPr/>
          </p:nvSpPr>
          <p:spPr bwMode="auto">
            <a:xfrm>
              <a:off x="2512" y="2081"/>
              <a:ext cx="258" cy="209"/>
            </a:xfrm>
            <a:custGeom>
              <a:avLst/>
              <a:gdLst>
                <a:gd name="T0" fmla="*/ 0 w 258"/>
                <a:gd name="T1" fmla="*/ 80 h 209"/>
                <a:gd name="T2" fmla="*/ 57 w 258"/>
                <a:gd name="T3" fmla="*/ 80 h 209"/>
                <a:gd name="T4" fmla="*/ 57 w 258"/>
                <a:gd name="T5" fmla="*/ 0 h 209"/>
                <a:gd name="T6" fmla="*/ 200 w 258"/>
                <a:gd name="T7" fmla="*/ 0 h 209"/>
                <a:gd name="T8" fmla="*/ 200 w 258"/>
                <a:gd name="T9" fmla="*/ 79 h 209"/>
                <a:gd name="T10" fmla="*/ 257 w 258"/>
                <a:gd name="T11" fmla="*/ 79 h 209"/>
                <a:gd name="T12" fmla="*/ 128 w 258"/>
                <a:gd name="T13" fmla="*/ 208 h 209"/>
                <a:gd name="T14" fmla="*/ 0 w 258"/>
                <a:gd name="T15" fmla="*/ 80 h 209"/>
                <a:gd name="T16" fmla="*/ 0 w 258"/>
                <a:gd name="T17" fmla="*/ 8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09">
                  <a:moveTo>
                    <a:pt x="0" y="80"/>
                  </a:moveTo>
                  <a:lnTo>
                    <a:pt x="57" y="80"/>
                  </a:lnTo>
                  <a:lnTo>
                    <a:pt x="57" y="0"/>
                  </a:lnTo>
                  <a:lnTo>
                    <a:pt x="200" y="0"/>
                  </a:lnTo>
                  <a:lnTo>
                    <a:pt x="200" y="79"/>
                  </a:lnTo>
                  <a:lnTo>
                    <a:pt x="257" y="79"/>
                  </a:lnTo>
                  <a:lnTo>
                    <a:pt x="128" y="208"/>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2" name="Freeform 148"/>
            <p:cNvSpPr>
              <a:spLocks/>
            </p:cNvSpPr>
            <p:nvPr/>
          </p:nvSpPr>
          <p:spPr bwMode="auto">
            <a:xfrm>
              <a:off x="2547" y="1963"/>
              <a:ext cx="28" cy="105"/>
            </a:xfrm>
            <a:custGeom>
              <a:avLst/>
              <a:gdLst>
                <a:gd name="T0" fmla="*/ 27 w 28"/>
                <a:gd name="T1" fmla="*/ 104 h 105"/>
                <a:gd name="T2" fmla="*/ 1 w 28"/>
                <a:gd name="T3" fmla="*/ 78 h 105"/>
                <a:gd name="T4" fmla="*/ 0 w 28"/>
                <a:gd name="T5" fmla="*/ 0 h 105"/>
                <a:gd name="T6" fmla="*/ 22 w 28"/>
                <a:gd name="T7" fmla="*/ 17 h 105"/>
                <a:gd name="T8" fmla="*/ 27 w 28"/>
                <a:gd name="T9" fmla="*/ 104 h 105"/>
                <a:gd name="T10" fmla="*/ 27 w 28"/>
                <a:gd name="T11" fmla="*/ 104 h 105"/>
              </a:gdLst>
              <a:ahLst/>
              <a:cxnLst>
                <a:cxn ang="0">
                  <a:pos x="T0" y="T1"/>
                </a:cxn>
                <a:cxn ang="0">
                  <a:pos x="T2" y="T3"/>
                </a:cxn>
                <a:cxn ang="0">
                  <a:pos x="T4" y="T5"/>
                </a:cxn>
                <a:cxn ang="0">
                  <a:pos x="T6" y="T7"/>
                </a:cxn>
                <a:cxn ang="0">
                  <a:pos x="T8" y="T9"/>
                </a:cxn>
                <a:cxn ang="0">
                  <a:pos x="T10" y="T11"/>
                </a:cxn>
              </a:cxnLst>
              <a:rect l="0" t="0" r="r" b="b"/>
              <a:pathLst>
                <a:path w="28" h="105">
                  <a:moveTo>
                    <a:pt x="27" y="104"/>
                  </a:moveTo>
                  <a:lnTo>
                    <a:pt x="1" y="78"/>
                  </a:lnTo>
                  <a:lnTo>
                    <a:pt x="0" y="0"/>
                  </a:lnTo>
                  <a:lnTo>
                    <a:pt x="22" y="17"/>
                  </a:lnTo>
                  <a:lnTo>
                    <a:pt x="27" y="104"/>
                  </a:lnTo>
                  <a:lnTo>
                    <a:pt x="27"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3" name="Freeform 149"/>
            <p:cNvSpPr>
              <a:spLocks/>
            </p:cNvSpPr>
            <p:nvPr/>
          </p:nvSpPr>
          <p:spPr bwMode="auto">
            <a:xfrm>
              <a:off x="2547" y="1960"/>
              <a:ext cx="165" cy="25"/>
            </a:xfrm>
            <a:custGeom>
              <a:avLst/>
              <a:gdLst>
                <a:gd name="T0" fmla="*/ 0 w 165"/>
                <a:gd name="T1" fmla="*/ 1 h 25"/>
                <a:gd name="T2" fmla="*/ 141 w 165"/>
                <a:gd name="T3" fmla="*/ 0 h 25"/>
                <a:gd name="T4" fmla="*/ 164 w 165"/>
                <a:gd name="T5" fmla="*/ 23 h 25"/>
                <a:gd name="T6" fmla="*/ 22 w 165"/>
                <a:gd name="T7" fmla="*/ 24 h 25"/>
                <a:gd name="T8" fmla="*/ 0 w 165"/>
                <a:gd name="T9" fmla="*/ 1 h 25"/>
                <a:gd name="T10" fmla="*/ 0 w 165"/>
                <a:gd name="T11" fmla="*/ 1 h 25"/>
              </a:gdLst>
              <a:ahLst/>
              <a:cxnLst>
                <a:cxn ang="0">
                  <a:pos x="T0" y="T1"/>
                </a:cxn>
                <a:cxn ang="0">
                  <a:pos x="T2" y="T3"/>
                </a:cxn>
                <a:cxn ang="0">
                  <a:pos x="T4" y="T5"/>
                </a:cxn>
                <a:cxn ang="0">
                  <a:pos x="T6" y="T7"/>
                </a:cxn>
                <a:cxn ang="0">
                  <a:pos x="T8" y="T9"/>
                </a:cxn>
                <a:cxn ang="0">
                  <a:pos x="T10" y="T11"/>
                </a:cxn>
              </a:cxnLst>
              <a:rect l="0" t="0" r="r" b="b"/>
              <a:pathLst>
                <a:path w="165" h="25">
                  <a:moveTo>
                    <a:pt x="0" y="1"/>
                  </a:moveTo>
                  <a:lnTo>
                    <a:pt x="141" y="0"/>
                  </a:lnTo>
                  <a:lnTo>
                    <a:pt x="164" y="23"/>
                  </a:lnTo>
                  <a:lnTo>
                    <a:pt x="22" y="24"/>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4" name="Freeform 150"/>
            <p:cNvSpPr>
              <a:spLocks/>
            </p:cNvSpPr>
            <p:nvPr/>
          </p:nvSpPr>
          <p:spPr bwMode="auto">
            <a:xfrm>
              <a:off x="2569" y="1983"/>
              <a:ext cx="144" cy="80"/>
            </a:xfrm>
            <a:custGeom>
              <a:avLst/>
              <a:gdLst>
                <a:gd name="T0" fmla="*/ 0 w 144"/>
                <a:gd name="T1" fmla="*/ 79 h 80"/>
                <a:gd name="T2" fmla="*/ 0 w 144"/>
                <a:gd name="T3" fmla="*/ 1 h 80"/>
                <a:gd name="T4" fmla="*/ 142 w 144"/>
                <a:gd name="T5" fmla="*/ 0 h 80"/>
                <a:gd name="T6" fmla="*/ 143 w 144"/>
                <a:gd name="T7" fmla="*/ 78 h 80"/>
                <a:gd name="T8" fmla="*/ 0 w 144"/>
                <a:gd name="T9" fmla="*/ 79 h 80"/>
                <a:gd name="T10" fmla="*/ 0 w 144"/>
                <a:gd name="T11" fmla="*/ 79 h 80"/>
              </a:gdLst>
              <a:ahLst/>
              <a:cxnLst>
                <a:cxn ang="0">
                  <a:pos x="T0" y="T1"/>
                </a:cxn>
                <a:cxn ang="0">
                  <a:pos x="T2" y="T3"/>
                </a:cxn>
                <a:cxn ang="0">
                  <a:pos x="T4" y="T5"/>
                </a:cxn>
                <a:cxn ang="0">
                  <a:pos x="T6" y="T7"/>
                </a:cxn>
                <a:cxn ang="0">
                  <a:pos x="T8" y="T9"/>
                </a:cxn>
                <a:cxn ang="0">
                  <a:pos x="T10" y="T11"/>
                </a:cxn>
              </a:cxnLst>
              <a:rect l="0" t="0" r="r" b="b"/>
              <a:pathLst>
                <a:path w="144" h="80">
                  <a:moveTo>
                    <a:pt x="0" y="79"/>
                  </a:moveTo>
                  <a:lnTo>
                    <a:pt x="0" y="1"/>
                  </a:lnTo>
                  <a:lnTo>
                    <a:pt x="142" y="0"/>
                  </a:lnTo>
                  <a:lnTo>
                    <a:pt x="143" y="78"/>
                  </a:lnTo>
                  <a:lnTo>
                    <a:pt x="0" y="79"/>
                  </a:lnTo>
                  <a:lnTo>
                    <a:pt x="0" y="7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5" name="Freeform 151"/>
            <p:cNvSpPr>
              <a:spLocks/>
            </p:cNvSpPr>
            <p:nvPr/>
          </p:nvSpPr>
          <p:spPr bwMode="auto">
            <a:xfrm>
              <a:off x="2547" y="1877"/>
              <a:ext cx="27" cy="84"/>
            </a:xfrm>
            <a:custGeom>
              <a:avLst/>
              <a:gdLst>
                <a:gd name="T0" fmla="*/ 26 w 27"/>
                <a:gd name="T1" fmla="*/ 83 h 84"/>
                <a:gd name="T2" fmla="*/ 1 w 27"/>
                <a:gd name="T3" fmla="*/ 58 h 84"/>
                <a:gd name="T4" fmla="*/ 0 w 27"/>
                <a:gd name="T5" fmla="*/ 0 h 84"/>
                <a:gd name="T6" fmla="*/ 21 w 27"/>
                <a:gd name="T7" fmla="*/ 19 h 84"/>
                <a:gd name="T8" fmla="*/ 26 w 27"/>
                <a:gd name="T9" fmla="*/ 83 h 84"/>
                <a:gd name="T10" fmla="*/ 26 w 27"/>
                <a:gd name="T11" fmla="*/ 83 h 84"/>
              </a:gdLst>
              <a:ahLst/>
              <a:cxnLst>
                <a:cxn ang="0">
                  <a:pos x="T0" y="T1"/>
                </a:cxn>
                <a:cxn ang="0">
                  <a:pos x="T2" y="T3"/>
                </a:cxn>
                <a:cxn ang="0">
                  <a:pos x="T4" y="T5"/>
                </a:cxn>
                <a:cxn ang="0">
                  <a:pos x="T6" y="T7"/>
                </a:cxn>
                <a:cxn ang="0">
                  <a:pos x="T8" y="T9"/>
                </a:cxn>
                <a:cxn ang="0">
                  <a:pos x="T10" y="T11"/>
                </a:cxn>
              </a:cxnLst>
              <a:rect l="0" t="0" r="r" b="b"/>
              <a:pathLst>
                <a:path w="27" h="84">
                  <a:moveTo>
                    <a:pt x="26" y="83"/>
                  </a:moveTo>
                  <a:lnTo>
                    <a:pt x="1" y="58"/>
                  </a:lnTo>
                  <a:lnTo>
                    <a:pt x="0" y="0"/>
                  </a:lnTo>
                  <a:lnTo>
                    <a:pt x="21" y="19"/>
                  </a:lnTo>
                  <a:lnTo>
                    <a:pt x="26" y="83"/>
                  </a:lnTo>
                  <a:lnTo>
                    <a:pt x="26"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6" name="Freeform 152"/>
            <p:cNvSpPr>
              <a:spLocks/>
            </p:cNvSpPr>
            <p:nvPr/>
          </p:nvSpPr>
          <p:spPr bwMode="auto">
            <a:xfrm>
              <a:off x="2547" y="1875"/>
              <a:ext cx="164" cy="25"/>
            </a:xfrm>
            <a:custGeom>
              <a:avLst/>
              <a:gdLst>
                <a:gd name="T0" fmla="*/ 0 w 164"/>
                <a:gd name="T1" fmla="*/ 2 h 25"/>
                <a:gd name="T2" fmla="*/ 141 w 164"/>
                <a:gd name="T3" fmla="*/ 0 h 25"/>
                <a:gd name="T4" fmla="*/ 163 w 164"/>
                <a:gd name="T5" fmla="*/ 23 h 25"/>
                <a:gd name="T6" fmla="*/ 21 w 164"/>
                <a:gd name="T7" fmla="*/ 24 h 25"/>
                <a:gd name="T8" fmla="*/ 0 w 164"/>
                <a:gd name="T9" fmla="*/ 2 h 25"/>
                <a:gd name="T10" fmla="*/ 0 w 164"/>
                <a:gd name="T11" fmla="*/ 2 h 25"/>
              </a:gdLst>
              <a:ahLst/>
              <a:cxnLst>
                <a:cxn ang="0">
                  <a:pos x="T0" y="T1"/>
                </a:cxn>
                <a:cxn ang="0">
                  <a:pos x="T2" y="T3"/>
                </a:cxn>
                <a:cxn ang="0">
                  <a:pos x="T4" y="T5"/>
                </a:cxn>
                <a:cxn ang="0">
                  <a:pos x="T6" y="T7"/>
                </a:cxn>
                <a:cxn ang="0">
                  <a:pos x="T8" y="T9"/>
                </a:cxn>
                <a:cxn ang="0">
                  <a:pos x="T10" y="T11"/>
                </a:cxn>
              </a:cxnLst>
              <a:rect l="0" t="0" r="r" b="b"/>
              <a:pathLst>
                <a:path w="164" h="25">
                  <a:moveTo>
                    <a:pt x="0" y="2"/>
                  </a:moveTo>
                  <a:lnTo>
                    <a:pt x="141" y="0"/>
                  </a:lnTo>
                  <a:lnTo>
                    <a:pt x="163" y="23"/>
                  </a:lnTo>
                  <a:lnTo>
                    <a:pt x="21" y="24"/>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7" name="Freeform 153"/>
            <p:cNvSpPr>
              <a:spLocks/>
            </p:cNvSpPr>
            <p:nvPr/>
          </p:nvSpPr>
          <p:spPr bwMode="auto">
            <a:xfrm>
              <a:off x="2568" y="1898"/>
              <a:ext cx="144" cy="59"/>
            </a:xfrm>
            <a:custGeom>
              <a:avLst/>
              <a:gdLst>
                <a:gd name="T0" fmla="*/ 0 w 144"/>
                <a:gd name="T1" fmla="*/ 58 h 59"/>
                <a:gd name="T2" fmla="*/ 0 w 144"/>
                <a:gd name="T3" fmla="*/ 1 h 59"/>
                <a:gd name="T4" fmla="*/ 143 w 144"/>
                <a:gd name="T5" fmla="*/ 0 h 59"/>
                <a:gd name="T6" fmla="*/ 143 w 144"/>
                <a:gd name="T7" fmla="*/ 57 h 59"/>
                <a:gd name="T8" fmla="*/ 0 w 144"/>
                <a:gd name="T9" fmla="*/ 58 h 59"/>
                <a:gd name="T10" fmla="*/ 0 w 144"/>
                <a:gd name="T11" fmla="*/ 58 h 59"/>
              </a:gdLst>
              <a:ahLst/>
              <a:cxnLst>
                <a:cxn ang="0">
                  <a:pos x="T0" y="T1"/>
                </a:cxn>
                <a:cxn ang="0">
                  <a:pos x="T2" y="T3"/>
                </a:cxn>
                <a:cxn ang="0">
                  <a:pos x="T4" y="T5"/>
                </a:cxn>
                <a:cxn ang="0">
                  <a:pos x="T6" y="T7"/>
                </a:cxn>
                <a:cxn ang="0">
                  <a:pos x="T8" y="T9"/>
                </a:cxn>
                <a:cxn ang="0">
                  <a:pos x="T10" y="T11"/>
                </a:cxn>
              </a:cxnLst>
              <a:rect l="0" t="0" r="r" b="b"/>
              <a:pathLst>
                <a:path w="144" h="59">
                  <a:moveTo>
                    <a:pt x="0" y="58"/>
                  </a:moveTo>
                  <a:lnTo>
                    <a:pt x="0" y="1"/>
                  </a:lnTo>
                  <a:lnTo>
                    <a:pt x="143" y="0"/>
                  </a:lnTo>
                  <a:lnTo>
                    <a:pt x="143" y="57"/>
                  </a:lnTo>
                  <a:lnTo>
                    <a:pt x="0" y="58"/>
                  </a:lnTo>
                  <a:lnTo>
                    <a:pt x="0" y="58"/>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8" name="Freeform 154"/>
            <p:cNvSpPr>
              <a:spLocks/>
            </p:cNvSpPr>
            <p:nvPr/>
          </p:nvSpPr>
          <p:spPr bwMode="auto">
            <a:xfrm>
              <a:off x="2546" y="1802"/>
              <a:ext cx="28" cy="66"/>
            </a:xfrm>
            <a:custGeom>
              <a:avLst/>
              <a:gdLst>
                <a:gd name="T0" fmla="*/ 27 w 28"/>
                <a:gd name="T1" fmla="*/ 65 h 66"/>
                <a:gd name="T2" fmla="*/ 1 w 28"/>
                <a:gd name="T3" fmla="*/ 40 h 66"/>
                <a:gd name="T4" fmla="*/ 0 w 28"/>
                <a:gd name="T5" fmla="*/ 0 h 66"/>
                <a:gd name="T6" fmla="*/ 22 w 28"/>
                <a:gd name="T7" fmla="*/ 18 h 66"/>
                <a:gd name="T8" fmla="*/ 27 w 28"/>
                <a:gd name="T9" fmla="*/ 65 h 66"/>
                <a:gd name="T10" fmla="*/ 27 w 28"/>
                <a:gd name="T11" fmla="*/ 65 h 66"/>
              </a:gdLst>
              <a:ahLst/>
              <a:cxnLst>
                <a:cxn ang="0">
                  <a:pos x="T0" y="T1"/>
                </a:cxn>
                <a:cxn ang="0">
                  <a:pos x="T2" y="T3"/>
                </a:cxn>
                <a:cxn ang="0">
                  <a:pos x="T4" y="T5"/>
                </a:cxn>
                <a:cxn ang="0">
                  <a:pos x="T6" y="T7"/>
                </a:cxn>
                <a:cxn ang="0">
                  <a:pos x="T8" y="T9"/>
                </a:cxn>
                <a:cxn ang="0">
                  <a:pos x="T10" y="T11"/>
                </a:cxn>
              </a:cxnLst>
              <a:rect l="0" t="0" r="r" b="b"/>
              <a:pathLst>
                <a:path w="28" h="66">
                  <a:moveTo>
                    <a:pt x="27" y="65"/>
                  </a:moveTo>
                  <a:lnTo>
                    <a:pt x="1" y="40"/>
                  </a:lnTo>
                  <a:lnTo>
                    <a:pt x="0" y="0"/>
                  </a:lnTo>
                  <a:lnTo>
                    <a:pt x="22" y="18"/>
                  </a:lnTo>
                  <a:lnTo>
                    <a:pt x="27" y="65"/>
                  </a:lnTo>
                  <a:lnTo>
                    <a:pt x="27" y="6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29" name="Freeform 155"/>
            <p:cNvSpPr>
              <a:spLocks/>
            </p:cNvSpPr>
            <p:nvPr/>
          </p:nvSpPr>
          <p:spPr bwMode="auto">
            <a:xfrm>
              <a:off x="2546" y="1800"/>
              <a:ext cx="165" cy="24"/>
            </a:xfrm>
            <a:custGeom>
              <a:avLst/>
              <a:gdLst>
                <a:gd name="T0" fmla="*/ 0 w 165"/>
                <a:gd name="T1" fmla="*/ 1 h 24"/>
                <a:gd name="T2" fmla="*/ 141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30" name="Freeform 156"/>
            <p:cNvSpPr>
              <a:spLocks/>
            </p:cNvSpPr>
            <p:nvPr/>
          </p:nvSpPr>
          <p:spPr bwMode="auto">
            <a:xfrm>
              <a:off x="2568" y="1822"/>
              <a:ext cx="143" cy="42"/>
            </a:xfrm>
            <a:custGeom>
              <a:avLst/>
              <a:gdLst>
                <a:gd name="T0" fmla="*/ 0 w 143"/>
                <a:gd name="T1" fmla="*/ 41 h 42"/>
                <a:gd name="T2" fmla="*/ 0 w 143"/>
                <a:gd name="T3" fmla="*/ 1 h 42"/>
                <a:gd name="T4" fmla="*/ 142 w 143"/>
                <a:gd name="T5" fmla="*/ 0 h 42"/>
                <a:gd name="T6" fmla="*/ 142 w 143"/>
                <a:gd name="T7" fmla="*/ 40 h 42"/>
                <a:gd name="T8" fmla="*/ 0 w 143"/>
                <a:gd name="T9" fmla="*/ 41 h 42"/>
                <a:gd name="T10" fmla="*/ 0 w 143"/>
                <a:gd name="T11" fmla="*/ 41 h 42"/>
              </a:gdLst>
              <a:ahLst/>
              <a:cxnLst>
                <a:cxn ang="0">
                  <a:pos x="T0" y="T1"/>
                </a:cxn>
                <a:cxn ang="0">
                  <a:pos x="T2" y="T3"/>
                </a:cxn>
                <a:cxn ang="0">
                  <a:pos x="T4" y="T5"/>
                </a:cxn>
                <a:cxn ang="0">
                  <a:pos x="T6" y="T7"/>
                </a:cxn>
                <a:cxn ang="0">
                  <a:pos x="T8" y="T9"/>
                </a:cxn>
                <a:cxn ang="0">
                  <a:pos x="T10" y="T11"/>
                </a:cxn>
              </a:cxnLst>
              <a:rect l="0" t="0" r="r" b="b"/>
              <a:pathLst>
                <a:path w="143" h="42">
                  <a:moveTo>
                    <a:pt x="0" y="41"/>
                  </a:moveTo>
                  <a:lnTo>
                    <a:pt x="0" y="1"/>
                  </a:lnTo>
                  <a:lnTo>
                    <a:pt x="142" y="0"/>
                  </a:lnTo>
                  <a:lnTo>
                    <a:pt x="142" y="40"/>
                  </a:lnTo>
                  <a:lnTo>
                    <a:pt x="0" y="41"/>
                  </a:lnTo>
                  <a:lnTo>
                    <a:pt x="0" y="4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31" name="Freeform 157"/>
            <p:cNvSpPr>
              <a:spLocks/>
            </p:cNvSpPr>
            <p:nvPr/>
          </p:nvSpPr>
          <p:spPr bwMode="auto">
            <a:xfrm>
              <a:off x="2546" y="1727"/>
              <a:ext cx="27" cy="52"/>
            </a:xfrm>
            <a:custGeom>
              <a:avLst/>
              <a:gdLst>
                <a:gd name="T0" fmla="*/ 26 w 27"/>
                <a:gd name="T1" fmla="*/ 51 h 52"/>
                <a:gd name="T2" fmla="*/ 1 w 27"/>
                <a:gd name="T3" fmla="*/ 26 h 52"/>
                <a:gd name="T4" fmla="*/ 0 w 27"/>
                <a:gd name="T5" fmla="*/ 0 h 52"/>
                <a:gd name="T6" fmla="*/ 22 w 27"/>
                <a:gd name="T7" fmla="*/ 17 h 52"/>
                <a:gd name="T8" fmla="*/ 26 w 27"/>
                <a:gd name="T9" fmla="*/ 51 h 52"/>
                <a:gd name="T10" fmla="*/ 26 w 27"/>
                <a:gd name="T11" fmla="*/ 51 h 52"/>
              </a:gdLst>
              <a:ahLst/>
              <a:cxnLst>
                <a:cxn ang="0">
                  <a:pos x="T0" y="T1"/>
                </a:cxn>
                <a:cxn ang="0">
                  <a:pos x="T2" y="T3"/>
                </a:cxn>
                <a:cxn ang="0">
                  <a:pos x="T4" y="T5"/>
                </a:cxn>
                <a:cxn ang="0">
                  <a:pos x="T6" y="T7"/>
                </a:cxn>
                <a:cxn ang="0">
                  <a:pos x="T8" y="T9"/>
                </a:cxn>
                <a:cxn ang="0">
                  <a:pos x="T10" y="T11"/>
                </a:cxn>
              </a:cxnLst>
              <a:rect l="0" t="0" r="r" b="b"/>
              <a:pathLst>
                <a:path w="27" h="52">
                  <a:moveTo>
                    <a:pt x="26" y="51"/>
                  </a:moveTo>
                  <a:lnTo>
                    <a:pt x="1" y="26"/>
                  </a:lnTo>
                  <a:lnTo>
                    <a:pt x="0" y="0"/>
                  </a:lnTo>
                  <a:lnTo>
                    <a:pt x="22" y="17"/>
                  </a:lnTo>
                  <a:lnTo>
                    <a:pt x="26" y="51"/>
                  </a:lnTo>
                  <a:lnTo>
                    <a:pt x="26"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32" name="Freeform 158"/>
            <p:cNvSpPr>
              <a:spLocks/>
            </p:cNvSpPr>
            <p:nvPr/>
          </p:nvSpPr>
          <p:spPr bwMode="auto">
            <a:xfrm>
              <a:off x="2546" y="1725"/>
              <a:ext cx="165" cy="24"/>
            </a:xfrm>
            <a:custGeom>
              <a:avLst/>
              <a:gdLst>
                <a:gd name="T0" fmla="*/ 0 w 165"/>
                <a:gd name="T1" fmla="*/ 1 h 24"/>
                <a:gd name="T2" fmla="*/ 141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33" name="Freeform 159"/>
            <p:cNvSpPr>
              <a:spLocks/>
            </p:cNvSpPr>
            <p:nvPr/>
          </p:nvSpPr>
          <p:spPr bwMode="auto">
            <a:xfrm>
              <a:off x="2568" y="1747"/>
              <a:ext cx="143" cy="28"/>
            </a:xfrm>
            <a:custGeom>
              <a:avLst/>
              <a:gdLst>
                <a:gd name="T0" fmla="*/ 0 w 143"/>
                <a:gd name="T1" fmla="*/ 27 h 28"/>
                <a:gd name="T2" fmla="*/ 0 w 143"/>
                <a:gd name="T3" fmla="*/ 1 h 28"/>
                <a:gd name="T4" fmla="*/ 142 w 143"/>
                <a:gd name="T5" fmla="*/ 0 h 28"/>
                <a:gd name="T6" fmla="*/ 142 w 143"/>
                <a:gd name="T7" fmla="*/ 26 h 28"/>
                <a:gd name="T8" fmla="*/ 0 w 143"/>
                <a:gd name="T9" fmla="*/ 27 h 28"/>
                <a:gd name="T10" fmla="*/ 0 w 143"/>
                <a:gd name="T11" fmla="*/ 27 h 28"/>
              </a:gdLst>
              <a:ahLst/>
              <a:cxnLst>
                <a:cxn ang="0">
                  <a:pos x="T0" y="T1"/>
                </a:cxn>
                <a:cxn ang="0">
                  <a:pos x="T2" y="T3"/>
                </a:cxn>
                <a:cxn ang="0">
                  <a:pos x="T4" y="T5"/>
                </a:cxn>
                <a:cxn ang="0">
                  <a:pos x="T6" y="T7"/>
                </a:cxn>
                <a:cxn ang="0">
                  <a:pos x="T8" y="T9"/>
                </a:cxn>
                <a:cxn ang="0">
                  <a:pos x="T10" y="T11"/>
                </a:cxn>
              </a:cxnLst>
              <a:rect l="0" t="0" r="r" b="b"/>
              <a:pathLst>
                <a:path w="143" h="28">
                  <a:moveTo>
                    <a:pt x="0" y="27"/>
                  </a:moveTo>
                  <a:lnTo>
                    <a:pt x="0" y="1"/>
                  </a:lnTo>
                  <a:lnTo>
                    <a:pt x="142" y="0"/>
                  </a:lnTo>
                  <a:lnTo>
                    <a:pt x="142" y="26"/>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134" name="Group 160"/>
          <p:cNvGrpSpPr>
            <a:grpSpLocks/>
          </p:cNvGrpSpPr>
          <p:nvPr/>
        </p:nvGrpSpPr>
        <p:grpSpPr bwMode="auto">
          <a:xfrm>
            <a:off x="6969968" y="3208111"/>
            <a:ext cx="480000" cy="720000"/>
            <a:chOff x="3224" y="1736"/>
            <a:chExt cx="277" cy="565"/>
          </a:xfrm>
          <a:solidFill>
            <a:schemeClr val="accent2"/>
          </a:solidFill>
        </p:grpSpPr>
        <p:sp>
          <p:nvSpPr>
            <p:cNvPr id="135" name="Freeform 161"/>
            <p:cNvSpPr>
              <a:spLocks/>
            </p:cNvSpPr>
            <p:nvPr/>
          </p:nvSpPr>
          <p:spPr bwMode="auto">
            <a:xfrm>
              <a:off x="3224" y="2151"/>
              <a:ext cx="277" cy="22"/>
            </a:xfrm>
            <a:custGeom>
              <a:avLst/>
              <a:gdLst>
                <a:gd name="T0" fmla="*/ 276 w 277"/>
                <a:gd name="T1" fmla="*/ 19 h 22"/>
                <a:gd name="T2" fmla="*/ 20 w 277"/>
                <a:gd name="T3" fmla="*/ 21 h 22"/>
                <a:gd name="T4" fmla="*/ 0 w 277"/>
                <a:gd name="T5" fmla="*/ 1 h 22"/>
                <a:gd name="T6" fmla="*/ 256 w 277"/>
                <a:gd name="T7" fmla="*/ 0 h 22"/>
                <a:gd name="T8" fmla="*/ 276 w 277"/>
                <a:gd name="T9" fmla="*/ 19 h 22"/>
                <a:gd name="T10" fmla="*/ 276 w 277"/>
                <a:gd name="T11" fmla="*/ 19 h 22"/>
              </a:gdLst>
              <a:ahLst/>
              <a:cxnLst>
                <a:cxn ang="0">
                  <a:pos x="T0" y="T1"/>
                </a:cxn>
                <a:cxn ang="0">
                  <a:pos x="T2" y="T3"/>
                </a:cxn>
                <a:cxn ang="0">
                  <a:pos x="T4" y="T5"/>
                </a:cxn>
                <a:cxn ang="0">
                  <a:pos x="T6" y="T7"/>
                </a:cxn>
                <a:cxn ang="0">
                  <a:pos x="T8" y="T9"/>
                </a:cxn>
                <a:cxn ang="0">
                  <a:pos x="T10" y="T11"/>
                </a:cxn>
              </a:cxnLst>
              <a:rect l="0" t="0" r="r" b="b"/>
              <a:pathLst>
                <a:path w="277" h="22">
                  <a:moveTo>
                    <a:pt x="276" y="19"/>
                  </a:moveTo>
                  <a:lnTo>
                    <a:pt x="20" y="21"/>
                  </a:lnTo>
                  <a:lnTo>
                    <a:pt x="0" y="1"/>
                  </a:lnTo>
                  <a:lnTo>
                    <a:pt x="256" y="0"/>
                  </a:lnTo>
                  <a:lnTo>
                    <a:pt x="276" y="19"/>
                  </a:lnTo>
                  <a:lnTo>
                    <a:pt x="276"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36" name="Freeform 162"/>
            <p:cNvSpPr>
              <a:spLocks/>
            </p:cNvSpPr>
            <p:nvPr/>
          </p:nvSpPr>
          <p:spPr bwMode="auto">
            <a:xfrm>
              <a:off x="3279" y="2071"/>
              <a:ext cx="28" cy="106"/>
            </a:xfrm>
            <a:custGeom>
              <a:avLst/>
              <a:gdLst>
                <a:gd name="T0" fmla="*/ 27 w 28"/>
                <a:gd name="T1" fmla="*/ 105 h 106"/>
                <a:gd name="T2" fmla="*/ 1 w 28"/>
                <a:gd name="T3" fmla="*/ 79 h 106"/>
                <a:gd name="T4" fmla="*/ 0 w 28"/>
                <a:gd name="T5" fmla="*/ 0 h 106"/>
                <a:gd name="T6" fmla="*/ 22 w 28"/>
                <a:gd name="T7" fmla="*/ 18 h 106"/>
                <a:gd name="T8" fmla="*/ 27 w 28"/>
                <a:gd name="T9" fmla="*/ 105 h 106"/>
                <a:gd name="T10" fmla="*/ 27 w 28"/>
                <a:gd name="T11" fmla="*/ 105 h 106"/>
              </a:gdLst>
              <a:ahLst/>
              <a:cxnLst>
                <a:cxn ang="0">
                  <a:pos x="T0" y="T1"/>
                </a:cxn>
                <a:cxn ang="0">
                  <a:pos x="T2" y="T3"/>
                </a:cxn>
                <a:cxn ang="0">
                  <a:pos x="T4" y="T5"/>
                </a:cxn>
                <a:cxn ang="0">
                  <a:pos x="T6" y="T7"/>
                </a:cxn>
                <a:cxn ang="0">
                  <a:pos x="T8" y="T9"/>
                </a:cxn>
                <a:cxn ang="0">
                  <a:pos x="T10" y="T11"/>
                </a:cxn>
              </a:cxnLst>
              <a:rect l="0" t="0" r="r" b="b"/>
              <a:pathLst>
                <a:path w="28" h="106">
                  <a:moveTo>
                    <a:pt x="27" y="105"/>
                  </a:moveTo>
                  <a:lnTo>
                    <a:pt x="1" y="79"/>
                  </a:lnTo>
                  <a:lnTo>
                    <a:pt x="0" y="0"/>
                  </a:lnTo>
                  <a:lnTo>
                    <a:pt x="22" y="18"/>
                  </a:lnTo>
                  <a:lnTo>
                    <a:pt x="27" y="105"/>
                  </a:lnTo>
                  <a:lnTo>
                    <a:pt x="27" y="10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37" name="Freeform 163"/>
            <p:cNvSpPr>
              <a:spLocks/>
            </p:cNvSpPr>
            <p:nvPr/>
          </p:nvSpPr>
          <p:spPr bwMode="auto">
            <a:xfrm>
              <a:off x="3279" y="2069"/>
              <a:ext cx="164" cy="24"/>
            </a:xfrm>
            <a:custGeom>
              <a:avLst/>
              <a:gdLst>
                <a:gd name="T0" fmla="*/ 0 w 164"/>
                <a:gd name="T1" fmla="*/ 1 h 24"/>
                <a:gd name="T2" fmla="*/ 141 w 164"/>
                <a:gd name="T3" fmla="*/ 0 h 24"/>
                <a:gd name="T4" fmla="*/ 163 w 164"/>
                <a:gd name="T5" fmla="*/ 22 h 24"/>
                <a:gd name="T6" fmla="*/ 22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38" name="Freeform 164"/>
            <p:cNvSpPr>
              <a:spLocks/>
            </p:cNvSpPr>
            <p:nvPr/>
          </p:nvSpPr>
          <p:spPr bwMode="auto">
            <a:xfrm>
              <a:off x="3243" y="2091"/>
              <a:ext cx="258" cy="210"/>
            </a:xfrm>
            <a:custGeom>
              <a:avLst/>
              <a:gdLst>
                <a:gd name="T0" fmla="*/ 0 w 258"/>
                <a:gd name="T1" fmla="*/ 81 h 210"/>
                <a:gd name="T2" fmla="*/ 58 w 258"/>
                <a:gd name="T3" fmla="*/ 81 h 210"/>
                <a:gd name="T4" fmla="*/ 58 w 258"/>
                <a:gd name="T5" fmla="*/ 1 h 210"/>
                <a:gd name="T6" fmla="*/ 200 w 258"/>
                <a:gd name="T7" fmla="*/ 0 h 210"/>
                <a:gd name="T8" fmla="*/ 200 w 258"/>
                <a:gd name="T9" fmla="*/ 80 h 210"/>
                <a:gd name="T10" fmla="*/ 257 w 258"/>
                <a:gd name="T11" fmla="*/ 80 h 210"/>
                <a:gd name="T12" fmla="*/ 128 w 258"/>
                <a:gd name="T13" fmla="*/ 209 h 210"/>
                <a:gd name="T14" fmla="*/ 0 w 258"/>
                <a:gd name="T15" fmla="*/ 81 h 210"/>
                <a:gd name="T16" fmla="*/ 0 w 258"/>
                <a:gd name="T17" fmla="*/ 8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10">
                  <a:moveTo>
                    <a:pt x="0" y="81"/>
                  </a:moveTo>
                  <a:lnTo>
                    <a:pt x="58" y="81"/>
                  </a:lnTo>
                  <a:lnTo>
                    <a:pt x="58" y="1"/>
                  </a:lnTo>
                  <a:lnTo>
                    <a:pt x="200" y="0"/>
                  </a:lnTo>
                  <a:lnTo>
                    <a:pt x="200" y="80"/>
                  </a:lnTo>
                  <a:lnTo>
                    <a:pt x="257" y="80"/>
                  </a:lnTo>
                  <a:lnTo>
                    <a:pt x="128" y="209"/>
                  </a:lnTo>
                  <a:lnTo>
                    <a:pt x="0" y="81"/>
                  </a:lnTo>
                  <a:lnTo>
                    <a:pt x="0" y="8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39" name="Freeform 165"/>
            <p:cNvSpPr>
              <a:spLocks/>
            </p:cNvSpPr>
            <p:nvPr/>
          </p:nvSpPr>
          <p:spPr bwMode="auto">
            <a:xfrm>
              <a:off x="3278" y="1973"/>
              <a:ext cx="28" cy="105"/>
            </a:xfrm>
            <a:custGeom>
              <a:avLst/>
              <a:gdLst>
                <a:gd name="T0" fmla="*/ 27 w 28"/>
                <a:gd name="T1" fmla="*/ 104 h 105"/>
                <a:gd name="T2" fmla="*/ 2 w 28"/>
                <a:gd name="T3" fmla="*/ 79 h 105"/>
                <a:gd name="T4" fmla="*/ 0 w 28"/>
                <a:gd name="T5" fmla="*/ 0 h 105"/>
                <a:gd name="T6" fmla="*/ 22 w 28"/>
                <a:gd name="T7" fmla="*/ 18 h 105"/>
                <a:gd name="T8" fmla="*/ 27 w 28"/>
                <a:gd name="T9" fmla="*/ 104 h 105"/>
                <a:gd name="T10" fmla="*/ 27 w 28"/>
                <a:gd name="T11" fmla="*/ 104 h 105"/>
              </a:gdLst>
              <a:ahLst/>
              <a:cxnLst>
                <a:cxn ang="0">
                  <a:pos x="T0" y="T1"/>
                </a:cxn>
                <a:cxn ang="0">
                  <a:pos x="T2" y="T3"/>
                </a:cxn>
                <a:cxn ang="0">
                  <a:pos x="T4" y="T5"/>
                </a:cxn>
                <a:cxn ang="0">
                  <a:pos x="T6" y="T7"/>
                </a:cxn>
                <a:cxn ang="0">
                  <a:pos x="T8" y="T9"/>
                </a:cxn>
                <a:cxn ang="0">
                  <a:pos x="T10" y="T11"/>
                </a:cxn>
              </a:cxnLst>
              <a:rect l="0" t="0" r="r" b="b"/>
              <a:pathLst>
                <a:path w="28" h="105">
                  <a:moveTo>
                    <a:pt x="27" y="104"/>
                  </a:moveTo>
                  <a:lnTo>
                    <a:pt x="2" y="79"/>
                  </a:lnTo>
                  <a:lnTo>
                    <a:pt x="0" y="0"/>
                  </a:lnTo>
                  <a:lnTo>
                    <a:pt x="22" y="18"/>
                  </a:lnTo>
                  <a:lnTo>
                    <a:pt x="27" y="104"/>
                  </a:lnTo>
                  <a:lnTo>
                    <a:pt x="27"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0" name="Freeform 166"/>
            <p:cNvSpPr>
              <a:spLocks/>
            </p:cNvSpPr>
            <p:nvPr/>
          </p:nvSpPr>
          <p:spPr bwMode="auto">
            <a:xfrm>
              <a:off x="3278" y="1971"/>
              <a:ext cx="165" cy="24"/>
            </a:xfrm>
            <a:custGeom>
              <a:avLst/>
              <a:gdLst>
                <a:gd name="T0" fmla="*/ 0 w 165"/>
                <a:gd name="T1" fmla="*/ 1 h 24"/>
                <a:gd name="T2" fmla="*/ 141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1" name="Freeform 167"/>
            <p:cNvSpPr>
              <a:spLocks/>
            </p:cNvSpPr>
            <p:nvPr/>
          </p:nvSpPr>
          <p:spPr bwMode="auto">
            <a:xfrm>
              <a:off x="3300" y="1993"/>
              <a:ext cx="144" cy="81"/>
            </a:xfrm>
            <a:custGeom>
              <a:avLst/>
              <a:gdLst>
                <a:gd name="T0" fmla="*/ 1 w 144"/>
                <a:gd name="T1" fmla="*/ 80 h 81"/>
                <a:gd name="T2" fmla="*/ 0 w 144"/>
                <a:gd name="T3" fmla="*/ 1 h 81"/>
                <a:gd name="T4" fmla="*/ 142 w 144"/>
                <a:gd name="T5" fmla="*/ 0 h 81"/>
                <a:gd name="T6" fmla="*/ 143 w 144"/>
                <a:gd name="T7" fmla="*/ 79 h 81"/>
                <a:gd name="T8" fmla="*/ 1 w 144"/>
                <a:gd name="T9" fmla="*/ 80 h 81"/>
                <a:gd name="T10" fmla="*/ 1 w 144"/>
                <a:gd name="T11" fmla="*/ 80 h 81"/>
              </a:gdLst>
              <a:ahLst/>
              <a:cxnLst>
                <a:cxn ang="0">
                  <a:pos x="T0" y="T1"/>
                </a:cxn>
                <a:cxn ang="0">
                  <a:pos x="T2" y="T3"/>
                </a:cxn>
                <a:cxn ang="0">
                  <a:pos x="T4" y="T5"/>
                </a:cxn>
                <a:cxn ang="0">
                  <a:pos x="T6" y="T7"/>
                </a:cxn>
                <a:cxn ang="0">
                  <a:pos x="T8" y="T9"/>
                </a:cxn>
                <a:cxn ang="0">
                  <a:pos x="T10" y="T11"/>
                </a:cxn>
              </a:cxnLst>
              <a:rect l="0" t="0" r="r" b="b"/>
              <a:pathLst>
                <a:path w="144" h="81">
                  <a:moveTo>
                    <a:pt x="1" y="80"/>
                  </a:moveTo>
                  <a:lnTo>
                    <a:pt x="0" y="1"/>
                  </a:lnTo>
                  <a:lnTo>
                    <a:pt x="142" y="0"/>
                  </a:lnTo>
                  <a:lnTo>
                    <a:pt x="143" y="79"/>
                  </a:lnTo>
                  <a:lnTo>
                    <a:pt x="1" y="80"/>
                  </a:lnTo>
                  <a:lnTo>
                    <a:pt x="1"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2" name="Freeform 168"/>
            <p:cNvSpPr>
              <a:spLocks/>
            </p:cNvSpPr>
            <p:nvPr/>
          </p:nvSpPr>
          <p:spPr bwMode="auto">
            <a:xfrm>
              <a:off x="3278" y="1888"/>
              <a:ext cx="27" cy="84"/>
            </a:xfrm>
            <a:custGeom>
              <a:avLst/>
              <a:gdLst>
                <a:gd name="T0" fmla="*/ 26 w 27"/>
                <a:gd name="T1" fmla="*/ 83 h 84"/>
                <a:gd name="T2" fmla="*/ 1 w 27"/>
                <a:gd name="T3" fmla="*/ 58 h 84"/>
                <a:gd name="T4" fmla="*/ 0 w 27"/>
                <a:gd name="T5" fmla="*/ 0 h 84"/>
                <a:gd name="T6" fmla="*/ 21 w 27"/>
                <a:gd name="T7" fmla="*/ 19 h 84"/>
                <a:gd name="T8" fmla="*/ 26 w 27"/>
                <a:gd name="T9" fmla="*/ 83 h 84"/>
                <a:gd name="T10" fmla="*/ 26 w 27"/>
                <a:gd name="T11" fmla="*/ 83 h 84"/>
              </a:gdLst>
              <a:ahLst/>
              <a:cxnLst>
                <a:cxn ang="0">
                  <a:pos x="T0" y="T1"/>
                </a:cxn>
                <a:cxn ang="0">
                  <a:pos x="T2" y="T3"/>
                </a:cxn>
                <a:cxn ang="0">
                  <a:pos x="T4" y="T5"/>
                </a:cxn>
                <a:cxn ang="0">
                  <a:pos x="T6" y="T7"/>
                </a:cxn>
                <a:cxn ang="0">
                  <a:pos x="T8" y="T9"/>
                </a:cxn>
                <a:cxn ang="0">
                  <a:pos x="T10" y="T11"/>
                </a:cxn>
              </a:cxnLst>
              <a:rect l="0" t="0" r="r" b="b"/>
              <a:pathLst>
                <a:path w="27" h="84">
                  <a:moveTo>
                    <a:pt x="26" y="83"/>
                  </a:moveTo>
                  <a:lnTo>
                    <a:pt x="1" y="58"/>
                  </a:lnTo>
                  <a:lnTo>
                    <a:pt x="0" y="0"/>
                  </a:lnTo>
                  <a:lnTo>
                    <a:pt x="21" y="19"/>
                  </a:lnTo>
                  <a:lnTo>
                    <a:pt x="26" y="83"/>
                  </a:lnTo>
                  <a:lnTo>
                    <a:pt x="26"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3" name="Freeform 169"/>
            <p:cNvSpPr>
              <a:spLocks/>
            </p:cNvSpPr>
            <p:nvPr/>
          </p:nvSpPr>
          <p:spPr bwMode="auto">
            <a:xfrm>
              <a:off x="3278" y="1887"/>
              <a:ext cx="164" cy="23"/>
            </a:xfrm>
            <a:custGeom>
              <a:avLst/>
              <a:gdLst>
                <a:gd name="T0" fmla="*/ 0 w 164"/>
                <a:gd name="T1" fmla="*/ 1 h 23"/>
                <a:gd name="T2" fmla="*/ 141 w 164"/>
                <a:gd name="T3" fmla="*/ 0 h 23"/>
                <a:gd name="T4" fmla="*/ 163 w 164"/>
                <a:gd name="T5" fmla="*/ 21 h 23"/>
                <a:gd name="T6" fmla="*/ 21 w 164"/>
                <a:gd name="T7" fmla="*/ 22 h 23"/>
                <a:gd name="T8" fmla="*/ 0 w 164"/>
                <a:gd name="T9" fmla="*/ 1 h 23"/>
                <a:gd name="T10" fmla="*/ 0 w 164"/>
                <a:gd name="T11" fmla="*/ 1 h 23"/>
              </a:gdLst>
              <a:ahLst/>
              <a:cxnLst>
                <a:cxn ang="0">
                  <a:pos x="T0" y="T1"/>
                </a:cxn>
                <a:cxn ang="0">
                  <a:pos x="T2" y="T3"/>
                </a:cxn>
                <a:cxn ang="0">
                  <a:pos x="T4" y="T5"/>
                </a:cxn>
                <a:cxn ang="0">
                  <a:pos x="T6" y="T7"/>
                </a:cxn>
                <a:cxn ang="0">
                  <a:pos x="T8" y="T9"/>
                </a:cxn>
                <a:cxn ang="0">
                  <a:pos x="T10" y="T11"/>
                </a:cxn>
              </a:cxnLst>
              <a:rect l="0" t="0" r="r" b="b"/>
              <a:pathLst>
                <a:path w="164" h="23">
                  <a:moveTo>
                    <a:pt x="0" y="1"/>
                  </a:moveTo>
                  <a:lnTo>
                    <a:pt x="141" y="0"/>
                  </a:lnTo>
                  <a:lnTo>
                    <a:pt x="163" y="21"/>
                  </a:lnTo>
                  <a:lnTo>
                    <a:pt x="21" y="22"/>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4" name="Freeform 170"/>
            <p:cNvSpPr>
              <a:spLocks/>
            </p:cNvSpPr>
            <p:nvPr/>
          </p:nvSpPr>
          <p:spPr bwMode="auto">
            <a:xfrm>
              <a:off x="3299" y="1908"/>
              <a:ext cx="144" cy="60"/>
            </a:xfrm>
            <a:custGeom>
              <a:avLst/>
              <a:gdLst>
                <a:gd name="T0" fmla="*/ 0 w 144"/>
                <a:gd name="T1" fmla="*/ 59 h 60"/>
                <a:gd name="T2" fmla="*/ 0 w 144"/>
                <a:gd name="T3" fmla="*/ 1 h 60"/>
                <a:gd name="T4" fmla="*/ 143 w 144"/>
                <a:gd name="T5" fmla="*/ 0 h 60"/>
                <a:gd name="T6" fmla="*/ 143 w 144"/>
                <a:gd name="T7" fmla="*/ 58 h 60"/>
                <a:gd name="T8" fmla="*/ 0 w 144"/>
                <a:gd name="T9" fmla="*/ 59 h 60"/>
                <a:gd name="T10" fmla="*/ 0 w 144"/>
                <a:gd name="T11" fmla="*/ 59 h 60"/>
              </a:gdLst>
              <a:ahLst/>
              <a:cxnLst>
                <a:cxn ang="0">
                  <a:pos x="T0" y="T1"/>
                </a:cxn>
                <a:cxn ang="0">
                  <a:pos x="T2" y="T3"/>
                </a:cxn>
                <a:cxn ang="0">
                  <a:pos x="T4" y="T5"/>
                </a:cxn>
                <a:cxn ang="0">
                  <a:pos x="T6" y="T7"/>
                </a:cxn>
                <a:cxn ang="0">
                  <a:pos x="T8" y="T9"/>
                </a:cxn>
                <a:cxn ang="0">
                  <a:pos x="T10" y="T11"/>
                </a:cxn>
              </a:cxnLst>
              <a:rect l="0" t="0" r="r" b="b"/>
              <a:pathLst>
                <a:path w="144" h="60">
                  <a:moveTo>
                    <a:pt x="0" y="59"/>
                  </a:moveTo>
                  <a:lnTo>
                    <a:pt x="0" y="1"/>
                  </a:lnTo>
                  <a:lnTo>
                    <a:pt x="143" y="0"/>
                  </a:lnTo>
                  <a:lnTo>
                    <a:pt x="143" y="58"/>
                  </a:lnTo>
                  <a:lnTo>
                    <a:pt x="0" y="59"/>
                  </a:lnTo>
                  <a:lnTo>
                    <a:pt x="0" y="5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5" name="Freeform 171"/>
            <p:cNvSpPr>
              <a:spLocks/>
            </p:cNvSpPr>
            <p:nvPr/>
          </p:nvSpPr>
          <p:spPr bwMode="auto">
            <a:xfrm>
              <a:off x="3277" y="1812"/>
              <a:ext cx="28" cy="67"/>
            </a:xfrm>
            <a:custGeom>
              <a:avLst/>
              <a:gdLst>
                <a:gd name="T0" fmla="*/ 27 w 28"/>
                <a:gd name="T1" fmla="*/ 66 h 67"/>
                <a:gd name="T2" fmla="*/ 1 w 28"/>
                <a:gd name="T3" fmla="*/ 41 h 67"/>
                <a:gd name="T4" fmla="*/ 0 w 28"/>
                <a:gd name="T5" fmla="*/ 0 h 67"/>
                <a:gd name="T6" fmla="*/ 22 w 28"/>
                <a:gd name="T7" fmla="*/ 19 h 67"/>
                <a:gd name="T8" fmla="*/ 27 w 28"/>
                <a:gd name="T9" fmla="*/ 66 h 67"/>
                <a:gd name="T10" fmla="*/ 27 w 28"/>
                <a:gd name="T11" fmla="*/ 66 h 67"/>
              </a:gdLst>
              <a:ahLst/>
              <a:cxnLst>
                <a:cxn ang="0">
                  <a:pos x="T0" y="T1"/>
                </a:cxn>
                <a:cxn ang="0">
                  <a:pos x="T2" y="T3"/>
                </a:cxn>
                <a:cxn ang="0">
                  <a:pos x="T4" y="T5"/>
                </a:cxn>
                <a:cxn ang="0">
                  <a:pos x="T6" y="T7"/>
                </a:cxn>
                <a:cxn ang="0">
                  <a:pos x="T8" y="T9"/>
                </a:cxn>
                <a:cxn ang="0">
                  <a:pos x="T10" y="T11"/>
                </a:cxn>
              </a:cxnLst>
              <a:rect l="0" t="0" r="r" b="b"/>
              <a:pathLst>
                <a:path w="28" h="67">
                  <a:moveTo>
                    <a:pt x="27" y="66"/>
                  </a:moveTo>
                  <a:lnTo>
                    <a:pt x="1" y="41"/>
                  </a:lnTo>
                  <a:lnTo>
                    <a:pt x="0" y="0"/>
                  </a:lnTo>
                  <a:lnTo>
                    <a:pt x="22" y="19"/>
                  </a:lnTo>
                  <a:lnTo>
                    <a:pt x="27" y="66"/>
                  </a:lnTo>
                  <a:lnTo>
                    <a:pt x="27"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6" name="Freeform 172"/>
            <p:cNvSpPr>
              <a:spLocks/>
            </p:cNvSpPr>
            <p:nvPr/>
          </p:nvSpPr>
          <p:spPr bwMode="auto">
            <a:xfrm>
              <a:off x="3277" y="1811"/>
              <a:ext cx="165" cy="24"/>
            </a:xfrm>
            <a:custGeom>
              <a:avLst/>
              <a:gdLst>
                <a:gd name="T0" fmla="*/ 0 w 165"/>
                <a:gd name="T1" fmla="*/ 1 h 24"/>
                <a:gd name="T2" fmla="*/ 142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2"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7" name="Freeform 173"/>
            <p:cNvSpPr>
              <a:spLocks/>
            </p:cNvSpPr>
            <p:nvPr/>
          </p:nvSpPr>
          <p:spPr bwMode="auto">
            <a:xfrm>
              <a:off x="3299" y="1833"/>
              <a:ext cx="143" cy="42"/>
            </a:xfrm>
            <a:custGeom>
              <a:avLst/>
              <a:gdLst>
                <a:gd name="T0" fmla="*/ 0 w 143"/>
                <a:gd name="T1" fmla="*/ 41 h 42"/>
                <a:gd name="T2" fmla="*/ 0 w 143"/>
                <a:gd name="T3" fmla="*/ 1 h 42"/>
                <a:gd name="T4" fmla="*/ 142 w 143"/>
                <a:gd name="T5" fmla="*/ 0 h 42"/>
                <a:gd name="T6" fmla="*/ 142 w 143"/>
                <a:gd name="T7" fmla="*/ 40 h 42"/>
                <a:gd name="T8" fmla="*/ 0 w 143"/>
                <a:gd name="T9" fmla="*/ 41 h 42"/>
                <a:gd name="T10" fmla="*/ 0 w 143"/>
                <a:gd name="T11" fmla="*/ 41 h 42"/>
              </a:gdLst>
              <a:ahLst/>
              <a:cxnLst>
                <a:cxn ang="0">
                  <a:pos x="T0" y="T1"/>
                </a:cxn>
                <a:cxn ang="0">
                  <a:pos x="T2" y="T3"/>
                </a:cxn>
                <a:cxn ang="0">
                  <a:pos x="T4" y="T5"/>
                </a:cxn>
                <a:cxn ang="0">
                  <a:pos x="T6" y="T7"/>
                </a:cxn>
                <a:cxn ang="0">
                  <a:pos x="T8" y="T9"/>
                </a:cxn>
                <a:cxn ang="0">
                  <a:pos x="T10" y="T11"/>
                </a:cxn>
              </a:cxnLst>
              <a:rect l="0" t="0" r="r" b="b"/>
              <a:pathLst>
                <a:path w="143" h="42">
                  <a:moveTo>
                    <a:pt x="0" y="41"/>
                  </a:moveTo>
                  <a:lnTo>
                    <a:pt x="0" y="1"/>
                  </a:lnTo>
                  <a:lnTo>
                    <a:pt x="142" y="0"/>
                  </a:lnTo>
                  <a:lnTo>
                    <a:pt x="142" y="40"/>
                  </a:lnTo>
                  <a:lnTo>
                    <a:pt x="0" y="41"/>
                  </a:lnTo>
                  <a:lnTo>
                    <a:pt x="0" y="4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8" name="Freeform 174"/>
            <p:cNvSpPr>
              <a:spLocks/>
            </p:cNvSpPr>
            <p:nvPr/>
          </p:nvSpPr>
          <p:spPr bwMode="auto">
            <a:xfrm>
              <a:off x="3277" y="1738"/>
              <a:ext cx="27" cy="52"/>
            </a:xfrm>
            <a:custGeom>
              <a:avLst/>
              <a:gdLst>
                <a:gd name="T0" fmla="*/ 26 w 27"/>
                <a:gd name="T1" fmla="*/ 51 h 52"/>
                <a:gd name="T2" fmla="*/ 1 w 27"/>
                <a:gd name="T3" fmla="*/ 26 h 52"/>
                <a:gd name="T4" fmla="*/ 0 w 27"/>
                <a:gd name="T5" fmla="*/ 0 h 52"/>
                <a:gd name="T6" fmla="*/ 22 w 27"/>
                <a:gd name="T7" fmla="*/ 17 h 52"/>
                <a:gd name="T8" fmla="*/ 26 w 27"/>
                <a:gd name="T9" fmla="*/ 51 h 52"/>
                <a:gd name="T10" fmla="*/ 26 w 27"/>
                <a:gd name="T11" fmla="*/ 51 h 52"/>
              </a:gdLst>
              <a:ahLst/>
              <a:cxnLst>
                <a:cxn ang="0">
                  <a:pos x="T0" y="T1"/>
                </a:cxn>
                <a:cxn ang="0">
                  <a:pos x="T2" y="T3"/>
                </a:cxn>
                <a:cxn ang="0">
                  <a:pos x="T4" y="T5"/>
                </a:cxn>
                <a:cxn ang="0">
                  <a:pos x="T6" y="T7"/>
                </a:cxn>
                <a:cxn ang="0">
                  <a:pos x="T8" y="T9"/>
                </a:cxn>
                <a:cxn ang="0">
                  <a:pos x="T10" y="T11"/>
                </a:cxn>
              </a:cxnLst>
              <a:rect l="0" t="0" r="r" b="b"/>
              <a:pathLst>
                <a:path w="27" h="52">
                  <a:moveTo>
                    <a:pt x="26" y="51"/>
                  </a:moveTo>
                  <a:lnTo>
                    <a:pt x="1" y="26"/>
                  </a:lnTo>
                  <a:lnTo>
                    <a:pt x="0" y="0"/>
                  </a:lnTo>
                  <a:lnTo>
                    <a:pt x="22" y="17"/>
                  </a:lnTo>
                  <a:lnTo>
                    <a:pt x="26" y="51"/>
                  </a:lnTo>
                  <a:lnTo>
                    <a:pt x="26"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49" name="Freeform 175"/>
            <p:cNvSpPr>
              <a:spLocks/>
            </p:cNvSpPr>
            <p:nvPr/>
          </p:nvSpPr>
          <p:spPr bwMode="auto">
            <a:xfrm>
              <a:off x="3277" y="1736"/>
              <a:ext cx="165" cy="24"/>
            </a:xfrm>
            <a:custGeom>
              <a:avLst/>
              <a:gdLst>
                <a:gd name="T0" fmla="*/ 0 w 165"/>
                <a:gd name="T1" fmla="*/ 1 h 24"/>
                <a:gd name="T2" fmla="*/ 142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2"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50" name="Freeform 176"/>
            <p:cNvSpPr>
              <a:spLocks/>
            </p:cNvSpPr>
            <p:nvPr/>
          </p:nvSpPr>
          <p:spPr bwMode="auto">
            <a:xfrm>
              <a:off x="3299" y="1758"/>
              <a:ext cx="143" cy="28"/>
            </a:xfrm>
            <a:custGeom>
              <a:avLst/>
              <a:gdLst>
                <a:gd name="T0" fmla="*/ 0 w 143"/>
                <a:gd name="T1" fmla="*/ 27 h 28"/>
                <a:gd name="T2" fmla="*/ 0 w 143"/>
                <a:gd name="T3" fmla="*/ 1 h 28"/>
                <a:gd name="T4" fmla="*/ 142 w 143"/>
                <a:gd name="T5" fmla="*/ 0 h 28"/>
                <a:gd name="T6" fmla="*/ 142 w 143"/>
                <a:gd name="T7" fmla="*/ 26 h 28"/>
                <a:gd name="T8" fmla="*/ 0 w 143"/>
                <a:gd name="T9" fmla="*/ 27 h 28"/>
                <a:gd name="T10" fmla="*/ 0 w 143"/>
                <a:gd name="T11" fmla="*/ 27 h 28"/>
              </a:gdLst>
              <a:ahLst/>
              <a:cxnLst>
                <a:cxn ang="0">
                  <a:pos x="T0" y="T1"/>
                </a:cxn>
                <a:cxn ang="0">
                  <a:pos x="T2" y="T3"/>
                </a:cxn>
                <a:cxn ang="0">
                  <a:pos x="T4" y="T5"/>
                </a:cxn>
                <a:cxn ang="0">
                  <a:pos x="T6" y="T7"/>
                </a:cxn>
                <a:cxn ang="0">
                  <a:pos x="T8" y="T9"/>
                </a:cxn>
                <a:cxn ang="0">
                  <a:pos x="T10" y="T11"/>
                </a:cxn>
              </a:cxnLst>
              <a:rect l="0" t="0" r="r" b="b"/>
              <a:pathLst>
                <a:path w="143" h="28">
                  <a:moveTo>
                    <a:pt x="0" y="27"/>
                  </a:moveTo>
                  <a:lnTo>
                    <a:pt x="0" y="1"/>
                  </a:lnTo>
                  <a:lnTo>
                    <a:pt x="142" y="0"/>
                  </a:lnTo>
                  <a:lnTo>
                    <a:pt x="142" y="26"/>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151" name="Group 177"/>
          <p:cNvGrpSpPr>
            <a:grpSpLocks/>
          </p:cNvGrpSpPr>
          <p:nvPr/>
        </p:nvGrpSpPr>
        <p:grpSpPr bwMode="auto">
          <a:xfrm>
            <a:off x="8229540" y="3196182"/>
            <a:ext cx="480000" cy="720000"/>
            <a:chOff x="3934" y="1715"/>
            <a:chExt cx="277" cy="565"/>
          </a:xfrm>
          <a:solidFill>
            <a:schemeClr val="accent2"/>
          </a:solidFill>
        </p:grpSpPr>
        <p:sp>
          <p:nvSpPr>
            <p:cNvPr id="152" name="Freeform 178"/>
            <p:cNvSpPr>
              <a:spLocks/>
            </p:cNvSpPr>
            <p:nvPr/>
          </p:nvSpPr>
          <p:spPr bwMode="auto">
            <a:xfrm>
              <a:off x="3934" y="2130"/>
              <a:ext cx="277" cy="22"/>
            </a:xfrm>
            <a:custGeom>
              <a:avLst/>
              <a:gdLst>
                <a:gd name="T0" fmla="*/ 276 w 277"/>
                <a:gd name="T1" fmla="*/ 19 h 22"/>
                <a:gd name="T2" fmla="*/ 20 w 277"/>
                <a:gd name="T3" fmla="*/ 21 h 22"/>
                <a:gd name="T4" fmla="*/ 0 w 277"/>
                <a:gd name="T5" fmla="*/ 1 h 22"/>
                <a:gd name="T6" fmla="*/ 256 w 277"/>
                <a:gd name="T7" fmla="*/ 0 h 22"/>
                <a:gd name="T8" fmla="*/ 276 w 277"/>
                <a:gd name="T9" fmla="*/ 19 h 22"/>
                <a:gd name="T10" fmla="*/ 276 w 277"/>
                <a:gd name="T11" fmla="*/ 19 h 22"/>
              </a:gdLst>
              <a:ahLst/>
              <a:cxnLst>
                <a:cxn ang="0">
                  <a:pos x="T0" y="T1"/>
                </a:cxn>
                <a:cxn ang="0">
                  <a:pos x="T2" y="T3"/>
                </a:cxn>
                <a:cxn ang="0">
                  <a:pos x="T4" y="T5"/>
                </a:cxn>
                <a:cxn ang="0">
                  <a:pos x="T6" y="T7"/>
                </a:cxn>
                <a:cxn ang="0">
                  <a:pos x="T8" y="T9"/>
                </a:cxn>
                <a:cxn ang="0">
                  <a:pos x="T10" y="T11"/>
                </a:cxn>
              </a:cxnLst>
              <a:rect l="0" t="0" r="r" b="b"/>
              <a:pathLst>
                <a:path w="277" h="22">
                  <a:moveTo>
                    <a:pt x="276" y="19"/>
                  </a:moveTo>
                  <a:lnTo>
                    <a:pt x="20" y="21"/>
                  </a:lnTo>
                  <a:lnTo>
                    <a:pt x="0" y="1"/>
                  </a:lnTo>
                  <a:lnTo>
                    <a:pt x="256" y="0"/>
                  </a:lnTo>
                  <a:lnTo>
                    <a:pt x="276" y="19"/>
                  </a:lnTo>
                  <a:lnTo>
                    <a:pt x="276"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53" name="Freeform 179"/>
            <p:cNvSpPr>
              <a:spLocks/>
            </p:cNvSpPr>
            <p:nvPr/>
          </p:nvSpPr>
          <p:spPr bwMode="auto">
            <a:xfrm>
              <a:off x="3989" y="2050"/>
              <a:ext cx="28" cy="107"/>
            </a:xfrm>
            <a:custGeom>
              <a:avLst/>
              <a:gdLst>
                <a:gd name="T0" fmla="*/ 27 w 28"/>
                <a:gd name="T1" fmla="*/ 106 h 107"/>
                <a:gd name="T2" fmla="*/ 2 w 28"/>
                <a:gd name="T3" fmla="*/ 79 h 107"/>
                <a:gd name="T4" fmla="*/ 0 w 28"/>
                <a:gd name="T5" fmla="*/ 0 h 107"/>
                <a:gd name="T6" fmla="*/ 22 w 28"/>
                <a:gd name="T7" fmla="*/ 19 h 107"/>
                <a:gd name="T8" fmla="*/ 27 w 28"/>
                <a:gd name="T9" fmla="*/ 106 h 107"/>
                <a:gd name="T10" fmla="*/ 27 w 28"/>
                <a:gd name="T11" fmla="*/ 106 h 107"/>
              </a:gdLst>
              <a:ahLst/>
              <a:cxnLst>
                <a:cxn ang="0">
                  <a:pos x="T0" y="T1"/>
                </a:cxn>
                <a:cxn ang="0">
                  <a:pos x="T2" y="T3"/>
                </a:cxn>
                <a:cxn ang="0">
                  <a:pos x="T4" y="T5"/>
                </a:cxn>
                <a:cxn ang="0">
                  <a:pos x="T6" y="T7"/>
                </a:cxn>
                <a:cxn ang="0">
                  <a:pos x="T8" y="T9"/>
                </a:cxn>
                <a:cxn ang="0">
                  <a:pos x="T10" y="T11"/>
                </a:cxn>
              </a:cxnLst>
              <a:rect l="0" t="0" r="r" b="b"/>
              <a:pathLst>
                <a:path w="28" h="107">
                  <a:moveTo>
                    <a:pt x="27" y="106"/>
                  </a:moveTo>
                  <a:lnTo>
                    <a:pt x="2" y="79"/>
                  </a:lnTo>
                  <a:lnTo>
                    <a:pt x="0" y="0"/>
                  </a:lnTo>
                  <a:lnTo>
                    <a:pt x="22" y="19"/>
                  </a:lnTo>
                  <a:lnTo>
                    <a:pt x="27" y="106"/>
                  </a:lnTo>
                  <a:lnTo>
                    <a:pt x="27" y="10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54" name="Freeform 180"/>
            <p:cNvSpPr>
              <a:spLocks/>
            </p:cNvSpPr>
            <p:nvPr/>
          </p:nvSpPr>
          <p:spPr bwMode="auto">
            <a:xfrm>
              <a:off x="3989" y="2048"/>
              <a:ext cx="165" cy="24"/>
            </a:xfrm>
            <a:custGeom>
              <a:avLst/>
              <a:gdLst>
                <a:gd name="T0" fmla="*/ 0 w 165"/>
                <a:gd name="T1" fmla="*/ 1 h 24"/>
                <a:gd name="T2" fmla="*/ 142 w 165"/>
                <a:gd name="T3" fmla="*/ 0 h 24"/>
                <a:gd name="T4" fmla="*/ 164 w 165"/>
                <a:gd name="T5" fmla="*/ 23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2" y="0"/>
                  </a:lnTo>
                  <a:lnTo>
                    <a:pt x="164" y="23"/>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55" name="Freeform 181"/>
            <p:cNvSpPr>
              <a:spLocks/>
            </p:cNvSpPr>
            <p:nvPr/>
          </p:nvSpPr>
          <p:spPr bwMode="auto">
            <a:xfrm>
              <a:off x="3954" y="2071"/>
              <a:ext cx="257" cy="209"/>
            </a:xfrm>
            <a:custGeom>
              <a:avLst/>
              <a:gdLst>
                <a:gd name="T0" fmla="*/ 0 w 257"/>
                <a:gd name="T1" fmla="*/ 80 h 209"/>
                <a:gd name="T2" fmla="*/ 57 w 257"/>
                <a:gd name="T3" fmla="*/ 80 h 209"/>
                <a:gd name="T4" fmla="*/ 57 w 257"/>
                <a:gd name="T5" fmla="*/ 0 h 209"/>
                <a:gd name="T6" fmla="*/ 199 w 257"/>
                <a:gd name="T7" fmla="*/ 0 h 209"/>
                <a:gd name="T8" fmla="*/ 199 w 257"/>
                <a:gd name="T9" fmla="*/ 79 h 209"/>
                <a:gd name="T10" fmla="*/ 256 w 257"/>
                <a:gd name="T11" fmla="*/ 79 h 209"/>
                <a:gd name="T12" fmla="*/ 127 w 257"/>
                <a:gd name="T13" fmla="*/ 208 h 209"/>
                <a:gd name="T14" fmla="*/ 0 w 257"/>
                <a:gd name="T15" fmla="*/ 80 h 209"/>
                <a:gd name="T16" fmla="*/ 0 w 257"/>
                <a:gd name="T17" fmla="*/ 8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7" h="209">
                  <a:moveTo>
                    <a:pt x="0" y="80"/>
                  </a:moveTo>
                  <a:lnTo>
                    <a:pt x="57" y="80"/>
                  </a:lnTo>
                  <a:lnTo>
                    <a:pt x="57" y="0"/>
                  </a:lnTo>
                  <a:lnTo>
                    <a:pt x="199" y="0"/>
                  </a:lnTo>
                  <a:lnTo>
                    <a:pt x="199" y="79"/>
                  </a:lnTo>
                  <a:lnTo>
                    <a:pt x="256" y="79"/>
                  </a:lnTo>
                  <a:lnTo>
                    <a:pt x="127" y="208"/>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56" name="Freeform 182"/>
            <p:cNvSpPr>
              <a:spLocks/>
            </p:cNvSpPr>
            <p:nvPr/>
          </p:nvSpPr>
          <p:spPr bwMode="auto">
            <a:xfrm>
              <a:off x="3988" y="1953"/>
              <a:ext cx="28" cy="105"/>
            </a:xfrm>
            <a:custGeom>
              <a:avLst/>
              <a:gdLst>
                <a:gd name="T0" fmla="*/ 27 w 28"/>
                <a:gd name="T1" fmla="*/ 104 h 105"/>
                <a:gd name="T2" fmla="*/ 2 w 28"/>
                <a:gd name="T3" fmla="*/ 78 h 105"/>
                <a:gd name="T4" fmla="*/ 0 w 28"/>
                <a:gd name="T5" fmla="*/ 0 h 105"/>
                <a:gd name="T6" fmla="*/ 22 w 28"/>
                <a:gd name="T7" fmla="*/ 17 h 105"/>
                <a:gd name="T8" fmla="*/ 27 w 28"/>
                <a:gd name="T9" fmla="*/ 104 h 105"/>
                <a:gd name="T10" fmla="*/ 27 w 28"/>
                <a:gd name="T11" fmla="*/ 104 h 105"/>
              </a:gdLst>
              <a:ahLst/>
              <a:cxnLst>
                <a:cxn ang="0">
                  <a:pos x="T0" y="T1"/>
                </a:cxn>
                <a:cxn ang="0">
                  <a:pos x="T2" y="T3"/>
                </a:cxn>
                <a:cxn ang="0">
                  <a:pos x="T4" y="T5"/>
                </a:cxn>
                <a:cxn ang="0">
                  <a:pos x="T6" y="T7"/>
                </a:cxn>
                <a:cxn ang="0">
                  <a:pos x="T8" y="T9"/>
                </a:cxn>
                <a:cxn ang="0">
                  <a:pos x="T10" y="T11"/>
                </a:cxn>
              </a:cxnLst>
              <a:rect l="0" t="0" r="r" b="b"/>
              <a:pathLst>
                <a:path w="28" h="105">
                  <a:moveTo>
                    <a:pt x="27" y="104"/>
                  </a:moveTo>
                  <a:lnTo>
                    <a:pt x="2" y="78"/>
                  </a:lnTo>
                  <a:lnTo>
                    <a:pt x="0" y="0"/>
                  </a:lnTo>
                  <a:lnTo>
                    <a:pt x="22" y="17"/>
                  </a:lnTo>
                  <a:lnTo>
                    <a:pt x="27" y="104"/>
                  </a:lnTo>
                  <a:lnTo>
                    <a:pt x="27"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57" name="Freeform 183"/>
            <p:cNvSpPr>
              <a:spLocks/>
            </p:cNvSpPr>
            <p:nvPr/>
          </p:nvSpPr>
          <p:spPr bwMode="auto">
            <a:xfrm>
              <a:off x="3988" y="1950"/>
              <a:ext cx="165" cy="24"/>
            </a:xfrm>
            <a:custGeom>
              <a:avLst/>
              <a:gdLst>
                <a:gd name="T0" fmla="*/ 0 w 165"/>
                <a:gd name="T1" fmla="*/ 1 h 24"/>
                <a:gd name="T2" fmla="*/ 141 w 165"/>
                <a:gd name="T3" fmla="*/ 0 h 24"/>
                <a:gd name="T4" fmla="*/ 164 w 165"/>
                <a:gd name="T5" fmla="*/ 23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3"/>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58" name="Freeform 184"/>
            <p:cNvSpPr>
              <a:spLocks/>
            </p:cNvSpPr>
            <p:nvPr/>
          </p:nvSpPr>
          <p:spPr bwMode="auto">
            <a:xfrm>
              <a:off x="4010" y="1973"/>
              <a:ext cx="144" cy="80"/>
            </a:xfrm>
            <a:custGeom>
              <a:avLst/>
              <a:gdLst>
                <a:gd name="T0" fmla="*/ 1 w 144"/>
                <a:gd name="T1" fmla="*/ 79 h 80"/>
                <a:gd name="T2" fmla="*/ 0 w 144"/>
                <a:gd name="T3" fmla="*/ 0 h 80"/>
                <a:gd name="T4" fmla="*/ 143 w 144"/>
                <a:gd name="T5" fmla="*/ 0 h 80"/>
                <a:gd name="T6" fmla="*/ 143 w 144"/>
                <a:gd name="T7" fmla="*/ 79 h 80"/>
                <a:gd name="T8" fmla="*/ 1 w 144"/>
                <a:gd name="T9" fmla="*/ 79 h 80"/>
                <a:gd name="T10" fmla="*/ 1 w 144"/>
                <a:gd name="T11" fmla="*/ 79 h 80"/>
              </a:gdLst>
              <a:ahLst/>
              <a:cxnLst>
                <a:cxn ang="0">
                  <a:pos x="T0" y="T1"/>
                </a:cxn>
                <a:cxn ang="0">
                  <a:pos x="T2" y="T3"/>
                </a:cxn>
                <a:cxn ang="0">
                  <a:pos x="T4" y="T5"/>
                </a:cxn>
                <a:cxn ang="0">
                  <a:pos x="T6" y="T7"/>
                </a:cxn>
                <a:cxn ang="0">
                  <a:pos x="T8" y="T9"/>
                </a:cxn>
                <a:cxn ang="0">
                  <a:pos x="T10" y="T11"/>
                </a:cxn>
              </a:cxnLst>
              <a:rect l="0" t="0" r="r" b="b"/>
              <a:pathLst>
                <a:path w="144" h="80">
                  <a:moveTo>
                    <a:pt x="1" y="79"/>
                  </a:moveTo>
                  <a:lnTo>
                    <a:pt x="0" y="0"/>
                  </a:lnTo>
                  <a:lnTo>
                    <a:pt x="143" y="0"/>
                  </a:lnTo>
                  <a:lnTo>
                    <a:pt x="143" y="79"/>
                  </a:lnTo>
                  <a:lnTo>
                    <a:pt x="1" y="79"/>
                  </a:lnTo>
                  <a:lnTo>
                    <a:pt x="1" y="7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59" name="Freeform 185"/>
            <p:cNvSpPr>
              <a:spLocks/>
            </p:cNvSpPr>
            <p:nvPr/>
          </p:nvSpPr>
          <p:spPr bwMode="auto">
            <a:xfrm>
              <a:off x="3988" y="1867"/>
              <a:ext cx="27" cy="84"/>
            </a:xfrm>
            <a:custGeom>
              <a:avLst/>
              <a:gdLst>
                <a:gd name="T0" fmla="*/ 26 w 27"/>
                <a:gd name="T1" fmla="*/ 83 h 84"/>
                <a:gd name="T2" fmla="*/ 1 w 27"/>
                <a:gd name="T3" fmla="*/ 58 h 84"/>
                <a:gd name="T4" fmla="*/ 0 w 27"/>
                <a:gd name="T5" fmla="*/ 0 h 84"/>
                <a:gd name="T6" fmla="*/ 22 w 27"/>
                <a:gd name="T7" fmla="*/ 19 h 84"/>
                <a:gd name="T8" fmla="*/ 26 w 27"/>
                <a:gd name="T9" fmla="*/ 83 h 84"/>
                <a:gd name="T10" fmla="*/ 26 w 27"/>
                <a:gd name="T11" fmla="*/ 83 h 84"/>
              </a:gdLst>
              <a:ahLst/>
              <a:cxnLst>
                <a:cxn ang="0">
                  <a:pos x="T0" y="T1"/>
                </a:cxn>
                <a:cxn ang="0">
                  <a:pos x="T2" y="T3"/>
                </a:cxn>
                <a:cxn ang="0">
                  <a:pos x="T4" y="T5"/>
                </a:cxn>
                <a:cxn ang="0">
                  <a:pos x="T6" y="T7"/>
                </a:cxn>
                <a:cxn ang="0">
                  <a:pos x="T8" y="T9"/>
                </a:cxn>
                <a:cxn ang="0">
                  <a:pos x="T10" y="T11"/>
                </a:cxn>
              </a:cxnLst>
              <a:rect l="0" t="0" r="r" b="b"/>
              <a:pathLst>
                <a:path w="27" h="84">
                  <a:moveTo>
                    <a:pt x="26" y="83"/>
                  </a:moveTo>
                  <a:lnTo>
                    <a:pt x="1" y="58"/>
                  </a:lnTo>
                  <a:lnTo>
                    <a:pt x="0" y="0"/>
                  </a:lnTo>
                  <a:lnTo>
                    <a:pt x="22" y="19"/>
                  </a:lnTo>
                  <a:lnTo>
                    <a:pt x="26" y="83"/>
                  </a:lnTo>
                  <a:lnTo>
                    <a:pt x="26"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60" name="Freeform 186"/>
            <p:cNvSpPr>
              <a:spLocks/>
            </p:cNvSpPr>
            <p:nvPr/>
          </p:nvSpPr>
          <p:spPr bwMode="auto">
            <a:xfrm>
              <a:off x="3988" y="1866"/>
              <a:ext cx="165" cy="24"/>
            </a:xfrm>
            <a:custGeom>
              <a:avLst/>
              <a:gdLst>
                <a:gd name="T0" fmla="*/ 0 w 165"/>
                <a:gd name="T1" fmla="*/ 1 h 24"/>
                <a:gd name="T2" fmla="*/ 141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61" name="Freeform 187"/>
            <p:cNvSpPr>
              <a:spLocks/>
            </p:cNvSpPr>
            <p:nvPr/>
          </p:nvSpPr>
          <p:spPr bwMode="auto">
            <a:xfrm>
              <a:off x="4010" y="1888"/>
              <a:ext cx="143" cy="59"/>
            </a:xfrm>
            <a:custGeom>
              <a:avLst/>
              <a:gdLst>
                <a:gd name="T0" fmla="*/ 0 w 143"/>
                <a:gd name="T1" fmla="*/ 58 h 59"/>
                <a:gd name="T2" fmla="*/ 0 w 143"/>
                <a:gd name="T3" fmla="*/ 1 h 59"/>
                <a:gd name="T4" fmla="*/ 142 w 143"/>
                <a:gd name="T5" fmla="*/ 0 h 59"/>
                <a:gd name="T6" fmla="*/ 142 w 143"/>
                <a:gd name="T7" fmla="*/ 57 h 59"/>
                <a:gd name="T8" fmla="*/ 0 w 143"/>
                <a:gd name="T9" fmla="*/ 58 h 59"/>
                <a:gd name="T10" fmla="*/ 0 w 143"/>
                <a:gd name="T11" fmla="*/ 58 h 59"/>
              </a:gdLst>
              <a:ahLst/>
              <a:cxnLst>
                <a:cxn ang="0">
                  <a:pos x="T0" y="T1"/>
                </a:cxn>
                <a:cxn ang="0">
                  <a:pos x="T2" y="T3"/>
                </a:cxn>
                <a:cxn ang="0">
                  <a:pos x="T4" y="T5"/>
                </a:cxn>
                <a:cxn ang="0">
                  <a:pos x="T6" y="T7"/>
                </a:cxn>
                <a:cxn ang="0">
                  <a:pos x="T8" y="T9"/>
                </a:cxn>
                <a:cxn ang="0">
                  <a:pos x="T10" y="T11"/>
                </a:cxn>
              </a:cxnLst>
              <a:rect l="0" t="0" r="r" b="b"/>
              <a:pathLst>
                <a:path w="143" h="59">
                  <a:moveTo>
                    <a:pt x="0" y="58"/>
                  </a:moveTo>
                  <a:lnTo>
                    <a:pt x="0" y="1"/>
                  </a:lnTo>
                  <a:lnTo>
                    <a:pt x="142" y="0"/>
                  </a:lnTo>
                  <a:lnTo>
                    <a:pt x="142" y="57"/>
                  </a:lnTo>
                  <a:lnTo>
                    <a:pt x="0" y="58"/>
                  </a:lnTo>
                  <a:lnTo>
                    <a:pt x="0" y="58"/>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62" name="Freeform 188"/>
            <p:cNvSpPr>
              <a:spLocks/>
            </p:cNvSpPr>
            <p:nvPr/>
          </p:nvSpPr>
          <p:spPr bwMode="auto">
            <a:xfrm>
              <a:off x="3988" y="1791"/>
              <a:ext cx="27" cy="67"/>
            </a:xfrm>
            <a:custGeom>
              <a:avLst/>
              <a:gdLst>
                <a:gd name="T0" fmla="*/ 26 w 27"/>
                <a:gd name="T1" fmla="*/ 66 h 67"/>
                <a:gd name="T2" fmla="*/ 1 w 27"/>
                <a:gd name="T3" fmla="*/ 41 h 67"/>
                <a:gd name="T4" fmla="*/ 0 w 27"/>
                <a:gd name="T5" fmla="*/ 0 h 67"/>
                <a:gd name="T6" fmla="*/ 21 w 27"/>
                <a:gd name="T7" fmla="*/ 19 h 67"/>
                <a:gd name="T8" fmla="*/ 26 w 27"/>
                <a:gd name="T9" fmla="*/ 66 h 67"/>
                <a:gd name="T10" fmla="*/ 26 w 27"/>
                <a:gd name="T11" fmla="*/ 66 h 67"/>
              </a:gdLst>
              <a:ahLst/>
              <a:cxnLst>
                <a:cxn ang="0">
                  <a:pos x="T0" y="T1"/>
                </a:cxn>
                <a:cxn ang="0">
                  <a:pos x="T2" y="T3"/>
                </a:cxn>
                <a:cxn ang="0">
                  <a:pos x="T4" y="T5"/>
                </a:cxn>
                <a:cxn ang="0">
                  <a:pos x="T6" y="T7"/>
                </a:cxn>
                <a:cxn ang="0">
                  <a:pos x="T8" y="T9"/>
                </a:cxn>
                <a:cxn ang="0">
                  <a:pos x="T10" y="T11"/>
                </a:cxn>
              </a:cxnLst>
              <a:rect l="0" t="0" r="r" b="b"/>
              <a:pathLst>
                <a:path w="27" h="67">
                  <a:moveTo>
                    <a:pt x="26" y="66"/>
                  </a:moveTo>
                  <a:lnTo>
                    <a:pt x="1" y="41"/>
                  </a:lnTo>
                  <a:lnTo>
                    <a:pt x="0" y="0"/>
                  </a:lnTo>
                  <a:lnTo>
                    <a:pt x="21" y="19"/>
                  </a:lnTo>
                  <a:lnTo>
                    <a:pt x="26" y="66"/>
                  </a:lnTo>
                  <a:lnTo>
                    <a:pt x="26"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63" name="Freeform 189"/>
            <p:cNvSpPr>
              <a:spLocks/>
            </p:cNvSpPr>
            <p:nvPr/>
          </p:nvSpPr>
          <p:spPr bwMode="auto">
            <a:xfrm>
              <a:off x="3988" y="1790"/>
              <a:ext cx="165" cy="24"/>
            </a:xfrm>
            <a:custGeom>
              <a:avLst/>
              <a:gdLst>
                <a:gd name="T0" fmla="*/ 0 w 165"/>
                <a:gd name="T1" fmla="*/ 1 h 24"/>
                <a:gd name="T2" fmla="*/ 141 w 165"/>
                <a:gd name="T3" fmla="*/ 0 h 24"/>
                <a:gd name="T4" fmla="*/ 164 w 165"/>
                <a:gd name="T5" fmla="*/ 22 h 24"/>
                <a:gd name="T6" fmla="*/ 21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64" name="Freeform 190"/>
            <p:cNvSpPr>
              <a:spLocks/>
            </p:cNvSpPr>
            <p:nvPr/>
          </p:nvSpPr>
          <p:spPr bwMode="auto">
            <a:xfrm>
              <a:off x="4009" y="1812"/>
              <a:ext cx="144" cy="42"/>
            </a:xfrm>
            <a:custGeom>
              <a:avLst/>
              <a:gdLst>
                <a:gd name="T0" fmla="*/ 0 w 144"/>
                <a:gd name="T1" fmla="*/ 41 h 42"/>
                <a:gd name="T2" fmla="*/ 0 w 144"/>
                <a:gd name="T3" fmla="*/ 1 h 42"/>
                <a:gd name="T4" fmla="*/ 143 w 144"/>
                <a:gd name="T5" fmla="*/ 0 h 42"/>
                <a:gd name="T6" fmla="*/ 143 w 144"/>
                <a:gd name="T7" fmla="*/ 40 h 42"/>
                <a:gd name="T8" fmla="*/ 0 w 144"/>
                <a:gd name="T9" fmla="*/ 41 h 42"/>
                <a:gd name="T10" fmla="*/ 0 w 144"/>
                <a:gd name="T11" fmla="*/ 41 h 42"/>
              </a:gdLst>
              <a:ahLst/>
              <a:cxnLst>
                <a:cxn ang="0">
                  <a:pos x="T0" y="T1"/>
                </a:cxn>
                <a:cxn ang="0">
                  <a:pos x="T2" y="T3"/>
                </a:cxn>
                <a:cxn ang="0">
                  <a:pos x="T4" y="T5"/>
                </a:cxn>
                <a:cxn ang="0">
                  <a:pos x="T6" y="T7"/>
                </a:cxn>
                <a:cxn ang="0">
                  <a:pos x="T8" y="T9"/>
                </a:cxn>
                <a:cxn ang="0">
                  <a:pos x="T10" y="T11"/>
                </a:cxn>
              </a:cxnLst>
              <a:rect l="0" t="0" r="r" b="b"/>
              <a:pathLst>
                <a:path w="144" h="42">
                  <a:moveTo>
                    <a:pt x="0" y="41"/>
                  </a:moveTo>
                  <a:lnTo>
                    <a:pt x="0" y="1"/>
                  </a:lnTo>
                  <a:lnTo>
                    <a:pt x="143" y="0"/>
                  </a:lnTo>
                  <a:lnTo>
                    <a:pt x="143" y="40"/>
                  </a:lnTo>
                  <a:lnTo>
                    <a:pt x="0" y="41"/>
                  </a:lnTo>
                  <a:lnTo>
                    <a:pt x="0" y="4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65" name="Freeform 191"/>
            <p:cNvSpPr>
              <a:spLocks/>
            </p:cNvSpPr>
            <p:nvPr/>
          </p:nvSpPr>
          <p:spPr bwMode="auto">
            <a:xfrm>
              <a:off x="3988" y="1717"/>
              <a:ext cx="26" cy="52"/>
            </a:xfrm>
            <a:custGeom>
              <a:avLst/>
              <a:gdLst>
                <a:gd name="T0" fmla="*/ 25 w 26"/>
                <a:gd name="T1" fmla="*/ 51 h 52"/>
                <a:gd name="T2" fmla="*/ 0 w 26"/>
                <a:gd name="T3" fmla="*/ 26 h 52"/>
                <a:gd name="T4" fmla="*/ 0 w 26"/>
                <a:gd name="T5" fmla="*/ 0 h 52"/>
                <a:gd name="T6" fmla="*/ 21 w 26"/>
                <a:gd name="T7" fmla="*/ 17 h 52"/>
                <a:gd name="T8" fmla="*/ 25 w 26"/>
                <a:gd name="T9" fmla="*/ 51 h 52"/>
                <a:gd name="T10" fmla="*/ 25 w 26"/>
                <a:gd name="T11" fmla="*/ 51 h 52"/>
              </a:gdLst>
              <a:ahLst/>
              <a:cxnLst>
                <a:cxn ang="0">
                  <a:pos x="T0" y="T1"/>
                </a:cxn>
                <a:cxn ang="0">
                  <a:pos x="T2" y="T3"/>
                </a:cxn>
                <a:cxn ang="0">
                  <a:pos x="T4" y="T5"/>
                </a:cxn>
                <a:cxn ang="0">
                  <a:pos x="T6" y="T7"/>
                </a:cxn>
                <a:cxn ang="0">
                  <a:pos x="T8" y="T9"/>
                </a:cxn>
                <a:cxn ang="0">
                  <a:pos x="T10" y="T11"/>
                </a:cxn>
              </a:cxnLst>
              <a:rect l="0" t="0" r="r" b="b"/>
              <a:pathLst>
                <a:path w="26" h="52">
                  <a:moveTo>
                    <a:pt x="25" y="51"/>
                  </a:moveTo>
                  <a:lnTo>
                    <a:pt x="0" y="26"/>
                  </a:lnTo>
                  <a:lnTo>
                    <a:pt x="0" y="0"/>
                  </a:lnTo>
                  <a:lnTo>
                    <a:pt x="21" y="17"/>
                  </a:lnTo>
                  <a:lnTo>
                    <a:pt x="25" y="51"/>
                  </a:lnTo>
                  <a:lnTo>
                    <a:pt x="25"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66" name="Freeform 192"/>
            <p:cNvSpPr>
              <a:spLocks/>
            </p:cNvSpPr>
            <p:nvPr/>
          </p:nvSpPr>
          <p:spPr bwMode="auto">
            <a:xfrm>
              <a:off x="3988" y="1715"/>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67" name="Freeform 193"/>
            <p:cNvSpPr>
              <a:spLocks/>
            </p:cNvSpPr>
            <p:nvPr/>
          </p:nvSpPr>
          <p:spPr bwMode="auto">
            <a:xfrm>
              <a:off x="4009" y="1737"/>
              <a:ext cx="144" cy="28"/>
            </a:xfrm>
            <a:custGeom>
              <a:avLst/>
              <a:gdLst>
                <a:gd name="T0" fmla="*/ 0 w 144"/>
                <a:gd name="T1" fmla="*/ 27 h 28"/>
                <a:gd name="T2" fmla="*/ 0 w 144"/>
                <a:gd name="T3" fmla="*/ 1 h 28"/>
                <a:gd name="T4" fmla="*/ 143 w 144"/>
                <a:gd name="T5" fmla="*/ 0 h 28"/>
                <a:gd name="T6" fmla="*/ 143 w 144"/>
                <a:gd name="T7" fmla="*/ 26 h 28"/>
                <a:gd name="T8" fmla="*/ 0 w 144"/>
                <a:gd name="T9" fmla="*/ 27 h 28"/>
                <a:gd name="T10" fmla="*/ 0 w 144"/>
                <a:gd name="T11" fmla="*/ 27 h 28"/>
              </a:gdLst>
              <a:ahLst/>
              <a:cxnLst>
                <a:cxn ang="0">
                  <a:pos x="T0" y="T1"/>
                </a:cxn>
                <a:cxn ang="0">
                  <a:pos x="T2" y="T3"/>
                </a:cxn>
                <a:cxn ang="0">
                  <a:pos x="T4" y="T5"/>
                </a:cxn>
                <a:cxn ang="0">
                  <a:pos x="T6" y="T7"/>
                </a:cxn>
                <a:cxn ang="0">
                  <a:pos x="T8" y="T9"/>
                </a:cxn>
                <a:cxn ang="0">
                  <a:pos x="T10" y="T11"/>
                </a:cxn>
              </a:cxnLst>
              <a:rect l="0" t="0" r="r" b="b"/>
              <a:pathLst>
                <a:path w="144" h="28">
                  <a:moveTo>
                    <a:pt x="0" y="27"/>
                  </a:moveTo>
                  <a:lnTo>
                    <a:pt x="0" y="1"/>
                  </a:lnTo>
                  <a:lnTo>
                    <a:pt x="143" y="0"/>
                  </a:lnTo>
                  <a:lnTo>
                    <a:pt x="143" y="26"/>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168" name="Group 194"/>
          <p:cNvGrpSpPr>
            <a:grpSpLocks/>
          </p:cNvGrpSpPr>
          <p:nvPr/>
        </p:nvGrpSpPr>
        <p:grpSpPr bwMode="auto">
          <a:xfrm>
            <a:off x="9354824" y="3202028"/>
            <a:ext cx="480000" cy="720000"/>
            <a:chOff x="4551" y="1714"/>
            <a:chExt cx="277" cy="565"/>
          </a:xfrm>
          <a:solidFill>
            <a:schemeClr val="accent2"/>
          </a:solidFill>
        </p:grpSpPr>
        <p:sp>
          <p:nvSpPr>
            <p:cNvPr id="169" name="Freeform 195"/>
            <p:cNvSpPr>
              <a:spLocks/>
            </p:cNvSpPr>
            <p:nvPr/>
          </p:nvSpPr>
          <p:spPr bwMode="auto">
            <a:xfrm>
              <a:off x="4551" y="2129"/>
              <a:ext cx="276" cy="22"/>
            </a:xfrm>
            <a:custGeom>
              <a:avLst/>
              <a:gdLst>
                <a:gd name="T0" fmla="*/ 275 w 276"/>
                <a:gd name="T1" fmla="*/ 19 h 22"/>
                <a:gd name="T2" fmla="*/ 20 w 276"/>
                <a:gd name="T3" fmla="*/ 21 h 22"/>
                <a:gd name="T4" fmla="*/ 0 w 276"/>
                <a:gd name="T5" fmla="*/ 1 h 22"/>
                <a:gd name="T6" fmla="*/ 256 w 276"/>
                <a:gd name="T7" fmla="*/ 0 h 22"/>
                <a:gd name="T8" fmla="*/ 275 w 276"/>
                <a:gd name="T9" fmla="*/ 19 h 22"/>
                <a:gd name="T10" fmla="*/ 275 w 276"/>
                <a:gd name="T11" fmla="*/ 19 h 22"/>
              </a:gdLst>
              <a:ahLst/>
              <a:cxnLst>
                <a:cxn ang="0">
                  <a:pos x="T0" y="T1"/>
                </a:cxn>
                <a:cxn ang="0">
                  <a:pos x="T2" y="T3"/>
                </a:cxn>
                <a:cxn ang="0">
                  <a:pos x="T4" y="T5"/>
                </a:cxn>
                <a:cxn ang="0">
                  <a:pos x="T6" y="T7"/>
                </a:cxn>
                <a:cxn ang="0">
                  <a:pos x="T8" y="T9"/>
                </a:cxn>
                <a:cxn ang="0">
                  <a:pos x="T10" y="T11"/>
                </a:cxn>
              </a:cxnLst>
              <a:rect l="0" t="0" r="r" b="b"/>
              <a:pathLst>
                <a:path w="276" h="22">
                  <a:moveTo>
                    <a:pt x="275" y="19"/>
                  </a:moveTo>
                  <a:lnTo>
                    <a:pt x="20" y="21"/>
                  </a:lnTo>
                  <a:lnTo>
                    <a:pt x="0" y="1"/>
                  </a:lnTo>
                  <a:lnTo>
                    <a:pt x="256" y="0"/>
                  </a:lnTo>
                  <a:lnTo>
                    <a:pt x="275" y="19"/>
                  </a:lnTo>
                  <a:lnTo>
                    <a:pt x="275"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0" name="Freeform 196"/>
            <p:cNvSpPr>
              <a:spLocks/>
            </p:cNvSpPr>
            <p:nvPr/>
          </p:nvSpPr>
          <p:spPr bwMode="auto">
            <a:xfrm>
              <a:off x="4606" y="2049"/>
              <a:ext cx="27" cy="107"/>
            </a:xfrm>
            <a:custGeom>
              <a:avLst/>
              <a:gdLst>
                <a:gd name="T0" fmla="*/ 26 w 27"/>
                <a:gd name="T1" fmla="*/ 106 h 107"/>
                <a:gd name="T2" fmla="*/ 1 w 27"/>
                <a:gd name="T3" fmla="*/ 79 h 107"/>
                <a:gd name="T4" fmla="*/ 0 w 27"/>
                <a:gd name="T5" fmla="*/ 0 h 107"/>
                <a:gd name="T6" fmla="*/ 21 w 27"/>
                <a:gd name="T7" fmla="*/ 19 h 107"/>
                <a:gd name="T8" fmla="*/ 26 w 27"/>
                <a:gd name="T9" fmla="*/ 106 h 107"/>
                <a:gd name="T10" fmla="*/ 26 w 27"/>
                <a:gd name="T11" fmla="*/ 106 h 107"/>
              </a:gdLst>
              <a:ahLst/>
              <a:cxnLst>
                <a:cxn ang="0">
                  <a:pos x="T0" y="T1"/>
                </a:cxn>
                <a:cxn ang="0">
                  <a:pos x="T2" y="T3"/>
                </a:cxn>
                <a:cxn ang="0">
                  <a:pos x="T4" y="T5"/>
                </a:cxn>
                <a:cxn ang="0">
                  <a:pos x="T6" y="T7"/>
                </a:cxn>
                <a:cxn ang="0">
                  <a:pos x="T8" y="T9"/>
                </a:cxn>
                <a:cxn ang="0">
                  <a:pos x="T10" y="T11"/>
                </a:cxn>
              </a:cxnLst>
              <a:rect l="0" t="0" r="r" b="b"/>
              <a:pathLst>
                <a:path w="27" h="107">
                  <a:moveTo>
                    <a:pt x="26" y="106"/>
                  </a:moveTo>
                  <a:lnTo>
                    <a:pt x="1" y="79"/>
                  </a:lnTo>
                  <a:lnTo>
                    <a:pt x="0" y="0"/>
                  </a:lnTo>
                  <a:lnTo>
                    <a:pt x="21" y="19"/>
                  </a:lnTo>
                  <a:lnTo>
                    <a:pt x="26" y="106"/>
                  </a:lnTo>
                  <a:lnTo>
                    <a:pt x="26" y="10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1" name="Freeform 197"/>
            <p:cNvSpPr>
              <a:spLocks/>
            </p:cNvSpPr>
            <p:nvPr/>
          </p:nvSpPr>
          <p:spPr bwMode="auto">
            <a:xfrm>
              <a:off x="4606" y="2047"/>
              <a:ext cx="165" cy="24"/>
            </a:xfrm>
            <a:custGeom>
              <a:avLst/>
              <a:gdLst>
                <a:gd name="T0" fmla="*/ 0 w 165"/>
                <a:gd name="T1" fmla="*/ 1 h 24"/>
                <a:gd name="T2" fmla="*/ 141 w 165"/>
                <a:gd name="T3" fmla="*/ 0 h 24"/>
                <a:gd name="T4" fmla="*/ 164 w 165"/>
                <a:gd name="T5" fmla="*/ 22 h 24"/>
                <a:gd name="T6" fmla="*/ 21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2" name="Freeform 198"/>
            <p:cNvSpPr>
              <a:spLocks/>
            </p:cNvSpPr>
            <p:nvPr/>
          </p:nvSpPr>
          <p:spPr bwMode="auto">
            <a:xfrm>
              <a:off x="4570" y="2069"/>
              <a:ext cx="258" cy="210"/>
            </a:xfrm>
            <a:custGeom>
              <a:avLst/>
              <a:gdLst>
                <a:gd name="T0" fmla="*/ 0 w 258"/>
                <a:gd name="T1" fmla="*/ 81 h 210"/>
                <a:gd name="T2" fmla="*/ 57 w 258"/>
                <a:gd name="T3" fmla="*/ 81 h 210"/>
                <a:gd name="T4" fmla="*/ 57 w 258"/>
                <a:gd name="T5" fmla="*/ 1 h 210"/>
                <a:gd name="T6" fmla="*/ 200 w 258"/>
                <a:gd name="T7" fmla="*/ 0 h 210"/>
                <a:gd name="T8" fmla="*/ 200 w 258"/>
                <a:gd name="T9" fmla="*/ 80 h 210"/>
                <a:gd name="T10" fmla="*/ 257 w 258"/>
                <a:gd name="T11" fmla="*/ 80 h 210"/>
                <a:gd name="T12" fmla="*/ 128 w 258"/>
                <a:gd name="T13" fmla="*/ 209 h 210"/>
                <a:gd name="T14" fmla="*/ 0 w 258"/>
                <a:gd name="T15" fmla="*/ 81 h 210"/>
                <a:gd name="T16" fmla="*/ 0 w 258"/>
                <a:gd name="T17" fmla="*/ 8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10">
                  <a:moveTo>
                    <a:pt x="0" y="81"/>
                  </a:moveTo>
                  <a:lnTo>
                    <a:pt x="57" y="81"/>
                  </a:lnTo>
                  <a:lnTo>
                    <a:pt x="57" y="1"/>
                  </a:lnTo>
                  <a:lnTo>
                    <a:pt x="200" y="0"/>
                  </a:lnTo>
                  <a:lnTo>
                    <a:pt x="200" y="80"/>
                  </a:lnTo>
                  <a:lnTo>
                    <a:pt x="257" y="80"/>
                  </a:lnTo>
                  <a:lnTo>
                    <a:pt x="128" y="209"/>
                  </a:lnTo>
                  <a:lnTo>
                    <a:pt x="0" y="81"/>
                  </a:lnTo>
                  <a:lnTo>
                    <a:pt x="0" y="8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3" name="Freeform 199"/>
            <p:cNvSpPr>
              <a:spLocks/>
            </p:cNvSpPr>
            <p:nvPr/>
          </p:nvSpPr>
          <p:spPr bwMode="auto">
            <a:xfrm>
              <a:off x="4605" y="1951"/>
              <a:ext cx="28" cy="106"/>
            </a:xfrm>
            <a:custGeom>
              <a:avLst/>
              <a:gdLst>
                <a:gd name="T0" fmla="*/ 27 w 28"/>
                <a:gd name="T1" fmla="*/ 105 h 106"/>
                <a:gd name="T2" fmla="*/ 2 w 28"/>
                <a:gd name="T3" fmla="*/ 79 h 106"/>
                <a:gd name="T4" fmla="*/ 0 w 28"/>
                <a:gd name="T5" fmla="*/ 0 h 106"/>
                <a:gd name="T6" fmla="*/ 22 w 28"/>
                <a:gd name="T7" fmla="*/ 18 h 106"/>
                <a:gd name="T8" fmla="*/ 27 w 28"/>
                <a:gd name="T9" fmla="*/ 105 h 106"/>
                <a:gd name="T10" fmla="*/ 27 w 28"/>
                <a:gd name="T11" fmla="*/ 105 h 106"/>
              </a:gdLst>
              <a:ahLst/>
              <a:cxnLst>
                <a:cxn ang="0">
                  <a:pos x="T0" y="T1"/>
                </a:cxn>
                <a:cxn ang="0">
                  <a:pos x="T2" y="T3"/>
                </a:cxn>
                <a:cxn ang="0">
                  <a:pos x="T4" y="T5"/>
                </a:cxn>
                <a:cxn ang="0">
                  <a:pos x="T6" y="T7"/>
                </a:cxn>
                <a:cxn ang="0">
                  <a:pos x="T8" y="T9"/>
                </a:cxn>
                <a:cxn ang="0">
                  <a:pos x="T10" y="T11"/>
                </a:cxn>
              </a:cxnLst>
              <a:rect l="0" t="0" r="r" b="b"/>
              <a:pathLst>
                <a:path w="28" h="106">
                  <a:moveTo>
                    <a:pt x="27" y="105"/>
                  </a:moveTo>
                  <a:lnTo>
                    <a:pt x="2" y="79"/>
                  </a:lnTo>
                  <a:lnTo>
                    <a:pt x="0" y="0"/>
                  </a:lnTo>
                  <a:lnTo>
                    <a:pt x="22" y="18"/>
                  </a:lnTo>
                  <a:lnTo>
                    <a:pt x="27" y="105"/>
                  </a:lnTo>
                  <a:lnTo>
                    <a:pt x="27" y="10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4" name="Freeform 200"/>
            <p:cNvSpPr>
              <a:spLocks/>
            </p:cNvSpPr>
            <p:nvPr/>
          </p:nvSpPr>
          <p:spPr bwMode="auto">
            <a:xfrm>
              <a:off x="4605" y="1949"/>
              <a:ext cx="165" cy="24"/>
            </a:xfrm>
            <a:custGeom>
              <a:avLst/>
              <a:gdLst>
                <a:gd name="T0" fmla="*/ 0 w 165"/>
                <a:gd name="T1" fmla="*/ 1 h 24"/>
                <a:gd name="T2" fmla="*/ 141 w 165"/>
                <a:gd name="T3" fmla="*/ 0 h 24"/>
                <a:gd name="T4" fmla="*/ 164 w 165"/>
                <a:gd name="T5" fmla="*/ 23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3"/>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5" name="Freeform 201"/>
            <p:cNvSpPr>
              <a:spLocks/>
            </p:cNvSpPr>
            <p:nvPr/>
          </p:nvSpPr>
          <p:spPr bwMode="auto">
            <a:xfrm>
              <a:off x="4627" y="1972"/>
              <a:ext cx="144" cy="80"/>
            </a:xfrm>
            <a:custGeom>
              <a:avLst/>
              <a:gdLst>
                <a:gd name="T0" fmla="*/ 0 w 144"/>
                <a:gd name="T1" fmla="*/ 79 h 80"/>
                <a:gd name="T2" fmla="*/ 0 w 144"/>
                <a:gd name="T3" fmla="*/ 0 h 80"/>
                <a:gd name="T4" fmla="*/ 143 w 144"/>
                <a:gd name="T5" fmla="*/ 0 h 80"/>
                <a:gd name="T6" fmla="*/ 143 w 144"/>
                <a:gd name="T7" fmla="*/ 78 h 80"/>
                <a:gd name="T8" fmla="*/ 0 w 144"/>
                <a:gd name="T9" fmla="*/ 79 h 80"/>
                <a:gd name="T10" fmla="*/ 0 w 144"/>
                <a:gd name="T11" fmla="*/ 79 h 80"/>
              </a:gdLst>
              <a:ahLst/>
              <a:cxnLst>
                <a:cxn ang="0">
                  <a:pos x="T0" y="T1"/>
                </a:cxn>
                <a:cxn ang="0">
                  <a:pos x="T2" y="T3"/>
                </a:cxn>
                <a:cxn ang="0">
                  <a:pos x="T4" y="T5"/>
                </a:cxn>
                <a:cxn ang="0">
                  <a:pos x="T6" y="T7"/>
                </a:cxn>
                <a:cxn ang="0">
                  <a:pos x="T8" y="T9"/>
                </a:cxn>
                <a:cxn ang="0">
                  <a:pos x="T10" y="T11"/>
                </a:cxn>
              </a:cxnLst>
              <a:rect l="0" t="0" r="r" b="b"/>
              <a:pathLst>
                <a:path w="144" h="80">
                  <a:moveTo>
                    <a:pt x="0" y="79"/>
                  </a:moveTo>
                  <a:lnTo>
                    <a:pt x="0" y="0"/>
                  </a:lnTo>
                  <a:lnTo>
                    <a:pt x="143" y="0"/>
                  </a:lnTo>
                  <a:lnTo>
                    <a:pt x="143" y="78"/>
                  </a:lnTo>
                  <a:lnTo>
                    <a:pt x="0" y="79"/>
                  </a:lnTo>
                  <a:lnTo>
                    <a:pt x="0" y="7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6" name="Freeform 202"/>
            <p:cNvSpPr>
              <a:spLocks/>
            </p:cNvSpPr>
            <p:nvPr/>
          </p:nvSpPr>
          <p:spPr bwMode="auto">
            <a:xfrm>
              <a:off x="4605" y="1866"/>
              <a:ext cx="27" cy="84"/>
            </a:xfrm>
            <a:custGeom>
              <a:avLst/>
              <a:gdLst>
                <a:gd name="T0" fmla="*/ 26 w 27"/>
                <a:gd name="T1" fmla="*/ 83 h 84"/>
                <a:gd name="T2" fmla="*/ 1 w 27"/>
                <a:gd name="T3" fmla="*/ 58 h 84"/>
                <a:gd name="T4" fmla="*/ 0 w 27"/>
                <a:gd name="T5" fmla="*/ 0 h 84"/>
                <a:gd name="T6" fmla="*/ 21 w 27"/>
                <a:gd name="T7" fmla="*/ 19 h 84"/>
                <a:gd name="T8" fmla="*/ 26 w 27"/>
                <a:gd name="T9" fmla="*/ 83 h 84"/>
                <a:gd name="T10" fmla="*/ 26 w 27"/>
                <a:gd name="T11" fmla="*/ 83 h 84"/>
              </a:gdLst>
              <a:ahLst/>
              <a:cxnLst>
                <a:cxn ang="0">
                  <a:pos x="T0" y="T1"/>
                </a:cxn>
                <a:cxn ang="0">
                  <a:pos x="T2" y="T3"/>
                </a:cxn>
                <a:cxn ang="0">
                  <a:pos x="T4" y="T5"/>
                </a:cxn>
                <a:cxn ang="0">
                  <a:pos x="T6" y="T7"/>
                </a:cxn>
                <a:cxn ang="0">
                  <a:pos x="T8" y="T9"/>
                </a:cxn>
                <a:cxn ang="0">
                  <a:pos x="T10" y="T11"/>
                </a:cxn>
              </a:cxnLst>
              <a:rect l="0" t="0" r="r" b="b"/>
              <a:pathLst>
                <a:path w="27" h="84">
                  <a:moveTo>
                    <a:pt x="26" y="83"/>
                  </a:moveTo>
                  <a:lnTo>
                    <a:pt x="1" y="58"/>
                  </a:lnTo>
                  <a:lnTo>
                    <a:pt x="0" y="0"/>
                  </a:lnTo>
                  <a:lnTo>
                    <a:pt x="21" y="19"/>
                  </a:lnTo>
                  <a:lnTo>
                    <a:pt x="26" y="83"/>
                  </a:lnTo>
                  <a:lnTo>
                    <a:pt x="26"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7" name="Freeform 203"/>
            <p:cNvSpPr>
              <a:spLocks/>
            </p:cNvSpPr>
            <p:nvPr/>
          </p:nvSpPr>
          <p:spPr bwMode="auto">
            <a:xfrm>
              <a:off x="4605" y="1864"/>
              <a:ext cx="164" cy="25"/>
            </a:xfrm>
            <a:custGeom>
              <a:avLst/>
              <a:gdLst>
                <a:gd name="T0" fmla="*/ 0 w 164"/>
                <a:gd name="T1" fmla="*/ 2 h 25"/>
                <a:gd name="T2" fmla="*/ 141 w 164"/>
                <a:gd name="T3" fmla="*/ 0 h 25"/>
                <a:gd name="T4" fmla="*/ 163 w 164"/>
                <a:gd name="T5" fmla="*/ 23 h 25"/>
                <a:gd name="T6" fmla="*/ 21 w 164"/>
                <a:gd name="T7" fmla="*/ 24 h 25"/>
                <a:gd name="T8" fmla="*/ 0 w 164"/>
                <a:gd name="T9" fmla="*/ 2 h 25"/>
                <a:gd name="T10" fmla="*/ 0 w 164"/>
                <a:gd name="T11" fmla="*/ 2 h 25"/>
              </a:gdLst>
              <a:ahLst/>
              <a:cxnLst>
                <a:cxn ang="0">
                  <a:pos x="T0" y="T1"/>
                </a:cxn>
                <a:cxn ang="0">
                  <a:pos x="T2" y="T3"/>
                </a:cxn>
                <a:cxn ang="0">
                  <a:pos x="T4" y="T5"/>
                </a:cxn>
                <a:cxn ang="0">
                  <a:pos x="T6" y="T7"/>
                </a:cxn>
                <a:cxn ang="0">
                  <a:pos x="T8" y="T9"/>
                </a:cxn>
                <a:cxn ang="0">
                  <a:pos x="T10" y="T11"/>
                </a:cxn>
              </a:cxnLst>
              <a:rect l="0" t="0" r="r" b="b"/>
              <a:pathLst>
                <a:path w="164" h="25">
                  <a:moveTo>
                    <a:pt x="0" y="2"/>
                  </a:moveTo>
                  <a:lnTo>
                    <a:pt x="141" y="0"/>
                  </a:lnTo>
                  <a:lnTo>
                    <a:pt x="163" y="23"/>
                  </a:lnTo>
                  <a:lnTo>
                    <a:pt x="21" y="24"/>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8" name="Freeform 204"/>
            <p:cNvSpPr>
              <a:spLocks/>
            </p:cNvSpPr>
            <p:nvPr/>
          </p:nvSpPr>
          <p:spPr bwMode="auto">
            <a:xfrm>
              <a:off x="4626" y="1887"/>
              <a:ext cx="144" cy="59"/>
            </a:xfrm>
            <a:custGeom>
              <a:avLst/>
              <a:gdLst>
                <a:gd name="T0" fmla="*/ 0 w 144"/>
                <a:gd name="T1" fmla="*/ 58 h 59"/>
                <a:gd name="T2" fmla="*/ 0 w 144"/>
                <a:gd name="T3" fmla="*/ 1 h 59"/>
                <a:gd name="T4" fmla="*/ 143 w 144"/>
                <a:gd name="T5" fmla="*/ 0 h 59"/>
                <a:gd name="T6" fmla="*/ 143 w 144"/>
                <a:gd name="T7" fmla="*/ 56 h 59"/>
                <a:gd name="T8" fmla="*/ 0 w 144"/>
                <a:gd name="T9" fmla="*/ 58 h 59"/>
                <a:gd name="T10" fmla="*/ 0 w 144"/>
                <a:gd name="T11" fmla="*/ 58 h 59"/>
              </a:gdLst>
              <a:ahLst/>
              <a:cxnLst>
                <a:cxn ang="0">
                  <a:pos x="T0" y="T1"/>
                </a:cxn>
                <a:cxn ang="0">
                  <a:pos x="T2" y="T3"/>
                </a:cxn>
                <a:cxn ang="0">
                  <a:pos x="T4" y="T5"/>
                </a:cxn>
                <a:cxn ang="0">
                  <a:pos x="T6" y="T7"/>
                </a:cxn>
                <a:cxn ang="0">
                  <a:pos x="T8" y="T9"/>
                </a:cxn>
                <a:cxn ang="0">
                  <a:pos x="T10" y="T11"/>
                </a:cxn>
              </a:cxnLst>
              <a:rect l="0" t="0" r="r" b="b"/>
              <a:pathLst>
                <a:path w="144" h="59">
                  <a:moveTo>
                    <a:pt x="0" y="58"/>
                  </a:moveTo>
                  <a:lnTo>
                    <a:pt x="0" y="1"/>
                  </a:lnTo>
                  <a:lnTo>
                    <a:pt x="143" y="0"/>
                  </a:lnTo>
                  <a:lnTo>
                    <a:pt x="143" y="56"/>
                  </a:lnTo>
                  <a:lnTo>
                    <a:pt x="0" y="58"/>
                  </a:lnTo>
                  <a:lnTo>
                    <a:pt x="0" y="58"/>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79" name="Freeform 205"/>
            <p:cNvSpPr>
              <a:spLocks/>
            </p:cNvSpPr>
            <p:nvPr/>
          </p:nvSpPr>
          <p:spPr bwMode="auto">
            <a:xfrm>
              <a:off x="4604" y="1790"/>
              <a:ext cx="28" cy="67"/>
            </a:xfrm>
            <a:custGeom>
              <a:avLst/>
              <a:gdLst>
                <a:gd name="T0" fmla="*/ 27 w 28"/>
                <a:gd name="T1" fmla="*/ 66 h 67"/>
                <a:gd name="T2" fmla="*/ 2 w 28"/>
                <a:gd name="T3" fmla="*/ 40 h 67"/>
                <a:gd name="T4" fmla="*/ 0 w 28"/>
                <a:gd name="T5" fmla="*/ 0 h 67"/>
                <a:gd name="T6" fmla="*/ 22 w 28"/>
                <a:gd name="T7" fmla="*/ 19 h 67"/>
                <a:gd name="T8" fmla="*/ 27 w 28"/>
                <a:gd name="T9" fmla="*/ 66 h 67"/>
                <a:gd name="T10" fmla="*/ 27 w 28"/>
                <a:gd name="T11" fmla="*/ 66 h 67"/>
              </a:gdLst>
              <a:ahLst/>
              <a:cxnLst>
                <a:cxn ang="0">
                  <a:pos x="T0" y="T1"/>
                </a:cxn>
                <a:cxn ang="0">
                  <a:pos x="T2" y="T3"/>
                </a:cxn>
                <a:cxn ang="0">
                  <a:pos x="T4" y="T5"/>
                </a:cxn>
                <a:cxn ang="0">
                  <a:pos x="T6" y="T7"/>
                </a:cxn>
                <a:cxn ang="0">
                  <a:pos x="T8" y="T9"/>
                </a:cxn>
                <a:cxn ang="0">
                  <a:pos x="T10" y="T11"/>
                </a:cxn>
              </a:cxnLst>
              <a:rect l="0" t="0" r="r" b="b"/>
              <a:pathLst>
                <a:path w="28" h="67">
                  <a:moveTo>
                    <a:pt x="27" y="66"/>
                  </a:moveTo>
                  <a:lnTo>
                    <a:pt x="2" y="40"/>
                  </a:lnTo>
                  <a:lnTo>
                    <a:pt x="0" y="0"/>
                  </a:lnTo>
                  <a:lnTo>
                    <a:pt x="22" y="19"/>
                  </a:lnTo>
                  <a:lnTo>
                    <a:pt x="27" y="66"/>
                  </a:lnTo>
                  <a:lnTo>
                    <a:pt x="27"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80" name="Freeform 206"/>
            <p:cNvSpPr>
              <a:spLocks/>
            </p:cNvSpPr>
            <p:nvPr/>
          </p:nvSpPr>
          <p:spPr bwMode="auto">
            <a:xfrm>
              <a:off x="4604" y="1789"/>
              <a:ext cx="165" cy="24"/>
            </a:xfrm>
            <a:custGeom>
              <a:avLst/>
              <a:gdLst>
                <a:gd name="T0" fmla="*/ 0 w 165"/>
                <a:gd name="T1" fmla="*/ 1 h 24"/>
                <a:gd name="T2" fmla="*/ 142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2"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81" name="Freeform 207"/>
            <p:cNvSpPr>
              <a:spLocks/>
            </p:cNvSpPr>
            <p:nvPr/>
          </p:nvSpPr>
          <p:spPr bwMode="auto">
            <a:xfrm>
              <a:off x="4626" y="1811"/>
              <a:ext cx="143" cy="42"/>
            </a:xfrm>
            <a:custGeom>
              <a:avLst/>
              <a:gdLst>
                <a:gd name="T0" fmla="*/ 0 w 143"/>
                <a:gd name="T1" fmla="*/ 41 h 42"/>
                <a:gd name="T2" fmla="*/ 0 w 143"/>
                <a:gd name="T3" fmla="*/ 1 h 42"/>
                <a:gd name="T4" fmla="*/ 142 w 143"/>
                <a:gd name="T5" fmla="*/ 0 h 42"/>
                <a:gd name="T6" fmla="*/ 142 w 143"/>
                <a:gd name="T7" fmla="*/ 40 h 42"/>
                <a:gd name="T8" fmla="*/ 0 w 143"/>
                <a:gd name="T9" fmla="*/ 41 h 42"/>
                <a:gd name="T10" fmla="*/ 0 w 143"/>
                <a:gd name="T11" fmla="*/ 41 h 42"/>
              </a:gdLst>
              <a:ahLst/>
              <a:cxnLst>
                <a:cxn ang="0">
                  <a:pos x="T0" y="T1"/>
                </a:cxn>
                <a:cxn ang="0">
                  <a:pos x="T2" y="T3"/>
                </a:cxn>
                <a:cxn ang="0">
                  <a:pos x="T4" y="T5"/>
                </a:cxn>
                <a:cxn ang="0">
                  <a:pos x="T6" y="T7"/>
                </a:cxn>
                <a:cxn ang="0">
                  <a:pos x="T8" y="T9"/>
                </a:cxn>
                <a:cxn ang="0">
                  <a:pos x="T10" y="T11"/>
                </a:cxn>
              </a:cxnLst>
              <a:rect l="0" t="0" r="r" b="b"/>
              <a:pathLst>
                <a:path w="143" h="42">
                  <a:moveTo>
                    <a:pt x="0" y="41"/>
                  </a:moveTo>
                  <a:lnTo>
                    <a:pt x="0" y="1"/>
                  </a:lnTo>
                  <a:lnTo>
                    <a:pt x="142" y="0"/>
                  </a:lnTo>
                  <a:lnTo>
                    <a:pt x="142" y="40"/>
                  </a:lnTo>
                  <a:lnTo>
                    <a:pt x="0" y="41"/>
                  </a:lnTo>
                  <a:lnTo>
                    <a:pt x="0" y="4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82" name="Freeform 208"/>
            <p:cNvSpPr>
              <a:spLocks/>
            </p:cNvSpPr>
            <p:nvPr/>
          </p:nvSpPr>
          <p:spPr bwMode="auto">
            <a:xfrm>
              <a:off x="4604" y="1716"/>
              <a:ext cx="27" cy="52"/>
            </a:xfrm>
            <a:custGeom>
              <a:avLst/>
              <a:gdLst>
                <a:gd name="T0" fmla="*/ 26 w 27"/>
                <a:gd name="T1" fmla="*/ 51 h 52"/>
                <a:gd name="T2" fmla="*/ 1 w 27"/>
                <a:gd name="T3" fmla="*/ 25 h 52"/>
                <a:gd name="T4" fmla="*/ 0 w 27"/>
                <a:gd name="T5" fmla="*/ 0 h 52"/>
                <a:gd name="T6" fmla="*/ 22 w 27"/>
                <a:gd name="T7" fmla="*/ 17 h 52"/>
                <a:gd name="T8" fmla="*/ 26 w 27"/>
                <a:gd name="T9" fmla="*/ 51 h 52"/>
                <a:gd name="T10" fmla="*/ 26 w 27"/>
                <a:gd name="T11" fmla="*/ 51 h 52"/>
              </a:gdLst>
              <a:ahLst/>
              <a:cxnLst>
                <a:cxn ang="0">
                  <a:pos x="T0" y="T1"/>
                </a:cxn>
                <a:cxn ang="0">
                  <a:pos x="T2" y="T3"/>
                </a:cxn>
                <a:cxn ang="0">
                  <a:pos x="T4" y="T5"/>
                </a:cxn>
                <a:cxn ang="0">
                  <a:pos x="T6" y="T7"/>
                </a:cxn>
                <a:cxn ang="0">
                  <a:pos x="T8" y="T9"/>
                </a:cxn>
                <a:cxn ang="0">
                  <a:pos x="T10" y="T11"/>
                </a:cxn>
              </a:cxnLst>
              <a:rect l="0" t="0" r="r" b="b"/>
              <a:pathLst>
                <a:path w="27" h="52">
                  <a:moveTo>
                    <a:pt x="26" y="51"/>
                  </a:moveTo>
                  <a:lnTo>
                    <a:pt x="1" y="25"/>
                  </a:lnTo>
                  <a:lnTo>
                    <a:pt x="0" y="0"/>
                  </a:lnTo>
                  <a:lnTo>
                    <a:pt x="22" y="17"/>
                  </a:lnTo>
                  <a:lnTo>
                    <a:pt x="26" y="51"/>
                  </a:lnTo>
                  <a:lnTo>
                    <a:pt x="26"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83" name="Freeform 209"/>
            <p:cNvSpPr>
              <a:spLocks/>
            </p:cNvSpPr>
            <p:nvPr/>
          </p:nvSpPr>
          <p:spPr bwMode="auto">
            <a:xfrm>
              <a:off x="4604" y="1714"/>
              <a:ext cx="165" cy="24"/>
            </a:xfrm>
            <a:custGeom>
              <a:avLst/>
              <a:gdLst>
                <a:gd name="T0" fmla="*/ 0 w 165"/>
                <a:gd name="T1" fmla="*/ 1 h 24"/>
                <a:gd name="T2" fmla="*/ 142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2"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84" name="Freeform 210"/>
            <p:cNvSpPr>
              <a:spLocks/>
            </p:cNvSpPr>
            <p:nvPr/>
          </p:nvSpPr>
          <p:spPr bwMode="auto">
            <a:xfrm>
              <a:off x="4626" y="1736"/>
              <a:ext cx="143" cy="27"/>
            </a:xfrm>
            <a:custGeom>
              <a:avLst/>
              <a:gdLst>
                <a:gd name="T0" fmla="*/ 0 w 143"/>
                <a:gd name="T1" fmla="*/ 26 h 27"/>
                <a:gd name="T2" fmla="*/ 0 w 143"/>
                <a:gd name="T3" fmla="*/ 1 h 27"/>
                <a:gd name="T4" fmla="*/ 142 w 143"/>
                <a:gd name="T5" fmla="*/ 0 h 27"/>
                <a:gd name="T6" fmla="*/ 142 w 143"/>
                <a:gd name="T7" fmla="*/ 26 h 27"/>
                <a:gd name="T8" fmla="*/ 0 w 143"/>
                <a:gd name="T9" fmla="*/ 26 h 27"/>
                <a:gd name="T10" fmla="*/ 0 w 143"/>
                <a:gd name="T11" fmla="*/ 26 h 27"/>
              </a:gdLst>
              <a:ahLst/>
              <a:cxnLst>
                <a:cxn ang="0">
                  <a:pos x="T0" y="T1"/>
                </a:cxn>
                <a:cxn ang="0">
                  <a:pos x="T2" y="T3"/>
                </a:cxn>
                <a:cxn ang="0">
                  <a:pos x="T4" y="T5"/>
                </a:cxn>
                <a:cxn ang="0">
                  <a:pos x="T6" y="T7"/>
                </a:cxn>
                <a:cxn ang="0">
                  <a:pos x="T8" y="T9"/>
                </a:cxn>
                <a:cxn ang="0">
                  <a:pos x="T10" y="T11"/>
                </a:cxn>
              </a:cxnLst>
              <a:rect l="0" t="0" r="r" b="b"/>
              <a:pathLst>
                <a:path w="143" h="27">
                  <a:moveTo>
                    <a:pt x="0" y="26"/>
                  </a:moveTo>
                  <a:lnTo>
                    <a:pt x="0" y="1"/>
                  </a:lnTo>
                  <a:lnTo>
                    <a:pt x="142" y="0"/>
                  </a:lnTo>
                  <a:lnTo>
                    <a:pt x="142" y="26"/>
                  </a:lnTo>
                  <a:lnTo>
                    <a:pt x="0" y="26"/>
                  </a:lnTo>
                  <a:lnTo>
                    <a:pt x="0" y="2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grpSp>
        <p:nvGrpSpPr>
          <p:cNvPr id="185" name="Group 211"/>
          <p:cNvGrpSpPr>
            <a:grpSpLocks/>
          </p:cNvGrpSpPr>
          <p:nvPr/>
        </p:nvGrpSpPr>
        <p:grpSpPr bwMode="auto">
          <a:xfrm>
            <a:off x="10298481" y="3198366"/>
            <a:ext cx="480000" cy="720000"/>
            <a:chOff x="5220" y="1715"/>
            <a:chExt cx="277" cy="565"/>
          </a:xfrm>
          <a:solidFill>
            <a:schemeClr val="accent2"/>
          </a:solidFill>
        </p:grpSpPr>
        <p:sp>
          <p:nvSpPr>
            <p:cNvPr id="186" name="Freeform 212"/>
            <p:cNvSpPr>
              <a:spLocks/>
            </p:cNvSpPr>
            <p:nvPr/>
          </p:nvSpPr>
          <p:spPr bwMode="auto">
            <a:xfrm>
              <a:off x="5220" y="2130"/>
              <a:ext cx="277" cy="22"/>
            </a:xfrm>
            <a:custGeom>
              <a:avLst/>
              <a:gdLst>
                <a:gd name="T0" fmla="*/ 276 w 277"/>
                <a:gd name="T1" fmla="*/ 19 h 22"/>
                <a:gd name="T2" fmla="*/ 20 w 277"/>
                <a:gd name="T3" fmla="*/ 21 h 22"/>
                <a:gd name="T4" fmla="*/ 0 w 277"/>
                <a:gd name="T5" fmla="*/ 1 h 22"/>
                <a:gd name="T6" fmla="*/ 256 w 277"/>
                <a:gd name="T7" fmla="*/ 0 h 22"/>
                <a:gd name="T8" fmla="*/ 276 w 277"/>
                <a:gd name="T9" fmla="*/ 19 h 22"/>
                <a:gd name="T10" fmla="*/ 276 w 277"/>
                <a:gd name="T11" fmla="*/ 19 h 22"/>
              </a:gdLst>
              <a:ahLst/>
              <a:cxnLst>
                <a:cxn ang="0">
                  <a:pos x="T0" y="T1"/>
                </a:cxn>
                <a:cxn ang="0">
                  <a:pos x="T2" y="T3"/>
                </a:cxn>
                <a:cxn ang="0">
                  <a:pos x="T4" y="T5"/>
                </a:cxn>
                <a:cxn ang="0">
                  <a:pos x="T6" y="T7"/>
                </a:cxn>
                <a:cxn ang="0">
                  <a:pos x="T8" y="T9"/>
                </a:cxn>
                <a:cxn ang="0">
                  <a:pos x="T10" y="T11"/>
                </a:cxn>
              </a:cxnLst>
              <a:rect l="0" t="0" r="r" b="b"/>
              <a:pathLst>
                <a:path w="277" h="22">
                  <a:moveTo>
                    <a:pt x="276" y="19"/>
                  </a:moveTo>
                  <a:lnTo>
                    <a:pt x="20" y="21"/>
                  </a:lnTo>
                  <a:lnTo>
                    <a:pt x="0" y="1"/>
                  </a:lnTo>
                  <a:lnTo>
                    <a:pt x="256" y="0"/>
                  </a:lnTo>
                  <a:lnTo>
                    <a:pt x="276" y="19"/>
                  </a:lnTo>
                  <a:lnTo>
                    <a:pt x="276"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87" name="Freeform 213"/>
            <p:cNvSpPr>
              <a:spLocks/>
            </p:cNvSpPr>
            <p:nvPr/>
          </p:nvSpPr>
          <p:spPr bwMode="auto">
            <a:xfrm>
              <a:off x="5275" y="2050"/>
              <a:ext cx="28" cy="107"/>
            </a:xfrm>
            <a:custGeom>
              <a:avLst/>
              <a:gdLst>
                <a:gd name="T0" fmla="*/ 27 w 28"/>
                <a:gd name="T1" fmla="*/ 106 h 107"/>
                <a:gd name="T2" fmla="*/ 1 w 28"/>
                <a:gd name="T3" fmla="*/ 79 h 107"/>
                <a:gd name="T4" fmla="*/ 0 w 28"/>
                <a:gd name="T5" fmla="*/ 0 h 107"/>
                <a:gd name="T6" fmla="*/ 22 w 28"/>
                <a:gd name="T7" fmla="*/ 19 h 107"/>
                <a:gd name="T8" fmla="*/ 27 w 28"/>
                <a:gd name="T9" fmla="*/ 106 h 107"/>
                <a:gd name="T10" fmla="*/ 27 w 28"/>
                <a:gd name="T11" fmla="*/ 106 h 107"/>
              </a:gdLst>
              <a:ahLst/>
              <a:cxnLst>
                <a:cxn ang="0">
                  <a:pos x="T0" y="T1"/>
                </a:cxn>
                <a:cxn ang="0">
                  <a:pos x="T2" y="T3"/>
                </a:cxn>
                <a:cxn ang="0">
                  <a:pos x="T4" y="T5"/>
                </a:cxn>
                <a:cxn ang="0">
                  <a:pos x="T6" y="T7"/>
                </a:cxn>
                <a:cxn ang="0">
                  <a:pos x="T8" y="T9"/>
                </a:cxn>
                <a:cxn ang="0">
                  <a:pos x="T10" y="T11"/>
                </a:cxn>
              </a:cxnLst>
              <a:rect l="0" t="0" r="r" b="b"/>
              <a:pathLst>
                <a:path w="28" h="107">
                  <a:moveTo>
                    <a:pt x="27" y="106"/>
                  </a:moveTo>
                  <a:lnTo>
                    <a:pt x="1" y="79"/>
                  </a:lnTo>
                  <a:lnTo>
                    <a:pt x="0" y="0"/>
                  </a:lnTo>
                  <a:lnTo>
                    <a:pt x="22" y="19"/>
                  </a:lnTo>
                  <a:lnTo>
                    <a:pt x="27" y="106"/>
                  </a:lnTo>
                  <a:lnTo>
                    <a:pt x="27" y="10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88" name="Freeform 214"/>
            <p:cNvSpPr>
              <a:spLocks/>
            </p:cNvSpPr>
            <p:nvPr/>
          </p:nvSpPr>
          <p:spPr bwMode="auto">
            <a:xfrm>
              <a:off x="5275" y="2048"/>
              <a:ext cx="164" cy="24"/>
            </a:xfrm>
            <a:custGeom>
              <a:avLst/>
              <a:gdLst>
                <a:gd name="T0" fmla="*/ 0 w 164"/>
                <a:gd name="T1" fmla="*/ 1 h 24"/>
                <a:gd name="T2" fmla="*/ 142 w 164"/>
                <a:gd name="T3" fmla="*/ 0 h 24"/>
                <a:gd name="T4" fmla="*/ 163 w 164"/>
                <a:gd name="T5" fmla="*/ 23 h 24"/>
                <a:gd name="T6" fmla="*/ 22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2" y="0"/>
                  </a:lnTo>
                  <a:lnTo>
                    <a:pt x="163" y="23"/>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89" name="Freeform 215"/>
            <p:cNvSpPr>
              <a:spLocks/>
            </p:cNvSpPr>
            <p:nvPr/>
          </p:nvSpPr>
          <p:spPr bwMode="auto">
            <a:xfrm>
              <a:off x="5239" y="2071"/>
              <a:ext cx="258" cy="209"/>
            </a:xfrm>
            <a:custGeom>
              <a:avLst/>
              <a:gdLst>
                <a:gd name="T0" fmla="*/ 0 w 258"/>
                <a:gd name="T1" fmla="*/ 80 h 209"/>
                <a:gd name="T2" fmla="*/ 58 w 258"/>
                <a:gd name="T3" fmla="*/ 80 h 209"/>
                <a:gd name="T4" fmla="*/ 58 w 258"/>
                <a:gd name="T5" fmla="*/ 0 h 209"/>
                <a:gd name="T6" fmla="*/ 200 w 258"/>
                <a:gd name="T7" fmla="*/ 0 h 209"/>
                <a:gd name="T8" fmla="*/ 200 w 258"/>
                <a:gd name="T9" fmla="*/ 79 h 209"/>
                <a:gd name="T10" fmla="*/ 257 w 258"/>
                <a:gd name="T11" fmla="*/ 79 h 209"/>
                <a:gd name="T12" fmla="*/ 128 w 258"/>
                <a:gd name="T13" fmla="*/ 208 h 209"/>
                <a:gd name="T14" fmla="*/ 0 w 258"/>
                <a:gd name="T15" fmla="*/ 80 h 209"/>
                <a:gd name="T16" fmla="*/ 0 w 258"/>
                <a:gd name="T17" fmla="*/ 8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09">
                  <a:moveTo>
                    <a:pt x="0" y="80"/>
                  </a:moveTo>
                  <a:lnTo>
                    <a:pt x="58" y="80"/>
                  </a:lnTo>
                  <a:lnTo>
                    <a:pt x="58" y="0"/>
                  </a:lnTo>
                  <a:lnTo>
                    <a:pt x="200" y="0"/>
                  </a:lnTo>
                  <a:lnTo>
                    <a:pt x="200" y="79"/>
                  </a:lnTo>
                  <a:lnTo>
                    <a:pt x="257" y="79"/>
                  </a:lnTo>
                  <a:lnTo>
                    <a:pt x="128" y="208"/>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0" name="Freeform 216"/>
            <p:cNvSpPr>
              <a:spLocks/>
            </p:cNvSpPr>
            <p:nvPr/>
          </p:nvSpPr>
          <p:spPr bwMode="auto">
            <a:xfrm>
              <a:off x="5274" y="1953"/>
              <a:ext cx="28" cy="105"/>
            </a:xfrm>
            <a:custGeom>
              <a:avLst/>
              <a:gdLst>
                <a:gd name="T0" fmla="*/ 27 w 28"/>
                <a:gd name="T1" fmla="*/ 104 h 105"/>
                <a:gd name="T2" fmla="*/ 2 w 28"/>
                <a:gd name="T3" fmla="*/ 78 h 105"/>
                <a:gd name="T4" fmla="*/ 0 w 28"/>
                <a:gd name="T5" fmla="*/ 0 h 105"/>
                <a:gd name="T6" fmla="*/ 22 w 28"/>
                <a:gd name="T7" fmla="*/ 17 h 105"/>
                <a:gd name="T8" fmla="*/ 27 w 28"/>
                <a:gd name="T9" fmla="*/ 104 h 105"/>
                <a:gd name="T10" fmla="*/ 27 w 28"/>
                <a:gd name="T11" fmla="*/ 104 h 105"/>
              </a:gdLst>
              <a:ahLst/>
              <a:cxnLst>
                <a:cxn ang="0">
                  <a:pos x="T0" y="T1"/>
                </a:cxn>
                <a:cxn ang="0">
                  <a:pos x="T2" y="T3"/>
                </a:cxn>
                <a:cxn ang="0">
                  <a:pos x="T4" y="T5"/>
                </a:cxn>
                <a:cxn ang="0">
                  <a:pos x="T6" y="T7"/>
                </a:cxn>
                <a:cxn ang="0">
                  <a:pos x="T8" y="T9"/>
                </a:cxn>
                <a:cxn ang="0">
                  <a:pos x="T10" y="T11"/>
                </a:cxn>
              </a:cxnLst>
              <a:rect l="0" t="0" r="r" b="b"/>
              <a:pathLst>
                <a:path w="28" h="105">
                  <a:moveTo>
                    <a:pt x="27" y="104"/>
                  </a:moveTo>
                  <a:lnTo>
                    <a:pt x="2" y="78"/>
                  </a:lnTo>
                  <a:lnTo>
                    <a:pt x="0" y="0"/>
                  </a:lnTo>
                  <a:lnTo>
                    <a:pt x="22" y="17"/>
                  </a:lnTo>
                  <a:lnTo>
                    <a:pt x="27" y="104"/>
                  </a:lnTo>
                  <a:lnTo>
                    <a:pt x="27"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1" name="Freeform 217"/>
            <p:cNvSpPr>
              <a:spLocks/>
            </p:cNvSpPr>
            <p:nvPr/>
          </p:nvSpPr>
          <p:spPr bwMode="auto">
            <a:xfrm>
              <a:off x="5274" y="1950"/>
              <a:ext cx="165" cy="24"/>
            </a:xfrm>
            <a:custGeom>
              <a:avLst/>
              <a:gdLst>
                <a:gd name="T0" fmla="*/ 0 w 165"/>
                <a:gd name="T1" fmla="*/ 1 h 24"/>
                <a:gd name="T2" fmla="*/ 141 w 165"/>
                <a:gd name="T3" fmla="*/ 0 h 24"/>
                <a:gd name="T4" fmla="*/ 164 w 165"/>
                <a:gd name="T5" fmla="*/ 23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1" y="0"/>
                  </a:lnTo>
                  <a:lnTo>
                    <a:pt x="164" y="23"/>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2" name="Freeform 218"/>
            <p:cNvSpPr>
              <a:spLocks/>
            </p:cNvSpPr>
            <p:nvPr/>
          </p:nvSpPr>
          <p:spPr bwMode="auto">
            <a:xfrm>
              <a:off x="5296" y="1973"/>
              <a:ext cx="144" cy="80"/>
            </a:xfrm>
            <a:custGeom>
              <a:avLst/>
              <a:gdLst>
                <a:gd name="T0" fmla="*/ 1 w 144"/>
                <a:gd name="T1" fmla="*/ 79 h 80"/>
                <a:gd name="T2" fmla="*/ 0 w 144"/>
                <a:gd name="T3" fmla="*/ 0 h 80"/>
                <a:gd name="T4" fmla="*/ 142 w 144"/>
                <a:gd name="T5" fmla="*/ 0 h 80"/>
                <a:gd name="T6" fmla="*/ 143 w 144"/>
                <a:gd name="T7" fmla="*/ 79 h 80"/>
                <a:gd name="T8" fmla="*/ 1 w 144"/>
                <a:gd name="T9" fmla="*/ 79 h 80"/>
                <a:gd name="T10" fmla="*/ 1 w 144"/>
                <a:gd name="T11" fmla="*/ 79 h 80"/>
              </a:gdLst>
              <a:ahLst/>
              <a:cxnLst>
                <a:cxn ang="0">
                  <a:pos x="T0" y="T1"/>
                </a:cxn>
                <a:cxn ang="0">
                  <a:pos x="T2" y="T3"/>
                </a:cxn>
                <a:cxn ang="0">
                  <a:pos x="T4" y="T5"/>
                </a:cxn>
                <a:cxn ang="0">
                  <a:pos x="T6" y="T7"/>
                </a:cxn>
                <a:cxn ang="0">
                  <a:pos x="T8" y="T9"/>
                </a:cxn>
                <a:cxn ang="0">
                  <a:pos x="T10" y="T11"/>
                </a:cxn>
              </a:cxnLst>
              <a:rect l="0" t="0" r="r" b="b"/>
              <a:pathLst>
                <a:path w="144" h="80">
                  <a:moveTo>
                    <a:pt x="1" y="79"/>
                  </a:moveTo>
                  <a:lnTo>
                    <a:pt x="0" y="0"/>
                  </a:lnTo>
                  <a:lnTo>
                    <a:pt x="142" y="0"/>
                  </a:lnTo>
                  <a:lnTo>
                    <a:pt x="143" y="79"/>
                  </a:lnTo>
                  <a:lnTo>
                    <a:pt x="1" y="79"/>
                  </a:lnTo>
                  <a:lnTo>
                    <a:pt x="1" y="7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3" name="Freeform 219"/>
            <p:cNvSpPr>
              <a:spLocks/>
            </p:cNvSpPr>
            <p:nvPr/>
          </p:nvSpPr>
          <p:spPr bwMode="auto">
            <a:xfrm>
              <a:off x="5274" y="1867"/>
              <a:ext cx="27" cy="84"/>
            </a:xfrm>
            <a:custGeom>
              <a:avLst/>
              <a:gdLst>
                <a:gd name="T0" fmla="*/ 26 w 27"/>
                <a:gd name="T1" fmla="*/ 83 h 84"/>
                <a:gd name="T2" fmla="*/ 1 w 27"/>
                <a:gd name="T3" fmla="*/ 58 h 84"/>
                <a:gd name="T4" fmla="*/ 0 w 27"/>
                <a:gd name="T5" fmla="*/ 0 h 84"/>
                <a:gd name="T6" fmla="*/ 22 w 27"/>
                <a:gd name="T7" fmla="*/ 19 h 84"/>
                <a:gd name="T8" fmla="*/ 26 w 27"/>
                <a:gd name="T9" fmla="*/ 83 h 84"/>
                <a:gd name="T10" fmla="*/ 26 w 27"/>
                <a:gd name="T11" fmla="*/ 83 h 84"/>
              </a:gdLst>
              <a:ahLst/>
              <a:cxnLst>
                <a:cxn ang="0">
                  <a:pos x="T0" y="T1"/>
                </a:cxn>
                <a:cxn ang="0">
                  <a:pos x="T2" y="T3"/>
                </a:cxn>
                <a:cxn ang="0">
                  <a:pos x="T4" y="T5"/>
                </a:cxn>
                <a:cxn ang="0">
                  <a:pos x="T6" y="T7"/>
                </a:cxn>
                <a:cxn ang="0">
                  <a:pos x="T8" y="T9"/>
                </a:cxn>
                <a:cxn ang="0">
                  <a:pos x="T10" y="T11"/>
                </a:cxn>
              </a:cxnLst>
              <a:rect l="0" t="0" r="r" b="b"/>
              <a:pathLst>
                <a:path w="27" h="84">
                  <a:moveTo>
                    <a:pt x="26" y="83"/>
                  </a:moveTo>
                  <a:lnTo>
                    <a:pt x="1" y="58"/>
                  </a:lnTo>
                  <a:lnTo>
                    <a:pt x="0" y="0"/>
                  </a:lnTo>
                  <a:lnTo>
                    <a:pt x="22" y="19"/>
                  </a:lnTo>
                  <a:lnTo>
                    <a:pt x="26" y="83"/>
                  </a:lnTo>
                  <a:lnTo>
                    <a:pt x="26"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4" name="Freeform 220"/>
            <p:cNvSpPr>
              <a:spLocks/>
            </p:cNvSpPr>
            <p:nvPr/>
          </p:nvSpPr>
          <p:spPr bwMode="auto">
            <a:xfrm>
              <a:off x="5274" y="1866"/>
              <a:ext cx="164" cy="24"/>
            </a:xfrm>
            <a:custGeom>
              <a:avLst/>
              <a:gdLst>
                <a:gd name="T0" fmla="*/ 0 w 164"/>
                <a:gd name="T1" fmla="*/ 1 h 24"/>
                <a:gd name="T2" fmla="*/ 141 w 164"/>
                <a:gd name="T3" fmla="*/ 0 h 24"/>
                <a:gd name="T4" fmla="*/ 163 w 164"/>
                <a:gd name="T5" fmla="*/ 22 h 24"/>
                <a:gd name="T6" fmla="*/ 22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5" name="Freeform 221"/>
            <p:cNvSpPr>
              <a:spLocks/>
            </p:cNvSpPr>
            <p:nvPr/>
          </p:nvSpPr>
          <p:spPr bwMode="auto">
            <a:xfrm>
              <a:off x="5296" y="1888"/>
              <a:ext cx="143" cy="59"/>
            </a:xfrm>
            <a:custGeom>
              <a:avLst/>
              <a:gdLst>
                <a:gd name="T0" fmla="*/ 0 w 143"/>
                <a:gd name="T1" fmla="*/ 58 h 59"/>
                <a:gd name="T2" fmla="*/ 0 w 143"/>
                <a:gd name="T3" fmla="*/ 1 h 59"/>
                <a:gd name="T4" fmla="*/ 142 w 143"/>
                <a:gd name="T5" fmla="*/ 0 h 59"/>
                <a:gd name="T6" fmla="*/ 142 w 143"/>
                <a:gd name="T7" fmla="*/ 57 h 59"/>
                <a:gd name="T8" fmla="*/ 0 w 143"/>
                <a:gd name="T9" fmla="*/ 58 h 59"/>
                <a:gd name="T10" fmla="*/ 0 w 143"/>
                <a:gd name="T11" fmla="*/ 58 h 59"/>
              </a:gdLst>
              <a:ahLst/>
              <a:cxnLst>
                <a:cxn ang="0">
                  <a:pos x="T0" y="T1"/>
                </a:cxn>
                <a:cxn ang="0">
                  <a:pos x="T2" y="T3"/>
                </a:cxn>
                <a:cxn ang="0">
                  <a:pos x="T4" y="T5"/>
                </a:cxn>
                <a:cxn ang="0">
                  <a:pos x="T6" y="T7"/>
                </a:cxn>
                <a:cxn ang="0">
                  <a:pos x="T8" y="T9"/>
                </a:cxn>
                <a:cxn ang="0">
                  <a:pos x="T10" y="T11"/>
                </a:cxn>
              </a:cxnLst>
              <a:rect l="0" t="0" r="r" b="b"/>
              <a:pathLst>
                <a:path w="143" h="59">
                  <a:moveTo>
                    <a:pt x="0" y="58"/>
                  </a:moveTo>
                  <a:lnTo>
                    <a:pt x="0" y="1"/>
                  </a:lnTo>
                  <a:lnTo>
                    <a:pt x="142" y="0"/>
                  </a:lnTo>
                  <a:lnTo>
                    <a:pt x="142" y="57"/>
                  </a:lnTo>
                  <a:lnTo>
                    <a:pt x="0" y="58"/>
                  </a:lnTo>
                  <a:lnTo>
                    <a:pt x="0" y="58"/>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6" name="Freeform 222"/>
            <p:cNvSpPr>
              <a:spLocks/>
            </p:cNvSpPr>
            <p:nvPr/>
          </p:nvSpPr>
          <p:spPr bwMode="auto">
            <a:xfrm>
              <a:off x="5273" y="1791"/>
              <a:ext cx="28" cy="67"/>
            </a:xfrm>
            <a:custGeom>
              <a:avLst/>
              <a:gdLst>
                <a:gd name="T0" fmla="*/ 27 w 28"/>
                <a:gd name="T1" fmla="*/ 66 h 67"/>
                <a:gd name="T2" fmla="*/ 2 w 28"/>
                <a:gd name="T3" fmla="*/ 41 h 67"/>
                <a:gd name="T4" fmla="*/ 0 w 28"/>
                <a:gd name="T5" fmla="*/ 0 h 67"/>
                <a:gd name="T6" fmla="*/ 22 w 28"/>
                <a:gd name="T7" fmla="*/ 19 h 67"/>
                <a:gd name="T8" fmla="*/ 27 w 28"/>
                <a:gd name="T9" fmla="*/ 66 h 67"/>
                <a:gd name="T10" fmla="*/ 27 w 28"/>
                <a:gd name="T11" fmla="*/ 66 h 67"/>
              </a:gdLst>
              <a:ahLst/>
              <a:cxnLst>
                <a:cxn ang="0">
                  <a:pos x="T0" y="T1"/>
                </a:cxn>
                <a:cxn ang="0">
                  <a:pos x="T2" y="T3"/>
                </a:cxn>
                <a:cxn ang="0">
                  <a:pos x="T4" y="T5"/>
                </a:cxn>
                <a:cxn ang="0">
                  <a:pos x="T6" y="T7"/>
                </a:cxn>
                <a:cxn ang="0">
                  <a:pos x="T8" y="T9"/>
                </a:cxn>
                <a:cxn ang="0">
                  <a:pos x="T10" y="T11"/>
                </a:cxn>
              </a:cxnLst>
              <a:rect l="0" t="0" r="r" b="b"/>
              <a:pathLst>
                <a:path w="28" h="67">
                  <a:moveTo>
                    <a:pt x="27" y="66"/>
                  </a:moveTo>
                  <a:lnTo>
                    <a:pt x="2" y="41"/>
                  </a:lnTo>
                  <a:lnTo>
                    <a:pt x="0" y="0"/>
                  </a:lnTo>
                  <a:lnTo>
                    <a:pt x="22" y="19"/>
                  </a:lnTo>
                  <a:lnTo>
                    <a:pt x="27" y="66"/>
                  </a:lnTo>
                  <a:lnTo>
                    <a:pt x="27"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7" name="Freeform 223"/>
            <p:cNvSpPr>
              <a:spLocks/>
            </p:cNvSpPr>
            <p:nvPr/>
          </p:nvSpPr>
          <p:spPr bwMode="auto">
            <a:xfrm>
              <a:off x="5273" y="1790"/>
              <a:ext cx="165" cy="24"/>
            </a:xfrm>
            <a:custGeom>
              <a:avLst/>
              <a:gdLst>
                <a:gd name="T0" fmla="*/ 0 w 165"/>
                <a:gd name="T1" fmla="*/ 1 h 24"/>
                <a:gd name="T2" fmla="*/ 142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2"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8" name="Freeform 224"/>
            <p:cNvSpPr>
              <a:spLocks/>
            </p:cNvSpPr>
            <p:nvPr/>
          </p:nvSpPr>
          <p:spPr bwMode="auto">
            <a:xfrm>
              <a:off x="5295" y="1812"/>
              <a:ext cx="143" cy="42"/>
            </a:xfrm>
            <a:custGeom>
              <a:avLst/>
              <a:gdLst>
                <a:gd name="T0" fmla="*/ 0 w 143"/>
                <a:gd name="T1" fmla="*/ 41 h 42"/>
                <a:gd name="T2" fmla="*/ 0 w 143"/>
                <a:gd name="T3" fmla="*/ 1 h 42"/>
                <a:gd name="T4" fmla="*/ 142 w 143"/>
                <a:gd name="T5" fmla="*/ 0 h 42"/>
                <a:gd name="T6" fmla="*/ 142 w 143"/>
                <a:gd name="T7" fmla="*/ 40 h 42"/>
                <a:gd name="T8" fmla="*/ 0 w 143"/>
                <a:gd name="T9" fmla="*/ 41 h 42"/>
                <a:gd name="T10" fmla="*/ 0 w 143"/>
                <a:gd name="T11" fmla="*/ 41 h 42"/>
              </a:gdLst>
              <a:ahLst/>
              <a:cxnLst>
                <a:cxn ang="0">
                  <a:pos x="T0" y="T1"/>
                </a:cxn>
                <a:cxn ang="0">
                  <a:pos x="T2" y="T3"/>
                </a:cxn>
                <a:cxn ang="0">
                  <a:pos x="T4" y="T5"/>
                </a:cxn>
                <a:cxn ang="0">
                  <a:pos x="T6" y="T7"/>
                </a:cxn>
                <a:cxn ang="0">
                  <a:pos x="T8" y="T9"/>
                </a:cxn>
                <a:cxn ang="0">
                  <a:pos x="T10" y="T11"/>
                </a:cxn>
              </a:cxnLst>
              <a:rect l="0" t="0" r="r" b="b"/>
              <a:pathLst>
                <a:path w="143" h="42">
                  <a:moveTo>
                    <a:pt x="0" y="41"/>
                  </a:moveTo>
                  <a:lnTo>
                    <a:pt x="0" y="1"/>
                  </a:lnTo>
                  <a:lnTo>
                    <a:pt x="142" y="0"/>
                  </a:lnTo>
                  <a:lnTo>
                    <a:pt x="142" y="40"/>
                  </a:lnTo>
                  <a:lnTo>
                    <a:pt x="0" y="41"/>
                  </a:lnTo>
                  <a:lnTo>
                    <a:pt x="0" y="4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199" name="Freeform 225"/>
            <p:cNvSpPr>
              <a:spLocks/>
            </p:cNvSpPr>
            <p:nvPr/>
          </p:nvSpPr>
          <p:spPr bwMode="auto">
            <a:xfrm>
              <a:off x="5273" y="1717"/>
              <a:ext cx="27" cy="52"/>
            </a:xfrm>
            <a:custGeom>
              <a:avLst/>
              <a:gdLst>
                <a:gd name="T0" fmla="*/ 26 w 27"/>
                <a:gd name="T1" fmla="*/ 51 h 52"/>
                <a:gd name="T2" fmla="*/ 1 w 27"/>
                <a:gd name="T3" fmla="*/ 26 h 52"/>
                <a:gd name="T4" fmla="*/ 0 w 27"/>
                <a:gd name="T5" fmla="*/ 0 h 52"/>
                <a:gd name="T6" fmla="*/ 22 w 27"/>
                <a:gd name="T7" fmla="*/ 17 h 52"/>
                <a:gd name="T8" fmla="*/ 26 w 27"/>
                <a:gd name="T9" fmla="*/ 51 h 52"/>
                <a:gd name="T10" fmla="*/ 26 w 27"/>
                <a:gd name="T11" fmla="*/ 51 h 52"/>
              </a:gdLst>
              <a:ahLst/>
              <a:cxnLst>
                <a:cxn ang="0">
                  <a:pos x="T0" y="T1"/>
                </a:cxn>
                <a:cxn ang="0">
                  <a:pos x="T2" y="T3"/>
                </a:cxn>
                <a:cxn ang="0">
                  <a:pos x="T4" y="T5"/>
                </a:cxn>
                <a:cxn ang="0">
                  <a:pos x="T6" y="T7"/>
                </a:cxn>
                <a:cxn ang="0">
                  <a:pos x="T8" y="T9"/>
                </a:cxn>
                <a:cxn ang="0">
                  <a:pos x="T10" y="T11"/>
                </a:cxn>
              </a:cxnLst>
              <a:rect l="0" t="0" r="r" b="b"/>
              <a:pathLst>
                <a:path w="27" h="52">
                  <a:moveTo>
                    <a:pt x="26" y="51"/>
                  </a:moveTo>
                  <a:lnTo>
                    <a:pt x="1" y="26"/>
                  </a:lnTo>
                  <a:lnTo>
                    <a:pt x="0" y="0"/>
                  </a:lnTo>
                  <a:lnTo>
                    <a:pt x="22" y="17"/>
                  </a:lnTo>
                  <a:lnTo>
                    <a:pt x="26" y="51"/>
                  </a:lnTo>
                  <a:lnTo>
                    <a:pt x="26"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00" name="Freeform 226"/>
            <p:cNvSpPr>
              <a:spLocks/>
            </p:cNvSpPr>
            <p:nvPr/>
          </p:nvSpPr>
          <p:spPr bwMode="auto">
            <a:xfrm>
              <a:off x="5273" y="1715"/>
              <a:ext cx="165" cy="24"/>
            </a:xfrm>
            <a:custGeom>
              <a:avLst/>
              <a:gdLst>
                <a:gd name="T0" fmla="*/ 0 w 165"/>
                <a:gd name="T1" fmla="*/ 1 h 24"/>
                <a:gd name="T2" fmla="*/ 142 w 165"/>
                <a:gd name="T3" fmla="*/ 0 h 24"/>
                <a:gd name="T4" fmla="*/ 164 w 165"/>
                <a:gd name="T5" fmla="*/ 22 h 24"/>
                <a:gd name="T6" fmla="*/ 22 w 165"/>
                <a:gd name="T7" fmla="*/ 23 h 24"/>
                <a:gd name="T8" fmla="*/ 0 w 165"/>
                <a:gd name="T9" fmla="*/ 1 h 24"/>
                <a:gd name="T10" fmla="*/ 0 w 165"/>
                <a:gd name="T11" fmla="*/ 1 h 24"/>
              </a:gdLst>
              <a:ahLst/>
              <a:cxnLst>
                <a:cxn ang="0">
                  <a:pos x="T0" y="T1"/>
                </a:cxn>
                <a:cxn ang="0">
                  <a:pos x="T2" y="T3"/>
                </a:cxn>
                <a:cxn ang="0">
                  <a:pos x="T4" y="T5"/>
                </a:cxn>
                <a:cxn ang="0">
                  <a:pos x="T6" y="T7"/>
                </a:cxn>
                <a:cxn ang="0">
                  <a:pos x="T8" y="T9"/>
                </a:cxn>
                <a:cxn ang="0">
                  <a:pos x="T10" y="T11"/>
                </a:cxn>
              </a:cxnLst>
              <a:rect l="0" t="0" r="r" b="b"/>
              <a:pathLst>
                <a:path w="165" h="24">
                  <a:moveTo>
                    <a:pt x="0" y="1"/>
                  </a:moveTo>
                  <a:lnTo>
                    <a:pt x="142" y="0"/>
                  </a:lnTo>
                  <a:lnTo>
                    <a:pt x="164" y="22"/>
                  </a:lnTo>
                  <a:lnTo>
                    <a:pt x="22"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01" name="Freeform 227"/>
            <p:cNvSpPr>
              <a:spLocks/>
            </p:cNvSpPr>
            <p:nvPr/>
          </p:nvSpPr>
          <p:spPr bwMode="auto">
            <a:xfrm>
              <a:off x="5295" y="1737"/>
              <a:ext cx="143" cy="28"/>
            </a:xfrm>
            <a:custGeom>
              <a:avLst/>
              <a:gdLst>
                <a:gd name="T0" fmla="*/ 0 w 143"/>
                <a:gd name="T1" fmla="*/ 27 h 28"/>
                <a:gd name="T2" fmla="*/ 0 w 143"/>
                <a:gd name="T3" fmla="*/ 1 h 28"/>
                <a:gd name="T4" fmla="*/ 142 w 143"/>
                <a:gd name="T5" fmla="*/ 0 h 28"/>
                <a:gd name="T6" fmla="*/ 142 w 143"/>
                <a:gd name="T7" fmla="*/ 26 h 28"/>
                <a:gd name="T8" fmla="*/ 0 w 143"/>
                <a:gd name="T9" fmla="*/ 27 h 28"/>
                <a:gd name="T10" fmla="*/ 0 w 143"/>
                <a:gd name="T11" fmla="*/ 27 h 28"/>
              </a:gdLst>
              <a:ahLst/>
              <a:cxnLst>
                <a:cxn ang="0">
                  <a:pos x="T0" y="T1"/>
                </a:cxn>
                <a:cxn ang="0">
                  <a:pos x="T2" y="T3"/>
                </a:cxn>
                <a:cxn ang="0">
                  <a:pos x="T4" y="T5"/>
                </a:cxn>
                <a:cxn ang="0">
                  <a:pos x="T6" y="T7"/>
                </a:cxn>
                <a:cxn ang="0">
                  <a:pos x="T8" y="T9"/>
                </a:cxn>
                <a:cxn ang="0">
                  <a:pos x="T10" y="T11"/>
                </a:cxn>
              </a:cxnLst>
              <a:rect l="0" t="0" r="r" b="b"/>
              <a:pathLst>
                <a:path w="143" h="28">
                  <a:moveTo>
                    <a:pt x="0" y="27"/>
                  </a:moveTo>
                  <a:lnTo>
                    <a:pt x="0" y="1"/>
                  </a:lnTo>
                  <a:lnTo>
                    <a:pt x="142" y="0"/>
                  </a:lnTo>
                  <a:lnTo>
                    <a:pt x="142" y="26"/>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sp>
        <p:nvSpPr>
          <p:cNvPr id="202" name="Freeform 236"/>
          <p:cNvSpPr>
            <a:spLocks/>
          </p:cNvSpPr>
          <p:nvPr/>
        </p:nvSpPr>
        <p:spPr bwMode="auto">
          <a:xfrm>
            <a:off x="2520951" y="3127375"/>
            <a:ext cx="999067" cy="722313"/>
          </a:xfrm>
          <a:custGeom>
            <a:avLst/>
            <a:gdLst>
              <a:gd name="T0" fmla="*/ 370174 w 287"/>
              <a:gd name="T1" fmla="*/ 720924 h 433"/>
              <a:gd name="T2" fmla="*/ 745561 w 287"/>
              <a:gd name="T3" fmla="*/ 542362 h 433"/>
              <a:gd name="T4" fmla="*/ 604791 w 287"/>
              <a:gd name="T5" fmla="*/ 542362 h 433"/>
              <a:gd name="T6" fmla="*/ 610005 w 287"/>
              <a:gd name="T7" fmla="*/ 0 h 433"/>
              <a:gd name="T8" fmla="*/ 140770 w 287"/>
              <a:gd name="T9" fmla="*/ 0 h 433"/>
              <a:gd name="T10" fmla="*/ 138163 w 287"/>
              <a:gd name="T11" fmla="*/ 544031 h 433"/>
              <a:gd name="T12" fmla="*/ 0 w 287"/>
              <a:gd name="T13" fmla="*/ 542362 h 433"/>
              <a:gd name="T14" fmla="*/ 370174 w 287"/>
              <a:gd name="T15" fmla="*/ 720924 h 433"/>
              <a:gd name="T16" fmla="*/ 370174 w 287"/>
              <a:gd name="T17" fmla="*/ 720924 h 4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7" h="433">
                <a:moveTo>
                  <a:pt x="142" y="432"/>
                </a:moveTo>
                <a:lnTo>
                  <a:pt x="286" y="325"/>
                </a:lnTo>
                <a:lnTo>
                  <a:pt x="232" y="325"/>
                </a:lnTo>
                <a:lnTo>
                  <a:pt x="234" y="0"/>
                </a:lnTo>
                <a:lnTo>
                  <a:pt x="54" y="0"/>
                </a:lnTo>
                <a:lnTo>
                  <a:pt x="53" y="326"/>
                </a:lnTo>
                <a:lnTo>
                  <a:pt x="0" y="325"/>
                </a:lnTo>
                <a:lnTo>
                  <a:pt x="142" y="432"/>
                </a:lnTo>
              </a:path>
            </a:pathLst>
          </a:custGeom>
          <a:solidFill>
            <a:schemeClr val="accent1"/>
          </a:solidFill>
          <a:ln>
            <a:noFill/>
          </a:ln>
          <a:effectLst/>
          <a:extLst>
            <a:ext uri="{91240B29-F687-4F45-9708-019B960494DF}">
              <a14:hiddenLine xmlns:a14="http://schemas.microsoft.com/office/drawing/2010/main" w="18797"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03" name="Text Box 247"/>
          <p:cNvSpPr txBox="1">
            <a:spLocks noChangeArrowheads="1"/>
          </p:cNvSpPr>
          <p:nvPr/>
        </p:nvSpPr>
        <p:spPr bwMode="auto">
          <a:xfrm>
            <a:off x="4226985" y="4887914"/>
            <a:ext cx="6718300" cy="439737"/>
          </a:xfrm>
          <a:prstGeom prst="rect">
            <a:avLst/>
          </a:prstGeom>
          <a:solidFill>
            <a:schemeClr val="accent4">
              <a:lumMod val="40000"/>
              <a:lumOff val="60000"/>
            </a:schemeClr>
          </a:solidFill>
          <a:ln>
            <a:noFill/>
          </a:ln>
          <a:effectLst/>
        </p:spPr>
        <p:txBody>
          <a:bodyPr lIns="0" tIns="0" rIns="0" bIns="0"/>
          <a:lstStyle>
            <a:lvl1pPr defTabSz="392113">
              <a:defRPr sz="2400">
                <a:solidFill>
                  <a:schemeClr val="tx1"/>
                </a:solidFill>
                <a:latin typeface="Times New Roman" panose="02020603050405020304" pitchFamily="18" charset="0"/>
              </a:defRPr>
            </a:lvl1pPr>
            <a:lvl2pPr marL="344488" indent="65088" defTabSz="392113">
              <a:defRPr sz="2400">
                <a:solidFill>
                  <a:schemeClr val="tx1"/>
                </a:solidFill>
                <a:latin typeface="Times New Roman" panose="02020603050405020304" pitchFamily="18" charset="0"/>
              </a:defRPr>
            </a:lvl2pPr>
            <a:lvl3pPr marL="690563" indent="130175" defTabSz="392113">
              <a:defRPr sz="2400">
                <a:solidFill>
                  <a:schemeClr val="tx1"/>
                </a:solidFill>
                <a:latin typeface="Times New Roman" panose="02020603050405020304" pitchFamily="18" charset="0"/>
              </a:defRPr>
            </a:lvl3pPr>
            <a:lvl4pPr marL="1035050" indent="195263" defTabSz="392113">
              <a:defRPr sz="2400">
                <a:solidFill>
                  <a:schemeClr val="tx1"/>
                </a:solidFill>
                <a:latin typeface="Times New Roman" panose="02020603050405020304" pitchFamily="18" charset="0"/>
              </a:defRPr>
            </a:lvl4pPr>
            <a:lvl5pPr marL="1641475" defTabSz="392113">
              <a:defRPr sz="2400">
                <a:solidFill>
                  <a:schemeClr val="tx1"/>
                </a:solidFill>
                <a:latin typeface="Times New Roman" panose="02020603050405020304" pitchFamily="18" charset="0"/>
              </a:defRPr>
            </a:lvl5pPr>
            <a:lvl6pPr marL="2098675" defTabSz="392113" fontAlgn="base">
              <a:spcBef>
                <a:spcPct val="0"/>
              </a:spcBef>
              <a:spcAft>
                <a:spcPct val="0"/>
              </a:spcAft>
              <a:defRPr sz="2400">
                <a:solidFill>
                  <a:schemeClr val="tx1"/>
                </a:solidFill>
                <a:latin typeface="Times New Roman" panose="02020603050405020304" pitchFamily="18" charset="0"/>
              </a:defRPr>
            </a:lvl6pPr>
            <a:lvl7pPr marL="2555875" defTabSz="392113" fontAlgn="base">
              <a:spcBef>
                <a:spcPct val="0"/>
              </a:spcBef>
              <a:spcAft>
                <a:spcPct val="0"/>
              </a:spcAft>
              <a:defRPr sz="2400">
                <a:solidFill>
                  <a:schemeClr val="tx1"/>
                </a:solidFill>
                <a:latin typeface="Times New Roman" panose="02020603050405020304" pitchFamily="18" charset="0"/>
              </a:defRPr>
            </a:lvl7pPr>
            <a:lvl8pPr marL="3013075" defTabSz="392113" fontAlgn="base">
              <a:spcBef>
                <a:spcPct val="0"/>
              </a:spcBef>
              <a:spcAft>
                <a:spcPct val="0"/>
              </a:spcAft>
              <a:defRPr sz="2400">
                <a:solidFill>
                  <a:schemeClr val="tx1"/>
                </a:solidFill>
                <a:latin typeface="Times New Roman" panose="02020603050405020304" pitchFamily="18" charset="0"/>
              </a:defRPr>
            </a:lvl8pPr>
            <a:lvl9pPr marL="3470275" defTabSz="392113" fontAlgn="base">
              <a:spcBef>
                <a:spcPct val="0"/>
              </a:spcBef>
              <a:spcAft>
                <a:spcPct val="0"/>
              </a:spcAft>
              <a:defRPr sz="2400">
                <a:solidFill>
                  <a:schemeClr val="tx1"/>
                </a:solidFill>
                <a:latin typeface="Times New Roman" panose="02020603050405020304" pitchFamily="18" charset="0"/>
              </a:defRPr>
            </a:lvl9pPr>
          </a:lstStyle>
          <a:p>
            <a:pPr algn="ctr">
              <a:lnSpc>
                <a:spcPct val="150000"/>
              </a:lnSpc>
              <a:spcBef>
                <a:spcPts val="600"/>
              </a:spcBef>
              <a:spcAft>
                <a:spcPts val="600"/>
              </a:spcAft>
              <a:buClr>
                <a:srgbClr val="FFFF00"/>
              </a:buClr>
              <a:buSzPct val="90000"/>
              <a:buFont typeface="Monotype Sorts" pitchFamily="2" charset="2"/>
              <a:buNone/>
              <a:defRPr/>
            </a:pPr>
            <a:r>
              <a:rPr lang="en-GB" altLang="en-US" sz="1600" b="1" dirty="0">
                <a:solidFill>
                  <a:schemeClr val="accent4">
                    <a:lumMod val="75000"/>
                  </a:schemeClr>
                </a:solidFill>
                <a:latin typeface="+mj-lt"/>
              </a:rPr>
              <a:t>Colleagues performance objectives</a:t>
            </a:r>
            <a:endParaRPr lang="en-GB" altLang="en-US" sz="1600" dirty="0">
              <a:solidFill>
                <a:schemeClr val="accent4">
                  <a:lumMod val="75000"/>
                </a:schemeClr>
              </a:solidFill>
              <a:latin typeface="+mj-lt"/>
            </a:endParaRPr>
          </a:p>
        </p:txBody>
      </p:sp>
      <p:sp>
        <p:nvSpPr>
          <p:cNvPr id="204" name="Text Box 250"/>
          <p:cNvSpPr txBox="1">
            <a:spLocks noChangeArrowheads="1"/>
          </p:cNvSpPr>
          <p:nvPr/>
        </p:nvSpPr>
        <p:spPr bwMode="auto">
          <a:xfrm>
            <a:off x="4205817" y="5591176"/>
            <a:ext cx="6720416" cy="360363"/>
          </a:xfrm>
          <a:prstGeom prst="rect">
            <a:avLst/>
          </a:prstGeom>
          <a:solidFill>
            <a:schemeClr val="accent4">
              <a:lumMod val="40000"/>
              <a:lumOff val="60000"/>
            </a:schemeClr>
          </a:solidFill>
          <a:ln>
            <a:noFill/>
          </a:ln>
          <a:effectLst/>
        </p:spPr>
        <p:txBody>
          <a:bodyPr lIns="0" tIns="0" rIns="0" bIns="0"/>
          <a:lstStyle>
            <a:lvl1pPr defTabSz="392113">
              <a:defRPr sz="2400">
                <a:solidFill>
                  <a:schemeClr val="tx1"/>
                </a:solidFill>
                <a:latin typeface="Times New Roman" panose="02020603050405020304" pitchFamily="18" charset="0"/>
              </a:defRPr>
            </a:lvl1pPr>
            <a:lvl2pPr marL="344488" indent="65088" defTabSz="392113">
              <a:defRPr sz="2400">
                <a:solidFill>
                  <a:schemeClr val="tx1"/>
                </a:solidFill>
                <a:latin typeface="Times New Roman" panose="02020603050405020304" pitchFamily="18" charset="0"/>
              </a:defRPr>
            </a:lvl2pPr>
            <a:lvl3pPr marL="690563" indent="130175" defTabSz="392113">
              <a:defRPr sz="2400">
                <a:solidFill>
                  <a:schemeClr val="tx1"/>
                </a:solidFill>
                <a:latin typeface="Times New Roman" panose="02020603050405020304" pitchFamily="18" charset="0"/>
              </a:defRPr>
            </a:lvl3pPr>
            <a:lvl4pPr marL="1035050" indent="195263" defTabSz="392113">
              <a:defRPr sz="2400">
                <a:solidFill>
                  <a:schemeClr val="tx1"/>
                </a:solidFill>
                <a:latin typeface="Times New Roman" panose="02020603050405020304" pitchFamily="18" charset="0"/>
              </a:defRPr>
            </a:lvl4pPr>
            <a:lvl5pPr marL="1641475" defTabSz="392113">
              <a:defRPr sz="2400">
                <a:solidFill>
                  <a:schemeClr val="tx1"/>
                </a:solidFill>
                <a:latin typeface="Times New Roman" panose="02020603050405020304" pitchFamily="18" charset="0"/>
              </a:defRPr>
            </a:lvl5pPr>
            <a:lvl6pPr marL="2098675" defTabSz="392113" fontAlgn="base">
              <a:spcBef>
                <a:spcPct val="0"/>
              </a:spcBef>
              <a:spcAft>
                <a:spcPct val="0"/>
              </a:spcAft>
              <a:defRPr sz="2400">
                <a:solidFill>
                  <a:schemeClr val="tx1"/>
                </a:solidFill>
                <a:latin typeface="Times New Roman" panose="02020603050405020304" pitchFamily="18" charset="0"/>
              </a:defRPr>
            </a:lvl6pPr>
            <a:lvl7pPr marL="2555875" defTabSz="392113" fontAlgn="base">
              <a:spcBef>
                <a:spcPct val="0"/>
              </a:spcBef>
              <a:spcAft>
                <a:spcPct val="0"/>
              </a:spcAft>
              <a:defRPr sz="2400">
                <a:solidFill>
                  <a:schemeClr val="tx1"/>
                </a:solidFill>
                <a:latin typeface="Times New Roman" panose="02020603050405020304" pitchFamily="18" charset="0"/>
              </a:defRPr>
            </a:lvl7pPr>
            <a:lvl8pPr marL="3013075" defTabSz="392113" fontAlgn="base">
              <a:spcBef>
                <a:spcPct val="0"/>
              </a:spcBef>
              <a:spcAft>
                <a:spcPct val="0"/>
              </a:spcAft>
              <a:defRPr sz="2400">
                <a:solidFill>
                  <a:schemeClr val="tx1"/>
                </a:solidFill>
                <a:latin typeface="Times New Roman" panose="02020603050405020304" pitchFamily="18" charset="0"/>
              </a:defRPr>
            </a:lvl8pPr>
            <a:lvl9pPr marL="3470275" defTabSz="392113" fontAlgn="base">
              <a:spcBef>
                <a:spcPct val="0"/>
              </a:spcBef>
              <a:spcAft>
                <a:spcPct val="0"/>
              </a:spcAft>
              <a:defRPr sz="2400">
                <a:solidFill>
                  <a:schemeClr val="tx1"/>
                </a:solidFill>
                <a:latin typeface="Times New Roman" panose="02020603050405020304" pitchFamily="18" charset="0"/>
              </a:defRPr>
            </a:lvl9pPr>
          </a:lstStyle>
          <a:p>
            <a:pPr algn="ctr">
              <a:buClr>
                <a:srgbClr val="FFFF00"/>
              </a:buClr>
              <a:buSzPct val="90000"/>
              <a:buFont typeface="Monotype Sorts" pitchFamily="2" charset="2"/>
              <a:buNone/>
              <a:defRPr/>
            </a:pPr>
            <a:r>
              <a:rPr lang="en-GB" altLang="en-US" sz="1600" b="1" i="1" dirty="0">
                <a:solidFill>
                  <a:schemeClr val="accent4">
                    <a:lumMod val="50000"/>
                  </a:schemeClr>
                </a:solidFill>
                <a:latin typeface="+mj-lt"/>
              </a:rPr>
              <a:t>Individual Key Result Areas</a:t>
            </a:r>
            <a:endParaRPr lang="en-GB" altLang="en-US" sz="1600" dirty="0">
              <a:solidFill>
                <a:schemeClr val="accent4">
                  <a:lumMod val="50000"/>
                </a:schemeClr>
              </a:solidFill>
              <a:latin typeface="+mj-lt"/>
            </a:endParaRPr>
          </a:p>
        </p:txBody>
      </p:sp>
      <p:grpSp>
        <p:nvGrpSpPr>
          <p:cNvPr id="205" name="Group 93"/>
          <p:cNvGrpSpPr>
            <a:grpSpLocks/>
          </p:cNvGrpSpPr>
          <p:nvPr/>
        </p:nvGrpSpPr>
        <p:grpSpPr bwMode="auto">
          <a:xfrm>
            <a:off x="10425833" y="4415454"/>
            <a:ext cx="360000" cy="360000"/>
            <a:chOff x="4927" y="2720"/>
            <a:chExt cx="278" cy="565"/>
          </a:xfrm>
          <a:solidFill>
            <a:schemeClr val="accent2"/>
          </a:solidFill>
        </p:grpSpPr>
        <p:sp>
          <p:nvSpPr>
            <p:cNvPr id="206" name="Freeform 94"/>
            <p:cNvSpPr>
              <a:spLocks/>
            </p:cNvSpPr>
            <p:nvPr/>
          </p:nvSpPr>
          <p:spPr bwMode="auto">
            <a:xfrm>
              <a:off x="4927" y="3135"/>
              <a:ext cx="277" cy="21"/>
            </a:xfrm>
            <a:custGeom>
              <a:avLst/>
              <a:gdLst>
                <a:gd name="T0" fmla="*/ 276 w 277"/>
                <a:gd name="T1" fmla="*/ 19 h 21"/>
                <a:gd name="T2" fmla="*/ 21 w 277"/>
                <a:gd name="T3" fmla="*/ 20 h 21"/>
                <a:gd name="T4" fmla="*/ 0 w 277"/>
                <a:gd name="T5" fmla="*/ 1 h 21"/>
                <a:gd name="T6" fmla="*/ 257 w 277"/>
                <a:gd name="T7" fmla="*/ 0 h 21"/>
                <a:gd name="T8" fmla="*/ 276 w 277"/>
                <a:gd name="T9" fmla="*/ 19 h 21"/>
                <a:gd name="T10" fmla="*/ 276 w 277"/>
                <a:gd name="T11" fmla="*/ 19 h 21"/>
              </a:gdLst>
              <a:ahLst/>
              <a:cxnLst>
                <a:cxn ang="0">
                  <a:pos x="T0" y="T1"/>
                </a:cxn>
                <a:cxn ang="0">
                  <a:pos x="T2" y="T3"/>
                </a:cxn>
                <a:cxn ang="0">
                  <a:pos x="T4" y="T5"/>
                </a:cxn>
                <a:cxn ang="0">
                  <a:pos x="T6" y="T7"/>
                </a:cxn>
                <a:cxn ang="0">
                  <a:pos x="T8" y="T9"/>
                </a:cxn>
                <a:cxn ang="0">
                  <a:pos x="T10" y="T11"/>
                </a:cxn>
              </a:cxnLst>
              <a:rect l="0" t="0" r="r" b="b"/>
              <a:pathLst>
                <a:path w="277" h="21">
                  <a:moveTo>
                    <a:pt x="276" y="19"/>
                  </a:moveTo>
                  <a:lnTo>
                    <a:pt x="21" y="20"/>
                  </a:lnTo>
                  <a:lnTo>
                    <a:pt x="0" y="1"/>
                  </a:lnTo>
                  <a:lnTo>
                    <a:pt x="257" y="0"/>
                  </a:lnTo>
                  <a:lnTo>
                    <a:pt x="276" y="19"/>
                  </a:lnTo>
                  <a:lnTo>
                    <a:pt x="276" y="1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07" name="Freeform 95"/>
            <p:cNvSpPr>
              <a:spLocks/>
            </p:cNvSpPr>
            <p:nvPr/>
          </p:nvSpPr>
          <p:spPr bwMode="auto">
            <a:xfrm>
              <a:off x="4983" y="3055"/>
              <a:ext cx="27" cy="106"/>
            </a:xfrm>
            <a:custGeom>
              <a:avLst/>
              <a:gdLst>
                <a:gd name="T0" fmla="*/ 26 w 27"/>
                <a:gd name="T1" fmla="*/ 105 h 106"/>
                <a:gd name="T2" fmla="*/ 1 w 27"/>
                <a:gd name="T3" fmla="*/ 79 h 106"/>
                <a:gd name="T4" fmla="*/ 0 w 27"/>
                <a:gd name="T5" fmla="*/ 0 h 106"/>
                <a:gd name="T6" fmla="*/ 21 w 27"/>
                <a:gd name="T7" fmla="*/ 18 h 106"/>
                <a:gd name="T8" fmla="*/ 26 w 27"/>
                <a:gd name="T9" fmla="*/ 105 h 106"/>
                <a:gd name="T10" fmla="*/ 26 w 27"/>
                <a:gd name="T11" fmla="*/ 105 h 106"/>
              </a:gdLst>
              <a:ahLst/>
              <a:cxnLst>
                <a:cxn ang="0">
                  <a:pos x="T0" y="T1"/>
                </a:cxn>
                <a:cxn ang="0">
                  <a:pos x="T2" y="T3"/>
                </a:cxn>
                <a:cxn ang="0">
                  <a:pos x="T4" y="T5"/>
                </a:cxn>
                <a:cxn ang="0">
                  <a:pos x="T6" y="T7"/>
                </a:cxn>
                <a:cxn ang="0">
                  <a:pos x="T8" y="T9"/>
                </a:cxn>
                <a:cxn ang="0">
                  <a:pos x="T10" y="T11"/>
                </a:cxn>
              </a:cxnLst>
              <a:rect l="0" t="0" r="r" b="b"/>
              <a:pathLst>
                <a:path w="27" h="106">
                  <a:moveTo>
                    <a:pt x="26" y="105"/>
                  </a:moveTo>
                  <a:lnTo>
                    <a:pt x="1" y="79"/>
                  </a:lnTo>
                  <a:lnTo>
                    <a:pt x="0" y="0"/>
                  </a:lnTo>
                  <a:lnTo>
                    <a:pt x="21" y="18"/>
                  </a:lnTo>
                  <a:lnTo>
                    <a:pt x="26" y="105"/>
                  </a:lnTo>
                  <a:lnTo>
                    <a:pt x="26" y="105"/>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08" name="Freeform 96"/>
            <p:cNvSpPr>
              <a:spLocks/>
            </p:cNvSpPr>
            <p:nvPr/>
          </p:nvSpPr>
          <p:spPr bwMode="auto">
            <a:xfrm>
              <a:off x="4983" y="3053"/>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09" name="Freeform 97"/>
            <p:cNvSpPr>
              <a:spLocks/>
            </p:cNvSpPr>
            <p:nvPr/>
          </p:nvSpPr>
          <p:spPr bwMode="auto">
            <a:xfrm>
              <a:off x="4947" y="3075"/>
              <a:ext cx="258" cy="210"/>
            </a:xfrm>
            <a:custGeom>
              <a:avLst/>
              <a:gdLst>
                <a:gd name="T0" fmla="*/ 0 w 258"/>
                <a:gd name="T1" fmla="*/ 80 h 210"/>
                <a:gd name="T2" fmla="*/ 57 w 258"/>
                <a:gd name="T3" fmla="*/ 80 h 210"/>
                <a:gd name="T4" fmla="*/ 57 w 258"/>
                <a:gd name="T5" fmla="*/ 1 h 210"/>
                <a:gd name="T6" fmla="*/ 200 w 258"/>
                <a:gd name="T7" fmla="*/ 0 h 210"/>
                <a:gd name="T8" fmla="*/ 200 w 258"/>
                <a:gd name="T9" fmla="*/ 80 h 210"/>
                <a:gd name="T10" fmla="*/ 257 w 258"/>
                <a:gd name="T11" fmla="*/ 79 h 210"/>
                <a:gd name="T12" fmla="*/ 127 w 258"/>
                <a:gd name="T13" fmla="*/ 209 h 210"/>
                <a:gd name="T14" fmla="*/ 0 w 258"/>
                <a:gd name="T15" fmla="*/ 80 h 210"/>
                <a:gd name="T16" fmla="*/ 0 w 258"/>
                <a:gd name="T17" fmla="*/ 8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 h="210">
                  <a:moveTo>
                    <a:pt x="0" y="80"/>
                  </a:moveTo>
                  <a:lnTo>
                    <a:pt x="57" y="80"/>
                  </a:lnTo>
                  <a:lnTo>
                    <a:pt x="57" y="1"/>
                  </a:lnTo>
                  <a:lnTo>
                    <a:pt x="200" y="0"/>
                  </a:lnTo>
                  <a:lnTo>
                    <a:pt x="200" y="80"/>
                  </a:lnTo>
                  <a:lnTo>
                    <a:pt x="257" y="79"/>
                  </a:lnTo>
                  <a:lnTo>
                    <a:pt x="127" y="209"/>
                  </a:lnTo>
                  <a:lnTo>
                    <a:pt x="0" y="80"/>
                  </a:lnTo>
                  <a:lnTo>
                    <a:pt x="0" y="8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0" name="Freeform 98"/>
            <p:cNvSpPr>
              <a:spLocks/>
            </p:cNvSpPr>
            <p:nvPr/>
          </p:nvSpPr>
          <p:spPr bwMode="auto">
            <a:xfrm>
              <a:off x="4982" y="2957"/>
              <a:ext cx="27" cy="105"/>
            </a:xfrm>
            <a:custGeom>
              <a:avLst/>
              <a:gdLst>
                <a:gd name="T0" fmla="*/ 26 w 27"/>
                <a:gd name="T1" fmla="*/ 104 h 105"/>
                <a:gd name="T2" fmla="*/ 1 w 27"/>
                <a:gd name="T3" fmla="*/ 79 h 105"/>
                <a:gd name="T4" fmla="*/ 0 w 27"/>
                <a:gd name="T5" fmla="*/ 0 h 105"/>
                <a:gd name="T6" fmla="*/ 22 w 27"/>
                <a:gd name="T7" fmla="*/ 17 h 105"/>
                <a:gd name="T8" fmla="*/ 26 w 27"/>
                <a:gd name="T9" fmla="*/ 104 h 105"/>
                <a:gd name="T10" fmla="*/ 26 w 27"/>
                <a:gd name="T11" fmla="*/ 104 h 105"/>
              </a:gdLst>
              <a:ahLst/>
              <a:cxnLst>
                <a:cxn ang="0">
                  <a:pos x="T0" y="T1"/>
                </a:cxn>
                <a:cxn ang="0">
                  <a:pos x="T2" y="T3"/>
                </a:cxn>
                <a:cxn ang="0">
                  <a:pos x="T4" y="T5"/>
                </a:cxn>
                <a:cxn ang="0">
                  <a:pos x="T6" y="T7"/>
                </a:cxn>
                <a:cxn ang="0">
                  <a:pos x="T8" y="T9"/>
                </a:cxn>
                <a:cxn ang="0">
                  <a:pos x="T10" y="T11"/>
                </a:cxn>
              </a:cxnLst>
              <a:rect l="0" t="0" r="r" b="b"/>
              <a:pathLst>
                <a:path w="27" h="105">
                  <a:moveTo>
                    <a:pt x="26" y="104"/>
                  </a:moveTo>
                  <a:lnTo>
                    <a:pt x="1" y="79"/>
                  </a:lnTo>
                  <a:lnTo>
                    <a:pt x="0" y="0"/>
                  </a:lnTo>
                  <a:lnTo>
                    <a:pt x="22" y="17"/>
                  </a:lnTo>
                  <a:lnTo>
                    <a:pt x="26" y="104"/>
                  </a:lnTo>
                  <a:lnTo>
                    <a:pt x="26" y="104"/>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1" name="Freeform 99"/>
            <p:cNvSpPr>
              <a:spLocks/>
            </p:cNvSpPr>
            <p:nvPr/>
          </p:nvSpPr>
          <p:spPr bwMode="auto">
            <a:xfrm>
              <a:off x="4982" y="2955"/>
              <a:ext cx="164" cy="24"/>
            </a:xfrm>
            <a:custGeom>
              <a:avLst/>
              <a:gdLst>
                <a:gd name="T0" fmla="*/ 0 w 164"/>
                <a:gd name="T1" fmla="*/ 0 h 24"/>
                <a:gd name="T2" fmla="*/ 141 w 164"/>
                <a:gd name="T3" fmla="*/ 0 h 24"/>
                <a:gd name="T4" fmla="*/ 163 w 164"/>
                <a:gd name="T5" fmla="*/ 22 h 24"/>
                <a:gd name="T6" fmla="*/ 22 w 164"/>
                <a:gd name="T7" fmla="*/ 23 h 24"/>
                <a:gd name="T8" fmla="*/ 0 w 164"/>
                <a:gd name="T9" fmla="*/ 0 h 24"/>
                <a:gd name="T10" fmla="*/ 0 w 164"/>
                <a:gd name="T11" fmla="*/ 0 h 24"/>
              </a:gdLst>
              <a:ahLst/>
              <a:cxnLst>
                <a:cxn ang="0">
                  <a:pos x="T0" y="T1"/>
                </a:cxn>
                <a:cxn ang="0">
                  <a:pos x="T2" y="T3"/>
                </a:cxn>
                <a:cxn ang="0">
                  <a:pos x="T4" y="T5"/>
                </a:cxn>
                <a:cxn ang="0">
                  <a:pos x="T6" y="T7"/>
                </a:cxn>
                <a:cxn ang="0">
                  <a:pos x="T8" y="T9"/>
                </a:cxn>
                <a:cxn ang="0">
                  <a:pos x="T10" y="T11"/>
                </a:cxn>
              </a:cxnLst>
              <a:rect l="0" t="0" r="r" b="b"/>
              <a:pathLst>
                <a:path w="164" h="24">
                  <a:moveTo>
                    <a:pt x="0" y="0"/>
                  </a:moveTo>
                  <a:lnTo>
                    <a:pt x="141" y="0"/>
                  </a:lnTo>
                  <a:lnTo>
                    <a:pt x="163" y="22"/>
                  </a:lnTo>
                  <a:lnTo>
                    <a:pt x="22" y="23"/>
                  </a:lnTo>
                  <a:lnTo>
                    <a:pt x="0" y="0"/>
                  </a:lnTo>
                  <a:lnTo>
                    <a:pt x="0" y="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2" name="Freeform 100"/>
            <p:cNvSpPr>
              <a:spLocks/>
            </p:cNvSpPr>
            <p:nvPr/>
          </p:nvSpPr>
          <p:spPr bwMode="auto">
            <a:xfrm>
              <a:off x="5004" y="2977"/>
              <a:ext cx="144" cy="80"/>
            </a:xfrm>
            <a:custGeom>
              <a:avLst/>
              <a:gdLst>
                <a:gd name="T0" fmla="*/ 0 w 144"/>
                <a:gd name="T1" fmla="*/ 79 h 80"/>
                <a:gd name="T2" fmla="*/ 0 w 144"/>
                <a:gd name="T3" fmla="*/ 1 h 80"/>
                <a:gd name="T4" fmla="*/ 142 w 144"/>
                <a:gd name="T5" fmla="*/ 0 h 80"/>
                <a:gd name="T6" fmla="*/ 143 w 144"/>
                <a:gd name="T7" fmla="*/ 79 h 80"/>
                <a:gd name="T8" fmla="*/ 0 w 144"/>
                <a:gd name="T9" fmla="*/ 79 h 80"/>
                <a:gd name="T10" fmla="*/ 0 w 144"/>
                <a:gd name="T11" fmla="*/ 79 h 80"/>
              </a:gdLst>
              <a:ahLst/>
              <a:cxnLst>
                <a:cxn ang="0">
                  <a:pos x="T0" y="T1"/>
                </a:cxn>
                <a:cxn ang="0">
                  <a:pos x="T2" y="T3"/>
                </a:cxn>
                <a:cxn ang="0">
                  <a:pos x="T4" y="T5"/>
                </a:cxn>
                <a:cxn ang="0">
                  <a:pos x="T6" y="T7"/>
                </a:cxn>
                <a:cxn ang="0">
                  <a:pos x="T8" y="T9"/>
                </a:cxn>
                <a:cxn ang="0">
                  <a:pos x="T10" y="T11"/>
                </a:cxn>
              </a:cxnLst>
              <a:rect l="0" t="0" r="r" b="b"/>
              <a:pathLst>
                <a:path w="144" h="80">
                  <a:moveTo>
                    <a:pt x="0" y="79"/>
                  </a:moveTo>
                  <a:lnTo>
                    <a:pt x="0" y="1"/>
                  </a:lnTo>
                  <a:lnTo>
                    <a:pt x="142" y="0"/>
                  </a:lnTo>
                  <a:lnTo>
                    <a:pt x="143" y="79"/>
                  </a:lnTo>
                  <a:lnTo>
                    <a:pt x="0" y="79"/>
                  </a:lnTo>
                  <a:lnTo>
                    <a:pt x="0" y="7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3" name="Freeform 101"/>
            <p:cNvSpPr>
              <a:spLocks/>
            </p:cNvSpPr>
            <p:nvPr/>
          </p:nvSpPr>
          <p:spPr bwMode="auto">
            <a:xfrm>
              <a:off x="4982" y="2872"/>
              <a:ext cx="26" cy="84"/>
            </a:xfrm>
            <a:custGeom>
              <a:avLst/>
              <a:gdLst>
                <a:gd name="T0" fmla="*/ 25 w 26"/>
                <a:gd name="T1" fmla="*/ 83 h 84"/>
                <a:gd name="T2" fmla="*/ 1 w 26"/>
                <a:gd name="T3" fmla="*/ 58 h 84"/>
                <a:gd name="T4" fmla="*/ 0 w 26"/>
                <a:gd name="T5" fmla="*/ 0 h 84"/>
                <a:gd name="T6" fmla="*/ 21 w 26"/>
                <a:gd name="T7" fmla="*/ 18 h 84"/>
                <a:gd name="T8" fmla="*/ 25 w 26"/>
                <a:gd name="T9" fmla="*/ 83 h 84"/>
                <a:gd name="T10" fmla="*/ 25 w 26"/>
                <a:gd name="T11" fmla="*/ 83 h 84"/>
              </a:gdLst>
              <a:ahLst/>
              <a:cxnLst>
                <a:cxn ang="0">
                  <a:pos x="T0" y="T1"/>
                </a:cxn>
                <a:cxn ang="0">
                  <a:pos x="T2" y="T3"/>
                </a:cxn>
                <a:cxn ang="0">
                  <a:pos x="T4" y="T5"/>
                </a:cxn>
                <a:cxn ang="0">
                  <a:pos x="T6" y="T7"/>
                </a:cxn>
                <a:cxn ang="0">
                  <a:pos x="T8" y="T9"/>
                </a:cxn>
                <a:cxn ang="0">
                  <a:pos x="T10" y="T11"/>
                </a:cxn>
              </a:cxnLst>
              <a:rect l="0" t="0" r="r" b="b"/>
              <a:pathLst>
                <a:path w="26" h="84">
                  <a:moveTo>
                    <a:pt x="25" y="83"/>
                  </a:moveTo>
                  <a:lnTo>
                    <a:pt x="1" y="58"/>
                  </a:lnTo>
                  <a:lnTo>
                    <a:pt x="0" y="0"/>
                  </a:lnTo>
                  <a:lnTo>
                    <a:pt x="21" y="18"/>
                  </a:lnTo>
                  <a:lnTo>
                    <a:pt x="25" y="83"/>
                  </a:lnTo>
                  <a:lnTo>
                    <a:pt x="25" y="83"/>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4" name="Freeform 102"/>
            <p:cNvSpPr>
              <a:spLocks/>
            </p:cNvSpPr>
            <p:nvPr/>
          </p:nvSpPr>
          <p:spPr bwMode="auto">
            <a:xfrm>
              <a:off x="4982" y="2870"/>
              <a:ext cx="164" cy="24"/>
            </a:xfrm>
            <a:custGeom>
              <a:avLst/>
              <a:gdLst>
                <a:gd name="T0" fmla="*/ 0 w 164"/>
                <a:gd name="T1" fmla="*/ 1 h 24"/>
                <a:gd name="T2" fmla="*/ 141 w 164"/>
                <a:gd name="T3" fmla="*/ 0 h 24"/>
                <a:gd name="T4" fmla="*/ 163 w 164"/>
                <a:gd name="T5" fmla="*/ 22 h 24"/>
                <a:gd name="T6" fmla="*/ 21 w 164"/>
                <a:gd name="T7" fmla="*/ 23 h 24"/>
                <a:gd name="T8" fmla="*/ 0 w 164"/>
                <a:gd name="T9" fmla="*/ 1 h 24"/>
                <a:gd name="T10" fmla="*/ 0 w 164"/>
                <a:gd name="T11" fmla="*/ 1 h 24"/>
              </a:gdLst>
              <a:ahLst/>
              <a:cxnLst>
                <a:cxn ang="0">
                  <a:pos x="T0" y="T1"/>
                </a:cxn>
                <a:cxn ang="0">
                  <a:pos x="T2" y="T3"/>
                </a:cxn>
                <a:cxn ang="0">
                  <a:pos x="T4" y="T5"/>
                </a:cxn>
                <a:cxn ang="0">
                  <a:pos x="T6" y="T7"/>
                </a:cxn>
                <a:cxn ang="0">
                  <a:pos x="T8" y="T9"/>
                </a:cxn>
                <a:cxn ang="0">
                  <a:pos x="T10" y="T11"/>
                </a:cxn>
              </a:cxnLst>
              <a:rect l="0" t="0" r="r" b="b"/>
              <a:pathLst>
                <a:path w="164" h="24">
                  <a:moveTo>
                    <a:pt x="0" y="1"/>
                  </a:moveTo>
                  <a:lnTo>
                    <a:pt x="141" y="0"/>
                  </a:lnTo>
                  <a:lnTo>
                    <a:pt x="163" y="22"/>
                  </a:lnTo>
                  <a:lnTo>
                    <a:pt x="21" y="23"/>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5" name="Freeform 103"/>
            <p:cNvSpPr>
              <a:spLocks/>
            </p:cNvSpPr>
            <p:nvPr/>
          </p:nvSpPr>
          <p:spPr bwMode="auto">
            <a:xfrm>
              <a:off x="5003" y="2892"/>
              <a:ext cx="143" cy="60"/>
            </a:xfrm>
            <a:custGeom>
              <a:avLst/>
              <a:gdLst>
                <a:gd name="T0" fmla="*/ 0 w 143"/>
                <a:gd name="T1" fmla="*/ 59 h 60"/>
                <a:gd name="T2" fmla="*/ 0 w 143"/>
                <a:gd name="T3" fmla="*/ 1 h 60"/>
                <a:gd name="T4" fmla="*/ 142 w 143"/>
                <a:gd name="T5" fmla="*/ 0 h 60"/>
                <a:gd name="T6" fmla="*/ 142 w 143"/>
                <a:gd name="T7" fmla="*/ 58 h 60"/>
                <a:gd name="T8" fmla="*/ 0 w 143"/>
                <a:gd name="T9" fmla="*/ 59 h 60"/>
                <a:gd name="T10" fmla="*/ 0 w 143"/>
                <a:gd name="T11" fmla="*/ 59 h 60"/>
              </a:gdLst>
              <a:ahLst/>
              <a:cxnLst>
                <a:cxn ang="0">
                  <a:pos x="T0" y="T1"/>
                </a:cxn>
                <a:cxn ang="0">
                  <a:pos x="T2" y="T3"/>
                </a:cxn>
                <a:cxn ang="0">
                  <a:pos x="T4" y="T5"/>
                </a:cxn>
                <a:cxn ang="0">
                  <a:pos x="T6" y="T7"/>
                </a:cxn>
                <a:cxn ang="0">
                  <a:pos x="T8" y="T9"/>
                </a:cxn>
                <a:cxn ang="0">
                  <a:pos x="T10" y="T11"/>
                </a:cxn>
              </a:cxnLst>
              <a:rect l="0" t="0" r="r" b="b"/>
              <a:pathLst>
                <a:path w="143" h="60">
                  <a:moveTo>
                    <a:pt x="0" y="59"/>
                  </a:moveTo>
                  <a:lnTo>
                    <a:pt x="0" y="1"/>
                  </a:lnTo>
                  <a:lnTo>
                    <a:pt x="142" y="0"/>
                  </a:lnTo>
                  <a:lnTo>
                    <a:pt x="142" y="58"/>
                  </a:lnTo>
                  <a:lnTo>
                    <a:pt x="0" y="59"/>
                  </a:lnTo>
                  <a:lnTo>
                    <a:pt x="0" y="59"/>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6" name="Freeform 104"/>
            <p:cNvSpPr>
              <a:spLocks/>
            </p:cNvSpPr>
            <p:nvPr/>
          </p:nvSpPr>
          <p:spPr bwMode="auto">
            <a:xfrm>
              <a:off x="4981" y="2796"/>
              <a:ext cx="27" cy="67"/>
            </a:xfrm>
            <a:custGeom>
              <a:avLst/>
              <a:gdLst>
                <a:gd name="T0" fmla="*/ 26 w 27"/>
                <a:gd name="T1" fmla="*/ 66 h 67"/>
                <a:gd name="T2" fmla="*/ 1 w 27"/>
                <a:gd name="T3" fmla="*/ 40 h 67"/>
                <a:gd name="T4" fmla="*/ 0 w 27"/>
                <a:gd name="T5" fmla="*/ 0 h 67"/>
                <a:gd name="T6" fmla="*/ 21 w 27"/>
                <a:gd name="T7" fmla="*/ 19 h 67"/>
                <a:gd name="T8" fmla="*/ 26 w 27"/>
                <a:gd name="T9" fmla="*/ 66 h 67"/>
                <a:gd name="T10" fmla="*/ 26 w 27"/>
                <a:gd name="T11" fmla="*/ 66 h 67"/>
              </a:gdLst>
              <a:ahLst/>
              <a:cxnLst>
                <a:cxn ang="0">
                  <a:pos x="T0" y="T1"/>
                </a:cxn>
                <a:cxn ang="0">
                  <a:pos x="T2" y="T3"/>
                </a:cxn>
                <a:cxn ang="0">
                  <a:pos x="T4" y="T5"/>
                </a:cxn>
                <a:cxn ang="0">
                  <a:pos x="T6" y="T7"/>
                </a:cxn>
                <a:cxn ang="0">
                  <a:pos x="T8" y="T9"/>
                </a:cxn>
                <a:cxn ang="0">
                  <a:pos x="T10" y="T11"/>
                </a:cxn>
              </a:cxnLst>
              <a:rect l="0" t="0" r="r" b="b"/>
              <a:pathLst>
                <a:path w="27" h="67">
                  <a:moveTo>
                    <a:pt x="26" y="66"/>
                  </a:moveTo>
                  <a:lnTo>
                    <a:pt x="1" y="40"/>
                  </a:lnTo>
                  <a:lnTo>
                    <a:pt x="0" y="0"/>
                  </a:lnTo>
                  <a:lnTo>
                    <a:pt x="21" y="19"/>
                  </a:lnTo>
                  <a:lnTo>
                    <a:pt x="26" y="66"/>
                  </a:lnTo>
                  <a:lnTo>
                    <a:pt x="26" y="66"/>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7" name="Freeform 105"/>
            <p:cNvSpPr>
              <a:spLocks/>
            </p:cNvSpPr>
            <p:nvPr/>
          </p:nvSpPr>
          <p:spPr bwMode="auto">
            <a:xfrm>
              <a:off x="4981" y="2794"/>
              <a:ext cx="165" cy="25"/>
            </a:xfrm>
            <a:custGeom>
              <a:avLst/>
              <a:gdLst>
                <a:gd name="T0" fmla="*/ 0 w 165"/>
                <a:gd name="T1" fmla="*/ 2 h 25"/>
                <a:gd name="T2" fmla="*/ 141 w 165"/>
                <a:gd name="T3" fmla="*/ 0 h 25"/>
                <a:gd name="T4" fmla="*/ 164 w 165"/>
                <a:gd name="T5" fmla="*/ 23 h 25"/>
                <a:gd name="T6" fmla="*/ 21 w 165"/>
                <a:gd name="T7" fmla="*/ 24 h 25"/>
                <a:gd name="T8" fmla="*/ 0 w 165"/>
                <a:gd name="T9" fmla="*/ 2 h 25"/>
                <a:gd name="T10" fmla="*/ 0 w 165"/>
                <a:gd name="T11" fmla="*/ 2 h 25"/>
              </a:gdLst>
              <a:ahLst/>
              <a:cxnLst>
                <a:cxn ang="0">
                  <a:pos x="T0" y="T1"/>
                </a:cxn>
                <a:cxn ang="0">
                  <a:pos x="T2" y="T3"/>
                </a:cxn>
                <a:cxn ang="0">
                  <a:pos x="T4" y="T5"/>
                </a:cxn>
                <a:cxn ang="0">
                  <a:pos x="T6" y="T7"/>
                </a:cxn>
                <a:cxn ang="0">
                  <a:pos x="T8" y="T9"/>
                </a:cxn>
                <a:cxn ang="0">
                  <a:pos x="T10" y="T11"/>
                </a:cxn>
              </a:cxnLst>
              <a:rect l="0" t="0" r="r" b="b"/>
              <a:pathLst>
                <a:path w="165" h="25">
                  <a:moveTo>
                    <a:pt x="0" y="2"/>
                  </a:moveTo>
                  <a:lnTo>
                    <a:pt x="141" y="0"/>
                  </a:lnTo>
                  <a:lnTo>
                    <a:pt x="164" y="23"/>
                  </a:lnTo>
                  <a:lnTo>
                    <a:pt x="21" y="24"/>
                  </a:lnTo>
                  <a:lnTo>
                    <a:pt x="0" y="2"/>
                  </a:lnTo>
                  <a:lnTo>
                    <a:pt x="0" y="2"/>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8" name="Freeform 106"/>
            <p:cNvSpPr>
              <a:spLocks/>
            </p:cNvSpPr>
            <p:nvPr/>
          </p:nvSpPr>
          <p:spPr bwMode="auto">
            <a:xfrm>
              <a:off x="5002" y="2817"/>
              <a:ext cx="144" cy="41"/>
            </a:xfrm>
            <a:custGeom>
              <a:avLst/>
              <a:gdLst>
                <a:gd name="T0" fmla="*/ 0 w 144"/>
                <a:gd name="T1" fmla="*/ 40 h 41"/>
                <a:gd name="T2" fmla="*/ 0 w 144"/>
                <a:gd name="T3" fmla="*/ 1 h 41"/>
                <a:gd name="T4" fmla="*/ 143 w 144"/>
                <a:gd name="T5" fmla="*/ 0 h 41"/>
                <a:gd name="T6" fmla="*/ 143 w 144"/>
                <a:gd name="T7" fmla="*/ 39 h 41"/>
                <a:gd name="T8" fmla="*/ 0 w 144"/>
                <a:gd name="T9" fmla="*/ 40 h 41"/>
                <a:gd name="T10" fmla="*/ 0 w 144"/>
                <a:gd name="T11" fmla="*/ 40 h 41"/>
              </a:gdLst>
              <a:ahLst/>
              <a:cxnLst>
                <a:cxn ang="0">
                  <a:pos x="T0" y="T1"/>
                </a:cxn>
                <a:cxn ang="0">
                  <a:pos x="T2" y="T3"/>
                </a:cxn>
                <a:cxn ang="0">
                  <a:pos x="T4" y="T5"/>
                </a:cxn>
                <a:cxn ang="0">
                  <a:pos x="T6" y="T7"/>
                </a:cxn>
                <a:cxn ang="0">
                  <a:pos x="T8" y="T9"/>
                </a:cxn>
                <a:cxn ang="0">
                  <a:pos x="T10" y="T11"/>
                </a:cxn>
              </a:cxnLst>
              <a:rect l="0" t="0" r="r" b="b"/>
              <a:pathLst>
                <a:path w="144" h="41">
                  <a:moveTo>
                    <a:pt x="0" y="40"/>
                  </a:moveTo>
                  <a:lnTo>
                    <a:pt x="0" y="1"/>
                  </a:lnTo>
                  <a:lnTo>
                    <a:pt x="143" y="0"/>
                  </a:lnTo>
                  <a:lnTo>
                    <a:pt x="143" y="39"/>
                  </a:lnTo>
                  <a:lnTo>
                    <a:pt x="0" y="40"/>
                  </a:lnTo>
                  <a:lnTo>
                    <a:pt x="0" y="40"/>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19" name="Freeform 107"/>
            <p:cNvSpPr>
              <a:spLocks/>
            </p:cNvSpPr>
            <p:nvPr/>
          </p:nvSpPr>
          <p:spPr bwMode="auto">
            <a:xfrm>
              <a:off x="4981" y="2722"/>
              <a:ext cx="26" cy="52"/>
            </a:xfrm>
            <a:custGeom>
              <a:avLst/>
              <a:gdLst>
                <a:gd name="T0" fmla="*/ 25 w 26"/>
                <a:gd name="T1" fmla="*/ 51 h 52"/>
                <a:gd name="T2" fmla="*/ 1 w 26"/>
                <a:gd name="T3" fmla="*/ 25 h 52"/>
                <a:gd name="T4" fmla="*/ 0 w 26"/>
                <a:gd name="T5" fmla="*/ 0 h 52"/>
                <a:gd name="T6" fmla="*/ 21 w 26"/>
                <a:gd name="T7" fmla="*/ 17 h 52"/>
                <a:gd name="T8" fmla="*/ 25 w 26"/>
                <a:gd name="T9" fmla="*/ 51 h 52"/>
                <a:gd name="T10" fmla="*/ 25 w 26"/>
                <a:gd name="T11" fmla="*/ 51 h 52"/>
              </a:gdLst>
              <a:ahLst/>
              <a:cxnLst>
                <a:cxn ang="0">
                  <a:pos x="T0" y="T1"/>
                </a:cxn>
                <a:cxn ang="0">
                  <a:pos x="T2" y="T3"/>
                </a:cxn>
                <a:cxn ang="0">
                  <a:pos x="T4" y="T5"/>
                </a:cxn>
                <a:cxn ang="0">
                  <a:pos x="T6" y="T7"/>
                </a:cxn>
                <a:cxn ang="0">
                  <a:pos x="T8" y="T9"/>
                </a:cxn>
                <a:cxn ang="0">
                  <a:pos x="T10" y="T11"/>
                </a:cxn>
              </a:cxnLst>
              <a:rect l="0" t="0" r="r" b="b"/>
              <a:pathLst>
                <a:path w="26" h="52">
                  <a:moveTo>
                    <a:pt x="25" y="51"/>
                  </a:moveTo>
                  <a:lnTo>
                    <a:pt x="1" y="25"/>
                  </a:lnTo>
                  <a:lnTo>
                    <a:pt x="0" y="0"/>
                  </a:lnTo>
                  <a:lnTo>
                    <a:pt x="21" y="17"/>
                  </a:lnTo>
                  <a:lnTo>
                    <a:pt x="25" y="51"/>
                  </a:lnTo>
                  <a:lnTo>
                    <a:pt x="25" y="5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20" name="Freeform 108"/>
            <p:cNvSpPr>
              <a:spLocks/>
            </p:cNvSpPr>
            <p:nvPr/>
          </p:nvSpPr>
          <p:spPr bwMode="auto">
            <a:xfrm>
              <a:off x="4981" y="2720"/>
              <a:ext cx="164" cy="23"/>
            </a:xfrm>
            <a:custGeom>
              <a:avLst/>
              <a:gdLst>
                <a:gd name="T0" fmla="*/ 0 w 164"/>
                <a:gd name="T1" fmla="*/ 1 h 23"/>
                <a:gd name="T2" fmla="*/ 141 w 164"/>
                <a:gd name="T3" fmla="*/ 0 h 23"/>
                <a:gd name="T4" fmla="*/ 163 w 164"/>
                <a:gd name="T5" fmla="*/ 21 h 23"/>
                <a:gd name="T6" fmla="*/ 21 w 164"/>
                <a:gd name="T7" fmla="*/ 22 h 23"/>
                <a:gd name="T8" fmla="*/ 0 w 164"/>
                <a:gd name="T9" fmla="*/ 1 h 23"/>
                <a:gd name="T10" fmla="*/ 0 w 164"/>
                <a:gd name="T11" fmla="*/ 1 h 23"/>
              </a:gdLst>
              <a:ahLst/>
              <a:cxnLst>
                <a:cxn ang="0">
                  <a:pos x="T0" y="T1"/>
                </a:cxn>
                <a:cxn ang="0">
                  <a:pos x="T2" y="T3"/>
                </a:cxn>
                <a:cxn ang="0">
                  <a:pos x="T4" y="T5"/>
                </a:cxn>
                <a:cxn ang="0">
                  <a:pos x="T6" y="T7"/>
                </a:cxn>
                <a:cxn ang="0">
                  <a:pos x="T8" y="T9"/>
                </a:cxn>
                <a:cxn ang="0">
                  <a:pos x="T10" y="T11"/>
                </a:cxn>
              </a:cxnLst>
              <a:rect l="0" t="0" r="r" b="b"/>
              <a:pathLst>
                <a:path w="164" h="23">
                  <a:moveTo>
                    <a:pt x="0" y="1"/>
                  </a:moveTo>
                  <a:lnTo>
                    <a:pt x="141" y="0"/>
                  </a:lnTo>
                  <a:lnTo>
                    <a:pt x="163" y="21"/>
                  </a:lnTo>
                  <a:lnTo>
                    <a:pt x="21" y="22"/>
                  </a:lnTo>
                  <a:lnTo>
                    <a:pt x="0" y="1"/>
                  </a:lnTo>
                  <a:lnTo>
                    <a:pt x="0" y="1"/>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sp>
          <p:nvSpPr>
            <p:cNvPr id="221" name="Freeform 109"/>
            <p:cNvSpPr>
              <a:spLocks/>
            </p:cNvSpPr>
            <p:nvPr/>
          </p:nvSpPr>
          <p:spPr bwMode="auto">
            <a:xfrm>
              <a:off x="5002" y="2741"/>
              <a:ext cx="144" cy="28"/>
            </a:xfrm>
            <a:custGeom>
              <a:avLst/>
              <a:gdLst>
                <a:gd name="T0" fmla="*/ 0 w 144"/>
                <a:gd name="T1" fmla="*/ 27 h 28"/>
                <a:gd name="T2" fmla="*/ 0 w 144"/>
                <a:gd name="T3" fmla="*/ 1 h 28"/>
                <a:gd name="T4" fmla="*/ 143 w 144"/>
                <a:gd name="T5" fmla="*/ 0 h 28"/>
                <a:gd name="T6" fmla="*/ 143 w 144"/>
                <a:gd name="T7" fmla="*/ 27 h 28"/>
                <a:gd name="T8" fmla="*/ 0 w 144"/>
                <a:gd name="T9" fmla="*/ 27 h 28"/>
                <a:gd name="T10" fmla="*/ 0 w 144"/>
                <a:gd name="T11" fmla="*/ 27 h 28"/>
              </a:gdLst>
              <a:ahLst/>
              <a:cxnLst>
                <a:cxn ang="0">
                  <a:pos x="T0" y="T1"/>
                </a:cxn>
                <a:cxn ang="0">
                  <a:pos x="T2" y="T3"/>
                </a:cxn>
                <a:cxn ang="0">
                  <a:pos x="T4" y="T5"/>
                </a:cxn>
                <a:cxn ang="0">
                  <a:pos x="T6" y="T7"/>
                </a:cxn>
                <a:cxn ang="0">
                  <a:pos x="T8" y="T9"/>
                </a:cxn>
                <a:cxn ang="0">
                  <a:pos x="T10" y="T11"/>
                </a:cxn>
              </a:cxnLst>
              <a:rect l="0" t="0" r="r" b="b"/>
              <a:pathLst>
                <a:path w="144" h="28">
                  <a:moveTo>
                    <a:pt x="0" y="27"/>
                  </a:moveTo>
                  <a:lnTo>
                    <a:pt x="0" y="1"/>
                  </a:lnTo>
                  <a:lnTo>
                    <a:pt x="143" y="0"/>
                  </a:lnTo>
                  <a:lnTo>
                    <a:pt x="143" y="27"/>
                  </a:lnTo>
                  <a:lnTo>
                    <a:pt x="0" y="27"/>
                  </a:lnTo>
                  <a:lnTo>
                    <a:pt x="0" y="27"/>
                  </a:lnTo>
                </a:path>
              </a:pathLst>
            </a:custGeom>
            <a:grpFill/>
            <a:ln w="18797" cap="flat" cmpd="sng">
              <a:noFill/>
              <a:prstDash val="solid"/>
              <a:round/>
              <a:headEnd type="none" w="med" len="med"/>
              <a:tailEnd type="none" w="med" len="med"/>
            </a:ln>
            <a:effectLst/>
          </p:spPr>
          <p:txBody>
            <a:bodyPr/>
            <a:lstStyle/>
            <a:p>
              <a:pPr eaLnBrk="1" hangingPunct="1">
                <a:defRPr/>
              </a:pPr>
              <a:endParaRPr lang="en-GB"/>
            </a:p>
          </p:txBody>
        </p:sp>
      </p:grpSp>
      <p:sp>
        <p:nvSpPr>
          <p:cNvPr id="222" name="TextBox 221"/>
          <p:cNvSpPr txBox="1"/>
          <p:nvPr userDrawn="1"/>
        </p:nvSpPr>
        <p:spPr>
          <a:xfrm>
            <a:off x="2590801" y="4167188"/>
            <a:ext cx="946151" cy="277812"/>
          </a:xfrm>
          <a:prstGeom prst="rect">
            <a:avLst/>
          </a:prstGeom>
          <a:solidFill>
            <a:schemeClr val="accent4"/>
          </a:solidFill>
        </p:spPr>
        <p:txBody>
          <a:bodyPr>
            <a:spAutoFit/>
          </a:bodyPr>
          <a:lstStyle/>
          <a:p>
            <a:pPr algn="ctr" eaLnBrk="1" hangingPunct="1">
              <a:defRPr/>
            </a:pPr>
            <a:r>
              <a:rPr lang="en-GB" sz="1200" dirty="0">
                <a:solidFill>
                  <a:schemeClr val="bg2"/>
                </a:solidFill>
                <a:latin typeface="+mj-lt"/>
              </a:rPr>
              <a:t>YOU</a:t>
            </a:r>
          </a:p>
        </p:txBody>
      </p:sp>
      <p:sp>
        <p:nvSpPr>
          <p:cNvPr id="223" name="Oval 222"/>
          <p:cNvSpPr/>
          <p:nvPr userDrawn="1"/>
        </p:nvSpPr>
        <p:spPr>
          <a:xfrm>
            <a:off x="10930467" y="2000250"/>
            <a:ext cx="960967" cy="719138"/>
          </a:xfrm>
          <a:prstGeom prst="ellipse">
            <a:avLst/>
          </a:prstGeom>
          <a:blipFill>
            <a:blip r:embed="rId2"/>
            <a:stretch>
              <a:fillRect/>
            </a:stretch>
          </a:blipFill>
          <a:ln w="38100">
            <a:solidFill>
              <a:schemeClr val="accent2"/>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a:p>
        </p:txBody>
      </p:sp>
      <p:sp>
        <p:nvSpPr>
          <p:cNvPr id="248" name="Title 1"/>
          <p:cNvSpPr>
            <a:spLocks noGrp="1"/>
          </p:cNvSpPr>
          <p:nvPr>
            <p:ph type="title"/>
          </p:nvPr>
        </p:nvSpPr>
        <p:spPr>
          <a:xfrm>
            <a:off x="2284603" y="547689"/>
            <a:ext cx="9601200" cy="720725"/>
          </a:xfrm>
        </p:spPr>
        <p:txBody>
          <a:bodyPr/>
          <a:lstStyle>
            <a:lvl1pPr>
              <a:defRPr baseline="0"/>
            </a:lvl1pPr>
          </a:lstStyle>
          <a:p>
            <a:r>
              <a:rPr lang="en-GB"/>
              <a:t>Click to edit Master title style</a:t>
            </a:r>
            <a:endParaRPr lang="en-GB" dirty="0"/>
          </a:p>
        </p:txBody>
      </p:sp>
      <p:sp>
        <p:nvSpPr>
          <p:cNvPr id="224" name="Date Placeholder 1"/>
          <p:cNvSpPr>
            <a:spLocks noGrp="1"/>
          </p:cNvSpPr>
          <p:nvPr>
            <p:ph type="dt" sz="half" idx="10"/>
          </p:nvPr>
        </p:nvSpPr>
        <p:spPr/>
        <p:txBody>
          <a:bodyPr/>
          <a:lstStyle>
            <a:lvl1pPr>
              <a:defRPr smtClean="0"/>
            </a:lvl1pPr>
          </a:lstStyle>
          <a:p>
            <a:pPr>
              <a:defRPr/>
            </a:pPr>
            <a:fld id="{4AB9AD73-39A9-45F4-BC61-0AC01804143C}" type="datetime1">
              <a:rPr lang="en-GB"/>
              <a:pPr>
                <a:defRPr/>
              </a:pPr>
              <a:t>03/11/2024</a:t>
            </a:fld>
            <a:endParaRPr lang="en-GB" dirty="0"/>
          </a:p>
        </p:txBody>
      </p:sp>
      <p:sp>
        <p:nvSpPr>
          <p:cNvPr id="225" name="Footer Placeholder 2"/>
          <p:cNvSpPr>
            <a:spLocks noGrp="1"/>
          </p:cNvSpPr>
          <p:nvPr>
            <p:ph type="ftr" sz="quarter" idx="11"/>
          </p:nvPr>
        </p:nvSpPr>
        <p:spPr>
          <a:xfrm>
            <a:off x="812801" y="6248401"/>
            <a:ext cx="7228417" cy="365125"/>
          </a:xfrm>
          <a:prstGeom prst="rect">
            <a:avLst/>
          </a:prstGeom>
        </p:spPr>
        <p:txBody>
          <a:bodyPr/>
          <a:lstStyle>
            <a:lvl1pPr>
              <a:defRPr>
                <a:cs typeface="Arial" panose="020B0604020202020204" pitchFamily="34" charset="0"/>
              </a:defRPr>
            </a:lvl1pPr>
          </a:lstStyle>
          <a:p>
            <a:pPr>
              <a:defRPr/>
            </a:pPr>
            <a:r>
              <a:rPr lang="en-GB"/>
              <a:t>© 2017 Mike Phillips Trainer, Facilitator, Consultant and Coach</a:t>
            </a:r>
            <a:endParaRPr lang="en-GB" dirty="0">
              <a:cs typeface="+mn-cs"/>
            </a:endParaRPr>
          </a:p>
        </p:txBody>
      </p:sp>
    </p:spTree>
    <p:extLst>
      <p:ext uri="{BB962C8B-B14F-4D97-AF65-F5344CB8AC3E}">
        <p14:creationId xmlns:p14="http://schemas.microsoft.com/office/powerpoint/2010/main" val="3097626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03/11/2024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40127714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188AB-7C02-4036-A96F-99B472717A92}"/>
              </a:ext>
            </a:extLst>
          </p:cNvPr>
          <p:cNvSpPr>
            <a:spLocks noGrp="1"/>
          </p:cNvSpPr>
          <p:nvPr>
            <p:ph type="ctrTitle"/>
          </p:nvPr>
        </p:nvSpPr>
        <p:spPr>
          <a:xfrm>
            <a:off x="1822219" y="2784372"/>
            <a:ext cx="9972062" cy="1470025"/>
          </a:xfrm>
        </p:spPr>
        <p:txBody>
          <a:bodyPr>
            <a:normAutofit fontScale="90000"/>
          </a:bodyPr>
          <a:lstStyle/>
          <a:p>
            <a:r>
              <a:rPr lang="en-GB" b="1" dirty="0">
                <a:solidFill>
                  <a:schemeClr val="bg1"/>
                </a:solidFill>
              </a:rPr>
              <a:t>Developing Emotional Intelligence Skills for the Workplace</a:t>
            </a:r>
            <a:br>
              <a:rPr lang="en-GB" b="1" dirty="0">
                <a:solidFill>
                  <a:schemeClr val="bg1"/>
                </a:solidFill>
              </a:rPr>
            </a:br>
            <a:br>
              <a:rPr lang="en-GB" b="1" dirty="0">
                <a:solidFill>
                  <a:schemeClr val="bg1"/>
                </a:solidFill>
              </a:rPr>
            </a:br>
            <a:r>
              <a:rPr lang="en-GB" b="1" dirty="0">
                <a:solidFill>
                  <a:schemeClr val="bg1"/>
                </a:solidFill>
              </a:rPr>
              <a:t>Week 4</a:t>
            </a:r>
            <a:br>
              <a:rPr lang="en-GB" b="1" dirty="0">
                <a:solidFill>
                  <a:schemeClr val="bg1"/>
                </a:solidFill>
              </a:rPr>
            </a:br>
            <a:r>
              <a:rPr lang="en-GB" sz="4400" b="1" dirty="0"/>
              <a:t>Management and Leadership</a:t>
            </a:r>
            <a:br>
              <a:rPr lang="en-GB" sz="4400" b="1" dirty="0"/>
            </a:br>
            <a:r>
              <a:rPr lang="en-GB" b="1" dirty="0">
                <a:solidFill>
                  <a:srgbClr val="FF0000"/>
                </a:solidFill>
              </a:rPr>
              <a:t>Additional Material </a:t>
            </a:r>
            <a:br>
              <a:rPr lang="en-GB" b="1" dirty="0">
                <a:solidFill>
                  <a:srgbClr val="FF0000"/>
                </a:solidFill>
              </a:rPr>
            </a:br>
            <a:r>
              <a:rPr lang="en-GB" b="1" dirty="0">
                <a:solidFill>
                  <a:srgbClr val="FF0000"/>
                </a:solidFill>
                <a:highlight>
                  <a:srgbClr val="FFFF00"/>
                </a:highlight>
              </a:rPr>
              <a:t>(2 of 2)</a:t>
            </a:r>
            <a:endParaRPr lang="en-GB" dirty="0">
              <a:solidFill>
                <a:srgbClr val="FF0000"/>
              </a:solidFill>
              <a:highlight>
                <a:srgbClr val="FFFF00"/>
              </a:highlight>
            </a:endParaRPr>
          </a:p>
        </p:txBody>
      </p:sp>
      <p:sp>
        <p:nvSpPr>
          <p:cNvPr id="4" name="Date Placeholder 3">
            <a:extLst>
              <a:ext uri="{FF2B5EF4-FFF2-40B4-BE49-F238E27FC236}">
                <a16:creationId xmlns:a16="http://schemas.microsoft.com/office/drawing/2014/main" id="{BA8AE921-F285-4321-A023-0A2DF92CA6C6}"/>
              </a:ext>
            </a:extLst>
          </p:cNvPr>
          <p:cNvSpPr>
            <a:spLocks noGrp="1"/>
          </p:cNvSpPr>
          <p:nvPr>
            <p:ph type="dt" sz="half" idx="10"/>
          </p:nvPr>
        </p:nvSpPr>
        <p:spPr/>
        <p:txBody>
          <a:bodyPr/>
          <a:lstStyle/>
          <a:p>
            <a:fld id="{647AB11C-B49F-C149-83E8-03756F256947}" type="datetime1">
              <a:rPr lang="en-GB" smtClean="0"/>
              <a:pPr/>
              <a:t>03/11/2024</a:t>
            </a:fld>
            <a:endParaRPr lang="en-GB"/>
          </a:p>
        </p:txBody>
      </p:sp>
      <p:sp>
        <p:nvSpPr>
          <p:cNvPr id="5" name="Slide Number Placeholder 4">
            <a:extLst>
              <a:ext uri="{FF2B5EF4-FFF2-40B4-BE49-F238E27FC236}">
                <a16:creationId xmlns:a16="http://schemas.microsoft.com/office/drawing/2014/main" id="{5BB3B906-82AA-4B2D-ADEA-5EBB925B0F6D}"/>
              </a:ext>
            </a:extLst>
          </p:cNvPr>
          <p:cNvSpPr>
            <a:spLocks noGrp="1"/>
          </p:cNvSpPr>
          <p:nvPr>
            <p:ph type="sldNum" sz="quarter" idx="12"/>
          </p:nvPr>
        </p:nvSpPr>
        <p:spPr/>
        <p:txBody>
          <a:bodyPr/>
          <a:lstStyle/>
          <a:p>
            <a:fld id="{7BD6E667-2370-104F-8760-428342860BB0}" type="slidenum">
              <a:rPr lang="en-GB" smtClean="0"/>
              <a:pPr/>
              <a:t>1</a:t>
            </a:fld>
            <a:endParaRPr lang="en-GB"/>
          </a:p>
        </p:txBody>
      </p:sp>
    </p:spTree>
    <p:extLst>
      <p:ext uri="{BB962C8B-B14F-4D97-AF65-F5344CB8AC3E}">
        <p14:creationId xmlns:p14="http://schemas.microsoft.com/office/powerpoint/2010/main" val="2059140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250394" y="1120107"/>
            <a:ext cx="3839633" cy="4676775"/>
          </a:xfrm>
        </p:spPr>
        <p:txBody>
          <a:bodyPr/>
          <a:lstStyle/>
          <a:p>
            <a:pPr marL="360000" indent="-360000" eaLnBrk="1" hangingPunct="1">
              <a:defRPr/>
            </a:pPr>
            <a:r>
              <a:rPr lang="en-GB" sz="1600" b="1" dirty="0">
                <a:solidFill>
                  <a:schemeClr val="accent2">
                    <a:lumMod val="50000"/>
                  </a:schemeClr>
                </a:solidFill>
              </a:rPr>
              <a:t>Management</a:t>
            </a:r>
            <a:r>
              <a:rPr lang="en-GB" sz="1600" dirty="0">
                <a:solidFill>
                  <a:schemeClr val="accent2">
                    <a:lumMod val="50000"/>
                  </a:schemeClr>
                </a:solidFill>
              </a:rPr>
              <a:t>:</a:t>
            </a:r>
            <a:r>
              <a:rPr lang="en-GB" sz="1600" dirty="0">
                <a:solidFill>
                  <a:schemeClr val="accent5"/>
                </a:solidFill>
              </a:rPr>
              <a:t> </a:t>
            </a:r>
            <a:r>
              <a:rPr lang="en-GB" sz="1600" dirty="0"/>
              <a:t>The planning and organising of time, resources and people to achieve optimum results effectively and efficiently. </a:t>
            </a:r>
          </a:p>
          <a:p>
            <a:pPr marL="360000" indent="-360000" eaLnBrk="1" hangingPunct="1">
              <a:defRPr/>
            </a:pPr>
            <a:endParaRPr lang="en-GB" sz="1600" b="1" dirty="0"/>
          </a:p>
          <a:p>
            <a:pPr marL="360000" indent="-360000" eaLnBrk="1" hangingPunct="1">
              <a:defRPr/>
            </a:pPr>
            <a:r>
              <a:rPr lang="en-GB" sz="1600" b="1" dirty="0">
                <a:solidFill>
                  <a:schemeClr val="accent2">
                    <a:lumMod val="50000"/>
                  </a:schemeClr>
                </a:solidFill>
              </a:rPr>
              <a:t>Leadership</a:t>
            </a:r>
            <a:r>
              <a:rPr lang="en-GB" sz="1600" dirty="0">
                <a:solidFill>
                  <a:schemeClr val="accent2">
                    <a:lumMod val="50000"/>
                  </a:schemeClr>
                </a:solidFill>
              </a:rPr>
              <a:t>:</a:t>
            </a:r>
            <a:r>
              <a:rPr lang="en-GB" sz="1600" dirty="0">
                <a:solidFill>
                  <a:schemeClr val="accent5"/>
                </a:solidFill>
              </a:rPr>
              <a:t> </a:t>
            </a:r>
            <a:r>
              <a:rPr lang="en-GB" sz="1600" dirty="0"/>
              <a:t>To motivate, provide direction and guidance to an individual or group of individuals to achieve optimum results </a:t>
            </a:r>
          </a:p>
          <a:p>
            <a:pPr marL="0" indent="0" eaLnBrk="1" hangingPunct="1">
              <a:buFontTx/>
              <a:buNone/>
              <a:defRPr/>
            </a:pPr>
            <a:endParaRPr lang="en-GB" sz="400" b="1" dirty="0"/>
          </a:p>
          <a:p>
            <a:pPr marL="0" indent="0" eaLnBrk="1" hangingPunct="1">
              <a:buFontTx/>
              <a:buNone/>
              <a:defRPr/>
            </a:pPr>
            <a:r>
              <a:rPr lang="en-GB" sz="700" b="1" dirty="0"/>
              <a:t>Source: </a:t>
            </a:r>
            <a:r>
              <a:rPr lang="en-GB" sz="700" dirty="0"/>
              <a:t>John Adair</a:t>
            </a:r>
          </a:p>
        </p:txBody>
      </p:sp>
      <p:graphicFrame>
        <p:nvGraphicFramePr>
          <p:cNvPr id="2" name="Content Placeholder 1"/>
          <p:cNvGraphicFramePr>
            <a:graphicFrameLocks noGrp="1"/>
          </p:cNvGraphicFramePr>
          <p:nvPr>
            <p:ph sz="half" idx="2"/>
            <p:extLst>
              <p:ext uri="{D42A27DB-BD31-4B8C-83A1-F6EECF244321}">
                <p14:modId xmlns:p14="http://schemas.microsoft.com/office/powerpoint/2010/main" val="1034028309"/>
              </p:ext>
            </p:extLst>
          </p:nvPr>
        </p:nvGraphicFramePr>
        <p:xfrm>
          <a:off x="6108729" y="1319969"/>
          <a:ext cx="4806923" cy="4319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460" name="Title 1"/>
          <p:cNvSpPr>
            <a:spLocks noGrp="1"/>
          </p:cNvSpPr>
          <p:nvPr>
            <p:ph type="title"/>
          </p:nvPr>
        </p:nvSpPr>
        <p:spPr>
          <a:xfrm>
            <a:off x="1915362" y="186658"/>
            <a:ext cx="8638116" cy="720725"/>
          </a:xfrm>
        </p:spPr>
        <p:txBody>
          <a:bodyPr>
            <a:normAutofit/>
          </a:bodyPr>
          <a:lstStyle/>
          <a:p>
            <a:r>
              <a:rPr lang="en-GB" sz="3200" b="1" dirty="0"/>
              <a:t>Management and Leadership</a:t>
            </a:r>
          </a:p>
        </p:txBody>
      </p:sp>
      <p:sp>
        <p:nvSpPr>
          <p:cNvPr id="19461" name="Footer Placeholder 4"/>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r>
              <a:rPr lang="en-GB" sz="1400">
                <a:solidFill>
                  <a:schemeClr val="tx2"/>
                </a:solidFill>
              </a:rPr>
              <a:t>© 2017 Mike Phillips Trainer, Facilitator, Consultant and Coach</a:t>
            </a:r>
          </a:p>
        </p:txBody>
      </p:sp>
    </p:spTree>
    <p:extLst>
      <p:ext uri="{BB962C8B-B14F-4D97-AF65-F5344CB8AC3E}">
        <p14:creationId xmlns:p14="http://schemas.microsoft.com/office/powerpoint/2010/main" val="733556744"/>
      </p:ext>
    </p:extLst>
  </p:cSld>
  <p:clrMapOvr>
    <a:masterClrMapping/>
  </p:clrMapOvr>
  <p:transition>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Content Placeholder 4"/>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160421" y="194679"/>
            <a:ext cx="10090149" cy="5199063"/>
          </a:xfrm>
        </p:spPr>
      </p:pic>
    </p:spTree>
    <p:extLst>
      <p:ext uri="{BB962C8B-B14F-4D97-AF65-F5344CB8AC3E}">
        <p14:creationId xmlns:p14="http://schemas.microsoft.com/office/powerpoint/2010/main" val="2899597890"/>
      </p:ext>
    </p:extLst>
  </p:cSld>
  <p:clrMapOvr>
    <a:masterClrMapping/>
  </p:clrMapOvr>
  <p:transition>
    <p:cover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1"/>
          <p:cNvSpPr>
            <a:spLocks noGrp="1"/>
          </p:cNvSpPr>
          <p:nvPr>
            <p:ph sz="half" idx="1"/>
          </p:nvPr>
        </p:nvSpPr>
        <p:spPr>
          <a:xfrm>
            <a:off x="2038351" y="1025526"/>
            <a:ext cx="8094133" cy="5292725"/>
          </a:xfrm>
        </p:spPr>
        <p:txBody>
          <a:bodyPr/>
          <a:lstStyle/>
          <a:p>
            <a:pPr>
              <a:spcBef>
                <a:spcPct val="0"/>
              </a:spcBef>
            </a:pPr>
            <a:r>
              <a:rPr lang="en-GB" dirty="0"/>
              <a:t>If your emotional abilities aren't in hand, if you don't have self-awareness, if you are not able to manage your distressing emotions, if you can't have empathy and have effective relationships, then no matter how smart you are, you are not going to get very far. </a:t>
            </a:r>
          </a:p>
          <a:p>
            <a:pPr>
              <a:spcBef>
                <a:spcPct val="0"/>
              </a:spcBef>
            </a:pPr>
            <a:endParaRPr lang="en-GB" dirty="0"/>
          </a:p>
          <a:p>
            <a:pPr>
              <a:spcBef>
                <a:spcPct val="0"/>
              </a:spcBef>
            </a:pPr>
            <a:r>
              <a:rPr lang="en-GB" i="1" dirty="0"/>
              <a:t>Daniel </a:t>
            </a:r>
            <a:r>
              <a:rPr lang="en-GB" i="1" dirty="0" err="1"/>
              <a:t>Goleman</a:t>
            </a:r>
            <a:endParaRPr lang="en-GB" i="1" dirty="0"/>
          </a:p>
          <a:p>
            <a:pPr>
              <a:spcBef>
                <a:spcPct val="0"/>
              </a:spcBef>
            </a:pPr>
            <a:endParaRPr lang="en-GB" dirty="0"/>
          </a:p>
        </p:txBody>
      </p:sp>
      <p:sp>
        <p:nvSpPr>
          <p:cNvPr id="21508" name="Title 3"/>
          <p:cNvSpPr>
            <a:spLocks noGrp="1"/>
          </p:cNvSpPr>
          <p:nvPr>
            <p:ph type="title"/>
          </p:nvPr>
        </p:nvSpPr>
        <p:spPr>
          <a:xfrm>
            <a:off x="1329825" y="202700"/>
            <a:ext cx="8638116" cy="720725"/>
          </a:xfrm>
        </p:spPr>
        <p:txBody>
          <a:bodyPr>
            <a:normAutofit/>
          </a:bodyPr>
          <a:lstStyle/>
          <a:p>
            <a:r>
              <a:rPr lang="en-GB" sz="3600" b="1" dirty="0"/>
              <a:t>Defining empotional intelligence</a:t>
            </a:r>
          </a:p>
        </p:txBody>
      </p:sp>
    </p:spTree>
    <p:extLst>
      <p:ext uri="{BB962C8B-B14F-4D97-AF65-F5344CB8AC3E}">
        <p14:creationId xmlns:p14="http://schemas.microsoft.com/office/powerpoint/2010/main" val="1486570348"/>
      </p:ext>
    </p:extLst>
  </p:cSld>
  <p:clrMapOvr>
    <a:masterClrMapping/>
  </p:clrMapOvr>
  <p:transition>
    <p:cover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914400" y="0"/>
            <a:ext cx="10363200" cy="1143000"/>
          </a:xfrm>
        </p:spPr>
        <p:txBody>
          <a:bodyPr/>
          <a:lstStyle/>
          <a:p>
            <a:pPr eaLnBrk="1" hangingPunct="1">
              <a:defRPr/>
            </a:pPr>
            <a:r>
              <a:rPr lang="en-GB" dirty="0">
                <a:solidFill>
                  <a:schemeClr val="accent6"/>
                </a:solidFill>
              </a:rPr>
              <a:t>EMOTIONAL INTELLIGENCE</a:t>
            </a:r>
            <a:endParaRPr lang="en-US" dirty="0">
              <a:solidFill>
                <a:schemeClr val="accent6"/>
              </a:solidFill>
            </a:endParaRPr>
          </a:p>
        </p:txBody>
      </p:sp>
      <p:sp>
        <p:nvSpPr>
          <p:cNvPr id="22531" name="Rectangle 3"/>
          <p:cNvSpPr>
            <a:spLocks noGrp="1"/>
          </p:cNvSpPr>
          <p:nvPr>
            <p:ph type="subTitle" idx="1"/>
          </p:nvPr>
        </p:nvSpPr>
        <p:spPr>
          <a:xfrm>
            <a:off x="1644651" y="2312988"/>
            <a:ext cx="10140949" cy="3935412"/>
          </a:xfrm>
        </p:spPr>
        <p:txBody>
          <a:bodyPr/>
          <a:lstStyle/>
          <a:p>
            <a:pPr eaLnBrk="1" hangingPunct="1"/>
            <a:endParaRPr lang="en-US"/>
          </a:p>
        </p:txBody>
      </p:sp>
      <p:pic>
        <p:nvPicPr>
          <p:cNvPr id="22532" name="Picture 3" descr="imagesCAPYEN8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2001" y="1600200"/>
            <a:ext cx="7471833"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1577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817033" y="228600"/>
            <a:ext cx="10871200" cy="990600"/>
          </a:xfrm>
        </p:spPr>
        <p:txBody>
          <a:bodyPr/>
          <a:lstStyle/>
          <a:p>
            <a:endParaRPr lang="en-GB"/>
          </a:p>
        </p:txBody>
      </p:sp>
      <p:pic>
        <p:nvPicPr>
          <p:cNvPr id="23555" name="Content Placeholder 3" descr="imagesCADEZ3KM.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65251" y="476250"/>
            <a:ext cx="8824383" cy="5162550"/>
          </a:xfrm>
        </p:spPr>
      </p:pic>
    </p:spTree>
    <p:extLst>
      <p:ext uri="{BB962C8B-B14F-4D97-AF65-F5344CB8AC3E}">
        <p14:creationId xmlns:p14="http://schemas.microsoft.com/office/powerpoint/2010/main" val="191558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817033" y="228600"/>
            <a:ext cx="10871200" cy="990600"/>
          </a:xfrm>
        </p:spPr>
        <p:txBody>
          <a:bodyPr/>
          <a:lstStyle/>
          <a:p>
            <a:r>
              <a:rPr lang="en-GB"/>
              <a:t>Emotional Intelligence</a:t>
            </a:r>
          </a:p>
        </p:txBody>
      </p:sp>
      <p:sp>
        <p:nvSpPr>
          <p:cNvPr id="3" name="Content Placeholder 2"/>
          <p:cNvSpPr>
            <a:spLocks noGrp="1"/>
          </p:cNvSpPr>
          <p:nvPr>
            <p:ph idx="1"/>
          </p:nvPr>
        </p:nvSpPr>
        <p:spPr>
          <a:xfrm>
            <a:off x="609600" y="1600200"/>
            <a:ext cx="10972800" cy="3041650"/>
          </a:xfrm>
        </p:spPr>
        <p:txBody>
          <a:bodyPr>
            <a:normAutofit/>
          </a:bodyPr>
          <a:lstStyle/>
          <a:p>
            <a:pPr>
              <a:buFont typeface="Wingdings" pitchFamily="2" charset="2"/>
              <a:buNone/>
              <a:defRPr/>
            </a:pPr>
            <a:endParaRPr lang="en-GB" dirty="0"/>
          </a:p>
          <a:p>
            <a:pPr>
              <a:buFont typeface="Wingdings" pitchFamily="2" charset="2"/>
              <a:buNone/>
              <a:defRPr/>
            </a:pPr>
            <a:endParaRPr lang="en-GB" sz="3600" dirty="0">
              <a:solidFill>
                <a:srgbClr val="7030A0"/>
              </a:solidFill>
            </a:endParaRPr>
          </a:p>
          <a:p>
            <a:pPr>
              <a:buFont typeface="Wingdings" pitchFamily="2" charset="2"/>
              <a:buNone/>
              <a:defRPr/>
            </a:pPr>
            <a:r>
              <a:rPr lang="en-GB" sz="3600" dirty="0">
                <a:solidFill>
                  <a:srgbClr val="7030A0"/>
                </a:solidFill>
              </a:rPr>
              <a:t>  ‘The ability to express your emotions appropriately and clearly in a way that enables you to achieve harmonious and effective outcomes with others.’</a:t>
            </a:r>
          </a:p>
        </p:txBody>
      </p:sp>
    </p:spTree>
    <p:extLst>
      <p:ext uri="{BB962C8B-B14F-4D97-AF65-F5344CB8AC3E}">
        <p14:creationId xmlns:p14="http://schemas.microsoft.com/office/powerpoint/2010/main" val="1060212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normAutofit fontScale="90000"/>
          </a:bodyPr>
          <a:lstStyle/>
          <a:p>
            <a:r>
              <a:rPr lang="en-GB">
                <a:solidFill>
                  <a:schemeClr val="tx1"/>
                </a:solidFill>
                <a:latin typeface="Calibri" pitchFamily="34" charset="0"/>
                <a:cs typeface="Calibri" pitchFamily="34" charset="0"/>
              </a:rPr>
              <a:t>What is Emotional Intelligence</a:t>
            </a:r>
            <a:br>
              <a:rPr lang="en-GB">
                <a:solidFill>
                  <a:schemeClr val="tx1"/>
                </a:solidFill>
                <a:latin typeface="Calibri" pitchFamily="34" charset="0"/>
                <a:cs typeface="Calibri" pitchFamily="34" charset="0"/>
              </a:rPr>
            </a:br>
            <a:r>
              <a:rPr lang="en-GB">
                <a:solidFill>
                  <a:schemeClr val="tx1"/>
                </a:solidFill>
                <a:latin typeface="Calibri" pitchFamily="34" charset="0"/>
                <a:cs typeface="Calibri" pitchFamily="34" charset="0"/>
              </a:rPr>
              <a:t> </a:t>
            </a:r>
            <a:br>
              <a:rPr lang="en-GB">
                <a:solidFill>
                  <a:schemeClr val="tx1"/>
                </a:solidFill>
                <a:latin typeface="Calibri" pitchFamily="34" charset="0"/>
                <a:cs typeface="Calibri" pitchFamily="34" charset="0"/>
              </a:rPr>
            </a:br>
            <a:r>
              <a:rPr lang="en-GB">
                <a:solidFill>
                  <a:srgbClr val="333399"/>
                </a:solidFill>
                <a:latin typeface="Calibri" pitchFamily="34" charset="0"/>
                <a:cs typeface="Calibri" pitchFamily="34" charset="0"/>
              </a:rPr>
              <a:t>What is </a:t>
            </a:r>
            <a:r>
              <a:rPr lang="en-GB">
                <a:latin typeface="Calibri" pitchFamily="34" charset="0"/>
                <a:cs typeface="Calibri" pitchFamily="34" charset="0"/>
              </a:rPr>
              <a:t>Emotional</a:t>
            </a:r>
            <a:r>
              <a:rPr lang="en-GB">
                <a:solidFill>
                  <a:srgbClr val="333399"/>
                </a:solidFill>
                <a:latin typeface="Calibri" pitchFamily="34" charset="0"/>
                <a:cs typeface="Calibri" pitchFamily="34" charset="0"/>
              </a:rPr>
              <a:t> Intelligence</a:t>
            </a:r>
            <a:br>
              <a:rPr lang="en-GB">
                <a:solidFill>
                  <a:schemeClr val="tx1"/>
                </a:solidFill>
                <a:latin typeface="Calibri" pitchFamily="34" charset="0"/>
                <a:cs typeface="Calibri" pitchFamily="34" charset="0"/>
              </a:rPr>
            </a:br>
            <a:r>
              <a:rPr lang="en-GB">
                <a:solidFill>
                  <a:schemeClr val="tx1"/>
                </a:solidFill>
                <a:latin typeface="Calibri" pitchFamily="34" charset="0"/>
                <a:cs typeface="Calibri" pitchFamily="34" charset="0"/>
              </a:rPr>
              <a:t> </a:t>
            </a:r>
            <a:br>
              <a:rPr lang="en-GB">
                <a:solidFill>
                  <a:schemeClr val="tx1"/>
                </a:solidFill>
                <a:latin typeface="Calibri" pitchFamily="34" charset="0"/>
                <a:cs typeface="Calibri" pitchFamily="34" charset="0"/>
              </a:rPr>
            </a:br>
            <a:endParaRPr lang="en-GB">
              <a:solidFill>
                <a:schemeClr val="tx1"/>
              </a:solidFill>
            </a:endParaRPr>
          </a:p>
        </p:txBody>
      </p:sp>
      <p:sp>
        <p:nvSpPr>
          <p:cNvPr id="25603" name="Content Placeholder 2"/>
          <p:cNvSpPr txBox="1">
            <a:spLocks noChangeArrowheads="1"/>
          </p:cNvSpPr>
          <p:nvPr/>
        </p:nvSpPr>
        <p:spPr bwMode="auto">
          <a:xfrm>
            <a:off x="609600" y="1665288"/>
            <a:ext cx="10972800" cy="412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sz="2900">
                <a:solidFill>
                  <a:schemeClr val="tx1"/>
                </a:solidFill>
                <a:latin typeface="Tw Cen MT" pitchFamily="34" charset="0"/>
              </a:defRPr>
            </a:lvl1pPr>
            <a:lvl2pPr marL="457200" defTabSz="457200">
              <a:defRPr sz="2600">
                <a:solidFill>
                  <a:schemeClr val="tx1"/>
                </a:solidFill>
                <a:latin typeface="Tw Cen MT" pitchFamily="34" charset="0"/>
              </a:defRPr>
            </a:lvl2pPr>
            <a:lvl3pPr defTabSz="457200">
              <a:defRPr sz="2300">
                <a:solidFill>
                  <a:schemeClr val="tx1"/>
                </a:solidFill>
                <a:latin typeface="Tw Cen MT" pitchFamily="34" charset="0"/>
              </a:defRPr>
            </a:lvl3pPr>
            <a:lvl4pPr defTabSz="457200">
              <a:defRPr sz="2000">
                <a:solidFill>
                  <a:schemeClr val="tx1"/>
                </a:solidFill>
                <a:latin typeface="Tw Cen MT" pitchFamily="34" charset="0"/>
              </a:defRPr>
            </a:lvl4pPr>
            <a:lvl5pPr defTabSz="457200">
              <a:defRPr sz="2000">
                <a:solidFill>
                  <a:schemeClr val="tx1"/>
                </a:solidFill>
                <a:latin typeface="Tw Cen MT" pitchFamily="34" charset="0"/>
              </a:defRPr>
            </a:lvl5pPr>
            <a:lvl6pPr marL="2286000" defTabSz="4572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6pPr>
            <a:lvl7pPr marL="2743200" defTabSz="4572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7pPr>
            <a:lvl8pPr marL="3200400" defTabSz="4572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8pPr>
            <a:lvl9pPr marL="3657600" defTabSz="4572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9pPr>
          </a:lstStyle>
          <a:p>
            <a:pPr eaLnBrk="1" hangingPunct="1">
              <a:spcBef>
                <a:spcPct val="20000"/>
              </a:spcBef>
              <a:buFont typeface="Arial" pitchFamily="34" charset="0"/>
              <a:buNone/>
            </a:pPr>
            <a:r>
              <a:rPr lang="en-US" sz="2800">
                <a:solidFill>
                  <a:srgbClr val="000000"/>
                </a:solidFill>
              </a:rPr>
              <a:t>The capacity to be aware of, control, and express one's emotions, and to handle interpersonal relationships judiciously and empathetically.</a:t>
            </a:r>
            <a:endParaRPr lang="en-GB" sz="2800">
              <a:solidFill>
                <a:srgbClr val="000000"/>
              </a:solidFill>
            </a:endParaRPr>
          </a:p>
          <a:p>
            <a:pPr eaLnBrk="1" hangingPunct="1">
              <a:spcBef>
                <a:spcPct val="20000"/>
              </a:spcBef>
            </a:pPr>
            <a:endParaRPr lang="en-GB" sz="2800">
              <a:solidFill>
                <a:srgbClr val="000000"/>
              </a:solidFill>
            </a:endParaRPr>
          </a:p>
          <a:p>
            <a:pPr eaLnBrk="1" hangingPunct="1">
              <a:spcBef>
                <a:spcPct val="20000"/>
              </a:spcBef>
            </a:pPr>
            <a:r>
              <a:rPr lang="en-GB" sz="2800">
                <a:solidFill>
                  <a:srgbClr val="000000"/>
                </a:solidFill>
              </a:rPr>
              <a:t>“The rare ability to be angry with the right person, to the right degree, at the right time, for the right purpose and in the right way..” …(Aristotle)</a:t>
            </a:r>
          </a:p>
          <a:p>
            <a:pPr algn="ctr" eaLnBrk="1" hangingPunct="1">
              <a:spcBef>
                <a:spcPct val="20000"/>
              </a:spcBef>
            </a:pPr>
            <a:endParaRPr lang="en-US" sz="3200">
              <a:solidFill>
                <a:srgbClr val="898989"/>
              </a:solidFill>
            </a:endParaRPr>
          </a:p>
        </p:txBody>
      </p:sp>
    </p:spTree>
    <p:extLst>
      <p:ext uri="{BB962C8B-B14F-4D97-AF65-F5344CB8AC3E}">
        <p14:creationId xmlns:p14="http://schemas.microsoft.com/office/powerpoint/2010/main" val="2043685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a:solidFill>
                  <a:srgbClr val="1F497D"/>
                </a:solidFill>
                <a:latin typeface="Calibri" pitchFamily="34" charset="0"/>
              </a:rPr>
              <a:t>A Brief History of Emotional Intelligence </a:t>
            </a:r>
            <a:endParaRPr lang="en-GB"/>
          </a:p>
        </p:txBody>
      </p:sp>
      <p:sp>
        <p:nvSpPr>
          <p:cNvPr id="26627" name="Subtitle 2"/>
          <p:cNvSpPr txBox="1">
            <a:spLocks noChangeArrowheads="1"/>
          </p:cNvSpPr>
          <p:nvPr/>
        </p:nvSpPr>
        <p:spPr bwMode="auto">
          <a:xfrm>
            <a:off x="711200" y="1676400"/>
            <a:ext cx="112776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900">
                <a:solidFill>
                  <a:schemeClr val="tx1"/>
                </a:solidFill>
                <a:latin typeface="Tw Cen MT" pitchFamily="34" charset="0"/>
              </a:defRPr>
            </a:lvl1pPr>
            <a:lvl2pPr>
              <a:defRPr sz="2600">
                <a:solidFill>
                  <a:schemeClr val="tx1"/>
                </a:solidFill>
                <a:latin typeface="Tw Cen MT" pitchFamily="34" charset="0"/>
              </a:defRPr>
            </a:lvl2pPr>
            <a:lvl3pPr>
              <a:defRPr sz="2300">
                <a:solidFill>
                  <a:schemeClr val="tx1"/>
                </a:solidFill>
                <a:latin typeface="Tw Cen MT" pitchFamily="34" charset="0"/>
              </a:defRPr>
            </a:lvl3pPr>
            <a:lvl4pPr>
              <a:defRPr sz="2000">
                <a:solidFill>
                  <a:schemeClr val="tx1"/>
                </a:solidFill>
                <a:latin typeface="Tw Cen MT" pitchFamily="34" charset="0"/>
              </a:defRPr>
            </a:lvl4pPr>
            <a:lvl5pPr>
              <a:defRPr sz="2000">
                <a:solidFill>
                  <a:schemeClr val="tx1"/>
                </a:solidFill>
                <a:latin typeface="Tw Cen MT" pitchFamily="34" charset="0"/>
              </a:defRPr>
            </a:lvl5pPr>
            <a:lvl6pPr marL="22860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6pPr>
            <a:lvl7pPr marL="27432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7pPr>
            <a:lvl8pPr marL="32004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8pPr>
            <a:lvl9pPr marL="36576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9pPr>
          </a:lstStyle>
          <a:p>
            <a:pPr marL="319088" indent="-319088" eaLnBrk="1" hangingPunct="1">
              <a:spcBef>
                <a:spcPts val="700"/>
              </a:spcBef>
              <a:buClr>
                <a:schemeClr val="accent2"/>
              </a:buClr>
              <a:buSzPct val="60000"/>
              <a:buFont typeface="Arial" pitchFamily="34" charset="0"/>
              <a:buNone/>
            </a:pPr>
            <a:r>
              <a:rPr lang="en-US" sz="1800"/>
              <a:t>1975 – Howard Gardner publishes ‘The Shattered Mind’ which introduces the concept of multiple intelligences</a:t>
            </a:r>
          </a:p>
          <a:p>
            <a:pPr marL="319088" indent="-319088">
              <a:spcBef>
                <a:spcPts val="700"/>
              </a:spcBef>
              <a:buClr>
                <a:schemeClr val="accent2"/>
              </a:buClr>
              <a:buSzPct val="60000"/>
              <a:buFont typeface="Wingdings" pitchFamily="2" charset="2"/>
              <a:buChar char=""/>
            </a:pPr>
            <a:r>
              <a:rPr lang="en-US" sz="1800"/>
              <a:t>1985 –Wayne Payne introduces the term emotional intelligence in his doctoral dissertation entitled "A study of emotion: developing emotional intelligence; self-integration; relating to fear, pain and desire”</a:t>
            </a:r>
          </a:p>
          <a:p>
            <a:pPr marL="319088" indent="-319088">
              <a:spcBef>
                <a:spcPts val="700"/>
              </a:spcBef>
              <a:buClr>
                <a:schemeClr val="accent2"/>
              </a:buClr>
              <a:buSzPct val="60000"/>
              <a:buFont typeface="Wingdings" pitchFamily="2" charset="2"/>
              <a:buChar char=""/>
            </a:pPr>
            <a:r>
              <a:rPr lang="en-US" sz="1800"/>
              <a:t>1987 – In an article published in </a:t>
            </a:r>
            <a:r>
              <a:rPr lang="en-US" sz="1800" i="1"/>
              <a:t>Mensa Magazine</a:t>
            </a:r>
            <a:r>
              <a:rPr lang="en-US" sz="1800"/>
              <a:t>, Keith Beasley uses the term "emotional quotient.”</a:t>
            </a:r>
          </a:p>
          <a:p>
            <a:pPr marL="319088" indent="-319088">
              <a:spcBef>
                <a:spcPts val="700"/>
              </a:spcBef>
              <a:buClr>
                <a:schemeClr val="accent2"/>
              </a:buClr>
              <a:buSzPct val="60000"/>
              <a:buFont typeface="Wingdings" pitchFamily="2" charset="2"/>
              <a:buChar char=""/>
            </a:pPr>
            <a:r>
              <a:rPr lang="en-US" sz="1800"/>
              <a:t>1990 – Psychologists Peter Salovey and John Mayer publish their landmark article, "Emotional Intelligence," in the journal </a:t>
            </a:r>
            <a:r>
              <a:rPr lang="en-US" sz="1800" i="1"/>
              <a:t>Imagination, Cognition, and Personality</a:t>
            </a:r>
            <a:r>
              <a:rPr lang="en-US" sz="1800"/>
              <a:t>.</a:t>
            </a:r>
          </a:p>
          <a:p>
            <a:pPr marL="319088" indent="-319088">
              <a:spcBef>
                <a:spcPts val="700"/>
              </a:spcBef>
              <a:buClr>
                <a:schemeClr val="accent2"/>
              </a:buClr>
              <a:buSzPct val="60000"/>
              <a:buFont typeface="Wingdings" pitchFamily="2" charset="2"/>
              <a:buChar char=""/>
            </a:pPr>
            <a:r>
              <a:rPr lang="en-US" sz="1800"/>
              <a:t>1995 - The concept of emotional intelligence is popularized after publication of psychologist and New York Times science writer Daniel Goleman’s book </a:t>
            </a:r>
            <a:r>
              <a:rPr lang="en-US" sz="1800" i="1"/>
              <a:t>Emotional Intelligence: Why It Can Matter More Than IQ</a:t>
            </a:r>
            <a:r>
              <a:rPr lang="en-US" sz="1800"/>
              <a:t>.</a:t>
            </a:r>
          </a:p>
        </p:txBody>
      </p:sp>
    </p:spTree>
    <p:extLst>
      <p:ext uri="{BB962C8B-B14F-4D97-AF65-F5344CB8AC3E}">
        <p14:creationId xmlns:p14="http://schemas.microsoft.com/office/powerpoint/2010/main" val="974673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title"/>
          </p:nvPr>
        </p:nvSpPr>
        <p:spPr>
          <a:xfrm>
            <a:off x="817033" y="228600"/>
            <a:ext cx="10871200" cy="990600"/>
          </a:xfrm>
        </p:spPr>
        <p:txBody>
          <a:bodyPr/>
          <a:lstStyle/>
          <a:p>
            <a:pPr eaLnBrk="1" hangingPunct="1"/>
            <a:r>
              <a:rPr lang="en-GB"/>
              <a:t>Emotional intelligence</a:t>
            </a:r>
          </a:p>
        </p:txBody>
      </p:sp>
      <p:sp>
        <p:nvSpPr>
          <p:cNvPr id="27651" name="Rectangle 3"/>
          <p:cNvSpPr>
            <a:spLocks noGrp="1"/>
          </p:cNvSpPr>
          <p:nvPr>
            <p:ph type="body" idx="1"/>
          </p:nvPr>
        </p:nvSpPr>
        <p:spPr>
          <a:xfrm>
            <a:off x="255814" y="1600200"/>
            <a:ext cx="11432419" cy="4495800"/>
          </a:xfrm>
        </p:spPr>
        <p:txBody>
          <a:bodyPr/>
          <a:lstStyle/>
          <a:p>
            <a:pPr eaLnBrk="1" hangingPunct="1">
              <a:lnSpc>
                <a:spcPct val="90000"/>
              </a:lnSpc>
            </a:pPr>
            <a:r>
              <a:rPr lang="en-GB" sz="2800" dirty="0"/>
              <a:t>Is IQ the main indicator of destiny? – not nearly as much as we think</a:t>
            </a:r>
          </a:p>
          <a:p>
            <a:pPr eaLnBrk="1" hangingPunct="1">
              <a:lnSpc>
                <a:spcPct val="90000"/>
              </a:lnSpc>
            </a:pPr>
            <a:r>
              <a:rPr lang="en-GB" sz="2800" dirty="0"/>
              <a:t>Our view of human intelligence is usually much too narrow</a:t>
            </a:r>
          </a:p>
          <a:p>
            <a:pPr eaLnBrk="1" hangingPunct="1">
              <a:lnSpc>
                <a:spcPct val="90000"/>
              </a:lnSpc>
            </a:pPr>
            <a:r>
              <a:rPr lang="en-GB" sz="2800" dirty="0"/>
              <a:t>Our emotions play a huge role in thought, decision making and success.</a:t>
            </a:r>
          </a:p>
          <a:p>
            <a:pPr eaLnBrk="1" hangingPunct="1">
              <a:lnSpc>
                <a:spcPct val="90000"/>
              </a:lnSpc>
            </a:pPr>
            <a:r>
              <a:rPr lang="en-GB" sz="2800" dirty="0"/>
              <a:t>Our brains have developed and grown from the emotional part of the brain – completely entwined to influence the functioning of the rest of the brain.</a:t>
            </a:r>
          </a:p>
        </p:txBody>
      </p:sp>
    </p:spTree>
    <p:extLst>
      <p:ext uri="{BB962C8B-B14F-4D97-AF65-F5344CB8AC3E}">
        <p14:creationId xmlns:p14="http://schemas.microsoft.com/office/powerpoint/2010/main" val="1755368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p:nvPr>
        </p:nvSpPr>
        <p:spPr>
          <a:xfrm>
            <a:off x="817033" y="228600"/>
            <a:ext cx="10871200" cy="990600"/>
          </a:xfrm>
        </p:spPr>
        <p:txBody>
          <a:bodyPr/>
          <a:lstStyle/>
          <a:p>
            <a:pPr eaLnBrk="1" hangingPunct="1"/>
            <a:r>
              <a:rPr lang="en-GB"/>
              <a:t>Intrapersonal Intelligence</a:t>
            </a:r>
            <a:endParaRPr lang="en-US"/>
          </a:p>
        </p:txBody>
      </p:sp>
      <p:sp>
        <p:nvSpPr>
          <p:cNvPr id="28675" name="Rectangle 3"/>
          <p:cNvSpPr>
            <a:spLocks noGrp="1"/>
          </p:cNvSpPr>
          <p:nvPr>
            <p:ph type="body" idx="1"/>
          </p:nvPr>
        </p:nvSpPr>
        <p:spPr>
          <a:xfrm>
            <a:off x="817033" y="1600200"/>
            <a:ext cx="10871200" cy="4495800"/>
          </a:xfrm>
        </p:spPr>
        <p:txBody>
          <a:bodyPr/>
          <a:lstStyle/>
          <a:p>
            <a:pPr eaLnBrk="1" hangingPunct="1"/>
            <a:endParaRPr lang="en-GB"/>
          </a:p>
          <a:p>
            <a:pPr eaLnBrk="1" hangingPunct="1"/>
            <a:r>
              <a:rPr lang="en-GB"/>
              <a:t>‘The key to self-knowledge, access to one’s own feelings and the ability to discriminate among them and drawn upon them to guide behaviour.’</a:t>
            </a:r>
          </a:p>
          <a:p>
            <a:pPr eaLnBrk="1" hangingPunct="1"/>
            <a:endParaRPr lang="en-GB"/>
          </a:p>
          <a:p>
            <a:pPr eaLnBrk="1" hangingPunct="1"/>
            <a:endParaRPr lang="en-GB"/>
          </a:p>
          <a:p>
            <a:pPr eaLnBrk="1" hangingPunct="1"/>
            <a:r>
              <a:rPr lang="en-GB"/>
              <a:t>Howard Gardner.</a:t>
            </a:r>
            <a:endParaRPr lang="en-US"/>
          </a:p>
        </p:txBody>
      </p:sp>
    </p:spTree>
    <p:extLst>
      <p:ext uri="{BB962C8B-B14F-4D97-AF65-F5344CB8AC3E}">
        <p14:creationId xmlns:p14="http://schemas.microsoft.com/office/powerpoint/2010/main" val="23605473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a:xfrm>
            <a:off x="817033" y="228600"/>
            <a:ext cx="10871200" cy="990600"/>
          </a:xfrm>
        </p:spPr>
        <p:txBody>
          <a:bodyPr/>
          <a:lstStyle/>
          <a:p>
            <a:pPr eaLnBrk="1" hangingPunct="1"/>
            <a:r>
              <a:rPr lang="en-GB"/>
              <a:t>SELF-AWARENESS</a:t>
            </a:r>
            <a:endParaRPr lang="en-US"/>
          </a:p>
        </p:txBody>
      </p:sp>
      <p:sp>
        <p:nvSpPr>
          <p:cNvPr id="29699" name="Rectangle 3"/>
          <p:cNvSpPr>
            <a:spLocks noGrp="1"/>
          </p:cNvSpPr>
          <p:nvPr>
            <p:ph type="body" idx="1"/>
          </p:nvPr>
        </p:nvSpPr>
        <p:spPr>
          <a:xfrm>
            <a:off x="817033" y="1600200"/>
            <a:ext cx="10871200" cy="4495800"/>
          </a:xfrm>
        </p:spPr>
        <p:txBody>
          <a:bodyPr/>
          <a:lstStyle/>
          <a:p>
            <a:pPr eaLnBrk="1" hangingPunct="1"/>
            <a:endParaRPr lang="en-GB"/>
          </a:p>
          <a:p>
            <a:pPr eaLnBrk="1" hangingPunct="1"/>
            <a:endParaRPr lang="en-GB"/>
          </a:p>
          <a:p>
            <a:pPr algn="ctr" eaLnBrk="1" hangingPunct="1">
              <a:buFontTx/>
              <a:buNone/>
            </a:pPr>
            <a:r>
              <a:rPr lang="en-GB" sz="4400"/>
              <a:t>BEING A WITNESS TO ONESELF</a:t>
            </a:r>
            <a:endParaRPr lang="en-US" sz="4400"/>
          </a:p>
        </p:txBody>
      </p:sp>
    </p:spTree>
    <p:extLst>
      <p:ext uri="{BB962C8B-B14F-4D97-AF65-F5344CB8AC3E}">
        <p14:creationId xmlns:p14="http://schemas.microsoft.com/office/powerpoint/2010/main" val="32294206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817033" y="228600"/>
            <a:ext cx="10871200" cy="990600"/>
          </a:xfrm>
        </p:spPr>
        <p:txBody>
          <a:bodyPr/>
          <a:lstStyle/>
          <a:p>
            <a:r>
              <a:rPr lang="en-US">
                <a:solidFill>
                  <a:srgbClr val="000090"/>
                </a:solidFill>
              </a:rPr>
              <a:t>Self Awareness </a:t>
            </a:r>
          </a:p>
        </p:txBody>
      </p:sp>
      <p:sp>
        <p:nvSpPr>
          <p:cNvPr id="30723" name="Content Placeholder 2"/>
          <p:cNvSpPr>
            <a:spLocks noGrp="1"/>
          </p:cNvSpPr>
          <p:nvPr>
            <p:ph idx="1"/>
          </p:nvPr>
        </p:nvSpPr>
        <p:spPr>
          <a:xfrm>
            <a:off x="817033" y="1600200"/>
            <a:ext cx="10871200" cy="4495800"/>
          </a:xfrm>
        </p:spPr>
        <p:txBody>
          <a:bodyPr/>
          <a:lstStyle/>
          <a:p>
            <a:pPr marL="0" indent="0">
              <a:buFont typeface="Wingdings" pitchFamily="2" charset="2"/>
              <a:buNone/>
            </a:pPr>
            <a:r>
              <a:rPr lang="en-US"/>
              <a:t>…is about understanding who you are, what makes you tick, what makes you angry, what makes you happy and motivated…</a:t>
            </a:r>
          </a:p>
          <a:p>
            <a:pPr marL="0" indent="0">
              <a:buFont typeface="Wingdings" pitchFamily="2" charset="2"/>
              <a:buNone/>
            </a:pPr>
            <a:endParaRPr lang="en-US"/>
          </a:p>
          <a:p>
            <a:pPr marL="0" indent="0">
              <a:buFont typeface="Wingdings" pitchFamily="2" charset="2"/>
              <a:buNone/>
            </a:pPr>
            <a:endParaRPr lang="en-US"/>
          </a:p>
          <a:p>
            <a:pPr marL="0" indent="0">
              <a:buFont typeface="Wingdings" pitchFamily="2" charset="2"/>
              <a:buNone/>
            </a:pPr>
            <a:endParaRPr lang="en-US"/>
          </a:p>
          <a:p>
            <a:pPr marL="0" indent="0">
              <a:buFont typeface="Wingdings" pitchFamily="2" charset="2"/>
              <a:buNone/>
            </a:pPr>
            <a:endParaRPr lang="en-US"/>
          </a:p>
          <a:p>
            <a:pPr marL="0" indent="0">
              <a:buFont typeface="Wingdings" pitchFamily="2" charset="2"/>
              <a:buNone/>
            </a:pPr>
            <a:endParaRPr lang="en-US" sz="1400" i="1"/>
          </a:p>
        </p:txBody>
      </p:sp>
    </p:spTree>
    <p:extLst>
      <p:ext uri="{BB962C8B-B14F-4D97-AF65-F5344CB8AC3E}">
        <p14:creationId xmlns:p14="http://schemas.microsoft.com/office/powerpoint/2010/main" val="31947976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Group 2"/>
          <p:cNvGraphicFramePr>
            <a:graphicFrameLocks noGrp="1"/>
          </p:cNvGraphicFramePr>
          <p:nvPr/>
        </p:nvGraphicFramePr>
        <p:xfrm>
          <a:off x="1513417" y="1484313"/>
          <a:ext cx="9889066" cy="4606926"/>
        </p:xfrm>
        <a:graphic>
          <a:graphicData uri="http://schemas.openxmlformats.org/drawingml/2006/table">
            <a:tbl>
              <a:tblPr/>
              <a:tblGrid>
                <a:gridCol w="2025649">
                  <a:extLst>
                    <a:ext uri="{9D8B030D-6E8A-4147-A177-3AD203B41FA5}">
                      <a16:colId xmlns:a16="http://schemas.microsoft.com/office/drawing/2014/main" val="20000"/>
                    </a:ext>
                  </a:extLst>
                </a:gridCol>
                <a:gridCol w="2916767">
                  <a:extLst>
                    <a:ext uri="{9D8B030D-6E8A-4147-A177-3AD203B41FA5}">
                      <a16:colId xmlns:a16="http://schemas.microsoft.com/office/drawing/2014/main" val="20001"/>
                    </a:ext>
                  </a:extLst>
                </a:gridCol>
                <a:gridCol w="2912533">
                  <a:extLst>
                    <a:ext uri="{9D8B030D-6E8A-4147-A177-3AD203B41FA5}">
                      <a16:colId xmlns:a16="http://schemas.microsoft.com/office/drawing/2014/main" val="20002"/>
                    </a:ext>
                  </a:extLst>
                </a:gridCol>
                <a:gridCol w="2034117">
                  <a:extLst>
                    <a:ext uri="{9D8B030D-6E8A-4147-A177-3AD203B41FA5}">
                      <a16:colId xmlns:a16="http://schemas.microsoft.com/office/drawing/2014/main" val="20003"/>
                    </a:ext>
                  </a:extLst>
                </a:gridCol>
              </a:tblGrid>
              <a:tr h="9540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cs typeface="Arial" charset="0"/>
                      </a:endParaRPr>
                    </a:p>
                  </a:txBody>
                  <a:tcPr marL="121920" marR="121920"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a:ln>
                            <a:noFill/>
                          </a:ln>
                          <a:solidFill>
                            <a:schemeClr val="tx1"/>
                          </a:solidFill>
                          <a:effectLst/>
                          <a:latin typeface="Comic Sans MS" pitchFamily="66" charset="0"/>
                          <a:cs typeface="Times New Roman" pitchFamily="18" charset="0"/>
                        </a:rPr>
                        <a:t>What I see in me</a:t>
                      </a:r>
                    </a:p>
                  </a:txBody>
                  <a:tcPr marL="121920" marR="121920"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a:ln>
                            <a:noFill/>
                          </a:ln>
                          <a:solidFill>
                            <a:schemeClr val="tx1"/>
                          </a:solidFill>
                          <a:effectLst/>
                          <a:latin typeface="Comic Sans MS" pitchFamily="66" charset="0"/>
                          <a:cs typeface="Times New Roman" pitchFamily="18" charset="0"/>
                        </a:rPr>
                        <a:t>What I don’t see in me</a:t>
                      </a:r>
                      <a:endParaRPr kumimoji="0" lang="en-GB" sz="2400" b="0" i="0" u="none" strike="noStrike" cap="none" normalizeH="0" baseline="0">
                        <a:ln>
                          <a:noFill/>
                        </a:ln>
                        <a:solidFill>
                          <a:schemeClr val="tx1"/>
                        </a:solidFill>
                        <a:effectLst/>
                        <a:latin typeface="Arial" charset="0"/>
                        <a:cs typeface="Arial" charset="0"/>
                      </a:endParaRPr>
                    </a:p>
                  </a:txBody>
                  <a:tcPr marL="121920" marR="121920"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cs typeface="Arial" charset="0"/>
                      </a:endParaRPr>
                    </a:p>
                  </a:txBody>
                  <a:tcPr marL="121920" marR="121920"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309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a:ln>
                            <a:noFill/>
                          </a:ln>
                          <a:solidFill>
                            <a:schemeClr val="tx1"/>
                          </a:solidFill>
                          <a:effectLst/>
                          <a:latin typeface="Comic Sans MS" pitchFamily="66" charset="0"/>
                          <a:cs typeface="Times New Roman" pitchFamily="18" charset="0"/>
                        </a:rPr>
                        <a:t>What you see in me</a:t>
                      </a:r>
                    </a:p>
                  </a:txBody>
                  <a:tcPr marL="121920" marR="121920" horzOverflow="overflow">
                    <a:lnL cap="flat">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chemeClr val="tx1"/>
                          </a:solidFill>
                          <a:effectLst/>
                          <a:latin typeface="Comic Sans MS" pitchFamily="66" charset="0"/>
                          <a:cs typeface="Times New Roman" pitchFamily="18" charset="0"/>
                        </a:rPr>
                        <a:t>Open/Public self</a:t>
                      </a:r>
                      <a:endParaRPr kumimoji="0" lang="en-GB" sz="2400" b="1" i="0" u="none" strike="noStrike" cap="none" normalizeH="0" baseline="0" dirty="0">
                        <a:ln>
                          <a:noFill/>
                        </a:ln>
                        <a:solidFill>
                          <a:schemeClr val="tx1"/>
                        </a:solidFill>
                        <a:effectLst/>
                        <a:latin typeface="Arial" charset="0"/>
                        <a:cs typeface="Arial" charset="0"/>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a:ln>
                            <a:noFill/>
                          </a:ln>
                          <a:solidFill>
                            <a:schemeClr val="tx1"/>
                          </a:solidFill>
                          <a:effectLst/>
                          <a:latin typeface="Comic Sans MS" pitchFamily="66" charset="0"/>
                          <a:cs typeface="Times New Roman" pitchFamily="18" charset="0"/>
                        </a:rPr>
                        <a:t>Blind self</a:t>
                      </a:r>
                      <a:endParaRPr kumimoji="0" lang="en-GB" sz="2400" b="1" i="0" u="none" strike="noStrike" cap="none" normalizeH="0" baseline="0">
                        <a:ln>
                          <a:noFill/>
                        </a:ln>
                        <a:solidFill>
                          <a:schemeClr val="tx1"/>
                        </a:solidFill>
                        <a:effectLst/>
                        <a:latin typeface="Arial" charset="0"/>
                        <a:cs typeface="Arial" charset="0"/>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dirty="0">
                          <a:ln>
                            <a:noFill/>
                          </a:ln>
                          <a:solidFill>
                            <a:schemeClr val="tx1"/>
                          </a:solidFill>
                          <a:effectLst/>
                          <a:latin typeface="Comic Sans MS" pitchFamily="66" charset="0"/>
                          <a:cs typeface="Times New Roman" pitchFamily="18" charset="0"/>
                        </a:rPr>
                        <a:t>Self disclosure from me</a:t>
                      </a:r>
                      <a:endParaRPr kumimoji="0" lang="en-GB" sz="2400" b="0" i="0" u="none" strike="noStrike" cap="none" normalizeH="0" baseline="0" dirty="0">
                        <a:ln>
                          <a:noFill/>
                        </a:ln>
                        <a:solidFill>
                          <a:schemeClr val="tx1"/>
                        </a:solidFill>
                        <a:effectLst/>
                        <a:latin typeface="Arial" charset="0"/>
                        <a:cs typeface="Arial" charset="0"/>
                      </a:endParaRPr>
                    </a:p>
                  </a:txBody>
                  <a:tcPr marL="121920" marR="121920" horzOverflow="overflow">
                    <a:lnL w="12700" cap="flat" cmpd="sng" algn="ctr">
                      <a:solidFill>
                        <a:schemeClr val="tx1"/>
                      </a:solidFill>
                      <a:prstDash val="solid"/>
                      <a:round/>
                      <a:headEnd type="none" w="med" len="med"/>
                      <a:tailEnd type="none" w="med" len="med"/>
                    </a:lnL>
                    <a:lnR cap="flat">
                      <a:noFill/>
                    </a:lnR>
                    <a:lnT>
                      <a:noFill/>
                    </a:lnT>
                    <a:lnB>
                      <a:noFill/>
                    </a:lnB>
                    <a:lnTlToBr>
                      <a:noFill/>
                    </a:lnTlToBr>
                    <a:lnBlToTr>
                      <a:noFill/>
                    </a:lnBlToTr>
                    <a:noFill/>
                  </a:tcPr>
                </a:tc>
                <a:extLst>
                  <a:ext uri="{0D108BD9-81ED-4DB2-BD59-A6C34878D82A}">
                    <a16:rowId xmlns:a16="http://schemas.microsoft.com/office/drawing/2014/main" val="10001"/>
                  </a:ext>
                </a:extLst>
              </a:tr>
              <a:tr h="13081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0" i="0" u="none" strike="noStrike" cap="none" normalizeH="0" baseline="0">
                          <a:ln>
                            <a:noFill/>
                          </a:ln>
                          <a:solidFill>
                            <a:schemeClr val="tx1"/>
                          </a:solidFill>
                          <a:effectLst/>
                          <a:latin typeface="Comic Sans MS" pitchFamily="66" charset="0"/>
                          <a:cs typeface="Times New Roman" pitchFamily="18" charset="0"/>
                        </a:rPr>
                        <a:t>What you don’t see in me</a:t>
                      </a:r>
                      <a:endParaRPr kumimoji="0" lang="en-GB" sz="2400" b="0" i="0" u="none" strike="noStrike" cap="none" normalizeH="0" baseline="0">
                        <a:ln>
                          <a:noFill/>
                        </a:ln>
                        <a:solidFill>
                          <a:schemeClr val="tx1"/>
                        </a:solidFill>
                        <a:effectLst/>
                        <a:latin typeface="Arial" charset="0"/>
                        <a:cs typeface="Arial" charset="0"/>
                      </a:endParaRPr>
                    </a:p>
                  </a:txBody>
                  <a:tcPr marL="121920" marR="121920" horzOverflow="overflow">
                    <a:lnL cap="flat">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dirty="0">
                          <a:ln>
                            <a:noFill/>
                          </a:ln>
                          <a:solidFill>
                            <a:srgbClr val="0033CC"/>
                          </a:solidFill>
                          <a:effectLst/>
                          <a:latin typeface="Comic Sans MS" pitchFamily="66" charset="0"/>
                          <a:cs typeface="Times New Roman" pitchFamily="18" charset="0"/>
                        </a:rPr>
                        <a:t>Private self/Facade</a:t>
                      </a:r>
                      <a:endParaRPr kumimoji="0" lang="en-GB" sz="2400" b="1" i="0" u="none" strike="noStrike" cap="none" normalizeH="0" baseline="0" dirty="0">
                        <a:ln>
                          <a:noFill/>
                        </a:ln>
                        <a:solidFill>
                          <a:srgbClr val="0033CC"/>
                        </a:solidFill>
                        <a:effectLst/>
                        <a:latin typeface="Arial" charset="0"/>
                        <a:cs typeface="Arial" charset="0"/>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400" b="1" i="0" u="none" strike="noStrike" cap="none" normalizeH="0" baseline="0">
                          <a:ln>
                            <a:noFill/>
                          </a:ln>
                          <a:solidFill>
                            <a:schemeClr val="tx1"/>
                          </a:solidFill>
                          <a:effectLst/>
                          <a:latin typeface="Comic Sans MS" pitchFamily="66" charset="0"/>
                          <a:cs typeface="Times New Roman" pitchFamily="18" charset="0"/>
                        </a:rPr>
                        <a:t>Unknown</a:t>
                      </a:r>
                      <a:endParaRPr kumimoji="0" lang="en-GB" sz="2400" b="1" i="0" u="none" strike="noStrike" cap="none" normalizeH="0" baseline="0">
                        <a:ln>
                          <a:noFill/>
                        </a:ln>
                        <a:solidFill>
                          <a:schemeClr val="tx1"/>
                        </a:solidFill>
                        <a:effectLst/>
                        <a:latin typeface="Arial" charset="0"/>
                        <a:cs typeface="Arial" charset="0"/>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c vMerge="1">
                  <a:txBody>
                    <a:bodyPr/>
                    <a:lstStyle/>
                    <a:p>
                      <a:endParaRPr lang="en-GB"/>
                    </a:p>
                  </a:txBody>
                  <a:tcPr/>
                </a:tc>
                <a:extLst>
                  <a:ext uri="{0D108BD9-81ED-4DB2-BD59-A6C34878D82A}">
                    <a16:rowId xmlns:a16="http://schemas.microsoft.com/office/drawing/2014/main" val="10002"/>
                  </a:ext>
                </a:extLst>
              </a:tr>
              <a:tr h="103505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cs typeface="Arial" charset="0"/>
                      </a:endParaRPr>
                    </a:p>
                  </a:txBody>
                  <a:tcPr marL="121920" marR="121920" horzOverflow="overflow">
                    <a:lnL cap="flat">
                      <a:noFill/>
                    </a:lnL>
                    <a:lnR>
                      <a:noFill/>
                    </a:lnR>
                    <a:lnT>
                      <a:noFill/>
                    </a:lnT>
                    <a:lnB cap="flat">
                      <a:noFill/>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cs typeface="Times New Roman" pitchFamily="18" charset="0"/>
                        </a:rPr>
                        <a:t>Feedback from you</a:t>
                      </a:r>
                      <a:endParaRPr kumimoji="0" lang="en-GB" sz="2000" b="0" i="0" u="none" strike="noStrike" cap="none" normalizeH="0" baseline="0" dirty="0">
                        <a:ln>
                          <a:noFill/>
                        </a:ln>
                        <a:solidFill>
                          <a:schemeClr val="tx1"/>
                        </a:solidFill>
                        <a:effectLst/>
                        <a:latin typeface="Arial" charset="0"/>
                        <a:cs typeface="Arial" charset="0"/>
                      </a:endParaRPr>
                    </a:p>
                  </a:txBody>
                  <a:tcPr marL="121920" marR="121920"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hMerge="1">
                  <a:txBody>
                    <a:bodyPr/>
                    <a:lstStyle/>
                    <a:p>
                      <a:endParaRPr lang="en-GB"/>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cs typeface="Arial" charset="0"/>
                      </a:endParaRPr>
                    </a:p>
                  </a:txBody>
                  <a:tcPr marL="121920" marR="12192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3"/>
                  </a:ext>
                </a:extLst>
              </a:tr>
            </a:tbl>
          </a:graphicData>
        </a:graphic>
      </p:graphicFrame>
      <p:sp>
        <p:nvSpPr>
          <p:cNvPr id="31767" name="Text Box 37"/>
          <p:cNvSpPr txBox="1">
            <a:spLocks noChangeArrowheads="1"/>
          </p:cNvSpPr>
          <p:nvPr/>
        </p:nvSpPr>
        <p:spPr bwMode="auto">
          <a:xfrm>
            <a:off x="1007533" y="6453188"/>
            <a:ext cx="48958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pPr>
              <a:spcBef>
                <a:spcPct val="50000"/>
              </a:spcBef>
            </a:pPr>
            <a:endParaRPr lang="en-US">
              <a:latin typeface="Tahoma" pitchFamily="34" charset="0"/>
            </a:endParaRPr>
          </a:p>
        </p:txBody>
      </p:sp>
      <p:sp>
        <p:nvSpPr>
          <p:cNvPr id="31768" name="Text Box 38"/>
          <p:cNvSpPr txBox="1">
            <a:spLocks noChangeArrowheads="1"/>
          </p:cNvSpPr>
          <p:nvPr/>
        </p:nvSpPr>
        <p:spPr bwMode="auto">
          <a:xfrm>
            <a:off x="8015817" y="6381751"/>
            <a:ext cx="3647016"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pPr>
              <a:spcBef>
                <a:spcPct val="50000"/>
              </a:spcBef>
            </a:pPr>
            <a:r>
              <a:rPr lang="en-GB" sz="1000">
                <a:latin typeface="Tahoma" pitchFamily="34" charset="0"/>
              </a:rPr>
              <a:t>Based on Joseph Luft and Harry Ingham</a:t>
            </a:r>
            <a:endParaRPr lang="en-US" sz="1000">
              <a:latin typeface="Tahoma" pitchFamily="34" charset="0"/>
            </a:endParaRPr>
          </a:p>
        </p:txBody>
      </p:sp>
      <p:sp>
        <p:nvSpPr>
          <p:cNvPr id="31769" name="Text Box 39"/>
          <p:cNvSpPr txBox="1">
            <a:spLocks noChangeArrowheads="1"/>
          </p:cNvSpPr>
          <p:nvPr/>
        </p:nvSpPr>
        <p:spPr bwMode="auto">
          <a:xfrm>
            <a:off x="527052" y="188913"/>
            <a:ext cx="1087543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endParaRPr lang="en-US">
              <a:latin typeface="Tahoma" pitchFamily="34" charset="0"/>
            </a:endParaRPr>
          </a:p>
        </p:txBody>
      </p:sp>
      <p:sp>
        <p:nvSpPr>
          <p:cNvPr id="31770" name="Rectangle 40"/>
          <p:cNvSpPr>
            <a:spLocks noChangeArrowheads="1"/>
          </p:cNvSpPr>
          <p:nvPr/>
        </p:nvSpPr>
        <p:spPr bwMode="auto">
          <a:xfrm>
            <a:off x="1200151" y="458788"/>
            <a:ext cx="1027218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eaLnBrk="1" hangingPunct="1"/>
            <a:r>
              <a:rPr lang="en-GB" sz="4400">
                <a:latin typeface="Tahoma" pitchFamily="34" charset="0"/>
              </a:rPr>
              <a:t>Johari Window</a:t>
            </a:r>
            <a:r>
              <a:rPr lang="en-GB">
                <a:latin typeface="Tahoma" pitchFamily="34" charset="0"/>
              </a:rPr>
              <a:t> </a:t>
            </a:r>
          </a:p>
        </p:txBody>
      </p:sp>
      <p:sp>
        <p:nvSpPr>
          <p:cNvPr id="5161" name="AutoShape 41"/>
          <p:cNvSpPr>
            <a:spLocks noChangeArrowheads="1"/>
          </p:cNvSpPr>
          <p:nvPr/>
        </p:nvSpPr>
        <p:spPr bwMode="auto">
          <a:xfrm>
            <a:off x="8208433" y="5300664"/>
            <a:ext cx="1151467" cy="288925"/>
          </a:xfrm>
          <a:prstGeom prst="rightArrow">
            <a:avLst>
              <a:gd name="adj1" fmla="val 50000"/>
              <a:gd name="adj2" fmla="val 74725"/>
            </a:avLst>
          </a:prstGeom>
          <a:solidFill>
            <a:schemeClr val="accent1"/>
          </a:solidFill>
          <a:ln w="9525">
            <a:solidFill>
              <a:schemeClr val="tx1"/>
            </a:solidFill>
            <a:miter lim="800000"/>
            <a:headEnd/>
            <a:tailEnd/>
          </a:ln>
        </p:spPr>
        <p:txBody>
          <a:bodyPr wrap="none" anchor="ctr"/>
          <a:lstStyle/>
          <a:p>
            <a:pPr eaLnBrk="1" hangingPunct="1"/>
            <a:endParaRPr lang="en-US"/>
          </a:p>
        </p:txBody>
      </p:sp>
      <p:sp>
        <p:nvSpPr>
          <p:cNvPr id="5162" name="AutoShape 42"/>
          <p:cNvSpPr>
            <a:spLocks noChangeArrowheads="1"/>
          </p:cNvSpPr>
          <p:nvPr/>
        </p:nvSpPr>
        <p:spPr bwMode="auto">
          <a:xfrm rot="5400000">
            <a:off x="10081684" y="4388909"/>
            <a:ext cx="863600" cy="385233"/>
          </a:xfrm>
          <a:prstGeom prst="rightArrow">
            <a:avLst>
              <a:gd name="adj1" fmla="val 50000"/>
              <a:gd name="adj2" fmla="val 74725"/>
            </a:avLst>
          </a:prstGeom>
          <a:solidFill>
            <a:schemeClr val="accent1"/>
          </a:solidFill>
          <a:ln w="9525">
            <a:solidFill>
              <a:schemeClr val="tx1"/>
            </a:solidFill>
            <a:miter lim="800000"/>
            <a:headEnd/>
            <a:tailEnd/>
          </a:ln>
        </p:spPr>
        <p:txBody>
          <a:bodyPr wrap="none" anchor="ctr"/>
          <a:lstStyle/>
          <a:p>
            <a:pPr eaLnBrk="1" hangingPunct="1"/>
            <a:endParaRPr lang="en-US"/>
          </a:p>
        </p:txBody>
      </p:sp>
    </p:spTree>
    <p:extLst>
      <p:ext uri="{BB962C8B-B14F-4D97-AF65-F5344CB8AC3E}">
        <p14:creationId xmlns:p14="http://schemas.microsoft.com/office/powerpoint/2010/main" val="21236319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516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61" grpId="0" animBg="1"/>
      <p:bldP spid="516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p:cNvSpPr>
          <p:nvPr>
            <p:ph type="title"/>
          </p:nvPr>
        </p:nvSpPr>
        <p:spPr>
          <a:xfrm>
            <a:off x="817033" y="228600"/>
            <a:ext cx="10871200" cy="990600"/>
          </a:xfrm>
        </p:spPr>
        <p:txBody>
          <a:bodyPr/>
          <a:lstStyle/>
          <a:p>
            <a:pPr eaLnBrk="1" hangingPunct="1"/>
            <a:r>
              <a:rPr lang="en-GB"/>
              <a:t>Interpersonal Intelligence</a:t>
            </a:r>
            <a:endParaRPr lang="en-US"/>
          </a:p>
        </p:txBody>
      </p:sp>
      <p:sp>
        <p:nvSpPr>
          <p:cNvPr id="32771" name="Rectangle 3"/>
          <p:cNvSpPr>
            <a:spLocks noGrp="1"/>
          </p:cNvSpPr>
          <p:nvPr>
            <p:ph type="body" idx="1"/>
          </p:nvPr>
        </p:nvSpPr>
        <p:spPr>
          <a:xfrm>
            <a:off x="817033" y="1600200"/>
            <a:ext cx="10871200" cy="4495800"/>
          </a:xfrm>
        </p:spPr>
        <p:txBody>
          <a:bodyPr/>
          <a:lstStyle/>
          <a:p>
            <a:pPr eaLnBrk="1" hangingPunct="1"/>
            <a:endParaRPr lang="en-GB"/>
          </a:p>
          <a:p>
            <a:pPr eaLnBrk="1" hangingPunct="1"/>
            <a:r>
              <a:rPr lang="en-GB"/>
              <a:t>‘Capacities to discern and respond appropriately to moods, temperaments, motivations and the desires of other people.’</a:t>
            </a:r>
          </a:p>
          <a:p>
            <a:pPr eaLnBrk="1" hangingPunct="1"/>
            <a:endParaRPr lang="en-GB"/>
          </a:p>
          <a:p>
            <a:pPr eaLnBrk="1" hangingPunct="1"/>
            <a:endParaRPr lang="en-GB"/>
          </a:p>
          <a:p>
            <a:pPr eaLnBrk="1" hangingPunct="1"/>
            <a:r>
              <a:rPr lang="en-GB"/>
              <a:t>Howard Gardner.</a:t>
            </a:r>
            <a:endParaRPr lang="en-US"/>
          </a:p>
        </p:txBody>
      </p:sp>
    </p:spTree>
    <p:extLst>
      <p:ext uri="{BB962C8B-B14F-4D97-AF65-F5344CB8AC3E}">
        <p14:creationId xmlns:p14="http://schemas.microsoft.com/office/powerpoint/2010/main" val="4120405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p:nvPr>
        </p:nvSpPr>
        <p:spPr>
          <a:xfrm>
            <a:off x="817033" y="228600"/>
            <a:ext cx="10871200" cy="990600"/>
          </a:xfrm>
        </p:spPr>
        <p:txBody>
          <a:bodyPr/>
          <a:lstStyle/>
          <a:p>
            <a:pPr eaLnBrk="1" hangingPunct="1"/>
            <a:r>
              <a:rPr lang="en-GB" sz="4800"/>
              <a:t>EMOTION</a:t>
            </a:r>
            <a:endParaRPr lang="en-US" sz="4800"/>
          </a:p>
        </p:txBody>
      </p:sp>
      <p:sp>
        <p:nvSpPr>
          <p:cNvPr id="12291" name="Rectangle 3"/>
          <p:cNvSpPr>
            <a:spLocks noGrp="1" noChangeArrowheads="1"/>
          </p:cNvSpPr>
          <p:nvPr>
            <p:ph type="body" idx="1"/>
          </p:nvPr>
        </p:nvSpPr>
        <p:spPr>
          <a:xfrm>
            <a:off x="817033" y="1600200"/>
            <a:ext cx="10871200" cy="4495800"/>
          </a:xfrm>
        </p:spPr>
        <p:txBody>
          <a:bodyPr/>
          <a:lstStyle/>
          <a:p>
            <a:pPr marL="0" indent="0" algn="ctr" eaLnBrk="1" hangingPunct="1">
              <a:buFont typeface="Wingdings" pitchFamily="2" charset="2"/>
              <a:buNone/>
              <a:defRPr/>
            </a:pPr>
            <a:endParaRPr lang="en-GB" dirty="0"/>
          </a:p>
          <a:p>
            <a:pPr marL="0" indent="0" algn="ctr" eaLnBrk="1" hangingPunct="1">
              <a:buFont typeface="Wingdings" pitchFamily="2" charset="2"/>
              <a:buNone/>
              <a:defRPr/>
            </a:pPr>
            <a:r>
              <a:rPr lang="en-GB" sz="3600" dirty="0"/>
              <a:t>E-</a:t>
            </a:r>
            <a:r>
              <a:rPr lang="en-GB" sz="3600" dirty="0" err="1"/>
              <a:t>motere</a:t>
            </a:r>
            <a:endParaRPr lang="en-GB" sz="3600" dirty="0"/>
          </a:p>
          <a:p>
            <a:pPr algn="ctr" eaLnBrk="1" hangingPunct="1">
              <a:defRPr/>
            </a:pPr>
            <a:endParaRPr lang="en-GB" sz="3600" dirty="0"/>
          </a:p>
          <a:p>
            <a:pPr marL="0" indent="0" algn="ctr" eaLnBrk="1" hangingPunct="1">
              <a:buFont typeface="Wingdings" pitchFamily="2" charset="2"/>
              <a:buNone/>
              <a:defRPr/>
            </a:pPr>
            <a:r>
              <a:rPr lang="en-GB" sz="3600" dirty="0"/>
              <a:t>Disturbance or agitation of the mind</a:t>
            </a:r>
            <a:endParaRPr lang="en-US" sz="3600" dirty="0"/>
          </a:p>
        </p:txBody>
      </p:sp>
    </p:spTree>
    <p:extLst>
      <p:ext uri="{BB962C8B-B14F-4D97-AF65-F5344CB8AC3E}">
        <p14:creationId xmlns:p14="http://schemas.microsoft.com/office/powerpoint/2010/main" val="2148720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7033" y="228600"/>
            <a:ext cx="10871200" cy="990600"/>
          </a:xfrm>
        </p:spPr>
        <p:txBody>
          <a:bodyPr>
            <a:normAutofit fontScale="90000"/>
          </a:bodyPr>
          <a:lstStyle/>
          <a:p>
            <a:pPr>
              <a:defRPr/>
            </a:pPr>
            <a:r>
              <a:rPr lang="en-US" dirty="0">
                <a:solidFill>
                  <a:srgbClr val="000090"/>
                </a:solidFill>
              </a:rPr>
              <a:t>What is an Emotion?</a:t>
            </a:r>
            <a:br>
              <a:rPr lang="en-US" dirty="0">
                <a:solidFill>
                  <a:srgbClr val="000090"/>
                </a:solidFill>
              </a:rPr>
            </a:br>
            <a:endParaRPr lang="en-US" dirty="0">
              <a:solidFill>
                <a:srgbClr val="000090"/>
              </a:solidFill>
            </a:endParaRPr>
          </a:p>
        </p:txBody>
      </p:sp>
      <p:sp>
        <p:nvSpPr>
          <p:cNvPr id="34819" name="Content Placeholder 2"/>
          <p:cNvSpPr>
            <a:spLocks noGrp="1"/>
          </p:cNvSpPr>
          <p:nvPr>
            <p:ph idx="1"/>
          </p:nvPr>
        </p:nvSpPr>
        <p:spPr>
          <a:xfrm>
            <a:off x="817033" y="1600200"/>
            <a:ext cx="10871200" cy="4495800"/>
          </a:xfrm>
        </p:spPr>
        <p:txBody>
          <a:bodyPr/>
          <a:lstStyle/>
          <a:p>
            <a:pPr marL="514350" indent="-514350">
              <a:buFont typeface="Tw Cen MT" pitchFamily="34" charset="0"/>
              <a:buAutoNum type="arabicPeriod"/>
            </a:pPr>
            <a:r>
              <a:rPr lang="en-US"/>
              <a:t>What we think: </a:t>
            </a:r>
            <a:r>
              <a:rPr lang="en-US" sz="2400"/>
              <a:t>our interpretation of events</a:t>
            </a:r>
            <a:endParaRPr lang="en-US"/>
          </a:p>
          <a:p>
            <a:pPr marL="514350" indent="-514350">
              <a:buFont typeface="Tw Cen MT" pitchFamily="34" charset="0"/>
              <a:buAutoNum type="arabicPeriod"/>
            </a:pPr>
            <a:r>
              <a:rPr lang="en-US"/>
              <a:t>What we feel: </a:t>
            </a:r>
            <a:r>
              <a:rPr lang="en-US" sz="2400"/>
              <a:t>a way of describing a particular state</a:t>
            </a:r>
            <a:endParaRPr lang="en-US"/>
          </a:p>
          <a:p>
            <a:pPr marL="514350" indent="-514350">
              <a:buFont typeface="Tw Cen MT" pitchFamily="34" charset="0"/>
              <a:buAutoNum type="arabicPeriod"/>
            </a:pPr>
            <a:r>
              <a:rPr lang="en-US"/>
              <a:t>How our bodies react:</a:t>
            </a:r>
            <a:r>
              <a:rPr lang="en-US" sz="2400"/>
              <a:t>e.g. racing heartbeat</a:t>
            </a:r>
            <a:endParaRPr lang="en-US"/>
          </a:p>
          <a:p>
            <a:pPr marL="514350" indent="-514350">
              <a:buFont typeface="Tw Cen MT" pitchFamily="34" charset="0"/>
              <a:buAutoNum type="arabicPeriod"/>
            </a:pPr>
            <a:r>
              <a:rPr lang="en-US"/>
              <a:t>How we behave: </a:t>
            </a:r>
            <a:r>
              <a:rPr lang="en-US" sz="2400"/>
              <a:t>e.g. running away, hitting someone</a:t>
            </a:r>
            <a:endParaRPr lang="en-US"/>
          </a:p>
        </p:txBody>
      </p:sp>
      <p:sp>
        <p:nvSpPr>
          <p:cNvPr id="34820" name="TextBox 3"/>
          <p:cNvSpPr txBox="1">
            <a:spLocks noChangeArrowheads="1"/>
          </p:cNvSpPr>
          <p:nvPr/>
        </p:nvSpPr>
        <p:spPr bwMode="auto">
          <a:xfrm>
            <a:off x="1102784" y="5805488"/>
            <a:ext cx="4705349"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pPr eaLnBrk="1" hangingPunct="1"/>
            <a:r>
              <a:rPr lang="en-US" sz="1200" i="1"/>
              <a:t>Adapted from ‘Emotional Intelligence Pocketbook’, Margaret Chapman</a:t>
            </a:r>
          </a:p>
        </p:txBody>
      </p:sp>
    </p:spTree>
    <p:extLst>
      <p:ext uri="{BB962C8B-B14F-4D97-AF65-F5344CB8AC3E}">
        <p14:creationId xmlns:p14="http://schemas.microsoft.com/office/powerpoint/2010/main" val="20356738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576918" y="1103314"/>
            <a:ext cx="9332383" cy="4310897"/>
          </a:xfrm>
        </p:spPr>
      </p:pic>
    </p:spTree>
    <p:extLst>
      <p:ext uri="{BB962C8B-B14F-4D97-AF65-F5344CB8AC3E}">
        <p14:creationId xmlns:p14="http://schemas.microsoft.com/office/powerpoint/2010/main" val="2115493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817033" y="228600"/>
            <a:ext cx="10871200" cy="990600"/>
          </a:xfrm>
        </p:spPr>
        <p:txBody>
          <a:bodyPr/>
          <a:lstStyle/>
          <a:p>
            <a:endParaRPr lang="en-GB"/>
          </a:p>
        </p:txBody>
      </p:sp>
      <p:sp>
        <p:nvSpPr>
          <p:cNvPr id="3" name="Content Placeholder 2"/>
          <p:cNvSpPr>
            <a:spLocks noGrp="1"/>
          </p:cNvSpPr>
          <p:nvPr>
            <p:ph idx="1"/>
          </p:nvPr>
        </p:nvSpPr>
        <p:spPr>
          <a:xfrm>
            <a:off x="817033" y="1600200"/>
            <a:ext cx="10871200" cy="4495800"/>
          </a:xfrm>
        </p:spPr>
        <p:txBody>
          <a:bodyPr/>
          <a:lstStyle/>
          <a:p>
            <a:pPr>
              <a:defRPr/>
            </a:pPr>
            <a:r>
              <a:rPr lang="en-GB" sz="4000" dirty="0"/>
              <a:t>When dealing with people, remember you are not dealing with creatures of logic, but with creatures of emotion. </a:t>
            </a:r>
          </a:p>
          <a:p>
            <a:pPr>
              <a:defRPr/>
            </a:pPr>
            <a:endParaRPr lang="en-GB" dirty="0"/>
          </a:p>
          <a:p>
            <a:pPr>
              <a:defRPr/>
            </a:pPr>
            <a:endParaRPr lang="en-GB" dirty="0"/>
          </a:p>
          <a:p>
            <a:pPr marL="0" indent="0">
              <a:buFont typeface="Wingdings" pitchFamily="2" charset="2"/>
              <a:buNone/>
              <a:defRPr/>
            </a:pPr>
            <a:r>
              <a:rPr lang="en-GB" i="1" dirty="0"/>
              <a:t>-Dale Carnegie</a:t>
            </a:r>
          </a:p>
          <a:p>
            <a:pPr>
              <a:defRPr/>
            </a:pPr>
            <a:endParaRPr lang="en-GB" dirty="0"/>
          </a:p>
        </p:txBody>
      </p:sp>
    </p:spTree>
    <p:extLst>
      <p:ext uri="{BB962C8B-B14F-4D97-AF65-F5344CB8AC3E}">
        <p14:creationId xmlns:p14="http://schemas.microsoft.com/office/powerpoint/2010/main" val="1833356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a:xfrm>
            <a:off x="609600" y="274638"/>
            <a:ext cx="10972800" cy="1858962"/>
          </a:xfrm>
        </p:spPr>
        <p:txBody>
          <a:bodyPr/>
          <a:lstStyle/>
          <a:p>
            <a:pPr eaLnBrk="1" hangingPunct="1"/>
            <a:r>
              <a:rPr lang="en-GB" sz="4000"/>
              <a:t>Three steps to Emotional Intelligence</a:t>
            </a:r>
            <a:endParaRPr lang="en-US" sz="4000"/>
          </a:p>
        </p:txBody>
      </p:sp>
      <p:sp>
        <p:nvSpPr>
          <p:cNvPr id="37891" name="Rectangle 3"/>
          <p:cNvSpPr>
            <a:spLocks noGrp="1"/>
          </p:cNvSpPr>
          <p:nvPr>
            <p:ph type="body" idx="1"/>
          </p:nvPr>
        </p:nvSpPr>
        <p:spPr>
          <a:xfrm>
            <a:off x="812800" y="2687639"/>
            <a:ext cx="10972800" cy="3743325"/>
          </a:xfrm>
        </p:spPr>
        <p:txBody>
          <a:bodyPr/>
          <a:lstStyle/>
          <a:p>
            <a:pPr marL="609600" indent="-609600" eaLnBrk="1" hangingPunct="1">
              <a:buFontTx/>
              <a:buAutoNum type="arabicPeriod"/>
            </a:pPr>
            <a:r>
              <a:rPr lang="en-GB" sz="4000"/>
              <a:t>Recognise the emotion</a:t>
            </a:r>
          </a:p>
          <a:p>
            <a:pPr marL="609600" indent="-609600" eaLnBrk="1" hangingPunct="1">
              <a:buFontTx/>
              <a:buAutoNum type="arabicPeriod"/>
            </a:pPr>
            <a:r>
              <a:rPr lang="en-GB" sz="4000"/>
              <a:t>What are you feeling?</a:t>
            </a:r>
          </a:p>
          <a:p>
            <a:pPr marL="609600" indent="-609600" eaLnBrk="1" hangingPunct="1">
              <a:buFontTx/>
              <a:buAutoNum type="arabicPeriod"/>
            </a:pPr>
            <a:r>
              <a:rPr lang="en-GB" sz="4000"/>
              <a:t>What are you going to do?</a:t>
            </a:r>
            <a:endParaRPr lang="en-US" sz="4000"/>
          </a:p>
        </p:txBody>
      </p:sp>
    </p:spTree>
    <p:extLst>
      <p:ext uri="{BB962C8B-B14F-4D97-AF65-F5344CB8AC3E}">
        <p14:creationId xmlns:p14="http://schemas.microsoft.com/office/powerpoint/2010/main" val="41793535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a:xfrm>
            <a:off x="817033" y="228600"/>
            <a:ext cx="10871200" cy="990600"/>
          </a:xfrm>
        </p:spPr>
        <p:txBody>
          <a:bodyPr/>
          <a:lstStyle/>
          <a:p>
            <a:pPr eaLnBrk="1" hangingPunct="1"/>
            <a:r>
              <a:rPr lang="en-GB"/>
              <a:t>FOUR PRIMARY STATES</a:t>
            </a:r>
            <a:endParaRPr lang="en-US"/>
          </a:p>
        </p:txBody>
      </p:sp>
      <p:sp>
        <p:nvSpPr>
          <p:cNvPr id="38915" name="Rectangle 3"/>
          <p:cNvSpPr>
            <a:spLocks noGrp="1"/>
          </p:cNvSpPr>
          <p:nvPr>
            <p:ph type="body" idx="1"/>
          </p:nvPr>
        </p:nvSpPr>
        <p:spPr>
          <a:xfrm>
            <a:off x="817033" y="1600200"/>
            <a:ext cx="10871200" cy="4495800"/>
          </a:xfrm>
        </p:spPr>
        <p:txBody>
          <a:bodyPr/>
          <a:lstStyle/>
          <a:p>
            <a:pPr eaLnBrk="1" hangingPunct="1">
              <a:buFontTx/>
              <a:buNone/>
            </a:pPr>
            <a:endParaRPr lang="en-GB"/>
          </a:p>
          <a:p>
            <a:pPr eaLnBrk="1" hangingPunct="1">
              <a:buFontTx/>
              <a:buNone/>
            </a:pPr>
            <a:r>
              <a:rPr lang="en-GB" sz="6000">
                <a:solidFill>
                  <a:srgbClr val="FF0000"/>
                </a:solidFill>
              </a:rPr>
              <a:t>ANGER  						     FEAR</a:t>
            </a:r>
          </a:p>
          <a:p>
            <a:pPr eaLnBrk="1" hangingPunct="1">
              <a:buFontTx/>
              <a:buNone/>
            </a:pPr>
            <a:r>
              <a:rPr lang="en-GB" sz="6000">
                <a:solidFill>
                  <a:srgbClr val="0070C0"/>
                </a:solidFill>
              </a:rPr>
              <a:t>SADNESS					     JOY</a:t>
            </a:r>
          </a:p>
          <a:p>
            <a:pPr eaLnBrk="1" hangingPunct="1">
              <a:buFontTx/>
              <a:buNone/>
            </a:pPr>
            <a:endParaRPr lang="en-US"/>
          </a:p>
        </p:txBody>
      </p:sp>
    </p:spTree>
    <p:extLst>
      <p:ext uri="{BB962C8B-B14F-4D97-AF65-F5344CB8AC3E}">
        <p14:creationId xmlns:p14="http://schemas.microsoft.com/office/powerpoint/2010/main" val="844597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Content Placeholder 5" descr="imagesCA1NQH6N.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930400" y="248653"/>
            <a:ext cx="8128000" cy="5382126"/>
          </a:xfrm>
        </p:spPr>
      </p:pic>
    </p:spTree>
    <p:extLst>
      <p:ext uri="{BB962C8B-B14F-4D97-AF65-F5344CB8AC3E}">
        <p14:creationId xmlns:p14="http://schemas.microsoft.com/office/powerpoint/2010/main" val="20901198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817033" y="228600"/>
            <a:ext cx="10871200" cy="990600"/>
          </a:xfrm>
        </p:spPr>
        <p:txBody>
          <a:bodyPr/>
          <a:lstStyle/>
          <a:p>
            <a:r>
              <a:rPr lang="en-US">
                <a:solidFill>
                  <a:srgbClr val="000090"/>
                </a:solidFill>
              </a:rPr>
              <a:t>Listen to your body</a:t>
            </a:r>
          </a:p>
        </p:txBody>
      </p:sp>
      <p:sp>
        <p:nvSpPr>
          <p:cNvPr id="3" name="Content Placeholder 2"/>
          <p:cNvSpPr>
            <a:spLocks noGrp="1"/>
          </p:cNvSpPr>
          <p:nvPr>
            <p:ph idx="1"/>
          </p:nvPr>
        </p:nvSpPr>
        <p:spPr>
          <a:xfrm>
            <a:off x="817033" y="1600200"/>
            <a:ext cx="10871200" cy="4495800"/>
          </a:xfrm>
        </p:spPr>
        <p:txBody>
          <a:bodyPr/>
          <a:lstStyle/>
          <a:p>
            <a:pPr>
              <a:defRPr/>
            </a:pPr>
            <a:r>
              <a:rPr lang="en-US" dirty="0"/>
              <a:t>What is your body telling you when you have:</a:t>
            </a:r>
          </a:p>
          <a:p>
            <a:pPr>
              <a:buFontTx/>
              <a:buChar char="-"/>
              <a:defRPr/>
            </a:pPr>
            <a:r>
              <a:rPr lang="en-US" sz="2400" dirty="0"/>
              <a:t>Butterflies in the stomach</a:t>
            </a:r>
          </a:p>
          <a:p>
            <a:pPr>
              <a:buFontTx/>
              <a:buChar char="-"/>
              <a:defRPr/>
            </a:pPr>
            <a:r>
              <a:rPr lang="en-US" sz="2400" dirty="0"/>
              <a:t>Racing heartbeat</a:t>
            </a:r>
          </a:p>
          <a:p>
            <a:pPr>
              <a:buFontTx/>
              <a:buChar char="-"/>
              <a:defRPr/>
            </a:pPr>
            <a:r>
              <a:rPr lang="en-US" sz="2400" dirty="0"/>
              <a:t>Blushing face</a:t>
            </a:r>
          </a:p>
          <a:p>
            <a:pPr>
              <a:buFontTx/>
              <a:buChar char="-"/>
              <a:defRPr/>
            </a:pPr>
            <a:r>
              <a:rPr lang="en-US" sz="2400" dirty="0"/>
              <a:t>Sinking stomach</a:t>
            </a:r>
          </a:p>
          <a:p>
            <a:pPr marL="0" indent="0">
              <a:buFont typeface="Wingdings" pitchFamily="2" charset="2"/>
              <a:buNone/>
              <a:defRPr/>
            </a:pPr>
            <a:endParaRPr lang="en-US" sz="2400" dirty="0"/>
          </a:p>
          <a:p>
            <a:pPr>
              <a:defRPr/>
            </a:pPr>
            <a:r>
              <a:rPr lang="en-US" dirty="0"/>
              <a:t>How else does your body react to different emotions? </a:t>
            </a:r>
          </a:p>
          <a:p>
            <a:pPr marL="0" indent="0">
              <a:buFont typeface="Wingdings" pitchFamily="2" charset="2"/>
              <a:buNone/>
              <a:defRPr/>
            </a:pPr>
            <a:endParaRPr lang="en-US" sz="2400" dirty="0"/>
          </a:p>
          <a:p>
            <a:pPr marL="0" indent="0">
              <a:buFont typeface="Wingdings" pitchFamily="2" charset="2"/>
              <a:buNone/>
              <a:defRPr/>
            </a:pPr>
            <a:endParaRPr lang="en-US" sz="2400" dirty="0"/>
          </a:p>
        </p:txBody>
      </p:sp>
    </p:spTree>
    <p:extLst>
      <p:ext uri="{BB962C8B-B14F-4D97-AF65-F5344CB8AC3E}">
        <p14:creationId xmlns:p14="http://schemas.microsoft.com/office/powerpoint/2010/main" val="2615531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Content Placeholder 3" descr="The-Scream-Edvard-Munch.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60016" y="217823"/>
            <a:ext cx="8498417" cy="5405437"/>
          </a:xfrm>
        </p:spPr>
      </p:pic>
    </p:spTree>
    <p:extLst>
      <p:ext uri="{BB962C8B-B14F-4D97-AF65-F5344CB8AC3E}">
        <p14:creationId xmlns:p14="http://schemas.microsoft.com/office/powerpoint/2010/main" val="36399631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1" name="Content Placeholder 3" descr="joy.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09600" y="600243"/>
            <a:ext cx="10261600" cy="5024438"/>
          </a:xfrm>
        </p:spPr>
      </p:pic>
    </p:spTree>
    <p:extLst>
      <p:ext uri="{BB962C8B-B14F-4D97-AF65-F5344CB8AC3E}">
        <p14:creationId xmlns:p14="http://schemas.microsoft.com/office/powerpoint/2010/main" val="32181436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Content Placeholder 3" descr="sowwow.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27200" y="473245"/>
            <a:ext cx="8331200" cy="5106988"/>
          </a:xfrm>
        </p:spPr>
      </p:pic>
    </p:spTree>
    <p:extLst>
      <p:ext uri="{BB962C8B-B14F-4D97-AF65-F5344CB8AC3E}">
        <p14:creationId xmlns:p14="http://schemas.microsoft.com/office/powerpoint/2010/main" val="23156418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817033" y="228600"/>
            <a:ext cx="10871200" cy="990600"/>
          </a:xfrm>
        </p:spPr>
        <p:txBody>
          <a:bodyPr/>
          <a:lstStyle/>
          <a:p>
            <a:endParaRPr lang="en-GB"/>
          </a:p>
        </p:txBody>
      </p:sp>
      <p:pic>
        <p:nvPicPr>
          <p:cNvPr id="45059" name="Content Placeholder 3" descr="joy.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82034" y="558800"/>
            <a:ext cx="10771717" cy="5022850"/>
          </a:xfrm>
        </p:spPr>
      </p:pic>
    </p:spTree>
    <p:extLst>
      <p:ext uri="{BB962C8B-B14F-4D97-AF65-F5344CB8AC3E}">
        <p14:creationId xmlns:p14="http://schemas.microsoft.com/office/powerpoint/2010/main" val="35237738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a:xfrm>
            <a:off x="817033" y="228600"/>
            <a:ext cx="10871200" cy="990600"/>
          </a:xfrm>
        </p:spPr>
        <p:txBody>
          <a:bodyPr/>
          <a:lstStyle/>
          <a:p>
            <a:pPr eaLnBrk="1" hangingPunct="1"/>
            <a:r>
              <a:rPr lang="en-GB"/>
              <a:t>DIMENSIONS</a:t>
            </a:r>
            <a:endParaRPr lang="en-US"/>
          </a:p>
        </p:txBody>
      </p:sp>
      <p:sp>
        <p:nvSpPr>
          <p:cNvPr id="46083" name="Rectangle 3"/>
          <p:cNvSpPr>
            <a:spLocks noGrp="1"/>
          </p:cNvSpPr>
          <p:nvPr>
            <p:ph type="body" idx="1"/>
          </p:nvPr>
        </p:nvSpPr>
        <p:spPr>
          <a:xfrm>
            <a:off x="817033" y="1600200"/>
            <a:ext cx="10871200" cy="4495800"/>
          </a:xfrm>
        </p:spPr>
        <p:txBody>
          <a:bodyPr/>
          <a:lstStyle/>
          <a:p>
            <a:pPr eaLnBrk="1" hangingPunct="1">
              <a:lnSpc>
                <a:spcPct val="90000"/>
              </a:lnSpc>
            </a:pPr>
            <a:r>
              <a:rPr lang="en-GB"/>
              <a:t>EMOTIONS    - anger</a:t>
            </a:r>
          </a:p>
          <a:p>
            <a:pPr eaLnBrk="1" hangingPunct="1">
              <a:lnSpc>
                <a:spcPct val="90000"/>
              </a:lnSpc>
            </a:pPr>
            <a:endParaRPr lang="en-GB"/>
          </a:p>
          <a:p>
            <a:pPr eaLnBrk="1" hangingPunct="1">
              <a:lnSpc>
                <a:spcPct val="90000"/>
              </a:lnSpc>
            </a:pPr>
            <a:r>
              <a:rPr lang="en-GB"/>
              <a:t>MOOD	    -   more mute and last longer  				g</a:t>
            </a:r>
            <a:r>
              <a:rPr lang="en-GB" sz="2800"/>
              <a:t>rumpy,  irritable, sulking.</a:t>
            </a:r>
          </a:p>
          <a:p>
            <a:pPr eaLnBrk="1" hangingPunct="1">
              <a:lnSpc>
                <a:spcPct val="90000"/>
              </a:lnSpc>
            </a:pPr>
            <a:endParaRPr lang="en-GB" sz="2800"/>
          </a:p>
          <a:p>
            <a:pPr eaLnBrk="1" hangingPunct="1">
              <a:lnSpc>
                <a:spcPct val="90000"/>
              </a:lnSpc>
            </a:pPr>
            <a:r>
              <a:rPr lang="en-GB" sz="2800"/>
              <a:t>TEMPERAMENTS – Melancholy, timid, cheerful.</a:t>
            </a:r>
          </a:p>
          <a:p>
            <a:pPr lvl="4" eaLnBrk="1" hangingPunct="1">
              <a:lnSpc>
                <a:spcPct val="90000"/>
              </a:lnSpc>
            </a:pPr>
            <a:endParaRPr lang="en-GB" sz="2800"/>
          </a:p>
          <a:p>
            <a:pPr lvl="4" eaLnBrk="1" hangingPunct="1">
              <a:lnSpc>
                <a:spcPct val="90000"/>
              </a:lnSpc>
              <a:buFontTx/>
              <a:buNone/>
            </a:pPr>
            <a:r>
              <a:rPr lang="en-GB" sz="2800"/>
              <a:t>								</a:t>
            </a:r>
            <a:endParaRPr lang="en-US" sz="2800"/>
          </a:p>
        </p:txBody>
      </p:sp>
    </p:spTree>
    <p:extLst>
      <p:ext uri="{BB962C8B-B14F-4D97-AF65-F5344CB8AC3E}">
        <p14:creationId xmlns:p14="http://schemas.microsoft.com/office/powerpoint/2010/main" val="2246536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609600" y="274638"/>
            <a:ext cx="10253133" cy="1143000"/>
          </a:xfrm>
        </p:spPr>
        <p:txBody>
          <a:bodyPr/>
          <a:lstStyle/>
          <a:p>
            <a:r>
              <a:rPr lang="en-GB" sz="4000"/>
              <a:t>The E.I. Competence Framework</a:t>
            </a:r>
          </a:p>
        </p:txBody>
      </p:sp>
      <p:sp>
        <p:nvSpPr>
          <p:cNvPr id="47107" name="Content Placeholder 2"/>
          <p:cNvSpPr>
            <a:spLocks noGrp="1"/>
          </p:cNvSpPr>
          <p:nvPr>
            <p:ph idx="1"/>
          </p:nvPr>
        </p:nvSpPr>
        <p:spPr>
          <a:xfrm>
            <a:off x="817033" y="1600200"/>
            <a:ext cx="10871200" cy="4495800"/>
          </a:xfrm>
        </p:spPr>
        <p:txBody>
          <a:bodyPr/>
          <a:lstStyle/>
          <a:p>
            <a:r>
              <a:rPr lang="en-GB" sz="3600">
                <a:solidFill>
                  <a:srgbClr val="0070C0"/>
                </a:solidFill>
              </a:rPr>
              <a:t>Self Awareness</a:t>
            </a:r>
          </a:p>
          <a:p>
            <a:r>
              <a:rPr lang="en-GB" sz="3600">
                <a:solidFill>
                  <a:srgbClr val="0070C0"/>
                </a:solidFill>
              </a:rPr>
              <a:t>Self Regulation</a:t>
            </a:r>
          </a:p>
          <a:p>
            <a:r>
              <a:rPr lang="en-GB" sz="3600">
                <a:solidFill>
                  <a:srgbClr val="0070C0"/>
                </a:solidFill>
              </a:rPr>
              <a:t>Self Motivation</a:t>
            </a:r>
          </a:p>
          <a:p>
            <a:endParaRPr lang="en-GB" sz="3600"/>
          </a:p>
          <a:p>
            <a:r>
              <a:rPr lang="en-GB" sz="3600">
                <a:solidFill>
                  <a:srgbClr val="FF0000"/>
                </a:solidFill>
              </a:rPr>
              <a:t>Social Awareness</a:t>
            </a:r>
          </a:p>
          <a:p>
            <a:r>
              <a:rPr lang="en-GB" sz="3600">
                <a:solidFill>
                  <a:srgbClr val="FF0000"/>
                </a:solidFill>
              </a:rPr>
              <a:t>Social Skills</a:t>
            </a:r>
          </a:p>
          <a:p>
            <a:endParaRPr lang="en-GB" sz="2800"/>
          </a:p>
        </p:txBody>
      </p:sp>
    </p:spTree>
    <p:extLst>
      <p:ext uri="{BB962C8B-B14F-4D97-AF65-F5344CB8AC3E}">
        <p14:creationId xmlns:p14="http://schemas.microsoft.com/office/powerpoint/2010/main" val="8251084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282700" y="1087439"/>
            <a:ext cx="9899651" cy="4587875"/>
          </a:xfrm>
        </p:spPr>
      </p:pic>
    </p:spTree>
    <p:extLst>
      <p:ext uri="{BB962C8B-B14F-4D97-AF65-F5344CB8AC3E}">
        <p14:creationId xmlns:p14="http://schemas.microsoft.com/office/powerpoint/2010/main" val="29032230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5" name="Content Placeholder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303867" y="454110"/>
            <a:ext cx="9165167" cy="5124450"/>
          </a:xfrm>
        </p:spPr>
      </p:pic>
    </p:spTree>
    <p:extLst>
      <p:ext uri="{BB962C8B-B14F-4D97-AF65-F5344CB8AC3E}">
        <p14:creationId xmlns:p14="http://schemas.microsoft.com/office/powerpoint/2010/main" val="1478198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817033" y="228600"/>
            <a:ext cx="10871200" cy="990600"/>
          </a:xfrm>
        </p:spPr>
        <p:txBody>
          <a:bodyPr/>
          <a:lstStyle/>
          <a:p>
            <a:r>
              <a:rPr lang="en-GB"/>
              <a:t>The Resonant Leader</a:t>
            </a:r>
          </a:p>
        </p:txBody>
      </p:sp>
      <p:sp>
        <p:nvSpPr>
          <p:cNvPr id="3" name="Content Placeholder 2"/>
          <p:cNvSpPr>
            <a:spLocks noGrp="1"/>
          </p:cNvSpPr>
          <p:nvPr>
            <p:ph idx="1"/>
          </p:nvPr>
        </p:nvSpPr>
        <p:spPr>
          <a:xfrm>
            <a:off x="817033" y="1600200"/>
            <a:ext cx="10871200" cy="4495800"/>
          </a:xfrm>
        </p:spPr>
        <p:txBody>
          <a:bodyPr>
            <a:normAutofit/>
          </a:bodyPr>
          <a:lstStyle/>
          <a:p>
            <a:pPr>
              <a:defRPr/>
            </a:pPr>
            <a:r>
              <a:rPr lang="en-GB" dirty="0"/>
              <a:t>The </a:t>
            </a:r>
            <a:r>
              <a:rPr lang="en-GB" sz="4000" b="1" dirty="0"/>
              <a:t>Resonant </a:t>
            </a:r>
            <a:r>
              <a:rPr lang="en-GB" dirty="0"/>
              <a:t>leader – attuned to peoples’ feelings – speaks from own values.  Empathises and is able to express feelings for the group.</a:t>
            </a:r>
          </a:p>
          <a:p>
            <a:pPr>
              <a:defRPr/>
            </a:pPr>
            <a:r>
              <a:rPr lang="en-GB" dirty="0"/>
              <a:t>The </a:t>
            </a:r>
            <a:r>
              <a:rPr lang="en-GB" b="1" dirty="0"/>
              <a:t>Dissonant</a:t>
            </a:r>
            <a:r>
              <a:rPr lang="en-GB" dirty="0"/>
              <a:t> leader fails to empathise and read emotions of group.  Sends needless upsetting messages.  People feel off-balance and perform badly.  </a:t>
            </a:r>
          </a:p>
          <a:p>
            <a:pPr marL="0" indent="0">
              <a:buFont typeface="Wingdings" pitchFamily="2" charset="2"/>
              <a:buNone/>
              <a:defRPr/>
            </a:pPr>
            <a:r>
              <a:rPr lang="en-GB" sz="2000" i="1" dirty="0"/>
              <a:t>Daniel Goleman – Primal Leadership</a:t>
            </a:r>
            <a:r>
              <a:rPr lang="en-GB" i="1" dirty="0"/>
              <a:t>                 </a:t>
            </a:r>
          </a:p>
          <a:p>
            <a:pPr>
              <a:defRPr/>
            </a:pPr>
            <a:endParaRPr lang="en-GB" dirty="0"/>
          </a:p>
          <a:p>
            <a:pPr>
              <a:defRPr/>
            </a:pPr>
            <a:endParaRPr lang="en-GB" dirty="0"/>
          </a:p>
          <a:p>
            <a:pPr marL="0" indent="0">
              <a:buFont typeface="Wingdings" pitchFamily="2" charset="2"/>
              <a:buNone/>
              <a:defRPr/>
            </a:pPr>
            <a:endParaRPr lang="en-GB" dirty="0"/>
          </a:p>
        </p:txBody>
      </p:sp>
    </p:spTree>
    <p:extLst>
      <p:ext uri="{BB962C8B-B14F-4D97-AF65-F5344CB8AC3E}">
        <p14:creationId xmlns:p14="http://schemas.microsoft.com/office/powerpoint/2010/main" val="9955682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569494" y="147387"/>
            <a:ext cx="10972800" cy="1143000"/>
          </a:xfrm>
        </p:spPr>
        <p:txBody>
          <a:bodyPr/>
          <a:lstStyle/>
          <a:p>
            <a:r>
              <a:rPr lang="en-US">
                <a:solidFill>
                  <a:srgbClr val="000090"/>
                </a:solidFill>
              </a:rPr>
              <a:t>Values </a:t>
            </a:r>
          </a:p>
        </p:txBody>
      </p:sp>
      <p:sp>
        <p:nvSpPr>
          <p:cNvPr id="52227" name="Content Placeholder 3"/>
          <p:cNvSpPr>
            <a:spLocks noGrp="1"/>
          </p:cNvSpPr>
          <p:nvPr>
            <p:ph idx="1"/>
          </p:nvPr>
        </p:nvSpPr>
        <p:spPr>
          <a:xfrm>
            <a:off x="649705" y="1255296"/>
            <a:ext cx="8942917" cy="2333625"/>
          </a:xfrm>
        </p:spPr>
        <p:txBody>
          <a:bodyPr/>
          <a:lstStyle/>
          <a:p>
            <a:pPr marL="0" indent="0">
              <a:buFont typeface="Wingdings" pitchFamily="2" charset="2"/>
              <a:buNone/>
            </a:pPr>
            <a:r>
              <a:rPr lang="en-US" dirty="0"/>
              <a:t>“Values aren't buses... They're not supposed to get you anywhere. They're supposed to define who you are.”</a:t>
            </a:r>
          </a:p>
          <a:p>
            <a:pPr marL="0" indent="0">
              <a:buFont typeface="Wingdings" pitchFamily="2" charset="2"/>
              <a:buNone/>
            </a:pPr>
            <a:r>
              <a:rPr lang="en-US" sz="1200" i="1" dirty="0"/>
              <a:t>Jennifer </a:t>
            </a:r>
            <a:r>
              <a:rPr lang="en-US" sz="1200" i="1" dirty="0" err="1"/>
              <a:t>Crusie</a:t>
            </a:r>
            <a:r>
              <a:rPr lang="en-US" sz="1200" i="1" dirty="0"/>
              <a:t> </a:t>
            </a:r>
          </a:p>
        </p:txBody>
      </p:sp>
      <p:pic>
        <p:nvPicPr>
          <p:cNvPr id="522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0895" y="2434390"/>
            <a:ext cx="3810000" cy="284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7386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155033" y="1300832"/>
            <a:ext cx="5599252" cy="4319587"/>
          </a:xfrm>
        </p:spPr>
        <p:txBody>
          <a:bodyPr>
            <a:noAutofit/>
          </a:bodyPr>
          <a:lstStyle/>
          <a:p>
            <a:pPr>
              <a:defRPr/>
            </a:pPr>
            <a:r>
              <a:rPr lang="en-GB" dirty="0"/>
              <a:t>An effective leader should be able to clearly and simply share the </a:t>
            </a:r>
            <a:r>
              <a:rPr lang="en-GB" b="1" dirty="0"/>
              <a:t>vision </a:t>
            </a:r>
            <a:r>
              <a:rPr lang="en-GB" dirty="0"/>
              <a:t>they have for their project, team, service or organisation</a:t>
            </a:r>
          </a:p>
          <a:p>
            <a:pPr marL="285750" indent="-285750">
              <a:defRPr/>
            </a:pPr>
            <a:endParaRPr lang="en-GB" sz="2000" dirty="0"/>
          </a:p>
          <a:p>
            <a:pPr>
              <a:defRPr/>
            </a:pPr>
            <a:r>
              <a:rPr lang="en-GB" b="1" dirty="0">
                <a:solidFill>
                  <a:schemeClr val="tx2"/>
                </a:solidFill>
              </a:rPr>
              <a:t>‘A vision gives meaning and purpose to your actions. </a:t>
            </a:r>
          </a:p>
          <a:p>
            <a:pPr>
              <a:defRPr/>
            </a:pPr>
            <a:endParaRPr lang="en-GB" b="1" dirty="0">
              <a:solidFill>
                <a:schemeClr val="tx2"/>
              </a:solidFill>
            </a:endParaRPr>
          </a:p>
          <a:p>
            <a:pPr>
              <a:defRPr/>
            </a:pPr>
            <a:r>
              <a:rPr lang="en-GB" b="1" dirty="0">
                <a:solidFill>
                  <a:schemeClr val="tx2"/>
                </a:solidFill>
              </a:rPr>
              <a:t>It is the picture on the jigsaw box of life’</a:t>
            </a:r>
          </a:p>
        </p:txBody>
      </p:sp>
      <p:sp>
        <p:nvSpPr>
          <p:cNvPr id="54275" name="Title 1"/>
          <p:cNvSpPr>
            <a:spLocks noGrp="1"/>
          </p:cNvSpPr>
          <p:nvPr>
            <p:ph type="title"/>
          </p:nvPr>
        </p:nvSpPr>
        <p:spPr>
          <a:xfrm>
            <a:off x="2292351" y="555626"/>
            <a:ext cx="8638116" cy="720725"/>
          </a:xfrm>
        </p:spPr>
        <p:txBody>
          <a:bodyPr>
            <a:noAutofit/>
          </a:bodyPr>
          <a:lstStyle/>
          <a:p>
            <a:r>
              <a:rPr lang="en-GB" sz="4800" b="1" dirty="0"/>
              <a:t>Vision</a:t>
            </a:r>
          </a:p>
        </p:txBody>
      </p:sp>
      <p:sp>
        <p:nvSpPr>
          <p:cNvPr id="54276" name="Footer Placeholder 3"/>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r>
              <a:rPr lang="en-GB" sz="1400">
                <a:solidFill>
                  <a:schemeClr val="tx2"/>
                </a:solidFill>
              </a:rPr>
              <a:t>© 2017 Mike Phillips Trainer, Facilitator, Consultant and Coach</a:t>
            </a:r>
            <a:endParaRPr lang="en-US" sz="1400">
              <a:solidFill>
                <a:schemeClr val="tx2"/>
              </a:solidFill>
            </a:endParaRPr>
          </a:p>
        </p:txBody>
      </p:sp>
      <p:sp>
        <p:nvSpPr>
          <p:cNvPr id="8" name="Oval 7"/>
          <p:cNvSpPr/>
          <p:nvPr/>
        </p:nvSpPr>
        <p:spPr>
          <a:xfrm>
            <a:off x="7090834" y="2357439"/>
            <a:ext cx="3839633" cy="2879725"/>
          </a:xfrm>
          <a:prstGeom prst="ellipse">
            <a:avLst/>
          </a:prstGeom>
          <a:blipFill dpi="0" rotWithShape="1">
            <a:blip r:embed="rId2"/>
            <a:srcRect/>
            <a:stretch>
              <a:fillRect/>
            </a:stretch>
          </a:blipFill>
          <a:ln w="76200">
            <a:solidFill>
              <a:schemeClr val="accent2"/>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dirty="0"/>
          </a:p>
        </p:txBody>
      </p:sp>
    </p:spTree>
    <p:extLst>
      <p:ext uri="{BB962C8B-B14F-4D97-AF65-F5344CB8AC3E}">
        <p14:creationId xmlns:p14="http://schemas.microsoft.com/office/powerpoint/2010/main" val="1177271035"/>
      </p:ext>
    </p:extLst>
  </p:cSld>
  <p:clrMapOvr>
    <a:masterClrMapping/>
  </p:clrMapOvr>
  <p:transition>
    <p:cover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83884" y="547689"/>
            <a:ext cx="9601200" cy="720725"/>
          </a:xfrm>
        </p:spPr>
        <p:txBody>
          <a:bodyPr>
            <a:normAutofit fontScale="90000"/>
          </a:bodyPr>
          <a:lstStyle/>
          <a:p>
            <a:pPr>
              <a:defRPr/>
            </a:pPr>
            <a:r>
              <a:rPr lang="en-GB" dirty="0"/>
              <a:t>Vision to Action</a:t>
            </a:r>
          </a:p>
        </p:txBody>
      </p:sp>
      <p:sp>
        <p:nvSpPr>
          <p:cNvPr id="55299" name="Footer Placeholder 2"/>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r>
              <a:rPr lang="en-GB" sz="1400">
                <a:solidFill>
                  <a:schemeClr val="tx2"/>
                </a:solidFill>
              </a:rPr>
              <a:t>© 2017 Mike Phillips Trainer, Facilitator, Consultant and Coach</a:t>
            </a:r>
            <a:endParaRPr lang="en-US" sz="1400">
              <a:solidFill>
                <a:schemeClr val="tx2"/>
              </a:solidFill>
            </a:endParaRPr>
          </a:p>
        </p:txBody>
      </p:sp>
    </p:spTree>
    <p:extLst>
      <p:ext uri="{BB962C8B-B14F-4D97-AF65-F5344CB8AC3E}">
        <p14:creationId xmlns:p14="http://schemas.microsoft.com/office/powerpoint/2010/main" val="60488807"/>
      </p:ext>
    </p:extLst>
  </p:cSld>
  <p:clrMapOvr>
    <a:masterClrMapping/>
  </p:clrMapOvr>
  <p:transition spd="med">
    <p:pull/>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sz="half" idx="1"/>
          </p:nvPr>
        </p:nvSpPr>
        <p:spPr>
          <a:xfrm>
            <a:off x="2269067" y="1276350"/>
            <a:ext cx="4207933" cy="5041900"/>
          </a:xfrm>
        </p:spPr>
        <p:txBody>
          <a:bodyPr/>
          <a:lstStyle/>
          <a:p>
            <a:pPr marL="358775" indent="-358775">
              <a:spcBef>
                <a:spcPct val="0"/>
              </a:spcBef>
            </a:pPr>
            <a:r>
              <a:rPr lang="en-GB" sz="1800"/>
              <a:t>Breaks down operational silos – every member of staff knows how their work contributes.</a:t>
            </a:r>
          </a:p>
          <a:p>
            <a:pPr marL="358775" indent="-358775">
              <a:spcBef>
                <a:spcPct val="0"/>
              </a:spcBef>
            </a:pPr>
            <a:r>
              <a:rPr lang="en-GB" sz="1800"/>
              <a:t>Management is how you go about achieving the Vision – objectives and then plans and individual targets.</a:t>
            </a:r>
          </a:p>
          <a:p>
            <a:pPr marL="358775" indent="-358775">
              <a:spcBef>
                <a:spcPct val="0"/>
              </a:spcBef>
            </a:pPr>
            <a:r>
              <a:rPr lang="en-GB" sz="1800"/>
              <a:t>Needs to inspire, motivate and be memorable</a:t>
            </a:r>
          </a:p>
        </p:txBody>
      </p:sp>
      <p:sp>
        <p:nvSpPr>
          <p:cNvPr id="56323" name="Content Placeholder 1"/>
          <p:cNvSpPr>
            <a:spLocks noGrp="1"/>
          </p:cNvSpPr>
          <p:nvPr>
            <p:ph sz="half" idx="2"/>
          </p:nvPr>
        </p:nvSpPr>
        <p:spPr>
          <a:xfrm>
            <a:off x="6477000" y="1276351"/>
            <a:ext cx="4438651" cy="5053013"/>
          </a:xfrm>
        </p:spPr>
        <p:txBody>
          <a:bodyPr/>
          <a:lstStyle/>
          <a:p>
            <a:pPr>
              <a:spcBef>
                <a:spcPct val="0"/>
              </a:spcBef>
            </a:pPr>
            <a:r>
              <a:rPr lang="en-GB" sz="1800"/>
              <a:t>Without it you can’t plan, set targets or know how to prioritise</a:t>
            </a:r>
          </a:p>
          <a:p>
            <a:pPr>
              <a:spcBef>
                <a:spcPct val="0"/>
              </a:spcBef>
            </a:pPr>
            <a:r>
              <a:rPr lang="en-GB" sz="1800"/>
              <a:t>You might not know how you will get there yet - but at least you know in which direction you are going</a:t>
            </a:r>
          </a:p>
          <a:p>
            <a:pPr>
              <a:spcBef>
                <a:spcPct val="0"/>
              </a:spcBef>
            </a:pPr>
            <a:endParaRPr lang="en-GB" sz="1800"/>
          </a:p>
        </p:txBody>
      </p:sp>
      <p:sp>
        <p:nvSpPr>
          <p:cNvPr id="56324" name="Rectangle 2"/>
          <p:cNvSpPr>
            <a:spLocks noGrp="1"/>
          </p:cNvSpPr>
          <p:nvPr>
            <p:ph type="title"/>
          </p:nvPr>
        </p:nvSpPr>
        <p:spPr>
          <a:xfrm>
            <a:off x="2292351" y="555626"/>
            <a:ext cx="8638116" cy="720725"/>
          </a:xfrm>
        </p:spPr>
        <p:txBody>
          <a:bodyPr/>
          <a:lstStyle/>
          <a:p>
            <a:r>
              <a:rPr lang="en-GB"/>
              <a:t>Vision</a:t>
            </a:r>
          </a:p>
        </p:txBody>
      </p:sp>
      <p:sp>
        <p:nvSpPr>
          <p:cNvPr id="56325" name="Footer Placeholder 2"/>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r>
              <a:rPr lang="en-GB" sz="1400">
                <a:solidFill>
                  <a:schemeClr val="tx2"/>
                </a:solidFill>
              </a:rPr>
              <a:t>© 2017 Mike Phillips Trainer, Facilitator, Consultant and Coach</a:t>
            </a:r>
          </a:p>
        </p:txBody>
      </p:sp>
      <p:sp>
        <p:nvSpPr>
          <p:cNvPr id="7" name="Oval 6"/>
          <p:cNvSpPr/>
          <p:nvPr/>
        </p:nvSpPr>
        <p:spPr>
          <a:xfrm>
            <a:off x="8028517" y="4700588"/>
            <a:ext cx="1919816" cy="1439862"/>
          </a:xfrm>
          <a:prstGeom prst="ellipse">
            <a:avLst/>
          </a:prstGeom>
          <a:blipFill dpi="0" rotWithShape="1">
            <a:blip r:embed="rId2"/>
            <a:srcRect/>
            <a:stretch>
              <a:fillRect/>
            </a:stretch>
          </a:blipFill>
          <a:ln w="76200">
            <a:solidFill>
              <a:schemeClr val="accent2"/>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GB" dirty="0"/>
          </a:p>
        </p:txBody>
      </p:sp>
    </p:spTree>
    <p:extLst>
      <p:ext uri="{BB962C8B-B14F-4D97-AF65-F5344CB8AC3E}">
        <p14:creationId xmlns:p14="http://schemas.microsoft.com/office/powerpoint/2010/main" val="3664120761"/>
      </p:ext>
    </p:extLst>
  </p:cSld>
  <p:clrMapOvr>
    <a:masterClrMapping/>
  </p:clrMapOvr>
  <p:transition>
    <p:cover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071034" y="894267"/>
            <a:ext cx="9774767" cy="4619625"/>
          </a:xfrm>
        </p:spPr>
      </p:pic>
    </p:spTree>
    <p:extLst>
      <p:ext uri="{BB962C8B-B14F-4D97-AF65-F5344CB8AC3E}">
        <p14:creationId xmlns:p14="http://schemas.microsoft.com/office/powerpoint/2010/main" val="10423502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a:xfrm>
            <a:off x="609600" y="274638"/>
            <a:ext cx="10972800" cy="2209800"/>
          </a:xfrm>
        </p:spPr>
        <p:txBody>
          <a:bodyPr/>
          <a:lstStyle/>
          <a:p>
            <a:pPr eaLnBrk="1" hangingPunct="1"/>
            <a:r>
              <a:rPr lang="en-GB" sz="4000"/>
              <a:t>1. How well do you know yourself?</a:t>
            </a:r>
            <a:endParaRPr lang="en-US" sz="4000"/>
          </a:p>
        </p:txBody>
      </p:sp>
      <p:sp>
        <p:nvSpPr>
          <p:cNvPr id="18435" name="Rectangle 3"/>
          <p:cNvSpPr>
            <a:spLocks noGrp="1" noChangeArrowheads="1"/>
          </p:cNvSpPr>
          <p:nvPr>
            <p:ph type="body" idx="1"/>
          </p:nvPr>
        </p:nvSpPr>
        <p:spPr>
          <a:xfrm>
            <a:off x="1543385" y="1771902"/>
            <a:ext cx="10223500" cy="4105275"/>
          </a:xfrm>
        </p:spPr>
        <p:txBody>
          <a:bodyPr/>
          <a:lstStyle/>
          <a:p>
            <a:pPr marL="0" indent="0" eaLnBrk="1" hangingPunct="1">
              <a:buFont typeface="Wingdings" pitchFamily="2" charset="2"/>
              <a:buNone/>
              <a:defRPr/>
            </a:pPr>
            <a:endParaRPr lang="en-GB" dirty="0"/>
          </a:p>
          <a:p>
            <a:pPr eaLnBrk="1" hangingPunct="1">
              <a:defRPr/>
            </a:pPr>
            <a:r>
              <a:rPr lang="en-GB" sz="2800" dirty="0"/>
              <a:t>What kind of people do you find it easy to work with?</a:t>
            </a:r>
          </a:p>
          <a:p>
            <a:pPr eaLnBrk="1" hangingPunct="1">
              <a:defRPr/>
            </a:pPr>
            <a:endParaRPr lang="en-GB" sz="2800" dirty="0"/>
          </a:p>
          <a:p>
            <a:pPr eaLnBrk="1" hangingPunct="1">
              <a:defRPr/>
            </a:pPr>
            <a:r>
              <a:rPr lang="en-GB" sz="2800" dirty="0"/>
              <a:t>What kind of people do you find hard?</a:t>
            </a:r>
          </a:p>
          <a:p>
            <a:pPr eaLnBrk="1" hangingPunct="1">
              <a:defRPr/>
            </a:pPr>
            <a:endParaRPr lang="en-GB" sz="2800" dirty="0"/>
          </a:p>
          <a:p>
            <a:pPr eaLnBrk="1" hangingPunct="1">
              <a:defRPr/>
            </a:pPr>
            <a:r>
              <a:rPr lang="en-GB" sz="2800" dirty="0"/>
              <a:t>What does that tell you about </a:t>
            </a:r>
            <a:r>
              <a:rPr lang="en-GB" sz="2800" b="1" dirty="0">
                <a:solidFill>
                  <a:schemeClr val="hlink"/>
                </a:solidFill>
              </a:rPr>
              <a:t>you</a:t>
            </a:r>
            <a:r>
              <a:rPr lang="en-GB" sz="2800" dirty="0"/>
              <a:t>?</a:t>
            </a:r>
            <a:endParaRPr lang="en-US" sz="2800" dirty="0"/>
          </a:p>
        </p:txBody>
      </p:sp>
    </p:spTree>
    <p:extLst>
      <p:ext uri="{BB962C8B-B14F-4D97-AF65-F5344CB8AC3E}">
        <p14:creationId xmlns:p14="http://schemas.microsoft.com/office/powerpoint/2010/main" val="20713471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521369" y="0"/>
            <a:ext cx="10972800" cy="1143000"/>
          </a:xfrm>
        </p:spPr>
        <p:txBody>
          <a:bodyPr/>
          <a:lstStyle/>
          <a:p>
            <a:r>
              <a:rPr lang="en-US" b="1" dirty="0">
                <a:solidFill>
                  <a:srgbClr val="1F497D"/>
                </a:solidFill>
              </a:rPr>
              <a:t>Amygdala Hijack</a:t>
            </a:r>
          </a:p>
        </p:txBody>
      </p:sp>
      <p:sp>
        <p:nvSpPr>
          <p:cNvPr id="59395" name="Content Placeholder 2"/>
          <p:cNvSpPr>
            <a:spLocks noGrp="1"/>
          </p:cNvSpPr>
          <p:nvPr>
            <p:ph idx="1"/>
          </p:nvPr>
        </p:nvSpPr>
        <p:spPr>
          <a:xfrm>
            <a:off x="414867" y="1060450"/>
            <a:ext cx="10862733" cy="4525963"/>
          </a:xfrm>
        </p:spPr>
        <p:txBody>
          <a:bodyPr/>
          <a:lstStyle/>
          <a:p>
            <a:pPr marL="0" indent="0">
              <a:buFontTx/>
              <a:buNone/>
            </a:pPr>
            <a:r>
              <a:rPr lang="en-GB" sz="1800" dirty="0"/>
              <a:t>Due to evolution, our brains have learnt to respond emotionally to certain stimuli (e.g. events, behaviours, </a:t>
            </a:r>
            <a:r>
              <a:rPr lang="en-GB" sz="1800" dirty="0" err="1"/>
              <a:t>etc</a:t>
            </a:r>
            <a:r>
              <a:rPr lang="en-GB" sz="1800" dirty="0"/>
              <a:t>), without consciously processing the thought and how we should behave.</a:t>
            </a:r>
          </a:p>
          <a:p>
            <a:pPr marL="0" indent="0">
              <a:buFontTx/>
              <a:buNone/>
            </a:pPr>
            <a:endParaRPr lang="en-GB" sz="1800" dirty="0"/>
          </a:p>
          <a:p>
            <a:pPr marL="0" indent="0">
              <a:buFontTx/>
              <a:buNone/>
            </a:pPr>
            <a:r>
              <a:rPr lang="en-GB" sz="1800" dirty="0"/>
              <a:t>When we have an immediate emotional response to something and behave in a way that we may later regret, this is known as an “amygdala hijack” i.e. the amygdala part of our brain has “hijacked” the thought-processing parts of the brain and so we respond emotionally rather than thoughtfully.  It take around 6 seconds between event and this hijacking response.  </a:t>
            </a:r>
          </a:p>
          <a:p>
            <a:pPr marL="0" indent="0">
              <a:buFontTx/>
              <a:buNone/>
            </a:pPr>
            <a:endParaRPr lang="en-US" dirty="0"/>
          </a:p>
        </p:txBody>
      </p:sp>
      <p:pic>
        <p:nvPicPr>
          <p:cNvPr id="5939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89226" y="3545975"/>
            <a:ext cx="2878667" cy="215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19583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776928" y="108284"/>
            <a:ext cx="10871200" cy="990600"/>
          </a:xfrm>
        </p:spPr>
        <p:txBody>
          <a:bodyPr/>
          <a:lstStyle/>
          <a:p>
            <a:r>
              <a:rPr lang="en-US" dirty="0">
                <a:solidFill>
                  <a:srgbClr val="000090"/>
                </a:solidFill>
              </a:rPr>
              <a:t>Automatic Pilot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91127166"/>
              </p:ext>
            </p:extLst>
          </p:nvPr>
        </p:nvGraphicFramePr>
        <p:xfrm>
          <a:off x="465221" y="1062791"/>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97719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11300" y="330534"/>
            <a:ext cx="7198784" cy="3416320"/>
          </a:xfrm>
          <a:prstGeom prst="rect">
            <a:avLst/>
          </a:prstGeom>
        </p:spPr>
        <p:txBody>
          <a:bodyPr>
            <a:spAutoFit/>
          </a:bodyPr>
          <a:lstStyle/>
          <a:p>
            <a:pPr algn="ctr" eaLnBrk="1" hangingPunct="1">
              <a:defRPr/>
            </a:pPr>
            <a:r>
              <a:rPr lang="en-GB" sz="3600" b="1" dirty="0">
                <a:latin typeface="+mj-lt"/>
              </a:rPr>
              <a:t>What makes you mad!’  </a:t>
            </a:r>
          </a:p>
          <a:p>
            <a:pPr eaLnBrk="1" hangingPunct="1">
              <a:defRPr/>
            </a:pPr>
            <a:endParaRPr lang="en-GB" sz="3600" dirty="0">
              <a:latin typeface="+mj-lt"/>
            </a:endParaRPr>
          </a:p>
          <a:p>
            <a:pPr eaLnBrk="1" hangingPunct="1">
              <a:defRPr/>
            </a:pPr>
            <a:r>
              <a:rPr lang="en-GB" sz="2400" dirty="0">
                <a:latin typeface="+mj-lt"/>
              </a:rPr>
              <a:t>What makes you emotional?</a:t>
            </a:r>
          </a:p>
          <a:p>
            <a:pPr eaLnBrk="1" hangingPunct="1">
              <a:defRPr/>
            </a:pPr>
            <a:r>
              <a:rPr lang="en-GB" sz="2400" dirty="0">
                <a:latin typeface="+mj-lt"/>
              </a:rPr>
              <a:t>How do you behave?</a:t>
            </a:r>
          </a:p>
          <a:p>
            <a:pPr eaLnBrk="1" hangingPunct="1">
              <a:defRPr/>
            </a:pPr>
            <a:r>
              <a:rPr lang="en-GB" sz="2400" dirty="0">
                <a:latin typeface="+mj-lt"/>
              </a:rPr>
              <a:t>How does it feel?</a:t>
            </a:r>
          </a:p>
          <a:p>
            <a:pPr eaLnBrk="1" hangingPunct="1">
              <a:defRPr/>
            </a:pPr>
            <a:r>
              <a:rPr lang="en-GB" sz="2400" dirty="0">
                <a:latin typeface="+mj-lt"/>
              </a:rPr>
              <a:t>Can you tell you’re about to lose it?</a:t>
            </a:r>
          </a:p>
          <a:p>
            <a:pPr eaLnBrk="1" hangingPunct="1">
              <a:defRPr/>
            </a:pPr>
            <a:r>
              <a:rPr lang="en-GB" sz="2400" dirty="0">
                <a:latin typeface="+mj-lt"/>
              </a:rPr>
              <a:t>How does it affect others?</a:t>
            </a:r>
          </a:p>
          <a:p>
            <a:pPr eaLnBrk="1" hangingPunct="1">
              <a:defRPr/>
            </a:pPr>
            <a:r>
              <a:rPr lang="en-GB" sz="2400" dirty="0">
                <a:latin typeface="+mj-lt"/>
              </a:rPr>
              <a:t>How do you feel afterwards?</a:t>
            </a:r>
          </a:p>
        </p:txBody>
      </p:sp>
      <p:pic>
        <p:nvPicPr>
          <p:cNvPr id="6246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4611" y="3025357"/>
            <a:ext cx="4694767"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65016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a:xfrm>
            <a:off x="817033" y="228600"/>
            <a:ext cx="10871200" cy="990600"/>
          </a:xfrm>
        </p:spPr>
        <p:txBody>
          <a:bodyPr/>
          <a:lstStyle/>
          <a:p>
            <a:pPr eaLnBrk="1" hangingPunct="1"/>
            <a:r>
              <a:rPr lang="en-GB"/>
              <a:t>INNER DIALOGUE</a:t>
            </a:r>
            <a:endParaRPr lang="en-US"/>
          </a:p>
        </p:txBody>
      </p:sp>
      <p:sp>
        <p:nvSpPr>
          <p:cNvPr id="63491" name="Rectangle 3"/>
          <p:cNvSpPr>
            <a:spLocks noGrp="1"/>
          </p:cNvSpPr>
          <p:nvPr>
            <p:ph type="body" idx="1"/>
          </p:nvPr>
        </p:nvSpPr>
        <p:spPr>
          <a:xfrm>
            <a:off x="817033" y="1600200"/>
            <a:ext cx="10871200" cy="4495800"/>
          </a:xfrm>
        </p:spPr>
        <p:txBody>
          <a:bodyPr/>
          <a:lstStyle/>
          <a:p>
            <a:pPr eaLnBrk="1" hangingPunct="1"/>
            <a:r>
              <a:rPr lang="en-GB" sz="3600"/>
              <a:t>The greatest opponent you have is the voice within your head,  not what is happening outside.</a:t>
            </a:r>
          </a:p>
          <a:p>
            <a:pPr eaLnBrk="1" hangingPunct="1"/>
            <a:r>
              <a:rPr lang="en-GB" sz="3600"/>
              <a:t>A positive mental attitude is the key to success.</a:t>
            </a:r>
          </a:p>
          <a:p>
            <a:pPr eaLnBrk="1" hangingPunct="1"/>
            <a:endParaRPr lang="en-US" sz="3600"/>
          </a:p>
        </p:txBody>
      </p:sp>
    </p:spTree>
    <p:extLst>
      <p:ext uri="{BB962C8B-B14F-4D97-AF65-F5344CB8AC3E}">
        <p14:creationId xmlns:p14="http://schemas.microsoft.com/office/powerpoint/2010/main" val="30165252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817033" y="228600"/>
            <a:ext cx="10871200" cy="990600"/>
          </a:xfrm>
        </p:spPr>
        <p:txBody>
          <a:bodyPr/>
          <a:lstStyle/>
          <a:p>
            <a:endParaRPr lang="en-GB"/>
          </a:p>
        </p:txBody>
      </p:sp>
      <p:sp>
        <p:nvSpPr>
          <p:cNvPr id="64515" name="Content Placeholder 2"/>
          <p:cNvSpPr>
            <a:spLocks noGrp="1"/>
          </p:cNvSpPr>
          <p:nvPr>
            <p:ph idx="1"/>
          </p:nvPr>
        </p:nvSpPr>
        <p:spPr>
          <a:xfrm>
            <a:off x="817033" y="1600200"/>
            <a:ext cx="10871200" cy="4495800"/>
          </a:xfrm>
        </p:spPr>
        <p:txBody>
          <a:bodyPr/>
          <a:lstStyle/>
          <a:p>
            <a:r>
              <a:rPr lang="en-GB"/>
              <a:t>Every human has four endowments - self awareness, conscience, independent will and creative imagination. These give us the ultimate human freedom... The power to choose, to respond, to change.</a:t>
            </a:r>
            <a:br>
              <a:rPr lang="en-GB"/>
            </a:br>
            <a:endParaRPr lang="en-GB"/>
          </a:p>
          <a:p>
            <a:r>
              <a:rPr lang="en-GB"/>
              <a:t>Stephen Covey</a:t>
            </a:r>
          </a:p>
        </p:txBody>
      </p:sp>
    </p:spTree>
    <p:extLst>
      <p:ext uri="{BB962C8B-B14F-4D97-AF65-F5344CB8AC3E}">
        <p14:creationId xmlns:p14="http://schemas.microsoft.com/office/powerpoint/2010/main" val="29270023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75367" y="3787775"/>
            <a:ext cx="6096000" cy="923330"/>
          </a:xfrm>
          <a:prstGeom prst="rect">
            <a:avLst/>
          </a:prstGeom>
        </p:spPr>
        <p:txBody>
          <a:bodyPr>
            <a:spAutoFit/>
          </a:bodyPr>
          <a:lstStyle/>
          <a:p>
            <a:pPr eaLnBrk="1" hangingPunct="1">
              <a:defRPr/>
            </a:pPr>
            <a:r>
              <a:rPr lang="en-US" dirty="0">
                <a:solidFill>
                  <a:srgbClr val="000000"/>
                </a:solidFill>
                <a:latin typeface="+mj-lt"/>
              </a:rPr>
              <a:t>“Between stimulus and response there is a space. In that space is our power to choose our response. In our response lies our growth and our freedom”.</a:t>
            </a:r>
          </a:p>
        </p:txBody>
      </p:sp>
      <p:pic>
        <p:nvPicPr>
          <p:cNvPr id="65539"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01334" y="476250"/>
            <a:ext cx="6760633" cy="266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0" name="TextBox 5"/>
          <p:cNvSpPr txBox="1">
            <a:spLocks noChangeArrowheads="1"/>
          </p:cNvSpPr>
          <p:nvPr/>
        </p:nvSpPr>
        <p:spPr bwMode="auto">
          <a:xfrm>
            <a:off x="9194800" y="4522704"/>
            <a:ext cx="1930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900">
                <a:solidFill>
                  <a:schemeClr val="tx1"/>
                </a:solidFill>
                <a:latin typeface="Tw Cen MT" pitchFamily="34" charset="0"/>
              </a:defRPr>
            </a:lvl1pPr>
            <a:lvl2pPr marL="742950" indent="-285750">
              <a:defRPr sz="2600">
                <a:solidFill>
                  <a:schemeClr val="tx1"/>
                </a:solidFill>
                <a:latin typeface="Tw Cen MT" pitchFamily="34" charset="0"/>
              </a:defRPr>
            </a:lvl2pPr>
            <a:lvl3pPr marL="1143000">
              <a:defRPr sz="2300">
                <a:solidFill>
                  <a:schemeClr val="tx1"/>
                </a:solidFill>
                <a:latin typeface="Tw Cen MT" pitchFamily="34" charset="0"/>
              </a:defRPr>
            </a:lvl3pPr>
            <a:lvl4pPr marL="1600200">
              <a:defRPr sz="2000">
                <a:solidFill>
                  <a:schemeClr val="tx1"/>
                </a:solidFill>
                <a:latin typeface="Tw Cen MT" pitchFamily="34" charset="0"/>
              </a:defRPr>
            </a:lvl4pPr>
            <a:lvl5pPr marL="2057400">
              <a:defRPr sz="2000">
                <a:solidFill>
                  <a:schemeClr val="tx1"/>
                </a:solidFill>
                <a:latin typeface="Tw Cen MT" pitchFamily="34" charset="0"/>
              </a:defRPr>
            </a:lvl5pPr>
            <a:lvl6pPr marL="25146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6pPr>
            <a:lvl7pPr marL="29718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7pPr>
            <a:lvl8pPr marL="34290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8pPr>
            <a:lvl9pPr marL="3886200" eaLnBrk="0" fontAlgn="base" hangingPunct="0">
              <a:spcBef>
                <a:spcPts val="400"/>
              </a:spcBef>
              <a:spcAft>
                <a:spcPct val="0"/>
              </a:spcAft>
              <a:buClr>
                <a:srgbClr val="D8B25C"/>
              </a:buClr>
              <a:buSzPct val="65000"/>
              <a:buFont typeface="Wingdings" pitchFamily="2" charset="2"/>
              <a:buChar char=""/>
              <a:defRPr sz="2000">
                <a:solidFill>
                  <a:schemeClr val="tx1"/>
                </a:solidFill>
                <a:latin typeface="Tw Cen MT" pitchFamily="34" charset="0"/>
              </a:defRPr>
            </a:lvl9pPr>
          </a:lstStyle>
          <a:p>
            <a:pPr eaLnBrk="1" hangingPunct="1"/>
            <a:r>
              <a:rPr lang="en-US" sz="1800" i="1" dirty="0">
                <a:latin typeface="Arial" pitchFamily="34" charset="0"/>
              </a:rPr>
              <a:t>Victor E </a:t>
            </a:r>
            <a:r>
              <a:rPr lang="en-US" sz="1800" i="1" dirty="0" err="1">
                <a:latin typeface="Arial" pitchFamily="34" charset="0"/>
              </a:rPr>
              <a:t>Frankl</a:t>
            </a:r>
            <a:r>
              <a:rPr lang="en-US" sz="1800" i="1" dirty="0">
                <a:latin typeface="Arial" pitchFamily="34" charset="0"/>
              </a:rPr>
              <a:t>, Holocaust Survivor</a:t>
            </a:r>
          </a:p>
        </p:txBody>
      </p:sp>
      <p:sp>
        <p:nvSpPr>
          <p:cNvPr id="65541" name="TextBox 1"/>
          <p:cNvSpPr txBox="1">
            <a:spLocks noChangeArrowheads="1"/>
          </p:cNvSpPr>
          <p:nvPr/>
        </p:nvSpPr>
        <p:spPr bwMode="auto">
          <a:xfrm>
            <a:off x="-552451" y="2954339"/>
            <a:ext cx="184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600">
                <a:solidFill>
                  <a:schemeClr val="tx1"/>
                </a:solidFill>
                <a:latin typeface="Tempus Sans ITC" pitchFamily="82" charset="0"/>
                <a:ea typeface="ＭＳ Ｐゴシック" pitchFamily="34" charset="-128"/>
              </a:defRPr>
            </a:lvl1pPr>
            <a:lvl2pPr marL="742950" indent="-285750">
              <a:defRPr sz="3600">
                <a:solidFill>
                  <a:schemeClr val="tx1"/>
                </a:solidFill>
                <a:latin typeface="Tempus Sans ITC" pitchFamily="82" charset="0"/>
                <a:ea typeface="ＭＳ Ｐゴシック" pitchFamily="34" charset="-128"/>
              </a:defRPr>
            </a:lvl2pPr>
            <a:lvl3pPr marL="1143000" indent="-228600">
              <a:defRPr sz="3600">
                <a:solidFill>
                  <a:schemeClr val="tx1"/>
                </a:solidFill>
                <a:latin typeface="Tempus Sans ITC" pitchFamily="82" charset="0"/>
                <a:ea typeface="ＭＳ Ｐゴシック" pitchFamily="34" charset="-128"/>
              </a:defRPr>
            </a:lvl3pPr>
            <a:lvl4pPr marL="1600200" indent="-228600">
              <a:defRPr sz="3600">
                <a:solidFill>
                  <a:schemeClr val="tx1"/>
                </a:solidFill>
                <a:latin typeface="Tempus Sans ITC" pitchFamily="82" charset="0"/>
                <a:ea typeface="ＭＳ Ｐゴシック" pitchFamily="34" charset="-128"/>
              </a:defRPr>
            </a:lvl4pPr>
            <a:lvl5pPr marL="2057400" indent="-228600">
              <a:defRPr sz="3600">
                <a:solidFill>
                  <a:schemeClr val="tx1"/>
                </a:solidFill>
                <a:latin typeface="Tempus Sans ITC" pitchFamily="82" charset="0"/>
                <a:ea typeface="ＭＳ Ｐゴシック" pitchFamily="34" charset="-128"/>
              </a:defRPr>
            </a:lvl5pPr>
            <a:lvl6pPr marL="25146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6pPr>
            <a:lvl7pPr marL="29718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7pPr>
            <a:lvl8pPr marL="34290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8pPr>
            <a:lvl9pPr marL="3886200" indent="-228600" eaLnBrk="0" fontAlgn="base" hangingPunct="0">
              <a:spcBef>
                <a:spcPct val="0"/>
              </a:spcBef>
              <a:spcAft>
                <a:spcPct val="0"/>
              </a:spcAft>
              <a:defRPr sz="3600">
                <a:solidFill>
                  <a:schemeClr val="tx1"/>
                </a:solidFill>
                <a:latin typeface="Tempus Sans ITC" pitchFamily="82" charset="0"/>
                <a:ea typeface="ＭＳ Ｐゴシック" pitchFamily="34" charset="-128"/>
              </a:defRPr>
            </a:lvl9pPr>
          </a:lstStyle>
          <a:p>
            <a:pPr eaLnBrk="1" hangingPunct="1"/>
            <a:endParaRPr lang="en-US"/>
          </a:p>
        </p:txBody>
      </p:sp>
    </p:spTree>
    <p:extLst>
      <p:ext uri="{BB962C8B-B14F-4D97-AF65-F5344CB8AC3E}">
        <p14:creationId xmlns:p14="http://schemas.microsoft.com/office/powerpoint/2010/main" val="37725055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3"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134534" y="476337"/>
            <a:ext cx="9732433" cy="5075237"/>
          </a:xfrm>
        </p:spPr>
      </p:pic>
    </p:spTree>
    <p:extLst>
      <p:ext uri="{BB962C8B-B14F-4D97-AF65-F5344CB8AC3E}">
        <p14:creationId xmlns:p14="http://schemas.microsoft.com/office/powerpoint/2010/main" val="41482792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Content Placeholder 2"/>
          <p:cNvSpPr>
            <a:spLocks noGrp="1"/>
          </p:cNvSpPr>
          <p:nvPr>
            <p:ph idx="1"/>
          </p:nvPr>
        </p:nvSpPr>
        <p:spPr>
          <a:xfrm>
            <a:off x="817033" y="1600200"/>
            <a:ext cx="10871200" cy="4495800"/>
          </a:xfrm>
        </p:spPr>
        <p:txBody>
          <a:bodyPr/>
          <a:lstStyle/>
          <a:p>
            <a:pPr marL="0" indent="0">
              <a:buFont typeface="Wingdings" pitchFamily="2" charset="2"/>
              <a:buNone/>
            </a:pPr>
            <a:r>
              <a:rPr lang="en-US" i="1"/>
              <a:t>“I can’t stand it!...I can’t do it…This always happens…It’s not fair…Why am I so stupid!  There’s too much to do…This is not my job…I shouldn’t have to do this…</a:t>
            </a:r>
          </a:p>
          <a:p>
            <a:pPr marL="0" indent="0">
              <a:buFont typeface="Wingdings" pitchFamily="2" charset="2"/>
              <a:buNone/>
            </a:pPr>
            <a:r>
              <a:rPr lang="en-US" i="1"/>
              <a:t>I feel terrible…” </a:t>
            </a:r>
          </a:p>
          <a:p>
            <a:pPr marL="0" indent="0">
              <a:buFont typeface="Wingdings" pitchFamily="2" charset="2"/>
              <a:buNone/>
            </a:pPr>
            <a:endParaRPr lang="en-US"/>
          </a:p>
        </p:txBody>
      </p:sp>
    </p:spTree>
    <p:extLst>
      <p:ext uri="{BB962C8B-B14F-4D97-AF65-F5344CB8AC3E}">
        <p14:creationId xmlns:p14="http://schemas.microsoft.com/office/powerpoint/2010/main" val="21658106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Content Placeholder 2"/>
          <p:cNvSpPr>
            <a:spLocks noGrp="1"/>
          </p:cNvSpPr>
          <p:nvPr>
            <p:ph idx="1"/>
          </p:nvPr>
        </p:nvSpPr>
        <p:spPr>
          <a:xfrm>
            <a:off x="817033" y="1600200"/>
            <a:ext cx="10871200" cy="4495800"/>
          </a:xfrm>
        </p:spPr>
        <p:txBody>
          <a:bodyPr/>
          <a:lstStyle/>
          <a:p>
            <a:pPr marL="0" indent="0">
              <a:buFont typeface="Wingdings" pitchFamily="2" charset="2"/>
              <a:buNone/>
            </a:pPr>
            <a:r>
              <a:rPr lang="en-US" i="1"/>
              <a:t>“It always works out okay…I can always find an opportunity in there…I always have choices…I’m not afraid of tackling the tough stuff first and then I can do all the easy things…I feel great…today will be just brilliant…I know how valuable I am and take good care of myself…”</a:t>
            </a:r>
          </a:p>
          <a:p>
            <a:pPr marL="0" indent="0">
              <a:buFont typeface="Wingdings" pitchFamily="2" charset="2"/>
              <a:buNone/>
            </a:pPr>
            <a:endParaRPr lang="en-US" i="1"/>
          </a:p>
        </p:txBody>
      </p:sp>
    </p:spTree>
    <p:extLst>
      <p:ext uri="{BB962C8B-B14F-4D97-AF65-F5344CB8AC3E}">
        <p14:creationId xmlns:p14="http://schemas.microsoft.com/office/powerpoint/2010/main" val="15769009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idx="1"/>
          </p:nvPr>
        </p:nvSpPr>
        <p:spPr/>
        <p:txBody>
          <a:bodyPr/>
          <a:lstStyle/>
          <a:p>
            <a:pPr eaLnBrk="1" hangingPunct="1">
              <a:defRPr/>
            </a:pPr>
            <a:r>
              <a:rPr lang="en-GB" sz="2800" dirty="0">
                <a:latin typeface="Calibri"/>
                <a:cs typeface="Calibri"/>
              </a:rPr>
              <a:t>“There is nothing good or bad but thinking makes it so…” 			</a:t>
            </a:r>
            <a:r>
              <a:rPr lang="en-GB" sz="2000" i="1" dirty="0">
                <a:latin typeface="Calibri"/>
                <a:cs typeface="Calibri"/>
              </a:rPr>
              <a:t>Shakespeare, Hamlet</a:t>
            </a:r>
          </a:p>
          <a:p>
            <a:pPr eaLnBrk="1" hangingPunct="1">
              <a:defRPr/>
            </a:pPr>
            <a:endParaRPr lang="en-GB" sz="2000" i="1" dirty="0">
              <a:latin typeface="Calibri"/>
              <a:cs typeface="Calibri"/>
            </a:endParaRPr>
          </a:p>
          <a:p>
            <a:pPr eaLnBrk="1" hangingPunct="1">
              <a:defRPr/>
            </a:pPr>
            <a:endParaRPr lang="en-GB" sz="2000" i="1" dirty="0">
              <a:latin typeface="Calibri"/>
              <a:cs typeface="Calibri"/>
            </a:endParaRPr>
          </a:p>
        </p:txBody>
      </p:sp>
      <p:pic>
        <p:nvPicPr>
          <p:cNvPr id="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4463" y="2344821"/>
            <a:ext cx="3793067"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595241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1455</TotalTime>
  <Words>1495</Words>
  <Application>Microsoft Office PowerPoint</Application>
  <PresentationFormat>Widescreen</PresentationFormat>
  <Paragraphs>181</Paragraphs>
  <Slides>48</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48</vt:i4>
      </vt:variant>
    </vt:vector>
  </HeadingPairs>
  <TitlesOfParts>
    <vt:vector size="59" baseType="lpstr">
      <vt:lpstr>ＭＳ Ｐゴシック</vt:lpstr>
      <vt:lpstr>Arial</vt:lpstr>
      <vt:lpstr>Calibri</vt:lpstr>
      <vt:lpstr>Comic Sans MS</vt:lpstr>
      <vt:lpstr>Monotype Sorts</vt:lpstr>
      <vt:lpstr>Myriad Pro</vt:lpstr>
      <vt:lpstr>Tahoma</vt:lpstr>
      <vt:lpstr>Times New Roman</vt:lpstr>
      <vt:lpstr>Tw Cen MT</vt:lpstr>
      <vt:lpstr>Wingdings</vt:lpstr>
      <vt:lpstr>20140311PresentationUWTSDTemplate</vt:lpstr>
      <vt:lpstr>Developing Emotional Intelligence Skills for the Workplace  Week 4 Management and Leadership Additional Material  (2 of 2)</vt:lpstr>
      <vt:lpstr>Management and Leadership</vt:lpstr>
      <vt:lpstr>PowerPoint Presentation</vt:lpstr>
      <vt:lpstr>Defining empotional intelligence</vt:lpstr>
      <vt:lpstr>EMOTIONAL INTELLIGENCE</vt:lpstr>
      <vt:lpstr>PowerPoint Presentation</vt:lpstr>
      <vt:lpstr>Emotional Intelligence</vt:lpstr>
      <vt:lpstr>What is Emotional Intelligence   What is Emotional Intelligence   </vt:lpstr>
      <vt:lpstr>A Brief History of Emotional Intelligence </vt:lpstr>
      <vt:lpstr>Emotional intelligence</vt:lpstr>
      <vt:lpstr>Intrapersonal Intelligence</vt:lpstr>
      <vt:lpstr>SELF-AWARENESS</vt:lpstr>
      <vt:lpstr>Self Awareness </vt:lpstr>
      <vt:lpstr>PowerPoint Presentation</vt:lpstr>
      <vt:lpstr>Interpersonal Intelligence</vt:lpstr>
      <vt:lpstr>EMOTION</vt:lpstr>
      <vt:lpstr>What is an Emotion? </vt:lpstr>
      <vt:lpstr>PowerPoint Presentation</vt:lpstr>
      <vt:lpstr>PowerPoint Presentation</vt:lpstr>
      <vt:lpstr>Three steps to Emotional Intelligence</vt:lpstr>
      <vt:lpstr>FOUR PRIMARY STATES</vt:lpstr>
      <vt:lpstr>PowerPoint Presentation</vt:lpstr>
      <vt:lpstr>Listen to your body</vt:lpstr>
      <vt:lpstr>PowerPoint Presentation</vt:lpstr>
      <vt:lpstr>PowerPoint Presentation</vt:lpstr>
      <vt:lpstr>PowerPoint Presentation</vt:lpstr>
      <vt:lpstr>PowerPoint Presentation</vt:lpstr>
      <vt:lpstr>DIMENSIONS</vt:lpstr>
      <vt:lpstr>The E.I. Competence Framework</vt:lpstr>
      <vt:lpstr>PowerPoint Presentation</vt:lpstr>
      <vt:lpstr>PowerPoint Presentation</vt:lpstr>
      <vt:lpstr>The Resonant Leader</vt:lpstr>
      <vt:lpstr>Values </vt:lpstr>
      <vt:lpstr>Vision</vt:lpstr>
      <vt:lpstr>Vision to Action</vt:lpstr>
      <vt:lpstr>Vision</vt:lpstr>
      <vt:lpstr>PowerPoint Presentation</vt:lpstr>
      <vt:lpstr>1. How well do you know yourself?</vt:lpstr>
      <vt:lpstr>Amygdala Hijack</vt:lpstr>
      <vt:lpstr>Automatic Pilot </vt:lpstr>
      <vt:lpstr>PowerPoint Presentation</vt:lpstr>
      <vt:lpstr>INNER DIALOGUE</vt:lpstr>
      <vt:lpstr>PowerPoint Presentation</vt:lpstr>
      <vt:lpstr>PowerPoint Presentation</vt:lpstr>
      <vt:lpstr>PowerPoint Presentation</vt:lpstr>
      <vt:lpstr>PowerPoint Presentation</vt:lpstr>
      <vt:lpstr>PowerPoint Presentation</vt:lpstr>
      <vt:lpstr>PowerPoint Presentation</vt:lpstr>
    </vt:vector>
  </TitlesOfParts>
  <Company>MMU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Leadership and Management Skills for the Workplace   Developing Emotional Intelligence Skills for the Workplace  (BMSW6106) Session 5 Workshop</dc:title>
  <dc:creator>Tarila Zuofa</dc:creator>
  <cp:lastModifiedBy>Amare Desta</cp:lastModifiedBy>
  <cp:revision>25</cp:revision>
  <dcterms:created xsi:type="dcterms:W3CDTF">2020-06-06T21:34:09Z</dcterms:created>
  <dcterms:modified xsi:type="dcterms:W3CDTF">2024-11-03T10:57:06Z</dcterms:modified>
</cp:coreProperties>
</file>