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0"/>
  </p:notesMasterIdLst>
  <p:sldIdLst>
    <p:sldId id="1158" r:id="rId2"/>
    <p:sldId id="1129" r:id="rId3"/>
    <p:sldId id="1131" r:id="rId4"/>
    <p:sldId id="1143" r:id="rId5"/>
    <p:sldId id="281" r:id="rId6"/>
    <p:sldId id="282" r:id="rId7"/>
    <p:sldId id="285" r:id="rId8"/>
    <p:sldId id="287" r:id="rId9"/>
    <p:sldId id="1141" r:id="rId10"/>
    <p:sldId id="334" r:id="rId11"/>
    <p:sldId id="335" r:id="rId12"/>
    <p:sldId id="312" r:id="rId13"/>
    <p:sldId id="294" r:id="rId14"/>
    <p:sldId id="1142" r:id="rId15"/>
    <p:sldId id="1147" r:id="rId16"/>
    <p:sldId id="1148" r:id="rId17"/>
    <p:sldId id="1149" r:id="rId18"/>
    <p:sldId id="1150" r:id="rId19"/>
    <p:sldId id="1151" r:id="rId20"/>
    <p:sldId id="1152" r:id="rId21"/>
    <p:sldId id="1153" r:id="rId22"/>
    <p:sldId id="264" r:id="rId23"/>
    <p:sldId id="1154" r:id="rId24"/>
    <p:sldId id="1155" r:id="rId25"/>
    <p:sldId id="1156" r:id="rId26"/>
    <p:sldId id="266" r:id="rId27"/>
    <p:sldId id="1157" r:id="rId28"/>
    <p:sldId id="260"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241" autoAdjust="0"/>
  </p:normalViewPr>
  <p:slideViewPr>
    <p:cSldViewPr>
      <p:cViewPr varScale="1">
        <p:scale>
          <a:sx n="83" d="100"/>
          <a:sy n="83" d="100"/>
        </p:scale>
        <p:origin x="1020" y="39"/>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0CFBA0F-60FE-487D-88F7-54A34BC0BD88}" type="datetimeFigureOut">
              <a:rPr lang="en-US" smtClean="0"/>
              <a:pPr/>
              <a:t>2/26/2025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5904F30-AD71-4C35-9617-A0F0F745B5AF}" type="slidenum">
              <a:rPr lang="en-US" smtClean="0"/>
              <a:pPr/>
              <a:t>‹#›</a:t>
            </a:fld>
            <a:endParaRPr lang="en-US"/>
          </a:p>
        </p:txBody>
      </p:sp>
    </p:spTree>
    <p:extLst>
      <p:ext uri="{BB962C8B-B14F-4D97-AF65-F5344CB8AC3E}">
        <p14:creationId xmlns:p14="http://schemas.microsoft.com/office/powerpoint/2010/main" val="3174415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indeed.com/career-advice/career-development/path-goal-theory"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904F30-AD71-4C35-9617-A0F0F745B5AF}" type="slidenum">
              <a:rPr lang="en-US" smtClean="0"/>
              <a:pPr/>
              <a:t>2</a:t>
            </a:fld>
            <a:endParaRPr lang="en-US"/>
          </a:p>
        </p:txBody>
      </p:sp>
    </p:spTree>
    <p:extLst>
      <p:ext uri="{BB962C8B-B14F-4D97-AF65-F5344CB8AC3E}">
        <p14:creationId xmlns:p14="http://schemas.microsoft.com/office/powerpoint/2010/main" val="314725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hlinkClick r:id="rId3"/>
              </a:rPr>
              <a:t>The Path Goal Theory of Leadership: Meaning and Strategies | Indeed.com</a:t>
            </a:r>
            <a:endParaRPr lang="en-GB" dirty="0"/>
          </a:p>
          <a:p>
            <a:endParaRPr lang="en-GB" baseline="0"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5</a:t>
            </a:fld>
            <a:endParaRPr lang="en-US"/>
          </a:p>
        </p:txBody>
      </p:sp>
    </p:spTree>
    <p:extLst>
      <p:ext uri="{BB962C8B-B14F-4D97-AF65-F5344CB8AC3E}">
        <p14:creationId xmlns:p14="http://schemas.microsoft.com/office/powerpoint/2010/main" val="1658156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6</a:t>
            </a:fld>
            <a:endParaRPr lang="en-US"/>
          </a:p>
        </p:txBody>
      </p:sp>
    </p:spTree>
    <p:extLst>
      <p:ext uri="{BB962C8B-B14F-4D97-AF65-F5344CB8AC3E}">
        <p14:creationId xmlns:p14="http://schemas.microsoft.com/office/powerpoint/2010/main" val="1358417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7</a:t>
            </a:fld>
            <a:endParaRPr lang="en-US"/>
          </a:p>
        </p:txBody>
      </p:sp>
    </p:spTree>
    <p:extLst>
      <p:ext uri="{BB962C8B-B14F-4D97-AF65-F5344CB8AC3E}">
        <p14:creationId xmlns:p14="http://schemas.microsoft.com/office/powerpoint/2010/main" val="601961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8</a:t>
            </a:fld>
            <a:endParaRPr lang="en-US"/>
          </a:p>
        </p:txBody>
      </p:sp>
    </p:spTree>
    <p:extLst>
      <p:ext uri="{BB962C8B-B14F-4D97-AF65-F5344CB8AC3E}">
        <p14:creationId xmlns:p14="http://schemas.microsoft.com/office/powerpoint/2010/main" val="3874774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12</a:t>
            </a:fld>
            <a:endParaRPr lang="en-US" dirty="0"/>
          </a:p>
        </p:txBody>
      </p:sp>
    </p:spTree>
    <p:extLst>
      <p:ext uri="{BB962C8B-B14F-4D97-AF65-F5344CB8AC3E}">
        <p14:creationId xmlns:p14="http://schemas.microsoft.com/office/powerpoint/2010/main" val="3693112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13</a:t>
            </a:fld>
            <a:endParaRPr lang="en-US"/>
          </a:p>
        </p:txBody>
      </p:sp>
    </p:spTree>
    <p:extLst>
      <p:ext uri="{BB962C8B-B14F-4D97-AF65-F5344CB8AC3E}">
        <p14:creationId xmlns:p14="http://schemas.microsoft.com/office/powerpoint/2010/main" val="2604764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045DA-CC86-5991-3E1B-4AC6FEC60C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96DCBF-31DA-5559-E948-14F90A2CB5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0F79D9-BC89-E119-42C3-18FC16D9DF46}"/>
              </a:ext>
            </a:extLst>
          </p:cNvPr>
          <p:cNvSpPr>
            <a:spLocks noGrp="1"/>
          </p:cNvSpPr>
          <p:nvPr>
            <p:ph type="body" idx="1"/>
          </p:nvPr>
        </p:nvSpPr>
        <p:spPr/>
        <p:txBody>
          <a:bodyPr/>
          <a:lstStyle/>
          <a:p>
            <a:r>
              <a:rPr lang="en-GB" dirty="0"/>
              <a:t>IQ – Your ability to learn</a:t>
            </a:r>
          </a:p>
          <a:p>
            <a:r>
              <a:rPr lang="en-GB" dirty="0"/>
              <a:t>EQ – Emotional intelligence</a:t>
            </a:r>
          </a:p>
          <a:p>
            <a:r>
              <a:rPr lang="en-GB" dirty="0"/>
              <a:t>PQ – Your ability to act politically and use resources for yourself and your organisation’s advantage. </a:t>
            </a:r>
          </a:p>
          <a:p>
            <a:endParaRPr lang="en-GB" dirty="0"/>
          </a:p>
          <a:p>
            <a:r>
              <a:rPr lang="en-GB" dirty="0"/>
              <a:t>One such author that discusses this – Jo Owen ‘How to Manage’. </a:t>
            </a:r>
          </a:p>
        </p:txBody>
      </p:sp>
      <p:sp>
        <p:nvSpPr>
          <p:cNvPr id="4" name="Slide Number Placeholder 3">
            <a:extLst>
              <a:ext uri="{FF2B5EF4-FFF2-40B4-BE49-F238E27FC236}">
                <a16:creationId xmlns:a16="http://schemas.microsoft.com/office/drawing/2014/main" id="{503F9B40-B5C6-B1E0-5CE8-83825E8C3E91}"/>
              </a:ext>
            </a:extLst>
          </p:cNvPr>
          <p:cNvSpPr>
            <a:spLocks noGrp="1"/>
          </p:cNvSpPr>
          <p:nvPr>
            <p:ph type="sldNum" sz="quarter" idx="5"/>
          </p:nvPr>
        </p:nvSpPr>
        <p:spPr/>
        <p:txBody>
          <a:bodyPr/>
          <a:lstStyle/>
          <a:p>
            <a:fld id="{8C483100-EF03-4D3D-9A51-F7975E82378D}" type="slidenum">
              <a:rPr lang="en-GB" smtClean="0"/>
              <a:t>17</a:t>
            </a:fld>
            <a:endParaRPr lang="en-GB"/>
          </a:p>
        </p:txBody>
      </p:sp>
    </p:spTree>
    <p:extLst>
      <p:ext uri="{BB962C8B-B14F-4D97-AF65-F5344CB8AC3E}">
        <p14:creationId xmlns:p14="http://schemas.microsoft.com/office/powerpoint/2010/main" val="772961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92E3D-3F83-F814-612A-CB3E0B244C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B37C72-C5E4-2406-432F-B41137F04F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94BA89-648D-144E-128A-409C286BAEC5}"/>
              </a:ext>
            </a:extLst>
          </p:cNvPr>
          <p:cNvSpPr>
            <a:spLocks noGrp="1"/>
          </p:cNvSpPr>
          <p:nvPr>
            <p:ph type="body" idx="1"/>
          </p:nvPr>
        </p:nvSpPr>
        <p:spPr/>
        <p:txBody>
          <a:bodyPr/>
          <a:lstStyle/>
          <a:p>
            <a:r>
              <a:rPr lang="en-GB" dirty="0"/>
              <a:t>Why do you think that EI is the foundation for these skills?</a:t>
            </a:r>
          </a:p>
          <a:p>
            <a:endParaRPr lang="en-GB" dirty="0"/>
          </a:p>
          <a:p>
            <a:r>
              <a:rPr lang="en-GB" dirty="0"/>
              <a:t>Self-management and relationship management are key. </a:t>
            </a:r>
          </a:p>
        </p:txBody>
      </p:sp>
      <p:sp>
        <p:nvSpPr>
          <p:cNvPr id="4" name="Slide Number Placeholder 3">
            <a:extLst>
              <a:ext uri="{FF2B5EF4-FFF2-40B4-BE49-F238E27FC236}">
                <a16:creationId xmlns:a16="http://schemas.microsoft.com/office/drawing/2014/main" id="{A6D89161-F769-2671-A875-C6E691C81C07}"/>
              </a:ext>
            </a:extLst>
          </p:cNvPr>
          <p:cNvSpPr>
            <a:spLocks noGrp="1"/>
          </p:cNvSpPr>
          <p:nvPr>
            <p:ph type="sldNum" sz="quarter" idx="5"/>
          </p:nvPr>
        </p:nvSpPr>
        <p:spPr/>
        <p:txBody>
          <a:bodyPr/>
          <a:lstStyle/>
          <a:p>
            <a:fld id="{8C483100-EF03-4D3D-9A51-F7975E82378D}" type="slidenum">
              <a:rPr lang="en-GB" smtClean="0"/>
              <a:t>18</a:t>
            </a:fld>
            <a:endParaRPr lang="en-GB"/>
          </a:p>
        </p:txBody>
      </p:sp>
    </p:spTree>
    <p:extLst>
      <p:ext uri="{BB962C8B-B14F-4D97-AF65-F5344CB8AC3E}">
        <p14:creationId xmlns:p14="http://schemas.microsoft.com/office/powerpoint/2010/main" val="37904030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B68E18-7BCE-5F17-C979-73B7D3D1B7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BCCD8D-2675-6A46-A1F3-BB6542D12E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3EDC57-B03A-DF0A-0EF3-55D432833B00}"/>
              </a:ext>
            </a:extLst>
          </p:cNvPr>
          <p:cNvSpPr>
            <a:spLocks noGrp="1"/>
          </p:cNvSpPr>
          <p:nvPr>
            <p:ph type="body" idx="1"/>
          </p:nvPr>
        </p:nvSpPr>
        <p:spPr/>
        <p:txBody>
          <a:bodyPr/>
          <a:lstStyle/>
          <a:p>
            <a:r>
              <a:rPr lang="en-GB" dirty="0"/>
              <a:t>Link between EI and mental health/well-being.</a:t>
            </a:r>
          </a:p>
          <a:p>
            <a:endParaRPr lang="en-GB" dirty="0"/>
          </a:p>
          <a:p>
            <a:r>
              <a:rPr lang="en-GB" dirty="0"/>
              <a:t>Good EI skills help you manage your response to stress. </a:t>
            </a:r>
          </a:p>
        </p:txBody>
      </p:sp>
      <p:sp>
        <p:nvSpPr>
          <p:cNvPr id="4" name="Slide Number Placeholder 3">
            <a:extLst>
              <a:ext uri="{FF2B5EF4-FFF2-40B4-BE49-F238E27FC236}">
                <a16:creationId xmlns:a16="http://schemas.microsoft.com/office/drawing/2014/main" id="{A6491E3A-1660-98B9-78FE-923181B1CDB5}"/>
              </a:ext>
            </a:extLst>
          </p:cNvPr>
          <p:cNvSpPr>
            <a:spLocks noGrp="1"/>
          </p:cNvSpPr>
          <p:nvPr>
            <p:ph type="sldNum" sz="quarter" idx="5"/>
          </p:nvPr>
        </p:nvSpPr>
        <p:spPr/>
        <p:txBody>
          <a:bodyPr/>
          <a:lstStyle/>
          <a:p>
            <a:fld id="{8C483100-EF03-4D3D-9A51-F7975E82378D}" type="slidenum">
              <a:rPr lang="en-GB" smtClean="0"/>
              <a:t>21</a:t>
            </a:fld>
            <a:endParaRPr lang="en-GB"/>
          </a:p>
        </p:txBody>
      </p:sp>
    </p:spTree>
    <p:extLst>
      <p:ext uri="{BB962C8B-B14F-4D97-AF65-F5344CB8AC3E}">
        <p14:creationId xmlns:p14="http://schemas.microsoft.com/office/powerpoint/2010/main" val="19138136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D5C74F-6B34-6737-1B68-DFB340594948}"/>
            </a:ext>
          </a:extLst>
        </p:cNvPr>
        <p:cNvGrpSpPr/>
        <p:nvPr/>
      </p:nvGrpSpPr>
      <p:grpSpPr>
        <a:xfrm>
          <a:off x="0" y="0"/>
          <a:ext cx="0" cy="0"/>
          <a:chOff x="0" y="0"/>
          <a:chExt cx="0" cy="0"/>
        </a:xfrm>
      </p:grpSpPr>
      <p:sp>
        <p:nvSpPr>
          <p:cNvPr id="17409" name="Rectangle 7">
            <a:extLst>
              <a:ext uri="{FF2B5EF4-FFF2-40B4-BE49-F238E27FC236}">
                <a16:creationId xmlns:a16="http://schemas.microsoft.com/office/drawing/2014/main" id="{D8C14AED-C999-6A57-A341-7219D75F230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Arial" panose="020B0604020202020204" pitchFamily="34" charset="0"/>
              </a:defRPr>
            </a:lvl1pPr>
            <a:lvl2pPr marL="742950" indent="-285750">
              <a:spcBef>
                <a:spcPct val="30000"/>
              </a:spcBef>
              <a:defRPr sz="1200">
                <a:solidFill>
                  <a:schemeClr val="tx1"/>
                </a:solidFill>
                <a:latin typeface="Times New Roman" panose="02020603050405020304" pitchFamily="18" charset="0"/>
                <a:cs typeface="Arial" panose="020B0604020202020204" pitchFamily="34" charset="0"/>
              </a:defRPr>
            </a:lvl2pPr>
            <a:lvl3pPr marL="1143000" indent="-228600">
              <a:spcBef>
                <a:spcPct val="30000"/>
              </a:spcBef>
              <a:defRPr sz="1200">
                <a:solidFill>
                  <a:schemeClr val="tx1"/>
                </a:solidFill>
                <a:latin typeface="Times New Roman" panose="02020603050405020304" pitchFamily="18" charset="0"/>
                <a:cs typeface="Arial" panose="020B0604020202020204" pitchFamily="34" charset="0"/>
              </a:defRPr>
            </a:lvl3pPr>
            <a:lvl4pPr marL="1600200" indent="-228600">
              <a:spcBef>
                <a:spcPct val="30000"/>
              </a:spcBef>
              <a:defRPr sz="1200">
                <a:solidFill>
                  <a:schemeClr val="tx1"/>
                </a:solidFill>
                <a:latin typeface="Times New Roman" panose="02020603050405020304" pitchFamily="18" charset="0"/>
                <a:cs typeface="Arial" panose="020B0604020202020204" pitchFamily="34" charset="0"/>
              </a:defRPr>
            </a:lvl4pPr>
            <a:lvl5pPr marL="2057400" indent="-228600">
              <a:spcBef>
                <a:spcPct val="30000"/>
              </a:spcBef>
              <a:defRPr sz="1200">
                <a:solidFill>
                  <a:schemeClr val="tx1"/>
                </a:solidFill>
                <a:latin typeface="Times New Roman" panose="02020603050405020304" pitchFamily="18"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73B52E6F-3B80-40B9-9607-E4CD2E888A81}" type="slidenum">
              <a:rPr lang="en-US" altLang="en-US"/>
              <a:pPr>
                <a:spcBef>
                  <a:spcPct val="0"/>
                </a:spcBef>
              </a:pPr>
              <a:t>27</a:t>
            </a:fld>
            <a:endParaRPr lang="en-US" altLang="en-US"/>
          </a:p>
        </p:txBody>
      </p:sp>
      <p:sp>
        <p:nvSpPr>
          <p:cNvPr id="17410" name="Rectangle 2">
            <a:extLst>
              <a:ext uri="{FF2B5EF4-FFF2-40B4-BE49-F238E27FC236}">
                <a16:creationId xmlns:a16="http://schemas.microsoft.com/office/drawing/2014/main" id="{969C4918-2A02-0263-B541-B9591C40993A}"/>
              </a:ext>
            </a:extLst>
          </p:cNvPr>
          <p:cNvSpPr>
            <a:spLocks noGrp="1" noRot="1" noChangeAspect="1" noChangeArrowheads="1" noTextEdit="1"/>
          </p:cNvSpPr>
          <p:nvPr>
            <p:ph type="sldImg"/>
          </p:nvPr>
        </p:nvSpPr>
        <p:spPr>
          <a:ln/>
        </p:spPr>
      </p:sp>
      <p:sp>
        <p:nvSpPr>
          <p:cNvPr id="17411" name="Rectangle 3">
            <a:extLst>
              <a:ext uri="{FF2B5EF4-FFF2-40B4-BE49-F238E27FC236}">
                <a16:creationId xmlns:a16="http://schemas.microsoft.com/office/drawing/2014/main" id="{50C0872D-DEF6-5966-1A89-13364176D24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38801704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565FE6-48C2-38EB-C24A-2C4DA823C1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B243E4-BAF6-3FD4-210A-D885569F77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9BA961-167D-8980-90BF-E8DAD3866BC8}"/>
              </a:ext>
            </a:extLst>
          </p:cNvPr>
          <p:cNvSpPr>
            <a:spLocks noGrp="1"/>
          </p:cNvSpPr>
          <p:nvPr>
            <p:ph type="body" idx="1"/>
          </p:nvPr>
        </p:nvSpPr>
        <p:spPr/>
        <p:txBody>
          <a:bodyPr>
            <a:normAutofit/>
          </a:bodyPr>
          <a:lstStyle/>
          <a:p>
            <a:endParaRPr lang="en-US" dirty="0"/>
          </a:p>
        </p:txBody>
      </p:sp>
      <p:sp>
        <p:nvSpPr>
          <p:cNvPr id="4" name="Slide Number Placeholder 3">
            <a:extLst>
              <a:ext uri="{FF2B5EF4-FFF2-40B4-BE49-F238E27FC236}">
                <a16:creationId xmlns:a16="http://schemas.microsoft.com/office/drawing/2014/main" id="{493BBD56-1FDA-8798-D6F9-3E3033275127}"/>
              </a:ext>
            </a:extLst>
          </p:cNvPr>
          <p:cNvSpPr>
            <a:spLocks noGrp="1"/>
          </p:cNvSpPr>
          <p:nvPr>
            <p:ph type="sldNum" sz="quarter" idx="10"/>
          </p:nvPr>
        </p:nvSpPr>
        <p:spPr/>
        <p:txBody>
          <a:bodyPr/>
          <a:lstStyle/>
          <a:p>
            <a:fld id="{45904F30-AD71-4C35-9617-A0F0F745B5AF}" type="slidenum">
              <a:rPr lang="en-US" smtClean="0"/>
              <a:pPr/>
              <a:t>28</a:t>
            </a:fld>
            <a:endParaRPr lang="en-US"/>
          </a:p>
        </p:txBody>
      </p:sp>
    </p:spTree>
    <p:extLst>
      <p:ext uri="{BB962C8B-B14F-4D97-AF65-F5344CB8AC3E}">
        <p14:creationId xmlns:p14="http://schemas.microsoft.com/office/powerpoint/2010/main" val="808785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CB789-FEA4-4221-864D-BCDD1C96DF9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5134A914-5246-4CE9-B367-455BA25B1EA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D5CC32-D2EA-4885-A98D-D53AFB9AB179}"/>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2/26/2025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B208DE81-4101-48F3-848D-79CA20FED009}"/>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C274E9E2-B065-4B75-993A-5CB09F1BFDD0}"/>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4309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2DF3B-696C-414D-B601-3561909DA9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C74986-D5E7-4CCF-AB34-C5D06AAD92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4218C2-A895-460A-934B-0A06797080EA}"/>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2/26/2025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77A87A7C-6D06-4349-9594-5268A5BCB5F2}"/>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41939C2-4C81-47C3-B3E1-67677309DEC9}"/>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8448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9D85D-69AA-47A0-B954-A3190F08FE72}"/>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199FC3-CB53-4645-96E0-B406E5ED26A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E0E5ED-4782-43F4-A971-AA27188C4261}"/>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2/26/2025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82908015-F0E3-496E-9319-4D3760F3F3A3}"/>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4CA2C1F6-7AEE-40F3-AAB5-A88317E579FF}"/>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79363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52DD0-D169-43CD-9ECE-803BD1640D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2F607E-5900-47A1-AB63-5C2854481E25}"/>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E8DE06-3945-4460-89B0-C51D1B66E706}"/>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AE3FC4-44C6-4695-9CAB-B424E12BB2E2}"/>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2/26/2025</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C449E0E9-503C-40F4-AF46-CFEDBE3982CA}"/>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0B6A8DE-43E3-4C47-AC98-548C57489422}"/>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4639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AEBE8-5844-4CC5-85A3-2BB65A9ACF8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A55685-31B9-45EA-89EF-17BE5E2F460A}"/>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C2970148-5789-4E5C-B0CD-F10C84F02856}"/>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762301-0B76-4699-AEEE-2586282D982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EFBF8495-8520-4645-AF3F-3E5B420E14F7}"/>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C527C2-A3DA-4C43-A8F2-20312371C57A}"/>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2/26/2025</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B4D54ED9-5429-4689-9CA8-2F675EE437DA}"/>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94124A2-95C6-471C-8F65-34ACB5428F1D}"/>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97492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5F056-2CB2-408C-93BD-1AAFE411321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F365DC-FA17-4DDD-9323-52D674136697}"/>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2/26/2025</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EE93281E-8E4B-4B18-9297-0C8A88235175}"/>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ED9A9D47-15FC-4298-935C-F58A6A0D7F1F}"/>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198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DBC48B-356D-4DA2-A1CD-73FD0B0F9B49}"/>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2/26/2025</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0B9D92D3-9339-4BD2-AA71-F7F448A97DA3}"/>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5F6BB6B8-8C6D-4EB0-BB55-2BE2767973DD}"/>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8572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28ECD-40F8-4524-9A98-149BFC06387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7DDE71-ACEF-444D-919C-0BCB25D0FED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7834FB-6230-404D-B940-859D6CD9A46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7537BD3-CE4E-4955-A946-8C91A9579491}"/>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2/26/2025</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7BE95B8-2EEC-4EC7-9EF1-8FBC139941DC}"/>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D13B03D0-3832-4630-A636-A4663C6F902A}"/>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72082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7EDBC-70D2-4EF1-B0B1-8A55C37526F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578446-F1E2-49B0-946B-A6A4723DF2B6}"/>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6F05A010-67CA-45CB-B9FB-F334FCF17F4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956BBCF-D16E-424A-A18C-65C92A1C68C2}"/>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2/26/2025</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3220166-12B0-4DFF-95E9-20253BDDA573}"/>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CD7188BF-437B-445E-9414-71564D0D9366}"/>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3684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8C2D1-4405-4CB1-89DE-9CB40FF22F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2CB6A7-A10C-42F1-B20F-D72EDE9060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5BAF79-7370-44F5-AFD4-E5C4D11EC28F}"/>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2/26/2025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D4BF381-4D7F-4865-B85A-CAE7A766D188}"/>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85A60D50-C693-4B98-8F7C-7D913CB92889}"/>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57133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B34099-A788-40FB-A17D-5BE21068283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4A25BB-FCF0-4CBA-8D1D-18D210578A6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FF0B92-1779-4F77-B1C0-F9DD125809E5}"/>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2/26/2025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C484EBF7-9409-4E14-9D5E-8C106861D3B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4DF69557-0910-4675-85F6-C3E16B9054A9}"/>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8751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ADF4E4-1D08-42B6-AA46-92867785471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556FE8-0524-4576-8CAD-C6F3BE78EDC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9E79B3-A83D-447E-82D1-D1E7197F1C8D}"/>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17B6622-7BF0-4725-9ADB-977214E2A76E}" type="datetimeFigureOut">
              <a:rPr lang="en-US" smtClean="0"/>
              <a:pPr/>
              <a:t>2/26/2025</a:t>
            </a:fld>
            <a:endParaRPr lang="en-US"/>
          </a:p>
        </p:txBody>
      </p:sp>
      <p:sp>
        <p:nvSpPr>
          <p:cNvPr id="5" name="Footer Placeholder 4">
            <a:extLst>
              <a:ext uri="{FF2B5EF4-FFF2-40B4-BE49-F238E27FC236}">
                <a16:creationId xmlns:a16="http://schemas.microsoft.com/office/drawing/2014/main" id="{7EBD2937-59F0-481F-BE0C-688288813AF5}"/>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A905D6C-370C-461B-93BD-1D50B528D7E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13898BC-E927-41C4-95D4-98279C63F979}" type="slidenum">
              <a:rPr lang="en-US" smtClean="0"/>
              <a:pPr/>
              <a:t>‹#›</a:t>
            </a:fld>
            <a:endParaRPr lang="en-US"/>
          </a:p>
        </p:txBody>
      </p:sp>
    </p:spTree>
    <p:extLst>
      <p:ext uri="{BB962C8B-B14F-4D97-AF65-F5344CB8AC3E}">
        <p14:creationId xmlns:p14="http://schemas.microsoft.com/office/powerpoint/2010/main" val="246150254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greatergood.berkeley.edu/quizzes/ei_quiz" TargetMode="External"/><Relationship Id="rId2" Type="http://schemas.openxmlformats.org/officeDocument/2006/relationships/hyperlink" Target="https://youtu.be/auXNnTmhHsk" TargetMode="Externa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youtu.be/Y7m9eNoB3NU" TargetMode="External"/><Relationship Id="rId2" Type="http://schemas.openxmlformats.org/officeDocument/2006/relationships/hyperlink" Target="https://youtu.be/WICq_Pj8ZUk"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Icon Of People Connecting">
            <a:extLst>
              <a:ext uri="{FF2B5EF4-FFF2-40B4-BE49-F238E27FC236}">
                <a16:creationId xmlns:a16="http://schemas.microsoft.com/office/drawing/2014/main" id="{B7E03B3B-1712-7B01-46C4-0F6EFEF03D1F}"/>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2426" r="12360" b="-1"/>
          <a:stretch/>
        </p:blipFill>
        <p:spPr>
          <a:xfrm>
            <a:off x="-2285" y="10"/>
            <a:ext cx="9143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49FD1-04A4-915B-ABB2-861D2D40561A}"/>
              </a:ext>
            </a:extLst>
          </p:cNvPr>
          <p:cNvSpPr>
            <a:spLocks noGrp="1"/>
          </p:cNvSpPr>
          <p:nvPr>
            <p:ph type="ctrTitle"/>
          </p:nvPr>
        </p:nvSpPr>
        <p:spPr>
          <a:xfrm>
            <a:off x="822960" y="325550"/>
            <a:ext cx="7543800" cy="3574778"/>
          </a:xfrm>
          <a:effectLst>
            <a:outerShdw blurRad="50800" dist="38100" dir="2700000" algn="tl" rotWithShape="0">
              <a:prstClr val="black">
                <a:alpha val="40000"/>
              </a:prstClr>
            </a:outerShdw>
          </a:effectLst>
        </p:spPr>
        <p:txBody>
          <a:bodyPr>
            <a:normAutofit/>
          </a:bodyPr>
          <a:lstStyle/>
          <a:p>
            <a:r>
              <a:rPr lang="en-GB">
                <a:solidFill>
                  <a:srgbClr val="FFFFFF"/>
                </a:solidFill>
              </a:rPr>
              <a:t>Leadership</a:t>
            </a:r>
          </a:p>
        </p:txBody>
      </p:sp>
      <p:sp>
        <p:nvSpPr>
          <p:cNvPr id="3" name="Subtitle 2">
            <a:extLst>
              <a:ext uri="{FF2B5EF4-FFF2-40B4-BE49-F238E27FC236}">
                <a16:creationId xmlns:a16="http://schemas.microsoft.com/office/drawing/2014/main" id="{FC9C30AF-BCF3-7C56-C1EB-10C2CDC50313}"/>
              </a:ext>
            </a:extLst>
          </p:cNvPr>
          <p:cNvSpPr>
            <a:spLocks noGrp="1"/>
          </p:cNvSpPr>
          <p:nvPr>
            <p:ph type="subTitle" idx="1"/>
          </p:nvPr>
        </p:nvSpPr>
        <p:spPr>
          <a:xfrm>
            <a:off x="825038" y="4072043"/>
            <a:ext cx="7543800" cy="1282707"/>
          </a:xfrm>
          <a:effectLst>
            <a:outerShdw blurRad="50800" dist="38100" dir="2700000" algn="tl" rotWithShape="0">
              <a:prstClr val="black">
                <a:alpha val="40000"/>
              </a:prstClr>
            </a:outerShdw>
          </a:effectLst>
        </p:spPr>
        <p:txBody>
          <a:bodyPr>
            <a:normAutofit/>
          </a:bodyPr>
          <a:lstStyle/>
          <a:p>
            <a:r>
              <a:rPr lang="en-GB" dirty="0">
                <a:solidFill>
                  <a:srgbClr val="FFFFFF"/>
                </a:solidFill>
              </a:rPr>
              <a:t>Emotional Intelligence</a:t>
            </a:r>
          </a:p>
        </p:txBody>
      </p:sp>
    </p:spTree>
    <p:extLst>
      <p:ext uri="{BB962C8B-B14F-4D97-AF65-F5344CB8AC3E}">
        <p14:creationId xmlns:p14="http://schemas.microsoft.com/office/powerpoint/2010/main" val="1495352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4D6BE923-932A-4375-ADCA-3B52ADDCB9F9}"/>
              </a:ext>
            </a:extLst>
          </p:cNvPr>
          <p:cNvPicPr>
            <a:picLocks noChangeAspect="1"/>
          </p:cNvPicPr>
          <p:nvPr/>
        </p:nvPicPr>
        <p:blipFill rotWithShape="1">
          <a:blip r:embed="rId3"/>
          <a:srcRect l="14702" r="5986"/>
          <a:stretch/>
        </p:blipFill>
        <p:spPr>
          <a:xfrm>
            <a:off x="20" y="10"/>
            <a:ext cx="725221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20040D-96F9-4757-A763-5067750B059C}"/>
              </a:ext>
            </a:extLst>
          </p:cNvPr>
          <p:cNvSpPr>
            <a:spLocks noGrp="1"/>
          </p:cNvSpPr>
          <p:nvPr>
            <p:ph type="title"/>
          </p:nvPr>
        </p:nvSpPr>
        <p:spPr>
          <a:xfrm>
            <a:off x="5648707" y="365125"/>
            <a:ext cx="2866642" cy="1899912"/>
          </a:xfrm>
        </p:spPr>
        <p:txBody>
          <a:bodyPr>
            <a:normAutofit/>
          </a:bodyPr>
          <a:lstStyle/>
          <a:p>
            <a:r>
              <a:rPr lang="en-GB" sz="3500"/>
              <a:t>Last Week we ..</a:t>
            </a:r>
          </a:p>
        </p:txBody>
      </p:sp>
      <p:sp>
        <p:nvSpPr>
          <p:cNvPr id="3" name="Content Placeholder 2">
            <a:extLst>
              <a:ext uri="{FF2B5EF4-FFF2-40B4-BE49-F238E27FC236}">
                <a16:creationId xmlns:a16="http://schemas.microsoft.com/office/drawing/2014/main" id="{1A7F10F5-6952-49AB-86C9-701C9CDDDEC3}"/>
              </a:ext>
            </a:extLst>
          </p:cNvPr>
          <p:cNvSpPr>
            <a:spLocks noGrp="1"/>
          </p:cNvSpPr>
          <p:nvPr>
            <p:ph idx="1"/>
          </p:nvPr>
        </p:nvSpPr>
        <p:spPr>
          <a:xfrm>
            <a:off x="5648707" y="2434201"/>
            <a:ext cx="2866642" cy="3742762"/>
          </a:xfrm>
        </p:spPr>
        <p:txBody>
          <a:bodyPr>
            <a:normAutofit/>
          </a:bodyPr>
          <a:lstStyle/>
          <a:p>
            <a:r>
              <a:rPr lang="en-GB" sz="1700" dirty="0"/>
              <a:t>Analysed Sir Alex Ferguson using Adairs Action Centred model </a:t>
            </a:r>
          </a:p>
          <a:p>
            <a:r>
              <a:rPr lang="en-GB" sz="1700" dirty="0"/>
              <a:t>Introduced Empathy</a:t>
            </a:r>
          </a:p>
          <a:p>
            <a:r>
              <a:rPr lang="en-GB" sz="1700" dirty="0"/>
              <a:t>Looked at Trait Theory and Styles of Leadership</a:t>
            </a:r>
          </a:p>
          <a:p>
            <a:r>
              <a:rPr lang="en-GB" sz="1700" dirty="0"/>
              <a:t>Looked at the factors affecting Leadership</a:t>
            </a:r>
          </a:p>
          <a:p>
            <a:r>
              <a:rPr lang="en-GB" sz="1700" dirty="0"/>
              <a:t>Looked at Leadership and Power</a:t>
            </a:r>
          </a:p>
        </p:txBody>
      </p:sp>
    </p:spTree>
    <p:extLst>
      <p:ext uri="{BB962C8B-B14F-4D97-AF65-F5344CB8AC3E}">
        <p14:creationId xmlns:p14="http://schemas.microsoft.com/office/powerpoint/2010/main" val="1905473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29BFF9-6922-C26D-9474-E7F59C221B9D}"/>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9ABFDE-EB5B-F3E8-16A5-D9766A829E47}"/>
              </a:ext>
            </a:extLst>
          </p:cNvPr>
          <p:cNvSpPr>
            <a:spLocks noGrp="1"/>
          </p:cNvSpPr>
          <p:nvPr>
            <p:ph type="title"/>
          </p:nvPr>
        </p:nvSpPr>
        <p:spPr>
          <a:xfrm>
            <a:off x="4809068" y="501651"/>
            <a:ext cx="3296505" cy="1716255"/>
          </a:xfrm>
        </p:spPr>
        <p:txBody>
          <a:bodyPr anchor="b">
            <a:normAutofit/>
          </a:bodyPr>
          <a:lstStyle/>
          <a:p>
            <a:r>
              <a:rPr lang="en-GB" sz="4900"/>
              <a:t>This Week</a:t>
            </a:r>
          </a:p>
        </p:txBody>
      </p:sp>
      <p:sp>
        <p:nvSpPr>
          <p:cNvPr id="14"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34933"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73174D92-908A-9A62-5D6A-AADBF7FDB2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09357" y="1470891"/>
            <a:ext cx="3916219" cy="3916219"/>
          </a:xfrm>
          <a:prstGeom prst="rect">
            <a:avLst/>
          </a:prstGeom>
        </p:spPr>
      </p:pic>
      <p:sp>
        <p:nvSpPr>
          <p:cNvPr id="3" name="Content Placeholder 2">
            <a:extLst>
              <a:ext uri="{FF2B5EF4-FFF2-40B4-BE49-F238E27FC236}">
                <a16:creationId xmlns:a16="http://schemas.microsoft.com/office/drawing/2014/main" id="{B5653909-8CD4-6466-AE10-3FBF2C4D70E6}"/>
              </a:ext>
            </a:extLst>
          </p:cNvPr>
          <p:cNvSpPr>
            <a:spLocks noGrp="1"/>
          </p:cNvSpPr>
          <p:nvPr>
            <p:ph idx="1"/>
          </p:nvPr>
        </p:nvSpPr>
        <p:spPr>
          <a:xfrm>
            <a:off x="4794437" y="2645922"/>
            <a:ext cx="3326041" cy="3710427"/>
          </a:xfrm>
        </p:spPr>
        <p:txBody>
          <a:bodyPr anchor="t">
            <a:normAutofit/>
          </a:bodyPr>
          <a:lstStyle/>
          <a:p>
            <a:r>
              <a:rPr lang="en-GB" sz="1700">
                <a:solidFill>
                  <a:schemeClr val="tx1">
                    <a:alpha val="80000"/>
                  </a:schemeClr>
                </a:solidFill>
              </a:rPr>
              <a:t>Leadership Theories</a:t>
            </a:r>
          </a:p>
          <a:p>
            <a:r>
              <a:rPr lang="en-GB" sz="1700">
                <a:solidFill>
                  <a:schemeClr val="tx1">
                    <a:alpha val="80000"/>
                  </a:schemeClr>
                </a:solidFill>
              </a:rPr>
              <a:t>Emotional Intelligence</a:t>
            </a:r>
          </a:p>
          <a:p>
            <a:pPr marL="0" indent="0">
              <a:buNone/>
            </a:pPr>
            <a:endParaRPr lang="en-GB" sz="1700">
              <a:solidFill>
                <a:schemeClr val="tx1">
                  <a:alpha val="80000"/>
                </a:schemeClr>
              </a:solidFill>
            </a:endParaRPr>
          </a:p>
          <a:p>
            <a:endParaRPr lang="en-GB" sz="1700">
              <a:solidFill>
                <a:schemeClr val="tx1">
                  <a:alpha val="80000"/>
                </a:schemeClr>
              </a:solidFill>
            </a:endParaRPr>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2752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FD859C-6ABD-E60D-2034-FD25BEAF3FF3}"/>
              </a:ext>
            </a:extLst>
          </p:cNvPr>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Vroom and Yetton:</a:t>
            </a:r>
            <a:br>
              <a:rPr lang="en-GB" sz="3500">
                <a:solidFill>
                  <a:srgbClr val="FFFFFF"/>
                </a:solidFill>
              </a:rPr>
            </a:br>
            <a:r>
              <a:rPr lang="en-GB" sz="3500">
                <a:solidFill>
                  <a:srgbClr val="FFFFFF"/>
                </a:solidFill>
              </a:rPr>
              <a:t>five main decision styles </a:t>
            </a:r>
          </a:p>
        </p:txBody>
      </p:sp>
      <p:sp>
        <p:nvSpPr>
          <p:cNvPr id="3" name="Content Placeholder 2">
            <a:extLst>
              <a:ext uri="{FF2B5EF4-FFF2-40B4-BE49-F238E27FC236}">
                <a16:creationId xmlns:a16="http://schemas.microsoft.com/office/drawing/2014/main" id="{7CF9BFE4-1520-7383-6BCA-D2EBD43C4238}"/>
              </a:ext>
            </a:extLst>
          </p:cNvPr>
          <p:cNvSpPr>
            <a:spLocks noGrp="1"/>
          </p:cNvSpPr>
          <p:nvPr>
            <p:ph idx="1"/>
          </p:nvPr>
        </p:nvSpPr>
        <p:spPr>
          <a:xfrm>
            <a:off x="3436295" y="649480"/>
            <a:ext cx="2268977" cy="5546047"/>
          </a:xfrm>
        </p:spPr>
        <p:txBody>
          <a:bodyPr anchor="ctr">
            <a:normAutofit/>
          </a:bodyPr>
          <a:lstStyle/>
          <a:p>
            <a:r>
              <a:rPr lang="en-GB" sz="1400" b="1"/>
              <a:t>Autocratic</a:t>
            </a:r>
          </a:p>
          <a:p>
            <a:pPr lvl="1"/>
            <a:r>
              <a:rPr lang="en-GB" sz="1400"/>
              <a:t>A.I. Leader solves the problem alone.</a:t>
            </a:r>
          </a:p>
          <a:p>
            <a:pPr lvl="1"/>
            <a:r>
              <a:rPr lang="en-GB" sz="1400"/>
              <a:t>A.II. Leader obtains information then decides alone.</a:t>
            </a:r>
          </a:p>
          <a:p>
            <a:r>
              <a:rPr lang="en-GB" sz="1400" b="1"/>
              <a:t>Consultative</a:t>
            </a:r>
          </a:p>
          <a:p>
            <a:pPr lvl="1"/>
            <a:r>
              <a:rPr lang="en-GB" sz="1400"/>
              <a:t>C.I. The problem is shared: the leader decides possibly reflecting influence of subordinates.</a:t>
            </a:r>
          </a:p>
          <a:p>
            <a:pPr lvl="1"/>
            <a:r>
              <a:rPr lang="en-GB" sz="1400"/>
              <a:t>C.II The problem is shared: the leader decides possibly reflecting the decision of subordinates.</a:t>
            </a:r>
          </a:p>
          <a:p>
            <a:r>
              <a:rPr lang="en-GB" sz="1400" b="1"/>
              <a:t>Group</a:t>
            </a:r>
          </a:p>
          <a:p>
            <a:pPr lvl="1"/>
            <a:r>
              <a:rPr lang="en-GB" sz="1400"/>
              <a:t>G.II. The problem is shared: the leader chairs a group decision-making process.</a:t>
            </a:r>
          </a:p>
          <a:p>
            <a:endParaRPr lang="en-GB" sz="1400"/>
          </a:p>
        </p:txBody>
      </p:sp>
      <p:pic>
        <p:nvPicPr>
          <p:cNvPr id="7" name="Graphic 6" descr="Party Leader">
            <a:extLst>
              <a:ext uri="{FF2B5EF4-FFF2-40B4-BE49-F238E27FC236}">
                <a16:creationId xmlns:a16="http://schemas.microsoft.com/office/drawing/2014/main" id="{9980BAF5-1F8D-5CE4-D38D-48C28B1813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82126" y="2079023"/>
            <a:ext cx="2711832" cy="2711832"/>
          </a:xfrm>
          <a:prstGeom prst="rect">
            <a:avLst/>
          </a:prstGeom>
        </p:spPr>
      </p:pic>
    </p:spTree>
    <p:extLst>
      <p:ext uri="{BB962C8B-B14F-4D97-AF65-F5344CB8AC3E}">
        <p14:creationId xmlns:p14="http://schemas.microsoft.com/office/powerpoint/2010/main" val="3478383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549" name="Rectangle 6554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51" name="Rectangle 6555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48" name="Rectangle 6554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50" name="Rectangle 6554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552" name="Freeform: Shape 6555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5554" name="Rectangle 6555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38" name="Rectangle 2"/>
          <p:cNvSpPr>
            <a:spLocks noGrp="1" noChangeArrowheads="1"/>
          </p:cNvSpPr>
          <p:nvPr>
            <p:ph type="title"/>
          </p:nvPr>
        </p:nvSpPr>
        <p:spPr>
          <a:xfrm>
            <a:off x="350041" y="586855"/>
            <a:ext cx="2401025" cy="3387497"/>
          </a:xfrm>
        </p:spPr>
        <p:txBody>
          <a:bodyPr anchor="b">
            <a:normAutofit/>
          </a:bodyPr>
          <a:lstStyle/>
          <a:p>
            <a:pPr algn="r"/>
            <a:r>
              <a:rPr lang="en-GB" sz="3500">
                <a:solidFill>
                  <a:srgbClr val="FFFFFF"/>
                </a:solidFill>
              </a:rPr>
              <a:t>Path – goal theory: House</a:t>
            </a:r>
          </a:p>
        </p:txBody>
      </p:sp>
      <p:sp>
        <p:nvSpPr>
          <p:cNvPr id="65539" name="Rectangle 3"/>
          <p:cNvSpPr>
            <a:spLocks noGrp="1" noChangeArrowheads="1"/>
          </p:cNvSpPr>
          <p:nvPr>
            <p:ph idx="1"/>
          </p:nvPr>
        </p:nvSpPr>
        <p:spPr>
          <a:xfrm>
            <a:off x="3436295" y="649480"/>
            <a:ext cx="2268977" cy="5546047"/>
          </a:xfrm>
        </p:spPr>
        <p:txBody>
          <a:bodyPr anchor="ctr">
            <a:normAutofit/>
          </a:bodyPr>
          <a:lstStyle/>
          <a:p>
            <a:pPr>
              <a:spcAft>
                <a:spcPct val="5000"/>
              </a:spcAft>
            </a:pPr>
            <a:r>
              <a:rPr lang="en-GB" sz="1700"/>
              <a:t>Based on expectancy theories of motivation</a:t>
            </a:r>
          </a:p>
          <a:p>
            <a:pPr>
              <a:spcAft>
                <a:spcPct val="5000"/>
              </a:spcAft>
            </a:pPr>
            <a:r>
              <a:rPr lang="en-GB" sz="1700"/>
              <a:t>Identifies four main types of leadership behaviour:</a:t>
            </a:r>
          </a:p>
          <a:p>
            <a:pPr lvl="1">
              <a:spcAft>
                <a:spcPct val="5000"/>
              </a:spcAft>
            </a:pPr>
            <a:r>
              <a:rPr lang="en-GB" sz="1700"/>
              <a:t>Directive</a:t>
            </a:r>
          </a:p>
          <a:p>
            <a:pPr lvl="1">
              <a:spcAft>
                <a:spcPct val="5000"/>
              </a:spcAft>
            </a:pPr>
            <a:r>
              <a:rPr lang="en-GB" sz="1700"/>
              <a:t>Supportive</a:t>
            </a:r>
          </a:p>
          <a:p>
            <a:pPr lvl="1">
              <a:spcAft>
                <a:spcPct val="5000"/>
              </a:spcAft>
            </a:pPr>
            <a:r>
              <a:rPr lang="en-GB" sz="1700"/>
              <a:t>Participative</a:t>
            </a:r>
          </a:p>
          <a:p>
            <a:pPr lvl="1">
              <a:spcAft>
                <a:spcPct val="5000"/>
              </a:spcAft>
            </a:pPr>
            <a:r>
              <a:rPr lang="en-GB" sz="1700"/>
              <a:t>Achievement-oriented</a:t>
            </a:r>
          </a:p>
          <a:p>
            <a:pPr>
              <a:spcAft>
                <a:spcPct val="5000"/>
              </a:spcAft>
            </a:pPr>
            <a:r>
              <a:rPr lang="en-GB" sz="1700"/>
              <a:t>All four types of behaviour can be used by the same person at different times and in different situations.</a:t>
            </a:r>
          </a:p>
        </p:txBody>
      </p:sp>
      <p:pic>
        <p:nvPicPr>
          <p:cNvPr id="25602" name="Picture 2" descr="C:\Users\Michael\AppData\Local\Microsoft\Windows\Temporary Internet Files\Content.IE5\DTCKYBWZ\MC900299147[1].wmf"/>
          <p:cNvPicPr>
            <a:picLocks noChangeAspect="1" noChangeArrowheads="1"/>
          </p:cNvPicPr>
          <p:nvPr/>
        </p:nvPicPr>
        <p:blipFill>
          <a:blip r:embed="rId3" cstate="print"/>
          <a:stretch>
            <a:fillRect/>
          </a:stretch>
        </p:blipFill>
        <p:spPr bwMode="auto">
          <a:xfrm>
            <a:off x="6082126" y="2340320"/>
            <a:ext cx="2711832" cy="218923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9">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5539">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5539">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5539">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55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457200" y="352425"/>
            <a:ext cx="8229600" cy="1190625"/>
          </a:xfrm>
        </p:spPr>
        <p:txBody>
          <a:bodyPr/>
          <a:lstStyle/>
          <a:p>
            <a:r>
              <a:rPr lang="en-GB" sz="3600"/>
              <a:t>Representation of the path–goal</a:t>
            </a:r>
            <a:br>
              <a:rPr lang="en-GB" sz="3600"/>
            </a:br>
            <a:r>
              <a:rPr lang="en-GB" sz="3600"/>
              <a:t>theory of leadership</a:t>
            </a:r>
          </a:p>
        </p:txBody>
      </p:sp>
      <p:sp>
        <p:nvSpPr>
          <p:cNvPr id="66564"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i="0"/>
              <a:t>Figure 10.6</a:t>
            </a:r>
            <a:r>
              <a:rPr lang="en-GB" i="0"/>
              <a:t>  Representation of the path–goal theory of leadership</a:t>
            </a:r>
          </a:p>
        </p:txBody>
      </p:sp>
      <p:pic>
        <p:nvPicPr>
          <p:cNvPr id="66566" name="Picture 6" descr="F:\Powerpoint\pe_uk\PE105-Mullins\Final_Files\GIF\ch10\C10NF006.gif"/>
          <p:cNvPicPr>
            <a:picLocks noChangeAspect="1" noChangeArrowheads="1"/>
          </p:cNvPicPr>
          <p:nvPr/>
        </p:nvPicPr>
        <p:blipFill>
          <a:blip r:embed="rId3" cstate="print"/>
          <a:srcRect/>
          <a:stretch>
            <a:fillRect/>
          </a:stretch>
        </p:blipFill>
        <p:spPr bwMode="auto">
          <a:xfrm>
            <a:off x="377825" y="1890713"/>
            <a:ext cx="8385175" cy="30734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41" name="Rectangle 6964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9635" name="Rectangle 3"/>
          <p:cNvSpPr>
            <a:spLocks noGrp="1" noChangeArrowheads="1"/>
          </p:cNvSpPr>
          <p:nvPr>
            <p:ph sz="half" idx="1"/>
          </p:nvPr>
        </p:nvSpPr>
        <p:spPr>
          <a:xfrm>
            <a:off x="3285641" y="1412489"/>
            <a:ext cx="2570462" cy="4363844"/>
          </a:xfrm>
        </p:spPr>
        <p:txBody>
          <a:bodyPr>
            <a:normAutofit/>
          </a:bodyPr>
          <a:lstStyle/>
          <a:p>
            <a:pPr>
              <a:buFontTx/>
              <a:buNone/>
            </a:pPr>
            <a:r>
              <a:rPr lang="en-GB" sz="1700" b="1"/>
              <a:t>Transactional</a:t>
            </a:r>
          </a:p>
          <a:p>
            <a:r>
              <a:rPr lang="en-GB" sz="1700"/>
              <a:t>Based on legitimate authority</a:t>
            </a:r>
          </a:p>
          <a:p>
            <a:r>
              <a:rPr lang="en-GB" sz="1700"/>
              <a:t>Emphasis on the clarification of goals, tasks, outcomes and rewards</a:t>
            </a:r>
          </a:p>
          <a:p>
            <a:r>
              <a:rPr lang="en-GB" sz="1700"/>
              <a:t>Appeals to the self interest of followers</a:t>
            </a:r>
          </a:p>
          <a:p>
            <a:r>
              <a:rPr lang="en-GB" sz="1700"/>
              <a:t>Based on a relationship of mutual dependence and exchange </a:t>
            </a:r>
          </a:p>
        </p:txBody>
      </p:sp>
      <p:cxnSp>
        <p:nvCxnSpPr>
          <p:cNvPr id="69643" name="Straight Connector 6964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9636" name="Rectangle 4"/>
          <p:cNvSpPr>
            <a:spLocks noGrp="1" noChangeArrowheads="1"/>
          </p:cNvSpPr>
          <p:nvPr>
            <p:ph sz="half" idx="2"/>
          </p:nvPr>
        </p:nvSpPr>
        <p:spPr>
          <a:xfrm>
            <a:off x="6338703" y="1412489"/>
            <a:ext cx="2398275" cy="4363844"/>
          </a:xfrm>
        </p:spPr>
        <p:txBody>
          <a:bodyPr>
            <a:normAutofit/>
          </a:bodyPr>
          <a:lstStyle/>
          <a:p>
            <a:pPr>
              <a:buFontTx/>
              <a:buNone/>
            </a:pPr>
            <a:r>
              <a:rPr lang="en-GB" sz="1700" b="1"/>
              <a:t>Transformational</a:t>
            </a:r>
          </a:p>
          <a:p>
            <a:r>
              <a:rPr lang="en-GB" sz="1700"/>
              <a:t>A process of engendering high levels of motivation and commitment</a:t>
            </a:r>
          </a:p>
          <a:p>
            <a:r>
              <a:rPr lang="en-GB" sz="1700"/>
              <a:t>Generating a vision for the organisation, an appeal to higher ideals of followers, creating a feeling of loyalty and trust</a:t>
            </a:r>
          </a:p>
          <a:p>
            <a:r>
              <a:rPr lang="en-GB" sz="1700"/>
              <a:t>Is about transforming the performance or fortunes of a business</a:t>
            </a:r>
          </a:p>
        </p:txBody>
      </p:sp>
      <p:sp>
        <p:nvSpPr>
          <p:cNvPr id="6" name="Right Arrow 5"/>
          <p:cNvSpPr/>
          <p:nvPr/>
        </p:nvSpPr>
        <p:spPr>
          <a:xfrm>
            <a:off x="5360295" y="134076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6">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963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963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6"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682" name="Rectangle 2"/>
          <p:cNvSpPr>
            <a:spLocks noGrp="1" noChangeArrowheads="1"/>
          </p:cNvSpPr>
          <p:nvPr>
            <p:ph type="title"/>
          </p:nvPr>
        </p:nvSpPr>
        <p:spPr>
          <a:xfrm>
            <a:off x="628650" y="1412488"/>
            <a:ext cx="2174391" cy="4363844"/>
          </a:xfrm>
        </p:spPr>
        <p:txBody>
          <a:bodyPr anchor="t">
            <a:normAutofit/>
          </a:bodyPr>
          <a:lstStyle/>
          <a:p>
            <a:r>
              <a:rPr lang="en-GB" sz="2200">
                <a:solidFill>
                  <a:srgbClr val="FFFFFF"/>
                </a:solidFill>
              </a:rPr>
              <a:t>Guidelines for               transformational leadership: Yukl</a:t>
            </a:r>
          </a:p>
        </p:txBody>
      </p:sp>
      <p:sp>
        <p:nvSpPr>
          <p:cNvPr id="71683" name="Rectangle 3"/>
          <p:cNvSpPr>
            <a:spLocks noGrp="1" noChangeArrowheads="1"/>
          </p:cNvSpPr>
          <p:nvPr>
            <p:ph sz="half" idx="1"/>
          </p:nvPr>
        </p:nvSpPr>
        <p:spPr>
          <a:xfrm>
            <a:off x="3285641" y="1412489"/>
            <a:ext cx="2570462" cy="4363844"/>
          </a:xfrm>
        </p:spPr>
        <p:txBody>
          <a:bodyPr>
            <a:normAutofit/>
          </a:bodyPr>
          <a:lstStyle/>
          <a:p>
            <a:r>
              <a:rPr lang="en-GB" sz="1700"/>
              <a:t>Articulate a clear and appealing vision</a:t>
            </a:r>
          </a:p>
          <a:p>
            <a:r>
              <a:rPr lang="en-GB" sz="1700"/>
              <a:t>Explain how the vision can be attained</a:t>
            </a:r>
          </a:p>
          <a:p>
            <a:r>
              <a:rPr lang="en-GB" sz="1700"/>
              <a:t>Act confident and optimistic</a:t>
            </a:r>
          </a:p>
          <a:p>
            <a:r>
              <a:rPr lang="en-GB" sz="1700"/>
              <a:t>Express confidence in followers</a:t>
            </a:r>
          </a:p>
          <a:p>
            <a:r>
              <a:rPr lang="en-GB" sz="1700"/>
              <a:t>Provide opportunities for early success</a:t>
            </a:r>
          </a:p>
        </p:txBody>
      </p:sp>
      <p:cxnSp>
        <p:nvCxnSpPr>
          <p:cNvPr id="75" name="Straight Connector 7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71684" name="Rectangle 4"/>
          <p:cNvSpPr>
            <a:spLocks noGrp="1" noChangeArrowheads="1"/>
          </p:cNvSpPr>
          <p:nvPr>
            <p:ph sz="half" idx="2"/>
          </p:nvPr>
        </p:nvSpPr>
        <p:spPr>
          <a:xfrm>
            <a:off x="6338703" y="1412489"/>
            <a:ext cx="2398275" cy="4363844"/>
          </a:xfrm>
        </p:spPr>
        <p:txBody>
          <a:bodyPr>
            <a:normAutofit/>
          </a:bodyPr>
          <a:lstStyle/>
          <a:p>
            <a:r>
              <a:rPr lang="en-GB" sz="1700"/>
              <a:t>Celebrate success</a:t>
            </a:r>
          </a:p>
          <a:p>
            <a:r>
              <a:rPr lang="en-GB" sz="1700"/>
              <a:t>Use dramatic symbolic actions to emphasise key values</a:t>
            </a:r>
          </a:p>
          <a:p>
            <a:r>
              <a:rPr lang="en-GB" sz="1700"/>
              <a:t>Lead by example</a:t>
            </a:r>
          </a:p>
          <a:p>
            <a:r>
              <a:rPr lang="en-GB" sz="1700"/>
              <a:t>Empower people to achieve the vision</a:t>
            </a:r>
          </a:p>
          <a:p>
            <a:endParaRPr lang="en-GB" sz="1700"/>
          </a:p>
          <a:p>
            <a:pPr marL="0" indent="0">
              <a:buNone/>
            </a:pPr>
            <a:endParaRPr lang="en-GB" sz="17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168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168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168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168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68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168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1684">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168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E6010-A609-89B6-4A08-4E751E27AA4D}"/>
              </a:ext>
            </a:extLst>
          </p:cNvPr>
          <p:cNvSpPr>
            <a:spLocks noGrp="1"/>
          </p:cNvSpPr>
          <p:nvPr>
            <p:ph type="title"/>
          </p:nvPr>
        </p:nvSpPr>
        <p:spPr>
          <a:xfrm>
            <a:off x="571352" y="350196"/>
            <a:ext cx="3485178" cy="1624520"/>
          </a:xfrm>
        </p:spPr>
        <p:txBody>
          <a:bodyPr anchor="ctr">
            <a:normAutofit/>
          </a:bodyPr>
          <a:lstStyle/>
          <a:p>
            <a:r>
              <a:rPr lang="en-GB" sz="2700" dirty="0"/>
              <a:t>Inspirational, visionary</a:t>
            </a:r>
            <a:br>
              <a:rPr lang="en-GB" sz="2700" dirty="0"/>
            </a:br>
            <a:r>
              <a:rPr lang="en-GB" sz="2700" dirty="0"/>
              <a:t>or charismatic leadership</a:t>
            </a:r>
          </a:p>
        </p:txBody>
      </p:sp>
      <p:sp>
        <p:nvSpPr>
          <p:cNvPr id="3" name="Content Placeholder 2">
            <a:extLst>
              <a:ext uri="{FF2B5EF4-FFF2-40B4-BE49-F238E27FC236}">
                <a16:creationId xmlns:a16="http://schemas.microsoft.com/office/drawing/2014/main" id="{D4009151-D7D0-0249-1175-D213C5B3E271}"/>
              </a:ext>
            </a:extLst>
          </p:cNvPr>
          <p:cNvSpPr>
            <a:spLocks noGrp="1"/>
          </p:cNvSpPr>
          <p:nvPr>
            <p:ph idx="1"/>
          </p:nvPr>
        </p:nvSpPr>
        <p:spPr>
          <a:xfrm>
            <a:off x="571351" y="2743200"/>
            <a:ext cx="3485179" cy="3613149"/>
          </a:xfrm>
        </p:spPr>
        <p:txBody>
          <a:bodyPr anchor="ctr">
            <a:normAutofit/>
          </a:bodyPr>
          <a:lstStyle/>
          <a:p>
            <a:pPr>
              <a:buFontTx/>
              <a:buNone/>
            </a:pPr>
            <a:r>
              <a:rPr lang="en-GB" sz="1700" dirty="0"/>
              <a:t>‘Charismatic leaders transform followers by creating changes in their goals, values, needs, beliefs and aspirations. </a:t>
            </a:r>
          </a:p>
          <a:p>
            <a:pPr>
              <a:buFontTx/>
              <a:buNone/>
            </a:pPr>
            <a:r>
              <a:rPr lang="en-GB" sz="1700" dirty="0"/>
              <a:t>They accomplish this transformation by appealing to followers’ self-concepts – namely their values and personal identity.’</a:t>
            </a:r>
          </a:p>
          <a:p>
            <a:pPr>
              <a:buFontTx/>
              <a:buNone/>
            </a:pPr>
            <a:endParaRPr lang="en-GB" sz="1700" i="1" dirty="0"/>
          </a:p>
          <a:p>
            <a:pPr>
              <a:buFontTx/>
              <a:buNone/>
            </a:pPr>
            <a:endParaRPr lang="en-GB" sz="1700" i="1" dirty="0"/>
          </a:p>
          <a:p>
            <a:pPr>
              <a:buFontTx/>
              <a:buNone/>
            </a:pPr>
            <a:endParaRPr lang="en-GB" sz="1700" i="1" dirty="0"/>
          </a:p>
          <a:p>
            <a:pPr>
              <a:buFontTx/>
              <a:buNone/>
            </a:pPr>
            <a:r>
              <a:rPr lang="en-GB" sz="1700" dirty="0" err="1"/>
              <a:t>Kreitner</a:t>
            </a:r>
            <a:r>
              <a:rPr lang="en-GB" sz="1700" dirty="0"/>
              <a:t> et al.</a:t>
            </a:r>
          </a:p>
          <a:p>
            <a:endParaRPr lang="en-GB" sz="1700" dirty="0"/>
          </a:p>
        </p:txBody>
      </p:sp>
      <p:pic>
        <p:nvPicPr>
          <p:cNvPr id="5" name="Picture 4" descr="White puzzle with one red piece">
            <a:extLst>
              <a:ext uri="{FF2B5EF4-FFF2-40B4-BE49-F238E27FC236}">
                <a16:creationId xmlns:a16="http://schemas.microsoft.com/office/drawing/2014/main" id="{FD661D2A-03E0-A69A-446D-528FA5F41738}"/>
              </a:ext>
            </a:extLst>
          </p:cNvPr>
          <p:cNvPicPr>
            <a:picLocks noChangeAspect="1"/>
          </p:cNvPicPr>
          <p:nvPr/>
        </p:nvPicPr>
        <p:blipFill rotWithShape="1">
          <a:blip r:embed="rId2"/>
          <a:srcRect l="32031" r="30427"/>
          <a:stretch/>
        </p:blipFill>
        <p:spPr>
          <a:xfrm>
            <a:off x="4572000" y="1"/>
            <a:ext cx="4577118" cy="6858000"/>
          </a:xfrm>
          <a:prstGeom prst="rect">
            <a:avLst/>
          </a:prstGeom>
        </p:spPr>
      </p:pic>
    </p:spTree>
    <p:extLst>
      <p:ext uri="{BB962C8B-B14F-4D97-AF65-F5344CB8AC3E}">
        <p14:creationId xmlns:p14="http://schemas.microsoft.com/office/powerpoint/2010/main" val="1166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3" name="Group 7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7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7" name="Group 7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7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8674" name="Picture 2" descr="C:\Users\Michael\AppData\Local\Microsoft\Windows\Temporary Internet Files\Content.IE5\DTCKYBWZ\MP900433064[1].jpg"/>
          <p:cNvPicPr>
            <a:picLocks noChangeAspect="1" noChangeArrowheads="1"/>
          </p:cNvPicPr>
          <p:nvPr/>
        </p:nvPicPr>
        <p:blipFill>
          <a:blip r:embed="rId2" cstate="print"/>
          <a:stretch>
            <a:fillRect/>
          </a:stretch>
        </p:blipFill>
        <p:spPr bwMode="auto">
          <a:xfrm>
            <a:off x="5007769" y="1857168"/>
            <a:ext cx="3428952" cy="3120346"/>
          </a:xfrm>
          <a:prstGeom prst="rect">
            <a:avLst/>
          </a:prstGeom>
          <a:noFill/>
        </p:spPr>
      </p:pic>
      <p:grpSp>
        <p:nvGrpSpPr>
          <p:cNvPr id="81" name="Group 8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82" name="Freeform: Shape 8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61238" y="819015"/>
            <a:ext cx="4126161" cy="2353362"/>
          </a:xfrm>
        </p:spPr>
        <p:txBody>
          <a:bodyPr anchor="b">
            <a:normAutofit/>
          </a:bodyPr>
          <a:lstStyle/>
          <a:p>
            <a:r>
              <a:rPr lang="en-GB" sz="4200">
                <a:solidFill>
                  <a:schemeClr val="bg1"/>
                </a:solidFill>
              </a:rPr>
              <a:t>The vision thing....</a:t>
            </a:r>
          </a:p>
        </p:txBody>
      </p:sp>
      <p:sp>
        <p:nvSpPr>
          <p:cNvPr id="3" name="Content Placeholder 2"/>
          <p:cNvSpPr>
            <a:spLocks noGrp="1"/>
          </p:cNvSpPr>
          <p:nvPr>
            <p:ph idx="1"/>
          </p:nvPr>
        </p:nvSpPr>
        <p:spPr>
          <a:xfrm>
            <a:off x="761238" y="3442089"/>
            <a:ext cx="4126161" cy="2573579"/>
          </a:xfrm>
        </p:spPr>
        <p:txBody>
          <a:bodyPr anchor="t">
            <a:normAutofit/>
          </a:bodyPr>
          <a:lstStyle/>
          <a:p>
            <a:r>
              <a:rPr lang="en-GB" sz="1600">
                <a:solidFill>
                  <a:schemeClr val="bg1"/>
                </a:solidFill>
              </a:rPr>
              <a:t>The ability to see the bigger picture</a:t>
            </a:r>
          </a:p>
          <a:p>
            <a:r>
              <a:rPr lang="en-GB" sz="1600">
                <a:solidFill>
                  <a:schemeClr val="bg1"/>
                </a:solidFill>
              </a:rPr>
              <a:t>Taking a long-term view</a:t>
            </a:r>
          </a:p>
          <a:p>
            <a:r>
              <a:rPr lang="en-GB" sz="1600">
                <a:solidFill>
                  <a:schemeClr val="bg1"/>
                </a:solidFill>
              </a:rPr>
              <a:t>Getting everyone to work together to achieve the organisation’s objectives</a:t>
            </a:r>
          </a:p>
          <a:p>
            <a:r>
              <a:rPr lang="en-GB" sz="1600">
                <a:solidFill>
                  <a:schemeClr val="bg1"/>
                </a:solidFill>
              </a:rPr>
              <a:t>Create the right climate</a:t>
            </a:r>
          </a:p>
          <a:p>
            <a:r>
              <a:rPr lang="en-GB" sz="1600">
                <a:solidFill>
                  <a:schemeClr val="bg1"/>
                </a:solidFill>
              </a:rPr>
              <a:t>Learn from mistakes not punish</a:t>
            </a:r>
          </a:p>
          <a:p>
            <a:r>
              <a:rPr lang="en-GB" sz="1600">
                <a:solidFill>
                  <a:schemeClr val="bg1"/>
                </a:solidFill>
              </a:rPr>
              <a:t>More commitment from people, not just compliance     (Whitehead, 2002)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20" y="741391"/>
            <a:ext cx="2662237" cy="1616203"/>
          </a:xfrm>
        </p:spPr>
        <p:txBody>
          <a:bodyPr anchor="b">
            <a:normAutofit/>
          </a:bodyPr>
          <a:lstStyle/>
          <a:p>
            <a:r>
              <a:rPr lang="en-GB" sz="2800"/>
              <a:t>Key quote    </a:t>
            </a:r>
          </a:p>
        </p:txBody>
      </p:sp>
      <p:sp>
        <p:nvSpPr>
          <p:cNvPr id="3" name="Content Placeholder 2"/>
          <p:cNvSpPr>
            <a:spLocks noGrp="1"/>
          </p:cNvSpPr>
          <p:nvPr>
            <p:ph idx="1"/>
          </p:nvPr>
        </p:nvSpPr>
        <p:spPr>
          <a:xfrm>
            <a:off x="657519" y="2533476"/>
            <a:ext cx="2510223" cy="3447832"/>
          </a:xfrm>
        </p:spPr>
        <p:txBody>
          <a:bodyPr anchor="t">
            <a:normAutofit/>
          </a:bodyPr>
          <a:lstStyle/>
          <a:p>
            <a:pPr>
              <a:buNone/>
            </a:pPr>
            <a:endParaRPr lang="en-GB" sz="1400"/>
          </a:p>
          <a:p>
            <a:pPr>
              <a:buNone/>
            </a:pPr>
            <a:r>
              <a:rPr lang="en-GB" sz="1400"/>
              <a:t>‘What sets great leaders apart is their ability to engage those around them in a shared vision of the future.</a:t>
            </a:r>
          </a:p>
          <a:p>
            <a:pPr>
              <a:buNone/>
            </a:pPr>
            <a:r>
              <a:rPr lang="en-GB" sz="1400"/>
              <a:t>By making the right decisions, they demonstrate their commitment to turning their vision into reality;</a:t>
            </a:r>
          </a:p>
          <a:p>
            <a:pPr>
              <a:buNone/>
            </a:pPr>
            <a:r>
              <a:rPr lang="en-GB" sz="1400"/>
              <a:t>And by doing so successfully, they instil in others the confidence to trust in their leadership’</a:t>
            </a:r>
          </a:p>
          <a:p>
            <a:pPr>
              <a:buNone/>
            </a:pPr>
            <a:r>
              <a:rPr lang="en-GB" sz="1400"/>
              <a:t>Sir Brian Nicholson</a:t>
            </a:r>
          </a:p>
        </p:txBody>
      </p:sp>
      <p:pic>
        <p:nvPicPr>
          <p:cNvPr id="4" name="Picture 3" descr="churchill.bmp"/>
          <p:cNvPicPr>
            <a:picLocks noChangeAspect="1"/>
          </p:cNvPicPr>
          <p:nvPr/>
        </p:nvPicPr>
        <p:blipFill rotWithShape="1">
          <a:blip r:embed="rId2" cstate="print"/>
          <a:srcRect l="35588" r="12588" b="-1"/>
          <a:stretch/>
        </p:blipFill>
        <p:spPr>
          <a:xfrm>
            <a:off x="3816932" y="877413"/>
            <a:ext cx="4666971" cy="5043096"/>
          </a:xfrm>
          <a:prstGeom prst="rect">
            <a:avLst/>
          </a:prstGeom>
        </p:spPr>
      </p:pic>
      <p:grpSp>
        <p:nvGrpSpPr>
          <p:cNvPr id="31" name="Group 30">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16932" y="5858828"/>
            <a:ext cx="4669847" cy="123363"/>
            <a:chOff x="7015162" y="5858828"/>
            <a:chExt cx="4300544" cy="123363"/>
          </a:xfrm>
        </p:grpSpPr>
        <p:sp>
          <p:nvSpPr>
            <p:cNvPr id="32" name="Rectangle 31">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280988" y="5859463"/>
            <a:ext cx="8534400" cy="550862"/>
          </a:xfrm>
          <a:prstGeom prst="rect">
            <a:avLst/>
          </a:prstGeom>
          <a:noFill/>
          <a:ln w="9525">
            <a:noFill/>
            <a:miter lim="800000"/>
            <a:headEnd/>
            <a:tailEnd/>
          </a:ln>
          <a:effectLst/>
        </p:spPr>
        <p:txBody>
          <a:bodyPr>
            <a:spAutoFit/>
          </a:bodyPr>
          <a:lstStyle/>
          <a:p>
            <a:pPr eaLnBrk="0" hangingPunct="0">
              <a:spcBef>
                <a:spcPct val="50000"/>
              </a:spcBef>
            </a:pPr>
            <a:r>
              <a:rPr lang="en-GB" sz="1200" dirty="0"/>
              <a:t>Figure 10.10 </a:t>
            </a:r>
            <a:r>
              <a:rPr lang="en-GB" dirty="0"/>
              <a:t> The leadership ‘jigsaw’</a:t>
            </a:r>
          </a:p>
          <a:p>
            <a:pPr eaLnBrk="0" hangingPunct="0">
              <a:spcBef>
                <a:spcPct val="50000"/>
              </a:spcBef>
            </a:pPr>
            <a:r>
              <a:rPr lang="en-GB" sz="800" i="1" dirty="0"/>
              <a:t>Source</a:t>
            </a:r>
            <a:r>
              <a:rPr lang="en-GB" sz="800" dirty="0"/>
              <a:t>: Cutler, A. ‘A Good Fit Is Essential’, </a:t>
            </a:r>
            <a:r>
              <a:rPr lang="en-GB" sz="800" i="1" dirty="0"/>
              <a:t>Professional Manager</a:t>
            </a:r>
            <a:r>
              <a:rPr lang="en-GB" sz="800" dirty="0"/>
              <a:t>, vol. 15, no. 3, May 2005, p. 38. Reproduced with permission from Chartered Management Institute and Alan Cutler</a:t>
            </a:r>
          </a:p>
        </p:txBody>
      </p:sp>
      <p:pic>
        <p:nvPicPr>
          <p:cNvPr id="12291" name="Picture 3" descr="O:\Graphics\Powerpoint\PE_UK\PE254-Mullins\Final files\GIF\ch10\M10NF010.gif"/>
          <p:cNvPicPr>
            <a:picLocks noChangeAspect="1" noChangeArrowheads="1"/>
          </p:cNvPicPr>
          <p:nvPr/>
        </p:nvPicPr>
        <p:blipFill>
          <a:blip r:embed="rId3" cstate="print"/>
          <a:srcRect/>
          <a:stretch>
            <a:fillRect/>
          </a:stretch>
        </p:blipFill>
        <p:spPr bwMode="auto">
          <a:xfrm>
            <a:off x="1658938" y="360363"/>
            <a:ext cx="5813425" cy="545941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12291"/>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85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853" name="Picture 78852" descr="White bulbs with a yellow one standing out">
            <a:extLst>
              <a:ext uri="{FF2B5EF4-FFF2-40B4-BE49-F238E27FC236}">
                <a16:creationId xmlns:a16="http://schemas.microsoft.com/office/drawing/2014/main" id="{2BA0E0D2-5204-9709-407D-308A35C8D255}"/>
              </a:ext>
            </a:extLst>
          </p:cNvPr>
          <p:cNvPicPr>
            <a:picLocks noChangeAspect="1"/>
          </p:cNvPicPr>
          <p:nvPr/>
        </p:nvPicPr>
        <p:blipFill rotWithShape="1">
          <a:blip r:embed="rId3"/>
          <a:srcRect l="22318" r="38188" b="-2"/>
          <a:stretch/>
        </p:blipFill>
        <p:spPr>
          <a:xfrm>
            <a:off x="20" y="-2"/>
            <a:ext cx="4057627" cy="6858002"/>
          </a:xfrm>
          <a:prstGeom prst="rect">
            <a:avLst/>
          </a:prstGeom>
        </p:spPr>
      </p:pic>
      <p:sp useBgFill="1">
        <p:nvSpPr>
          <p:cNvPr id="78859" name="Rectangle 78858">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850" name="Rectangle 2"/>
          <p:cNvSpPr>
            <a:spLocks noGrp="1" noChangeArrowheads="1"/>
          </p:cNvSpPr>
          <p:nvPr>
            <p:ph type="title"/>
          </p:nvPr>
        </p:nvSpPr>
        <p:spPr>
          <a:xfrm>
            <a:off x="4586487" y="405685"/>
            <a:ext cx="4098726" cy="1559301"/>
          </a:xfrm>
        </p:spPr>
        <p:txBody>
          <a:bodyPr>
            <a:normAutofit/>
          </a:bodyPr>
          <a:lstStyle/>
          <a:p>
            <a:r>
              <a:rPr lang="en-GB" sz="3500"/>
              <a:t>New skills and competencies</a:t>
            </a:r>
          </a:p>
        </p:txBody>
      </p:sp>
      <p:sp>
        <p:nvSpPr>
          <p:cNvPr id="78851" name="Rectangle 3"/>
          <p:cNvSpPr>
            <a:spLocks noGrp="1" noChangeArrowheads="1"/>
          </p:cNvSpPr>
          <p:nvPr>
            <p:ph idx="1"/>
          </p:nvPr>
        </p:nvSpPr>
        <p:spPr>
          <a:xfrm>
            <a:off x="4586487" y="2743200"/>
            <a:ext cx="3935505" cy="3496878"/>
          </a:xfrm>
        </p:spPr>
        <p:txBody>
          <a:bodyPr anchor="ctr">
            <a:normAutofit/>
          </a:bodyPr>
          <a:lstStyle/>
          <a:p>
            <a:r>
              <a:rPr lang="en-GB" sz="1600" dirty="0"/>
              <a:t>The new leader understands and practises the power of appreciation   says thanks</a:t>
            </a:r>
            <a:br>
              <a:rPr lang="en-GB" sz="1600" dirty="0"/>
            </a:br>
            <a:endParaRPr lang="en-GB" sz="1600" dirty="0"/>
          </a:p>
          <a:p>
            <a:r>
              <a:rPr lang="en-GB" sz="1600" dirty="0"/>
              <a:t>The new leader keeps reminding people of what is important   stays focused </a:t>
            </a:r>
            <a:br>
              <a:rPr lang="en-GB" sz="1600" dirty="0"/>
            </a:br>
            <a:endParaRPr lang="en-GB" sz="1600" dirty="0"/>
          </a:p>
          <a:p>
            <a:r>
              <a:rPr lang="en-GB" sz="1600" dirty="0"/>
              <a:t>The new leader generates and sustains trust, is fair</a:t>
            </a:r>
            <a:br>
              <a:rPr lang="en-GB" sz="1600" dirty="0"/>
            </a:br>
            <a:endParaRPr lang="en-GB" sz="1600" dirty="0"/>
          </a:p>
          <a:p>
            <a:r>
              <a:rPr lang="en-GB" sz="1600" dirty="0"/>
              <a:t>The new leader and the led are intimate allies' team</a:t>
            </a:r>
            <a:br>
              <a:rPr lang="en-GB" sz="1600" dirty="0"/>
            </a:br>
            <a:br>
              <a:rPr lang="en-GB" sz="1600" dirty="0"/>
            </a:br>
            <a:r>
              <a:rPr lang="en-GB" sz="1600" dirty="0"/>
              <a:t>Bennis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395957" y="1404392"/>
            <a:ext cx="6858000" cy="4049215"/>
          </a:xfrm>
          <a:prstGeom prst="rect">
            <a:avLst/>
          </a:prstGeom>
          <a:ln>
            <a:noFill/>
          </a:ln>
          <a:effectLst>
            <a:outerShdw blurRad="419100" dist="1524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A59F07-8DCF-B6C9-686E-55637EE06DB8}"/>
              </a:ext>
            </a:extLst>
          </p:cNvPr>
          <p:cNvSpPr>
            <a:spLocks noGrp="1"/>
          </p:cNvSpPr>
          <p:nvPr>
            <p:ph type="title"/>
          </p:nvPr>
        </p:nvSpPr>
        <p:spPr>
          <a:xfrm>
            <a:off x="569214" y="785366"/>
            <a:ext cx="3051791" cy="2072853"/>
          </a:xfrm>
        </p:spPr>
        <p:txBody>
          <a:bodyPr anchor="t">
            <a:normAutofit/>
          </a:bodyPr>
          <a:lstStyle/>
          <a:p>
            <a:r>
              <a:rPr lang="en-GB" sz="3500" dirty="0"/>
              <a:t>Leading in changing times</a:t>
            </a:r>
          </a:p>
        </p:txBody>
      </p:sp>
      <p:pic>
        <p:nvPicPr>
          <p:cNvPr id="7" name="Graphic 6" descr="Onboarding">
            <a:extLst>
              <a:ext uri="{FF2B5EF4-FFF2-40B4-BE49-F238E27FC236}">
                <a16:creationId xmlns:a16="http://schemas.microsoft.com/office/drawing/2014/main" id="{24FCDB85-F7D1-DA07-EEC1-A709B0665B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1698" y="3429000"/>
            <a:ext cx="2666998" cy="2666998"/>
          </a:xfrm>
          <a:prstGeom prst="rect">
            <a:avLst/>
          </a:prstGeom>
        </p:spPr>
      </p:pic>
      <p:sp>
        <p:nvSpPr>
          <p:cNvPr id="3" name="Content Placeholder 2">
            <a:extLst>
              <a:ext uri="{FF2B5EF4-FFF2-40B4-BE49-F238E27FC236}">
                <a16:creationId xmlns:a16="http://schemas.microsoft.com/office/drawing/2014/main" id="{586118AB-1B05-C84C-C711-60E90539A96B}"/>
              </a:ext>
            </a:extLst>
          </p:cNvPr>
          <p:cNvSpPr>
            <a:spLocks noGrp="1"/>
          </p:cNvSpPr>
          <p:nvPr>
            <p:ph idx="1"/>
          </p:nvPr>
        </p:nvSpPr>
        <p:spPr>
          <a:xfrm>
            <a:off x="4572000" y="785366"/>
            <a:ext cx="3943347" cy="5310632"/>
          </a:xfrm>
        </p:spPr>
        <p:txBody>
          <a:bodyPr anchor="ctr">
            <a:normAutofit/>
          </a:bodyPr>
          <a:lstStyle/>
          <a:p>
            <a:r>
              <a:rPr lang="en-GB" sz="1700"/>
              <a:t>Show energy and optimism</a:t>
            </a:r>
          </a:p>
          <a:p>
            <a:r>
              <a:rPr lang="en-GB" sz="1700"/>
              <a:t>Be open to change</a:t>
            </a:r>
          </a:p>
          <a:p>
            <a:r>
              <a:rPr lang="en-GB" sz="1700"/>
              <a:t>Communicate</a:t>
            </a:r>
          </a:p>
          <a:p>
            <a:r>
              <a:rPr lang="en-GB" sz="1700"/>
              <a:t>Empower employees</a:t>
            </a:r>
          </a:p>
          <a:p>
            <a:r>
              <a:rPr lang="en-GB" sz="1700"/>
              <a:t>Improve the organisation</a:t>
            </a:r>
          </a:p>
          <a:p>
            <a:r>
              <a:rPr lang="en-GB" sz="1700"/>
              <a:t>Develop talent</a:t>
            </a:r>
          </a:p>
          <a:p>
            <a:pPr>
              <a:buNone/>
            </a:pPr>
            <a:endParaRPr lang="en-GB" sz="1700"/>
          </a:p>
          <a:p>
            <a:pPr>
              <a:buNone/>
            </a:pPr>
            <a:r>
              <a:rPr lang="en-GB" sz="1700"/>
              <a:t>Cooper et al, 2012</a:t>
            </a:r>
          </a:p>
          <a:p>
            <a:endParaRPr lang="en-GB" sz="1700"/>
          </a:p>
        </p:txBody>
      </p:sp>
    </p:spTree>
    <p:extLst>
      <p:ext uri="{BB962C8B-B14F-4D97-AF65-F5344CB8AC3E}">
        <p14:creationId xmlns:p14="http://schemas.microsoft.com/office/powerpoint/2010/main" val="4022361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DE12CE-51A8-D5E7-3683-326F742906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FCEE3C-0D55-571A-04F3-55F6FBBEE6BB}"/>
              </a:ext>
            </a:extLst>
          </p:cNvPr>
          <p:cNvSpPr>
            <a:spLocks noGrp="1"/>
          </p:cNvSpPr>
          <p:nvPr>
            <p:ph type="title"/>
          </p:nvPr>
        </p:nvSpPr>
        <p:spPr>
          <a:xfrm>
            <a:off x="571352" y="350196"/>
            <a:ext cx="3485178" cy="1624520"/>
          </a:xfrm>
        </p:spPr>
        <p:txBody>
          <a:bodyPr anchor="ctr">
            <a:normAutofit/>
          </a:bodyPr>
          <a:lstStyle/>
          <a:p>
            <a:r>
              <a:rPr lang="en-GB" sz="3500"/>
              <a:t>Definition</a:t>
            </a:r>
          </a:p>
        </p:txBody>
      </p:sp>
      <p:sp>
        <p:nvSpPr>
          <p:cNvPr id="3" name="Content Placeholder 2">
            <a:extLst>
              <a:ext uri="{FF2B5EF4-FFF2-40B4-BE49-F238E27FC236}">
                <a16:creationId xmlns:a16="http://schemas.microsoft.com/office/drawing/2014/main" id="{C0885A91-1D27-B70D-2DC9-B6A02709F82D}"/>
              </a:ext>
            </a:extLst>
          </p:cNvPr>
          <p:cNvSpPr>
            <a:spLocks noGrp="1"/>
          </p:cNvSpPr>
          <p:nvPr>
            <p:ph idx="1"/>
          </p:nvPr>
        </p:nvSpPr>
        <p:spPr>
          <a:xfrm>
            <a:off x="571351" y="2743200"/>
            <a:ext cx="3485179" cy="3613149"/>
          </a:xfrm>
        </p:spPr>
        <p:txBody>
          <a:bodyPr anchor="ctr">
            <a:normAutofit/>
          </a:bodyPr>
          <a:lstStyle/>
          <a:p>
            <a:pPr marL="0" indent="0">
              <a:buNone/>
            </a:pPr>
            <a:r>
              <a:rPr lang="en-GB" sz="1400" dirty="0"/>
              <a:t>Emotional intelligence is your ability to recognise and understand emotions in yourself and others, and your ability to use this awareness to manage your behaviour and relationships (Bradberry, 2020)</a:t>
            </a:r>
          </a:p>
          <a:p>
            <a:pPr marL="0" indent="0">
              <a:buNone/>
            </a:pPr>
            <a:endParaRPr lang="en-GB" sz="1400" dirty="0"/>
          </a:p>
          <a:p>
            <a:r>
              <a:rPr lang="en-GB" sz="1400" dirty="0"/>
              <a:t>Decades of research now point to emotional intelligence as the critical factor that sets star performers apart from the rest of the pack. It is an essential trait for managers and leaders. </a:t>
            </a:r>
          </a:p>
          <a:p>
            <a:endParaRPr lang="en-GB" sz="1400" dirty="0"/>
          </a:p>
          <a:p>
            <a:r>
              <a:rPr lang="en-GB" sz="1400" dirty="0"/>
              <a:t>Good news – you can increase your level of emotional intelligence with practise. </a:t>
            </a:r>
          </a:p>
        </p:txBody>
      </p:sp>
      <p:pic>
        <p:nvPicPr>
          <p:cNvPr id="5" name="Picture 4" descr="Hand reaching out to light">
            <a:extLst>
              <a:ext uri="{FF2B5EF4-FFF2-40B4-BE49-F238E27FC236}">
                <a16:creationId xmlns:a16="http://schemas.microsoft.com/office/drawing/2014/main" id="{BAE481C9-67C0-2A5A-63B1-FB503443DA4F}"/>
              </a:ext>
            </a:extLst>
          </p:cNvPr>
          <p:cNvPicPr>
            <a:picLocks noChangeAspect="1"/>
          </p:cNvPicPr>
          <p:nvPr/>
        </p:nvPicPr>
        <p:blipFill rotWithShape="1">
          <a:blip r:embed="rId2"/>
          <a:srcRect l="12303" r="43147" b="-2"/>
          <a:stretch/>
        </p:blipFill>
        <p:spPr>
          <a:xfrm>
            <a:off x="4572000" y="1"/>
            <a:ext cx="4577118" cy="6858000"/>
          </a:xfrm>
          <a:prstGeom prst="rect">
            <a:avLst/>
          </a:prstGeom>
        </p:spPr>
      </p:pic>
    </p:spTree>
    <p:extLst>
      <p:ext uri="{BB962C8B-B14F-4D97-AF65-F5344CB8AC3E}">
        <p14:creationId xmlns:p14="http://schemas.microsoft.com/office/powerpoint/2010/main" val="1708125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7A3CE9-9AB1-8713-482C-3C9DBD537D35}"/>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F66E6F54-4D6F-8978-DF77-446E9ECCC6A2}"/>
              </a:ext>
            </a:extLst>
          </p:cNvPr>
          <p:cNvPicPr>
            <a:picLocks noChangeAspect="1"/>
          </p:cNvPicPr>
          <p:nvPr/>
        </p:nvPicPr>
        <p:blipFill>
          <a:blip r:embed="rId2"/>
          <a:stretch>
            <a:fillRect/>
          </a:stretch>
        </p:blipFill>
        <p:spPr>
          <a:xfrm>
            <a:off x="1860233" y="457200"/>
            <a:ext cx="5423534" cy="5943600"/>
          </a:xfrm>
          <a:prstGeom prst="rect">
            <a:avLst/>
          </a:prstGeom>
        </p:spPr>
      </p:pic>
    </p:spTree>
    <p:extLst>
      <p:ext uri="{BB962C8B-B14F-4D97-AF65-F5344CB8AC3E}">
        <p14:creationId xmlns:p14="http://schemas.microsoft.com/office/powerpoint/2010/main" val="29539405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30A42-B6B3-D995-D2FE-96EF539701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B05C06-C42E-608A-E705-84592B4D53EF}"/>
              </a:ext>
            </a:extLst>
          </p:cNvPr>
          <p:cNvSpPr>
            <a:spLocks noGrp="1"/>
          </p:cNvSpPr>
          <p:nvPr>
            <p:ph type="title"/>
          </p:nvPr>
        </p:nvSpPr>
        <p:spPr>
          <a:xfrm>
            <a:off x="1037673" y="348865"/>
            <a:ext cx="7288583" cy="1576446"/>
          </a:xfrm>
        </p:spPr>
        <p:txBody>
          <a:bodyPr anchor="ctr">
            <a:normAutofit/>
          </a:bodyPr>
          <a:lstStyle/>
          <a:p>
            <a:r>
              <a:rPr lang="en-GB" sz="3500" dirty="0"/>
              <a:t>What managers need</a:t>
            </a:r>
          </a:p>
        </p:txBody>
      </p:sp>
      <p:sp>
        <p:nvSpPr>
          <p:cNvPr id="3" name="Content Placeholder 2">
            <a:extLst>
              <a:ext uri="{FF2B5EF4-FFF2-40B4-BE49-F238E27FC236}">
                <a16:creationId xmlns:a16="http://schemas.microsoft.com/office/drawing/2014/main" id="{BEF30503-DFF1-B9FA-6DAE-EF5F1D22D42D}"/>
              </a:ext>
            </a:extLst>
          </p:cNvPr>
          <p:cNvSpPr>
            <a:spLocks/>
          </p:cNvSpPr>
          <p:nvPr/>
        </p:nvSpPr>
        <p:spPr>
          <a:xfrm>
            <a:off x="628650" y="1825625"/>
            <a:ext cx="7886700" cy="4351338"/>
          </a:xfrm>
          <a:prstGeom prst="rect">
            <a:avLst/>
          </a:prstGeom>
        </p:spPr>
        <p:txBody>
          <a:bodyPr/>
          <a:lstStyle/>
          <a:p>
            <a:endParaRPr lang="en-GB" dirty="0"/>
          </a:p>
        </p:txBody>
      </p:sp>
      <p:sp>
        <p:nvSpPr>
          <p:cNvPr id="4" name="Flowchart: Connector 3">
            <a:extLst>
              <a:ext uri="{FF2B5EF4-FFF2-40B4-BE49-F238E27FC236}">
                <a16:creationId xmlns:a16="http://schemas.microsoft.com/office/drawing/2014/main" id="{B8B8761B-9558-59DC-2237-90FC8AF0BDDC}"/>
              </a:ext>
            </a:extLst>
          </p:cNvPr>
          <p:cNvSpPr/>
          <p:nvPr/>
        </p:nvSpPr>
        <p:spPr>
          <a:xfrm>
            <a:off x="2462553" y="2615979"/>
            <a:ext cx="2388217" cy="2171107"/>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TextBox 4">
            <a:extLst>
              <a:ext uri="{FF2B5EF4-FFF2-40B4-BE49-F238E27FC236}">
                <a16:creationId xmlns:a16="http://schemas.microsoft.com/office/drawing/2014/main" id="{A013761C-30BF-D2C8-1308-93D12D3D7551}"/>
              </a:ext>
            </a:extLst>
          </p:cNvPr>
          <p:cNvSpPr txBox="1"/>
          <p:nvPr/>
        </p:nvSpPr>
        <p:spPr>
          <a:xfrm>
            <a:off x="3008523" y="3083604"/>
            <a:ext cx="1392061" cy="1179105"/>
          </a:xfrm>
          <a:prstGeom prst="rect">
            <a:avLst/>
          </a:prstGeom>
          <a:noFill/>
        </p:spPr>
        <p:txBody>
          <a:bodyPr wrap="square" rtlCol="0">
            <a:spAutoFit/>
          </a:bodyPr>
          <a:lstStyle/>
          <a:p>
            <a:pPr defTabSz="1956816">
              <a:spcAft>
                <a:spcPts val="600"/>
              </a:spcAft>
            </a:pPr>
            <a:r>
              <a:rPr lang="en-GB" sz="7062" kern="1200">
                <a:solidFill>
                  <a:schemeClr val="tx1"/>
                </a:solidFill>
                <a:latin typeface="+mn-lt"/>
                <a:ea typeface="+mn-ea"/>
                <a:cs typeface="+mn-cs"/>
              </a:rPr>
              <a:t>IQ</a:t>
            </a:r>
            <a:endParaRPr lang="en-GB" sz="3300"/>
          </a:p>
        </p:txBody>
      </p:sp>
      <p:sp>
        <p:nvSpPr>
          <p:cNvPr id="6" name="Flowchart: Connector 5">
            <a:extLst>
              <a:ext uri="{FF2B5EF4-FFF2-40B4-BE49-F238E27FC236}">
                <a16:creationId xmlns:a16="http://schemas.microsoft.com/office/drawing/2014/main" id="{09109B09-70BB-EAC5-5907-17118FBA51D9}"/>
              </a:ext>
            </a:extLst>
          </p:cNvPr>
          <p:cNvSpPr/>
          <p:nvPr/>
        </p:nvSpPr>
        <p:spPr>
          <a:xfrm>
            <a:off x="4515526" y="2615979"/>
            <a:ext cx="2183875" cy="2171107"/>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7" name="Flowchart: Connector 6">
            <a:extLst>
              <a:ext uri="{FF2B5EF4-FFF2-40B4-BE49-F238E27FC236}">
                <a16:creationId xmlns:a16="http://schemas.microsoft.com/office/drawing/2014/main" id="{42AC0CEA-6C14-D0B6-5F53-410698BB489F}"/>
              </a:ext>
            </a:extLst>
          </p:cNvPr>
          <p:cNvSpPr/>
          <p:nvPr/>
        </p:nvSpPr>
        <p:spPr>
          <a:xfrm>
            <a:off x="3589612" y="4134279"/>
            <a:ext cx="2183877" cy="217110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TextBox 7">
            <a:extLst>
              <a:ext uri="{FF2B5EF4-FFF2-40B4-BE49-F238E27FC236}">
                <a16:creationId xmlns:a16="http://schemas.microsoft.com/office/drawing/2014/main" id="{CC72C63F-7F18-D12F-8B42-6AD2AE785415}"/>
              </a:ext>
            </a:extLst>
          </p:cNvPr>
          <p:cNvSpPr txBox="1"/>
          <p:nvPr/>
        </p:nvSpPr>
        <p:spPr>
          <a:xfrm>
            <a:off x="4949747" y="3083602"/>
            <a:ext cx="1519774" cy="1179105"/>
          </a:xfrm>
          <a:prstGeom prst="rect">
            <a:avLst/>
          </a:prstGeom>
          <a:noFill/>
        </p:spPr>
        <p:txBody>
          <a:bodyPr wrap="square" rtlCol="0">
            <a:spAutoFit/>
          </a:bodyPr>
          <a:lstStyle/>
          <a:p>
            <a:pPr defTabSz="1956816">
              <a:spcAft>
                <a:spcPts val="600"/>
              </a:spcAft>
            </a:pPr>
            <a:r>
              <a:rPr lang="en-GB" sz="7062" kern="1200">
                <a:solidFill>
                  <a:schemeClr val="tx1"/>
                </a:solidFill>
                <a:latin typeface="+mn-lt"/>
                <a:ea typeface="+mn-ea"/>
                <a:cs typeface="+mn-cs"/>
              </a:rPr>
              <a:t>EQ</a:t>
            </a:r>
            <a:endParaRPr lang="en-GB" sz="3300"/>
          </a:p>
        </p:txBody>
      </p:sp>
      <p:sp>
        <p:nvSpPr>
          <p:cNvPr id="9" name="TextBox 8">
            <a:extLst>
              <a:ext uri="{FF2B5EF4-FFF2-40B4-BE49-F238E27FC236}">
                <a16:creationId xmlns:a16="http://schemas.microsoft.com/office/drawing/2014/main" id="{E645BF3D-E7CE-759C-DBA0-C30C8E905B9B}"/>
              </a:ext>
            </a:extLst>
          </p:cNvPr>
          <p:cNvSpPr txBox="1"/>
          <p:nvPr/>
        </p:nvSpPr>
        <p:spPr>
          <a:xfrm>
            <a:off x="4011067" y="4601900"/>
            <a:ext cx="1570857" cy="1179105"/>
          </a:xfrm>
          <a:prstGeom prst="rect">
            <a:avLst/>
          </a:prstGeom>
          <a:noFill/>
        </p:spPr>
        <p:txBody>
          <a:bodyPr wrap="square" rtlCol="0">
            <a:spAutoFit/>
          </a:bodyPr>
          <a:lstStyle/>
          <a:p>
            <a:pPr defTabSz="1956816">
              <a:spcAft>
                <a:spcPts val="600"/>
              </a:spcAft>
            </a:pPr>
            <a:r>
              <a:rPr lang="en-GB" sz="7062" kern="1200">
                <a:solidFill>
                  <a:schemeClr val="tx1"/>
                </a:solidFill>
                <a:latin typeface="+mn-lt"/>
                <a:ea typeface="+mn-ea"/>
                <a:cs typeface="+mn-cs"/>
              </a:rPr>
              <a:t>PQ</a:t>
            </a:r>
            <a:endParaRPr lang="en-GB" sz="3300"/>
          </a:p>
        </p:txBody>
      </p:sp>
    </p:spTree>
    <p:extLst>
      <p:ext uri="{BB962C8B-B14F-4D97-AF65-F5344CB8AC3E}">
        <p14:creationId xmlns:p14="http://schemas.microsoft.com/office/powerpoint/2010/main" val="2003812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ED015D-A419-EBD8-D17A-1C6205A458A2}"/>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96D68C6B-C23C-2647-A454-D56739748BF7}"/>
              </a:ext>
            </a:extLst>
          </p:cNvPr>
          <p:cNvPicPr>
            <a:picLocks noChangeAspect="1"/>
          </p:cNvPicPr>
          <p:nvPr/>
        </p:nvPicPr>
        <p:blipFill>
          <a:blip r:embed="rId3"/>
          <a:stretch>
            <a:fillRect/>
          </a:stretch>
        </p:blipFill>
        <p:spPr>
          <a:xfrm>
            <a:off x="1756219" y="457200"/>
            <a:ext cx="5631561" cy="5943600"/>
          </a:xfrm>
          <a:prstGeom prst="rect">
            <a:avLst/>
          </a:prstGeom>
        </p:spPr>
      </p:pic>
    </p:spTree>
    <p:extLst>
      <p:ext uri="{BB962C8B-B14F-4D97-AF65-F5344CB8AC3E}">
        <p14:creationId xmlns:p14="http://schemas.microsoft.com/office/powerpoint/2010/main" val="24287216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06B09-A807-17CC-9565-9032D7FBBA6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72DCE0-F549-826D-68CD-D659C5DDD2F9}"/>
              </a:ext>
            </a:extLst>
          </p:cNvPr>
          <p:cNvSpPr>
            <a:spLocks noGrp="1"/>
          </p:cNvSpPr>
          <p:nvPr>
            <p:ph idx="1"/>
          </p:nvPr>
        </p:nvSpPr>
        <p:spPr>
          <a:xfrm>
            <a:off x="657519" y="2533476"/>
            <a:ext cx="3266448" cy="3447832"/>
          </a:xfrm>
        </p:spPr>
        <p:txBody>
          <a:bodyPr anchor="t">
            <a:normAutofit/>
          </a:bodyPr>
          <a:lstStyle/>
          <a:p>
            <a:pPr marL="0" indent="0">
              <a:buNone/>
            </a:pPr>
            <a:r>
              <a:rPr lang="en-GB" sz="1700" dirty="0"/>
              <a:t>What is Emotional Intelligence?</a:t>
            </a:r>
          </a:p>
          <a:p>
            <a:endParaRPr lang="en-GB" sz="1700" dirty="0"/>
          </a:p>
          <a:p>
            <a:r>
              <a:rPr lang="en-GB" sz="1700" dirty="0">
                <a:hlinkClick r:id="rId2"/>
              </a:rPr>
              <a:t>https://youtu.be/auXNnTmhHsk</a:t>
            </a:r>
            <a:endParaRPr lang="en-GB" sz="1700" dirty="0"/>
          </a:p>
          <a:p>
            <a:pPr marL="0" indent="0">
              <a:buNone/>
            </a:pPr>
            <a:endParaRPr lang="en-GB" sz="1700" dirty="0"/>
          </a:p>
          <a:p>
            <a:r>
              <a:rPr lang="en-GB" sz="1700" dirty="0"/>
              <a:t>Test your Emotional Intelligence</a:t>
            </a:r>
          </a:p>
          <a:p>
            <a:endParaRPr lang="en-GB" sz="1700" dirty="0"/>
          </a:p>
          <a:p>
            <a:r>
              <a:rPr lang="en-GB" sz="1700" dirty="0">
                <a:hlinkClick r:id="rId3"/>
              </a:rPr>
              <a:t>Emotional Intelligence Quiz | Greater Good (berkeley.edu)</a:t>
            </a:r>
            <a:endParaRPr lang="en-GB" sz="1700" dirty="0"/>
          </a:p>
          <a:p>
            <a:endParaRPr lang="en-GB" sz="1700" dirty="0"/>
          </a:p>
          <a:p>
            <a:endParaRPr lang="en-GB" sz="1700" dirty="0"/>
          </a:p>
        </p:txBody>
      </p:sp>
      <p:pic>
        <p:nvPicPr>
          <p:cNvPr id="5" name="Picture 4" descr="One glowing light bulb in sea of unlit bulbs">
            <a:extLst>
              <a:ext uri="{FF2B5EF4-FFF2-40B4-BE49-F238E27FC236}">
                <a16:creationId xmlns:a16="http://schemas.microsoft.com/office/drawing/2014/main" id="{14704189-5A01-7A41-87BA-68D49D5C9532}"/>
              </a:ext>
            </a:extLst>
          </p:cNvPr>
          <p:cNvPicPr>
            <a:picLocks noChangeAspect="1"/>
          </p:cNvPicPr>
          <p:nvPr/>
        </p:nvPicPr>
        <p:blipFill rotWithShape="1">
          <a:blip r:embed="rId4"/>
          <a:srcRect l="28849" r="21151"/>
          <a:stretch/>
        </p:blipFill>
        <p:spPr>
          <a:xfrm>
            <a:off x="4572000" y="10"/>
            <a:ext cx="4571999" cy="6857990"/>
          </a:xfrm>
          <a:prstGeom prst="rect">
            <a:avLst/>
          </a:prstGeom>
        </p:spPr>
      </p:pic>
    </p:spTree>
    <p:extLst>
      <p:ext uri="{BB962C8B-B14F-4D97-AF65-F5344CB8AC3E}">
        <p14:creationId xmlns:p14="http://schemas.microsoft.com/office/powerpoint/2010/main" val="365363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175034-4122-49B1-B03F-8CD145E46C9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A1513-BEBA-423E-3B4C-1E95BB3F3911}"/>
              </a:ext>
            </a:extLst>
          </p:cNvPr>
          <p:cNvSpPr>
            <a:spLocks noGrp="1"/>
          </p:cNvSpPr>
          <p:nvPr>
            <p:ph type="title"/>
          </p:nvPr>
        </p:nvSpPr>
        <p:spPr>
          <a:xfrm>
            <a:off x="350041" y="586855"/>
            <a:ext cx="2401025" cy="3387497"/>
          </a:xfrm>
        </p:spPr>
        <p:txBody>
          <a:bodyPr anchor="b">
            <a:normAutofit/>
          </a:bodyPr>
          <a:lstStyle/>
          <a:p>
            <a:pPr algn="r"/>
            <a:r>
              <a:rPr lang="en-GB" sz="3000">
                <a:solidFill>
                  <a:srgbClr val="FFFFFF"/>
                </a:solidFill>
              </a:rPr>
              <a:t>Organisational Benefits of EI Training (TalentSmart, 2016</a:t>
            </a:r>
            <a:r>
              <a:rPr lang="en-GB" sz="3000" dirty="0">
                <a:solidFill>
                  <a:srgbClr val="FFFFFF"/>
                </a:solidFill>
              </a:rPr>
              <a:t>)</a:t>
            </a:r>
          </a:p>
        </p:txBody>
      </p:sp>
      <p:sp>
        <p:nvSpPr>
          <p:cNvPr id="3" name="Content Placeholder 2">
            <a:extLst>
              <a:ext uri="{FF2B5EF4-FFF2-40B4-BE49-F238E27FC236}">
                <a16:creationId xmlns:a16="http://schemas.microsoft.com/office/drawing/2014/main" id="{39743389-919F-CAAF-38D3-AE8CDF52F332}"/>
              </a:ext>
            </a:extLst>
          </p:cNvPr>
          <p:cNvSpPr>
            <a:spLocks noGrp="1"/>
          </p:cNvSpPr>
          <p:nvPr>
            <p:ph idx="1"/>
          </p:nvPr>
        </p:nvSpPr>
        <p:spPr>
          <a:xfrm>
            <a:off x="3607694" y="649480"/>
            <a:ext cx="4916510" cy="5546047"/>
          </a:xfrm>
        </p:spPr>
        <p:txBody>
          <a:bodyPr anchor="ctr">
            <a:normAutofit/>
          </a:bodyPr>
          <a:lstStyle/>
          <a:p>
            <a:pPr marL="0" indent="0">
              <a:buNone/>
            </a:pPr>
            <a:r>
              <a:rPr lang="en-GB" sz="1700" dirty="0"/>
              <a:t>Improvements in:</a:t>
            </a:r>
          </a:p>
          <a:p>
            <a:pPr marL="0" indent="0">
              <a:buNone/>
            </a:pPr>
            <a:endParaRPr lang="en-GB" sz="1700" dirty="0"/>
          </a:p>
          <a:p>
            <a:pPr marL="0" indent="0">
              <a:buNone/>
            </a:pPr>
            <a:r>
              <a:rPr lang="en-GB" sz="1700" dirty="0"/>
              <a:t>Ability to handle conflict</a:t>
            </a:r>
          </a:p>
          <a:p>
            <a:pPr marL="0" indent="0">
              <a:buNone/>
            </a:pPr>
            <a:r>
              <a:rPr lang="en-GB" sz="1700" dirty="0"/>
              <a:t>Ability to deal with change</a:t>
            </a:r>
          </a:p>
          <a:p>
            <a:pPr marL="0" indent="0">
              <a:buNone/>
            </a:pPr>
            <a:r>
              <a:rPr lang="en-GB" sz="1700" dirty="0"/>
              <a:t>Ability to communicate clearly and effectively</a:t>
            </a:r>
          </a:p>
          <a:p>
            <a:pPr marL="0" indent="0">
              <a:buNone/>
            </a:pPr>
            <a:r>
              <a:rPr lang="en-GB" sz="1700" dirty="0"/>
              <a:t>Quality of decision making</a:t>
            </a:r>
          </a:p>
          <a:p>
            <a:pPr marL="0" indent="0">
              <a:buNone/>
            </a:pPr>
            <a:r>
              <a:rPr lang="en-GB" sz="1700" dirty="0"/>
              <a:t>Number of outbursts affecting performance</a:t>
            </a:r>
          </a:p>
          <a:p>
            <a:pPr marL="0" indent="0">
              <a:buNone/>
            </a:pPr>
            <a:r>
              <a:rPr lang="en-GB" sz="1700" dirty="0"/>
              <a:t>Relationships with customers and co-workers (as a result of increased empathy, understanding and self-control)</a:t>
            </a:r>
          </a:p>
          <a:p>
            <a:pPr marL="0" indent="0">
              <a:buNone/>
            </a:pPr>
            <a:r>
              <a:rPr lang="en-GB" sz="1700" dirty="0"/>
              <a:t>Willingness to take accountability for mistakes</a:t>
            </a:r>
          </a:p>
          <a:p>
            <a:pPr marL="0" indent="0">
              <a:buNone/>
            </a:pPr>
            <a:r>
              <a:rPr lang="en-GB" sz="1700" dirty="0"/>
              <a:t>Flexibility in challenging environments</a:t>
            </a:r>
          </a:p>
          <a:p>
            <a:pPr marL="0" indent="0">
              <a:buNone/>
            </a:pPr>
            <a:r>
              <a:rPr lang="en-GB" sz="1700" dirty="0"/>
              <a:t>Ability to prevent set-backs from affecting their performance (improved resilience)</a:t>
            </a:r>
          </a:p>
          <a:p>
            <a:pPr marL="0" indent="0">
              <a:buNone/>
            </a:pPr>
            <a:endParaRPr lang="en-GB" sz="1700" dirty="0"/>
          </a:p>
          <a:p>
            <a:endParaRPr lang="en-GB" sz="1700" dirty="0"/>
          </a:p>
        </p:txBody>
      </p:sp>
    </p:spTree>
    <p:extLst>
      <p:ext uri="{BB962C8B-B14F-4D97-AF65-F5344CB8AC3E}">
        <p14:creationId xmlns:p14="http://schemas.microsoft.com/office/powerpoint/2010/main" val="20527544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178CB3-86FF-F1C6-1544-697F3E08DBF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8C46DC-85EE-6976-9B0D-696F86D3328A}"/>
              </a:ext>
            </a:extLst>
          </p:cNvPr>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The link between EI and Mental Health</a:t>
            </a:r>
          </a:p>
        </p:txBody>
      </p:sp>
      <p:sp>
        <p:nvSpPr>
          <p:cNvPr id="3" name="Content Placeholder 2">
            <a:extLst>
              <a:ext uri="{FF2B5EF4-FFF2-40B4-BE49-F238E27FC236}">
                <a16:creationId xmlns:a16="http://schemas.microsoft.com/office/drawing/2014/main" id="{29A52EBE-B89B-01E5-2CE8-9C24B5683D4D}"/>
              </a:ext>
            </a:extLst>
          </p:cNvPr>
          <p:cNvSpPr>
            <a:spLocks noGrp="1"/>
          </p:cNvSpPr>
          <p:nvPr>
            <p:ph idx="1"/>
          </p:nvPr>
        </p:nvSpPr>
        <p:spPr>
          <a:xfrm>
            <a:off x="3607694" y="649480"/>
            <a:ext cx="4916510" cy="5546047"/>
          </a:xfrm>
        </p:spPr>
        <p:txBody>
          <a:bodyPr anchor="ctr">
            <a:normAutofit/>
          </a:bodyPr>
          <a:lstStyle/>
          <a:p>
            <a:r>
              <a:rPr lang="en-GB" sz="1700"/>
              <a:t>Being aware of and being able to manage your emotions makes you less susceptible to stress.</a:t>
            </a:r>
          </a:p>
          <a:p>
            <a:r>
              <a:rPr lang="en-GB" sz="1700"/>
              <a:t>Stress, depression and anxiety suppresses your immune system, making you more vulnerable to colds, disease and serious illnesses. </a:t>
            </a:r>
          </a:p>
          <a:p>
            <a:r>
              <a:rPr lang="en-GB" sz="1700"/>
              <a:t>Emotional intelligence skills strengthen your brain’s ability to cope with emotional distress which keeps your immune system strong.</a:t>
            </a:r>
          </a:p>
          <a:p>
            <a:r>
              <a:rPr lang="en-GB" sz="1700"/>
              <a:t>EI skills can also speed recovery from illness.</a:t>
            </a:r>
          </a:p>
          <a:p>
            <a:endParaRPr lang="en-GB" sz="1700"/>
          </a:p>
          <a:p>
            <a:endParaRPr lang="en-GB" sz="1700"/>
          </a:p>
        </p:txBody>
      </p:sp>
    </p:spTree>
    <p:extLst>
      <p:ext uri="{BB962C8B-B14F-4D97-AF65-F5344CB8AC3E}">
        <p14:creationId xmlns:p14="http://schemas.microsoft.com/office/powerpoint/2010/main" val="41514404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9CEDA4-6D85-9551-0A9E-744DBD953B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16919D-BE58-7D7F-839B-D267FCC52D4A}"/>
              </a:ext>
            </a:extLst>
          </p:cNvPr>
          <p:cNvSpPr>
            <a:spLocks noGrp="1"/>
          </p:cNvSpPr>
          <p:nvPr>
            <p:ph type="title"/>
          </p:nvPr>
        </p:nvSpPr>
        <p:spPr>
          <a:xfrm>
            <a:off x="360759" y="3752849"/>
            <a:ext cx="2468166" cy="2452687"/>
          </a:xfrm>
        </p:spPr>
        <p:txBody>
          <a:bodyPr anchor="ctr">
            <a:normAutofit/>
          </a:bodyPr>
          <a:lstStyle/>
          <a:p>
            <a:r>
              <a:rPr lang="en-GB" sz="3100"/>
              <a:t>EI Frameworks</a:t>
            </a:r>
          </a:p>
        </p:txBody>
      </p:sp>
      <p:pic>
        <p:nvPicPr>
          <p:cNvPr id="22" name="Picture 21" descr="Periodic table illustration">
            <a:extLst>
              <a:ext uri="{FF2B5EF4-FFF2-40B4-BE49-F238E27FC236}">
                <a16:creationId xmlns:a16="http://schemas.microsoft.com/office/drawing/2014/main" id="{7D8ADB98-81B2-F0C3-BC64-247A9A8E30A8}"/>
              </a:ext>
            </a:extLst>
          </p:cNvPr>
          <p:cNvPicPr>
            <a:picLocks noChangeAspect="1"/>
          </p:cNvPicPr>
          <p:nvPr/>
        </p:nvPicPr>
        <p:blipFill>
          <a:blip r:embed="rId2"/>
          <a:srcRect t="14623" b="44797"/>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4C5D53F3-90E3-F530-60AA-1F960EEB3F35}"/>
              </a:ext>
            </a:extLst>
          </p:cNvPr>
          <p:cNvSpPr>
            <a:spLocks noGrp="1"/>
          </p:cNvSpPr>
          <p:nvPr>
            <p:ph idx="1"/>
          </p:nvPr>
        </p:nvSpPr>
        <p:spPr>
          <a:xfrm>
            <a:off x="3167986" y="3752850"/>
            <a:ext cx="5614060" cy="2452687"/>
          </a:xfrm>
        </p:spPr>
        <p:txBody>
          <a:bodyPr anchor="ctr">
            <a:normAutofit/>
          </a:bodyPr>
          <a:lstStyle/>
          <a:p>
            <a:pPr marL="0" indent="0">
              <a:buNone/>
            </a:pPr>
            <a:r>
              <a:rPr lang="en-GB" sz="1600"/>
              <a:t>In the 1990’s, Salovey and Mayer suggested that one’s ability to understand, regulate and use </a:t>
            </a:r>
            <a:r>
              <a:rPr lang="en-GB" sz="1600" b="1"/>
              <a:t>emotions could actually be measured</a:t>
            </a:r>
            <a:r>
              <a:rPr lang="en-GB" sz="1600"/>
              <a:t> and studied.</a:t>
            </a:r>
          </a:p>
          <a:p>
            <a:pPr marL="0" indent="0">
              <a:buNone/>
            </a:pPr>
            <a:r>
              <a:rPr lang="en-GB" sz="1600"/>
              <a:t>The publication of Daniel Goleman’s </a:t>
            </a:r>
            <a:r>
              <a:rPr lang="en-GB" sz="1600" b="1"/>
              <a:t>emotional intelligence book</a:t>
            </a:r>
            <a:r>
              <a:rPr lang="en-GB" sz="1600"/>
              <a:t> in 1995 signified the beginning of a new trend. As a result, this concept became much more widely recognised.</a:t>
            </a:r>
          </a:p>
          <a:p>
            <a:endParaRPr lang="en-GB" sz="1600"/>
          </a:p>
        </p:txBody>
      </p:sp>
    </p:spTree>
    <p:extLst>
      <p:ext uri="{BB962C8B-B14F-4D97-AF65-F5344CB8AC3E}">
        <p14:creationId xmlns:p14="http://schemas.microsoft.com/office/powerpoint/2010/main" val="814432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2F565-CCA1-576B-895B-797370813A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BD2BAD-FC88-B215-C103-AF23930CFB66}"/>
              </a:ext>
            </a:extLst>
          </p:cNvPr>
          <p:cNvSpPr>
            <a:spLocks noGrp="1"/>
          </p:cNvSpPr>
          <p:nvPr>
            <p:ph type="title"/>
          </p:nvPr>
        </p:nvSpPr>
        <p:spPr>
          <a:xfrm>
            <a:off x="571352" y="350196"/>
            <a:ext cx="3485178" cy="1624520"/>
          </a:xfrm>
        </p:spPr>
        <p:txBody>
          <a:bodyPr anchor="ctr">
            <a:normAutofit/>
          </a:bodyPr>
          <a:lstStyle/>
          <a:p>
            <a:r>
              <a:rPr lang="en-GB" sz="3500"/>
              <a:t>Daniel Goleman’s 5 Domains of EI</a:t>
            </a:r>
            <a:endParaRPr lang="en-GB" sz="3500" dirty="0"/>
          </a:p>
        </p:txBody>
      </p:sp>
      <p:sp>
        <p:nvSpPr>
          <p:cNvPr id="3" name="Content Placeholder 2">
            <a:extLst>
              <a:ext uri="{FF2B5EF4-FFF2-40B4-BE49-F238E27FC236}">
                <a16:creationId xmlns:a16="http://schemas.microsoft.com/office/drawing/2014/main" id="{96A7D141-AC4D-1A58-257A-5ADEA4B6DC91}"/>
              </a:ext>
            </a:extLst>
          </p:cNvPr>
          <p:cNvSpPr>
            <a:spLocks noGrp="1"/>
          </p:cNvSpPr>
          <p:nvPr>
            <p:ph idx="1"/>
          </p:nvPr>
        </p:nvSpPr>
        <p:spPr>
          <a:xfrm>
            <a:off x="107505" y="2324912"/>
            <a:ext cx="4248472" cy="4344448"/>
          </a:xfrm>
        </p:spPr>
        <p:txBody>
          <a:bodyPr anchor="ctr">
            <a:normAutofit lnSpcReduction="10000"/>
          </a:bodyPr>
          <a:lstStyle/>
          <a:p>
            <a:pPr marL="0" indent="0">
              <a:buNone/>
            </a:pPr>
            <a:r>
              <a:rPr lang="en-GB" sz="1600"/>
              <a:t>Daniel Goleman’s model of emotional intelligence includes five realms.</a:t>
            </a:r>
          </a:p>
          <a:p>
            <a:r>
              <a:rPr lang="en-GB" sz="1600" b="1"/>
              <a:t>Know</a:t>
            </a:r>
            <a:r>
              <a:rPr lang="en-GB" sz="1600"/>
              <a:t> your emotions.</a:t>
            </a:r>
          </a:p>
          <a:p>
            <a:r>
              <a:rPr lang="en-GB" sz="1600" b="1"/>
              <a:t>Manage</a:t>
            </a:r>
            <a:r>
              <a:rPr lang="en-GB" sz="1600"/>
              <a:t> your emotions.</a:t>
            </a:r>
          </a:p>
          <a:p>
            <a:r>
              <a:rPr lang="en-GB" sz="1600" b="1"/>
              <a:t>Motivate</a:t>
            </a:r>
            <a:r>
              <a:rPr lang="en-GB" sz="1600"/>
              <a:t> yourself.</a:t>
            </a:r>
          </a:p>
          <a:p>
            <a:r>
              <a:rPr lang="en-GB" sz="1600" b="1"/>
              <a:t>Recognise and understand</a:t>
            </a:r>
            <a:r>
              <a:rPr lang="en-GB" sz="1600"/>
              <a:t> other people’s emotions.</a:t>
            </a:r>
          </a:p>
          <a:p>
            <a:r>
              <a:rPr lang="en-GB" sz="1600" b="1"/>
              <a:t>Manage relationships</a:t>
            </a:r>
            <a:r>
              <a:rPr lang="en-GB" sz="1600"/>
              <a:t> (others’ emotions)</a:t>
            </a:r>
          </a:p>
          <a:p>
            <a:pPr marL="0" indent="0">
              <a:buNone/>
            </a:pPr>
            <a:endParaRPr lang="en-GB" sz="1600"/>
          </a:p>
          <a:p>
            <a:pPr marL="0" indent="0">
              <a:buNone/>
            </a:pPr>
            <a:r>
              <a:rPr lang="en-GB" sz="1600"/>
              <a:t>These five realms are broken down into four quadrants:</a:t>
            </a:r>
          </a:p>
          <a:p>
            <a:r>
              <a:rPr lang="en-GB" sz="1600" b="1"/>
              <a:t>Self-Awareness.</a:t>
            </a:r>
            <a:endParaRPr lang="en-GB" sz="1600"/>
          </a:p>
          <a:p>
            <a:r>
              <a:rPr lang="en-GB" sz="1600" b="1"/>
              <a:t>Social Awareness (empathy).</a:t>
            </a:r>
            <a:endParaRPr lang="en-GB" sz="1600"/>
          </a:p>
          <a:p>
            <a:r>
              <a:rPr lang="en-GB" sz="1600" b="1"/>
              <a:t>Self-Management.</a:t>
            </a:r>
            <a:endParaRPr lang="en-GB" sz="1600"/>
          </a:p>
          <a:p>
            <a:r>
              <a:rPr lang="en-GB" sz="1600" b="1"/>
              <a:t>Relationship Management (social skills).</a:t>
            </a:r>
            <a:endParaRPr lang="en-GB" sz="1600"/>
          </a:p>
          <a:p>
            <a:endParaRPr lang="en-GB" sz="1100" dirty="0"/>
          </a:p>
        </p:txBody>
      </p:sp>
      <p:pic>
        <p:nvPicPr>
          <p:cNvPr id="5" name="Picture 4" descr="Checkmate in a chess game">
            <a:extLst>
              <a:ext uri="{FF2B5EF4-FFF2-40B4-BE49-F238E27FC236}">
                <a16:creationId xmlns:a16="http://schemas.microsoft.com/office/drawing/2014/main" id="{DB8DF777-A97F-E933-A1E1-43F93A5B6185}"/>
              </a:ext>
            </a:extLst>
          </p:cNvPr>
          <p:cNvPicPr>
            <a:picLocks noChangeAspect="1"/>
          </p:cNvPicPr>
          <p:nvPr/>
        </p:nvPicPr>
        <p:blipFill rotWithShape="1">
          <a:blip r:embed="rId2"/>
          <a:srcRect l="23466" r="25979" b="1"/>
          <a:stretch/>
        </p:blipFill>
        <p:spPr>
          <a:xfrm>
            <a:off x="4572000" y="1"/>
            <a:ext cx="4577118" cy="6858000"/>
          </a:xfrm>
          <a:prstGeom prst="rect">
            <a:avLst/>
          </a:prstGeom>
        </p:spPr>
      </p:pic>
    </p:spTree>
    <p:extLst>
      <p:ext uri="{BB962C8B-B14F-4D97-AF65-F5344CB8AC3E}">
        <p14:creationId xmlns:p14="http://schemas.microsoft.com/office/powerpoint/2010/main" val="13489087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5614C-2589-EB73-416A-33E816071A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8C65AC-454E-7B5F-C440-60505A275E46}"/>
              </a:ext>
            </a:extLst>
          </p:cNvPr>
          <p:cNvSpPr>
            <a:spLocks noGrp="1"/>
          </p:cNvSpPr>
          <p:nvPr>
            <p:ph type="title"/>
          </p:nvPr>
        </p:nvSpPr>
        <p:spPr/>
        <p:txBody>
          <a:bodyPr/>
          <a:lstStyle/>
          <a:p>
            <a:r>
              <a:rPr lang="en-GB" dirty="0"/>
              <a:t>Daniel Goleman – Emotional Intelligence</a:t>
            </a:r>
          </a:p>
        </p:txBody>
      </p:sp>
      <p:sp>
        <p:nvSpPr>
          <p:cNvPr id="3" name="Content Placeholder 2">
            <a:extLst>
              <a:ext uri="{FF2B5EF4-FFF2-40B4-BE49-F238E27FC236}">
                <a16:creationId xmlns:a16="http://schemas.microsoft.com/office/drawing/2014/main" id="{0395E92A-6FC6-F082-0CBA-B1B81441256A}"/>
              </a:ext>
            </a:extLst>
          </p:cNvPr>
          <p:cNvSpPr>
            <a:spLocks noGrp="1"/>
          </p:cNvSpPr>
          <p:nvPr>
            <p:ph idx="1"/>
          </p:nvPr>
        </p:nvSpPr>
        <p:spPr/>
        <p:txBody>
          <a:bodyPr/>
          <a:lstStyle/>
          <a:p>
            <a:r>
              <a:rPr lang="en-GB" dirty="0">
                <a:hlinkClick r:id="rId2"/>
              </a:rPr>
              <a:t>https://youtu.be/WICq_Pj8ZUk</a:t>
            </a:r>
            <a:endParaRPr lang="en-GB" dirty="0"/>
          </a:p>
          <a:p>
            <a:endParaRPr lang="en-GB" dirty="0"/>
          </a:p>
          <a:p>
            <a:r>
              <a:rPr lang="en-GB" dirty="0">
                <a:hlinkClick r:id="rId3"/>
              </a:rPr>
              <a:t>https://youtu.be/Y7m9eNoB3NU</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42066100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A19BF1-4CE6-C6A6-EFB0-832180A92CA4}"/>
            </a:ext>
          </a:extLst>
        </p:cNvPr>
        <p:cNvGrpSpPr/>
        <p:nvPr/>
      </p:nvGrpSpPr>
      <p:grpSpPr>
        <a:xfrm>
          <a:off x="0" y="0"/>
          <a:ext cx="0" cy="0"/>
          <a:chOff x="0" y="0"/>
          <a:chExt cx="0" cy="0"/>
        </a:xfrm>
      </p:grpSpPr>
      <p:pic>
        <p:nvPicPr>
          <p:cNvPr id="5" name="Picture 4" descr="Close up of a red and black marbles">
            <a:extLst>
              <a:ext uri="{FF2B5EF4-FFF2-40B4-BE49-F238E27FC236}">
                <a16:creationId xmlns:a16="http://schemas.microsoft.com/office/drawing/2014/main" id="{8E4E95FF-1DC8-7CF6-9D19-BE8382FB660F}"/>
              </a:ext>
            </a:extLst>
          </p:cNvPr>
          <p:cNvPicPr>
            <a:picLocks noChangeAspect="1"/>
          </p:cNvPicPr>
          <p:nvPr/>
        </p:nvPicPr>
        <p:blipFill rotWithShape="1">
          <a:blip r:embed="rId2"/>
          <a:srcRect l="32058" r="23156"/>
          <a:stretch/>
        </p:blipFill>
        <p:spPr>
          <a:xfrm>
            <a:off x="20" y="10"/>
            <a:ext cx="3863363" cy="6857990"/>
          </a:xfrm>
          <a:prstGeom prst="rect">
            <a:avLst/>
          </a:prstGeom>
        </p:spPr>
      </p:pic>
      <p:sp>
        <p:nvSpPr>
          <p:cNvPr id="3" name="Content Placeholder 2">
            <a:extLst>
              <a:ext uri="{FF2B5EF4-FFF2-40B4-BE49-F238E27FC236}">
                <a16:creationId xmlns:a16="http://schemas.microsoft.com/office/drawing/2014/main" id="{0C72975E-9C49-BD04-6AE5-F57DB135DD64}"/>
              </a:ext>
            </a:extLst>
          </p:cNvPr>
          <p:cNvSpPr>
            <a:spLocks noGrp="1"/>
          </p:cNvSpPr>
          <p:nvPr>
            <p:ph idx="1"/>
          </p:nvPr>
        </p:nvSpPr>
        <p:spPr>
          <a:xfrm>
            <a:off x="4401417" y="1052743"/>
            <a:ext cx="4083287" cy="5400589"/>
          </a:xfrm>
        </p:spPr>
        <p:txBody>
          <a:bodyPr>
            <a:normAutofit fontScale="85000" lnSpcReduction="20000"/>
          </a:bodyPr>
          <a:lstStyle/>
          <a:p>
            <a:r>
              <a:rPr lang="en-GB" sz="1600" dirty="0"/>
              <a:t>Extract from Bradberry (2017) - Emotional intelligence is made up of four core skills that pair up under two primary competencies: personal competence and social competence.</a:t>
            </a:r>
          </a:p>
          <a:p>
            <a:endParaRPr lang="en-GB" sz="1600" dirty="0"/>
          </a:p>
          <a:p>
            <a:r>
              <a:rPr lang="en-GB" sz="1600" b="1" dirty="0"/>
              <a:t>Personal competence</a:t>
            </a:r>
            <a:r>
              <a:rPr lang="en-GB" sz="1600" dirty="0"/>
              <a:t> comprises your self-awareness and self-management skills, which focus more on you individually than on your interactions with other people. Personal competence is your ability to stay aware of your emotions and manage your behaviour and tendencies.</a:t>
            </a:r>
          </a:p>
          <a:p>
            <a:r>
              <a:rPr lang="en-GB" sz="1600" b="1" dirty="0"/>
              <a:t>- Self-Awareness</a:t>
            </a:r>
            <a:r>
              <a:rPr lang="en-GB" sz="1600" dirty="0"/>
              <a:t> is your ability to accurately perceive your emotions and stay aware of them as they happen.</a:t>
            </a:r>
          </a:p>
          <a:p>
            <a:r>
              <a:rPr lang="en-GB" sz="1600" b="1" dirty="0"/>
              <a:t>- Self-Management</a:t>
            </a:r>
            <a:r>
              <a:rPr lang="en-GB" sz="1600" dirty="0"/>
              <a:t> is your ability to use awareness of your emotions to stay flexible and positively direct your behaviour.</a:t>
            </a:r>
          </a:p>
          <a:p>
            <a:endParaRPr lang="en-GB" sz="1600" b="1" dirty="0"/>
          </a:p>
          <a:p>
            <a:r>
              <a:rPr lang="en-GB" sz="1600" b="1" dirty="0"/>
              <a:t>Social competence</a:t>
            </a:r>
            <a:r>
              <a:rPr lang="en-GB" sz="1600" dirty="0"/>
              <a:t> is made up of your social awareness and relationship management skills; social competence is your ability to understand other people’s moods, behaviour, and motives in order to respond effectively and improve the quality of your relationships.</a:t>
            </a:r>
          </a:p>
          <a:p>
            <a:r>
              <a:rPr lang="en-GB" sz="1600" b="1" dirty="0"/>
              <a:t>- Social Awareness</a:t>
            </a:r>
            <a:r>
              <a:rPr lang="en-GB" sz="1600" dirty="0"/>
              <a:t> is your ability to accurately pick up on emotions in other people and understand what is really going on.</a:t>
            </a:r>
          </a:p>
          <a:p>
            <a:r>
              <a:rPr lang="en-GB" sz="1600" b="1" dirty="0"/>
              <a:t>- Relationship Management</a:t>
            </a:r>
            <a:r>
              <a:rPr lang="en-GB" sz="1600" dirty="0"/>
              <a:t> is your ability to use awareness of your emotions and the others’ emotions to manage interactions successfully.</a:t>
            </a:r>
          </a:p>
          <a:p>
            <a:endParaRPr lang="en-GB" sz="900" dirty="0"/>
          </a:p>
        </p:txBody>
      </p:sp>
    </p:spTree>
    <p:extLst>
      <p:ext uri="{BB962C8B-B14F-4D97-AF65-F5344CB8AC3E}">
        <p14:creationId xmlns:p14="http://schemas.microsoft.com/office/powerpoint/2010/main" val="3410808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F86E8-52B5-ED82-A42D-B22E46C0797E}"/>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54FED6C-6D1F-B8EB-75B0-C81F4B2C9721}"/>
              </a:ext>
            </a:extLst>
          </p:cNvPr>
          <p:cNvPicPr>
            <a:picLocks noGrp="1" noChangeAspect="1"/>
          </p:cNvPicPr>
          <p:nvPr>
            <p:ph idx="1"/>
          </p:nvPr>
        </p:nvPicPr>
        <p:blipFill>
          <a:blip r:embed="rId2"/>
          <a:stretch>
            <a:fillRect/>
          </a:stretch>
        </p:blipFill>
        <p:spPr>
          <a:xfrm>
            <a:off x="1620982" y="1241714"/>
            <a:ext cx="5891645" cy="3752959"/>
          </a:xfrm>
          <a:prstGeom prst="rect">
            <a:avLst/>
          </a:prstGeom>
        </p:spPr>
      </p:pic>
      <p:sp>
        <p:nvSpPr>
          <p:cNvPr id="5" name="TextBox 4">
            <a:extLst>
              <a:ext uri="{FF2B5EF4-FFF2-40B4-BE49-F238E27FC236}">
                <a16:creationId xmlns:a16="http://schemas.microsoft.com/office/drawing/2014/main" id="{42A98DBB-B59C-479E-FA88-0C833B866134}"/>
              </a:ext>
            </a:extLst>
          </p:cNvPr>
          <p:cNvSpPr txBox="1"/>
          <p:nvPr/>
        </p:nvSpPr>
        <p:spPr>
          <a:xfrm>
            <a:off x="7263246" y="4380688"/>
            <a:ext cx="1381991" cy="507831"/>
          </a:xfrm>
          <a:prstGeom prst="rect">
            <a:avLst/>
          </a:prstGeom>
          <a:noFill/>
        </p:spPr>
        <p:txBody>
          <a:bodyPr wrap="square" rtlCol="0">
            <a:spAutoFit/>
          </a:bodyPr>
          <a:lstStyle/>
          <a:p>
            <a:r>
              <a:rPr lang="en-GB" sz="1350" dirty="0"/>
              <a:t>Image: </a:t>
            </a:r>
            <a:r>
              <a:rPr lang="en-GB" sz="1350" dirty="0" err="1"/>
              <a:t>Riopel</a:t>
            </a:r>
            <a:r>
              <a:rPr lang="en-GB" sz="1350" dirty="0"/>
              <a:t>, (2019)</a:t>
            </a:r>
          </a:p>
        </p:txBody>
      </p:sp>
    </p:spTree>
    <p:extLst>
      <p:ext uri="{BB962C8B-B14F-4D97-AF65-F5344CB8AC3E}">
        <p14:creationId xmlns:p14="http://schemas.microsoft.com/office/powerpoint/2010/main" val="21093778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A304EFE3-8572-6AD9-4BB1-FF707360F09C}"/>
            </a:ext>
          </a:extLst>
        </p:cNvPr>
        <p:cNvGrpSpPr/>
        <p:nvPr/>
      </p:nvGrpSpPr>
      <p:grpSpPr>
        <a:xfrm>
          <a:off x="0" y="0"/>
          <a:ext cx="0" cy="0"/>
          <a:chOff x="0" y="0"/>
          <a:chExt cx="0" cy="0"/>
        </a:xfrm>
      </p:grpSpPr>
      <p:sp>
        <p:nvSpPr>
          <p:cNvPr id="26626" name="Rectangle 2">
            <a:extLst>
              <a:ext uri="{FF2B5EF4-FFF2-40B4-BE49-F238E27FC236}">
                <a16:creationId xmlns:a16="http://schemas.microsoft.com/office/drawing/2014/main" id="{15184CE9-4F7F-F01E-A5FD-D31704DDF104}"/>
              </a:ext>
            </a:extLst>
          </p:cNvPr>
          <p:cNvSpPr>
            <a:spLocks noGrp="1" noChangeArrowheads="1"/>
          </p:cNvSpPr>
          <p:nvPr>
            <p:ph type="title"/>
          </p:nvPr>
        </p:nvSpPr>
        <p:spPr>
          <a:xfrm>
            <a:off x="684213" y="260350"/>
            <a:ext cx="7772400" cy="947738"/>
          </a:xfrm>
          <a:ln>
            <a:solidFill>
              <a:srgbClr val="0070C0"/>
            </a:solidFill>
            <a:miter lim="800000"/>
            <a:headEnd/>
            <a:tailEnd/>
          </a:ln>
        </p:spPr>
        <p:txBody>
          <a:bodyPr/>
          <a:lstStyle/>
          <a:p>
            <a:pPr eaLnBrk="1" fontAlgn="auto" hangingPunct="1">
              <a:spcAft>
                <a:spcPts val="0"/>
              </a:spcAft>
              <a:defRPr/>
            </a:pPr>
            <a:r>
              <a:rPr lang="en-US" sz="3600" b="1" dirty="0"/>
              <a:t>1.  What is Leadership?</a:t>
            </a:r>
            <a:r>
              <a:rPr lang="en-US" dirty="0"/>
              <a:t> </a:t>
            </a:r>
          </a:p>
        </p:txBody>
      </p:sp>
      <p:sp>
        <p:nvSpPr>
          <p:cNvPr id="26632" name="Text Box 8">
            <a:extLst>
              <a:ext uri="{FF2B5EF4-FFF2-40B4-BE49-F238E27FC236}">
                <a16:creationId xmlns:a16="http://schemas.microsoft.com/office/drawing/2014/main" id="{B33B4094-1D4C-7A5E-56F3-7939F100B893}"/>
              </a:ext>
            </a:extLst>
          </p:cNvPr>
          <p:cNvSpPr txBox="1">
            <a:spLocks noChangeArrowheads="1"/>
          </p:cNvSpPr>
          <p:nvPr/>
        </p:nvSpPr>
        <p:spPr bwMode="auto">
          <a:xfrm>
            <a:off x="323850" y="1484313"/>
            <a:ext cx="8351838" cy="4339650"/>
          </a:xfrm>
          <a:prstGeom prst="rect">
            <a:avLst/>
          </a:prstGeom>
          <a:noFill/>
          <a:ln w="9525">
            <a:noFill/>
            <a:miter lim="800000"/>
            <a:headEnd/>
            <a:tailEnd/>
          </a:ln>
        </p:spPr>
        <p:txBody>
          <a:bodyPr>
            <a:spAutoFit/>
          </a:bodyPr>
          <a:lstStyle/>
          <a:p>
            <a:pPr algn="just" eaLnBrk="1" fontAlgn="auto" hangingPunct="1">
              <a:spcBef>
                <a:spcPct val="50000"/>
              </a:spcBef>
              <a:spcAft>
                <a:spcPts val="0"/>
              </a:spcAft>
              <a:defRPr/>
            </a:pPr>
            <a:r>
              <a:rPr lang="en-GB" sz="2400" b="1" u="sng" dirty="0">
                <a:latin typeface="+mj-lt"/>
                <a:cs typeface="Arial" charset="0"/>
              </a:rPr>
              <a:t>Back to our well-known leaders. Do these descriptions suggest High or Low Emotional Intelligence?</a:t>
            </a:r>
          </a:p>
          <a:p>
            <a:pPr algn="just" eaLnBrk="1" fontAlgn="auto" hangingPunct="1">
              <a:spcBef>
                <a:spcPct val="50000"/>
              </a:spcBef>
              <a:spcAft>
                <a:spcPts val="0"/>
              </a:spcAft>
              <a:defRPr/>
            </a:pPr>
            <a:r>
              <a:rPr lang="en-GB" sz="2400" b="1" u="sng" dirty="0">
                <a:latin typeface="+mj-lt"/>
                <a:cs typeface="Arial" charset="0"/>
              </a:rPr>
              <a:t>Roosevelt</a:t>
            </a:r>
            <a:r>
              <a:rPr lang="en-GB" sz="2400" b="1" dirty="0">
                <a:latin typeface="+mj-lt"/>
                <a:cs typeface="Arial" charset="0"/>
              </a:rPr>
              <a:t>:  </a:t>
            </a:r>
            <a:r>
              <a:rPr lang="en-GB" sz="2400" dirty="0">
                <a:latin typeface="+mj-lt"/>
                <a:cs typeface="Arial" charset="0"/>
              </a:rPr>
              <a:t>Is known to associate with crooked politicians, consult with astrologers, had at least two mistresses, chain smokes, and drinks heavily every day.</a:t>
            </a:r>
          </a:p>
          <a:p>
            <a:pPr algn="just" eaLnBrk="1" fontAlgn="auto" hangingPunct="1">
              <a:spcBef>
                <a:spcPct val="50000"/>
              </a:spcBef>
              <a:spcAft>
                <a:spcPts val="0"/>
              </a:spcAft>
              <a:defRPr/>
            </a:pPr>
            <a:r>
              <a:rPr lang="en-GB" sz="2400" b="1" u="sng" dirty="0">
                <a:latin typeface="+mj-lt"/>
                <a:cs typeface="Arial" charset="0"/>
              </a:rPr>
              <a:t>Churchill</a:t>
            </a:r>
            <a:r>
              <a:rPr lang="en-GB" sz="2400" b="1" dirty="0">
                <a:latin typeface="+mj-lt"/>
                <a:cs typeface="Arial" charset="0"/>
              </a:rPr>
              <a:t>:  </a:t>
            </a:r>
            <a:r>
              <a:rPr lang="en-GB" sz="2400" dirty="0">
                <a:latin typeface="+mj-lt"/>
                <a:cs typeface="Arial" charset="0"/>
              </a:rPr>
              <a:t>Has been thrown out of office twice, sleeps until noon, regularly used class A drugs while at university, and drinks large amounts of whisky every evening.</a:t>
            </a:r>
          </a:p>
          <a:p>
            <a:pPr algn="just" eaLnBrk="1" fontAlgn="auto" hangingPunct="1">
              <a:spcBef>
                <a:spcPct val="50000"/>
              </a:spcBef>
              <a:spcAft>
                <a:spcPts val="0"/>
              </a:spcAft>
              <a:defRPr/>
            </a:pPr>
            <a:r>
              <a:rPr lang="en-GB" sz="2400" b="1" u="sng" dirty="0">
                <a:latin typeface="+mj-lt"/>
                <a:cs typeface="Arial" charset="0"/>
              </a:rPr>
              <a:t>Hitler</a:t>
            </a:r>
            <a:r>
              <a:rPr lang="en-GB" sz="2400" b="1" dirty="0">
                <a:latin typeface="+mj-lt"/>
                <a:cs typeface="Arial" charset="0"/>
              </a:rPr>
              <a:t>: </a:t>
            </a:r>
            <a:r>
              <a:rPr lang="en-GB" sz="2400" dirty="0">
                <a:latin typeface="+mj-lt"/>
                <a:cs typeface="Arial" charset="0"/>
              </a:rPr>
              <a:t>Is a decorated war hero. Is a vegetarian, doesn’t smoke, drinks an occasional beer, and hasn’t had any extra-marital affairs</a:t>
            </a:r>
            <a:r>
              <a:rPr lang="en-GB" sz="1600" dirty="0">
                <a:latin typeface="+mj-lt"/>
                <a:cs typeface="Arial" charset="0"/>
              </a:rPr>
              <a:t>.     </a:t>
            </a:r>
            <a:r>
              <a:rPr lang="en-GB" sz="1600" dirty="0">
                <a:latin typeface="Times New Roman" pitchFamily="18" charset="0"/>
                <a:cs typeface="Arial" charset="0"/>
              </a:rPr>
              <a:t>               </a:t>
            </a:r>
            <a:endParaRPr lang="en-GB" sz="2000" b="1" dirty="0">
              <a:latin typeface="Times New Roman" pitchFamily="18" charset="0"/>
              <a:cs typeface="Arial" charset="0"/>
            </a:endParaRPr>
          </a:p>
        </p:txBody>
      </p:sp>
    </p:spTree>
    <p:extLst>
      <p:ext uri="{BB962C8B-B14F-4D97-AF65-F5344CB8AC3E}">
        <p14:creationId xmlns:p14="http://schemas.microsoft.com/office/powerpoint/2010/main" val="33533559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dissolve">
                                      <p:cBhvr>
                                        <p:cTn id="7" dur="500"/>
                                        <p:tgtEl>
                                          <p:spTgt spid="2662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4" fill="hold" nodeType="clickEffect">
                                  <p:stCondLst>
                                    <p:cond delay="0"/>
                                  </p:stCondLst>
                                  <p:childTnLst>
                                    <p:set>
                                      <p:cBhvr>
                                        <p:cTn id="11" dur="1" fill="hold">
                                          <p:stCondLst>
                                            <p:cond delay="0"/>
                                          </p:stCondLst>
                                        </p:cTn>
                                        <p:tgtEl>
                                          <p:spTgt spid="26632">
                                            <p:txEl>
                                              <p:pRg st="1" end="1"/>
                                            </p:txEl>
                                          </p:spTgt>
                                        </p:tgtEl>
                                        <p:attrNameLst>
                                          <p:attrName>style.visibility</p:attrName>
                                        </p:attrNameLst>
                                      </p:cBhvr>
                                      <p:to>
                                        <p:strVal val="visible"/>
                                      </p:to>
                                    </p:set>
                                    <p:anim calcmode="lin" valueType="num">
                                      <p:cBhvr additive="base">
                                        <p:cTn id="12" dur="500" fill="hold"/>
                                        <p:tgtEl>
                                          <p:spTgt spid="26632">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663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4" fill="hold" nodeType="clickEffect">
                                  <p:stCondLst>
                                    <p:cond delay="0"/>
                                  </p:stCondLst>
                                  <p:childTnLst>
                                    <p:set>
                                      <p:cBhvr>
                                        <p:cTn id="17" dur="1" fill="hold">
                                          <p:stCondLst>
                                            <p:cond delay="0"/>
                                          </p:stCondLst>
                                        </p:cTn>
                                        <p:tgtEl>
                                          <p:spTgt spid="26632">
                                            <p:txEl>
                                              <p:pRg st="0" end="0"/>
                                            </p:txEl>
                                          </p:spTgt>
                                        </p:tgtEl>
                                        <p:attrNameLst>
                                          <p:attrName>style.visibility</p:attrName>
                                        </p:attrNameLst>
                                      </p:cBhvr>
                                      <p:to>
                                        <p:strVal val="visible"/>
                                      </p:to>
                                    </p:set>
                                    <p:anim calcmode="lin" valueType="num">
                                      <p:cBhvr additive="base">
                                        <p:cTn id="18" dur="500" fill="hold"/>
                                        <p:tgtEl>
                                          <p:spTgt spid="26632">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2663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9" presetClass="entr" presetSubtype="0" fill="hold" nodeType="clickEffect">
                                  <p:stCondLst>
                                    <p:cond delay="0"/>
                                  </p:stCondLst>
                                  <p:childTnLst>
                                    <p:set>
                                      <p:cBhvr>
                                        <p:cTn id="23" dur="1" fill="hold">
                                          <p:stCondLst>
                                            <p:cond delay="0"/>
                                          </p:stCondLst>
                                        </p:cTn>
                                        <p:tgtEl>
                                          <p:spTgt spid="26632">
                                            <p:txEl>
                                              <p:pRg st="2" end="2"/>
                                            </p:txEl>
                                          </p:spTgt>
                                        </p:tgtEl>
                                        <p:attrNameLst>
                                          <p:attrName>style.visibility</p:attrName>
                                        </p:attrNameLst>
                                      </p:cBhvr>
                                      <p:to>
                                        <p:strVal val="visible"/>
                                      </p:to>
                                    </p:set>
                                    <p:animEffect transition="in" filter="dissolve">
                                      <p:cBhvr>
                                        <p:cTn id="24" dur="500"/>
                                        <p:tgtEl>
                                          <p:spTgt spid="26632">
                                            <p:txEl>
                                              <p:pRg st="2" end="2"/>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9" presetClass="entr" presetSubtype="0" fill="hold" nodeType="clickEffect">
                                  <p:stCondLst>
                                    <p:cond delay="0"/>
                                  </p:stCondLst>
                                  <p:childTnLst>
                                    <p:set>
                                      <p:cBhvr>
                                        <p:cTn id="28" dur="1" fill="hold">
                                          <p:stCondLst>
                                            <p:cond delay="0"/>
                                          </p:stCondLst>
                                        </p:cTn>
                                        <p:tgtEl>
                                          <p:spTgt spid="26632">
                                            <p:txEl>
                                              <p:pRg st="3" end="3"/>
                                            </p:txEl>
                                          </p:spTgt>
                                        </p:tgtEl>
                                        <p:attrNameLst>
                                          <p:attrName>style.visibility</p:attrName>
                                        </p:attrNameLst>
                                      </p:cBhvr>
                                      <p:to>
                                        <p:strVal val="visible"/>
                                      </p:to>
                                    </p:set>
                                    <p:animEffect transition="in" filter="dissolve">
                                      <p:cBhvr>
                                        <p:cTn id="29" dur="500"/>
                                        <p:tgtEl>
                                          <p:spTgt spid="2663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BC6806-B3A3-B60D-BA15-29F487AB44D4}"/>
            </a:ext>
          </a:extLst>
        </p:cNvPr>
        <p:cNvGrpSpPr/>
        <p:nvPr/>
      </p:nvGrpSpPr>
      <p:grpSpPr>
        <a:xfrm>
          <a:off x="0" y="0"/>
          <a:ext cx="0" cy="0"/>
          <a:chOff x="0" y="0"/>
          <a:chExt cx="0" cy="0"/>
        </a:xfrm>
      </p:grpSpPr>
      <p:sp>
        <p:nvSpPr>
          <p:cNvPr id="44034" name="Rectangle 2">
            <a:extLst>
              <a:ext uri="{FF2B5EF4-FFF2-40B4-BE49-F238E27FC236}">
                <a16:creationId xmlns:a16="http://schemas.microsoft.com/office/drawing/2014/main" id="{29449ACB-0AEC-621B-6D42-5A0F6F7A25A2}"/>
              </a:ext>
            </a:extLst>
          </p:cNvPr>
          <p:cNvSpPr>
            <a:spLocks noGrp="1" noChangeArrowheads="1"/>
          </p:cNvSpPr>
          <p:nvPr>
            <p:ph type="title"/>
          </p:nvPr>
        </p:nvSpPr>
        <p:spPr>
          <a:xfrm>
            <a:off x="360759" y="3752849"/>
            <a:ext cx="2468166" cy="2452687"/>
          </a:xfrm>
        </p:spPr>
        <p:txBody>
          <a:bodyPr anchor="ctr">
            <a:normAutofit/>
          </a:bodyPr>
          <a:lstStyle/>
          <a:p>
            <a:r>
              <a:rPr lang="en-GB" sz="1700"/>
              <a:t>Management/Leadership</a:t>
            </a:r>
          </a:p>
        </p:txBody>
      </p:sp>
      <p:pic>
        <p:nvPicPr>
          <p:cNvPr id="44037" name="Picture 44036" descr="Colorful carved figures of humans">
            <a:extLst>
              <a:ext uri="{FF2B5EF4-FFF2-40B4-BE49-F238E27FC236}">
                <a16:creationId xmlns:a16="http://schemas.microsoft.com/office/drawing/2014/main" id="{6872F2AE-E888-6060-0FB3-47B05BBD6183}"/>
              </a:ext>
            </a:extLst>
          </p:cNvPr>
          <p:cNvPicPr>
            <a:picLocks noChangeAspect="1"/>
          </p:cNvPicPr>
          <p:nvPr/>
        </p:nvPicPr>
        <p:blipFill>
          <a:blip r:embed="rId3"/>
          <a:srcRect t="37893" b="5153"/>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4035" name="Rectangle 3">
            <a:extLst>
              <a:ext uri="{FF2B5EF4-FFF2-40B4-BE49-F238E27FC236}">
                <a16:creationId xmlns:a16="http://schemas.microsoft.com/office/drawing/2014/main" id="{BCA18486-D7EA-96E0-347A-12555413ADA1}"/>
              </a:ext>
            </a:extLst>
          </p:cNvPr>
          <p:cNvSpPr>
            <a:spLocks noGrp="1" noChangeArrowheads="1"/>
          </p:cNvSpPr>
          <p:nvPr>
            <p:ph idx="1"/>
          </p:nvPr>
        </p:nvSpPr>
        <p:spPr>
          <a:xfrm>
            <a:off x="3167986" y="3752850"/>
            <a:ext cx="5614060" cy="2452687"/>
          </a:xfrm>
        </p:spPr>
        <p:txBody>
          <a:bodyPr anchor="ctr">
            <a:normAutofit/>
          </a:bodyPr>
          <a:lstStyle/>
          <a:p>
            <a:pPr marL="0" indent="0">
              <a:buNone/>
            </a:pPr>
            <a:r>
              <a:rPr lang="en-GB" sz="1600" b="1" dirty="0"/>
              <a:t>Management </a:t>
            </a:r>
          </a:p>
          <a:p>
            <a:r>
              <a:rPr lang="en-GB" sz="1600" dirty="0"/>
              <a:t>Getting things done through other people</a:t>
            </a:r>
          </a:p>
          <a:p>
            <a:r>
              <a:rPr lang="en-GB" sz="1600" dirty="0"/>
              <a:t>To achieve stated organisational objectives.</a:t>
            </a:r>
          </a:p>
          <a:p>
            <a:endParaRPr lang="en-GB" sz="1600" dirty="0"/>
          </a:p>
          <a:p>
            <a:pPr marL="0" indent="0">
              <a:buNone/>
            </a:pPr>
            <a:r>
              <a:rPr lang="en-GB" sz="1600" b="1" dirty="0"/>
              <a:t>Leadership</a:t>
            </a:r>
          </a:p>
          <a:p>
            <a:r>
              <a:rPr lang="en-GB" sz="1600" dirty="0"/>
              <a:t>Broader emphasis on dealing with people</a:t>
            </a:r>
          </a:p>
          <a:p>
            <a:r>
              <a:rPr lang="en-GB" sz="1600" dirty="0"/>
              <a:t>The willing and enthusiastic     behaviour of followers </a:t>
            </a:r>
          </a:p>
        </p:txBody>
      </p:sp>
    </p:spTree>
    <p:extLst>
      <p:ext uri="{BB962C8B-B14F-4D97-AF65-F5344CB8AC3E}">
        <p14:creationId xmlns:p14="http://schemas.microsoft.com/office/powerpoint/2010/main" val="29990090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1467</Words>
  <Application>Microsoft Office PowerPoint</Application>
  <PresentationFormat>On-screen Show (4:3)</PresentationFormat>
  <Paragraphs>187</Paragraphs>
  <Slides>28</Slides>
  <Notes>12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Times New Roman</vt:lpstr>
      <vt:lpstr>Office Theme</vt:lpstr>
      <vt:lpstr>Leadership</vt:lpstr>
      <vt:lpstr>Last Week we ..</vt:lpstr>
      <vt:lpstr>This Week</vt:lpstr>
      <vt:lpstr>Vroom and Yetton: five main decision styles </vt:lpstr>
      <vt:lpstr>Path – goal theory: House</vt:lpstr>
      <vt:lpstr>Representation of the path–goal theory of leadership</vt:lpstr>
      <vt:lpstr>PowerPoint Presentation</vt:lpstr>
      <vt:lpstr>Guidelines for               transformational leadership: Yukl</vt:lpstr>
      <vt:lpstr>Inspirational, visionary or charismatic leadership</vt:lpstr>
      <vt:lpstr>The vision thing....</vt:lpstr>
      <vt:lpstr>Key quote    </vt:lpstr>
      <vt:lpstr>PowerPoint Presentation</vt:lpstr>
      <vt:lpstr>New skills and competencies</vt:lpstr>
      <vt:lpstr>Leading in changing times</vt:lpstr>
      <vt:lpstr>Definition</vt:lpstr>
      <vt:lpstr>PowerPoint Presentation</vt:lpstr>
      <vt:lpstr>What managers need</vt:lpstr>
      <vt:lpstr>PowerPoint Presentation</vt:lpstr>
      <vt:lpstr>PowerPoint Presentation</vt:lpstr>
      <vt:lpstr>Organisational Benefits of EI Training (TalentSmart, 2016)</vt:lpstr>
      <vt:lpstr>The link between EI and Mental Health</vt:lpstr>
      <vt:lpstr>EI Frameworks</vt:lpstr>
      <vt:lpstr>Daniel Goleman’s 5 Domains of EI</vt:lpstr>
      <vt:lpstr>Daniel Goleman – Emotional Intelligence</vt:lpstr>
      <vt:lpstr>PowerPoint Presentation</vt:lpstr>
      <vt:lpstr>PowerPoint Presentation</vt:lpstr>
      <vt:lpstr>1.  What is Leadership? </vt:lpstr>
      <vt:lpstr>Management/Leadership</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Michael Davies</dc:creator>
  <cp:lastModifiedBy>Marie Pitson</cp:lastModifiedBy>
  <cp:revision>91</cp:revision>
  <dcterms:created xsi:type="dcterms:W3CDTF">2011-09-20T12:49:22Z</dcterms:created>
  <dcterms:modified xsi:type="dcterms:W3CDTF">2025-02-27T09:15:04Z</dcterms:modified>
</cp:coreProperties>
</file>