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1" r:id="rId1"/>
  </p:sldMasterIdLst>
  <p:notesMasterIdLst>
    <p:notesMasterId r:id="rId14"/>
  </p:notesMasterIdLst>
  <p:sldIdLst>
    <p:sldId id="268" r:id="rId2"/>
    <p:sldId id="267" r:id="rId3"/>
    <p:sldId id="269" r:id="rId4"/>
    <p:sldId id="258" r:id="rId5"/>
    <p:sldId id="259" r:id="rId6"/>
    <p:sldId id="260" r:id="rId7"/>
    <p:sldId id="261" r:id="rId8"/>
    <p:sldId id="262" r:id="rId9"/>
    <p:sldId id="263" r:id="rId10"/>
    <p:sldId id="264" r:id="rId11"/>
    <p:sldId id="265" r:id="rId12"/>
    <p:sldId id="266"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7D31"/>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03257B-5C9F-4C8F-8485-3E9496523044}" v="73" dt="2025-09-20T10:34:12.5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1" autoAdjust="0"/>
    <p:restoredTop sz="85099" autoAdjust="0"/>
  </p:normalViewPr>
  <p:slideViewPr>
    <p:cSldViewPr snapToGrid="0" snapToObjects="1">
      <p:cViewPr varScale="1">
        <p:scale>
          <a:sx n="70" d="100"/>
          <a:sy n="70" d="100"/>
        </p:scale>
        <p:origin x="1757"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042848-863B-4C69-97B4-A8DA2FD6FD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C4A575-922A-47EC-A6B4-C25FD16559C8}">
      <dgm:prSet/>
      <dgm:spPr/>
      <dgm:t>
        <a:bodyPr/>
        <a:lstStyle/>
        <a:p>
          <a:pPr>
            <a:lnSpc>
              <a:spcPct val="100000"/>
            </a:lnSpc>
          </a:pPr>
          <a:r>
            <a:rPr lang="en-GB"/>
            <a:t>MODULE CODE - LCHS4010 </a:t>
          </a:r>
          <a:endParaRPr lang="en-US"/>
        </a:p>
      </dgm:t>
    </dgm:pt>
    <dgm:pt modelId="{E0BBAD82-14E3-409E-AD74-EDE143F9ABE9}" type="parTrans" cxnId="{D23250C6-8EDF-48F2-8618-E43F538C7B55}">
      <dgm:prSet/>
      <dgm:spPr/>
      <dgm:t>
        <a:bodyPr/>
        <a:lstStyle/>
        <a:p>
          <a:endParaRPr lang="en-US"/>
        </a:p>
      </dgm:t>
    </dgm:pt>
    <dgm:pt modelId="{9A5A9C3E-7FA4-4EE4-B813-282A7C09D8AD}" type="sibTrans" cxnId="{D23250C6-8EDF-48F2-8618-E43F538C7B55}">
      <dgm:prSet/>
      <dgm:spPr/>
      <dgm:t>
        <a:bodyPr/>
        <a:lstStyle/>
        <a:p>
          <a:endParaRPr lang="en-US"/>
        </a:p>
      </dgm:t>
    </dgm:pt>
    <dgm:pt modelId="{E0FC3643-48C8-4931-A1AE-210A6FB5A517}">
      <dgm:prSet/>
      <dgm:spPr/>
      <dgm:t>
        <a:bodyPr/>
        <a:lstStyle/>
        <a:p>
          <a:pPr>
            <a:lnSpc>
              <a:spcPct val="100000"/>
            </a:lnSpc>
          </a:pPr>
          <a:r>
            <a:rPr lang="en-GB"/>
            <a:t>MODULE - Psychology in Health and Social Care</a:t>
          </a:r>
          <a:endParaRPr lang="en-US"/>
        </a:p>
      </dgm:t>
    </dgm:pt>
    <dgm:pt modelId="{2D6D0F4A-4AB9-4DBD-9701-5E4578EC6397}" type="parTrans" cxnId="{4446207F-EED0-4532-9718-57DFEF324DC1}">
      <dgm:prSet/>
      <dgm:spPr/>
      <dgm:t>
        <a:bodyPr/>
        <a:lstStyle/>
        <a:p>
          <a:endParaRPr lang="en-US"/>
        </a:p>
      </dgm:t>
    </dgm:pt>
    <dgm:pt modelId="{E2D4CD00-4B12-43FB-9EB3-EE8F5C00120E}" type="sibTrans" cxnId="{4446207F-EED0-4532-9718-57DFEF324DC1}">
      <dgm:prSet/>
      <dgm:spPr/>
      <dgm:t>
        <a:bodyPr/>
        <a:lstStyle/>
        <a:p>
          <a:endParaRPr lang="en-US"/>
        </a:p>
      </dgm:t>
    </dgm:pt>
    <dgm:pt modelId="{8C2BB756-2D82-4D97-97F9-8A9C077BF73A}">
      <dgm:prSet/>
      <dgm:spPr/>
      <dgm:t>
        <a:bodyPr/>
        <a:lstStyle/>
        <a:p>
          <a:pPr>
            <a:lnSpc>
              <a:spcPct val="100000"/>
            </a:lnSpc>
          </a:pPr>
          <a:r>
            <a:rPr lang="en-GB"/>
            <a:t>Individual Presentation – Component 1</a:t>
          </a:r>
          <a:endParaRPr lang="en-US"/>
        </a:p>
      </dgm:t>
    </dgm:pt>
    <dgm:pt modelId="{2DACE2FC-B1F8-4025-9F96-CAF232BD37FB}" type="parTrans" cxnId="{097E692C-5913-432A-9ED5-464D71A351B7}">
      <dgm:prSet/>
      <dgm:spPr/>
      <dgm:t>
        <a:bodyPr/>
        <a:lstStyle/>
        <a:p>
          <a:endParaRPr lang="en-US"/>
        </a:p>
      </dgm:t>
    </dgm:pt>
    <dgm:pt modelId="{ABD7DD07-C888-4D13-9C43-730CD3711773}" type="sibTrans" cxnId="{097E692C-5913-432A-9ED5-464D71A351B7}">
      <dgm:prSet/>
      <dgm:spPr/>
      <dgm:t>
        <a:bodyPr/>
        <a:lstStyle/>
        <a:p>
          <a:endParaRPr lang="en-US"/>
        </a:p>
      </dgm:t>
    </dgm:pt>
    <dgm:pt modelId="{F6F2705C-0413-4C3E-BEBB-1E7DEE9B0477}">
      <dgm:prSet/>
      <dgm:spPr/>
      <dgm:t>
        <a:bodyPr/>
        <a:lstStyle/>
        <a:p>
          <a:pPr>
            <a:lnSpc>
              <a:spcPct val="100000"/>
            </a:lnSpc>
          </a:pPr>
          <a:r>
            <a:rPr lang="en-GB"/>
            <a:t>Student Name: Adibah Bashir</a:t>
          </a:r>
          <a:endParaRPr lang="en-US"/>
        </a:p>
      </dgm:t>
    </dgm:pt>
    <dgm:pt modelId="{2A923846-BA39-4CBD-A727-FF694F4D365D}" type="parTrans" cxnId="{65789B12-3968-4DC0-A06E-25BE256E546A}">
      <dgm:prSet/>
      <dgm:spPr/>
      <dgm:t>
        <a:bodyPr/>
        <a:lstStyle/>
        <a:p>
          <a:endParaRPr lang="en-US"/>
        </a:p>
      </dgm:t>
    </dgm:pt>
    <dgm:pt modelId="{197FEEC7-05E9-4A3A-99E5-EE0E9F97866F}" type="sibTrans" cxnId="{65789B12-3968-4DC0-A06E-25BE256E546A}">
      <dgm:prSet/>
      <dgm:spPr/>
      <dgm:t>
        <a:bodyPr/>
        <a:lstStyle/>
        <a:p>
          <a:endParaRPr lang="en-US"/>
        </a:p>
      </dgm:t>
    </dgm:pt>
    <dgm:pt modelId="{F46135CE-54DF-462C-8A43-799785BE904C}">
      <dgm:prSet/>
      <dgm:spPr/>
      <dgm:t>
        <a:bodyPr/>
        <a:lstStyle/>
        <a:p>
          <a:pPr>
            <a:lnSpc>
              <a:spcPct val="100000"/>
            </a:lnSpc>
          </a:pPr>
          <a:r>
            <a:rPr lang="en-GB"/>
            <a:t>Student ID: 2422466</a:t>
          </a:r>
          <a:endParaRPr lang="en-US"/>
        </a:p>
      </dgm:t>
    </dgm:pt>
    <dgm:pt modelId="{984A39E0-BDA0-4B84-9A2A-242187024C06}" type="parTrans" cxnId="{FD934E40-FA38-4F0C-A317-2D3C98007A29}">
      <dgm:prSet/>
      <dgm:spPr/>
      <dgm:t>
        <a:bodyPr/>
        <a:lstStyle/>
        <a:p>
          <a:endParaRPr lang="en-US"/>
        </a:p>
      </dgm:t>
    </dgm:pt>
    <dgm:pt modelId="{EDE617EC-B3B2-4551-A931-3A511AB677AB}" type="sibTrans" cxnId="{FD934E40-FA38-4F0C-A317-2D3C98007A29}">
      <dgm:prSet/>
      <dgm:spPr/>
      <dgm:t>
        <a:bodyPr/>
        <a:lstStyle/>
        <a:p>
          <a:endParaRPr lang="en-US"/>
        </a:p>
      </dgm:t>
    </dgm:pt>
    <dgm:pt modelId="{8118A4EC-A8A2-468F-AA12-C501D6306914}">
      <dgm:prSet/>
      <dgm:spPr/>
      <dgm:t>
        <a:bodyPr/>
        <a:lstStyle/>
        <a:p>
          <a:pPr>
            <a:lnSpc>
              <a:spcPct val="100000"/>
            </a:lnSpc>
          </a:pPr>
          <a:r>
            <a:rPr lang="en-GB"/>
            <a:t>LECTURES NAME: Neale Haddon</a:t>
          </a:r>
          <a:endParaRPr lang="en-US"/>
        </a:p>
      </dgm:t>
    </dgm:pt>
    <dgm:pt modelId="{3FAE1674-42B0-400F-BF78-1D2616E30666}" type="parTrans" cxnId="{5F617CA9-B76D-4463-88FF-E689E8EC2CCF}">
      <dgm:prSet/>
      <dgm:spPr/>
      <dgm:t>
        <a:bodyPr/>
        <a:lstStyle/>
        <a:p>
          <a:endParaRPr lang="en-US"/>
        </a:p>
      </dgm:t>
    </dgm:pt>
    <dgm:pt modelId="{8FCB4B3B-A791-4031-A530-176DED8BFED4}" type="sibTrans" cxnId="{5F617CA9-B76D-4463-88FF-E689E8EC2CCF}">
      <dgm:prSet/>
      <dgm:spPr/>
      <dgm:t>
        <a:bodyPr/>
        <a:lstStyle/>
        <a:p>
          <a:endParaRPr lang="en-US"/>
        </a:p>
      </dgm:t>
    </dgm:pt>
    <dgm:pt modelId="{6CF7C038-2256-4767-94F0-182A46DF6CA2}" type="pres">
      <dgm:prSet presAssocID="{EE042848-863B-4C69-97B4-A8DA2FD6FDF3}" presName="root" presStyleCnt="0">
        <dgm:presLayoutVars>
          <dgm:dir/>
          <dgm:resizeHandles val="exact"/>
        </dgm:presLayoutVars>
      </dgm:prSet>
      <dgm:spPr/>
    </dgm:pt>
    <dgm:pt modelId="{56A52B69-5D0C-45A7-BE17-CCB942B16619}" type="pres">
      <dgm:prSet presAssocID="{F6C4A575-922A-47EC-A6B4-C25FD16559C8}" presName="compNode" presStyleCnt="0"/>
      <dgm:spPr/>
    </dgm:pt>
    <dgm:pt modelId="{55284B0D-9AE4-4491-877B-792B90381AA5}" type="pres">
      <dgm:prSet presAssocID="{F6C4A575-922A-47EC-A6B4-C25FD16559C8}" presName="bgRect" presStyleLbl="bgShp" presStyleIdx="0" presStyleCnt="6"/>
      <dgm:spPr/>
    </dgm:pt>
    <dgm:pt modelId="{ACEF6601-6F14-4112-BB78-B5EB47A88B15}" type="pres">
      <dgm:prSet presAssocID="{F6C4A575-922A-47EC-A6B4-C25FD16559C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EECB1445-CE71-4309-82A5-08FD1D413F9A}" type="pres">
      <dgm:prSet presAssocID="{F6C4A575-922A-47EC-A6B4-C25FD16559C8}" presName="spaceRect" presStyleCnt="0"/>
      <dgm:spPr/>
    </dgm:pt>
    <dgm:pt modelId="{19C5062D-066F-4EB1-8567-0F06A6848BB2}" type="pres">
      <dgm:prSet presAssocID="{F6C4A575-922A-47EC-A6B4-C25FD16559C8}" presName="parTx" presStyleLbl="revTx" presStyleIdx="0" presStyleCnt="6">
        <dgm:presLayoutVars>
          <dgm:chMax val="0"/>
          <dgm:chPref val="0"/>
        </dgm:presLayoutVars>
      </dgm:prSet>
      <dgm:spPr/>
    </dgm:pt>
    <dgm:pt modelId="{C153E43F-0221-4960-8784-122864299621}" type="pres">
      <dgm:prSet presAssocID="{9A5A9C3E-7FA4-4EE4-B813-282A7C09D8AD}" presName="sibTrans" presStyleCnt="0"/>
      <dgm:spPr/>
    </dgm:pt>
    <dgm:pt modelId="{84695C29-77C1-4402-8371-D3CD7B0CF8A2}" type="pres">
      <dgm:prSet presAssocID="{E0FC3643-48C8-4931-A1AE-210A6FB5A517}" presName="compNode" presStyleCnt="0"/>
      <dgm:spPr/>
    </dgm:pt>
    <dgm:pt modelId="{F8CE97F4-8BB7-41BA-BEE5-C34FF4023EB6}" type="pres">
      <dgm:prSet presAssocID="{E0FC3643-48C8-4931-A1AE-210A6FB5A517}" presName="bgRect" presStyleLbl="bgShp" presStyleIdx="1" presStyleCnt="6"/>
      <dgm:spPr/>
    </dgm:pt>
    <dgm:pt modelId="{64E286F6-6CDF-4650-BDC3-2F09578E4F59}" type="pres">
      <dgm:prSet presAssocID="{E0FC3643-48C8-4931-A1AE-210A6FB5A51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D3D570AB-0CA9-4596-9413-318ADF6BC3FF}" type="pres">
      <dgm:prSet presAssocID="{E0FC3643-48C8-4931-A1AE-210A6FB5A517}" presName="spaceRect" presStyleCnt="0"/>
      <dgm:spPr/>
    </dgm:pt>
    <dgm:pt modelId="{FAD6EBA4-35C1-4AB7-8208-B311C7A139C2}" type="pres">
      <dgm:prSet presAssocID="{E0FC3643-48C8-4931-A1AE-210A6FB5A517}" presName="parTx" presStyleLbl="revTx" presStyleIdx="1" presStyleCnt="6">
        <dgm:presLayoutVars>
          <dgm:chMax val="0"/>
          <dgm:chPref val="0"/>
        </dgm:presLayoutVars>
      </dgm:prSet>
      <dgm:spPr/>
    </dgm:pt>
    <dgm:pt modelId="{85D6A65D-4E57-4A13-84F1-208B9A1FF3E3}" type="pres">
      <dgm:prSet presAssocID="{E2D4CD00-4B12-43FB-9EB3-EE8F5C00120E}" presName="sibTrans" presStyleCnt="0"/>
      <dgm:spPr/>
    </dgm:pt>
    <dgm:pt modelId="{3AE0BA36-1C0B-4651-B4F4-5C5BF65877A5}" type="pres">
      <dgm:prSet presAssocID="{8C2BB756-2D82-4D97-97F9-8A9C077BF73A}" presName="compNode" presStyleCnt="0"/>
      <dgm:spPr/>
    </dgm:pt>
    <dgm:pt modelId="{D284A8CE-84CC-4B0F-831F-EFE4835E854B}" type="pres">
      <dgm:prSet presAssocID="{8C2BB756-2D82-4D97-97F9-8A9C077BF73A}" presName="bgRect" presStyleLbl="bgShp" presStyleIdx="2" presStyleCnt="6"/>
      <dgm:spPr/>
    </dgm:pt>
    <dgm:pt modelId="{B480AAD2-B32E-4AC0-9333-0B7F7DE376D7}" type="pres">
      <dgm:prSet presAssocID="{8C2BB756-2D82-4D97-97F9-8A9C077BF73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F86A1B2C-96BE-4A6F-A0E7-0BA041E5EE63}" type="pres">
      <dgm:prSet presAssocID="{8C2BB756-2D82-4D97-97F9-8A9C077BF73A}" presName="spaceRect" presStyleCnt="0"/>
      <dgm:spPr/>
    </dgm:pt>
    <dgm:pt modelId="{EBDD2817-CE50-4F74-B87A-AD7233460EFB}" type="pres">
      <dgm:prSet presAssocID="{8C2BB756-2D82-4D97-97F9-8A9C077BF73A}" presName="parTx" presStyleLbl="revTx" presStyleIdx="2" presStyleCnt="6">
        <dgm:presLayoutVars>
          <dgm:chMax val="0"/>
          <dgm:chPref val="0"/>
        </dgm:presLayoutVars>
      </dgm:prSet>
      <dgm:spPr/>
    </dgm:pt>
    <dgm:pt modelId="{A075C3B2-509B-4373-A514-7D135209790C}" type="pres">
      <dgm:prSet presAssocID="{ABD7DD07-C888-4D13-9C43-730CD3711773}" presName="sibTrans" presStyleCnt="0"/>
      <dgm:spPr/>
    </dgm:pt>
    <dgm:pt modelId="{8EC02DC1-1D3C-43F6-9B33-1910D9564489}" type="pres">
      <dgm:prSet presAssocID="{F6F2705C-0413-4C3E-BEBB-1E7DEE9B0477}" presName="compNode" presStyleCnt="0"/>
      <dgm:spPr/>
    </dgm:pt>
    <dgm:pt modelId="{04DEB616-4BC0-4703-8451-AFD2AEF5F6E3}" type="pres">
      <dgm:prSet presAssocID="{F6F2705C-0413-4C3E-BEBB-1E7DEE9B0477}" presName="bgRect" presStyleLbl="bgShp" presStyleIdx="3" presStyleCnt="6"/>
      <dgm:spPr/>
    </dgm:pt>
    <dgm:pt modelId="{E2529B04-2989-4A7A-8A05-7BB96BC59A63}" type="pres">
      <dgm:prSet presAssocID="{F6F2705C-0413-4C3E-BEBB-1E7DEE9B047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529CFC84-7088-44D8-AC45-51B09BE06565}" type="pres">
      <dgm:prSet presAssocID="{F6F2705C-0413-4C3E-BEBB-1E7DEE9B0477}" presName="spaceRect" presStyleCnt="0"/>
      <dgm:spPr/>
    </dgm:pt>
    <dgm:pt modelId="{41682AD2-DFA7-4A31-9B33-AE4A1F8E85B2}" type="pres">
      <dgm:prSet presAssocID="{F6F2705C-0413-4C3E-BEBB-1E7DEE9B0477}" presName="parTx" presStyleLbl="revTx" presStyleIdx="3" presStyleCnt="6">
        <dgm:presLayoutVars>
          <dgm:chMax val="0"/>
          <dgm:chPref val="0"/>
        </dgm:presLayoutVars>
      </dgm:prSet>
      <dgm:spPr/>
    </dgm:pt>
    <dgm:pt modelId="{6A210AD1-BBE5-4E5A-A857-AF5B95055713}" type="pres">
      <dgm:prSet presAssocID="{197FEEC7-05E9-4A3A-99E5-EE0E9F97866F}" presName="sibTrans" presStyleCnt="0"/>
      <dgm:spPr/>
    </dgm:pt>
    <dgm:pt modelId="{01A28BD3-97AF-4D18-B631-0FEBD8F0920C}" type="pres">
      <dgm:prSet presAssocID="{F46135CE-54DF-462C-8A43-799785BE904C}" presName="compNode" presStyleCnt="0"/>
      <dgm:spPr/>
    </dgm:pt>
    <dgm:pt modelId="{33C04816-7548-444E-9D89-1040E42D2C3B}" type="pres">
      <dgm:prSet presAssocID="{F46135CE-54DF-462C-8A43-799785BE904C}" presName="bgRect" presStyleLbl="bgShp" presStyleIdx="4" presStyleCnt="6"/>
      <dgm:spPr/>
    </dgm:pt>
    <dgm:pt modelId="{8A4BA5B3-3CD3-4C34-9045-99C5D663AB09}" type="pres">
      <dgm:prSet presAssocID="{F46135CE-54DF-462C-8A43-799785BE904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ployee Badge"/>
        </a:ext>
      </dgm:extLst>
    </dgm:pt>
    <dgm:pt modelId="{F463238E-F9C4-4AF5-A6A6-3271F66A790E}" type="pres">
      <dgm:prSet presAssocID="{F46135CE-54DF-462C-8A43-799785BE904C}" presName="spaceRect" presStyleCnt="0"/>
      <dgm:spPr/>
    </dgm:pt>
    <dgm:pt modelId="{1CA15224-B571-4017-B043-9700E1E10AEE}" type="pres">
      <dgm:prSet presAssocID="{F46135CE-54DF-462C-8A43-799785BE904C}" presName="parTx" presStyleLbl="revTx" presStyleIdx="4" presStyleCnt="6">
        <dgm:presLayoutVars>
          <dgm:chMax val="0"/>
          <dgm:chPref val="0"/>
        </dgm:presLayoutVars>
      </dgm:prSet>
      <dgm:spPr/>
    </dgm:pt>
    <dgm:pt modelId="{DCE70387-BC17-4C55-88E3-7DFDD61A1754}" type="pres">
      <dgm:prSet presAssocID="{EDE617EC-B3B2-4551-A931-3A511AB677AB}" presName="sibTrans" presStyleCnt="0"/>
      <dgm:spPr/>
    </dgm:pt>
    <dgm:pt modelId="{FB878CFE-5378-43E8-A052-3EE996B282F8}" type="pres">
      <dgm:prSet presAssocID="{8118A4EC-A8A2-468F-AA12-C501D6306914}" presName="compNode" presStyleCnt="0"/>
      <dgm:spPr/>
    </dgm:pt>
    <dgm:pt modelId="{21FC8C5F-98C6-439F-8342-4A506FEEFF1D}" type="pres">
      <dgm:prSet presAssocID="{8118A4EC-A8A2-468F-AA12-C501D6306914}" presName="bgRect" presStyleLbl="bgShp" presStyleIdx="5" presStyleCnt="6"/>
      <dgm:spPr/>
    </dgm:pt>
    <dgm:pt modelId="{DF3E022E-5694-4B2F-9084-D4B880A4EC2D}" type="pres">
      <dgm:prSet presAssocID="{8118A4EC-A8A2-468F-AA12-C501D630691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ecturer"/>
        </a:ext>
      </dgm:extLst>
    </dgm:pt>
    <dgm:pt modelId="{C2C88657-BC14-4DDB-A3D5-EB5773B0BBDF}" type="pres">
      <dgm:prSet presAssocID="{8118A4EC-A8A2-468F-AA12-C501D6306914}" presName="spaceRect" presStyleCnt="0"/>
      <dgm:spPr/>
    </dgm:pt>
    <dgm:pt modelId="{933DDC79-6C44-452B-9EED-FD1D3053E5A5}" type="pres">
      <dgm:prSet presAssocID="{8118A4EC-A8A2-468F-AA12-C501D6306914}" presName="parTx" presStyleLbl="revTx" presStyleIdx="5" presStyleCnt="6">
        <dgm:presLayoutVars>
          <dgm:chMax val="0"/>
          <dgm:chPref val="0"/>
        </dgm:presLayoutVars>
      </dgm:prSet>
      <dgm:spPr/>
    </dgm:pt>
  </dgm:ptLst>
  <dgm:cxnLst>
    <dgm:cxn modelId="{0B624705-1604-4716-A0AF-83989BA796D8}" type="presOf" srcId="{F6F2705C-0413-4C3E-BEBB-1E7DEE9B0477}" destId="{41682AD2-DFA7-4A31-9B33-AE4A1F8E85B2}" srcOrd="0" destOrd="0" presId="urn:microsoft.com/office/officeart/2018/2/layout/IconVerticalSolidList"/>
    <dgm:cxn modelId="{65789B12-3968-4DC0-A06E-25BE256E546A}" srcId="{EE042848-863B-4C69-97B4-A8DA2FD6FDF3}" destId="{F6F2705C-0413-4C3E-BEBB-1E7DEE9B0477}" srcOrd="3" destOrd="0" parTransId="{2A923846-BA39-4CBD-A727-FF694F4D365D}" sibTransId="{197FEEC7-05E9-4A3A-99E5-EE0E9F97866F}"/>
    <dgm:cxn modelId="{097E692C-5913-432A-9ED5-464D71A351B7}" srcId="{EE042848-863B-4C69-97B4-A8DA2FD6FDF3}" destId="{8C2BB756-2D82-4D97-97F9-8A9C077BF73A}" srcOrd="2" destOrd="0" parTransId="{2DACE2FC-B1F8-4025-9F96-CAF232BD37FB}" sibTransId="{ABD7DD07-C888-4D13-9C43-730CD3711773}"/>
    <dgm:cxn modelId="{26003A31-1C1A-44DC-8B73-2474B916634B}" type="presOf" srcId="{F6C4A575-922A-47EC-A6B4-C25FD16559C8}" destId="{19C5062D-066F-4EB1-8567-0F06A6848BB2}" srcOrd="0" destOrd="0" presId="urn:microsoft.com/office/officeart/2018/2/layout/IconVerticalSolidList"/>
    <dgm:cxn modelId="{FD934E40-FA38-4F0C-A317-2D3C98007A29}" srcId="{EE042848-863B-4C69-97B4-A8DA2FD6FDF3}" destId="{F46135CE-54DF-462C-8A43-799785BE904C}" srcOrd="4" destOrd="0" parTransId="{984A39E0-BDA0-4B84-9A2A-242187024C06}" sibTransId="{EDE617EC-B3B2-4551-A931-3A511AB677AB}"/>
    <dgm:cxn modelId="{4F4B1F65-583A-4023-BECF-C115BD632C5D}" type="presOf" srcId="{8118A4EC-A8A2-468F-AA12-C501D6306914}" destId="{933DDC79-6C44-452B-9EED-FD1D3053E5A5}" srcOrd="0" destOrd="0" presId="urn:microsoft.com/office/officeart/2018/2/layout/IconVerticalSolidList"/>
    <dgm:cxn modelId="{87F2B97D-754C-4D74-84EB-B00A06DADD89}" type="presOf" srcId="{E0FC3643-48C8-4931-A1AE-210A6FB5A517}" destId="{FAD6EBA4-35C1-4AB7-8208-B311C7A139C2}" srcOrd="0" destOrd="0" presId="urn:microsoft.com/office/officeart/2018/2/layout/IconVerticalSolidList"/>
    <dgm:cxn modelId="{4446207F-EED0-4532-9718-57DFEF324DC1}" srcId="{EE042848-863B-4C69-97B4-A8DA2FD6FDF3}" destId="{E0FC3643-48C8-4931-A1AE-210A6FB5A517}" srcOrd="1" destOrd="0" parTransId="{2D6D0F4A-4AB9-4DBD-9701-5E4578EC6397}" sibTransId="{E2D4CD00-4B12-43FB-9EB3-EE8F5C00120E}"/>
    <dgm:cxn modelId="{F20F697F-31CF-46B7-98B8-764C85027690}" type="presOf" srcId="{8C2BB756-2D82-4D97-97F9-8A9C077BF73A}" destId="{EBDD2817-CE50-4F74-B87A-AD7233460EFB}" srcOrd="0" destOrd="0" presId="urn:microsoft.com/office/officeart/2018/2/layout/IconVerticalSolidList"/>
    <dgm:cxn modelId="{10472B95-D146-457E-B830-DED3EF2CEBDA}" type="presOf" srcId="{F46135CE-54DF-462C-8A43-799785BE904C}" destId="{1CA15224-B571-4017-B043-9700E1E10AEE}" srcOrd="0" destOrd="0" presId="urn:microsoft.com/office/officeart/2018/2/layout/IconVerticalSolidList"/>
    <dgm:cxn modelId="{5F617CA9-B76D-4463-88FF-E689E8EC2CCF}" srcId="{EE042848-863B-4C69-97B4-A8DA2FD6FDF3}" destId="{8118A4EC-A8A2-468F-AA12-C501D6306914}" srcOrd="5" destOrd="0" parTransId="{3FAE1674-42B0-400F-BF78-1D2616E30666}" sibTransId="{8FCB4B3B-A791-4031-A530-176DED8BFED4}"/>
    <dgm:cxn modelId="{D23250C6-8EDF-48F2-8618-E43F538C7B55}" srcId="{EE042848-863B-4C69-97B4-A8DA2FD6FDF3}" destId="{F6C4A575-922A-47EC-A6B4-C25FD16559C8}" srcOrd="0" destOrd="0" parTransId="{E0BBAD82-14E3-409E-AD74-EDE143F9ABE9}" sibTransId="{9A5A9C3E-7FA4-4EE4-B813-282A7C09D8AD}"/>
    <dgm:cxn modelId="{C4890EE2-2864-4426-AB34-6256506BD421}" type="presOf" srcId="{EE042848-863B-4C69-97B4-A8DA2FD6FDF3}" destId="{6CF7C038-2256-4767-94F0-182A46DF6CA2}" srcOrd="0" destOrd="0" presId="urn:microsoft.com/office/officeart/2018/2/layout/IconVerticalSolidList"/>
    <dgm:cxn modelId="{BFBAED82-2D94-43B0-A815-BE715E110C98}" type="presParOf" srcId="{6CF7C038-2256-4767-94F0-182A46DF6CA2}" destId="{56A52B69-5D0C-45A7-BE17-CCB942B16619}" srcOrd="0" destOrd="0" presId="urn:microsoft.com/office/officeart/2018/2/layout/IconVerticalSolidList"/>
    <dgm:cxn modelId="{8996396A-84CF-4632-8B5B-228934731C79}" type="presParOf" srcId="{56A52B69-5D0C-45A7-BE17-CCB942B16619}" destId="{55284B0D-9AE4-4491-877B-792B90381AA5}" srcOrd="0" destOrd="0" presId="urn:microsoft.com/office/officeart/2018/2/layout/IconVerticalSolidList"/>
    <dgm:cxn modelId="{BF3D6F38-E2F4-456B-A87B-8554E7C45695}" type="presParOf" srcId="{56A52B69-5D0C-45A7-BE17-CCB942B16619}" destId="{ACEF6601-6F14-4112-BB78-B5EB47A88B15}" srcOrd="1" destOrd="0" presId="urn:microsoft.com/office/officeart/2018/2/layout/IconVerticalSolidList"/>
    <dgm:cxn modelId="{7E499621-C44D-4725-A9A7-832A599FA628}" type="presParOf" srcId="{56A52B69-5D0C-45A7-BE17-CCB942B16619}" destId="{EECB1445-CE71-4309-82A5-08FD1D413F9A}" srcOrd="2" destOrd="0" presId="urn:microsoft.com/office/officeart/2018/2/layout/IconVerticalSolidList"/>
    <dgm:cxn modelId="{2DCDC28D-DA7A-4E1D-9028-BBE66C759593}" type="presParOf" srcId="{56A52B69-5D0C-45A7-BE17-CCB942B16619}" destId="{19C5062D-066F-4EB1-8567-0F06A6848BB2}" srcOrd="3" destOrd="0" presId="urn:microsoft.com/office/officeart/2018/2/layout/IconVerticalSolidList"/>
    <dgm:cxn modelId="{C48AE2D4-E9CF-4C4D-825E-EC666D5377B1}" type="presParOf" srcId="{6CF7C038-2256-4767-94F0-182A46DF6CA2}" destId="{C153E43F-0221-4960-8784-122864299621}" srcOrd="1" destOrd="0" presId="urn:microsoft.com/office/officeart/2018/2/layout/IconVerticalSolidList"/>
    <dgm:cxn modelId="{844ACDCE-FBD1-43C3-A91A-F02DEB0A945F}" type="presParOf" srcId="{6CF7C038-2256-4767-94F0-182A46DF6CA2}" destId="{84695C29-77C1-4402-8371-D3CD7B0CF8A2}" srcOrd="2" destOrd="0" presId="urn:microsoft.com/office/officeart/2018/2/layout/IconVerticalSolidList"/>
    <dgm:cxn modelId="{ACD4A902-7B09-4756-9120-56970E03AF12}" type="presParOf" srcId="{84695C29-77C1-4402-8371-D3CD7B0CF8A2}" destId="{F8CE97F4-8BB7-41BA-BEE5-C34FF4023EB6}" srcOrd="0" destOrd="0" presId="urn:microsoft.com/office/officeart/2018/2/layout/IconVerticalSolidList"/>
    <dgm:cxn modelId="{42443050-6A91-4963-A74B-F462E2E0CE1D}" type="presParOf" srcId="{84695C29-77C1-4402-8371-D3CD7B0CF8A2}" destId="{64E286F6-6CDF-4650-BDC3-2F09578E4F59}" srcOrd="1" destOrd="0" presId="urn:microsoft.com/office/officeart/2018/2/layout/IconVerticalSolidList"/>
    <dgm:cxn modelId="{40A9E1BA-1FA1-4B9C-999C-A9F2C0B9F02A}" type="presParOf" srcId="{84695C29-77C1-4402-8371-D3CD7B0CF8A2}" destId="{D3D570AB-0CA9-4596-9413-318ADF6BC3FF}" srcOrd="2" destOrd="0" presId="urn:microsoft.com/office/officeart/2018/2/layout/IconVerticalSolidList"/>
    <dgm:cxn modelId="{E53C1EF9-98DD-4EEB-8F27-272C127FF79F}" type="presParOf" srcId="{84695C29-77C1-4402-8371-D3CD7B0CF8A2}" destId="{FAD6EBA4-35C1-4AB7-8208-B311C7A139C2}" srcOrd="3" destOrd="0" presId="urn:microsoft.com/office/officeart/2018/2/layout/IconVerticalSolidList"/>
    <dgm:cxn modelId="{0CB41560-2FBF-4CD7-83FA-489D01BBEB10}" type="presParOf" srcId="{6CF7C038-2256-4767-94F0-182A46DF6CA2}" destId="{85D6A65D-4E57-4A13-84F1-208B9A1FF3E3}" srcOrd="3" destOrd="0" presId="urn:microsoft.com/office/officeart/2018/2/layout/IconVerticalSolidList"/>
    <dgm:cxn modelId="{56167673-0267-4D03-ACB6-393818115B58}" type="presParOf" srcId="{6CF7C038-2256-4767-94F0-182A46DF6CA2}" destId="{3AE0BA36-1C0B-4651-B4F4-5C5BF65877A5}" srcOrd="4" destOrd="0" presId="urn:microsoft.com/office/officeart/2018/2/layout/IconVerticalSolidList"/>
    <dgm:cxn modelId="{732DF2C4-639E-44FA-8B44-1B0DA043620C}" type="presParOf" srcId="{3AE0BA36-1C0B-4651-B4F4-5C5BF65877A5}" destId="{D284A8CE-84CC-4B0F-831F-EFE4835E854B}" srcOrd="0" destOrd="0" presId="urn:microsoft.com/office/officeart/2018/2/layout/IconVerticalSolidList"/>
    <dgm:cxn modelId="{06EA71DF-8F3B-4AAA-9B88-7C791F9F8E37}" type="presParOf" srcId="{3AE0BA36-1C0B-4651-B4F4-5C5BF65877A5}" destId="{B480AAD2-B32E-4AC0-9333-0B7F7DE376D7}" srcOrd="1" destOrd="0" presId="urn:microsoft.com/office/officeart/2018/2/layout/IconVerticalSolidList"/>
    <dgm:cxn modelId="{6F5F6623-15B9-43BB-8360-B0BCC1898D02}" type="presParOf" srcId="{3AE0BA36-1C0B-4651-B4F4-5C5BF65877A5}" destId="{F86A1B2C-96BE-4A6F-A0E7-0BA041E5EE63}" srcOrd="2" destOrd="0" presId="urn:microsoft.com/office/officeart/2018/2/layout/IconVerticalSolidList"/>
    <dgm:cxn modelId="{FA5A155C-8565-4D34-8768-C808B90C7A9D}" type="presParOf" srcId="{3AE0BA36-1C0B-4651-B4F4-5C5BF65877A5}" destId="{EBDD2817-CE50-4F74-B87A-AD7233460EFB}" srcOrd="3" destOrd="0" presId="urn:microsoft.com/office/officeart/2018/2/layout/IconVerticalSolidList"/>
    <dgm:cxn modelId="{7A89760A-D870-4CFF-A50A-D0C206597F8E}" type="presParOf" srcId="{6CF7C038-2256-4767-94F0-182A46DF6CA2}" destId="{A075C3B2-509B-4373-A514-7D135209790C}" srcOrd="5" destOrd="0" presId="urn:microsoft.com/office/officeart/2018/2/layout/IconVerticalSolidList"/>
    <dgm:cxn modelId="{660E280E-B474-4CE0-81A8-C653A9AC1B04}" type="presParOf" srcId="{6CF7C038-2256-4767-94F0-182A46DF6CA2}" destId="{8EC02DC1-1D3C-43F6-9B33-1910D9564489}" srcOrd="6" destOrd="0" presId="urn:microsoft.com/office/officeart/2018/2/layout/IconVerticalSolidList"/>
    <dgm:cxn modelId="{0490C7BB-445E-48F8-B9B1-D00ADF5CDE8F}" type="presParOf" srcId="{8EC02DC1-1D3C-43F6-9B33-1910D9564489}" destId="{04DEB616-4BC0-4703-8451-AFD2AEF5F6E3}" srcOrd="0" destOrd="0" presId="urn:microsoft.com/office/officeart/2018/2/layout/IconVerticalSolidList"/>
    <dgm:cxn modelId="{6B58EC9B-B474-434B-94D8-0F58A1A81870}" type="presParOf" srcId="{8EC02DC1-1D3C-43F6-9B33-1910D9564489}" destId="{E2529B04-2989-4A7A-8A05-7BB96BC59A63}" srcOrd="1" destOrd="0" presId="urn:microsoft.com/office/officeart/2018/2/layout/IconVerticalSolidList"/>
    <dgm:cxn modelId="{B00F1DC5-2FEC-45D0-936F-CC518A225519}" type="presParOf" srcId="{8EC02DC1-1D3C-43F6-9B33-1910D9564489}" destId="{529CFC84-7088-44D8-AC45-51B09BE06565}" srcOrd="2" destOrd="0" presId="urn:microsoft.com/office/officeart/2018/2/layout/IconVerticalSolidList"/>
    <dgm:cxn modelId="{6F84A3F0-B004-4F9C-9D30-5D081752A2F1}" type="presParOf" srcId="{8EC02DC1-1D3C-43F6-9B33-1910D9564489}" destId="{41682AD2-DFA7-4A31-9B33-AE4A1F8E85B2}" srcOrd="3" destOrd="0" presId="urn:microsoft.com/office/officeart/2018/2/layout/IconVerticalSolidList"/>
    <dgm:cxn modelId="{0ABF295B-7DC7-40A4-B93C-C53F240A205A}" type="presParOf" srcId="{6CF7C038-2256-4767-94F0-182A46DF6CA2}" destId="{6A210AD1-BBE5-4E5A-A857-AF5B95055713}" srcOrd="7" destOrd="0" presId="urn:microsoft.com/office/officeart/2018/2/layout/IconVerticalSolidList"/>
    <dgm:cxn modelId="{AD654F76-6C4F-49D5-A50B-CE03A81C7343}" type="presParOf" srcId="{6CF7C038-2256-4767-94F0-182A46DF6CA2}" destId="{01A28BD3-97AF-4D18-B631-0FEBD8F0920C}" srcOrd="8" destOrd="0" presId="urn:microsoft.com/office/officeart/2018/2/layout/IconVerticalSolidList"/>
    <dgm:cxn modelId="{2AEBC9E1-9B58-443C-957A-A2FC123C27CE}" type="presParOf" srcId="{01A28BD3-97AF-4D18-B631-0FEBD8F0920C}" destId="{33C04816-7548-444E-9D89-1040E42D2C3B}" srcOrd="0" destOrd="0" presId="urn:microsoft.com/office/officeart/2018/2/layout/IconVerticalSolidList"/>
    <dgm:cxn modelId="{E0FB3DC6-7CB1-4BDA-ADD3-07F2A2F86093}" type="presParOf" srcId="{01A28BD3-97AF-4D18-B631-0FEBD8F0920C}" destId="{8A4BA5B3-3CD3-4C34-9045-99C5D663AB09}" srcOrd="1" destOrd="0" presId="urn:microsoft.com/office/officeart/2018/2/layout/IconVerticalSolidList"/>
    <dgm:cxn modelId="{728F45F4-0954-49C3-8C06-A8429927314E}" type="presParOf" srcId="{01A28BD3-97AF-4D18-B631-0FEBD8F0920C}" destId="{F463238E-F9C4-4AF5-A6A6-3271F66A790E}" srcOrd="2" destOrd="0" presId="urn:microsoft.com/office/officeart/2018/2/layout/IconVerticalSolidList"/>
    <dgm:cxn modelId="{B325C680-A1B8-4403-9C29-611218B0BF3D}" type="presParOf" srcId="{01A28BD3-97AF-4D18-B631-0FEBD8F0920C}" destId="{1CA15224-B571-4017-B043-9700E1E10AEE}" srcOrd="3" destOrd="0" presId="urn:microsoft.com/office/officeart/2018/2/layout/IconVerticalSolidList"/>
    <dgm:cxn modelId="{D0FFE230-9392-4B15-A06F-36797DE5FDD1}" type="presParOf" srcId="{6CF7C038-2256-4767-94F0-182A46DF6CA2}" destId="{DCE70387-BC17-4C55-88E3-7DFDD61A1754}" srcOrd="9" destOrd="0" presId="urn:microsoft.com/office/officeart/2018/2/layout/IconVerticalSolidList"/>
    <dgm:cxn modelId="{A9A7C04C-4137-4AD2-9A90-D9C0623B0A4C}" type="presParOf" srcId="{6CF7C038-2256-4767-94F0-182A46DF6CA2}" destId="{FB878CFE-5378-43E8-A052-3EE996B282F8}" srcOrd="10" destOrd="0" presId="urn:microsoft.com/office/officeart/2018/2/layout/IconVerticalSolidList"/>
    <dgm:cxn modelId="{AFB7BB37-6402-4449-9C7E-FFCA71F1F063}" type="presParOf" srcId="{FB878CFE-5378-43E8-A052-3EE996B282F8}" destId="{21FC8C5F-98C6-439F-8342-4A506FEEFF1D}" srcOrd="0" destOrd="0" presId="urn:microsoft.com/office/officeart/2018/2/layout/IconVerticalSolidList"/>
    <dgm:cxn modelId="{0170F1C4-BDA3-42B2-A765-F52A213AB5DF}" type="presParOf" srcId="{FB878CFE-5378-43E8-A052-3EE996B282F8}" destId="{DF3E022E-5694-4B2F-9084-D4B880A4EC2D}" srcOrd="1" destOrd="0" presId="urn:microsoft.com/office/officeart/2018/2/layout/IconVerticalSolidList"/>
    <dgm:cxn modelId="{D5508B99-92C7-4971-AB30-08EAC987D843}" type="presParOf" srcId="{FB878CFE-5378-43E8-A052-3EE996B282F8}" destId="{C2C88657-BC14-4DDB-A3D5-EB5773B0BBDF}" srcOrd="2" destOrd="0" presId="urn:microsoft.com/office/officeart/2018/2/layout/IconVerticalSolidList"/>
    <dgm:cxn modelId="{145E9253-126A-45FA-B246-81BDA9CC04B6}" type="presParOf" srcId="{FB878CFE-5378-43E8-A052-3EE996B282F8}" destId="{933DDC79-6C44-452B-9EED-FD1D3053E5A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84B80A-130C-4005-8F45-D4FF8C3D012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C6AC79E-86CD-494A-9901-65EA1C8D5A7C}">
      <dgm:prSet/>
      <dgm:spPr>
        <a:ln>
          <a:solidFill>
            <a:srgbClr val="ED7D31"/>
          </a:solidFill>
        </a:ln>
      </dgm:spPr>
      <dgm:t>
        <a:bodyPr/>
        <a:lstStyle/>
        <a:p>
          <a:r>
            <a:rPr lang="en-US" dirty="0"/>
            <a:t>The attachment theory suggests that people are born with a need to forge bonds with caregivers (Bowlby, 1988).</a:t>
          </a:r>
        </a:p>
      </dgm:t>
    </dgm:pt>
    <dgm:pt modelId="{18A07998-0309-493C-9911-C24D83250603}" type="parTrans" cxnId="{CB6B947C-AE42-4B8E-A05A-563F643A5311}">
      <dgm:prSet/>
      <dgm:spPr/>
      <dgm:t>
        <a:bodyPr/>
        <a:lstStyle/>
        <a:p>
          <a:endParaRPr lang="en-US"/>
        </a:p>
      </dgm:t>
    </dgm:pt>
    <dgm:pt modelId="{89D0F7E7-6613-47E9-BABA-76601363C746}" type="sibTrans" cxnId="{CB6B947C-AE42-4B8E-A05A-563F643A5311}">
      <dgm:prSet/>
      <dgm:spPr/>
      <dgm:t>
        <a:bodyPr/>
        <a:lstStyle/>
        <a:p>
          <a:endParaRPr lang="en-US"/>
        </a:p>
      </dgm:t>
    </dgm:pt>
    <dgm:pt modelId="{54E2B3B1-B034-4FE8-9C5F-97EDBA48631C}">
      <dgm:prSet/>
      <dgm:spPr/>
      <dgm:t>
        <a:bodyPr/>
        <a:lstStyle/>
        <a:p>
          <a:r>
            <a:rPr lang="en-US" b="1" u="sng" dirty="0"/>
            <a:t>Important concepts:</a:t>
          </a:r>
          <a:endParaRPr lang="en-US" u="sng" dirty="0"/>
        </a:p>
      </dgm:t>
    </dgm:pt>
    <dgm:pt modelId="{3AE65245-46E0-4B6E-B4A0-E32E606EF9A0}" type="parTrans" cxnId="{E77D90FD-1994-4DBC-9A7B-700E615C2A89}">
      <dgm:prSet/>
      <dgm:spPr/>
      <dgm:t>
        <a:bodyPr/>
        <a:lstStyle/>
        <a:p>
          <a:endParaRPr lang="en-US"/>
        </a:p>
      </dgm:t>
    </dgm:pt>
    <dgm:pt modelId="{6A652DBE-F4EE-481F-8B68-18BD7AF9E607}" type="sibTrans" cxnId="{E77D90FD-1994-4DBC-9A7B-700E615C2A89}">
      <dgm:prSet/>
      <dgm:spPr/>
      <dgm:t>
        <a:bodyPr/>
        <a:lstStyle/>
        <a:p>
          <a:endParaRPr lang="en-US"/>
        </a:p>
      </dgm:t>
    </dgm:pt>
    <dgm:pt modelId="{DC1E82C3-7F94-4525-9F96-8AD85C4837E3}">
      <dgm:prSet/>
      <dgm:spPr/>
      <dgm:t>
        <a:bodyPr/>
        <a:lstStyle/>
        <a:p>
          <a:r>
            <a:rPr lang="en-US"/>
            <a:t>Children and their caregivers form strong emotional bonds.</a:t>
          </a:r>
        </a:p>
      </dgm:t>
    </dgm:pt>
    <dgm:pt modelId="{9CCD1F40-ACBD-430E-8E28-C20915BDD032}" type="parTrans" cxnId="{FE0759AC-D080-4A09-8743-0F9A3BAC4018}">
      <dgm:prSet/>
      <dgm:spPr/>
      <dgm:t>
        <a:bodyPr/>
        <a:lstStyle/>
        <a:p>
          <a:endParaRPr lang="en-US"/>
        </a:p>
      </dgm:t>
    </dgm:pt>
    <dgm:pt modelId="{7D9863D7-8344-4546-B9F3-2ACCA4D42223}" type="sibTrans" cxnId="{FE0759AC-D080-4A09-8743-0F9A3BAC4018}">
      <dgm:prSet/>
      <dgm:spPr/>
      <dgm:t>
        <a:bodyPr/>
        <a:lstStyle/>
        <a:p>
          <a:endParaRPr lang="en-US"/>
        </a:p>
      </dgm:t>
    </dgm:pt>
    <dgm:pt modelId="{C655CD14-4AC4-40C3-9BE6-9C14D9083119}">
      <dgm:prSet/>
      <dgm:spPr/>
      <dgm:t>
        <a:bodyPr/>
        <a:lstStyle/>
        <a:p>
          <a:r>
            <a:rPr lang="en-US"/>
            <a:t>Relationship expectations are influenced by personal ways of thinking and feeling.</a:t>
          </a:r>
        </a:p>
      </dgm:t>
    </dgm:pt>
    <dgm:pt modelId="{11B57583-A1B9-4C80-BB5A-3C874ED39510}" type="parTrans" cxnId="{3EC60179-B9BD-4E41-AEA5-E99DADB7B37A}">
      <dgm:prSet/>
      <dgm:spPr/>
      <dgm:t>
        <a:bodyPr/>
        <a:lstStyle/>
        <a:p>
          <a:endParaRPr lang="en-US"/>
        </a:p>
      </dgm:t>
    </dgm:pt>
    <dgm:pt modelId="{514B8F2C-1270-4670-9867-545247841A71}" type="sibTrans" cxnId="{3EC60179-B9BD-4E41-AEA5-E99DADB7B37A}">
      <dgm:prSet/>
      <dgm:spPr/>
      <dgm:t>
        <a:bodyPr/>
        <a:lstStyle/>
        <a:p>
          <a:endParaRPr lang="en-US"/>
        </a:p>
      </dgm:t>
    </dgm:pt>
    <dgm:pt modelId="{A8EA0BC7-B62B-4751-875C-C0368F5EF884}">
      <dgm:prSet/>
      <dgm:spPr/>
      <dgm:t>
        <a:bodyPr/>
        <a:lstStyle/>
        <a:p>
          <a:r>
            <a:rPr lang="en-US"/>
            <a:t>Behavior is affected by whether one has safe or unsafe attachment styles.</a:t>
          </a:r>
        </a:p>
      </dgm:t>
    </dgm:pt>
    <dgm:pt modelId="{E5E7986F-377C-48AA-B4E8-D458FC65F265}" type="parTrans" cxnId="{CDEF7968-CD16-4884-A4AC-2318DD8EE40A}">
      <dgm:prSet/>
      <dgm:spPr/>
      <dgm:t>
        <a:bodyPr/>
        <a:lstStyle/>
        <a:p>
          <a:endParaRPr lang="en-US"/>
        </a:p>
      </dgm:t>
    </dgm:pt>
    <dgm:pt modelId="{EF33DA79-DC4E-4CF7-8CAF-1465EE1212DC}" type="sibTrans" cxnId="{CDEF7968-CD16-4884-A4AC-2318DD8EE40A}">
      <dgm:prSet/>
      <dgm:spPr/>
      <dgm:t>
        <a:bodyPr/>
        <a:lstStyle/>
        <a:p>
          <a:endParaRPr lang="en-US"/>
        </a:p>
      </dgm:t>
    </dgm:pt>
    <dgm:pt modelId="{26722F95-8393-44EC-8DEE-988350CAC84D}" type="pres">
      <dgm:prSet presAssocID="{0584B80A-130C-4005-8F45-D4FF8C3D012E}" presName="vert0" presStyleCnt="0">
        <dgm:presLayoutVars>
          <dgm:dir/>
          <dgm:animOne val="branch"/>
          <dgm:animLvl val="lvl"/>
        </dgm:presLayoutVars>
      </dgm:prSet>
      <dgm:spPr/>
    </dgm:pt>
    <dgm:pt modelId="{C343B3A8-B13F-4E83-A445-73542DC98A64}" type="pres">
      <dgm:prSet presAssocID="{EC6AC79E-86CD-494A-9901-65EA1C8D5A7C}" presName="thickLine" presStyleLbl="alignNode1" presStyleIdx="0" presStyleCnt="5"/>
      <dgm:spPr/>
    </dgm:pt>
    <dgm:pt modelId="{467A124C-F337-484B-88C0-F081213045D9}" type="pres">
      <dgm:prSet presAssocID="{EC6AC79E-86CD-494A-9901-65EA1C8D5A7C}" presName="horz1" presStyleCnt="0"/>
      <dgm:spPr/>
    </dgm:pt>
    <dgm:pt modelId="{C510F38C-E951-4D1A-8805-17F9DC9C8E19}" type="pres">
      <dgm:prSet presAssocID="{EC6AC79E-86CD-494A-9901-65EA1C8D5A7C}" presName="tx1" presStyleLbl="revTx" presStyleIdx="0" presStyleCnt="5"/>
      <dgm:spPr/>
    </dgm:pt>
    <dgm:pt modelId="{9947B732-999B-4719-A9C4-FE2C484FA8B1}" type="pres">
      <dgm:prSet presAssocID="{EC6AC79E-86CD-494A-9901-65EA1C8D5A7C}" presName="vert1" presStyleCnt="0"/>
      <dgm:spPr/>
    </dgm:pt>
    <dgm:pt modelId="{597B635D-73C0-40F4-9318-16F029FD01A5}" type="pres">
      <dgm:prSet presAssocID="{54E2B3B1-B034-4FE8-9C5F-97EDBA48631C}" presName="thickLine" presStyleLbl="alignNode1" presStyleIdx="1" presStyleCnt="5"/>
      <dgm:spPr/>
    </dgm:pt>
    <dgm:pt modelId="{1E152EC9-8EB3-4A5B-8D62-3EA88132FEF2}" type="pres">
      <dgm:prSet presAssocID="{54E2B3B1-B034-4FE8-9C5F-97EDBA48631C}" presName="horz1" presStyleCnt="0"/>
      <dgm:spPr/>
    </dgm:pt>
    <dgm:pt modelId="{480FDCFD-F93D-4E6B-A3DB-E8921C8DC2C3}" type="pres">
      <dgm:prSet presAssocID="{54E2B3B1-B034-4FE8-9C5F-97EDBA48631C}" presName="tx1" presStyleLbl="revTx" presStyleIdx="1" presStyleCnt="5"/>
      <dgm:spPr/>
    </dgm:pt>
    <dgm:pt modelId="{30615CD6-9C42-4007-8051-F370B4874E97}" type="pres">
      <dgm:prSet presAssocID="{54E2B3B1-B034-4FE8-9C5F-97EDBA48631C}" presName="vert1" presStyleCnt="0"/>
      <dgm:spPr/>
    </dgm:pt>
    <dgm:pt modelId="{EF681219-523A-4362-9216-BB1FEECAC5A8}" type="pres">
      <dgm:prSet presAssocID="{DC1E82C3-7F94-4525-9F96-8AD85C4837E3}" presName="thickLine" presStyleLbl="alignNode1" presStyleIdx="2" presStyleCnt="5"/>
      <dgm:spPr/>
    </dgm:pt>
    <dgm:pt modelId="{A66A3569-0417-40E1-A6C0-7E9B028A1846}" type="pres">
      <dgm:prSet presAssocID="{DC1E82C3-7F94-4525-9F96-8AD85C4837E3}" presName="horz1" presStyleCnt="0"/>
      <dgm:spPr/>
    </dgm:pt>
    <dgm:pt modelId="{B120A874-C63C-4FDB-A693-9601805DA8FE}" type="pres">
      <dgm:prSet presAssocID="{DC1E82C3-7F94-4525-9F96-8AD85C4837E3}" presName="tx1" presStyleLbl="revTx" presStyleIdx="2" presStyleCnt="5"/>
      <dgm:spPr/>
    </dgm:pt>
    <dgm:pt modelId="{2C0C7B86-145A-4792-9D30-3FE1448170DC}" type="pres">
      <dgm:prSet presAssocID="{DC1E82C3-7F94-4525-9F96-8AD85C4837E3}" presName="vert1" presStyleCnt="0"/>
      <dgm:spPr/>
    </dgm:pt>
    <dgm:pt modelId="{96C37A99-6D2F-495D-B287-AB9CD2998D7B}" type="pres">
      <dgm:prSet presAssocID="{C655CD14-4AC4-40C3-9BE6-9C14D9083119}" presName="thickLine" presStyleLbl="alignNode1" presStyleIdx="3" presStyleCnt="5"/>
      <dgm:spPr/>
    </dgm:pt>
    <dgm:pt modelId="{F23F0649-0D00-4379-A1A2-60C8388680C8}" type="pres">
      <dgm:prSet presAssocID="{C655CD14-4AC4-40C3-9BE6-9C14D9083119}" presName="horz1" presStyleCnt="0"/>
      <dgm:spPr/>
    </dgm:pt>
    <dgm:pt modelId="{905A0FB3-C102-453E-B0CB-FC98E69D5BF6}" type="pres">
      <dgm:prSet presAssocID="{C655CD14-4AC4-40C3-9BE6-9C14D9083119}" presName="tx1" presStyleLbl="revTx" presStyleIdx="3" presStyleCnt="5"/>
      <dgm:spPr/>
    </dgm:pt>
    <dgm:pt modelId="{D2A092B8-34B7-4A39-A936-F43DD5941137}" type="pres">
      <dgm:prSet presAssocID="{C655CD14-4AC4-40C3-9BE6-9C14D9083119}" presName="vert1" presStyleCnt="0"/>
      <dgm:spPr/>
    </dgm:pt>
    <dgm:pt modelId="{28107AB8-E4F6-433D-9BA5-9F61E4789930}" type="pres">
      <dgm:prSet presAssocID="{A8EA0BC7-B62B-4751-875C-C0368F5EF884}" presName="thickLine" presStyleLbl="alignNode1" presStyleIdx="4" presStyleCnt="5"/>
      <dgm:spPr/>
    </dgm:pt>
    <dgm:pt modelId="{7A8E365F-0B55-4487-97E9-BCF83DB286B8}" type="pres">
      <dgm:prSet presAssocID="{A8EA0BC7-B62B-4751-875C-C0368F5EF884}" presName="horz1" presStyleCnt="0"/>
      <dgm:spPr/>
    </dgm:pt>
    <dgm:pt modelId="{A6640892-74B7-4659-99F8-C4C83CE8662D}" type="pres">
      <dgm:prSet presAssocID="{A8EA0BC7-B62B-4751-875C-C0368F5EF884}" presName="tx1" presStyleLbl="revTx" presStyleIdx="4" presStyleCnt="5"/>
      <dgm:spPr/>
    </dgm:pt>
    <dgm:pt modelId="{100F1E1F-CDDC-4032-82EB-45CB27083001}" type="pres">
      <dgm:prSet presAssocID="{A8EA0BC7-B62B-4751-875C-C0368F5EF884}" presName="vert1" presStyleCnt="0"/>
      <dgm:spPr/>
    </dgm:pt>
  </dgm:ptLst>
  <dgm:cxnLst>
    <dgm:cxn modelId="{433C7C10-BBF5-4945-9BA3-0670FCC6150E}" type="presOf" srcId="{EC6AC79E-86CD-494A-9901-65EA1C8D5A7C}" destId="{C510F38C-E951-4D1A-8805-17F9DC9C8E19}" srcOrd="0" destOrd="0" presId="urn:microsoft.com/office/officeart/2008/layout/LinedList"/>
    <dgm:cxn modelId="{B3327061-134C-489D-BC41-4A0B5C18FE67}" type="presOf" srcId="{0584B80A-130C-4005-8F45-D4FF8C3D012E}" destId="{26722F95-8393-44EC-8DEE-988350CAC84D}" srcOrd="0" destOrd="0" presId="urn:microsoft.com/office/officeart/2008/layout/LinedList"/>
    <dgm:cxn modelId="{08958C44-397F-4823-881B-CE9982DACDB3}" type="presOf" srcId="{DC1E82C3-7F94-4525-9F96-8AD85C4837E3}" destId="{B120A874-C63C-4FDB-A693-9601805DA8FE}" srcOrd="0" destOrd="0" presId="urn:microsoft.com/office/officeart/2008/layout/LinedList"/>
    <dgm:cxn modelId="{CDEF7968-CD16-4884-A4AC-2318DD8EE40A}" srcId="{0584B80A-130C-4005-8F45-D4FF8C3D012E}" destId="{A8EA0BC7-B62B-4751-875C-C0368F5EF884}" srcOrd="4" destOrd="0" parTransId="{E5E7986F-377C-48AA-B4E8-D458FC65F265}" sibTransId="{EF33DA79-DC4E-4CF7-8CAF-1465EE1212DC}"/>
    <dgm:cxn modelId="{E994A84A-AF6F-4AA4-9800-E53F6792DCD0}" type="presOf" srcId="{54E2B3B1-B034-4FE8-9C5F-97EDBA48631C}" destId="{480FDCFD-F93D-4E6B-A3DB-E8921C8DC2C3}" srcOrd="0" destOrd="0" presId="urn:microsoft.com/office/officeart/2008/layout/LinedList"/>
    <dgm:cxn modelId="{3EC60179-B9BD-4E41-AEA5-E99DADB7B37A}" srcId="{0584B80A-130C-4005-8F45-D4FF8C3D012E}" destId="{C655CD14-4AC4-40C3-9BE6-9C14D9083119}" srcOrd="3" destOrd="0" parTransId="{11B57583-A1B9-4C80-BB5A-3C874ED39510}" sibTransId="{514B8F2C-1270-4670-9867-545247841A71}"/>
    <dgm:cxn modelId="{CB6B947C-AE42-4B8E-A05A-563F643A5311}" srcId="{0584B80A-130C-4005-8F45-D4FF8C3D012E}" destId="{EC6AC79E-86CD-494A-9901-65EA1C8D5A7C}" srcOrd="0" destOrd="0" parTransId="{18A07998-0309-493C-9911-C24D83250603}" sibTransId="{89D0F7E7-6613-47E9-BABA-76601363C746}"/>
    <dgm:cxn modelId="{FE0759AC-D080-4A09-8743-0F9A3BAC4018}" srcId="{0584B80A-130C-4005-8F45-D4FF8C3D012E}" destId="{DC1E82C3-7F94-4525-9F96-8AD85C4837E3}" srcOrd="2" destOrd="0" parTransId="{9CCD1F40-ACBD-430E-8E28-C20915BDD032}" sibTransId="{7D9863D7-8344-4546-B9F3-2ACCA4D42223}"/>
    <dgm:cxn modelId="{4052BDDF-F659-43DF-BEEC-359110F0DAC3}" type="presOf" srcId="{A8EA0BC7-B62B-4751-875C-C0368F5EF884}" destId="{A6640892-74B7-4659-99F8-C4C83CE8662D}" srcOrd="0" destOrd="0" presId="urn:microsoft.com/office/officeart/2008/layout/LinedList"/>
    <dgm:cxn modelId="{BE19B3E3-A901-4049-AF11-5EE930AC9755}" type="presOf" srcId="{C655CD14-4AC4-40C3-9BE6-9C14D9083119}" destId="{905A0FB3-C102-453E-B0CB-FC98E69D5BF6}" srcOrd="0" destOrd="0" presId="urn:microsoft.com/office/officeart/2008/layout/LinedList"/>
    <dgm:cxn modelId="{E77D90FD-1994-4DBC-9A7B-700E615C2A89}" srcId="{0584B80A-130C-4005-8F45-D4FF8C3D012E}" destId="{54E2B3B1-B034-4FE8-9C5F-97EDBA48631C}" srcOrd="1" destOrd="0" parTransId="{3AE65245-46E0-4B6E-B4A0-E32E606EF9A0}" sibTransId="{6A652DBE-F4EE-481F-8B68-18BD7AF9E607}"/>
    <dgm:cxn modelId="{4FCD3374-2E07-44BC-8223-610D2F34E6CD}" type="presParOf" srcId="{26722F95-8393-44EC-8DEE-988350CAC84D}" destId="{C343B3A8-B13F-4E83-A445-73542DC98A64}" srcOrd="0" destOrd="0" presId="urn:microsoft.com/office/officeart/2008/layout/LinedList"/>
    <dgm:cxn modelId="{FFF7539A-9B09-4242-92D1-4B842C5FA9DE}" type="presParOf" srcId="{26722F95-8393-44EC-8DEE-988350CAC84D}" destId="{467A124C-F337-484B-88C0-F081213045D9}" srcOrd="1" destOrd="0" presId="urn:microsoft.com/office/officeart/2008/layout/LinedList"/>
    <dgm:cxn modelId="{B5C45015-232E-47BB-A64F-A3B4DFAB3505}" type="presParOf" srcId="{467A124C-F337-484B-88C0-F081213045D9}" destId="{C510F38C-E951-4D1A-8805-17F9DC9C8E19}" srcOrd="0" destOrd="0" presId="urn:microsoft.com/office/officeart/2008/layout/LinedList"/>
    <dgm:cxn modelId="{B91B862B-F3B1-4652-83CA-F0A06141B023}" type="presParOf" srcId="{467A124C-F337-484B-88C0-F081213045D9}" destId="{9947B732-999B-4719-A9C4-FE2C484FA8B1}" srcOrd="1" destOrd="0" presId="urn:microsoft.com/office/officeart/2008/layout/LinedList"/>
    <dgm:cxn modelId="{7D95C145-A2FD-4CFD-A7B2-A07549E16B1B}" type="presParOf" srcId="{26722F95-8393-44EC-8DEE-988350CAC84D}" destId="{597B635D-73C0-40F4-9318-16F029FD01A5}" srcOrd="2" destOrd="0" presId="urn:microsoft.com/office/officeart/2008/layout/LinedList"/>
    <dgm:cxn modelId="{775F1C87-86E5-4E10-8FF2-B54F5E7BD14C}" type="presParOf" srcId="{26722F95-8393-44EC-8DEE-988350CAC84D}" destId="{1E152EC9-8EB3-4A5B-8D62-3EA88132FEF2}" srcOrd="3" destOrd="0" presId="urn:microsoft.com/office/officeart/2008/layout/LinedList"/>
    <dgm:cxn modelId="{545DEC84-5066-4E79-B1AD-76A24436D8D8}" type="presParOf" srcId="{1E152EC9-8EB3-4A5B-8D62-3EA88132FEF2}" destId="{480FDCFD-F93D-4E6B-A3DB-E8921C8DC2C3}" srcOrd="0" destOrd="0" presId="urn:microsoft.com/office/officeart/2008/layout/LinedList"/>
    <dgm:cxn modelId="{417E6039-A0A8-4690-91C9-FA8C95307620}" type="presParOf" srcId="{1E152EC9-8EB3-4A5B-8D62-3EA88132FEF2}" destId="{30615CD6-9C42-4007-8051-F370B4874E97}" srcOrd="1" destOrd="0" presId="urn:microsoft.com/office/officeart/2008/layout/LinedList"/>
    <dgm:cxn modelId="{B507ADB3-E831-466A-8124-11FEBEACF0EF}" type="presParOf" srcId="{26722F95-8393-44EC-8DEE-988350CAC84D}" destId="{EF681219-523A-4362-9216-BB1FEECAC5A8}" srcOrd="4" destOrd="0" presId="urn:microsoft.com/office/officeart/2008/layout/LinedList"/>
    <dgm:cxn modelId="{8E600D5A-1B0D-4097-8928-EB44F5360CCF}" type="presParOf" srcId="{26722F95-8393-44EC-8DEE-988350CAC84D}" destId="{A66A3569-0417-40E1-A6C0-7E9B028A1846}" srcOrd="5" destOrd="0" presId="urn:microsoft.com/office/officeart/2008/layout/LinedList"/>
    <dgm:cxn modelId="{E41EF146-4715-4A35-A5D7-96EDC86B09C5}" type="presParOf" srcId="{A66A3569-0417-40E1-A6C0-7E9B028A1846}" destId="{B120A874-C63C-4FDB-A693-9601805DA8FE}" srcOrd="0" destOrd="0" presId="urn:microsoft.com/office/officeart/2008/layout/LinedList"/>
    <dgm:cxn modelId="{72DB35D6-EE00-4731-9926-BE645298527B}" type="presParOf" srcId="{A66A3569-0417-40E1-A6C0-7E9B028A1846}" destId="{2C0C7B86-145A-4792-9D30-3FE1448170DC}" srcOrd="1" destOrd="0" presId="urn:microsoft.com/office/officeart/2008/layout/LinedList"/>
    <dgm:cxn modelId="{FC058994-0BA4-4F66-94AA-8B07F3E3F5AD}" type="presParOf" srcId="{26722F95-8393-44EC-8DEE-988350CAC84D}" destId="{96C37A99-6D2F-495D-B287-AB9CD2998D7B}" srcOrd="6" destOrd="0" presId="urn:microsoft.com/office/officeart/2008/layout/LinedList"/>
    <dgm:cxn modelId="{B68D8122-B29E-4234-B667-7CF1EC06258A}" type="presParOf" srcId="{26722F95-8393-44EC-8DEE-988350CAC84D}" destId="{F23F0649-0D00-4379-A1A2-60C8388680C8}" srcOrd="7" destOrd="0" presId="urn:microsoft.com/office/officeart/2008/layout/LinedList"/>
    <dgm:cxn modelId="{2E640EC7-45AC-44CE-8106-CABAC82F3856}" type="presParOf" srcId="{F23F0649-0D00-4379-A1A2-60C8388680C8}" destId="{905A0FB3-C102-453E-B0CB-FC98E69D5BF6}" srcOrd="0" destOrd="0" presId="urn:microsoft.com/office/officeart/2008/layout/LinedList"/>
    <dgm:cxn modelId="{ABFB53D5-78FC-42D4-BD18-0C57D048C549}" type="presParOf" srcId="{F23F0649-0D00-4379-A1A2-60C8388680C8}" destId="{D2A092B8-34B7-4A39-A936-F43DD5941137}" srcOrd="1" destOrd="0" presId="urn:microsoft.com/office/officeart/2008/layout/LinedList"/>
    <dgm:cxn modelId="{409F47BD-03D3-4EDE-888F-A67E7B5F1832}" type="presParOf" srcId="{26722F95-8393-44EC-8DEE-988350CAC84D}" destId="{28107AB8-E4F6-433D-9BA5-9F61E4789930}" srcOrd="8" destOrd="0" presId="urn:microsoft.com/office/officeart/2008/layout/LinedList"/>
    <dgm:cxn modelId="{5F800666-A769-4459-93B2-76061684CFA2}" type="presParOf" srcId="{26722F95-8393-44EC-8DEE-988350CAC84D}" destId="{7A8E365F-0B55-4487-97E9-BCF83DB286B8}" srcOrd="9" destOrd="0" presId="urn:microsoft.com/office/officeart/2008/layout/LinedList"/>
    <dgm:cxn modelId="{7C10BE57-CAAC-4DBC-B5BF-EE4ED1BF496A}" type="presParOf" srcId="{7A8E365F-0B55-4487-97E9-BCF83DB286B8}" destId="{A6640892-74B7-4659-99F8-C4C83CE8662D}" srcOrd="0" destOrd="0" presId="urn:microsoft.com/office/officeart/2008/layout/LinedList"/>
    <dgm:cxn modelId="{785162C1-66A3-4067-94E4-17AE4C561EC6}" type="presParOf" srcId="{7A8E365F-0B55-4487-97E9-BCF83DB286B8}" destId="{100F1E1F-CDDC-4032-82EB-45CB27083001}" srcOrd="1" destOrd="0" presId="urn:microsoft.com/office/officeart/2008/layout/LinedList"/>
  </dgm:cxnLst>
  <dgm:bg/>
  <dgm:whole>
    <a:ln>
      <a:solidFill>
        <a:srgbClr val="ED7D3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CE0EC1-0CD7-4400-BC70-7B3E4B3BA6D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2A34551-D3BF-4C07-BB8A-7BCB728C02ED}">
      <dgm:prSet/>
      <dgm:spPr/>
      <dgm:t>
        <a:bodyPr/>
        <a:lstStyle/>
        <a:p>
          <a:r>
            <a:rPr lang="en-US"/>
            <a:t>Feeling less safe and secure, which is called insecure attachment, may show itself through anxiety when being away from someone.  </a:t>
          </a:r>
        </a:p>
      </dgm:t>
    </dgm:pt>
    <dgm:pt modelId="{A6254954-6B78-471B-8F50-52C60A56A6FF}" type="parTrans" cxnId="{FA2A28DF-6CD0-434A-A4C3-2DD6DC4429AA}">
      <dgm:prSet/>
      <dgm:spPr/>
      <dgm:t>
        <a:bodyPr/>
        <a:lstStyle/>
        <a:p>
          <a:endParaRPr lang="en-US"/>
        </a:p>
      </dgm:t>
    </dgm:pt>
    <dgm:pt modelId="{36C1815B-CCEA-4B54-8C6B-7DB540B372EA}" type="sibTrans" cxnId="{FA2A28DF-6CD0-434A-A4C3-2DD6DC4429AA}">
      <dgm:prSet/>
      <dgm:spPr/>
      <dgm:t>
        <a:bodyPr/>
        <a:lstStyle/>
        <a:p>
          <a:endParaRPr lang="en-US"/>
        </a:p>
      </dgm:t>
    </dgm:pt>
    <dgm:pt modelId="{825A94A4-EEB5-4286-9017-4733D78E35D3}">
      <dgm:prSet/>
      <dgm:spPr/>
      <dgm:t>
        <a:bodyPr/>
        <a:lstStyle/>
        <a:p>
          <a:r>
            <a:rPr lang="en-US"/>
            <a:t>Having low social confidence might lead to less verbal communication.  </a:t>
          </a:r>
        </a:p>
      </dgm:t>
    </dgm:pt>
    <dgm:pt modelId="{60240AEE-974E-4B7E-9E52-FD4817B7D54B}" type="parTrans" cxnId="{3BDF0048-2E76-4262-ABD0-F5497E4FD226}">
      <dgm:prSet/>
      <dgm:spPr/>
      <dgm:t>
        <a:bodyPr/>
        <a:lstStyle/>
        <a:p>
          <a:endParaRPr lang="en-US"/>
        </a:p>
      </dgm:t>
    </dgm:pt>
    <dgm:pt modelId="{060BB693-B410-43F2-8F5A-69BC390762DD}" type="sibTrans" cxnId="{3BDF0048-2E76-4262-ABD0-F5497E4FD226}">
      <dgm:prSet/>
      <dgm:spPr/>
      <dgm:t>
        <a:bodyPr/>
        <a:lstStyle/>
        <a:p>
          <a:endParaRPr lang="en-US"/>
        </a:p>
      </dgm:t>
    </dgm:pt>
    <dgm:pt modelId="{39B79F5A-3C80-4861-834E-4455E047909B}">
      <dgm:prSet/>
      <dgm:spPr/>
      <dgm:t>
        <a:bodyPr/>
        <a:lstStyle/>
        <a:p>
          <a:r>
            <a:rPr lang="en-US"/>
            <a:t>Difficulty in playgroups shows that need to manage feelings and social skills </a:t>
          </a:r>
          <a:r>
            <a:rPr lang="en-GB"/>
            <a:t>(Ainsworth et al., 1978).</a:t>
          </a:r>
          <a:endParaRPr lang="en-US"/>
        </a:p>
      </dgm:t>
    </dgm:pt>
    <dgm:pt modelId="{B9E79DFA-17ED-45D6-ABCA-5F85C4E1D68F}" type="parTrans" cxnId="{D73C7686-F84D-4967-8D28-1F96A70E30B4}">
      <dgm:prSet/>
      <dgm:spPr/>
      <dgm:t>
        <a:bodyPr/>
        <a:lstStyle/>
        <a:p>
          <a:endParaRPr lang="en-US"/>
        </a:p>
      </dgm:t>
    </dgm:pt>
    <dgm:pt modelId="{8D78832B-DE84-4EC8-BF43-5EF6805CF17C}" type="sibTrans" cxnId="{D73C7686-F84D-4967-8D28-1F96A70E30B4}">
      <dgm:prSet/>
      <dgm:spPr/>
      <dgm:t>
        <a:bodyPr/>
        <a:lstStyle/>
        <a:p>
          <a:endParaRPr lang="en-US"/>
        </a:p>
      </dgm:t>
    </dgm:pt>
    <dgm:pt modelId="{A655D5B4-6B57-4D91-82A9-F77DC2D0D927}" type="pres">
      <dgm:prSet presAssocID="{9ECE0EC1-0CD7-4400-BC70-7B3E4B3BA6DF}" presName="linear" presStyleCnt="0">
        <dgm:presLayoutVars>
          <dgm:animLvl val="lvl"/>
          <dgm:resizeHandles val="exact"/>
        </dgm:presLayoutVars>
      </dgm:prSet>
      <dgm:spPr/>
    </dgm:pt>
    <dgm:pt modelId="{7F7C8D80-2548-4F36-AAC9-3B2CC4F9C129}" type="pres">
      <dgm:prSet presAssocID="{92A34551-D3BF-4C07-BB8A-7BCB728C02ED}" presName="parentText" presStyleLbl="node1" presStyleIdx="0" presStyleCnt="3">
        <dgm:presLayoutVars>
          <dgm:chMax val="0"/>
          <dgm:bulletEnabled val="1"/>
        </dgm:presLayoutVars>
      </dgm:prSet>
      <dgm:spPr/>
    </dgm:pt>
    <dgm:pt modelId="{95B79171-BC61-488E-9887-722115732B7E}" type="pres">
      <dgm:prSet presAssocID="{36C1815B-CCEA-4B54-8C6B-7DB540B372EA}" presName="spacer" presStyleCnt="0"/>
      <dgm:spPr/>
    </dgm:pt>
    <dgm:pt modelId="{6340E39E-82F6-4B99-A8D5-3267CB041624}" type="pres">
      <dgm:prSet presAssocID="{825A94A4-EEB5-4286-9017-4733D78E35D3}" presName="parentText" presStyleLbl="node1" presStyleIdx="1" presStyleCnt="3">
        <dgm:presLayoutVars>
          <dgm:chMax val="0"/>
          <dgm:bulletEnabled val="1"/>
        </dgm:presLayoutVars>
      </dgm:prSet>
      <dgm:spPr/>
    </dgm:pt>
    <dgm:pt modelId="{17560580-0670-498B-833C-3C5AE861FF9A}" type="pres">
      <dgm:prSet presAssocID="{060BB693-B410-43F2-8F5A-69BC390762DD}" presName="spacer" presStyleCnt="0"/>
      <dgm:spPr/>
    </dgm:pt>
    <dgm:pt modelId="{5A087749-EFBB-4A8E-87A6-2CAC957EF8A3}" type="pres">
      <dgm:prSet presAssocID="{39B79F5A-3C80-4861-834E-4455E047909B}" presName="parentText" presStyleLbl="node1" presStyleIdx="2" presStyleCnt="3">
        <dgm:presLayoutVars>
          <dgm:chMax val="0"/>
          <dgm:bulletEnabled val="1"/>
        </dgm:presLayoutVars>
      </dgm:prSet>
      <dgm:spPr/>
    </dgm:pt>
  </dgm:ptLst>
  <dgm:cxnLst>
    <dgm:cxn modelId="{3BDF0048-2E76-4262-ABD0-F5497E4FD226}" srcId="{9ECE0EC1-0CD7-4400-BC70-7B3E4B3BA6DF}" destId="{825A94A4-EEB5-4286-9017-4733D78E35D3}" srcOrd="1" destOrd="0" parTransId="{60240AEE-974E-4B7E-9E52-FD4817B7D54B}" sibTransId="{060BB693-B410-43F2-8F5A-69BC390762DD}"/>
    <dgm:cxn modelId="{5F0EEA7F-542B-4CFD-9EFA-73455A97B81A}" type="presOf" srcId="{825A94A4-EEB5-4286-9017-4733D78E35D3}" destId="{6340E39E-82F6-4B99-A8D5-3267CB041624}" srcOrd="0" destOrd="0" presId="urn:microsoft.com/office/officeart/2005/8/layout/vList2"/>
    <dgm:cxn modelId="{D73C7686-F84D-4967-8D28-1F96A70E30B4}" srcId="{9ECE0EC1-0CD7-4400-BC70-7B3E4B3BA6DF}" destId="{39B79F5A-3C80-4861-834E-4455E047909B}" srcOrd="2" destOrd="0" parTransId="{B9E79DFA-17ED-45D6-ABCA-5F85C4E1D68F}" sibTransId="{8D78832B-DE84-4EC8-BF43-5EF6805CF17C}"/>
    <dgm:cxn modelId="{B2F87693-E160-44E8-8AFB-17A8C7E458BC}" type="presOf" srcId="{92A34551-D3BF-4C07-BB8A-7BCB728C02ED}" destId="{7F7C8D80-2548-4F36-AAC9-3B2CC4F9C129}" srcOrd="0" destOrd="0" presId="urn:microsoft.com/office/officeart/2005/8/layout/vList2"/>
    <dgm:cxn modelId="{F84FB59B-DBDC-428B-9DCE-1004D1E04548}" type="presOf" srcId="{9ECE0EC1-0CD7-4400-BC70-7B3E4B3BA6DF}" destId="{A655D5B4-6B57-4D91-82A9-F77DC2D0D927}" srcOrd="0" destOrd="0" presId="urn:microsoft.com/office/officeart/2005/8/layout/vList2"/>
    <dgm:cxn modelId="{AFC7B9B3-02A0-4840-9DF4-08D42EB3B1FF}" type="presOf" srcId="{39B79F5A-3C80-4861-834E-4455E047909B}" destId="{5A087749-EFBB-4A8E-87A6-2CAC957EF8A3}" srcOrd="0" destOrd="0" presId="urn:microsoft.com/office/officeart/2005/8/layout/vList2"/>
    <dgm:cxn modelId="{FA2A28DF-6CD0-434A-A4C3-2DD6DC4429AA}" srcId="{9ECE0EC1-0CD7-4400-BC70-7B3E4B3BA6DF}" destId="{92A34551-D3BF-4C07-BB8A-7BCB728C02ED}" srcOrd="0" destOrd="0" parTransId="{A6254954-6B78-471B-8F50-52C60A56A6FF}" sibTransId="{36C1815B-CCEA-4B54-8C6B-7DB540B372EA}"/>
    <dgm:cxn modelId="{F05C843A-5224-40F7-80AD-7C045F7401E0}" type="presParOf" srcId="{A655D5B4-6B57-4D91-82A9-F77DC2D0D927}" destId="{7F7C8D80-2548-4F36-AAC9-3B2CC4F9C129}" srcOrd="0" destOrd="0" presId="urn:microsoft.com/office/officeart/2005/8/layout/vList2"/>
    <dgm:cxn modelId="{65CDFBDD-31E9-40EF-A763-306D5C83E624}" type="presParOf" srcId="{A655D5B4-6B57-4D91-82A9-F77DC2D0D927}" destId="{95B79171-BC61-488E-9887-722115732B7E}" srcOrd="1" destOrd="0" presId="urn:microsoft.com/office/officeart/2005/8/layout/vList2"/>
    <dgm:cxn modelId="{B330C372-767E-48E3-A4A9-1BEC65EE9F81}" type="presParOf" srcId="{A655D5B4-6B57-4D91-82A9-F77DC2D0D927}" destId="{6340E39E-82F6-4B99-A8D5-3267CB041624}" srcOrd="2" destOrd="0" presId="urn:microsoft.com/office/officeart/2005/8/layout/vList2"/>
    <dgm:cxn modelId="{786DAC62-4160-4C47-8137-D82342CA2E1C}" type="presParOf" srcId="{A655D5B4-6B57-4D91-82A9-F77DC2D0D927}" destId="{17560580-0670-498B-833C-3C5AE861FF9A}" srcOrd="3" destOrd="0" presId="urn:microsoft.com/office/officeart/2005/8/layout/vList2"/>
    <dgm:cxn modelId="{712D450F-E6BE-4955-A78F-3C4AB083E316}" type="presParOf" srcId="{A655D5B4-6B57-4D91-82A9-F77DC2D0D927}" destId="{5A087749-EFBB-4A8E-87A6-2CAC957EF8A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FC6531-C833-4E45-B602-8FC9E7E8757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F36429E-4AD7-4FF4-9750-DFCDDEB7881C}">
      <dgm:prSet/>
      <dgm:spPr/>
      <dgm:t>
        <a:bodyPr/>
        <a:lstStyle/>
        <a:p>
          <a:r>
            <a:rPr lang="en-US"/>
            <a:t>Biological factors: personality type and possible delay in speaking.</a:t>
          </a:r>
        </a:p>
      </dgm:t>
    </dgm:pt>
    <dgm:pt modelId="{8353E110-5544-4274-A5A6-A84CD974570C}" type="parTrans" cxnId="{695D72C4-DFB3-4DBF-9123-2FCE1ADFAB8D}">
      <dgm:prSet/>
      <dgm:spPr/>
      <dgm:t>
        <a:bodyPr/>
        <a:lstStyle/>
        <a:p>
          <a:endParaRPr lang="en-US"/>
        </a:p>
      </dgm:t>
    </dgm:pt>
    <dgm:pt modelId="{1E3C9C40-DBF8-46DC-AC9B-64F9030048B6}" type="sibTrans" cxnId="{695D72C4-DFB3-4DBF-9123-2FCE1ADFAB8D}">
      <dgm:prSet/>
      <dgm:spPr/>
      <dgm:t>
        <a:bodyPr/>
        <a:lstStyle/>
        <a:p>
          <a:endParaRPr lang="en-US"/>
        </a:p>
      </dgm:t>
    </dgm:pt>
    <dgm:pt modelId="{78AFCFB4-9492-40EF-9EB0-17675F00B679}">
      <dgm:prSet/>
      <dgm:spPr/>
      <dgm:t>
        <a:bodyPr/>
        <a:lstStyle/>
        <a:p>
          <a:r>
            <a:rPr lang="en-US"/>
            <a:t>Environmental factors: how well children interact in a nursery environment and their family connections.</a:t>
          </a:r>
        </a:p>
      </dgm:t>
    </dgm:pt>
    <dgm:pt modelId="{78B52343-B77E-43D9-98A1-3A6C554685E0}" type="parTrans" cxnId="{6A3FB1F4-3D22-4D42-A794-0B200190EA64}">
      <dgm:prSet/>
      <dgm:spPr/>
      <dgm:t>
        <a:bodyPr/>
        <a:lstStyle/>
        <a:p>
          <a:endParaRPr lang="en-US"/>
        </a:p>
      </dgm:t>
    </dgm:pt>
    <dgm:pt modelId="{94209B56-0133-4107-9575-145D6E00EEA5}" type="sibTrans" cxnId="{6A3FB1F4-3D22-4D42-A794-0B200190EA64}">
      <dgm:prSet/>
      <dgm:spPr/>
      <dgm:t>
        <a:bodyPr/>
        <a:lstStyle/>
        <a:p>
          <a:endParaRPr lang="en-US"/>
        </a:p>
      </dgm:t>
    </dgm:pt>
    <dgm:pt modelId="{5A655AF7-F466-47A8-91F6-1211C72D7D48}">
      <dgm:prSet/>
      <dgm:spPr/>
      <dgm:t>
        <a:bodyPr/>
        <a:lstStyle/>
        <a:p>
          <a:r>
            <a:rPr lang="en-US"/>
            <a:t>According to the interactionist theory, both factors affect how people grow and develop </a:t>
          </a:r>
          <a:r>
            <a:rPr lang="en-GB"/>
            <a:t>(Rutter, 2012).</a:t>
          </a:r>
          <a:endParaRPr lang="en-US"/>
        </a:p>
      </dgm:t>
    </dgm:pt>
    <dgm:pt modelId="{19456B35-3346-4138-A1FA-67AD3320FA79}" type="parTrans" cxnId="{41DA6FC3-D997-46FD-8FA2-47B9CC42FCFB}">
      <dgm:prSet/>
      <dgm:spPr/>
      <dgm:t>
        <a:bodyPr/>
        <a:lstStyle/>
        <a:p>
          <a:endParaRPr lang="en-US"/>
        </a:p>
      </dgm:t>
    </dgm:pt>
    <dgm:pt modelId="{D130E0BE-97C3-43B8-8066-318A25FA0C0D}" type="sibTrans" cxnId="{41DA6FC3-D997-46FD-8FA2-47B9CC42FCFB}">
      <dgm:prSet/>
      <dgm:spPr/>
      <dgm:t>
        <a:bodyPr/>
        <a:lstStyle/>
        <a:p>
          <a:endParaRPr lang="en-US"/>
        </a:p>
      </dgm:t>
    </dgm:pt>
    <dgm:pt modelId="{7E01B4AE-6953-4062-8BE5-6288384E3F02}" type="pres">
      <dgm:prSet presAssocID="{D5FC6531-C833-4E45-B602-8FC9E7E8757B}" presName="linear" presStyleCnt="0">
        <dgm:presLayoutVars>
          <dgm:animLvl val="lvl"/>
          <dgm:resizeHandles val="exact"/>
        </dgm:presLayoutVars>
      </dgm:prSet>
      <dgm:spPr/>
    </dgm:pt>
    <dgm:pt modelId="{901D3950-EE4D-4194-AE8B-A69E6142331C}" type="pres">
      <dgm:prSet presAssocID="{2F36429E-4AD7-4FF4-9750-DFCDDEB7881C}" presName="parentText" presStyleLbl="node1" presStyleIdx="0" presStyleCnt="3">
        <dgm:presLayoutVars>
          <dgm:chMax val="0"/>
          <dgm:bulletEnabled val="1"/>
        </dgm:presLayoutVars>
      </dgm:prSet>
      <dgm:spPr/>
    </dgm:pt>
    <dgm:pt modelId="{8AD71E80-56B6-4AA6-B0AA-5072C48B7C4F}" type="pres">
      <dgm:prSet presAssocID="{1E3C9C40-DBF8-46DC-AC9B-64F9030048B6}" presName="spacer" presStyleCnt="0"/>
      <dgm:spPr/>
    </dgm:pt>
    <dgm:pt modelId="{8BD2965E-7364-4FC3-B358-B6C9F21CB923}" type="pres">
      <dgm:prSet presAssocID="{78AFCFB4-9492-40EF-9EB0-17675F00B679}" presName="parentText" presStyleLbl="node1" presStyleIdx="1" presStyleCnt="3">
        <dgm:presLayoutVars>
          <dgm:chMax val="0"/>
          <dgm:bulletEnabled val="1"/>
        </dgm:presLayoutVars>
      </dgm:prSet>
      <dgm:spPr/>
    </dgm:pt>
    <dgm:pt modelId="{1A682E63-4C73-4B5D-9528-EFADED3A5875}" type="pres">
      <dgm:prSet presAssocID="{94209B56-0133-4107-9575-145D6E00EEA5}" presName="spacer" presStyleCnt="0"/>
      <dgm:spPr/>
    </dgm:pt>
    <dgm:pt modelId="{7114FCCE-C78C-46AB-9A44-705587BAD2E6}" type="pres">
      <dgm:prSet presAssocID="{5A655AF7-F466-47A8-91F6-1211C72D7D48}" presName="parentText" presStyleLbl="node1" presStyleIdx="2" presStyleCnt="3">
        <dgm:presLayoutVars>
          <dgm:chMax val="0"/>
          <dgm:bulletEnabled val="1"/>
        </dgm:presLayoutVars>
      </dgm:prSet>
      <dgm:spPr/>
    </dgm:pt>
  </dgm:ptLst>
  <dgm:cxnLst>
    <dgm:cxn modelId="{87B4AB23-2796-4BD1-82E6-F8BAA0EE6C42}" type="presOf" srcId="{D5FC6531-C833-4E45-B602-8FC9E7E8757B}" destId="{7E01B4AE-6953-4062-8BE5-6288384E3F02}" srcOrd="0" destOrd="0" presId="urn:microsoft.com/office/officeart/2005/8/layout/vList2"/>
    <dgm:cxn modelId="{94D39A3E-0F6D-4CAF-AD13-A243E6A0BE58}" type="presOf" srcId="{2F36429E-4AD7-4FF4-9750-DFCDDEB7881C}" destId="{901D3950-EE4D-4194-AE8B-A69E6142331C}" srcOrd="0" destOrd="0" presId="urn:microsoft.com/office/officeart/2005/8/layout/vList2"/>
    <dgm:cxn modelId="{CDAF417C-BE6E-4C72-A69D-0CF997752B59}" type="presOf" srcId="{78AFCFB4-9492-40EF-9EB0-17675F00B679}" destId="{8BD2965E-7364-4FC3-B358-B6C9F21CB923}" srcOrd="0" destOrd="0" presId="urn:microsoft.com/office/officeart/2005/8/layout/vList2"/>
    <dgm:cxn modelId="{41DA6FC3-D997-46FD-8FA2-47B9CC42FCFB}" srcId="{D5FC6531-C833-4E45-B602-8FC9E7E8757B}" destId="{5A655AF7-F466-47A8-91F6-1211C72D7D48}" srcOrd="2" destOrd="0" parTransId="{19456B35-3346-4138-A1FA-67AD3320FA79}" sibTransId="{D130E0BE-97C3-43B8-8066-318A25FA0C0D}"/>
    <dgm:cxn modelId="{695D72C4-DFB3-4DBF-9123-2FCE1ADFAB8D}" srcId="{D5FC6531-C833-4E45-B602-8FC9E7E8757B}" destId="{2F36429E-4AD7-4FF4-9750-DFCDDEB7881C}" srcOrd="0" destOrd="0" parTransId="{8353E110-5544-4274-A5A6-A84CD974570C}" sibTransId="{1E3C9C40-DBF8-46DC-AC9B-64F9030048B6}"/>
    <dgm:cxn modelId="{BE617BF1-0141-41C3-83FE-93C93DE3EADA}" type="presOf" srcId="{5A655AF7-F466-47A8-91F6-1211C72D7D48}" destId="{7114FCCE-C78C-46AB-9A44-705587BAD2E6}" srcOrd="0" destOrd="0" presId="urn:microsoft.com/office/officeart/2005/8/layout/vList2"/>
    <dgm:cxn modelId="{6A3FB1F4-3D22-4D42-A794-0B200190EA64}" srcId="{D5FC6531-C833-4E45-B602-8FC9E7E8757B}" destId="{78AFCFB4-9492-40EF-9EB0-17675F00B679}" srcOrd="1" destOrd="0" parTransId="{78B52343-B77E-43D9-98A1-3A6C554685E0}" sibTransId="{94209B56-0133-4107-9575-145D6E00EEA5}"/>
    <dgm:cxn modelId="{D8DB5928-EF23-4B27-8255-3CF31558459D}" type="presParOf" srcId="{7E01B4AE-6953-4062-8BE5-6288384E3F02}" destId="{901D3950-EE4D-4194-AE8B-A69E6142331C}" srcOrd="0" destOrd="0" presId="urn:microsoft.com/office/officeart/2005/8/layout/vList2"/>
    <dgm:cxn modelId="{46D5EE0C-12F1-4714-82CA-D72A3C5CDD63}" type="presParOf" srcId="{7E01B4AE-6953-4062-8BE5-6288384E3F02}" destId="{8AD71E80-56B6-4AA6-B0AA-5072C48B7C4F}" srcOrd="1" destOrd="0" presId="urn:microsoft.com/office/officeart/2005/8/layout/vList2"/>
    <dgm:cxn modelId="{801D9C9F-1E88-4E54-8D86-1CBD6FFB0F1A}" type="presParOf" srcId="{7E01B4AE-6953-4062-8BE5-6288384E3F02}" destId="{8BD2965E-7364-4FC3-B358-B6C9F21CB923}" srcOrd="2" destOrd="0" presId="urn:microsoft.com/office/officeart/2005/8/layout/vList2"/>
    <dgm:cxn modelId="{0463DD9B-5CC6-4135-B967-67D81E2C3E4B}" type="presParOf" srcId="{7E01B4AE-6953-4062-8BE5-6288384E3F02}" destId="{1A682E63-4C73-4B5D-9528-EFADED3A5875}" srcOrd="3" destOrd="0" presId="urn:microsoft.com/office/officeart/2005/8/layout/vList2"/>
    <dgm:cxn modelId="{B7948FE5-B172-4BEC-921F-ED3B0172CB3E}" type="presParOf" srcId="{7E01B4AE-6953-4062-8BE5-6288384E3F02}" destId="{7114FCCE-C78C-46AB-9A44-705587BAD2E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B6E56D-8BD4-4508-9959-FA40E331BB9E}" type="doc">
      <dgm:prSet loTypeId="urn:microsoft.com/office/officeart/2005/8/layout/vProcess5" loCatId="process" qsTypeId="urn:microsoft.com/office/officeart/2005/8/quickstyle/simple1" qsCatId="simple" csTypeId="urn:microsoft.com/office/officeart/2018/5/colors/Iconchunking_neutralicontext_colorful1" csCatId="colorful" phldr="1"/>
      <dgm:spPr/>
      <dgm:t>
        <a:bodyPr/>
        <a:lstStyle/>
        <a:p>
          <a:endParaRPr lang="en-US"/>
        </a:p>
      </dgm:t>
    </dgm:pt>
    <dgm:pt modelId="{A04DF2E4-15BA-46DB-9FFF-C68610D0AD4B}">
      <dgm:prSet/>
      <dgm:spPr/>
      <dgm:t>
        <a:bodyPr/>
        <a:lstStyle/>
        <a:p>
          <a:pPr>
            <a:lnSpc>
              <a:spcPct val="100000"/>
            </a:lnSpc>
          </a:pPr>
          <a:r>
            <a:rPr lang="en-US"/>
            <a:t>Practicality: provides a clear guide for helping and understanding needs </a:t>
          </a:r>
          <a:r>
            <a:rPr lang="en-GB"/>
            <a:t>(Spies and Duschinsky, 2021)</a:t>
          </a:r>
          <a:r>
            <a:rPr lang="en-US"/>
            <a:t>.  </a:t>
          </a:r>
        </a:p>
      </dgm:t>
    </dgm:pt>
    <dgm:pt modelId="{FC903672-D87D-4F2E-AEF7-333DB39D8D1B}" type="parTrans" cxnId="{D4A5ACE0-CC39-46E4-81FA-DC1DBAE8F6AB}">
      <dgm:prSet/>
      <dgm:spPr/>
      <dgm:t>
        <a:bodyPr/>
        <a:lstStyle/>
        <a:p>
          <a:endParaRPr lang="en-US"/>
        </a:p>
      </dgm:t>
    </dgm:pt>
    <dgm:pt modelId="{B7878DDB-C157-44F6-86D6-E5880DD6A1D4}" type="sibTrans" cxnId="{D4A5ACE0-CC39-46E4-81FA-DC1DBAE8F6AB}">
      <dgm:prSet/>
      <dgm:spPr/>
      <dgm:t>
        <a:bodyPr/>
        <a:lstStyle/>
        <a:p>
          <a:endParaRPr lang="en-US"/>
        </a:p>
      </dgm:t>
    </dgm:pt>
    <dgm:pt modelId="{D027C4EC-DF85-4909-8B55-0AA719C68CF8}">
      <dgm:prSet/>
      <dgm:spPr/>
      <dgm:t>
        <a:bodyPr/>
        <a:lstStyle/>
        <a:p>
          <a:pPr>
            <a:lnSpc>
              <a:spcPct val="100000"/>
            </a:lnSpc>
          </a:pPr>
          <a:r>
            <a:rPr lang="en-US"/>
            <a:t>Limitations: Different cultures are not addressed properly, and there might be too much focus on mothers (Hill et al., 2024</a:t>
          </a:r>
          <a:r>
            <a:rPr lang="en-GB"/>
            <a:t>).</a:t>
          </a:r>
          <a:endParaRPr lang="en-US"/>
        </a:p>
      </dgm:t>
    </dgm:pt>
    <dgm:pt modelId="{5DCC9C6A-5DB3-42C0-AEA3-849427337ACE}" type="parTrans" cxnId="{B6FD807A-C66A-4842-AC0E-D56035A69A01}">
      <dgm:prSet/>
      <dgm:spPr/>
      <dgm:t>
        <a:bodyPr/>
        <a:lstStyle/>
        <a:p>
          <a:endParaRPr lang="en-US"/>
        </a:p>
      </dgm:t>
    </dgm:pt>
    <dgm:pt modelId="{EC944FA3-5DB1-416B-A70A-40E6EA7017E1}" type="sibTrans" cxnId="{B6FD807A-C66A-4842-AC0E-D56035A69A01}">
      <dgm:prSet/>
      <dgm:spPr/>
      <dgm:t>
        <a:bodyPr/>
        <a:lstStyle/>
        <a:p>
          <a:endParaRPr lang="en-US"/>
        </a:p>
      </dgm:t>
    </dgm:pt>
    <dgm:pt modelId="{36D03B8E-81D2-426B-8271-DD255666D699}">
      <dgm:prSet/>
      <dgm:spPr/>
      <dgm:t>
        <a:bodyPr/>
        <a:lstStyle/>
        <a:p>
          <a:pPr>
            <a:lnSpc>
              <a:spcPct val="100000"/>
            </a:lnSpc>
          </a:pPr>
          <a:r>
            <a:rPr lang="en-US"/>
            <a:t>Further understanding comes from other theories, like Piaget's (Cognitive) theory and Vygotsky's (Sociocultural)</a:t>
          </a:r>
        </a:p>
      </dgm:t>
    </dgm:pt>
    <dgm:pt modelId="{6C69247E-B735-4317-AB76-7D763EBAD2D0}" type="parTrans" cxnId="{E18BAF76-9D4F-46BC-AC5F-15A796BCB2ED}">
      <dgm:prSet/>
      <dgm:spPr/>
      <dgm:t>
        <a:bodyPr/>
        <a:lstStyle/>
        <a:p>
          <a:endParaRPr lang="en-US"/>
        </a:p>
      </dgm:t>
    </dgm:pt>
    <dgm:pt modelId="{6C986F12-9578-4668-A2AF-9E458A035436}" type="sibTrans" cxnId="{E18BAF76-9D4F-46BC-AC5F-15A796BCB2ED}">
      <dgm:prSet/>
      <dgm:spPr/>
      <dgm:t>
        <a:bodyPr/>
        <a:lstStyle/>
        <a:p>
          <a:endParaRPr lang="en-US"/>
        </a:p>
      </dgm:t>
    </dgm:pt>
    <dgm:pt modelId="{BE5A347B-5672-49FB-9BCE-9774E54EAB2E}" type="pres">
      <dgm:prSet presAssocID="{CEB6E56D-8BD4-4508-9959-FA40E331BB9E}" presName="outerComposite" presStyleCnt="0">
        <dgm:presLayoutVars>
          <dgm:chMax val="5"/>
          <dgm:dir/>
          <dgm:resizeHandles val="exact"/>
        </dgm:presLayoutVars>
      </dgm:prSet>
      <dgm:spPr/>
    </dgm:pt>
    <dgm:pt modelId="{D8C7082A-1AD4-4CD1-9279-2F806DBF70B1}" type="pres">
      <dgm:prSet presAssocID="{CEB6E56D-8BD4-4508-9959-FA40E331BB9E}" presName="dummyMaxCanvas" presStyleCnt="0">
        <dgm:presLayoutVars/>
      </dgm:prSet>
      <dgm:spPr/>
    </dgm:pt>
    <dgm:pt modelId="{892D436F-35AF-4B25-98A9-E9CC20978EE2}" type="pres">
      <dgm:prSet presAssocID="{CEB6E56D-8BD4-4508-9959-FA40E331BB9E}" presName="ThreeNodes_1" presStyleLbl="node1" presStyleIdx="0" presStyleCnt="3">
        <dgm:presLayoutVars>
          <dgm:bulletEnabled val="1"/>
        </dgm:presLayoutVars>
      </dgm:prSet>
      <dgm:spPr/>
    </dgm:pt>
    <dgm:pt modelId="{9B0BC71D-3A4D-4396-8227-05845C3184D6}" type="pres">
      <dgm:prSet presAssocID="{CEB6E56D-8BD4-4508-9959-FA40E331BB9E}" presName="ThreeNodes_2" presStyleLbl="node1" presStyleIdx="1" presStyleCnt="3">
        <dgm:presLayoutVars>
          <dgm:bulletEnabled val="1"/>
        </dgm:presLayoutVars>
      </dgm:prSet>
      <dgm:spPr/>
    </dgm:pt>
    <dgm:pt modelId="{6BF50470-7A3C-43C8-8966-E60B9AA4144E}" type="pres">
      <dgm:prSet presAssocID="{CEB6E56D-8BD4-4508-9959-FA40E331BB9E}" presName="ThreeNodes_3" presStyleLbl="node1" presStyleIdx="2" presStyleCnt="3">
        <dgm:presLayoutVars>
          <dgm:bulletEnabled val="1"/>
        </dgm:presLayoutVars>
      </dgm:prSet>
      <dgm:spPr/>
    </dgm:pt>
    <dgm:pt modelId="{C5E688EB-79DC-4146-A5C4-2DBD695D0F9B}" type="pres">
      <dgm:prSet presAssocID="{CEB6E56D-8BD4-4508-9959-FA40E331BB9E}" presName="ThreeConn_1-2" presStyleLbl="fgAccFollowNode1" presStyleIdx="0" presStyleCnt="2">
        <dgm:presLayoutVars>
          <dgm:bulletEnabled val="1"/>
        </dgm:presLayoutVars>
      </dgm:prSet>
      <dgm:spPr/>
    </dgm:pt>
    <dgm:pt modelId="{FE87B41E-3956-43A8-8B8A-FD3CBB75FF13}" type="pres">
      <dgm:prSet presAssocID="{CEB6E56D-8BD4-4508-9959-FA40E331BB9E}" presName="ThreeConn_2-3" presStyleLbl="fgAccFollowNode1" presStyleIdx="1" presStyleCnt="2">
        <dgm:presLayoutVars>
          <dgm:bulletEnabled val="1"/>
        </dgm:presLayoutVars>
      </dgm:prSet>
      <dgm:spPr/>
    </dgm:pt>
    <dgm:pt modelId="{D34C1A89-B430-4883-ADFF-AC5B29F47798}" type="pres">
      <dgm:prSet presAssocID="{CEB6E56D-8BD4-4508-9959-FA40E331BB9E}" presName="ThreeNodes_1_text" presStyleLbl="node1" presStyleIdx="2" presStyleCnt="3">
        <dgm:presLayoutVars>
          <dgm:bulletEnabled val="1"/>
        </dgm:presLayoutVars>
      </dgm:prSet>
      <dgm:spPr/>
    </dgm:pt>
    <dgm:pt modelId="{B61A52D3-4E9C-493D-8A8F-141E3D90652E}" type="pres">
      <dgm:prSet presAssocID="{CEB6E56D-8BD4-4508-9959-FA40E331BB9E}" presName="ThreeNodes_2_text" presStyleLbl="node1" presStyleIdx="2" presStyleCnt="3">
        <dgm:presLayoutVars>
          <dgm:bulletEnabled val="1"/>
        </dgm:presLayoutVars>
      </dgm:prSet>
      <dgm:spPr/>
    </dgm:pt>
    <dgm:pt modelId="{E90CEFEC-EB7B-4DD2-A941-F8D21EEB8235}" type="pres">
      <dgm:prSet presAssocID="{CEB6E56D-8BD4-4508-9959-FA40E331BB9E}" presName="ThreeNodes_3_text" presStyleLbl="node1" presStyleIdx="2" presStyleCnt="3">
        <dgm:presLayoutVars>
          <dgm:bulletEnabled val="1"/>
        </dgm:presLayoutVars>
      </dgm:prSet>
      <dgm:spPr/>
    </dgm:pt>
  </dgm:ptLst>
  <dgm:cxnLst>
    <dgm:cxn modelId="{122E3201-31B7-47D8-AE1D-40623F5907F4}" type="presOf" srcId="{A04DF2E4-15BA-46DB-9FFF-C68610D0AD4B}" destId="{D34C1A89-B430-4883-ADFF-AC5B29F47798}" srcOrd="1" destOrd="0" presId="urn:microsoft.com/office/officeart/2005/8/layout/vProcess5"/>
    <dgm:cxn modelId="{FEAFB20D-2555-4811-84CF-5868F937CDC1}" type="presOf" srcId="{EC944FA3-5DB1-416B-A70A-40E6EA7017E1}" destId="{FE87B41E-3956-43A8-8B8A-FD3CBB75FF13}" srcOrd="0" destOrd="0" presId="urn:microsoft.com/office/officeart/2005/8/layout/vProcess5"/>
    <dgm:cxn modelId="{1D62D921-916F-4A73-82F3-77F74A519C55}" type="presOf" srcId="{D027C4EC-DF85-4909-8B55-0AA719C68CF8}" destId="{B61A52D3-4E9C-493D-8A8F-141E3D90652E}" srcOrd="1" destOrd="0" presId="urn:microsoft.com/office/officeart/2005/8/layout/vProcess5"/>
    <dgm:cxn modelId="{356E4C38-7EF6-4E2D-ADA1-4B22219E4A46}" type="presOf" srcId="{D027C4EC-DF85-4909-8B55-0AA719C68CF8}" destId="{9B0BC71D-3A4D-4396-8227-05845C3184D6}" srcOrd="0" destOrd="0" presId="urn:microsoft.com/office/officeart/2005/8/layout/vProcess5"/>
    <dgm:cxn modelId="{46AE986B-F153-4068-A7B7-0CF46513337F}" type="presOf" srcId="{B7878DDB-C157-44F6-86D6-E5880DD6A1D4}" destId="{C5E688EB-79DC-4146-A5C4-2DBD695D0F9B}" srcOrd="0" destOrd="0" presId="urn:microsoft.com/office/officeart/2005/8/layout/vProcess5"/>
    <dgm:cxn modelId="{E18BAF76-9D4F-46BC-AC5F-15A796BCB2ED}" srcId="{CEB6E56D-8BD4-4508-9959-FA40E331BB9E}" destId="{36D03B8E-81D2-426B-8271-DD255666D699}" srcOrd="2" destOrd="0" parTransId="{6C69247E-B735-4317-AB76-7D763EBAD2D0}" sibTransId="{6C986F12-9578-4668-A2AF-9E458A035436}"/>
    <dgm:cxn modelId="{B6FD807A-C66A-4842-AC0E-D56035A69A01}" srcId="{CEB6E56D-8BD4-4508-9959-FA40E331BB9E}" destId="{D027C4EC-DF85-4909-8B55-0AA719C68CF8}" srcOrd="1" destOrd="0" parTransId="{5DCC9C6A-5DB3-42C0-AEA3-849427337ACE}" sibTransId="{EC944FA3-5DB1-416B-A70A-40E6EA7017E1}"/>
    <dgm:cxn modelId="{D7397C98-D5BA-46D6-B3F3-7BFF6FEACA23}" type="presOf" srcId="{36D03B8E-81D2-426B-8271-DD255666D699}" destId="{E90CEFEC-EB7B-4DD2-A941-F8D21EEB8235}" srcOrd="1" destOrd="0" presId="urn:microsoft.com/office/officeart/2005/8/layout/vProcess5"/>
    <dgm:cxn modelId="{DF8173A6-31E2-417D-89CB-0FEE47EFC3A6}" type="presOf" srcId="{A04DF2E4-15BA-46DB-9FFF-C68610D0AD4B}" destId="{892D436F-35AF-4B25-98A9-E9CC20978EE2}" srcOrd="0" destOrd="0" presId="urn:microsoft.com/office/officeart/2005/8/layout/vProcess5"/>
    <dgm:cxn modelId="{D4A5ACE0-CC39-46E4-81FA-DC1DBAE8F6AB}" srcId="{CEB6E56D-8BD4-4508-9959-FA40E331BB9E}" destId="{A04DF2E4-15BA-46DB-9FFF-C68610D0AD4B}" srcOrd="0" destOrd="0" parTransId="{FC903672-D87D-4F2E-AEF7-333DB39D8D1B}" sibTransId="{B7878DDB-C157-44F6-86D6-E5880DD6A1D4}"/>
    <dgm:cxn modelId="{A21928EA-7B7B-4758-93B2-AB0FD2B75139}" type="presOf" srcId="{CEB6E56D-8BD4-4508-9959-FA40E331BB9E}" destId="{BE5A347B-5672-49FB-9BCE-9774E54EAB2E}" srcOrd="0" destOrd="0" presId="urn:microsoft.com/office/officeart/2005/8/layout/vProcess5"/>
    <dgm:cxn modelId="{B18C21FB-480F-4238-B5CE-6FA40A36BDA1}" type="presOf" srcId="{36D03B8E-81D2-426B-8271-DD255666D699}" destId="{6BF50470-7A3C-43C8-8966-E60B9AA4144E}" srcOrd="0" destOrd="0" presId="urn:microsoft.com/office/officeart/2005/8/layout/vProcess5"/>
    <dgm:cxn modelId="{03EDD8B0-3F7C-44EE-A7EE-44CA36530F77}" type="presParOf" srcId="{BE5A347B-5672-49FB-9BCE-9774E54EAB2E}" destId="{D8C7082A-1AD4-4CD1-9279-2F806DBF70B1}" srcOrd="0" destOrd="0" presId="urn:microsoft.com/office/officeart/2005/8/layout/vProcess5"/>
    <dgm:cxn modelId="{BB945D54-51DA-49BD-BA70-CF7B0E93D54B}" type="presParOf" srcId="{BE5A347B-5672-49FB-9BCE-9774E54EAB2E}" destId="{892D436F-35AF-4B25-98A9-E9CC20978EE2}" srcOrd="1" destOrd="0" presId="urn:microsoft.com/office/officeart/2005/8/layout/vProcess5"/>
    <dgm:cxn modelId="{9AF57A77-2CC6-48BA-A4DD-B44C7610756E}" type="presParOf" srcId="{BE5A347B-5672-49FB-9BCE-9774E54EAB2E}" destId="{9B0BC71D-3A4D-4396-8227-05845C3184D6}" srcOrd="2" destOrd="0" presId="urn:microsoft.com/office/officeart/2005/8/layout/vProcess5"/>
    <dgm:cxn modelId="{B3DE6DE4-C12D-40C7-920A-1B17A12AD6A5}" type="presParOf" srcId="{BE5A347B-5672-49FB-9BCE-9774E54EAB2E}" destId="{6BF50470-7A3C-43C8-8966-E60B9AA4144E}" srcOrd="3" destOrd="0" presId="urn:microsoft.com/office/officeart/2005/8/layout/vProcess5"/>
    <dgm:cxn modelId="{560D8DA9-E44C-49C5-A298-D10CD279ADC8}" type="presParOf" srcId="{BE5A347B-5672-49FB-9BCE-9774E54EAB2E}" destId="{C5E688EB-79DC-4146-A5C4-2DBD695D0F9B}" srcOrd="4" destOrd="0" presId="urn:microsoft.com/office/officeart/2005/8/layout/vProcess5"/>
    <dgm:cxn modelId="{3D4B7ED3-0D75-46FC-8565-1146BEC410ED}" type="presParOf" srcId="{BE5A347B-5672-49FB-9BCE-9774E54EAB2E}" destId="{FE87B41E-3956-43A8-8B8A-FD3CBB75FF13}" srcOrd="5" destOrd="0" presId="urn:microsoft.com/office/officeart/2005/8/layout/vProcess5"/>
    <dgm:cxn modelId="{45384E11-5BEA-4F94-AD55-4ACDB5230F43}" type="presParOf" srcId="{BE5A347B-5672-49FB-9BCE-9774E54EAB2E}" destId="{D34C1A89-B430-4883-ADFF-AC5B29F47798}" srcOrd="6" destOrd="0" presId="urn:microsoft.com/office/officeart/2005/8/layout/vProcess5"/>
    <dgm:cxn modelId="{C91A4FD0-7F58-4FC9-9EE9-44C8BF120B5F}" type="presParOf" srcId="{BE5A347B-5672-49FB-9BCE-9774E54EAB2E}" destId="{B61A52D3-4E9C-493D-8A8F-141E3D90652E}" srcOrd="7" destOrd="0" presId="urn:microsoft.com/office/officeart/2005/8/layout/vProcess5"/>
    <dgm:cxn modelId="{E5B998D5-71D8-4837-81E7-F56FEC9A5D8A}" type="presParOf" srcId="{BE5A347B-5672-49FB-9BCE-9774E54EAB2E}" destId="{E90CEFEC-EB7B-4DD2-A941-F8D21EEB823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AE44F5-01D4-4B09-89DC-BE2EF59EFEA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6C8E028-9E73-4A3F-B220-5440ACA129D5}">
      <dgm:prSet/>
      <dgm:spPr/>
      <dgm:t>
        <a:bodyPr/>
        <a:lstStyle/>
        <a:p>
          <a:r>
            <a:rPr lang="en-US" dirty="0"/>
            <a:t>Amira's problems with social situations and her fear of being alone can be understood using Bowlby's theory.</a:t>
          </a:r>
        </a:p>
      </dgm:t>
    </dgm:pt>
    <dgm:pt modelId="{879C7E0E-5031-4ECC-AFFA-78E2085D09E5}" type="parTrans" cxnId="{BE642203-5F2E-4EA7-87DF-36EF24B558A1}">
      <dgm:prSet/>
      <dgm:spPr/>
      <dgm:t>
        <a:bodyPr/>
        <a:lstStyle/>
        <a:p>
          <a:endParaRPr lang="en-US"/>
        </a:p>
      </dgm:t>
    </dgm:pt>
    <dgm:pt modelId="{ECCF8146-AF43-40DB-8E8E-4C98FA8A7F35}" type="sibTrans" cxnId="{BE642203-5F2E-4EA7-87DF-36EF24B558A1}">
      <dgm:prSet/>
      <dgm:spPr/>
      <dgm:t>
        <a:bodyPr/>
        <a:lstStyle/>
        <a:p>
          <a:endParaRPr lang="en-US"/>
        </a:p>
      </dgm:t>
    </dgm:pt>
    <dgm:pt modelId="{465DB1DE-E92F-467E-8408-38DC7BFC6E2A}">
      <dgm:prSet/>
      <dgm:spPr/>
      <dgm:t>
        <a:bodyPr/>
        <a:lstStyle/>
        <a:p>
          <a:r>
            <a:rPr lang="en-US"/>
            <a:t>Helpful methods that consider her feelings can help her get used to the nursery.</a:t>
          </a:r>
        </a:p>
      </dgm:t>
    </dgm:pt>
    <dgm:pt modelId="{1B1ADB4E-9F74-41D3-91E1-9F0F37637590}" type="parTrans" cxnId="{D16B0A0E-2173-4F96-B6DE-A12222660D93}">
      <dgm:prSet/>
      <dgm:spPr/>
      <dgm:t>
        <a:bodyPr/>
        <a:lstStyle/>
        <a:p>
          <a:endParaRPr lang="en-US"/>
        </a:p>
      </dgm:t>
    </dgm:pt>
    <dgm:pt modelId="{20C4F80B-C227-497D-9DAE-EBE392881F50}" type="sibTrans" cxnId="{D16B0A0E-2173-4F96-B6DE-A12222660D93}">
      <dgm:prSet/>
      <dgm:spPr/>
      <dgm:t>
        <a:bodyPr/>
        <a:lstStyle/>
        <a:p>
          <a:endParaRPr lang="en-US"/>
        </a:p>
      </dgm:t>
    </dgm:pt>
    <dgm:pt modelId="{5BDE1D4A-557D-4700-8149-F60D429FE0B8}">
      <dgm:prSet/>
      <dgm:spPr/>
      <dgm:t>
        <a:bodyPr/>
        <a:lstStyle/>
        <a:p>
          <a:r>
            <a:rPr lang="en-US"/>
            <a:t>Stay aware of what's happening, involving family if needed, and look for help from different areas of expertise.</a:t>
          </a:r>
        </a:p>
      </dgm:t>
    </dgm:pt>
    <dgm:pt modelId="{5635E2AA-5315-4D9D-86F1-8E520E9B25DE}" type="parTrans" cxnId="{1E2C14E7-85C2-4715-8697-D9BBD289673D}">
      <dgm:prSet/>
      <dgm:spPr/>
      <dgm:t>
        <a:bodyPr/>
        <a:lstStyle/>
        <a:p>
          <a:endParaRPr lang="en-US"/>
        </a:p>
      </dgm:t>
    </dgm:pt>
    <dgm:pt modelId="{FE29E558-4255-4B70-8E9A-B6E875019514}" type="sibTrans" cxnId="{1E2C14E7-85C2-4715-8697-D9BBD289673D}">
      <dgm:prSet/>
      <dgm:spPr/>
      <dgm:t>
        <a:bodyPr/>
        <a:lstStyle/>
        <a:p>
          <a:endParaRPr lang="en-US"/>
        </a:p>
      </dgm:t>
    </dgm:pt>
    <dgm:pt modelId="{67C3E36A-DD7D-4484-A981-CA1FCA6991DC}" type="pres">
      <dgm:prSet presAssocID="{E3AE44F5-01D4-4B09-89DC-BE2EF59EFEAE}" presName="linear" presStyleCnt="0">
        <dgm:presLayoutVars>
          <dgm:animLvl val="lvl"/>
          <dgm:resizeHandles val="exact"/>
        </dgm:presLayoutVars>
      </dgm:prSet>
      <dgm:spPr/>
    </dgm:pt>
    <dgm:pt modelId="{8BD8DFB0-3487-479A-A704-E7F217E22225}" type="pres">
      <dgm:prSet presAssocID="{56C8E028-9E73-4A3F-B220-5440ACA129D5}" presName="parentText" presStyleLbl="node1" presStyleIdx="0" presStyleCnt="3">
        <dgm:presLayoutVars>
          <dgm:chMax val="0"/>
          <dgm:bulletEnabled val="1"/>
        </dgm:presLayoutVars>
      </dgm:prSet>
      <dgm:spPr/>
    </dgm:pt>
    <dgm:pt modelId="{2F4A2FE8-A5AB-4A10-AF6A-535F62BE1871}" type="pres">
      <dgm:prSet presAssocID="{ECCF8146-AF43-40DB-8E8E-4C98FA8A7F35}" presName="spacer" presStyleCnt="0"/>
      <dgm:spPr/>
    </dgm:pt>
    <dgm:pt modelId="{B2E7A1F8-21C2-4C77-B46B-75E47C99F635}" type="pres">
      <dgm:prSet presAssocID="{465DB1DE-E92F-467E-8408-38DC7BFC6E2A}" presName="parentText" presStyleLbl="node1" presStyleIdx="1" presStyleCnt="3">
        <dgm:presLayoutVars>
          <dgm:chMax val="0"/>
          <dgm:bulletEnabled val="1"/>
        </dgm:presLayoutVars>
      </dgm:prSet>
      <dgm:spPr/>
    </dgm:pt>
    <dgm:pt modelId="{24850D23-7317-4BEE-A78F-19BF3ED4D0FE}" type="pres">
      <dgm:prSet presAssocID="{20C4F80B-C227-497D-9DAE-EBE392881F50}" presName="spacer" presStyleCnt="0"/>
      <dgm:spPr/>
    </dgm:pt>
    <dgm:pt modelId="{200444A9-F685-4B1E-90CE-F1B521A149D7}" type="pres">
      <dgm:prSet presAssocID="{5BDE1D4A-557D-4700-8149-F60D429FE0B8}" presName="parentText" presStyleLbl="node1" presStyleIdx="2" presStyleCnt="3">
        <dgm:presLayoutVars>
          <dgm:chMax val="0"/>
          <dgm:bulletEnabled val="1"/>
        </dgm:presLayoutVars>
      </dgm:prSet>
      <dgm:spPr/>
    </dgm:pt>
  </dgm:ptLst>
  <dgm:cxnLst>
    <dgm:cxn modelId="{BE642203-5F2E-4EA7-87DF-36EF24B558A1}" srcId="{E3AE44F5-01D4-4B09-89DC-BE2EF59EFEAE}" destId="{56C8E028-9E73-4A3F-B220-5440ACA129D5}" srcOrd="0" destOrd="0" parTransId="{879C7E0E-5031-4ECC-AFFA-78E2085D09E5}" sibTransId="{ECCF8146-AF43-40DB-8E8E-4C98FA8A7F35}"/>
    <dgm:cxn modelId="{B75E3B05-C3E0-4328-9AC1-72A580F13C5C}" type="presOf" srcId="{465DB1DE-E92F-467E-8408-38DC7BFC6E2A}" destId="{B2E7A1F8-21C2-4C77-B46B-75E47C99F635}" srcOrd="0" destOrd="0" presId="urn:microsoft.com/office/officeart/2005/8/layout/vList2"/>
    <dgm:cxn modelId="{D16B0A0E-2173-4F96-B6DE-A12222660D93}" srcId="{E3AE44F5-01D4-4B09-89DC-BE2EF59EFEAE}" destId="{465DB1DE-E92F-467E-8408-38DC7BFC6E2A}" srcOrd="1" destOrd="0" parTransId="{1B1ADB4E-9F74-41D3-91E1-9F0F37637590}" sibTransId="{20C4F80B-C227-497D-9DAE-EBE392881F50}"/>
    <dgm:cxn modelId="{74201643-B8C4-47B1-8E1B-58408A9DBD8B}" type="presOf" srcId="{56C8E028-9E73-4A3F-B220-5440ACA129D5}" destId="{8BD8DFB0-3487-479A-A704-E7F217E22225}" srcOrd="0" destOrd="0" presId="urn:microsoft.com/office/officeart/2005/8/layout/vList2"/>
    <dgm:cxn modelId="{16F51C43-2402-4F8D-9836-150CFAEC5727}" type="presOf" srcId="{E3AE44F5-01D4-4B09-89DC-BE2EF59EFEAE}" destId="{67C3E36A-DD7D-4484-A981-CA1FCA6991DC}" srcOrd="0" destOrd="0" presId="urn:microsoft.com/office/officeart/2005/8/layout/vList2"/>
    <dgm:cxn modelId="{D6446999-0551-452B-BA12-2AE2B9C29A8C}" type="presOf" srcId="{5BDE1D4A-557D-4700-8149-F60D429FE0B8}" destId="{200444A9-F685-4B1E-90CE-F1B521A149D7}" srcOrd="0" destOrd="0" presId="urn:microsoft.com/office/officeart/2005/8/layout/vList2"/>
    <dgm:cxn modelId="{1E2C14E7-85C2-4715-8697-D9BBD289673D}" srcId="{E3AE44F5-01D4-4B09-89DC-BE2EF59EFEAE}" destId="{5BDE1D4A-557D-4700-8149-F60D429FE0B8}" srcOrd="2" destOrd="0" parTransId="{5635E2AA-5315-4D9D-86F1-8E520E9B25DE}" sibTransId="{FE29E558-4255-4B70-8E9A-B6E875019514}"/>
    <dgm:cxn modelId="{45390CAF-1EA9-4DB6-B0B0-B78B4B1281A5}" type="presParOf" srcId="{67C3E36A-DD7D-4484-A981-CA1FCA6991DC}" destId="{8BD8DFB0-3487-479A-A704-E7F217E22225}" srcOrd="0" destOrd="0" presId="urn:microsoft.com/office/officeart/2005/8/layout/vList2"/>
    <dgm:cxn modelId="{1D826859-3CFB-4A2A-A9D2-99B69BFA6BFD}" type="presParOf" srcId="{67C3E36A-DD7D-4484-A981-CA1FCA6991DC}" destId="{2F4A2FE8-A5AB-4A10-AF6A-535F62BE1871}" srcOrd="1" destOrd="0" presId="urn:microsoft.com/office/officeart/2005/8/layout/vList2"/>
    <dgm:cxn modelId="{AC004625-8956-4215-A401-CFD0A9A5C378}" type="presParOf" srcId="{67C3E36A-DD7D-4484-A981-CA1FCA6991DC}" destId="{B2E7A1F8-21C2-4C77-B46B-75E47C99F635}" srcOrd="2" destOrd="0" presId="urn:microsoft.com/office/officeart/2005/8/layout/vList2"/>
    <dgm:cxn modelId="{D307515D-D745-4B13-BD7C-2DE75CE0E898}" type="presParOf" srcId="{67C3E36A-DD7D-4484-A981-CA1FCA6991DC}" destId="{24850D23-7317-4BEE-A78F-19BF3ED4D0FE}" srcOrd="3" destOrd="0" presId="urn:microsoft.com/office/officeart/2005/8/layout/vList2"/>
    <dgm:cxn modelId="{2B22DE54-6F6A-4FAB-AF8F-6A788842072E}" type="presParOf" srcId="{67C3E36A-DD7D-4484-A981-CA1FCA6991DC}" destId="{200444A9-F685-4B1E-90CE-F1B521A149D7}" srcOrd="4" destOrd="0" presId="urn:microsoft.com/office/officeart/2005/8/layout/vList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84B0D-9AE4-4491-877B-792B90381AA5}">
      <dsp:nvSpPr>
        <dsp:cNvPr id="0" name=""/>
        <dsp:cNvSpPr/>
      </dsp:nvSpPr>
      <dsp:spPr>
        <a:xfrm>
          <a:off x="0" y="1783"/>
          <a:ext cx="4773168"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EF6601-6F14-4112-BB78-B5EB47A88B15}">
      <dsp:nvSpPr>
        <dsp:cNvPr id="0" name=""/>
        <dsp:cNvSpPr/>
      </dsp:nvSpPr>
      <dsp:spPr>
        <a:xfrm>
          <a:off x="229911" y="172791"/>
          <a:ext cx="418020" cy="4180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C5062D-066F-4EB1-8567-0F06A6848BB2}">
      <dsp:nvSpPr>
        <dsp:cNvPr id="0" name=""/>
        <dsp:cNvSpPr/>
      </dsp:nvSpPr>
      <dsp:spPr>
        <a:xfrm>
          <a:off x="877842" y="1783"/>
          <a:ext cx="3895325"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GB" sz="1900" kern="1200"/>
            <a:t>MODULE CODE - LCHS4010 </a:t>
          </a:r>
          <a:endParaRPr lang="en-US" sz="1900" kern="1200"/>
        </a:p>
      </dsp:txBody>
      <dsp:txXfrm>
        <a:off x="877842" y="1783"/>
        <a:ext cx="3895325" cy="760036"/>
      </dsp:txXfrm>
    </dsp:sp>
    <dsp:sp modelId="{F8CE97F4-8BB7-41BA-BEE5-C34FF4023EB6}">
      <dsp:nvSpPr>
        <dsp:cNvPr id="0" name=""/>
        <dsp:cNvSpPr/>
      </dsp:nvSpPr>
      <dsp:spPr>
        <a:xfrm>
          <a:off x="0" y="951829"/>
          <a:ext cx="4773168"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E286F6-6CDF-4650-BDC3-2F09578E4F59}">
      <dsp:nvSpPr>
        <dsp:cNvPr id="0" name=""/>
        <dsp:cNvSpPr/>
      </dsp:nvSpPr>
      <dsp:spPr>
        <a:xfrm>
          <a:off x="229911" y="1122837"/>
          <a:ext cx="418020" cy="4180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D6EBA4-35C1-4AB7-8208-B311C7A139C2}">
      <dsp:nvSpPr>
        <dsp:cNvPr id="0" name=""/>
        <dsp:cNvSpPr/>
      </dsp:nvSpPr>
      <dsp:spPr>
        <a:xfrm>
          <a:off x="877842" y="951829"/>
          <a:ext cx="3895325"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GB" sz="1900" kern="1200"/>
            <a:t>MODULE - Psychology in Health and Social Care</a:t>
          </a:r>
          <a:endParaRPr lang="en-US" sz="1900" kern="1200"/>
        </a:p>
      </dsp:txBody>
      <dsp:txXfrm>
        <a:off x="877842" y="951829"/>
        <a:ext cx="3895325" cy="760036"/>
      </dsp:txXfrm>
    </dsp:sp>
    <dsp:sp modelId="{D284A8CE-84CC-4B0F-831F-EFE4835E854B}">
      <dsp:nvSpPr>
        <dsp:cNvPr id="0" name=""/>
        <dsp:cNvSpPr/>
      </dsp:nvSpPr>
      <dsp:spPr>
        <a:xfrm>
          <a:off x="0" y="1901874"/>
          <a:ext cx="4773168"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80AAD2-B32E-4AC0-9333-0B7F7DE376D7}">
      <dsp:nvSpPr>
        <dsp:cNvPr id="0" name=""/>
        <dsp:cNvSpPr/>
      </dsp:nvSpPr>
      <dsp:spPr>
        <a:xfrm>
          <a:off x="229911" y="2072883"/>
          <a:ext cx="418020" cy="4180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DD2817-CE50-4F74-B87A-AD7233460EFB}">
      <dsp:nvSpPr>
        <dsp:cNvPr id="0" name=""/>
        <dsp:cNvSpPr/>
      </dsp:nvSpPr>
      <dsp:spPr>
        <a:xfrm>
          <a:off x="877842" y="1901874"/>
          <a:ext cx="3895325"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GB" sz="1900" kern="1200"/>
            <a:t>Individual Presentation – Component 1</a:t>
          </a:r>
          <a:endParaRPr lang="en-US" sz="1900" kern="1200"/>
        </a:p>
      </dsp:txBody>
      <dsp:txXfrm>
        <a:off x="877842" y="1901874"/>
        <a:ext cx="3895325" cy="760036"/>
      </dsp:txXfrm>
    </dsp:sp>
    <dsp:sp modelId="{04DEB616-4BC0-4703-8451-AFD2AEF5F6E3}">
      <dsp:nvSpPr>
        <dsp:cNvPr id="0" name=""/>
        <dsp:cNvSpPr/>
      </dsp:nvSpPr>
      <dsp:spPr>
        <a:xfrm>
          <a:off x="0" y="2851920"/>
          <a:ext cx="4773168"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529B04-2989-4A7A-8A05-7BB96BC59A63}">
      <dsp:nvSpPr>
        <dsp:cNvPr id="0" name=""/>
        <dsp:cNvSpPr/>
      </dsp:nvSpPr>
      <dsp:spPr>
        <a:xfrm>
          <a:off x="229911" y="3022928"/>
          <a:ext cx="418020" cy="4180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682AD2-DFA7-4A31-9B33-AE4A1F8E85B2}">
      <dsp:nvSpPr>
        <dsp:cNvPr id="0" name=""/>
        <dsp:cNvSpPr/>
      </dsp:nvSpPr>
      <dsp:spPr>
        <a:xfrm>
          <a:off x="877842" y="2851920"/>
          <a:ext cx="3895325"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GB" sz="1900" kern="1200"/>
            <a:t>Student Name: Adibah Bashir</a:t>
          </a:r>
          <a:endParaRPr lang="en-US" sz="1900" kern="1200"/>
        </a:p>
      </dsp:txBody>
      <dsp:txXfrm>
        <a:off x="877842" y="2851920"/>
        <a:ext cx="3895325" cy="760036"/>
      </dsp:txXfrm>
    </dsp:sp>
    <dsp:sp modelId="{33C04816-7548-444E-9D89-1040E42D2C3B}">
      <dsp:nvSpPr>
        <dsp:cNvPr id="0" name=""/>
        <dsp:cNvSpPr/>
      </dsp:nvSpPr>
      <dsp:spPr>
        <a:xfrm>
          <a:off x="0" y="3801966"/>
          <a:ext cx="4773168"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4BA5B3-3CD3-4C34-9045-99C5D663AB09}">
      <dsp:nvSpPr>
        <dsp:cNvPr id="0" name=""/>
        <dsp:cNvSpPr/>
      </dsp:nvSpPr>
      <dsp:spPr>
        <a:xfrm>
          <a:off x="229911" y="3972974"/>
          <a:ext cx="418020" cy="4180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A15224-B571-4017-B043-9700E1E10AEE}">
      <dsp:nvSpPr>
        <dsp:cNvPr id="0" name=""/>
        <dsp:cNvSpPr/>
      </dsp:nvSpPr>
      <dsp:spPr>
        <a:xfrm>
          <a:off x="877842" y="3801966"/>
          <a:ext cx="3895325"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GB" sz="1900" kern="1200"/>
            <a:t>Student ID: 2422466</a:t>
          </a:r>
          <a:endParaRPr lang="en-US" sz="1900" kern="1200"/>
        </a:p>
      </dsp:txBody>
      <dsp:txXfrm>
        <a:off x="877842" y="3801966"/>
        <a:ext cx="3895325" cy="760036"/>
      </dsp:txXfrm>
    </dsp:sp>
    <dsp:sp modelId="{21FC8C5F-98C6-439F-8342-4A506FEEFF1D}">
      <dsp:nvSpPr>
        <dsp:cNvPr id="0" name=""/>
        <dsp:cNvSpPr/>
      </dsp:nvSpPr>
      <dsp:spPr>
        <a:xfrm>
          <a:off x="0" y="4752011"/>
          <a:ext cx="4773168"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3E022E-5694-4B2F-9084-D4B880A4EC2D}">
      <dsp:nvSpPr>
        <dsp:cNvPr id="0" name=""/>
        <dsp:cNvSpPr/>
      </dsp:nvSpPr>
      <dsp:spPr>
        <a:xfrm>
          <a:off x="229911" y="4923020"/>
          <a:ext cx="418020" cy="4180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3DDC79-6C44-452B-9EED-FD1D3053E5A5}">
      <dsp:nvSpPr>
        <dsp:cNvPr id="0" name=""/>
        <dsp:cNvSpPr/>
      </dsp:nvSpPr>
      <dsp:spPr>
        <a:xfrm>
          <a:off x="877842" y="4752011"/>
          <a:ext cx="3895325"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GB" sz="1900" kern="1200"/>
            <a:t>LECTURES NAME: Neale Haddon</a:t>
          </a:r>
          <a:endParaRPr lang="en-US" sz="1900" kern="1200"/>
        </a:p>
      </dsp:txBody>
      <dsp:txXfrm>
        <a:off x="877842" y="4752011"/>
        <a:ext cx="3895325" cy="7600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43B3A8-B13F-4E83-A445-73542DC98A64}">
      <dsp:nvSpPr>
        <dsp:cNvPr id="0" name=""/>
        <dsp:cNvSpPr/>
      </dsp:nvSpPr>
      <dsp:spPr>
        <a:xfrm>
          <a:off x="0" y="606"/>
          <a:ext cx="4170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10F38C-E951-4D1A-8805-17F9DC9C8E19}">
      <dsp:nvSpPr>
        <dsp:cNvPr id="0" name=""/>
        <dsp:cNvSpPr/>
      </dsp:nvSpPr>
      <dsp:spPr>
        <a:xfrm>
          <a:off x="0" y="606"/>
          <a:ext cx="4170996" cy="993405"/>
        </a:xfrm>
        <a:prstGeom prst="rect">
          <a:avLst/>
        </a:prstGeom>
        <a:noFill/>
        <a:ln>
          <a:solidFill>
            <a:srgbClr val="ED7D31"/>
          </a:solid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The attachment theory suggests that people are born with a need to forge bonds with caregivers (Bowlby, 1988).</a:t>
          </a:r>
        </a:p>
      </dsp:txBody>
      <dsp:txXfrm>
        <a:off x="0" y="606"/>
        <a:ext cx="4170996" cy="993405"/>
      </dsp:txXfrm>
    </dsp:sp>
    <dsp:sp modelId="{597B635D-73C0-40F4-9318-16F029FD01A5}">
      <dsp:nvSpPr>
        <dsp:cNvPr id="0" name=""/>
        <dsp:cNvSpPr/>
      </dsp:nvSpPr>
      <dsp:spPr>
        <a:xfrm>
          <a:off x="0" y="994011"/>
          <a:ext cx="4170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0FDCFD-F93D-4E6B-A3DB-E8921C8DC2C3}">
      <dsp:nvSpPr>
        <dsp:cNvPr id="0" name=""/>
        <dsp:cNvSpPr/>
      </dsp:nvSpPr>
      <dsp:spPr>
        <a:xfrm>
          <a:off x="0" y="994011"/>
          <a:ext cx="4170996" cy="99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u="sng" kern="1200" dirty="0"/>
            <a:t>Important concepts:</a:t>
          </a:r>
          <a:endParaRPr lang="en-US" sz="2000" u="sng" kern="1200" dirty="0"/>
        </a:p>
      </dsp:txBody>
      <dsp:txXfrm>
        <a:off x="0" y="994011"/>
        <a:ext cx="4170996" cy="993405"/>
      </dsp:txXfrm>
    </dsp:sp>
    <dsp:sp modelId="{EF681219-523A-4362-9216-BB1FEECAC5A8}">
      <dsp:nvSpPr>
        <dsp:cNvPr id="0" name=""/>
        <dsp:cNvSpPr/>
      </dsp:nvSpPr>
      <dsp:spPr>
        <a:xfrm>
          <a:off x="0" y="1987417"/>
          <a:ext cx="4170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20A874-C63C-4FDB-A693-9601805DA8FE}">
      <dsp:nvSpPr>
        <dsp:cNvPr id="0" name=""/>
        <dsp:cNvSpPr/>
      </dsp:nvSpPr>
      <dsp:spPr>
        <a:xfrm>
          <a:off x="0" y="1987417"/>
          <a:ext cx="4170996" cy="99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Children and their caregivers form strong emotional bonds.</a:t>
          </a:r>
        </a:p>
      </dsp:txBody>
      <dsp:txXfrm>
        <a:off x="0" y="1987417"/>
        <a:ext cx="4170996" cy="993405"/>
      </dsp:txXfrm>
    </dsp:sp>
    <dsp:sp modelId="{96C37A99-6D2F-495D-B287-AB9CD2998D7B}">
      <dsp:nvSpPr>
        <dsp:cNvPr id="0" name=""/>
        <dsp:cNvSpPr/>
      </dsp:nvSpPr>
      <dsp:spPr>
        <a:xfrm>
          <a:off x="0" y="2980822"/>
          <a:ext cx="4170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5A0FB3-C102-453E-B0CB-FC98E69D5BF6}">
      <dsp:nvSpPr>
        <dsp:cNvPr id="0" name=""/>
        <dsp:cNvSpPr/>
      </dsp:nvSpPr>
      <dsp:spPr>
        <a:xfrm>
          <a:off x="0" y="2980822"/>
          <a:ext cx="4170996" cy="99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Relationship expectations are influenced by personal ways of thinking and feeling.</a:t>
          </a:r>
        </a:p>
      </dsp:txBody>
      <dsp:txXfrm>
        <a:off x="0" y="2980822"/>
        <a:ext cx="4170996" cy="993405"/>
      </dsp:txXfrm>
    </dsp:sp>
    <dsp:sp modelId="{28107AB8-E4F6-433D-9BA5-9F61E4789930}">
      <dsp:nvSpPr>
        <dsp:cNvPr id="0" name=""/>
        <dsp:cNvSpPr/>
      </dsp:nvSpPr>
      <dsp:spPr>
        <a:xfrm>
          <a:off x="0" y="3974228"/>
          <a:ext cx="4170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640892-74B7-4659-99F8-C4C83CE8662D}">
      <dsp:nvSpPr>
        <dsp:cNvPr id="0" name=""/>
        <dsp:cNvSpPr/>
      </dsp:nvSpPr>
      <dsp:spPr>
        <a:xfrm>
          <a:off x="0" y="3974228"/>
          <a:ext cx="4170996" cy="99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Behavior is affected by whether one has safe or unsafe attachment styles.</a:t>
          </a:r>
        </a:p>
      </dsp:txBody>
      <dsp:txXfrm>
        <a:off x="0" y="3974228"/>
        <a:ext cx="4170996" cy="9934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C8D80-2548-4F36-AAC9-3B2CC4F9C129}">
      <dsp:nvSpPr>
        <dsp:cNvPr id="0" name=""/>
        <dsp:cNvSpPr/>
      </dsp:nvSpPr>
      <dsp:spPr>
        <a:xfrm>
          <a:off x="0" y="86904"/>
          <a:ext cx="4415790" cy="1356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Feeling less safe and secure, which is called insecure attachment, may show itself through anxiety when being away from someone.  </a:t>
          </a:r>
        </a:p>
      </dsp:txBody>
      <dsp:txXfrm>
        <a:off x="66196" y="153100"/>
        <a:ext cx="4283398" cy="1223637"/>
      </dsp:txXfrm>
    </dsp:sp>
    <dsp:sp modelId="{6340E39E-82F6-4B99-A8D5-3267CB041624}">
      <dsp:nvSpPr>
        <dsp:cNvPr id="0" name=""/>
        <dsp:cNvSpPr/>
      </dsp:nvSpPr>
      <dsp:spPr>
        <a:xfrm>
          <a:off x="0" y="1497654"/>
          <a:ext cx="4415790" cy="1356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Having low social confidence might lead to less verbal communication.  </a:t>
          </a:r>
        </a:p>
      </dsp:txBody>
      <dsp:txXfrm>
        <a:off x="66196" y="1563850"/>
        <a:ext cx="4283398" cy="1223637"/>
      </dsp:txXfrm>
    </dsp:sp>
    <dsp:sp modelId="{5A087749-EFBB-4A8E-87A6-2CAC957EF8A3}">
      <dsp:nvSpPr>
        <dsp:cNvPr id="0" name=""/>
        <dsp:cNvSpPr/>
      </dsp:nvSpPr>
      <dsp:spPr>
        <a:xfrm>
          <a:off x="0" y="2908403"/>
          <a:ext cx="4415790" cy="1356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Difficulty in playgroups shows that need to manage feelings and social skills </a:t>
          </a:r>
          <a:r>
            <a:rPr lang="en-GB" sz="1900" kern="1200"/>
            <a:t>(Ainsworth et al., 1978).</a:t>
          </a:r>
          <a:endParaRPr lang="en-US" sz="1900" kern="1200"/>
        </a:p>
      </dsp:txBody>
      <dsp:txXfrm>
        <a:off x="66196" y="2974599"/>
        <a:ext cx="4283398" cy="12236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D3950-EE4D-4194-AE8B-A69E6142331C}">
      <dsp:nvSpPr>
        <dsp:cNvPr id="0" name=""/>
        <dsp:cNvSpPr/>
      </dsp:nvSpPr>
      <dsp:spPr>
        <a:xfrm>
          <a:off x="0" y="526641"/>
          <a:ext cx="4309110"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Biological factors: personality type and possible delay in speaking.</a:t>
          </a:r>
        </a:p>
      </dsp:txBody>
      <dsp:txXfrm>
        <a:off x="51885" y="578526"/>
        <a:ext cx="4205340" cy="959101"/>
      </dsp:txXfrm>
    </dsp:sp>
    <dsp:sp modelId="{8BD2965E-7364-4FC3-B358-B6C9F21CB923}">
      <dsp:nvSpPr>
        <dsp:cNvPr id="0" name=""/>
        <dsp:cNvSpPr/>
      </dsp:nvSpPr>
      <dsp:spPr>
        <a:xfrm>
          <a:off x="0" y="1644233"/>
          <a:ext cx="4309110"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Environmental factors: how well children interact in a nursery environment and their family connections.</a:t>
          </a:r>
        </a:p>
      </dsp:txBody>
      <dsp:txXfrm>
        <a:off x="51885" y="1696118"/>
        <a:ext cx="4205340" cy="959101"/>
      </dsp:txXfrm>
    </dsp:sp>
    <dsp:sp modelId="{7114FCCE-C78C-46AB-9A44-705587BAD2E6}">
      <dsp:nvSpPr>
        <dsp:cNvPr id="0" name=""/>
        <dsp:cNvSpPr/>
      </dsp:nvSpPr>
      <dsp:spPr>
        <a:xfrm>
          <a:off x="0" y="2761824"/>
          <a:ext cx="4309110"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According to the interactionist theory, both factors affect how people grow and develop </a:t>
          </a:r>
          <a:r>
            <a:rPr lang="en-GB" sz="1900" kern="1200"/>
            <a:t>(Rutter, 2012).</a:t>
          </a:r>
          <a:endParaRPr lang="en-US" sz="1900" kern="1200"/>
        </a:p>
      </dsp:txBody>
      <dsp:txXfrm>
        <a:off x="51885" y="2813709"/>
        <a:ext cx="4205340" cy="9591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2D436F-35AF-4B25-98A9-E9CC20978EE2}">
      <dsp:nvSpPr>
        <dsp:cNvPr id="0" name=""/>
        <dsp:cNvSpPr/>
      </dsp:nvSpPr>
      <dsp:spPr>
        <a:xfrm>
          <a:off x="0" y="0"/>
          <a:ext cx="6703695" cy="1307257"/>
        </a:xfrm>
        <a:prstGeom prst="roundRect">
          <a:avLst>
            <a:gd name="adj" fmla="val 10000"/>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US" sz="2200" kern="1200"/>
            <a:t>Practicality: provides a clear guide for helping and understanding needs </a:t>
          </a:r>
          <a:r>
            <a:rPr lang="en-GB" sz="2200" kern="1200"/>
            <a:t>(Spies and Duschinsky, 2021)</a:t>
          </a:r>
          <a:r>
            <a:rPr lang="en-US" sz="2200" kern="1200"/>
            <a:t>.  </a:t>
          </a:r>
        </a:p>
      </dsp:txBody>
      <dsp:txXfrm>
        <a:off x="38288" y="38288"/>
        <a:ext cx="5293063" cy="1230681"/>
      </dsp:txXfrm>
    </dsp:sp>
    <dsp:sp modelId="{9B0BC71D-3A4D-4396-8227-05845C3184D6}">
      <dsp:nvSpPr>
        <dsp:cNvPr id="0" name=""/>
        <dsp:cNvSpPr/>
      </dsp:nvSpPr>
      <dsp:spPr>
        <a:xfrm>
          <a:off x="591502" y="1525133"/>
          <a:ext cx="6703695" cy="1307257"/>
        </a:xfrm>
        <a:prstGeom prst="roundRect">
          <a:avLst>
            <a:gd name="adj" fmla="val 10000"/>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US" sz="2200" kern="1200"/>
            <a:t>Limitations: Different cultures are not addressed properly, and there might be too much focus on mothers (Hill et al., 2024</a:t>
          </a:r>
          <a:r>
            <a:rPr lang="en-GB" sz="2200" kern="1200"/>
            <a:t>).</a:t>
          </a:r>
          <a:endParaRPr lang="en-US" sz="2200" kern="1200"/>
        </a:p>
      </dsp:txBody>
      <dsp:txXfrm>
        <a:off x="629790" y="1563421"/>
        <a:ext cx="5185899" cy="1230681"/>
      </dsp:txXfrm>
    </dsp:sp>
    <dsp:sp modelId="{6BF50470-7A3C-43C8-8966-E60B9AA4144E}">
      <dsp:nvSpPr>
        <dsp:cNvPr id="0" name=""/>
        <dsp:cNvSpPr/>
      </dsp:nvSpPr>
      <dsp:spPr>
        <a:xfrm>
          <a:off x="1183004" y="3050266"/>
          <a:ext cx="6703695" cy="1307257"/>
        </a:xfrm>
        <a:prstGeom prst="roundRect">
          <a:avLst>
            <a:gd name="adj" fmla="val 10000"/>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US" sz="2200" kern="1200"/>
            <a:t>Further understanding comes from other theories, like Piaget's (Cognitive) theory and Vygotsky's (Sociocultural)</a:t>
          </a:r>
        </a:p>
      </dsp:txBody>
      <dsp:txXfrm>
        <a:off x="1221292" y="3088554"/>
        <a:ext cx="5185899" cy="1230681"/>
      </dsp:txXfrm>
    </dsp:sp>
    <dsp:sp modelId="{C5E688EB-79DC-4146-A5C4-2DBD695D0F9B}">
      <dsp:nvSpPr>
        <dsp:cNvPr id="0" name=""/>
        <dsp:cNvSpPr/>
      </dsp:nvSpPr>
      <dsp:spPr>
        <a:xfrm>
          <a:off x="5853977" y="991336"/>
          <a:ext cx="849717" cy="84971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45163" y="991336"/>
        <a:ext cx="467345" cy="639412"/>
      </dsp:txXfrm>
    </dsp:sp>
    <dsp:sp modelId="{FE87B41E-3956-43A8-8B8A-FD3CBB75FF13}">
      <dsp:nvSpPr>
        <dsp:cNvPr id="0" name=""/>
        <dsp:cNvSpPr/>
      </dsp:nvSpPr>
      <dsp:spPr>
        <a:xfrm>
          <a:off x="6445480" y="2507755"/>
          <a:ext cx="849717" cy="84971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636666" y="2507755"/>
        <a:ext cx="467345" cy="6394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8DFB0-3487-479A-A704-E7F217E22225}">
      <dsp:nvSpPr>
        <dsp:cNvPr id="0" name=""/>
        <dsp:cNvSpPr/>
      </dsp:nvSpPr>
      <dsp:spPr>
        <a:xfrm>
          <a:off x="0" y="383004"/>
          <a:ext cx="4507230" cy="11547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Amira's problems with social situations and her fear of being alone can be understood using Bowlby's theory.</a:t>
          </a:r>
        </a:p>
      </dsp:txBody>
      <dsp:txXfrm>
        <a:off x="56372" y="439376"/>
        <a:ext cx="4394486" cy="1042045"/>
      </dsp:txXfrm>
    </dsp:sp>
    <dsp:sp modelId="{B2E7A1F8-21C2-4C77-B46B-75E47C99F635}">
      <dsp:nvSpPr>
        <dsp:cNvPr id="0" name=""/>
        <dsp:cNvSpPr/>
      </dsp:nvSpPr>
      <dsp:spPr>
        <a:xfrm>
          <a:off x="0" y="1598274"/>
          <a:ext cx="4507230" cy="11547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Helpful methods that consider her feelings can help her get used to the nursery.</a:t>
          </a:r>
        </a:p>
      </dsp:txBody>
      <dsp:txXfrm>
        <a:off x="56372" y="1654646"/>
        <a:ext cx="4394486" cy="1042045"/>
      </dsp:txXfrm>
    </dsp:sp>
    <dsp:sp modelId="{200444A9-F685-4B1E-90CE-F1B521A149D7}">
      <dsp:nvSpPr>
        <dsp:cNvPr id="0" name=""/>
        <dsp:cNvSpPr/>
      </dsp:nvSpPr>
      <dsp:spPr>
        <a:xfrm>
          <a:off x="0" y="2813544"/>
          <a:ext cx="4507230" cy="11547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Stay aware of what's happening, involving family if needed, and look for help from different areas of expertise.</a:t>
          </a:r>
        </a:p>
      </dsp:txBody>
      <dsp:txXfrm>
        <a:off x="56372" y="2869916"/>
        <a:ext cx="4394486" cy="10420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6132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dirty="0"/>
          </a:p>
        </p:txBody>
      </p:sp>
    </p:spTree>
    <p:extLst>
      <p:ext uri="{BB962C8B-B14F-4D97-AF65-F5344CB8AC3E}">
        <p14:creationId xmlns:p14="http://schemas.microsoft.com/office/powerpoint/2010/main" val="1070143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dirty="0"/>
          </a:p>
        </p:txBody>
      </p:sp>
    </p:spTree>
    <p:extLst>
      <p:ext uri="{BB962C8B-B14F-4D97-AF65-F5344CB8AC3E}">
        <p14:creationId xmlns:p14="http://schemas.microsoft.com/office/powerpoint/2010/main" val="3632194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3126088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113056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325436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664772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515592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3616240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5456968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dirty="0"/>
          </a:p>
        </p:txBody>
      </p:sp>
    </p:spTree>
    <p:extLst>
      <p:ext uri="{BB962C8B-B14F-4D97-AF65-F5344CB8AC3E}">
        <p14:creationId xmlns:p14="http://schemas.microsoft.com/office/powerpoint/2010/main" val="194805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dirty="0"/>
          </a:p>
        </p:txBody>
      </p:sp>
    </p:spTree>
    <p:extLst>
      <p:ext uri="{BB962C8B-B14F-4D97-AF65-F5344CB8AC3E}">
        <p14:creationId xmlns:p14="http://schemas.microsoft.com/office/powerpoint/2010/main" val="1370866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9/22/2025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17464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9/22/2025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41580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95015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9/22/2025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22968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9/22/2025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46191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9/22/2025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95152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87095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8148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15507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9/22/2025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15841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9/22/2025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45156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BCAD085-E8A6-8845-BD4E-CB4CCA059FC4}" type="datetimeFigureOut">
              <a:rPr lang="en-US" smtClean="0"/>
              <a:t>9/22/2025</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002909197"/>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dpks8b.medium.com/nature-vs-nurture-comparison-163a797890a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daynurseries.co.uk/news/article.cfm/id/1578419/Time-to-Read-campaign-urges-parents-to-share-more-experience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pinterest.com/pin/765893480369706288/" TargetMode="External"/><Relationship Id="rId7" Type="http://schemas.openxmlformats.org/officeDocument/2006/relationships/hyperlink" Target="https://www.stlouischildrens.org/node/4021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pexels.com/search/videos/school%20kids/" TargetMode="External"/><Relationship Id="rId5" Type="http://schemas.openxmlformats.org/officeDocument/2006/relationships/hyperlink" Target="https://naitreetgrandir.com/en/feature/anxiety-in-young-children/" TargetMode="External"/><Relationship Id="rId4" Type="http://schemas.openxmlformats.org/officeDocument/2006/relationships/hyperlink" Target="https://www.gov.uk/government/publications/early-years-foundation-stage-framework--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DDE25A-5986-44E9-8479-4B78FC46DE51}"/>
              </a:ext>
            </a:extLst>
          </p:cNvPr>
          <p:cNvSpPr>
            <a:spLocks noGrp="1"/>
          </p:cNvSpPr>
          <p:nvPr>
            <p:ph type="title"/>
          </p:nvPr>
        </p:nvSpPr>
        <p:spPr>
          <a:xfrm>
            <a:off x="479161" y="639193"/>
            <a:ext cx="2678858" cy="3573516"/>
          </a:xfrm>
        </p:spPr>
        <p:txBody>
          <a:bodyPr vert="horz" lIns="91440" tIns="45720" rIns="91440" bIns="45720" rtlCol="0" anchor="b">
            <a:normAutofit/>
          </a:bodyPr>
          <a:lstStyle/>
          <a:p>
            <a:pPr defTabSz="914400"/>
            <a:r>
              <a:rPr lang="en-US" sz="4000" b="1" kern="1200">
                <a:solidFill>
                  <a:schemeClr val="tx1"/>
                </a:solidFill>
                <a:latin typeface="+mj-lt"/>
                <a:ea typeface="+mj-ea"/>
                <a:cs typeface="+mj-cs"/>
              </a:rPr>
              <a:t>Psychology in Health and Social Care</a:t>
            </a:r>
            <a:endParaRPr lang="en-US" sz="4000" kern="1200" dirty="0">
              <a:solidFill>
                <a:schemeClr val="tx1"/>
              </a:solidFill>
              <a:latin typeface="+mj-lt"/>
              <a:ea typeface="+mj-ea"/>
              <a:cs typeface="+mj-cs"/>
            </a:endParaRPr>
          </a:p>
        </p:txBody>
      </p:sp>
      <p:sp>
        <p:nvSpPr>
          <p:cNvPr id="2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4409267"/>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9F2F243-D1D0-2419-0994-11966CB5157C}"/>
              </a:ext>
            </a:extLst>
          </p:cNvPr>
          <p:cNvGraphicFramePr>
            <a:graphicFrameLocks noGrp="1"/>
          </p:cNvGraphicFramePr>
          <p:nvPr>
            <p:ph idx="1"/>
            <p:extLst>
              <p:ext uri="{D42A27DB-BD31-4B8C-83A1-F6EECF244321}">
                <p14:modId xmlns:p14="http://schemas.microsoft.com/office/powerpoint/2010/main" val="4216898084"/>
              </p:ext>
            </p:extLst>
          </p:nvPr>
        </p:nvGraphicFramePr>
        <p:xfrm>
          <a:off x="3977640" y="676656"/>
          <a:ext cx="4773168"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9967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D8C3E94-946B-3520-D0EE-4E075ABC2C18}"/>
              </a:ext>
            </a:extLst>
          </p:cNvPr>
          <p:cNvSpPr txBox="1"/>
          <p:nvPr/>
        </p:nvSpPr>
        <p:spPr>
          <a:xfrm>
            <a:off x="628650" y="365125"/>
            <a:ext cx="7886700"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700" b="1" u="sng" kern="1200">
                <a:solidFill>
                  <a:schemeClr val="tx1"/>
                </a:solidFill>
                <a:latin typeface="+mj-lt"/>
                <a:ea typeface="+mj-ea"/>
                <a:cs typeface="+mj-cs"/>
              </a:rPr>
              <a:t>Introduction:</a:t>
            </a:r>
          </a:p>
          <a:p>
            <a:pPr defTabSz="914400">
              <a:lnSpc>
                <a:spcPct val="90000"/>
              </a:lnSpc>
              <a:spcBef>
                <a:spcPct val="0"/>
              </a:spcBef>
              <a:spcAft>
                <a:spcPts val="600"/>
              </a:spcAft>
            </a:pPr>
            <a:endParaRPr lang="en-US" sz="4700" kern="1200">
              <a:solidFill>
                <a:schemeClr val="tx1"/>
              </a:solidFill>
              <a:latin typeface="+mj-lt"/>
              <a:ea typeface="+mj-ea"/>
              <a:cs typeface="+mj-cs"/>
            </a:endParaRP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15C148B-D622-D263-7A15-EAFA14F93857}"/>
              </a:ext>
            </a:extLst>
          </p:cNvPr>
          <p:cNvSpPr txBox="1"/>
          <p:nvPr/>
        </p:nvSpPr>
        <p:spPr>
          <a:xfrm>
            <a:off x="628650" y="1929384"/>
            <a:ext cx="7886700" cy="4251960"/>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1600" dirty="0"/>
          </a:p>
          <a:p>
            <a:pPr marL="285750" indent="-285750" defTabSz="914400">
              <a:lnSpc>
                <a:spcPct val="90000"/>
              </a:lnSpc>
              <a:spcAft>
                <a:spcPts val="600"/>
              </a:spcAft>
              <a:buFont typeface="Arial" panose="020B0604020202020204" pitchFamily="34" charset="0"/>
              <a:buChar char="•"/>
            </a:pPr>
            <a:r>
              <a:rPr lang="en-US" sz="1600" dirty="0"/>
              <a:t>In early childhood education, practitioners play a crucial role in supporting children’s comprehensive development, significantly when they are experiencing challenges when settling into a new environment. </a:t>
            </a:r>
          </a:p>
          <a:p>
            <a:pPr indent="-228600" defTabSz="914400">
              <a:lnSpc>
                <a:spcPct val="90000"/>
              </a:lnSpc>
              <a:spcAft>
                <a:spcPts val="600"/>
              </a:spcAft>
              <a:buFont typeface="Arial" panose="020B0604020202020204" pitchFamily="34" charset="0"/>
              <a:buChar char="•"/>
            </a:pPr>
            <a:endParaRPr lang="en-US" sz="1600" dirty="0"/>
          </a:p>
          <a:p>
            <a:pPr marL="285750" indent="-285750" defTabSz="914400">
              <a:lnSpc>
                <a:spcPct val="90000"/>
              </a:lnSpc>
              <a:spcAft>
                <a:spcPts val="600"/>
              </a:spcAft>
              <a:buFont typeface="Arial" panose="020B0604020202020204" pitchFamily="34" charset="0"/>
              <a:buChar char="•"/>
            </a:pPr>
            <a:r>
              <a:rPr lang="en-US" sz="1600" dirty="0"/>
              <a:t>This presentation will concentrate on the case study of Amira, a three-year-old girl who just began going to nursery and is portraying indicators of anxiety during detachment from her carers, minimal verbal communication and struggles with collaborative play.</a:t>
            </a:r>
          </a:p>
          <a:p>
            <a:pPr indent="-228600" algn="just" defTabSz="914400">
              <a:lnSpc>
                <a:spcPct val="90000"/>
              </a:lnSpc>
              <a:spcAft>
                <a:spcPts val="600"/>
              </a:spcAft>
              <a:buFont typeface="Arial" panose="020B0604020202020204" pitchFamily="34" charset="0"/>
              <a:buChar char="•"/>
            </a:pPr>
            <a:endParaRPr lang="en-US" sz="1600" dirty="0"/>
          </a:p>
          <a:p>
            <a:pPr indent="-228600" algn="just" defTabSz="914400">
              <a:lnSpc>
                <a:spcPct val="90000"/>
              </a:lnSpc>
              <a:spcAft>
                <a:spcPts val="600"/>
              </a:spcAft>
              <a:buFont typeface="Arial" panose="020B0604020202020204" pitchFamily="34" charset="0"/>
              <a:buChar char="•"/>
            </a:pPr>
            <a:r>
              <a:rPr lang="en-US" sz="1600" dirty="0"/>
              <a:t>To recognise Amira’s developmental needs, I will be reviewing Amira using Bowlby's Attachment Theory today. I will examine both positive and negative elements of the theory, elaborate on what it means, relate it to Amira’s scenario and propose practical solutions. The objective is to show how using psychological ideas can help young children in early learning environments.</a:t>
            </a:r>
          </a:p>
          <a:p>
            <a:pPr indent="-228600" defTabSz="914400">
              <a:lnSpc>
                <a:spcPct val="90000"/>
              </a:lnSpc>
              <a:spcAft>
                <a:spcPts val="600"/>
              </a:spcAft>
              <a:buFont typeface="Arial" panose="020B0604020202020204" pitchFamily="34" charset="0"/>
              <a:buChar char="•"/>
            </a:pPr>
            <a:endParaRPr lang="en-US" sz="1600" dirty="0"/>
          </a:p>
          <a:p>
            <a:pPr indent="-228600" defTabSz="914400">
              <a:lnSpc>
                <a:spcPct val="90000"/>
              </a:lnSpc>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3438435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9C23782-B306-CE17-22C1-F195F6D6EBC3}"/>
              </a:ext>
            </a:extLst>
          </p:cNvPr>
          <p:cNvPicPr>
            <a:picLocks noChangeAspect="1"/>
          </p:cNvPicPr>
          <p:nvPr/>
        </p:nvPicPr>
        <p:blipFill>
          <a:blip r:embed="rId3"/>
          <a:srcRect l="33362" r="5444"/>
          <a:stretch>
            <a:fillRect/>
          </a:stretch>
        </p:blipFill>
        <p:spPr>
          <a:xfrm>
            <a:off x="1891768" y="10"/>
            <a:ext cx="7252232" cy="6857990"/>
          </a:xfrm>
          <a:prstGeom prst="rect">
            <a:avLst/>
          </a:prstGeom>
        </p:spPr>
      </p:pic>
      <p:sp>
        <p:nvSpPr>
          <p:cNvPr id="36" name="Rectangle 35">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F82B4C4F-3266-FF6A-290C-7FA03C0E6D64}"/>
              </a:ext>
            </a:extLst>
          </p:cNvPr>
          <p:cNvSpPr txBox="1"/>
          <p:nvPr/>
        </p:nvSpPr>
        <p:spPr>
          <a:xfrm>
            <a:off x="714171" y="743447"/>
            <a:ext cx="2980038" cy="3692028"/>
          </a:xfrm>
          <a:prstGeom prst="rect">
            <a:avLst/>
          </a:prstGeom>
          <a:noFill/>
        </p:spPr>
        <p:txBody>
          <a:bodyPr vert="horz" lIns="91440" tIns="45720" rIns="91440" bIns="45720" rtlCol="0" anchor="b">
            <a:normAutofit/>
          </a:bodyPr>
          <a:lstStyle/>
          <a:p>
            <a:pPr defTabSz="914400">
              <a:lnSpc>
                <a:spcPct val="90000"/>
              </a:lnSpc>
              <a:spcBef>
                <a:spcPct val="0"/>
              </a:spcBef>
              <a:spcAft>
                <a:spcPts val="600"/>
              </a:spcAft>
            </a:pPr>
            <a:r>
              <a:rPr lang="en-US" sz="4500" b="1" dirty="0">
                <a:latin typeface="+mj-lt"/>
                <a:ea typeface="+mj-ea"/>
                <a:cs typeface="+mj-cs"/>
              </a:rPr>
              <a:t>Case Scenario - Amira (3 year’s old)</a:t>
            </a: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dirty="0">
              <a:latin typeface="+mj-lt"/>
              <a:ea typeface="+mj-ea"/>
              <a:cs typeface="+mj-cs"/>
            </a:endParaRPr>
          </a:p>
        </p:txBody>
      </p:sp>
      <p:sp>
        <p:nvSpPr>
          <p:cNvPr id="8" name="TextBox 7">
            <a:extLst>
              <a:ext uri="{FF2B5EF4-FFF2-40B4-BE49-F238E27FC236}">
                <a16:creationId xmlns:a16="http://schemas.microsoft.com/office/drawing/2014/main" id="{9AB95710-0433-082E-7CB3-8FE9E5A74D52}"/>
              </a:ext>
            </a:extLst>
          </p:cNvPr>
          <p:cNvSpPr txBox="1"/>
          <p:nvPr/>
        </p:nvSpPr>
        <p:spPr>
          <a:xfrm>
            <a:off x="348343" y="370114"/>
            <a:ext cx="3701143" cy="1077218"/>
          </a:xfrm>
          <a:prstGeom prst="rect">
            <a:avLst/>
          </a:prstGeom>
          <a:noFill/>
        </p:spPr>
        <p:txBody>
          <a:bodyPr wrap="square" rtlCol="0">
            <a:spAutoFit/>
          </a:bodyPr>
          <a:lstStyle/>
          <a:p>
            <a:r>
              <a:rPr lang="en-GB" sz="3200" b="1" u="sng" dirty="0"/>
              <a:t>Case Scenario - Amira (3 year’s old)</a:t>
            </a:r>
            <a:endParaRPr lang="en-GB" u="sng" dirty="0"/>
          </a:p>
        </p:txBody>
      </p:sp>
      <p:sp>
        <p:nvSpPr>
          <p:cNvPr id="11" name="TextBox 10">
            <a:extLst>
              <a:ext uri="{FF2B5EF4-FFF2-40B4-BE49-F238E27FC236}">
                <a16:creationId xmlns:a16="http://schemas.microsoft.com/office/drawing/2014/main" id="{BDF16113-7A5C-D3D8-0EA8-2C1C254A4B11}"/>
              </a:ext>
            </a:extLst>
          </p:cNvPr>
          <p:cNvSpPr txBox="1"/>
          <p:nvPr/>
        </p:nvSpPr>
        <p:spPr>
          <a:xfrm>
            <a:off x="348343" y="1576056"/>
            <a:ext cx="3559629" cy="3416320"/>
          </a:xfrm>
          <a:prstGeom prst="rect">
            <a:avLst/>
          </a:prstGeom>
          <a:noFill/>
        </p:spPr>
        <p:txBody>
          <a:bodyPr wrap="square" rtlCol="0">
            <a:spAutoFit/>
          </a:bodyPr>
          <a:lstStyle/>
          <a:p>
            <a:pPr marL="285750" indent="-285750">
              <a:buFont typeface="Arial" panose="020B0604020202020204" pitchFamily="34" charset="0"/>
              <a:buChar char="•"/>
            </a:pPr>
            <a:r>
              <a:rPr lang="en-GB" dirty="0"/>
              <a:t>Amira is portraying:</a:t>
            </a:r>
            <a:br>
              <a:rPr lang="en-GB" dirty="0"/>
            </a:br>
            <a:br>
              <a:rPr lang="en-GB" dirty="0"/>
            </a:br>
            <a:r>
              <a:rPr lang="en-GB" dirty="0"/>
              <a:t>Feeling anxiety in absence of caregivers.</a:t>
            </a:r>
            <a:br>
              <a:rPr lang="en-GB" dirty="0"/>
            </a:br>
            <a:br>
              <a:rPr lang="en-GB" dirty="0"/>
            </a:br>
            <a:r>
              <a:rPr lang="en-GB" dirty="0"/>
              <a:t>Unable to communicate properly, due to restricted verbal communication.</a:t>
            </a:r>
            <a:br>
              <a:rPr lang="en-GB" dirty="0"/>
            </a:br>
            <a:br>
              <a:rPr lang="en-GB" dirty="0"/>
            </a:br>
            <a:r>
              <a:rPr lang="en-GB" dirty="0"/>
              <a:t>Having difficulties playing together as a team.</a:t>
            </a:r>
          </a:p>
          <a:p>
            <a:endParaRPr lang="en-GB" dirty="0"/>
          </a:p>
        </p:txBody>
      </p:sp>
      <p:sp>
        <p:nvSpPr>
          <p:cNvPr id="13" name="TextBox 12">
            <a:extLst>
              <a:ext uri="{FF2B5EF4-FFF2-40B4-BE49-F238E27FC236}">
                <a16:creationId xmlns:a16="http://schemas.microsoft.com/office/drawing/2014/main" id="{8793088A-EEBA-C78D-0683-832A99B5C190}"/>
              </a:ext>
            </a:extLst>
          </p:cNvPr>
          <p:cNvSpPr txBox="1"/>
          <p:nvPr/>
        </p:nvSpPr>
        <p:spPr>
          <a:xfrm>
            <a:off x="5516880" y="6075680"/>
            <a:ext cx="2204720" cy="369332"/>
          </a:xfrm>
          <a:prstGeom prst="rect">
            <a:avLst/>
          </a:prstGeom>
          <a:noFill/>
        </p:spPr>
        <p:txBody>
          <a:bodyPr wrap="square" rtlCol="0">
            <a:spAutoFit/>
          </a:bodyPr>
          <a:lstStyle/>
          <a:p>
            <a:r>
              <a:rPr lang="en-GB" b="1" dirty="0"/>
              <a:t>(Leduc, 2025)</a:t>
            </a:r>
          </a:p>
        </p:txBody>
      </p:sp>
    </p:spTree>
    <p:extLst>
      <p:ext uri="{BB962C8B-B14F-4D97-AF65-F5344CB8AC3E}">
        <p14:creationId xmlns:p14="http://schemas.microsoft.com/office/powerpoint/2010/main" val="4108818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5087"/>
            <a:ext cx="7555230" cy="960754"/>
          </a:xfrm>
        </p:spPr>
        <p:txBody>
          <a:bodyPr>
            <a:normAutofit/>
          </a:bodyPr>
          <a:lstStyle/>
          <a:p>
            <a:r>
              <a:rPr b="1" u="sng" dirty="0"/>
              <a:t>Attachment Theory (Bowlby, 1988)</a:t>
            </a:r>
          </a:p>
        </p:txBody>
      </p:sp>
      <p:graphicFrame>
        <p:nvGraphicFramePr>
          <p:cNvPr id="13" name="Content Placeholder 2">
            <a:extLst>
              <a:ext uri="{FF2B5EF4-FFF2-40B4-BE49-F238E27FC236}">
                <a16:creationId xmlns:a16="http://schemas.microsoft.com/office/drawing/2014/main" id="{E22C7EAE-39A7-9DBD-F344-2C7DEDE9DEC7}"/>
              </a:ext>
            </a:extLst>
          </p:cNvPr>
          <p:cNvGraphicFramePr>
            <a:graphicFrameLocks noGrp="1"/>
          </p:cNvGraphicFramePr>
          <p:nvPr>
            <p:ph idx="1"/>
            <p:extLst>
              <p:ext uri="{D42A27DB-BD31-4B8C-83A1-F6EECF244321}">
                <p14:modId xmlns:p14="http://schemas.microsoft.com/office/powerpoint/2010/main" val="3225813355"/>
              </p:ext>
            </p:extLst>
          </p:nvPr>
        </p:nvGraphicFramePr>
        <p:xfrm>
          <a:off x="1" y="1478280"/>
          <a:ext cx="4170996" cy="4968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4902293" y="4803577"/>
            <a:ext cx="4241706" cy="369332"/>
          </a:xfrm>
          <a:prstGeom prst="rect">
            <a:avLst/>
          </a:prstGeom>
        </p:spPr>
        <p:txBody>
          <a:bodyPr wrap="square">
            <a:spAutoFit/>
          </a:bodyPr>
          <a:lstStyle/>
          <a:p>
            <a:r>
              <a:rPr lang="en-GB" dirty="0"/>
              <a:t>(Bowlby, 1988)</a:t>
            </a:r>
          </a:p>
        </p:txBody>
      </p:sp>
      <p:pic>
        <p:nvPicPr>
          <p:cNvPr id="4" name="Picture 3"/>
          <p:cNvPicPr>
            <a:picLocks noChangeAspect="1"/>
          </p:cNvPicPr>
          <p:nvPr/>
        </p:nvPicPr>
        <p:blipFill>
          <a:blip r:embed="rId8"/>
          <a:stretch>
            <a:fillRect/>
          </a:stretch>
        </p:blipFill>
        <p:spPr>
          <a:xfrm>
            <a:off x="4339253" y="1450778"/>
            <a:ext cx="4789506" cy="2941320"/>
          </a:xfrm>
          <a:prstGeom prst="rect">
            <a:avLst/>
          </a:prstGeom>
          <a:solidFill>
            <a:srgbClr val="ED7D31"/>
          </a:solid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u="sng" dirty="0"/>
              <a:t>Significance to Early Childhood</a:t>
            </a:r>
            <a:r>
              <a:rPr lang="en-GB" b="1" u="sng" dirty="0"/>
              <a:t>:</a:t>
            </a:r>
            <a:endParaRPr b="1" u="sng" dirty="0"/>
          </a:p>
        </p:txBody>
      </p:sp>
      <p:sp>
        <p:nvSpPr>
          <p:cNvPr id="3" name="Content Placeholder 2"/>
          <p:cNvSpPr>
            <a:spLocks noGrp="1"/>
          </p:cNvSpPr>
          <p:nvPr>
            <p:ph idx="1"/>
          </p:nvPr>
        </p:nvSpPr>
        <p:spPr>
          <a:xfrm>
            <a:off x="628650" y="1825625"/>
            <a:ext cx="4110990" cy="4351338"/>
          </a:xfrm>
        </p:spPr>
        <p:txBody>
          <a:bodyPr>
            <a:normAutofit/>
          </a:bodyPr>
          <a:lstStyle/>
          <a:p>
            <a:r>
              <a:rPr lang="en-US" dirty="0"/>
              <a:t>Feeling safe and supported helps people grow, learn, and explore.</a:t>
            </a:r>
          </a:p>
          <a:p>
            <a:r>
              <a:rPr lang="en-US" dirty="0"/>
              <a:t>Limited play with friends, feeling scared, and staying away from others are all results of not feeling secure in relationships.</a:t>
            </a:r>
          </a:p>
          <a:p>
            <a:r>
              <a:rPr lang="en-US" dirty="0"/>
              <a:t>Especially important for nursery-age children learning self-control in the nursery (Spies and </a:t>
            </a:r>
            <a:r>
              <a:rPr lang="en-US" dirty="0" err="1"/>
              <a:t>Duschinsky</a:t>
            </a:r>
            <a:r>
              <a:rPr lang="en-US" dirty="0"/>
              <a:t>, 2021</a:t>
            </a:r>
            <a:r>
              <a:rPr lang="en-GB" dirty="0"/>
              <a:t>; Fitzgerald, 2021)</a:t>
            </a:r>
          </a:p>
        </p:txBody>
      </p:sp>
      <p:pic>
        <p:nvPicPr>
          <p:cNvPr id="7" name="Picture 6"/>
          <p:cNvPicPr>
            <a:picLocks noChangeAspect="1"/>
          </p:cNvPicPr>
          <p:nvPr/>
        </p:nvPicPr>
        <p:blipFill>
          <a:blip r:embed="rId3"/>
          <a:stretch>
            <a:fillRect/>
          </a:stretch>
        </p:blipFill>
        <p:spPr>
          <a:xfrm>
            <a:off x="5185410" y="1825625"/>
            <a:ext cx="3952494" cy="2823210"/>
          </a:xfrm>
          <a:prstGeom prst="rect">
            <a:avLst/>
          </a:prstGeom>
        </p:spPr>
      </p:pic>
      <p:sp>
        <p:nvSpPr>
          <p:cNvPr id="5" name="Rectangle 4"/>
          <p:cNvSpPr/>
          <p:nvPr/>
        </p:nvSpPr>
        <p:spPr>
          <a:xfrm>
            <a:off x="5185410" y="4796333"/>
            <a:ext cx="4241706" cy="369332"/>
          </a:xfrm>
          <a:prstGeom prst="rect">
            <a:avLst/>
          </a:prstGeom>
        </p:spPr>
        <p:txBody>
          <a:bodyPr wrap="square">
            <a:spAutoFit/>
          </a:bodyPr>
          <a:lstStyle/>
          <a:p>
            <a:r>
              <a:rPr lang="en-GB" dirty="0"/>
              <a:t>(raisingchildren.net.au,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a:t>The Theory's Application to Amira:</a:t>
            </a:r>
            <a:endParaRPr b="1" u="sng" dirty="0"/>
          </a:p>
        </p:txBody>
      </p:sp>
      <p:graphicFrame>
        <p:nvGraphicFramePr>
          <p:cNvPr id="12" name="Content Placeholder 2">
            <a:extLst>
              <a:ext uri="{FF2B5EF4-FFF2-40B4-BE49-F238E27FC236}">
                <a16:creationId xmlns:a16="http://schemas.microsoft.com/office/drawing/2014/main" id="{99B13759-9272-C302-511A-C3303F5A6484}"/>
              </a:ext>
            </a:extLst>
          </p:cNvPr>
          <p:cNvGraphicFramePr>
            <a:graphicFrameLocks noGrp="1"/>
          </p:cNvGraphicFramePr>
          <p:nvPr>
            <p:ph idx="1"/>
          </p:nvPr>
        </p:nvGraphicFramePr>
        <p:xfrm>
          <a:off x="628650" y="1825625"/>
          <a:ext cx="441579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p:cNvPicPr>
            <a:picLocks noChangeAspect="1"/>
          </p:cNvPicPr>
          <p:nvPr/>
        </p:nvPicPr>
        <p:blipFill>
          <a:blip r:embed="rId8"/>
          <a:stretch>
            <a:fillRect/>
          </a:stretch>
        </p:blipFill>
        <p:spPr>
          <a:xfrm>
            <a:off x="5379720" y="1963101"/>
            <a:ext cx="3764280" cy="2128101"/>
          </a:xfrm>
          <a:prstGeom prst="rect">
            <a:avLst/>
          </a:prstGeom>
        </p:spPr>
      </p:pic>
      <p:sp>
        <p:nvSpPr>
          <p:cNvPr id="5" name="Rectangle 4"/>
          <p:cNvSpPr/>
          <p:nvPr/>
        </p:nvSpPr>
        <p:spPr>
          <a:xfrm>
            <a:off x="5379720" y="4363614"/>
            <a:ext cx="3613056" cy="369332"/>
          </a:xfrm>
          <a:prstGeom prst="rect">
            <a:avLst/>
          </a:prstGeom>
        </p:spPr>
        <p:txBody>
          <a:bodyPr wrap="square">
            <a:spAutoFit/>
          </a:bodyPr>
          <a:lstStyle/>
          <a:p>
            <a:r>
              <a:rPr lang="en-GB" dirty="0"/>
              <a:t>(</a:t>
            </a:r>
            <a:r>
              <a:rPr lang="en-GB" dirty="0" err="1"/>
              <a:t>Nilov</a:t>
            </a:r>
            <a:r>
              <a:rPr lang="en-GB" dirty="0"/>
              <a:t>,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b="1" u="sng" dirty="0"/>
              <a:t>Strategies &amp; Interventions (Nursery)</a:t>
            </a:r>
            <a:r>
              <a:rPr lang="en-GB" b="1" u="sng" dirty="0"/>
              <a:t>:</a:t>
            </a:r>
            <a:endParaRPr b="1" u="sng" dirty="0"/>
          </a:p>
        </p:txBody>
      </p:sp>
      <p:sp>
        <p:nvSpPr>
          <p:cNvPr id="3" name="Content Placeholder 2"/>
          <p:cNvSpPr>
            <a:spLocks noGrp="1"/>
          </p:cNvSpPr>
          <p:nvPr>
            <p:ph idx="1"/>
          </p:nvPr>
        </p:nvSpPr>
        <p:spPr>
          <a:xfrm>
            <a:off x="628650" y="1825625"/>
            <a:ext cx="4278630" cy="4351338"/>
          </a:xfrm>
        </p:spPr>
        <p:txBody>
          <a:bodyPr>
            <a:normAutofit/>
          </a:bodyPr>
          <a:lstStyle/>
          <a:p>
            <a:r>
              <a:rPr lang="en-US" dirty="0"/>
              <a:t>Choose a trustworthy person to make sure safe connections are created.</a:t>
            </a:r>
          </a:p>
          <a:p>
            <a:r>
              <a:rPr lang="en-US" dirty="0"/>
              <a:t>Use methods to slowly help someone become independent and include their parents or caregivers in the process.</a:t>
            </a:r>
          </a:p>
          <a:p>
            <a:r>
              <a:rPr lang="en-US" dirty="0"/>
              <a:t>Group activities and playing with friends.</a:t>
            </a:r>
          </a:p>
          <a:p>
            <a:r>
              <a:rPr lang="en-US" dirty="0"/>
              <a:t>Generate effective communication and  answer back clearly </a:t>
            </a:r>
            <a:r>
              <a:rPr lang="en-GB" dirty="0"/>
              <a:t>(</a:t>
            </a:r>
            <a:r>
              <a:rPr lang="en-GB" dirty="0" err="1"/>
              <a:t>DfE</a:t>
            </a:r>
            <a:r>
              <a:rPr lang="en-GB" dirty="0"/>
              <a:t>, 2021; </a:t>
            </a:r>
            <a:r>
              <a:rPr lang="en-GB" dirty="0" err="1"/>
              <a:t>Bosmans</a:t>
            </a:r>
            <a:r>
              <a:rPr lang="en-GB" dirty="0"/>
              <a:t> et al., 2022).</a:t>
            </a:r>
          </a:p>
        </p:txBody>
      </p:sp>
      <p:sp>
        <p:nvSpPr>
          <p:cNvPr id="5" name="Rectangle 4"/>
          <p:cNvSpPr/>
          <p:nvPr/>
        </p:nvSpPr>
        <p:spPr>
          <a:xfrm>
            <a:off x="5120640" y="4808880"/>
            <a:ext cx="4023360" cy="369332"/>
          </a:xfrm>
          <a:prstGeom prst="rect">
            <a:avLst/>
          </a:prstGeom>
        </p:spPr>
        <p:txBody>
          <a:bodyPr wrap="square">
            <a:spAutoFit/>
          </a:bodyPr>
          <a:lstStyle/>
          <a:p>
            <a:r>
              <a:rPr lang="en-GB" dirty="0"/>
              <a:t>(daynurseries.co.uk, 2016)</a:t>
            </a:r>
          </a:p>
        </p:txBody>
      </p:sp>
      <p:pic>
        <p:nvPicPr>
          <p:cNvPr id="4" name="Picture 3"/>
          <p:cNvPicPr>
            <a:picLocks noChangeAspect="1"/>
          </p:cNvPicPr>
          <p:nvPr/>
        </p:nvPicPr>
        <p:blipFill>
          <a:blip r:embed="rId3"/>
          <a:stretch>
            <a:fillRect/>
          </a:stretch>
        </p:blipFill>
        <p:spPr>
          <a:xfrm>
            <a:off x="4831080" y="2001202"/>
            <a:ext cx="4314825" cy="25812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u="sng" dirty="0"/>
              <a:t>Nature and Nurture: Both Are Important:</a:t>
            </a:r>
            <a:endParaRPr b="1" u="sng" dirty="0"/>
          </a:p>
        </p:txBody>
      </p:sp>
      <p:graphicFrame>
        <p:nvGraphicFramePr>
          <p:cNvPr id="10" name="Content Placeholder 2">
            <a:extLst>
              <a:ext uri="{FF2B5EF4-FFF2-40B4-BE49-F238E27FC236}">
                <a16:creationId xmlns:a16="http://schemas.microsoft.com/office/drawing/2014/main" id="{D4872EC6-0CA1-EC6F-9E1D-26C6C7EE1344}"/>
              </a:ext>
            </a:extLst>
          </p:cNvPr>
          <p:cNvGraphicFramePr>
            <a:graphicFrameLocks noGrp="1"/>
          </p:cNvGraphicFramePr>
          <p:nvPr>
            <p:ph idx="1"/>
          </p:nvPr>
        </p:nvGraphicFramePr>
        <p:xfrm>
          <a:off x="628650" y="1825625"/>
          <a:ext cx="430911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p:cNvPicPr>
            <a:picLocks noChangeAspect="1"/>
          </p:cNvPicPr>
          <p:nvPr/>
        </p:nvPicPr>
        <p:blipFill>
          <a:blip r:embed="rId8"/>
          <a:stretch>
            <a:fillRect/>
          </a:stretch>
        </p:blipFill>
        <p:spPr>
          <a:xfrm>
            <a:off x="4937760" y="2028824"/>
            <a:ext cx="4038600" cy="2365236"/>
          </a:xfrm>
          <a:prstGeom prst="rect">
            <a:avLst/>
          </a:prstGeom>
        </p:spPr>
      </p:pic>
      <p:sp>
        <p:nvSpPr>
          <p:cNvPr id="5" name="Rectangle 4"/>
          <p:cNvSpPr/>
          <p:nvPr/>
        </p:nvSpPr>
        <p:spPr>
          <a:xfrm>
            <a:off x="4902294" y="4352390"/>
            <a:ext cx="4241706" cy="369332"/>
          </a:xfrm>
          <a:prstGeom prst="rect">
            <a:avLst/>
          </a:prstGeom>
        </p:spPr>
        <p:txBody>
          <a:bodyPr wrap="square">
            <a:spAutoFit/>
          </a:bodyPr>
          <a:lstStyle/>
          <a:p>
            <a:r>
              <a:rPr lang="en-GB" dirty="0"/>
              <a:t>(</a:t>
            </a:r>
            <a:r>
              <a:rPr lang="en-GB" dirty="0" err="1"/>
              <a:t>Barole</a:t>
            </a:r>
            <a:r>
              <a:rPr lang="en-GB" dirty="0"/>
              <a:t>,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256032"/>
            <a:ext cx="7879842" cy="1014984"/>
          </a:xfrm>
        </p:spPr>
        <p:txBody>
          <a:bodyPr anchor="b">
            <a:normAutofit/>
          </a:bodyPr>
          <a:lstStyle/>
          <a:p>
            <a:r>
              <a:rPr lang="en-GB" b="1" u="sng"/>
              <a:t>A Critical Analysis of Attachment Theory:</a:t>
            </a:r>
            <a:endParaRPr lang="en-GB" b="1" u="sng" dirty="0"/>
          </a:p>
        </p:txBody>
      </p:sp>
      <p:sp>
        <p:nvSpPr>
          <p:cNvPr id="32" name="Rectangle 3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0" name="Content Placeholder 2">
            <a:extLst>
              <a:ext uri="{FF2B5EF4-FFF2-40B4-BE49-F238E27FC236}">
                <a16:creationId xmlns:a16="http://schemas.microsoft.com/office/drawing/2014/main" id="{398DB398-5C62-539B-0743-1AC6F9D3B78E}"/>
              </a:ext>
            </a:extLst>
          </p:cNvPr>
          <p:cNvGraphicFramePr>
            <a:graphicFrameLocks noGrp="1"/>
          </p:cNvGraphicFramePr>
          <p:nvPr>
            <p:ph idx="1"/>
            <p:extLst>
              <p:ext uri="{D42A27DB-BD31-4B8C-83A1-F6EECF244321}">
                <p14:modId xmlns:p14="http://schemas.microsoft.com/office/powerpoint/2010/main" val="3771287020"/>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u="sng" dirty="0"/>
              <a:t>Conclusion &amp; Recommendations</a:t>
            </a:r>
            <a:r>
              <a:rPr lang="en-GB" b="1" u="sng" dirty="0"/>
              <a:t>:</a:t>
            </a:r>
            <a:endParaRPr b="1" u="sng" dirty="0"/>
          </a:p>
        </p:txBody>
      </p:sp>
      <p:graphicFrame>
        <p:nvGraphicFramePr>
          <p:cNvPr id="13" name="Content Placeholder 2">
            <a:extLst>
              <a:ext uri="{FF2B5EF4-FFF2-40B4-BE49-F238E27FC236}">
                <a16:creationId xmlns:a16="http://schemas.microsoft.com/office/drawing/2014/main" id="{83EA719B-A8D9-6B1E-B2E8-74DAA34B8453}"/>
              </a:ext>
            </a:extLst>
          </p:cNvPr>
          <p:cNvGraphicFramePr>
            <a:graphicFrameLocks noGrp="1"/>
          </p:cNvGraphicFramePr>
          <p:nvPr>
            <p:ph idx="1"/>
            <p:extLst>
              <p:ext uri="{D42A27DB-BD31-4B8C-83A1-F6EECF244321}">
                <p14:modId xmlns:p14="http://schemas.microsoft.com/office/powerpoint/2010/main" val="921000799"/>
              </p:ext>
            </p:extLst>
          </p:nvPr>
        </p:nvGraphicFramePr>
        <p:xfrm>
          <a:off x="628650" y="1825625"/>
          <a:ext cx="450723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A group of children smiling&#10;&#10;AI-generated content may be incorrect."/>
          <p:cNvPicPr>
            <a:picLocks noChangeAspect="1"/>
          </p:cNvPicPr>
          <p:nvPr/>
        </p:nvPicPr>
        <p:blipFill>
          <a:blip r:embed="rId8"/>
          <a:stretch>
            <a:fillRect/>
          </a:stretch>
        </p:blipFill>
        <p:spPr>
          <a:xfrm>
            <a:off x="5248275" y="2011680"/>
            <a:ext cx="3895725" cy="2438400"/>
          </a:xfrm>
          <a:prstGeom prst="rect">
            <a:avLst/>
          </a:prstGeom>
        </p:spPr>
      </p:pic>
      <p:sp>
        <p:nvSpPr>
          <p:cNvPr id="5" name="Rectangle 4"/>
          <p:cNvSpPr/>
          <p:nvPr/>
        </p:nvSpPr>
        <p:spPr>
          <a:xfrm>
            <a:off x="5135880" y="4614207"/>
            <a:ext cx="4008120" cy="369332"/>
          </a:xfrm>
          <a:prstGeom prst="rect">
            <a:avLst/>
          </a:prstGeom>
        </p:spPr>
        <p:txBody>
          <a:bodyPr wrap="square">
            <a:spAutoFit/>
          </a:bodyPr>
          <a:lstStyle/>
          <a:p>
            <a:r>
              <a:rPr lang="en-GB" dirty="0"/>
              <a:t>(St. Louise Children’s Hospital,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b="1" dirty="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pPr marL="0" indent="0">
              <a:buNone/>
              <a:defRPr sz="1200"/>
            </a:pPr>
            <a:endParaRPr lang="en-US" sz="1500" dirty="0"/>
          </a:p>
          <a:p>
            <a:pPr>
              <a:defRPr sz="1200"/>
            </a:pPr>
            <a:r>
              <a:rPr lang="en-US" sz="1500" dirty="0"/>
              <a:t>Ainsworth, M.D.S., </a:t>
            </a:r>
            <a:r>
              <a:rPr lang="en-US" sz="1500" dirty="0" err="1"/>
              <a:t>Blehar</a:t>
            </a:r>
            <a:r>
              <a:rPr lang="en-US" sz="1500" dirty="0"/>
              <a:t>, M.C., Waters, E. and Wall, S.N. (2015) </a:t>
            </a:r>
            <a:r>
              <a:rPr lang="en-US" sz="1500" i="1" dirty="0"/>
              <a:t>Patterns of attachment: A psychological study of the strange situation. </a:t>
            </a:r>
            <a:r>
              <a:rPr lang="en-US" sz="1500" dirty="0"/>
              <a:t>England: Psychology press. </a:t>
            </a:r>
          </a:p>
          <a:p>
            <a:pPr>
              <a:defRPr sz="1200"/>
            </a:pPr>
            <a:r>
              <a:rPr lang="en-US" sz="1500" dirty="0" err="1"/>
              <a:t>Barole</a:t>
            </a:r>
            <a:r>
              <a:rPr lang="en-US" sz="1500" dirty="0"/>
              <a:t>, D. (2000) </a:t>
            </a:r>
            <a:r>
              <a:rPr lang="en-US" sz="1500" i="1" dirty="0"/>
              <a:t>Nature vs Nurture comparison. </a:t>
            </a:r>
            <a:r>
              <a:rPr lang="en-US" sz="1500" dirty="0"/>
              <a:t>[Online] Available from:</a:t>
            </a:r>
            <a:r>
              <a:rPr lang="en-US" sz="1500" i="1" dirty="0"/>
              <a:t> </a:t>
            </a:r>
            <a:r>
              <a:rPr lang="en-US" sz="1500" dirty="0">
                <a:hlinkClick r:id="rId3"/>
              </a:rPr>
              <a:t>https://dpks8b.medium.com/nature-vs-nurture-comparison-163a797890a1</a:t>
            </a:r>
            <a:r>
              <a:rPr lang="en-US" sz="1500" dirty="0"/>
              <a:t> (Accessed: 10.09.2025).</a:t>
            </a:r>
          </a:p>
          <a:p>
            <a:pPr>
              <a:defRPr sz="1200"/>
            </a:pPr>
            <a:r>
              <a:rPr lang="en-US" sz="1500" dirty="0"/>
              <a:t>Bosmans, G., Van </a:t>
            </a:r>
            <a:r>
              <a:rPr lang="en-US" sz="1500" dirty="0" err="1"/>
              <a:t>Vlierberghe</a:t>
            </a:r>
            <a:r>
              <a:rPr lang="en-US" sz="1500" dirty="0"/>
              <a:t>, L., </a:t>
            </a:r>
            <a:r>
              <a:rPr lang="en-US" sz="1500" dirty="0" err="1"/>
              <a:t>Bakermans</a:t>
            </a:r>
            <a:r>
              <a:rPr lang="en-US" sz="1500" dirty="0"/>
              <a:t>-Kranenburg, M. J., Kobak, R., Hermans, D., and van </a:t>
            </a:r>
            <a:r>
              <a:rPr lang="en-US" sz="1500" dirty="0" err="1"/>
              <a:t>IJzendoorn</a:t>
            </a:r>
            <a:r>
              <a:rPr lang="en-US" sz="1500" dirty="0"/>
              <a:t>, M. H. (2022) ‘A Learning Theory Approach to Attachment Theory: Exploring Clinical Applications’, </a:t>
            </a:r>
            <a:r>
              <a:rPr lang="en-US" sz="1500" i="1" dirty="0"/>
              <a:t>Clinical child and family psychology review</a:t>
            </a:r>
            <a:r>
              <a:rPr lang="en-US" sz="1500" dirty="0"/>
              <a:t>, 25(3), 591–612. </a:t>
            </a:r>
          </a:p>
          <a:p>
            <a:pPr>
              <a:defRPr sz="1200"/>
            </a:pPr>
            <a:r>
              <a:rPr lang="en-US" sz="1500" dirty="0"/>
              <a:t>Bowlby, J. (1988). </a:t>
            </a:r>
            <a:r>
              <a:rPr lang="en-US" sz="1500" i="1" dirty="0"/>
              <a:t>A secure base: Parent child attachment and healthy human development.</a:t>
            </a:r>
            <a:r>
              <a:rPr lang="en-US" sz="1500" dirty="0"/>
              <a:t> New York: Basic Books. </a:t>
            </a:r>
          </a:p>
          <a:p>
            <a:pPr>
              <a:defRPr sz="1200"/>
            </a:pPr>
            <a:r>
              <a:rPr lang="en-US" sz="1500" dirty="0"/>
              <a:t>Daynurseries.co.uk (2016) </a:t>
            </a:r>
            <a:r>
              <a:rPr lang="en-US" sz="1500" i="1" dirty="0"/>
              <a:t>'Time to Read' campaign urges parents to share more reading experiences with young children’. </a:t>
            </a:r>
            <a:r>
              <a:rPr lang="en-US" sz="1500" dirty="0"/>
              <a:t>[Online]</a:t>
            </a:r>
            <a:r>
              <a:rPr lang="en-US" sz="1500" i="1" dirty="0"/>
              <a:t> </a:t>
            </a:r>
            <a:r>
              <a:rPr lang="en-US" sz="1500" dirty="0"/>
              <a:t>Available from: </a:t>
            </a:r>
            <a:r>
              <a:rPr lang="en-US" sz="1500" dirty="0">
                <a:hlinkClick r:id="rId4"/>
              </a:rPr>
              <a:t>https://www.daynurseries.co.uk/news/article.cfm/id/1578419/Time-to-Read-campaign-urges-parents-to-share-more-experiences</a:t>
            </a:r>
            <a:r>
              <a:rPr lang="en-US" sz="1500" dirty="0"/>
              <a:t> (Accessed: 11.09.2025).</a:t>
            </a:r>
          </a:p>
          <a:p>
            <a:pPr>
              <a:defRPr sz="1200"/>
            </a:pPr>
            <a:r>
              <a:rPr lang="en-US" sz="1500" dirty="0"/>
              <a:t>Fitzgerald, M. (2021) ‘Criticism of Bowlby’s theory of </a:t>
            </a:r>
            <a:r>
              <a:rPr lang="en-US" sz="1500" dirty="0" err="1"/>
              <a:t>adaptedness</a:t>
            </a:r>
            <a:r>
              <a:rPr lang="en-US" sz="1500" dirty="0"/>
              <a:t>’, </a:t>
            </a:r>
            <a:r>
              <a:rPr lang="en-US" sz="1500" i="1" dirty="0"/>
              <a:t>The British Journal of Psychiatry</a:t>
            </a:r>
            <a:r>
              <a:rPr lang="en-US" sz="1500" dirty="0"/>
              <a:t>, 218(2), pp. 119–119.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b="1" dirty="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r>
              <a:rPr lang="en-GB" sz="1500" dirty="0" err="1"/>
              <a:t>Freepik</a:t>
            </a:r>
            <a:r>
              <a:rPr lang="en-GB" sz="1500" dirty="0"/>
              <a:t> (2025) </a:t>
            </a:r>
            <a:r>
              <a:rPr lang="en-US" sz="1500" i="1" dirty="0"/>
              <a:t>Kindergarten kids playing and learning in the class </a:t>
            </a:r>
            <a:r>
              <a:rPr lang="en-US" sz="1500" i="1" dirty="0" err="1"/>
              <a:t>Doodlebarn</a:t>
            </a:r>
            <a:r>
              <a:rPr lang="en-US" sz="1500" i="1" dirty="0"/>
              <a:t>. </a:t>
            </a:r>
            <a:r>
              <a:rPr lang="en-GB" sz="1500" dirty="0"/>
              <a:t>[Online] Available from:</a:t>
            </a:r>
            <a:r>
              <a:rPr lang="en-US" sz="1500" i="1" dirty="0"/>
              <a:t> </a:t>
            </a:r>
            <a:r>
              <a:rPr lang="en-GB" sz="1500" dirty="0">
                <a:hlinkClick r:id="rId3"/>
              </a:rPr>
              <a:t>https://www.pinterest.com/pin/765893480369706288/</a:t>
            </a:r>
            <a:r>
              <a:rPr lang="en-GB" sz="1500" dirty="0"/>
              <a:t> (Accessed: 12.09.2025).  </a:t>
            </a:r>
          </a:p>
          <a:p>
            <a:r>
              <a:rPr lang="en-US" sz="1500" dirty="0"/>
              <a:t>Gov.UK (2025) </a:t>
            </a:r>
            <a:r>
              <a:rPr lang="en-US" sz="1500" i="1" dirty="0"/>
              <a:t>Early years foundation stage (EYFS) statutory framework</a:t>
            </a:r>
            <a:r>
              <a:rPr lang="en-US" sz="1500" dirty="0"/>
              <a:t>. Department of Education.</a:t>
            </a:r>
            <a:r>
              <a:rPr lang="en-GB" sz="1500" dirty="0"/>
              <a:t>[Online] Available from:</a:t>
            </a:r>
            <a:r>
              <a:rPr lang="en-US" sz="1500" i="1" dirty="0"/>
              <a:t> </a:t>
            </a:r>
            <a:r>
              <a:rPr lang="en-US" sz="1500" dirty="0">
                <a:hlinkClick r:id="rId4"/>
              </a:rPr>
              <a:t>https://www.gov.uk/government/publications/early-years-foundation-stage-framework--2</a:t>
            </a:r>
            <a:r>
              <a:rPr lang="en-US" sz="1500" dirty="0"/>
              <a:t> (Accessed: 12.09.2025).</a:t>
            </a:r>
          </a:p>
          <a:p>
            <a:r>
              <a:rPr lang="en-US" sz="1500" dirty="0"/>
              <a:t>Hill, Y., Dolezal, M. L., Nordbeck, P. C., Den </a:t>
            </a:r>
            <a:r>
              <a:rPr lang="en-US" sz="1500" dirty="0" err="1"/>
              <a:t>Hartigh</a:t>
            </a:r>
            <a:r>
              <a:rPr lang="en-US" sz="1500" dirty="0"/>
              <a:t>, R. J. R., Pincus, D., Kiefer, A. W., and Ricca, B. P. (2024) ‘Moving from Traits to the Dynamic Process: The Next Steps in Research on Human Resilience’, Journal of Aggression, Maltreatment &amp; Trauma, 1–19. </a:t>
            </a:r>
          </a:p>
          <a:p>
            <a:r>
              <a:rPr lang="en-GB" sz="1500" dirty="0"/>
              <a:t>Leduc, J. (2025) </a:t>
            </a:r>
            <a:r>
              <a:rPr lang="en-GB" sz="1500" i="1" dirty="0"/>
              <a:t>Understanding anxiety. </a:t>
            </a:r>
            <a:r>
              <a:rPr lang="en-GB" sz="1500" dirty="0"/>
              <a:t>[Online] Available from:</a:t>
            </a:r>
            <a:r>
              <a:rPr lang="en-US" sz="1500" i="1" dirty="0"/>
              <a:t> </a:t>
            </a:r>
            <a:r>
              <a:rPr lang="en-GB" sz="1500" dirty="0">
                <a:hlinkClick r:id="rId5"/>
              </a:rPr>
              <a:t>https://naitreetgrandir.com/en/feature/anxiety-in-young-children/</a:t>
            </a:r>
            <a:r>
              <a:rPr lang="en-GB" sz="1500" dirty="0"/>
              <a:t> (Accessed: 12.09.2025).</a:t>
            </a:r>
          </a:p>
          <a:p>
            <a:r>
              <a:rPr lang="en-GB" sz="1500" dirty="0" err="1"/>
              <a:t>Nilov</a:t>
            </a:r>
            <a:r>
              <a:rPr lang="en-GB" sz="1500" dirty="0"/>
              <a:t>, M. (2025) </a:t>
            </a:r>
            <a:r>
              <a:rPr lang="en-GB" sz="1500" i="1" dirty="0"/>
              <a:t>Free School Kids Videos. </a:t>
            </a:r>
            <a:r>
              <a:rPr lang="en-GB" sz="1500" dirty="0"/>
              <a:t>[Online] Available from:</a:t>
            </a:r>
            <a:r>
              <a:rPr lang="en-US" sz="1500" i="1" dirty="0"/>
              <a:t> </a:t>
            </a:r>
            <a:r>
              <a:rPr lang="en-GB" sz="1500" dirty="0">
                <a:hlinkClick r:id="rId6"/>
              </a:rPr>
              <a:t>https://www.pexels.com/search/videos/school%20kids/</a:t>
            </a:r>
            <a:r>
              <a:rPr lang="en-GB" sz="1500" dirty="0"/>
              <a:t> (Accessed: 10.09.2025).           </a:t>
            </a:r>
          </a:p>
          <a:p>
            <a:r>
              <a:rPr lang="en-US" sz="1500" dirty="0"/>
              <a:t>Spies, R., and Duschinsky, R. (2021) ‘Inheriting Mary Ainsworth and the Strange Situation: Questions of Legacy, Authority, and Methodology for Contemporary Developmental Attachment Researchers’, </a:t>
            </a:r>
            <a:r>
              <a:rPr lang="en-US" sz="1500" i="1" dirty="0"/>
              <a:t>SAGE Open</a:t>
            </a:r>
            <a:r>
              <a:rPr lang="en-US" sz="1500" dirty="0"/>
              <a:t>, </a:t>
            </a:r>
            <a:r>
              <a:rPr lang="en-US" sz="1500" i="1" dirty="0"/>
              <a:t>11</a:t>
            </a:r>
            <a:r>
              <a:rPr lang="en-US" sz="1500" dirty="0"/>
              <a:t>(3). </a:t>
            </a:r>
          </a:p>
          <a:p>
            <a:r>
              <a:rPr lang="en-GB" sz="1500" dirty="0"/>
              <a:t>St. Louis Children’s Hospital (2024) </a:t>
            </a:r>
            <a:r>
              <a:rPr lang="en-US" sz="1500" i="1" dirty="0"/>
              <a:t>Why smiling is good for both parents and kids</a:t>
            </a:r>
            <a:r>
              <a:rPr lang="en-GB" sz="1500" i="1" dirty="0"/>
              <a:t>. </a:t>
            </a:r>
            <a:r>
              <a:rPr lang="en-GB" sz="1500" dirty="0"/>
              <a:t>[Online] Available from:</a:t>
            </a:r>
            <a:r>
              <a:rPr lang="en-US" sz="1500" i="1" dirty="0"/>
              <a:t> </a:t>
            </a:r>
            <a:r>
              <a:rPr lang="en-GB" sz="1500" dirty="0">
                <a:hlinkClick r:id="rId7"/>
              </a:rPr>
              <a:t>https://www.stlouischildrens.org/node/40211</a:t>
            </a:r>
            <a:r>
              <a:rPr lang="en-GB" sz="1500" dirty="0"/>
              <a:t> (Accessed: 12.09.2025).</a:t>
            </a:r>
            <a:endParaRPr lang="en-US" sz="1500" dirty="0"/>
          </a:p>
        </p:txBody>
      </p:sp>
    </p:spTree>
    <p:extLst>
      <p:ext uri="{BB962C8B-B14F-4D97-AF65-F5344CB8AC3E}">
        <p14:creationId xmlns:p14="http://schemas.microsoft.com/office/powerpoint/2010/main" val="3134135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866</TotalTime>
  <Words>1255</Words>
  <Application>Microsoft Office PowerPoint</Application>
  <PresentationFormat>On-screen Show (4:3)</PresentationFormat>
  <Paragraphs>77</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Psychology in Health and Social Care</vt:lpstr>
      <vt:lpstr>PowerPoint Presentation</vt:lpstr>
      <vt:lpstr>PowerPoint Presentation</vt:lpstr>
      <vt:lpstr>Attachment Theory (Bowlby, 1988)</vt:lpstr>
      <vt:lpstr>Significance to Early Childhood:</vt:lpstr>
      <vt:lpstr>The Theory's Application to Amira:</vt:lpstr>
      <vt:lpstr>Strategies &amp; Interventions (Nursery):</vt:lpstr>
      <vt:lpstr>Nature and Nurture: Both Are Important:</vt:lpstr>
      <vt:lpstr>A Critical Analysis of Attachment Theory:</vt:lpstr>
      <vt:lpstr>Conclusion &amp; Recommendations:</vt:lpstr>
      <vt:lpstr>References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Early Childhood Development in Nursery Settings</dc:title>
  <dc:subject/>
  <dc:creator>Abidah Bashir</dc:creator>
  <cp:keywords/>
  <dc:description>generated using python-pptx</dc:description>
  <cp:lastModifiedBy>Adibah Bashir</cp:lastModifiedBy>
  <cp:revision>63</cp:revision>
  <dcterms:created xsi:type="dcterms:W3CDTF">2013-01-27T09:14:16Z</dcterms:created>
  <dcterms:modified xsi:type="dcterms:W3CDTF">2025-09-22T14:10:57Z</dcterms:modified>
  <cp:category/>
</cp:coreProperties>
</file>