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5" r:id="rId1"/>
  </p:sldMasterIdLst>
  <p:sldIdLst>
    <p:sldId id="257" r:id="rId2"/>
    <p:sldId id="262" r:id="rId3"/>
    <p:sldId id="282" r:id="rId4"/>
    <p:sldId id="256" r:id="rId5"/>
    <p:sldId id="264" r:id="rId6"/>
    <p:sldId id="272" r:id="rId7"/>
    <p:sldId id="274" r:id="rId8"/>
    <p:sldId id="283" r:id="rId9"/>
    <p:sldId id="271" r:id="rId10"/>
    <p:sldId id="266" r:id="rId11"/>
    <p:sldId id="280" r:id="rId12"/>
    <p:sldId id="267" r:id="rId13"/>
    <p:sldId id="281" r:id="rId14"/>
    <p:sldId id="268" r:id="rId15"/>
    <p:sldId id="279" r:id="rId16"/>
    <p:sldId id="278" r:id="rId17"/>
    <p:sldId id="284" r:id="rId18"/>
    <p:sldId id="263" r:id="rId19"/>
    <p:sldId id="261" r:id="rId20"/>
    <p:sldId id="285" r:id="rId21"/>
    <p:sldId id="259" r:id="rId22"/>
    <p:sldId id="270" r:id="rId23"/>
    <p:sldId id="28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94660"/>
  </p:normalViewPr>
  <p:slideViewPr>
    <p:cSldViewPr snapToGrid="0">
      <p:cViewPr>
        <p:scale>
          <a:sx n="95" d="100"/>
          <a:sy n="95" d="100"/>
        </p:scale>
        <p:origin x="-82"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5.png"/><Relationship Id="rId7" Type="http://schemas.openxmlformats.org/officeDocument/2006/relationships/image" Target="../media/image17.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19.png"/><Relationship Id="rId5" Type="http://schemas.openxmlformats.org/officeDocument/2006/relationships/image" Target="../media/image16.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57C726-09CC-444A-8E01-A08ABD39BE20}" type="doc">
      <dgm:prSet loTypeId="urn:microsoft.com/office/officeart/2005/8/layout/cycle2" loCatId="convert" qsTypeId="urn:microsoft.com/office/officeart/2005/8/quickstyle/simple1" qsCatId="simple" csTypeId="urn:microsoft.com/office/officeart/2005/8/colors/colorful1" csCatId="colorful" phldr="1"/>
      <dgm:spPr/>
      <dgm:t>
        <a:bodyPr/>
        <a:lstStyle/>
        <a:p>
          <a:endParaRPr lang="en-GB"/>
        </a:p>
      </dgm:t>
    </dgm:pt>
    <dgm:pt modelId="{0E50F085-16F3-D343-BCD1-50403F0223BD}">
      <dgm:prSet phldrT="[Text]" phldr="0" custT="1"/>
      <dgm:spPr/>
      <dgm:t>
        <a:bodyPr/>
        <a:lstStyle/>
        <a:p>
          <a:r>
            <a:rPr lang="en-US" sz="2800">
              <a:latin typeface="Times New Roman" panose="02020603050405020304" pitchFamily="18" charset="0"/>
              <a:cs typeface="Times New Roman" panose="02020603050405020304" pitchFamily="18" charset="0"/>
            </a:rPr>
            <a:t>Threat of New Entrants</a:t>
          </a:r>
          <a:endParaRPr lang="en-GB" sz="2800">
            <a:latin typeface="Times New Roman" panose="02020603050405020304" pitchFamily="18" charset="0"/>
            <a:cs typeface="Times New Roman" panose="02020603050405020304" pitchFamily="18" charset="0"/>
          </a:endParaRPr>
        </a:p>
      </dgm:t>
    </dgm:pt>
    <dgm:pt modelId="{C6D5E373-4C79-0F44-8535-4A498B10659F}" type="parTrans" cxnId="{6B0781D7-0AA9-0D4A-AA9A-9B0A5EAB8A32}">
      <dgm:prSet/>
      <dgm:spPr/>
      <dgm:t>
        <a:bodyPr/>
        <a:lstStyle/>
        <a:p>
          <a:endParaRPr lang="en-GB"/>
        </a:p>
      </dgm:t>
    </dgm:pt>
    <dgm:pt modelId="{F1250C8C-2929-C742-A64B-4D460DBFCC34}" type="sibTrans" cxnId="{6B0781D7-0AA9-0D4A-AA9A-9B0A5EAB8A32}">
      <dgm:prSet/>
      <dgm:spPr/>
      <dgm:t>
        <a:bodyPr/>
        <a:lstStyle/>
        <a:p>
          <a:endParaRPr lang="en-GB"/>
        </a:p>
      </dgm:t>
    </dgm:pt>
    <dgm:pt modelId="{55A948FF-6621-D84B-8641-C6EA46294847}">
      <dgm:prSet phldrT="[Text]" phldr="0" custT="1"/>
      <dgm:spPr/>
      <dgm:t>
        <a:bodyPr/>
        <a:lstStyle/>
        <a:p>
          <a:r>
            <a:rPr lang="en-US" sz="2400">
              <a:latin typeface="Times New Roman" panose="02020603050405020304" pitchFamily="18" charset="0"/>
              <a:cs typeface="Times New Roman" panose="02020603050405020304" pitchFamily="18" charset="0"/>
            </a:rPr>
            <a:t>Bargaining Power of Buyers</a:t>
          </a:r>
          <a:endParaRPr lang="en-GB" sz="2400">
            <a:latin typeface="Times New Roman" panose="02020603050405020304" pitchFamily="18" charset="0"/>
            <a:cs typeface="Times New Roman" panose="02020603050405020304" pitchFamily="18" charset="0"/>
          </a:endParaRPr>
        </a:p>
      </dgm:t>
    </dgm:pt>
    <dgm:pt modelId="{A71CED7E-EDF5-3A4E-8A7E-50B75B59A748}" type="parTrans" cxnId="{64879F36-1AC8-7D45-A826-A828C41AAEB4}">
      <dgm:prSet/>
      <dgm:spPr/>
      <dgm:t>
        <a:bodyPr/>
        <a:lstStyle/>
        <a:p>
          <a:endParaRPr lang="en-GB"/>
        </a:p>
      </dgm:t>
    </dgm:pt>
    <dgm:pt modelId="{3BB1A868-B9E1-F640-9E95-4AF46B5D7F6F}" type="sibTrans" cxnId="{64879F36-1AC8-7D45-A826-A828C41AAEB4}">
      <dgm:prSet/>
      <dgm:spPr/>
      <dgm:t>
        <a:bodyPr/>
        <a:lstStyle/>
        <a:p>
          <a:endParaRPr lang="en-GB"/>
        </a:p>
      </dgm:t>
    </dgm:pt>
    <dgm:pt modelId="{692894F3-8DD7-9E4D-8ECB-039A188AD7B0}">
      <dgm:prSet phldrT="[Text]" phldr="0" custT="1"/>
      <dgm:spPr/>
      <dgm:t>
        <a:bodyPr/>
        <a:lstStyle/>
        <a:p>
          <a:r>
            <a:rPr lang="en-US" sz="2000">
              <a:latin typeface="Times New Roman" panose="02020603050405020304" pitchFamily="18" charset="0"/>
              <a:cs typeface="Times New Roman" panose="02020603050405020304" pitchFamily="18" charset="0"/>
            </a:rPr>
            <a:t>Competitive Rivalry</a:t>
          </a:r>
          <a:endParaRPr lang="en-GB" sz="2000">
            <a:latin typeface="Times New Roman" panose="02020603050405020304" pitchFamily="18" charset="0"/>
            <a:cs typeface="Times New Roman" panose="02020603050405020304" pitchFamily="18" charset="0"/>
          </a:endParaRPr>
        </a:p>
      </dgm:t>
    </dgm:pt>
    <dgm:pt modelId="{87B3856F-B1F1-B743-87C2-89594DE6C9A0}" type="parTrans" cxnId="{B7259DA2-54F5-D84B-B461-791B49C89C8B}">
      <dgm:prSet/>
      <dgm:spPr/>
      <dgm:t>
        <a:bodyPr/>
        <a:lstStyle/>
        <a:p>
          <a:endParaRPr lang="en-GB"/>
        </a:p>
      </dgm:t>
    </dgm:pt>
    <dgm:pt modelId="{CB216F95-CDAC-CF40-AE28-5A9ACF0AA27A}" type="sibTrans" cxnId="{B7259DA2-54F5-D84B-B461-791B49C89C8B}">
      <dgm:prSet/>
      <dgm:spPr/>
      <dgm:t>
        <a:bodyPr/>
        <a:lstStyle/>
        <a:p>
          <a:endParaRPr lang="en-GB"/>
        </a:p>
      </dgm:t>
    </dgm:pt>
    <dgm:pt modelId="{5BB06200-1EAF-004C-A692-D173B1E49CA4}">
      <dgm:prSet phldrT="[Text]" phldr="0" custT="1"/>
      <dgm:spPr/>
      <dgm:t>
        <a:bodyPr/>
        <a:lstStyle/>
        <a:p>
          <a:r>
            <a:rPr lang="en-US" sz="2400">
              <a:latin typeface="Times New Roman" panose="02020603050405020304" pitchFamily="18" charset="0"/>
              <a:cs typeface="Times New Roman" panose="02020603050405020304" pitchFamily="18" charset="0"/>
            </a:rPr>
            <a:t>Threats of Substitudes</a:t>
          </a:r>
          <a:endParaRPr lang="en-GB" sz="2400">
            <a:latin typeface="Times New Roman" panose="02020603050405020304" pitchFamily="18" charset="0"/>
            <a:cs typeface="Times New Roman" panose="02020603050405020304" pitchFamily="18" charset="0"/>
          </a:endParaRPr>
        </a:p>
      </dgm:t>
    </dgm:pt>
    <dgm:pt modelId="{9B87FE8B-4872-2E43-8B9A-199ED7D62A89}" type="parTrans" cxnId="{589284F9-D119-A743-8B9A-E844F73CD3FE}">
      <dgm:prSet/>
      <dgm:spPr/>
      <dgm:t>
        <a:bodyPr/>
        <a:lstStyle/>
        <a:p>
          <a:endParaRPr lang="en-GB"/>
        </a:p>
      </dgm:t>
    </dgm:pt>
    <dgm:pt modelId="{4C10C250-56BC-5D48-A1BB-08C267645C58}" type="sibTrans" cxnId="{589284F9-D119-A743-8B9A-E844F73CD3FE}">
      <dgm:prSet/>
      <dgm:spPr/>
      <dgm:t>
        <a:bodyPr/>
        <a:lstStyle/>
        <a:p>
          <a:endParaRPr lang="en-GB"/>
        </a:p>
      </dgm:t>
    </dgm:pt>
    <dgm:pt modelId="{1AB11533-C923-774C-A8AD-7BC7472CF076}">
      <dgm:prSet phldrT="[Text]" phldr="0" custT="1"/>
      <dgm:spPr/>
      <dgm:t>
        <a:bodyPr/>
        <a:lstStyle/>
        <a:p>
          <a:r>
            <a:rPr lang="en-US" sz="2400">
              <a:latin typeface="Times New Roman" panose="02020603050405020304" pitchFamily="18" charset="0"/>
              <a:cs typeface="Times New Roman" panose="02020603050405020304" pitchFamily="18" charset="0"/>
            </a:rPr>
            <a:t>Bargaining Power of Suppliers</a:t>
          </a:r>
          <a:endParaRPr lang="en-GB" sz="2400">
            <a:latin typeface="Times New Roman" panose="02020603050405020304" pitchFamily="18" charset="0"/>
            <a:cs typeface="Times New Roman" panose="02020603050405020304" pitchFamily="18" charset="0"/>
          </a:endParaRPr>
        </a:p>
      </dgm:t>
    </dgm:pt>
    <dgm:pt modelId="{F9AFCF90-C1C7-EC40-98DF-756F5BE95BDD}" type="parTrans" cxnId="{36E97B3C-72A0-6146-8708-28635835621C}">
      <dgm:prSet/>
      <dgm:spPr/>
      <dgm:t>
        <a:bodyPr/>
        <a:lstStyle/>
        <a:p>
          <a:endParaRPr lang="en-GB"/>
        </a:p>
      </dgm:t>
    </dgm:pt>
    <dgm:pt modelId="{93199891-D216-8641-A585-6770EF2E4375}" type="sibTrans" cxnId="{36E97B3C-72A0-6146-8708-28635835621C}">
      <dgm:prSet/>
      <dgm:spPr/>
      <dgm:t>
        <a:bodyPr/>
        <a:lstStyle/>
        <a:p>
          <a:endParaRPr lang="en-GB"/>
        </a:p>
      </dgm:t>
    </dgm:pt>
    <dgm:pt modelId="{64406CB6-B7C1-8947-807F-E21A94D8D55F}" type="pres">
      <dgm:prSet presAssocID="{E357C726-09CC-444A-8E01-A08ABD39BE20}" presName="cycle" presStyleCnt="0">
        <dgm:presLayoutVars>
          <dgm:dir/>
          <dgm:resizeHandles val="exact"/>
        </dgm:presLayoutVars>
      </dgm:prSet>
      <dgm:spPr/>
      <dgm:t>
        <a:bodyPr/>
        <a:lstStyle/>
        <a:p>
          <a:endParaRPr lang="en-GB"/>
        </a:p>
      </dgm:t>
    </dgm:pt>
    <dgm:pt modelId="{7E59BEEA-E633-F049-A43C-DB069B54450E}" type="pres">
      <dgm:prSet presAssocID="{0E50F085-16F3-D343-BCD1-50403F0223BD}" presName="node" presStyleLbl="node1" presStyleIdx="0" presStyleCnt="5">
        <dgm:presLayoutVars>
          <dgm:bulletEnabled val="1"/>
        </dgm:presLayoutVars>
      </dgm:prSet>
      <dgm:spPr/>
      <dgm:t>
        <a:bodyPr/>
        <a:lstStyle/>
        <a:p>
          <a:endParaRPr lang="en-GB"/>
        </a:p>
      </dgm:t>
    </dgm:pt>
    <dgm:pt modelId="{6815C35C-0B1B-E141-9F15-6A6C42E02E22}" type="pres">
      <dgm:prSet presAssocID="{F1250C8C-2929-C742-A64B-4D460DBFCC34}" presName="sibTrans" presStyleLbl="sibTrans2D1" presStyleIdx="0" presStyleCnt="5"/>
      <dgm:spPr/>
      <dgm:t>
        <a:bodyPr/>
        <a:lstStyle/>
        <a:p>
          <a:endParaRPr lang="en-GB"/>
        </a:p>
      </dgm:t>
    </dgm:pt>
    <dgm:pt modelId="{C2BF0EFA-D7FF-4D4F-B5CD-A8D6E9CBAF64}" type="pres">
      <dgm:prSet presAssocID="{F1250C8C-2929-C742-A64B-4D460DBFCC34}" presName="connectorText" presStyleLbl="sibTrans2D1" presStyleIdx="0" presStyleCnt="5"/>
      <dgm:spPr/>
      <dgm:t>
        <a:bodyPr/>
        <a:lstStyle/>
        <a:p>
          <a:endParaRPr lang="en-GB"/>
        </a:p>
      </dgm:t>
    </dgm:pt>
    <dgm:pt modelId="{A8CB6401-1E4B-CD49-9042-4F8E6EE4B7E4}" type="pres">
      <dgm:prSet presAssocID="{55A948FF-6621-D84B-8641-C6EA46294847}" presName="node" presStyleLbl="node1" presStyleIdx="1" presStyleCnt="5">
        <dgm:presLayoutVars>
          <dgm:bulletEnabled val="1"/>
        </dgm:presLayoutVars>
      </dgm:prSet>
      <dgm:spPr/>
      <dgm:t>
        <a:bodyPr/>
        <a:lstStyle/>
        <a:p>
          <a:endParaRPr lang="en-GB"/>
        </a:p>
      </dgm:t>
    </dgm:pt>
    <dgm:pt modelId="{D03DE71A-35CC-9144-9F6B-F15E71915854}" type="pres">
      <dgm:prSet presAssocID="{3BB1A868-B9E1-F640-9E95-4AF46B5D7F6F}" presName="sibTrans" presStyleLbl="sibTrans2D1" presStyleIdx="1" presStyleCnt="5"/>
      <dgm:spPr/>
      <dgm:t>
        <a:bodyPr/>
        <a:lstStyle/>
        <a:p>
          <a:endParaRPr lang="en-GB"/>
        </a:p>
      </dgm:t>
    </dgm:pt>
    <dgm:pt modelId="{330DC655-915A-6A45-940B-66D1805C7874}" type="pres">
      <dgm:prSet presAssocID="{3BB1A868-B9E1-F640-9E95-4AF46B5D7F6F}" presName="connectorText" presStyleLbl="sibTrans2D1" presStyleIdx="1" presStyleCnt="5"/>
      <dgm:spPr/>
      <dgm:t>
        <a:bodyPr/>
        <a:lstStyle/>
        <a:p>
          <a:endParaRPr lang="en-GB"/>
        </a:p>
      </dgm:t>
    </dgm:pt>
    <dgm:pt modelId="{807F0987-7D06-C44B-88EB-5F11960BCAD1}" type="pres">
      <dgm:prSet presAssocID="{692894F3-8DD7-9E4D-8ECB-039A188AD7B0}" presName="node" presStyleLbl="node1" presStyleIdx="2" presStyleCnt="5">
        <dgm:presLayoutVars>
          <dgm:bulletEnabled val="1"/>
        </dgm:presLayoutVars>
      </dgm:prSet>
      <dgm:spPr/>
      <dgm:t>
        <a:bodyPr/>
        <a:lstStyle/>
        <a:p>
          <a:endParaRPr lang="en-GB"/>
        </a:p>
      </dgm:t>
    </dgm:pt>
    <dgm:pt modelId="{C726FDFE-9BCD-C545-AAB2-64FA0F5D6B02}" type="pres">
      <dgm:prSet presAssocID="{CB216F95-CDAC-CF40-AE28-5A9ACF0AA27A}" presName="sibTrans" presStyleLbl="sibTrans2D1" presStyleIdx="2" presStyleCnt="5"/>
      <dgm:spPr/>
      <dgm:t>
        <a:bodyPr/>
        <a:lstStyle/>
        <a:p>
          <a:endParaRPr lang="en-GB"/>
        </a:p>
      </dgm:t>
    </dgm:pt>
    <dgm:pt modelId="{F54FF566-B48F-9D48-9EF6-90CAF8361266}" type="pres">
      <dgm:prSet presAssocID="{CB216F95-CDAC-CF40-AE28-5A9ACF0AA27A}" presName="connectorText" presStyleLbl="sibTrans2D1" presStyleIdx="2" presStyleCnt="5"/>
      <dgm:spPr/>
      <dgm:t>
        <a:bodyPr/>
        <a:lstStyle/>
        <a:p>
          <a:endParaRPr lang="en-GB"/>
        </a:p>
      </dgm:t>
    </dgm:pt>
    <dgm:pt modelId="{AA0D276A-5C37-D243-9F2F-0636818DF862}" type="pres">
      <dgm:prSet presAssocID="{5BB06200-1EAF-004C-A692-D173B1E49CA4}" presName="node" presStyleLbl="node1" presStyleIdx="3" presStyleCnt="5">
        <dgm:presLayoutVars>
          <dgm:bulletEnabled val="1"/>
        </dgm:presLayoutVars>
      </dgm:prSet>
      <dgm:spPr/>
      <dgm:t>
        <a:bodyPr/>
        <a:lstStyle/>
        <a:p>
          <a:endParaRPr lang="en-GB"/>
        </a:p>
      </dgm:t>
    </dgm:pt>
    <dgm:pt modelId="{D4279CF1-3FDD-214A-82B8-460D73ECBEF3}" type="pres">
      <dgm:prSet presAssocID="{4C10C250-56BC-5D48-A1BB-08C267645C58}" presName="sibTrans" presStyleLbl="sibTrans2D1" presStyleIdx="3" presStyleCnt="5"/>
      <dgm:spPr/>
      <dgm:t>
        <a:bodyPr/>
        <a:lstStyle/>
        <a:p>
          <a:endParaRPr lang="en-GB"/>
        </a:p>
      </dgm:t>
    </dgm:pt>
    <dgm:pt modelId="{3D148047-C231-7440-8E89-B9F23D7F24D1}" type="pres">
      <dgm:prSet presAssocID="{4C10C250-56BC-5D48-A1BB-08C267645C58}" presName="connectorText" presStyleLbl="sibTrans2D1" presStyleIdx="3" presStyleCnt="5"/>
      <dgm:spPr/>
      <dgm:t>
        <a:bodyPr/>
        <a:lstStyle/>
        <a:p>
          <a:endParaRPr lang="en-GB"/>
        </a:p>
      </dgm:t>
    </dgm:pt>
    <dgm:pt modelId="{FAE23CF7-0AC0-214F-87EE-73F26DFE508F}" type="pres">
      <dgm:prSet presAssocID="{1AB11533-C923-774C-A8AD-7BC7472CF076}" presName="node" presStyleLbl="node1" presStyleIdx="4" presStyleCnt="5">
        <dgm:presLayoutVars>
          <dgm:bulletEnabled val="1"/>
        </dgm:presLayoutVars>
      </dgm:prSet>
      <dgm:spPr/>
      <dgm:t>
        <a:bodyPr/>
        <a:lstStyle/>
        <a:p>
          <a:endParaRPr lang="en-GB"/>
        </a:p>
      </dgm:t>
    </dgm:pt>
    <dgm:pt modelId="{00355AA4-47D7-5642-A1DA-FDC6E28F37F6}" type="pres">
      <dgm:prSet presAssocID="{93199891-D216-8641-A585-6770EF2E4375}" presName="sibTrans" presStyleLbl="sibTrans2D1" presStyleIdx="4" presStyleCnt="5"/>
      <dgm:spPr/>
      <dgm:t>
        <a:bodyPr/>
        <a:lstStyle/>
        <a:p>
          <a:endParaRPr lang="en-GB"/>
        </a:p>
      </dgm:t>
    </dgm:pt>
    <dgm:pt modelId="{123D7F40-901D-B04E-A292-1970818780AF}" type="pres">
      <dgm:prSet presAssocID="{93199891-D216-8641-A585-6770EF2E4375}" presName="connectorText" presStyleLbl="sibTrans2D1" presStyleIdx="4" presStyleCnt="5"/>
      <dgm:spPr/>
      <dgm:t>
        <a:bodyPr/>
        <a:lstStyle/>
        <a:p>
          <a:endParaRPr lang="en-GB"/>
        </a:p>
      </dgm:t>
    </dgm:pt>
  </dgm:ptLst>
  <dgm:cxnLst>
    <dgm:cxn modelId="{487C366F-6416-4F47-B654-6C91AFE529A6}" type="presOf" srcId="{E357C726-09CC-444A-8E01-A08ABD39BE20}" destId="{64406CB6-B7C1-8947-807F-E21A94D8D55F}" srcOrd="0" destOrd="0" presId="urn:microsoft.com/office/officeart/2005/8/layout/cycle2"/>
    <dgm:cxn modelId="{A071747E-CFD2-9B47-8BE4-2B2C028EFE9B}" type="presOf" srcId="{F1250C8C-2929-C742-A64B-4D460DBFCC34}" destId="{C2BF0EFA-D7FF-4D4F-B5CD-A8D6E9CBAF64}" srcOrd="1" destOrd="0" presId="urn:microsoft.com/office/officeart/2005/8/layout/cycle2"/>
    <dgm:cxn modelId="{29793587-B802-1F4B-BA00-5CA171A19AB7}" type="presOf" srcId="{0E50F085-16F3-D343-BCD1-50403F0223BD}" destId="{7E59BEEA-E633-F049-A43C-DB069B54450E}" srcOrd="0" destOrd="0" presId="urn:microsoft.com/office/officeart/2005/8/layout/cycle2"/>
    <dgm:cxn modelId="{36E97B3C-72A0-6146-8708-28635835621C}" srcId="{E357C726-09CC-444A-8E01-A08ABD39BE20}" destId="{1AB11533-C923-774C-A8AD-7BC7472CF076}" srcOrd="4" destOrd="0" parTransId="{F9AFCF90-C1C7-EC40-98DF-756F5BE95BDD}" sibTransId="{93199891-D216-8641-A585-6770EF2E4375}"/>
    <dgm:cxn modelId="{09843966-DF9A-1F41-A1FE-91D8FB2E2A84}" type="presOf" srcId="{5BB06200-1EAF-004C-A692-D173B1E49CA4}" destId="{AA0D276A-5C37-D243-9F2F-0636818DF862}" srcOrd="0" destOrd="0" presId="urn:microsoft.com/office/officeart/2005/8/layout/cycle2"/>
    <dgm:cxn modelId="{A0FE4C03-F222-A946-B034-B8A6C607545C}" type="presOf" srcId="{1AB11533-C923-774C-A8AD-7BC7472CF076}" destId="{FAE23CF7-0AC0-214F-87EE-73F26DFE508F}" srcOrd="0" destOrd="0" presId="urn:microsoft.com/office/officeart/2005/8/layout/cycle2"/>
    <dgm:cxn modelId="{70234B16-A4D6-3B4F-B84C-3E8DAAB434CB}" type="presOf" srcId="{4C10C250-56BC-5D48-A1BB-08C267645C58}" destId="{3D148047-C231-7440-8E89-B9F23D7F24D1}" srcOrd="1" destOrd="0" presId="urn:microsoft.com/office/officeart/2005/8/layout/cycle2"/>
    <dgm:cxn modelId="{B8065E6C-9EBF-0444-B364-CF22E2CAB38B}" type="presOf" srcId="{CB216F95-CDAC-CF40-AE28-5A9ACF0AA27A}" destId="{F54FF566-B48F-9D48-9EF6-90CAF8361266}" srcOrd="1" destOrd="0" presId="urn:microsoft.com/office/officeart/2005/8/layout/cycle2"/>
    <dgm:cxn modelId="{2D5065B3-2AF0-0647-816B-440F45A5CF32}" type="presOf" srcId="{3BB1A868-B9E1-F640-9E95-4AF46B5D7F6F}" destId="{330DC655-915A-6A45-940B-66D1805C7874}" srcOrd="1" destOrd="0" presId="urn:microsoft.com/office/officeart/2005/8/layout/cycle2"/>
    <dgm:cxn modelId="{FDDBEF14-A9FE-4442-8765-BC15DF43466B}" type="presOf" srcId="{93199891-D216-8641-A585-6770EF2E4375}" destId="{00355AA4-47D7-5642-A1DA-FDC6E28F37F6}" srcOrd="0" destOrd="0" presId="urn:microsoft.com/office/officeart/2005/8/layout/cycle2"/>
    <dgm:cxn modelId="{6B7A03E7-05A8-404E-A5F6-C8DC79F8BC7B}" type="presOf" srcId="{F1250C8C-2929-C742-A64B-4D460DBFCC34}" destId="{6815C35C-0B1B-E141-9F15-6A6C42E02E22}" srcOrd="0" destOrd="0" presId="urn:microsoft.com/office/officeart/2005/8/layout/cycle2"/>
    <dgm:cxn modelId="{53DA0A3A-BF51-134E-AE3D-4AEEE0B01402}" type="presOf" srcId="{4C10C250-56BC-5D48-A1BB-08C267645C58}" destId="{D4279CF1-3FDD-214A-82B8-460D73ECBEF3}" srcOrd="0" destOrd="0" presId="urn:microsoft.com/office/officeart/2005/8/layout/cycle2"/>
    <dgm:cxn modelId="{6B0781D7-0AA9-0D4A-AA9A-9B0A5EAB8A32}" srcId="{E357C726-09CC-444A-8E01-A08ABD39BE20}" destId="{0E50F085-16F3-D343-BCD1-50403F0223BD}" srcOrd="0" destOrd="0" parTransId="{C6D5E373-4C79-0F44-8535-4A498B10659F}" sibTransId="{F1250C8C-2929-C742-A64B-4D460DBFCC34}"/>
    <dgm:cxn modelId="{4D56F10F-6A82-3F48-9E57-63CA875E67E7}" type="presOf" srcId="{93199891-D216-8641-A585-6770EF2E4375}" destId="{123D7F40-901D-B04E-A292-1970818780AF}" srcOrd="1" destOrd="0" presId="urn:microsoft.com/office/officeart/2005/8/layout/cycle2"/>
    <dgm:cxn modelId="{64879F36-1AC8-7D45-A826-A828C41AAEB4}" srcId="{E357C726-09CC-444A-8E01-A08ABD39BE20}" destId="{55A948FF-6621-D84B-8641-C6EA46294847}" srcOrd="1" destOrd="0" parTransId="{A71CED7E-EDF5-3A4E-8A7E-50B75B59A748}" sibTransId="{3BB1A868-B9E1-F640-9E95-4AF46B5D7F6F}"/>
    <dgm:cxn modelId="{FD098C6F-E42C-604D-A8DA-017D9657821A}" type="presOf" srcId="{692894F3-8DD7-9E4D-8ECB-039A188AD7B0}" destId="{807F0987-7D06-C44B-88EB-5F11960BCAD1}" srcOrd="0" destOrd="0" presId="urn:microsoft.com/office/officeart/2005/8/layout/cycle2"/>
    <dgm:cxn modelId="{589284F9-D119-A743-8B9A-E844F73CD3FE}" srcId="{E357C726-09CC-444A-8E01-A08ABD39BE20}" destId="{5BB06200-1EAF-004C-A692-D173B1E49CA4}" srcOrd="3" destOrd="0" parTransId="{9B87FE8B-4872-2E43-8B9A-199ED7D62A89}" sibTransId="{4C10C250-56BC-5D48-A1BB-08C267645C58}"/>
    <dgm:cxn modelId="{B7259DA2-54F5-D84B-B461-791B49C89C8B}" srcId="{E357C726-09CC-444A-8E01-A08ABD39BE20}" destId="{692894F3-8DD7-9E4D-8ECB-039A188AD7B0}" srcOrd="2" destOrd="0" parTransId="{87B3856F-B1F1-B743-87C2-89594DE6C9A0}" sibTransId="{CB216F95-CDAC-CF40-AE28-5A9ACF0AA27A}"/>
    <dgm:cxn modelId="{1F6449A0-191F-6545-A608-F54E0E40CFC1}" type="presOf" srcId="{3BB1A868-B9E1-F640-9E95-4AF46B5D7F6F}" destId="{D03DE71A-35CC-9144-9F6B-F15E71915854}" srcOrd="0" destOrd="0" presId="urn:microsoft.com/office/officeart/2005/8/layout/cycle2"/>
    <dgm:cxn modelId="{C2065439-07AC-E94C-97E8-7321B1DB2F82}" type="presOf" srcId="{55A948FF-6621-D84B-8641-C6EA46294847}" destId="{A8CB6401-1E4B-CD49-9042-4F8E6EE4B7E4}" srcOrd="0" destOrd="0" presId="urn:microsoft.com/office/officeart/2005/8/layout/cycle2"/>
    <dgm:cxn modelId="{D6FE73EC-0159-7449-9616-8EFD82E4AED1}" type="presOf" srcId="{CB216F95-CDAC-CF40-AE28-5A9ACF0AA27A}" destId="{C726FDFE-9BCD-C545-AAB2-64FA0F5D6B02}" srcOrd="0" destOrd="0" presId="urn:microsoft.com/office/officeart/2005/8/layout/cycle2"/>
    <dgm:cxn modelId="{A614FBED-365D-6B44-A6C1-AE0420DBFD84}" type="presParOf" srcId="{64406CB6-B7C1-8947-807F-E21A94D8D55F}" destId="{7E59BEEA-E633-F049-A43C-DB069B54450E}" srcOrd="0" destOrd="0" presId="urn:microsoft.com/office/officeart/2005/8/layout/cycle2"/>
    <dgm:cxn modelId="{56E6F375-BC38-0144-A25D-028619FC3CD4}" type="presParOf" srcId="{64406CB6-B7C1-8947-807F-E21A94D8D55F}" destId="{6815C35C-0B1B-E141-9F15-6A6C42E02E22}" srcOrd="1" destOrd="0" presId="urn:microsoft.com/office/officeart/2005/8/layout/cycle2"/>
    <dgm:cxn modelId="{5EFB6341-0D30-CB4B-B02A-A8E1A54B9045}" type="presParOf" srcId="{6815C35C-0B1B-E141-9F15-6A6C42E02E22}" destId="{C2BF0EFA-D7FF-4D4F-B5CD-A8D6E9CBAF64}" srcOrd="0" destOrd="0" presId="urn:microsoft.com/office/officeart/2005/8/layout/cycle2"/>
    <dgm:cxn modelId="{C9FF9E8F-19CA-AB4F-AD21-7551D77C59E6}" type="presParOf" srcId="{64406CB6-B7C1-8947-807F-E21A94D8D55F}" destId="{A8CB6401-1E4B-CD49-9042-4F8E6EE4B7E4}" srcOrd="2" destOrd="0" presId="urn:microsoft.com/office/officeart/2005/8/layout/cycle2"/>
    <dgm:cxn modelId="{080F3E95-38FD-5348-95A1-03AC0787C609}" type="presParOf" srcId="{64406CB6-B7C1-8947-807F-E21A94D8D55F}" destId="{D03DE71A-35CC-9144-9F6B-F15E71915854}" srcOrd="3" destOrd="0" presId="urn:microsoft.com/office/officeart/2005/8/layout/cycle2"/>
    <dgm:cxn modelId="{150F6DE6-179A-4446-BA65-C11A1BDED773}" type="presParOf" srcId="{D03DE71A-35CC-9144-9F6B-F15E71915854}" destId="{330DC655-915A-6A45-940B-66D1805C7874}" srcOrd="0" destOrd="0" presId="urn:microsoft.com/office/officeart/2005/8/layout/cycle2"/>
    <dgm:cxn modelId="{2358BDA5-5AEB-514B-8873-290573EFFA05}" type="presParOf" srcId="{64406CB6-B7C1-8947-807F-E21A94D8D55F}" destId="{807F0987-7D06-C44B-88EB-5F11960BCAD1}" srcOrd="4" destOrd="0" presId="urn:microsoft.com/office/officeart/2005/8/layout/cycle2"/>
    <dgm:cxn modelId="{79DE7094-A8E8-3048-98E8-7CD49FA945D2}" type="presParOf" srcId="{64406CB6-B7C1-8947-807F-E21A94D8D55F}" destId="{C726FDFE-9BCD-C545-AAB2-64FA0F5D6B02}" srcOrd="5" destOrd="0" presId="urn:microsoft.com/office/officeart/2005/8/layout/cycle2"/>
    <dgm:cxn modelId="{FDF9B719-8615-CB4E-97AA-08F33B074491}" type="presParOf" srcId="{C726FDFE-9BCD-C545-AAB2-64FA0F5D6B02}" destId="{F54FF566-B48F-9D48-9EF6-90CAF8361266}" srcOrd="0" destOrd="0" presId="urn:microsoft.com/office/officeart/2005/8/layout/cycle2"/>
    <dgm:cxn modelId="{CA634133-1B52-D24D-9B7B-0E17D902EB59}" type="presParOf" srcId="{64406CB6-B7C1-8947-807F-E21A94D8D55F}" destId="{AA0D276A-5C37-D243-9F2F-0636818DF862}" srcOrd="6" destOrd="0" presId="urn:microsoft.com/office/officeart/2005/8/layout/cycle2"/>
    <dgm:cxn modelId="{420F67F6-A5B5-174D-9BC1-6B1B207ABBF4}" type="presParOf" srcId="{64406CB6-B7C1-8947-807F-E21A94D8D55F}" destId="{D4279CF1-3FDD-214A-82B8-460D73ECBEF3}" srcOrd="7" destOrd="0" presId="urn:microsoft.com/office/officeart/2005/8/layout/cycle2"/>
    <dgm:cxn modelId="{E9DF2138-550D-6942-A446-50D3ECBA659C}" type="presParOf" srcId="{D4279CF1-3FDD-214A-82B8-460D73ECBEF3}" destId="{3D148047-C231-7440-8E89-B9F23D7F24D1}" srcOrd="0" destOrd="0" presId="urn:microsoft.com/office/officeart/2005/8/layout/cycle2"/>
    <dgm:cxn modelId="{E2C81151-746D-AB4A-B1E5-4730D1F8ED11}" type="presParOf" srcId="{64406CB6-B7C1-8947-807F-E21A94D8D55F}" destId="{FAE23CF7-0AC0-214F-87EE-73F26DFE508F}" srcOrd="8" destOrd="0" presId="urn:microsoft.com/office/officeart/2005/8/layout/cycle2"/>
    <dgm:cxn modelId="{E39D00A8-030E-A840-8601-5301EECDF808}" type="presParOf" srcId="{64406CB6-B7C1-8947-807F-E21A94D8D55F}" destId="{00355AA4-47D7-5642-A1DA-FDC6E28F37F6}" srcOrd="9" destOrd="0" presId="urn:microsoft.com/office/officeart/2005/8/layout/cycle2"/>
    <dgm:cxn modelId="{04CB20BD-8A76-8542-A9E3-2151284D7DDC}" type="presParOf" srcId="{00355AA4-47D7-5642-A1DA-FDC6E28F37F6}" destId="{123D7F40-901D-B04E-A292-1970818780AF}"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880521-F301-4C79-AB74-F81AB9FC42D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63CD144-C53E-4EB1-912D-288FCBAE579F}">
      <dgm:prSet/>
      <dgm:spPr/>
      <dgm:t>
        <a:bodyPr/>
        <a:lstStyle/>
        <a:p>
          <a:pPr>
            <a:defRPr cap="all"/>
          </a:pPr>
          <a:r>
            <a:rPr lang="en-GB" b="1"/>
            <a:t>Insure you know your customer intimately </a:t>
          </a:r>
          <a:endParaRPr lang="en-US"/>
        </a:p>
      </dgm:t>
    </dgm:pt>
    <dgm:pt modelId="{6E3032E2-C186-4376-AB9B-6D9A11C713F4}" type="parTrans" cxnId="{890780C4-F78B-4616-85F6-41B2BABB8A7C}">
      <dgm:prSet/>
      <dgm:spPr/>
      <dgm:t>
        <a:bodyPr/>
        <a:lstStyle/>
        <a:p>
          <a:endParaRPr lang="en-US"/>
        </a:p>
      </dgm:t>
    </dgm:pt>
    <dgm:pt modelId="{6E9A9A93-72E2-429F-AC91-31C6E4CC93B0}" type="sibTrans" cxnId="{890780C4-F78B-4616-85F6-41B2BABB8A7C}">
      <dgm:prSet/>
      <dgm:spPr/>
      <dgm:t>
        <a:bodyPr/>
        <a:lstStyle/>
        <a:p>
          <a:endParaRPr lang="en-US"/>
        </a:p>
      </dgm:t>
    </dgm:pt>
    <dgm:pt modelId="{A801907D-087F-4B6D-8CF8-6172E29519F9}">
      <dgm:prSet/>
      <dgm:spPr/>
      <dgm:t>
        <a:bodyPr/>
        <a:lstStyle/>
        <a:p>
          <a:pPr>
            <a:defRPr cap="all"/>
          </a:pPr>
          <a:r>
            <a:rPr lang="en-GB" b="1"/>
            <a:t>Work out each of your customer stages	</a:t>
          </a:r>
          <a:endParaRPr lang="en-US"/>
        </a:p>
      </dgm:t>
    </dgm:pt>
    <dgm:pt modelId="{A1F3022B-D9F3-4426-991F-47AD1C728545}" type="parTrans" cxnId="{94A2A5DB-4F24-4244-BF61-79FC0540E922}">
      <dgm:prSet/>
      <dgm:spPr/>
      <dgm:t>
        <a:bodyPr/>
        <a:lstStyle/>
        <a:p>
          <a:endParaRPr lang="en-US"/>
        </a:p>
      </dgm:t>
    </dgm:pt>
    <dgm:pt modelId="{EB2AE861-4310-445C-B0E1-8F22377777D3}" type="sibTrans" cxnId="{94A2A5DB-4F24-4244-BF61-79FC0540E922}">
      <dgm:prSet/>
      <dgm:spPr/>
      <dgm:t>
        <a:bodyPr/>
        <a:lstStyle/>
        <a:p>
          <a:endParaRPr lang="en-US"/>
        </a:p>
      </dgm:t>
    </dgm:pt>
    <dgm:pt modelId="{EE0E3DF2-5105-496A-9BE4-08956677400F}">
      <dgm:prSet/>
      <dgm:spPr/>
      <dgm:t>
        <a:bodyPr/>
        <a:lstStyle/>
        <a:p>
          <a:pPr>
            <a:defRPr cap="all"/>
          </a:pPr>
          <a:r>
            <a:rPr lang="en-GB" b="1"/>
            <a:t>Knowing what the customer wants</a:t>
          </a:r>
          <a:endParaRPr lang="en-US"/>
        </a:p>
      </dgm:t>
    </dgm:pt>
    <dgm:pt modelId="{3FC87B53-5358-42AE-B810-C3995589C88D}" type="parTrans" cxnId="{C9DE4F7A-B78F-4741-9A03-9FC170308AB9}">
      <dgm:prSet/>
      <dgm:spPr/>
      <dgm:t>
        <a:bodyPr/>
        <a:lstStyle/>
        <a:p>
          <a:endParaRPr lang="en-US"/>
        </a:p>
      </dgm:t>
    </dgm:pt>
    <dgm:pt modelId="{55E86A35-8EBC-4D68-9D06-66E7BA52AE50}" type="sibTrans" cxnId="{C9DE4F7A-B78F-4741-9A03-9FC170308AB9}">
      <dgm:prSet/>
      <dgm:spPr/>
      <dgm:t>
        <a:bodyPr/>
        <a:lstStyle/>
        <a:p>
          <a:endParaRPr lang="en-US"/>
        </a:p>
      </dgm:t>
    </dgm:pt>
    <dgm:pt modelId="{4BA20BBA-E15D-4805-B927-600EEC9F9CDD}">
      <dgm:prSet/>
      <dgm:spPr/>
      <dgm:t>
        <a:bodyPr/>
        <a:lstStyle/>
        <a:p>
          <a:pPr>
            <a:defRPr cap="all"/>
          </a:pPr>
          <a:r>
            <a:rPr lang="en-GB" b="1"/>
            <a:t>Identify touchpoints</a:t>
          </a:r>
          <a:endParaRPr lang="en-US"/>
        </a:p>
      </dgm:t>
    </dgm:pt>
    <dgm:pt modelId="{A1703409-62A8-4D9C-A363-C2674102BB39}" type="parTrans" cxnId="{6A139D76-AB4D-41C9-A5A9-BA6667E61118}">
      <dgm:prSet/>
      <dgm:spPr/>
      <dgm:t>
        <a:bodyPr/>
        <a:lstStyle/>
        <a:p>
          <a:endParaRPr lang="en-US"/>
        </a:p>
      </dgm:t>
    </dgm:pt>
    <dgm:pt modelId="{F3EAA0E0-7F63-4684-8759-223A0D058737}" type="sibTrans" cxnId="{6A139D76-AB4D-41C9-A5A9-BA6667E61118}">
      <dgm:prSet/>
      <dgm:spPr/>
      <dgm:t>
        <a:bodyPr/>
        <a:lstStyle/>
        <a:p>
          <a:endParaRPr lang="en-US"/>
        </a:p>
      </dgm:t>
    </dgm:pt>
    <dgm:pt modelId="{718A8B74-74F3-4B8C-AB15-2610DF2DE2B1}">
      <dgm:prSet/>
      <dgm:spPr/>
      <dgm:t>
        <a:bodyPr/>
        <a:lstStyle/>
        <a:p>
          <a:pPr>
            <a:defRPr cap="all"/>
          </a:pPr>
          <a:r>
            <a:rPr lang="en-GB" b="1"/>
            <a:t>Understanding time frames</a:t>
          </a:r>
          <a:endParaRPr lang="en-US"/>
        </a:p>
      </dgm:t>
    </dgm:pt>
    <dgm:pt modelId="{1EF1DD93-F2F5-4E19-8156-513A1F02215B}" type="parTrans" cxnId="{0818BF3E-0517-43CC-A232-346FFF635EA3}">
      <dgm:prSet/>
      <dgm:spPr/>
      <dgm:t>
        <a:bodyPr/>
        <a:lstStyle/>
        <a:p>
          <a:endParaRPr lang="en-US"/>
        </a:p>
      </dgm:t>
    </dgm:pt>
    <dgm:pt modelId="{82FF6B73-5060-44FA-A780-0710474676D5}" type="sibTrans" cxnId="{0818BF3E-0517-43CC-A232-346FFF635EA3}">
      <dgm:prSet/>
      <dgm:spPr/>
      <dgm:t>
        <a:bodyPr/>
        <a:lstStyle/>
        <a:p>
          <a:endParaRPr lang="en-US"/>
        </a:p>
      </dgm:t>
    </dgm:pt>
    <dgm:pt modelId="{4CA6CD4A-EE07-43C5-9C2E-5B89F84341B7}">
      <dgm:prSet/>
      <dgm:spPr/>
      <dgm:t>
        <a:bodyPr/>
        <a:lstStyle/>
        <a:p>
          <a:pPr>
            <a:defRPr cap="all"/>
          </a:pPr>
          <a:r>
            <a:rPr lang="en-GB" b="1"/>
            <a:t>Consider customer emotion</a:t>
          </a:r>
          <a:endParaRPr lang="en-US"/>
        </a:p>
      </dgm:t>
    </dgm:pt>
    <dgm:pt modelId="{BF7A7B16-D12A-4CF6-AB7D-D6A91310BC1B}" type="parTrans" cxnId="{2A1B9C5A-0539-4180-9137-143275B2E352}">
      <dgm:prSet/>
      <dgm:spPr/>
      <dgm:t>
        <a:bodyPr/>
        <a:lstStyle/>
        <a:p>
          <a:endParaRPr lang="en-US"/>
        </a:p>
      </dgm:t>
    </dgm:pt>
    <dgm:pt modelId="{1AC4FE48-0E56-4813-BCAD-4AFE09257825}" type="sibTrans" cxnId="{2A1B9C5A-0539-4180-9137-143275B2E352}">
      <dgm:prSet/>
      <dgm:spPr/>
      <dgm:t>
        <a:bodyPr/>
        <a:lstStyle/>
        <a:p>
          <a:endParaRPr lang="en-US"/>
        </a:p>
      </dgm:t>
    </dgm:pt>
    <dgm:pt modelId="{69809C18-6ED7-4D29-938A-8FFA7E5D00E2}" type="pres">
      <dgm:prSet presAssocID="{EE880521-F301-4C79-AB74-F81AB9FC42D2}" presName="root" presStyleCnt="0">
        <dgm:presLayoutVars>
          <dgm:dir/>
          <dgm:resizeHandles val="exact"/>
        </dgm:presLayoutVars>
      </dgm:prSet>
      <dgm:spPr/>
      <dgm:t>
        <a:bodyPr/>
        <a:lstStyle/>
        <a:p>
          <a:endParaRPr lang="en-GB"/>
        </a:p>
      </dgm:t>
    </dgm:pt>
    <dgm:pt modelId="{E02C6F61-BBCC-448A-A73C-E431C8E7B66B}" type="pres">
      <dgm:prSet presAssocID="{463CD144-C53E-4EB1-912D-288FCBAE579F}" presName="compNode" presStyleCnt="0"/>
      <dgm:spPr/>
    </dgm:pt>
    <dgm:pt modelId="{EF771360-71BB-4A63-8A74-BF08100055C1}" type="pres">
      <dgm:prSet presAssocID="{463CD144-C53E-4EB1-912D-288FCBAE579F}" presName="iconBgRect" presStyleLbl="bgShp" presStyleIdx="0" presStyleCnt="6"/>
      <dgm:spPr/>
    </dgm:pt>
    <dgm:pt modelId="{119A5D89-8871-4199-92B3-DD333A7DA833}" type="pres">
      <dgm:prSet presAssocID="{463CD144-C53E-4EB1-912D-288FCBAE579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User"/>
        </a:ext>
      </dgm:extLst>
    </dgm:pt>
    <dgm:pt modelId="{E20344D3-F3A0-47B1-8527-B91F21423215}" type="pres">
      <dgm:prSet presAssocID="{463CD144-C53E-4EB1-912D-288FCBAE579F}" presName="spaceRect" presStyleCnt="0"/>
      <dgm:spPr/>
    </dgm:pt>
    <dgm:pt modelId="{70EB23FF-8364-477F-B52C-DD1A75D94E77}" type="pres">
      <dgm:prSet presAssocID="{463CD144-C53E-4EB1-912D-288FCBAE579F}" presName="textRect" presStyleLbl="revTx" presStyleIdx="0" presStyleCnt="6">
        <dgm:presLayoutVars>
          <dgm:chMax val="1"/>
          <dgm:chPref val="1"/>
        </dgm:presLayoutVars>
      </dgm:prSet>
      <dgm:spPr/>
      <dgm:t>
        <a:bodyPr/>
        <a:lstStyle/>
        <a:p>
          <a:endParaRPr lang="en-GB"/>
        </a:p>
      </dgm:t>
    </dgm:pt>
    <dgm:pt modelId="{DD9F37EE-424F-4C7D-9EF7-DA6E5FED1C49}" type="pres">
      <dgm:prSet presAssocID="{6E9A9A93-72E2-429F-AC91-31C6E4CC93B0}" presName="sibTrans" presStyleCnt="0"/>
      <dgm:spPr/>
    </dgm:pt>
    <dgm:pt modelId="{1719D66B-4D36-4EFB-BE85-212D10C36DD2}" type="pres">
      <dgm:prSet presAssocID="{A801907D-087F-4B6D-8CF8-6172E29519F9}" presName="compNode" presStyleCnt="0"/>
      <dgm:spPr/>
    </dgm:pt>
    <dgm:pt modelId="{ED33C9A4-50E6-41B3-91AB-FC0D3F236F10}" type="pres">
      <dgm:prSet presAssocID="{A801907D-087F-4B6D-8CF8-6172E29519F9}" presName="iconBgRect" presStyleLbl="bgShp" presStyleIdx="1" presStyleCnt="6"/>
      <dgm:spPr/>
    </dgm:pt>
    <dgm:pt modelId="{2A86B2BE-5101-42DE-9888-800F08EA4ABE}" type="pres">
      <dgm:prSet presAssocID="{A801907D-087F-4B6D-8CF8-6172E29519F9}" presName="iconRect" presStyleLbl="node1" presStyleIdx="1" presStyleCnt="6"/>
      <dgm:spPr>
        <a:blipFill>
          <a:blip xmlns:r="http://schemas.openxmlformats.org/officeDocument/2006/relationships" r:embed="rId3">
            <a:extLst>
              <a:ext uri="{96DAC541-7B7A-43D3-8B79-37D633B846F1}">
                <asvg:svgBlip xmlns:asvg="http://schemas.microsoft.com/office/drawing/2016/SVG/main" xmlns="" r:embed="rId4"/>
              </a:ext>
            </a:extLst>
          </a:blip>
          <a:srcRect/>
          <a:stretch>
            <a:fillRect/>
          </a:stretch>
        </a:blipFill>
        <a:ln>
          <a:noFill/>
        </a:ln>
      </dgm:spPr>
      <dgm:extLst>
        <a:ext uri="{E40237B7-FDA0-4F09-8148-C483321AD2D9}">
          <dgm14:cNvPr xmlns:dgm14="http://schemas.microsoft.com/office/drawing/2010/diagram" id="0" name="" descr="Upward trend"/>
        </a:ext>
      </dgm:extLst>
    </dgm:pt>
    <dgm:pt modelId="{F877DCAD-425C-40CF-91F2-B50A33B4084D}" type="pres">
      <dgm:prSet presAssocID="{A801907D-087F-4B6D-8CF8-6172E29519F9}" presName="spaceRect" presStyleCnt="0"/>
      <dgm:spPr/>
    </dgm:pt>
    <dgm:pt modelId="{193EA226-C5CE-48AC-9931-53A2648B4900}" type="pres">
      <dgm:prSet presAssocID="{A801907D-087F-4B6D-8CF8-6172E29519F9}" presName="textRect" presStyleLbl="revTx" presStyleIdx="1" presStyleCnt="6">
        <dgm:presLayoutVars>
          <dgm:chMax val="1"/>
          <dgm:chPref val="1"/>
        </dgm:presLayoutVars>
      </dgm:prSet>
      <dgm:spPr/>
      <dgm:t>
        <a:bodyPr/>
        <a:lstStyle/>
        <a:p>
          <a:endParaRPr lang="en-GB"/>
        </a:p>
      </dgm:t>
    </dgm:pt>
    <dgm:pt modelId="{82449FA3-98B2-440C-A627-7D00F1AD38A5}" type="pres">
      <dgm:prSet presAssocID="{EB2AE861-4310-445C-B0E1-8F22377777D3}" presName="sibTrans" presStyleCnt="0"/>
      <dgm:spPr/>
    </dgm:pt>
    <dgm:pt modelId="{82160702-17E6-4586-8048-1D06E590D4D7}" type="pres">
      <dgm:prSet presAssocID="{EE0E3DF2-5105-496A-9BE4-08956677400F}" presName="compNode" presStyleCnt="0"/>
      <dgm:spPr/>
    </dgm:pt>
    <dgm:pt modelId="{F7A064E6-BB0C-4C1A-9F14-4C1971AC74E6}" type="pres">
      <dgm:prSet presAssocID="{EE0E3DF2-5105-496A-9BE4-08956677400F}" presName="iconBgRect" presStyleLbl="bgShp" presStyleIdx="2" presStyleCnt="6"/>
      <dgm:spPr/>
    </dgm:pt>
    <dgm:pt modelId="{BD72E5EF-BDE7-4D80-83E9-FF8E1FDDA554}" type="pres">
      <dgm:prSet presAssocID="{EE0E3DF2-5105-496A-9BE4-08956677400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Questions"/>
        </a:ext>
      </dgm:extLst>
    </dgm:pt>
    <dgm:pt modelId="{3231F9CD-9865-4F50-82D8-864073D5E21F}" type="pres">
      <dgm:prSet presAssocID="{EE0E3DF2-5105-496A-9BE4-08956677400F}" presName="spaceRect" presStyleCnt="0"/>
      <dgm:spPr/>
    </dgm:pt>
    <dgm:pt modelId="{DDC3B98E-C06B-4694-9135-E8151D3CCC1D}" type="pres">
      <dgm:prSet presAssocID="{EE0E3DF2-5105-496A-9BE4-08956677400F}" presName="textRect" presStyleLbl="revTx" presStyleIdx="2" presStyleCnt="6">
        <dgm:presLayoutVars>
          <dgm:chMax val="1"/>
          <dgm:chPref val="1"/>
        </dgm:presLayoutVars>
      </dgm:prSet>
      <dgm:spPr/>
      <dgm:t>
        <a:bodyPr/>
        <a:lstStyle/>
        <a:p>
          <a:endParaRPr lang="en-GB"/>
        </a:p>
      </dgm:t>
    </dgm:pt>
    <dgm:pt modelId="{83D7410A-6B2B-443C-8922-E3CA0CF3170F}" type="pres">
      <dgm:prSet presAssocID="{55E86A35-8EBC-4D68-9D06-66E7BA52AE50}" presName="sibTrans" presStyleCnt="0"/>
      <dgm:spPr/>
    </dgm:pt>
    <dgm:pt modelId="{F4A0B65B-211E-4491-A705-57E1A5F40794}" type="pres">
      <dgm:prSet presAssocID="{4BA20BBA-E15D-4805-B927-600EEC9F9CDD}" presName="compNode" presStyleCnt="0"/>
      <dgm:spPr/>
    </dgm:pt>
    <dgm:pt modelId="{6A04C93F-5ECD-439D-A35E-CBCEB314B32D}" type="pres">
      <dgm:prSet presAssocID="{4BA20BBA-E15D-4805-B927-600EEC9F9CDD}" presName="iconBgRect" presStyleLbl="bgShp" presStyleIdx="3" presStyleCnt="6"/>
      <dgm:spPr/>
    </dgm:pt>
    <dgm:pt modelId="{C0A55E9A-CA37-4BA7-A530-15E6FE137C27}" type="pres">
      <dgm:prSet presAssocID="{4BA20BBA-E15D-4805-B927-600EEC9F9CD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Magnifying glass"/>
        </a:ext>
      </dgm:extLst>
    </dgm:pt>
    <dgm:pt modelId="{22F50EAB-DC51-4DF6-B17A-EBDB5C32FD61}" type="pres">
      <dgm:prSet presAssocID="{4BA20BBA-E15D-4805-B927-600EEC9F9CDD}" presName="spaceRect" presStyleCnt="0"/>
      <dgm:spPr/>
    </dgm:pt>
    <dgm:pt modelId="{B2D06309-570C-4157-86F3-611F9296B998}" type="pres">
      <dgm:prSet presAssocID="{4BA20BBA-E15D-4805-B927-600EEC9F9CDD}" presName="textRect" presStyleLbl="revTx" presStyleIdx="3" presStyleCnt="6">
        <dgm:presLayoutVars>
          <dgm:chMax val="1"/>
          <dgm:chPref val="1"/>
        </dgm:presLayoutVars>
      </dgm:prSet>
      <dgm:spPr/>
      <dgm:t>
        <a:bodyPr/>
        <a:lstStyle/>
        <a:p>
          <a:endParaRPr lang="en-GB"/>
        </a:p>
      </dgm:t>
    </dgm:pt>
    <dgm:pt modelId="{82A58EAB-1107-41DD-BDD8-44D3AD3155C9}" type="pres">
      <dgm:prSet presAssocID="{F3EAA0E0-7F63-4684-8759-223A0D058737}" presName="sibTrans" presStyleCnt="0"/>
      <dgm:spPr/>
    </dgm:pt>
    <dgm:pt modelId="{96563A52-3541-49C2-9A2D-35AE2759637D}" type="pres">
      <dgm:prSet presAssocID="{718A8B74-74F3-4B8C-AB15-2610DF2DE2B1}" presName="compNode" presStyleCnt="0"/>
      <dgm:spPr/>
    </dgm:pt>
    <dgm:pt modelId="{82A34C4E-2CC6-46E3-A7B5-D77783DAF71D}" type="pres">
      <dgm:prSet presAssocID="{718A8B74-74F3-4B8C-AB15-2610DF2DE2B1}" presName="iconBgRect" presStyleLbl="bgShp" presStyleIdx="4" presStyleCnt="6"/>
      <dgm:spPr/>
    </dgm:pt>
    <dgm:pt modelId="{EF4B406B-E856-41DC-BB48-ABEB7CF6F855}" type="pres">
      <dgm:prSet presAssocID="{718A8B74-74F3-4B8C-AB15-2610DF2DE2B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Stopwatch"/>
        </a:ext>
      </dgm:extLst>
    </dgm:pt>
    <dgm:pt modelId="{6FFAF798-36DC-43CF-92A3-EE442753FE4D}" type="pres">
      <dgm:prSet presAssocID="{718A8B74-74F3-4B8C-AB15-2610DF2DE2B1}" presName="spaceRect" presStyleCnt="0"/>
      <dgm:spPr/>
    </dgm:pt>
    <dgm:pt modelId="{68715528-2A26-4C42-B3A4-75EBFF8A7994}" type="pres">
      <dgm:prSet presAssocID="{718A8B74-74F3-4B8C-AB15-2610DF2DE2B1}" presName="textRect" presStyleLbl="revTx" presStyleIdx="4" presStyleCnt="6">
        <dgm:presLayoutVars>
          <dgm:chMax val="1"/>
          <dgm:chPref val="1"/>
        </dgm:presLayoutVars>
      </dgm:prSet>
      <dgm:spPr/>
      <dgm:t>
        <a:bodyPr/>
        <a:lstStyle/>
        <a:p>
          <a:endParaRPr lang="en-GB"/>
        </a:p>
      </dgm:t>
    </dgm:pt>
    <dgm:pt modelId="{76F9EF6C-06C5-425E-B7BE-7FE8902A8DB7}" type="pres">
      <dgm:prSet presAssocID="{82FF6B73-5060-44FA-A780-0710474676D5}" presName="sibTrans" presStyleCnt="0"/>
      <dgm:spPr/>
    </dgm:pt>
    <dgm:pt modelId="{2A7AF0AD-DE06-4134-B73B-E2ABAF3AD314}" type="pres">
      <dgm:prSet presAssocID="{4CA6CD4A-EE07-43C5-9C2E-5B89F84341B7}" presName="compNode" presStyleCnt="0"/>
      <dgm:spPr/>
    </dgm:pt>
    <dgm:pt modelId="{043A1D5E-CE1A-43EA-92E8-D5A9E2284035}" type="pres">
      <dgm:prSet presAssocID="{4CA6CD4A-EE07-43C5-9C2E-5B89F84341B7}" presName="iconBgRect" presStyleLbl="bgShp" presStyleIdx="5" presStyleCnt="6"/>
      <dgm:spPr/>
    </dgm:pt>
    <dgm:pt modelId="{3C65E2E4-4BB6-43D4-8FF2-4E87EAB55FDA}" type="pres">
      <dgm:prSet presAssocID="{4CA6CD4A-EE07-43C5-9C2E-5B89F84341B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extLst>
        <a:ext uri="{E40237B7-FDA0-4F09-8148-C483321AD2D9}">
          <dgm14:cNvPr xmlns:dgm14="http://schemas.microsoft.com/office/drawing/2010/diagram" id="0" name="" descr="Head with Gears"/>
        </a:ext>
      </dgm:extLst>
    </dgm:pt>
    <dgm:pt modelId="{DC276056-72EB-41E6-B34E-A781EB3AA9AD}" type="pres">
      <dgm:prSet presAssocID="{4CA6CD4A-EE07-43C5-9C2E-5B89F84341B7}" presName="spaceRect" presStyleCnt="0"/>
      <dgm:spPr/>
    </dgm:pt>
    <dgm:pt modelId="{D60C75BE-8330-4516-A731-5F786284770B}" type="pres">
      <dgm:prSet presAssocID="{4CA6CD4A-EE07-43C5-9C2E-5B89F84341B7}" presName="textRect" presStyleLbl="revTx" presStyleIdx="5" presStyleCnt="6">
        <dgm:presLayoutVars>
          <dgm:chMax val="1"/>
          <dgm:chPref val="1"/>
        </dgm:presLayoutVars>
      </dgm:prSet>
      <dgm:spPr/>
      <dgm:t>
        <a:bodyPr/>
        <a:lstStyle/>
        <a:p>
          <a:endParaRPr lang="en-GB"/>
        </a:p>
      </dgm:t>
    </dgm:pt>
  </dgm:ptLst>
  <dgm:cxnLst>
    <dgm:cxn modelId="{A30E6C8A-0E12-4272-8A06-6A8FFC89494E}" type="presOf" srcId="{A801907D-087F-4B6D-8CF8-6172E29519F9}" destId="{193EA226-C5CE-48AC-9931-53A2648B4900}" srcOrd="0" destOrd="0" presId="urn:microsoft.com/office/officeart/2018/5/layout/IconCircleLabelList"/>
    <dgm:cxn modelId="{0818BF3E-0517-43CC-A232-346FFF635EA3}" srcId="{EE880521-F301-4C79-AB74-F81AB9FC42D2}" destId="{718A8B74-74F3-4B8C-AB15-2610DF2DE2B1}" srcOrd="4" destOrd="0" parTransId="{1EF1DD93-F2F5-4E19-8156-513A1F02215B}" sibTransId="{82FF6B73-5060-44FA-A780-0710474676D5}"/>
    <dgm:cxn modelId="{C9DE4F7A-B78F-4741-9A03-9FC170308AB9}" srcId="{EE880521-F301-4C79-AB74-F81AB9FC42D2}" destId="{EE0E3DF2-5105-496A-9BE4-08956677400F}" srcOrd="2" destOrd="0" parTransId="{3FC87B53-5358-42AE-B810-C3995589C88D}" sibTransId="{55E86A35-8EBC-4D68-9D06-66E7BA52AE50}"/>
    <dgm:cxn modelId="{6A139D76-AB4D-41C9-A5A9-BA6667E61118}" srcId="{EE880521-F301-4C79-AB74-F81AB9FC42D2}" destId="{4BA20BBA-E15D-4805-B927-600EEC9F9CDD}" srcOrd="3" destOrd="0" parTransId="{A1703409-62A8-4D9C-A363-C2674102BB39}" sibTransId="{F3EAA0E0-7F63-4684-8759-223A0D058737}"/>
    <dgm:cxn modelId="{2A1B9C5A-0539-4180-9137-143275B2E352}" srcId="{EE880521-F301-4C79-AB74-F81AB9FC42D2}" destId="{4CA6CD4A-EE07-43C5-9C2E-5B89F84341B7}" srcOrd="5" destOrd="0" parTransId="{BF7A7B16-D12A-4CF6-AB7D-D6A91310BC1B}" sibTransId="{1AC4FE48-0E56-4813-BCAD-4AFE09257825}"/>
    <dgm:cxn modelId="{D40603D3-59AE-4DC8-AD82-1D4E44E30A23}" type="presOf" srcId="{718A8B74-74F3-4B8C-AB15-2610DF2DE2B1}" destId="{68715528-2A26-4C42-B3A4-75EBFF8A7994}" srcOrd="0" destOrd="0" presId="urn:microsoft.com/office/officeart/2018/5/layout/IconCircleLabelList"/>
    <dgm:cxn modelId="{347F36C5-0A89-4686-A711-CF7D2FB0A871}" type="presOf" srcId="{EE0E3DF2-5105-496A-9BE4-08956677400F}" destId="{DDC3B98E-C06B-4694-9135-E8151D3CCC1D}" srcOrd="0" destOrd="0" presId="urn:microsoft.com/office/officeart/2018/5/layout/IconCircleLabelList"/>
    <dgm:cxn modelId="{F6830C28-0174-44CE-90D6-D74008556619}" type="presOf" srcId="{4CA6CD4A-EE07-43C5-9C2E-5B89F84341B7}" destId="{D60C75BE-8330-4516-A731-5F786284770B}" srcOrd="0" destOrd="0" presId="urn:microsoft.com/office/officeart/2018/5/layout/IconCircleLabelList"/>
    <dgm:cxn modelId="{6371D887-3ED2-450B-8470-4B37C907CB4E}" type="presOf" srcId="{EE880521-F301-4C79-AB74-F81AB9FC42D2}" destId="{69809C18-6ED7-4D29-938A-8FFA7E5D00E2}" srcOrd="0" destOrd="0" presId="urn:microsoft.com/office/officeart/2018/5/layout/IconCircleLabelList"/>
    <dgm:cxn modelId="{5B68862B-B989-4001-ACA6-EA2EA2AAA804}" type="presOf" srcId="{463CD144-C53E-4EB1-912D-288FCBAE579F}" destId="{70EB23FF-8364-477F-B52C-DD1A75D94E77}" srcOrd="0" destOrd="0" presId="urn:microsoft.com/office/officeart/2018/5/layout/IconCircleLabelList"/>
    <dgm:cxn modelId="{890780C4-F78B-4616-85F6-41B2BABB8A7C}" srcId="{EE880521-F301-4C79-AB74-F81AB9FC42D2}" destId="{463CD144-C53E-4EB1-912D-288FCBAE579F}" srcOrd="0" destOrd="0" parTransId="{6E3032E2-C186-4376-AB9B-6D9A11C713F4}" sibTransId="{6E9A9A93-72E2-429F-AC91-31C6E4CC93B0}"/>
    <dgm:cxn modelId="{3CDF6624-BCD8-4B4E-9422-ACFB9FFD6BC6}" type="presOf" srcId="{4BA20BBA-E15D-4805-B927-600EEC9F9CDD}" destId="{B2D06309-570C-4157-86F3-611F9296B998}" srcOrd="0" destOrd="0" presId="urn:microsoft.com/office/officeart/2018/5/layout/IconCircleLabelList"/>
    <dgm:cxn modelId="{94A2A5DB-4F24-4244-BF61-79FC0540E922}" srcId="{EE880521-F301-4C79-AB74-F81AB9FC42D2}" destId="{A801907D-087F-4B6D-8CF8-6172E29519F9}" srcOrd="1" destOrd="0" parTransId="{A1F3022B-D9F3-4426-991F-47AD1C728545}" sibTransId="{EB2AE861-4310-445C-B0E1-8F22377777D3}"/>
    <dgm:cxn modelId="{B2CAA61B-BD9B-4007-BB70-E6AD9668979B}" type="presParOf" srcId="{69809C18-6ED7-4D29-938A-8FFA7E5D00E2}" destId="{E02C6F61-BBCC-448A-A73C-E431C8E7B66B}" srcOrd="0" destOrd="0" presId="urn:microsoft.com/office/officeart/2018/5/layout/IconCircleLabelList"/>
    <dgm:cxn modelId="{B0827EDF-A7FC-4417-B9D1-FEB400536D7C}" type="presParOf" srcId="{E02C6F61-BBCC-448A-A73C-E431C8E7B66B}" destId="{EF771360-71BB-4A63-8A74-BF08100055C1}" srcOrd="0" destOrd="0" presId="urn:microsoft.com/office/officeart/2018/5/layout/IconCircleLabelList"/>
    <dgm:cxn modelId="{97C9458C-7A38-428A-83F2-F8AB92EDFF97}" type="presParOf" srcId="{E02C6F61-BBCC-448A-A73C-E431C8E7B66B}" destId="{119A5D89-8871-4199-92B3-DD333A7DA833}" srcOrd="1" destOrd="0" presId="urn:microsoft.com/office/officeart/2018/5/layout/IconCircleLabelList"/>
    <dgm:cxn modelId="{77892851-9B77-44C8-ADD4-64D1BE96A499}" type="presParOf" srcId="{E02C6F61-BBCC-448A-A73C-E431C8E7B66B}" destId="{E20344D3-F3A0-47B1-8527-B91F21423215}" srcOrd="2" destOrd="0" presId="urn:microsoft.com/office/officeart/2018/5/layout/IconCircleLabelList"/>
    <dgm:cxn modelId="{C19DB911-441B-4FB6-83E2-0C88DA031123}" type="presParOf" srcId="{E02C6F61-BBCC-448A-A73C-E431C8E7B66B}" destId="{70EB23FF-8364-477F-B52C-DD1A75D94E77}" srcOrd="3" destOrd="0" presId="urn:microsoft.com/office/officeart/2018/5/layout/IconCircleLabelList"/>
    <dgm:cxn modelId="{FEF7DC15-A85E-4E8F-AE8D-A33B0830AA2D}" type="presParOf" srcId="{69809C18-6ED7-4D29-938A-8FFA7E5D00E2}" destId="{DD9F37EE-424F-4C7D-9EF7-DA6E5FED1C49}" srcOrd="1" destOrd="0" presId="urn:microsoft.com/office/officeart/2018/5/layout/IconCircleLabelList"/>
    <dgm:cxn modelId="{4517D6B6-4540-4712-8E8E-5DFEBD460FAB}" type="presParOf" srcId="{69809C18-6ED7-4D29-938A-8FFA7E5D00E2}" destId="{1719D66B-4D36-4EFB-BE85-212D10C36DD2}" srcOrd="2" destOrd="0" presId="urn:microsoft.com/office/officeart/2018/5/layout/IconCircleLabelList"/>
    <dgm:cxn modelId="{7302D6BE-01C6-4DBB-A93E-4EFC346DCE45}" type="presParOf" srcId="{1719D66B-4D36-4EFB-BE85-212D10C36DD2}" destId="{ED33C9A4-50E6-41B3-91AB-FC0D3F236F10}" srcOrd="0" destOrd="0" presId="urn:microsoft.com/office/officeart/2018/5/layout/IconCircleLabelList"/>
    <dgm:cxn modelId="{5523B574-30D1-4D33-B068-3CAEE7CB50D5}" type="presParOf" srcId="{1719D66B-4D36-4EFB-BE85-212D10C36DD2}" destId="{2A86B2BE-5101-42DE-9888-800F08EA4ABE}" srcOrd="1" destOrd="0" presId="urn:microsoft.com/office/officeart/2018/5/layout/IconCircleLabelList"/>
    <dgm:cxn modelId="{6739D925-06DF-4174-AD3C-BE2F4947E289}" type="presParOf" srcId="{1719D66B-4D36-4EFB-BE85-212D10C36DD2}" destId="{F877DCAD-425C-40CF-91F2-B50A33B4084D}" srcOrd="2" destOrd="0" presId="urn:microsoft.com/office/officeart/2018/5/layout/IconCircleLabelList"/>
    <dgm:cxn modelId="{FF747C38-FAFB-46E2-A0E6-667F6690902E}" type="presParOf" srcId="{1719D66B-4D36-4EFB-BE85-212D10C36DD2}" destId="{193EA226-C5CE-48AC-9931-53A2648B4900}" srcOrd="3" destOrd="0" presId="urn:microsoft.com/office/officeart/2018/5/layout/IconCircleLabelList"/>
    <dgm:cxn modelId="{10EDA116-3A7F-484B-840C-EBEF19B006E1}" type="presParOf" srcId="{69809C18-6ED7-4D29-938A-8FFA7E5D00E2}" destId="{82449FA3-98B2-440C-A627-7D00F1AD38A5}" srcOrd="3" destOrd="0" presId="urn:microsoft.com/office/officeart/2018/5/layout/IconCircleLabelList"/>
    <dgm:cxn modelId="{F27E081F-BED8-4719-8670-1B9CD6D1F5E0}" type="presParOf" srcId="{69809C18-6ED7-4D29-938A-8FFA7E5D00E2}" destId="{82160702-17E6-4586-8048-1D06E590D4D7}" srcOrd="4" destOrd="0" presId="urn:microsoft.com/office/officeart/2018/5/layout/IconCircleLabelList"/>
    <dgm:cxn modelId="{91BBB852-76F2-444A-965D-ADEA8A3FB3EE}" type="presParOf" srcId="{82160702-17E6-4586-8048-1D06E590D4D7}" destId="{F7A064E6-BB0C-4C1A-9F14-4C1971AC74E6}" srcOrd="0" destOrd="0" presId="urn:microsoft.com/office/officeart/2018/5/layout/IconCircleLabelList"/>
    <dgm:cxn modelId="{E3CFFDF8-4873-433F-AB7F-2B1032D54C1B}" type="presParOf" srcId="{82160702-17E6-4586-8048-1D06E590D4D7}" destId="{BD72E5EF-BDE7-4D80-83E9-FF8E1FDDA554}" srcOrd="1" destOrd="0" presId="urn:microsoft.com/office/officeart/2018/5/layout/IconCircleLabelList"/>
    <dgm:cxn modelId="{E90651F6-CD4E-407C-AD9F-E20D986515E0}" type="presParOf" srcId="{82160702-17E6-4586-8048-1D06E590D4D7}" destId="{3231F9CD-9865-4F50-82D8-864073D5E21F}" srcOrd="2" destOrd="0" presId="urn:microsoft.com/office/officeart/2018/5/layout/IconCircleLabelList"/>
    <dgm:cxn modelId="{118EB325-11DE-453F-988D-3F8BD1604AE1}" type="presParOf" srcId="{82160702-17E6-4586-8048-1D06E590D4D7}" destId="{DDC3B98E-C06B-4694-9135-E8151D3CCC1D}" srcOrd="3" destOrd="0" presId="urn:microsoft.com/office/officeart/2018/5/layout/IconCircleLabelList"/>
    <dgm:cxn modelId="{3A3E6B55-4407-4C5A-95AD-0EC30583F7C8}" type="presParOf" srcId="{69809C18-6ED7-4D29-938A-8FFA7E5D00E2}" destId="{83D7410A-6B2B-443C-8922-E3CA0CF3170F}" srcOrd="5" destOrd="0" presId="urn:microsoft.com/office/officeart/2018/5/layout/IconCircleLabelList"/>
    <dgm:cxn modelId="{2C0AC04D-6654-4885-88B0-E4F22BBB2DC1}" type="presParOf" srcId="{69809C18-6ED7-4D29-938A-8FFA7E5D00E2}" destId="{F4A0B65B-211E-4491-A705-57E1A5F40794}" srcOrd="6" destOrd="0" presId="urn:microsoft.com/office/officeart/2018/5/layout/IconCircleLabelList"/>
    <dgm:cxn modelId="{688296F8-D3F5-475C-BDF3-1CA264BEAC69}" type="presParOf" srcId="{F4A0B65B-211E-4491-A705-57E1A5F40794}" destId="{6A04C93F-5ECD-439D-A35E-CBCEB314B32D}" srcOrd="0" destOrd="0" presId="urn:microsoft.com/office/officeart/2018/5/layout/IconCircleLabelList"/>
    <dgm:cxn modelId="{77CF50AD-374B-4AE9-B55B-245526FA024F}" type="presParOf" srcId="{F4A0B65B-211E-4491-A705-57E1A5F40794}" destId="{C0A55E9A-CA37-4BA7-A530-15E6FE137C27}" srcOrd="1" destOrd="0" presId="urn:microsoft.com/office/officeart/2018/5/layout/IconCircleLabelList"/>
    <dgm:cxn modelId="{9238FE2A-2854-45A7-A647-C064BB00EEEB}" type="presParOf" srcId="{F4A0B65B-211E-4491-A705-57E1A5F40794}" destId="{22F50EAB-DC51-4DF6-B17A-EBDB5C32FD61}" srcOrd="2" destOrd="0" presId="urn:microsoft.com/office/officeart/2018/5/layout/IconCircleLabelList"/>
    <dgm:cxn modelId="{440F1280-F427-46F6-92DF-EC642C4239C3}" type="presParOf" srcId="{F4A0B65B-211E-4491-A705-57E1A5F40794}" destId="{B2D06309-570C-4157-86F3-611F9296B998}" srcOrd="3" destOrd="0" presId="urn:microsoft.com/office/officeart/2018/5/layout/IconCircleLabelList"/>
    <dgm:cxn modelId="{53C4EABB-69F7-4258-BEAA-318951E5C9A8}" type="presParOf" srcId="{69809C18-6ED7-4D29-938A-8FFA7E5D00E2}" destId="{82A58EAB-1107-41DD-BDD8-44D3AD3155C9}" srcOrd="7" destOrd="0" presId="urn:microsoft.com/office/officeart/2018/5/layout/IconCircleLabelList"/>
    <dgm:cxn modelId="{36E91AEE-37A6-4EC4-BCE6-97FC8FD7A076}" type="presParOf" srcId="{69809C18-6ED7-4D29-938A-8FFA7E5D00E2}" destId="{96563A52-3541-49C2-9A2D-35AE2759637D}" srcOrd="8" destOrd="0" presId="urn:microsoft.com/office/officeart/2018/5/layout/IconCircleLabelList"/>
    <dgm:cxn modelId="{EC23EE50-4F25-48B5-ACE8-118077165F21}" type="presParOf" srcId="{96563A52-3541-49C2-9A2D-35AE2759637D}" destId="{82A34C4E-2CC6-46E3-A7B5-D77783DAF71D}" srcOrd="0" destOrd="0" presId="urn:microsoft.com/office/officeart/2018/5/layout/IconCircleLabelList"/>
    <dgm:cxn modelId="{CE87168A-D960-4278-B64A-7F39846718C2}" type="presParOf" srcId="{96563A52-3541-49C2-9A2D-35AE2759637D}" destId="{EF4B406B-E856-41DC-BB48-ABEB7CF6F855}" srcOrd="1" destOrd="0" presId="urn:microsoft.com/office/officeart/2018/5/layout/IconCircleLabelList"/>
    <dgm:cxn modelId="{F2142DAC-13E5-49EF-A1F2-2374BC59A2D9}" type="presParOf" srcId="{96563A52-3541-49C2-9A2D-35AE2759637D}" destId="{6FFAF798-36DC-43CF-92A3-EE442753FE4D}" srcOrd="2" destOrd="0" presId="urn:microsoft.com/office/officeart/2018/5/layout/IconCircleLabelList"/>
    <dgm:cxn modelId="{2DE571AB-9E94-44B4-BF61-D9D0B4980335}" type="presParOf" srcId="{96563A52-3541-49C2-9A2D-35AE2759637D}" destId="{68715528-2A26-4C42-B3A4-75EBFF8A7994}" srcOrd="3" destOrd="0" presId="urn:microsoft.com/office/officeart/2018/5/layout/IconCircleLabelList"/>
    <dgm:cxn modelId="{52F89029-49C8-486B-B19B-E8E600883260}" type="presParOf" srcId="{69809C18-6ED7-4D29-938A-8FFA7E5D00E2}" destId="{76F9EF6C-06C5-425E-B7BE-7FE8902A8DB7}" srcOrd="9" destOrd="0" presId="urn:microsoft.com/office/officeart/2018/5/layout/IconCircleLabelList"/>
    <dgm:cxn modelId="{398D5723-C08E-483E-8DE0-10C546C84F9B}" type="presParOf" srcId="{69809C18-6ED7-4D29-938A-8FFA7E5D00E2}" destId="{2A7AF0AD-DE06-4134-B73B-E2ABAF3AD314}" srcOrd="10" destOrd="0" presId="urn:microsoft.com/office/officeart/2018/5/layout/IconCircleLabelList"/>
    <dgm:cxn modelId="{C6EABFB9-7D50-4714-9BDE-E2CCD112136D}" type="presParOf" srcId="{2A7AF0AD-DE06-4134-B73B-E2ABAF3AD314}" destId="{043A1D5E-CE1A-43EA-92E8-D5A9E2284035}" srcOrd="0" destOrd="0" presId="urn:microsoft.com/office/officeart/2018/5/layout/IconCircleLabelList"/>
    <dgm:cxn modelId="{2D415314-2D6D-4269-BBC3-023D8BB4A3E8}" type="presParOf" srcId="{2A7AF0AD-DE06-4134-B73B-E2ABAF3AD314}" destId="{3C65E2E4-4BB6-43D4-8FF2-4E87EAB55FDA}" srcOrd="1" destOrd="0" presId="urn:microsoft.com/office/officeart/2018/5/layout/IconCircleLabelList"/>
    <dgm:cxn modelId="{2149974B-7A8B-4CBF-B5A0-395E11950CA0}" type="presParOf" srcId="{2A7AF0AD-DE06-4134-B73B-E2ABAF3AD314}" destId="{DC276056-72EB-41E6-B34E-A781EB3AA9AD}" srcOrd="2" destOrd="0" presId="urn:microsoft.com/office/officeart/2018/5/layout/IconCircleLabelList"/>
    <dgm:cxn modelId="{F7927F31-E1EB-4CF2-8E58-6C0D3FA94531}" type="presParOf" srcId="{2A7AF0AD-DE06-4134-B73B-E2ABAF3AD314}" destId="{D60C75BE-8330-4516-A731-5F786284770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F78A28-0096-48D7-9204-84D65F721F0E}" type="doc">
      <dgm:prSet loTypeId="urn:microsoft.com/office/officeart/2005/8/layout/vList5" loCatId="list" qsTypeId="urn:microsoft.com/office/officeart/2005/8/quickstyle/simple4" qsCatId="simple" csTypeId="urn:microsoft.com/office/officeart/2005/8/colors/accent5_2" csCatId="accent5" phldr="1"/>
      <dgm:spPr/>
      <dgm:t>
        <a:bodyPr/>
        <a:lstStyle/>
        <a:p>
          <a:endParaRPr lang="en-US"/>
        </a:p>
      </dgm:t>
    </dgm:pt>
    <dgm:pt modelId="{4731FA30-44F9-4C39-B310-44FB5EA75A6A}">
      <dgm:prSet/>
      <dgm:spPr/>
      <dgm:t>
        <a:bodyPr/>
        <a:lstStyle/>
        <a:p>
          <a:r>
            <a:rPr lang="en-US"/>
            <a:t>Get</a:t>
          </a:r>
        </a:p>
      </dgm:t>
    </dgm:pt>
    <dgm:pt modelId="{6BB99B52-1A23-42CA-82F8-5346DDD2DB0C}" type="parTrans" cxnId="{AC9FB867-ACC6-46E2-9E36-602EB3A6A820}">
      <dgm:prSet/>
      <dgm:spPr/>
      <dgm:t>
        <a:bodyPr/>
        <a:lstStyle/>
        <a:p>
          <a:endParaRPr lang="en-US"/>
        </a:p>
      </dgm:t>
    </dgm:pt>
    <dgm:pt modelId="{C5D39FB2-566B-4AA9-9A21-C265A4D087A2}" type="sibTrans" cxnId="{AC9FB867-ACC6-46E2-9E36-602EB3A6A820}">
      <dgm:prSet/>
      <dgm:spPr/>
      <dgm:t>
        <a:bodyPr/>
        <a:lstStyle/>
        <a:p>
          <a:endParaRPr lang="en-US"/>
        </a:p>
      </dgm:t>
    </dgm:pt>
    <dgm:pt modelId="{22BD2B6C-3F9F-4EC2-9822-F66DF89A9390}">
      <dgm:prSet/>
      <dgm:spPr/>
      <dgm:t>
        <a:bodyPr/>
        <a:lstStyle/>
        <a:p>
          <a:r>
            <a:rPr lang="en-US"/>
            <a:t>Get valuable insights</a:t>
          </a:r>
        </a:p>
      </dgm:t>
    </dgm:pt>
    <dgm:pt modelId="{5F93E77C-4789-4CEB-B613-6A946B9D1783}" type="parTrans" cxnId="{C35A5029-32A0-416C-9296-B8546F6FAA39}">
      <dgm:prSet/>
      <dgm:spPr/>
      <dgm:t>
        <a:bodyPr/>
        <a:lstStyle/>
        <a:p>
          <a:endParaRPr lang="en-US"/>
        </a:p>
      </dgm:t>
    </dgm:pt>
    <dgm:pt modelId="{972C8241-6739-4C25-880F-119D4CFE3A21}" type="sibTrans" cxnId="{C35A5029-32A0-416C-9296-B8546F6FAA39}">
      <dgm:prSet/>
      <dgm:spPr/>
      <dgm:t>
        <a:bodyPr/>
        <a:lstStyle/>
        <a:p>
          <a:endParaRPr lang="en-US"/>
        </a:p>
      </dgm:t>
    </dgm:pt>
    <dgm:pt modelId="{E5AA8B5A-F79A-4D94-9659-48A2094843C1}">
      <dgm:prSet/>
      <dgm:spPr/>
      <dgm:t>
        <a:bodyPr/>
        <a:lstStyle/>
        <a:p>
          <a:r>
            <a:rPr lang="en-US"/>
            <a:t>Understand</a:t>
          </a:r>
        </a:p>
      </dgm:t>
    </dgm:pt>
    <dgm:pt modelId="{88D3E8CF-8C51-41B0-B32F-AA75E710402F}" type="parTrans" cxnId="{12E02A65-F70E-4C04-8E0E-65A58CEC4DB3}">
      <dgm:prSet/>
      <dgm:spPr/>
      <dgm:t>
        <a:bodyPr/>
        <a:lstStyle/>
        <a:p>
          <a:endParaRPr lang="en-US"/>
        </a:p>
      </dgm:t>
    </dgm:pt>
    <dgm:pt modelId="{ABC3D281-5E9C-4B4E-BC0A-4273B68901E9}" type="sibTrans" cxnId="{12E02A65-F70E-4C04-8E0E-65A58CEC4DB3}">
      <dgm:prSet/>
      <dgm:spPr/>
      <dgm:t>
        <a:bodyPr/>
        <a:lstStyle/>
        <a:p>
          <a:endParaRPr lang="en-US"/>
        </a:p>
      </dgm:t>
    </dgm:pt>
    <dgm:pt modelId="{0155E1CF-6301-472A-BDD3-FFC9A79B578A}">
      <dgm:prSet/>
      <dgm:spPr/>
      <dgm:t>
        <a:bodyPr/>
        <a:lstStyle/>
        <a:p>
          <a:r>
            <a:rPr lang="en-US"/>
            <a:t>Understand customer expectations</a:t>
          </a:r>
        </a:p>
      </dgm:t>
    </dgm:pt>
    <dgm:pt modelId="{EF2A736C-758A-436B-9A32-ABFEC4D73D10}" type="parTrans" cxnId="{2700B0CF-5A94-42F4-8349-528633799396}">
      <dgm:prSet/>
      <dgm:spPr/>
      <dgm:t>
        <a:bodyPr/>
        <a:lstStyle/>
        <a:p>
          <a:endParaRPr lang="en-US"/>
        </a:p>
      </dgm:t>
    </dgm:pt>
    <dgm:pt modelId="{44795F53-B336-4DA7-98E1-1581A951DA79}" type="sibTrans" cxnId="{2700B0CF-5A94-42F4-8349-528633799396}">
      <dgm:prSet/>
      <dgm:spPr/>
      <dgm:t>
        <a:bodyPr/>
        <a:lstStyle/>
        <a:p>
          <a:endParaRPr lang="en-US"/>
        </a:p>
      </dgm:t>
    </dgm:pt>
    <dgm:pt modelId="{E24CBA63-EE7D-4696-8484-EED93BB0F18F}">
      <dgm:prSet/>
      <dgm:spPr/>
      <dgm:t>
        <a:bodyPr/>
        <a:lstStyle/>
        <a:p>
          <a:r>
            <a:rPr lang="en-US"/>
            <a:t>Predict and influence</a:t>
          </a:r>
        </a:p>
      </dgm:t>
    </dgm:pt>
    <dgm:pt modelId="{0A5AECA9-B88A-4D14-B210-37FDD878004C}" type="parTrans" cxnId="{2332D9DD-0F44-402D-A269-73EC1F04503C}">
      <dgm:prSet/>
      <dgm:spPr/>
      <dgm:t>
        <a:bodyPr/>
        <a:lstStyle/>
        <a:p>
          <a:endParaRPr lang="en-US"/>
        </a:p>
      </dgm:t>
    </dgm:pt>
    <dgm:pt modelId="{36070C1B-FA9F-4379-8391-0E0288536696}" type="sibTrans" cxnId="{2332D9DD-0F44-402D-A269-73EC1F04503C}">
      <dgm:prSet/>
      <dgm:spPr/>
      <dgm:t>
        <a:bodyPr/>
        <a:lstStyle/>
        <a:p>
          <a:endParaRPr lang="en-US"/>
        </a:p>
      </dgm:t>
    </dgm:pt>
    <dgm:pt modelId="{A75B5DCA-BC92-47D6-8AD0-376091485574}">
      <dgm:prSet/>
      <dgm:spPr/>
      <dgm:t>
        <a:bodyPr/>
        <a:lstStyle/>
        <a:p>
          <a:r>
            <a:rPr lang="en-US"/>
            <a:t>Predict and influence consumer behavior</a:t>
          </a:r>
        </a:p>
      </dgm:t>
    </dgm:pt>
    <dgm:pt modelId="{AF2B667E-03B5-4CCC-9685-2CCBC27D8935}" type="parTrans" cxnId="{9B37A49E-5D85-4FE0-A0F3-289632BAA627}">
      <dgm:prSet/>
      <dgm:spPr/>
      <dgm:t>
        <a:bodyPr/>
        <a:lstStyle/>
        <a:p>
          <a:endParaRPr lang="en-US"/>
        </a:p>
      </dgm:t>
    </dgm:pt>
    <dgm:pt modelId="{8B44E41F-0CBD-4644-83E8-026E516D5CF5}" type="sibTrans" cxnId="{9B37A49E-5D85-4FE0-A0F3-289632BAA627}">
      <dgm:prSet/>
      <dgm:spPr/>
      <dgm:t>
        <a:bodyPr/>
        <a:lstStyle/>
        <a:p>
          <a:endParaRPr lang="en-US"/>
        </a:p>
      </dgm:t>
    </dgm:pt>
    <dgm:pt modelId="{09DF964B-32F5-48CA-AC5A-7F65F5AC700E}" type="pres">
      <dgm:prSet presAssocID="{C3F78A28-0096-48D7-9204-84D65F721F0E}" presName="Name0" presStyleCnt="0">
        <dgm:presLayoutVars>
          <dgm:dir/>
          <dgm:animLvl val="lvl"/>
          <dgm:resizeHandles val="exact"/>
        </dgm:presLayoutVars>
      </dgm:prSet>
      <dgm:spPr/>
      <dgm:t>
        <a:bodyPr/>
        <a:lstStyle/>
        <a:p>
          <a:endParaRPr lang="en-GB"/>
        </a:p>
      </dgm:t>
    </dgm:pt>
    <dgm:pt modelId="{AA1D745F-2BBA-4842-BD48-A4A866A8B985}" type="pres">
      <dgm:prSet presAssocID="{4731FA30-44F9-4C39-B310-44FB5EA75A6A}" presName="linNode" presStyleCnt="0"/>
      <dgm:spPr/>
    </dgm:pt>
    <dgm:pt modelId="{F17C5114-87EE-4706-AEE6-A586C876C694}" type="pres">
      <dgm:prSet presAssocID="{4731FA30-44F9-4C39-B310-44FB5EA75A6A}" presName="parentText" presStyleLbl="node1" presStyleIdx="0" presStyleCnt="3">
        <dgm:presLayoutVars>
          <dgm:chMax val="1"/>
          <dgm:bulletEnabled val="1"/>
        </dgm:presLayoutVars>
      </dgm:prSet>
      <dgm:spPr/>
      <dgm:t>
        <a:bodyPr/>
        <a:lstStyle/>
        <a:p>
          <a:endParaRPr lang="en-GB"/>
        </a:p>
      </dgm:t>
    </dgm:pt>
    <dgm:pt modelId="{33DB673D-E814-4C6F-9AA9-E628C41F5ED6}" type="pres">
      <dgm:prSet presAssocID="{4731FA30-44F9-4C39-B310-44FB5EA75A6A}" presName="descendantText" presStyleLbl="alignAccFollowNode1" presStyleIdx="0" presStyleCnt="3">
        <dgm:presLayoutVars>
          <dgm:bulletEnabled val="1"/>
        </dgm:presLayoutVars>
      </dgm:prSet>
      <dgm:spPr/>
      <dgm:t>
        <a:bodyPr/>
        <a:lstStyle/>
        <a:p>
          <a:endParaRPr lang="en-GB"/>
        </a:p>
      </dgm:t>
    </dgm:pt>
    <dgm:pt modelId="{30F0BA86-F7CF-4CB5-ADA4-D1826E9CB86C}" type="pres">
      <dgm:prSet presAssocID="{C5D39FB2-566B-4AA9-9A21-C265A4D087A2}" presName="sp" presStyleCnt="0"/>
      <dgm:spPr/>
    </dgm:pt>
    <dgm:pt modelId="{15AD8BEA-E1B4-4831-A808-9138160BBDA4}" type="pres">
      <dgm:prSet presAssocID="{E5AA8B5A-F79A-4D94-9659-48A2094843C1}" presName="linNode" presStyleCnt="0"/>
      <dgm:spPr/>
    </dgm:pt>
    <dgm:pt modelId="{0A4A6C3C-88A5-4E59-91FB-951679965D06}" type="pres">
      <dgm:prSet presAssocID="{E5AA8B5A-F79A-4D94-9659-48A2094843C1}" presName="parentText" presStyleLbl="node1" presStyleIdx="1" presStyleCnt="3">
        <dgm:presLayoutVars>
          <dgm:chMax val="1"/>
          <dgm:bulletEnabled val="1"/>
        </dgm:presLayoutVars>
      </dgm:prSet>
      <dgm:spPr/>
      <dgm:t>
        <a:bodyPr/>
        <a:lstStyle/>
        <a:p>
          <a:endParaRPr lang="en-GB"/>
        </a:p>
      </dgm:t>
    </dgm:pt>
    <dgm:pt modelId="{80663F8F-4230-4812-A938-9E7F6C860292}" type="pres">
      <dgm:prSet presAssocID="{E5AA8B5A-F79A-4D94-9659-48A2094843C1}" presName="descendantText" presStyleLbl="alignAccFollowNode1" presStyleIdx="1" presStyleCnt="3">
        <dgm:presLayoutVars>
          <dgm:bulletEnabled val="1"/>
        </dgm:presLayoutVars>
      </dgm:prSet>
      <dgm:spPr/>
      <dgm:t>
        <a:bodyPr/>
        <a:lstStyle/>
        <a:p>
          <a:endParaRPr lang="en-GB"/>
        </a:p>
      </dgm:t>
    </dgm:pt>
    <dgm:pt modelId="{F6CF12C2-46BE-43C6-BAF6-67FC5B1B5731}" type="pres">
      <dgm:prSet presAssocID="{ABC3D281-5E9C-4B4E-BC0A-4273B68901E9}" presName="sp" presStyleCnt="0"/>
      <dgm:spPr/>
    </dgm:pt>
    <dgm:pt modelId="{46C92B4A-6596-4B7C-A69B-1B2F2EBDF8CF}" type="pres">
      <dgm:prSet presAssocID="{E24CBA63-EE7D-4696-8484-EED93BB0F18F}" presName="linNode" presStyleCnt="0"/>
      <dgm:spPr/>
    </dgm:pt>
    <dgm:pt modelId="{C202DB7E-2EF3-4D26-A4CA-55FB7BC825EF}" type="pres">
      <dgm:prSet presAssocID="{E24CBA63-EE7D-4696-8484-EED93BB0F18F}" presName="parentText" presStyleLbl="node1" presStyleIdx="2" presStyleCnt="3">
        <dgm:presLayoutVars>
          <dgm:chMax val="1"/>
          <dgm:bulletEnabled val="1"/>
        </dgm:presLayoutVars>
      </dgm:prSet>
      <dgm:spPr/>
      <dgm:t>
        <a:bodyPr/>
        <a:lstStyle/>
        <a:p>
          <a:endParaRPr lang="en-GB"/>
        </a:p>
      </dgm:t>
    </dgm:pt>
    <dgm:pt modelId="{5137BE62-EEBA-455D-8EF5-E0009EEF7DBE}" type="pres">
      <dgm:prSet presAssocID="{E24CBA63-EE7D-4696-8484-EED93BB0F18F}" presName="descendantText" presStyleLbl="alignAccFollowNode1" presStyleIdx="2" presStyleCnt="3">
        <dgm:presLayoutVars>
          <dgm:bulletEnabled val="1"/>
        </dgm:presLayoutVars>
      </dgm:prSet>
      <dgm:spPr/>
      <dgm:t>
        <a:bodyPr/>
        <a:lstStyle/>
        <a:p>
          <a:endParaRPr lang="en-GB"/>
        </a:p>
      </dgm:t>
    </dgm:pt>
  </dgm:ptLst>
  <dgm:cxnLst>
    <dgm:cxn modelId="{2332D9DD-0F44-402D-A269-73EC1F04503C}" srcId="{C3F78A28-0096-48D7-9204-84D65F721F0E}" destId="{E24CBA63-EE7D-4696-8484-EED93BB0F18F}" srcOrd="2" destOrd="0" parTransId="{0A5AECA9-B88A-4D14-B210-37FDD878004C}" sibTransId="{36070C1B-FA9F-4379-8391-0E0288536696}"/>
    <dgm:cxn modelId="{37DC8F1E-483F-499A-AEBF-5229E48AC68E}" type="presOf" srcId="{E5AA8B5A-F79A-4D94-9659-48A2094843C1}" destId="{0A4A6C3C-88A5-4E59-91FB-951679965D06}" srcOrd="0" destOrd="0" presId="urn:microsoft.com/office/officeart/2005/8/layout/vList5"/>
    <dgm:cxn modelId="{687D00D8-B48F-4D93-B58B-124F8A67D9F7}" type="presOf" srcId="{0155E1CF-6301-472A-BDD3-FFC9A79B578A}" destId="{80663F8F-4230-4812-A938-9E7F6C860292}" srcOrd="0" destOrd="0" presId="urn:microsoft.com/office/officeart/2005/8/layout/vList5"/>
    <dgm:cxn modelId="{9B37A49E-5D85-4FE0-A0F3-289632BAA627}" srcId="{E24CBA63-EE7D-4696-8484-EED93BB0F18F}" destId="{A75B5DCA-BC92-47D6-8AD0-376091485574}" srcOrd="0" destOrd="0" parTransId="{AF2B667E-03B5-4CCC-9685-2CCBC27D8935}" sibTransId="{8B44E41F-0CBD-4644-83E8-026E516D5CF5}"/>
    <dgm:cxn modelId="{C35A5029-32A0-416C-9296-B8546F6FAA39}" srcId="{4731FA30-44F9-4C39-B310-44FB5EA75A6A}" destId="{22BD2B6C-3F9F-4EC2-9822-F66DF89A9390}" srcOrd="0" destOrd="0" parTransId="{5F93E77C-4789-4CEB-B613-6A946B9D1783}" sibTransId="{972C8241-6739-4C25-880F-119D4CFE3A21}"/>
    <dgm:cxn modelId="{2700B0CF-5A94-42F4-8349-528633799396}" srcId="{E5AA8B5A-F79A-4D94-9659-48A2094843C1}" destId="{0155E1CF-6301-472A-BDD3-FFC9A79B578A}" srcOrd="0" destOrd="0" parTransId="{EF2A736C-758A-436B-9A32-ABFEC4D73D10}" sibTransId="{44795F53-B336-4DA7-98E1-1581A951DA79}"/>
    <dgm:cxn modelId="{AC9FB867-ACC6-46E2-9E36-602EB3A6A820}" srcId="{C3F78A28-0096-48D7-9204-84D65F721F0E}" destId="{4731FA30-44F9-4C39-B310-44FB5EA75A6A}" srcOrd="0" destOrd="0" parTransId="{6BB99B52-1A23-42CA-82F8-5346DDD2DB0C}" sibTransId="{C5D39FB2-566B-4AA9-9A21-C265A4D087A2}"/>
    <dgm:cxn modelId="{B03E68ED-FD8D-4163-880F-762C4F73A903}" type="presOf" srcId="{A75B5DCA-BC92-47D6-8AD0-376091485574}" destId="{5137BE62-EEBA-455D-8EF5-E0009EEF7DBE}" srcOrd="0" destOrd="0" presId="urn:microsoft.com/office/officeart/2005/8/layout/vList5"/>
    <dgm:cxn modelId="{CC9F8E18-1409-4150-8555-E7AAA4408890}" type="presOf" srcId="{C3F78A28-0096-48D7-9204-84D65F721F0E}" destId="{09DF964B-32F5-48CA-AC5A-7F65F5AC700E}" srcOrd="0" destOrd="0" presId="urn:microsoft.com/office/officeart/2005/8/layout/vList5"/>
    <dgm:cxn modelId="{95913DFC-FB9B-4079-8269-D90F3FDD0617}" type="presOf" srcId="{22BD2B6C-3F9F-4EC2-9822-F66DF89A9390}" destId="{33DB673D-E814-4C6F-9AA9-E628C41F5ED6}" srcOrd="0" destOrd="0" presId="urn:microsoft.com/office/officeart/2005/8/layout/vList5"/>
    <dgm:cxn modelId="{12E02A65-F70E-4C04-8E0E-65A58CEC4DB3}" srcId="{C3F78A28-0096-48D7-9204-84D65F721F0E}" destId="{E5AA8B5A-F79A-4D94-9659-48A2094843C1}" srcOrd="1" destOrd="0" parTransId="{88D3E8CF-8C51-41B0-B32F-AA75E710402F}" sibTransId="{ABC3D281-5E9C-4B4E-BC0A-4273B68901E9}"/>
    <dgm:cxn modelId="{EA69F4AC-46DB-4E9F-A8A8-A8A8F203A784}" type="presOf" srcId="{E24CBA63-EE7D-4696-8484-EED93BB0F18F}" destId="{C202DB7E-2EF3-4D26-A4CA-55FB7BC825EF}" srcOrd="0" destOrd="0" presId="urn:microsoft.com/office/officeart/2005/8/layout/vList5"/>
    <dgm:cxn modelId="{FBF85E7F-B88D-4757-AD35-495644979EC1}" type="presOf" srcId="{4731FA30-44F9-4C39-B310-44FB5EA75A6A}" destId="{F17C5114-87EE-4706-AEE6-A586C876C694}" srcOrd="0" destOrd="0" presId="urn:microsoft.com/office/officeart/2005/8/layout/vList5"/>
    <dgm:cxn modelId="{5F07F6C5-B7F1-434E-BD94-169B813CD640}" type="presParOf" srcId="{09DF964B-32F5-48CA-AC5A-7F65F5AC700E}" destId="{AA1D745F-2BBA-4842-BD48-A4A866A8B985}" srcOrd="0" destOrd="0" presId="urn:microsoft.com/office/officeart/2005/8/layout/vList5"/>
    <dgm:cxn modelId="{E714A539-1508-4B0E-AF91-E19589CD36E4}" type="presParOf" srcId="{AA1D745F-2BBA-4842-BD48-A4A866A8B985}" destId="{F17C5114-87EE-4706-AEE6-A586C876C694}" srcOrd="0" destOrd="0" presId="urn:microsoft.com/office/officeart/2005/8/layout/vList5"/>
    <dgm:cxn modelId="{1CB6A86F-A8C5-40C4-86E3-6B8096DCDF37}" type="presParOf" srcId="{AA1D745F-2BBA-4842-BD48-A4A866A8B985}" destId="{33DB673D-E814-4C6F-9AA9-E628C41F5ED6}" srcOrd="1" destOrd="0" presId="urn:microsoft.com/office/officeart/2005/8/layout/vList5"/>
    <dgm:cxn modelId="{36A3E560-ECF2-4B8A-ABDB-C986002F8733}" type="presParOf" srcId="{09DF964B-32F5-48CA-AC5A-7F65F5AC700E}" destId="{30F0BA86-F7CF-4CB5-ADA4-D1826E9CB86C}" srcOrd="1" destOrd="0" presId="urn:microsoft.com/office/officeart/2005/8/layout/vList5"/>
    <dgm:cxn modelId="{1E746F65-3AF4-45B7-9777-1154E1D09510}" type="presParOf" srcId="{09DF964B-32F5-48CA-AC5A-7F65F5AC700E}" destId="{15AD8BEA-E1B4-4831-A808-9138160BBDA4}" srcOrd="2" destOrd="0" presId="urn:microsoft.com/office/officeart/2005/8/layout/vList5"/>
    <dgm:cxn modelId="{2A4D2F3C-341D-49CA-9842-FB6B2E70CBF5}" type="presParOf" srcId="{15AD8BEA-E1B4-4831-A808-9138160BBDA4}" destId="{0A4A6C3C-88A5-4E59-91FB-951679965D06}" srcOrd="0" destOrd="0" presId="urn:microsoft.com/office/officeart/2005/8/layout/vList5"/>
    <dgm:cxn modelId="{46C1A9E2-0D75-4A23-8B7B-AADB0B79F192}" type="presParOf" srcId="{15AD8BEA-E1B4-4831-A808-9138160BBDA4}" destId="{80663F8F-4230-4812-A938-9E7F6C860292}" srcOrd="1" destOrd="0" presId="urn:microsoft.com/office/officeart/2005/8/layout/vList5"/>
    <dgm:cxn modelId="{BB0709C4-8767-489C-9DCC-8C296653A4EC}" type="presParOf" srcId="{09DF964B-32F5-48CA-AC5A-7F65F5AC700E}" destId="{F6CF12C2-46BE-43C6-BAF6-67FC5B1B5731}" srcOrd="3" destOrd="0" presId="urn:microsoft.com/office/officeart/2005/8/layout/vList5"/>
    <dgm:cxn modelId="{6005389F-75EC-4D39-B2C3-460198077DA8}" type="presParOf" srcId="{09DF964B-32F5-48CA-AC5A-7F65F5AC700E}" destId="{46C92B4A-6596-4B7C-A69B-1B2F2EBDF8CF}" srcOrd="4" destOrd="0" presId="urn:microsoft.com/office/officeart/2005/8/layout/vList5"/>
    <dgm:cxn modelId="{A75B86F9-4133-480E-90AB-001418B1CFCE}" type="presParOf" srcId="{46C92B4A-6596-4B7C-A69B-1B2F2EBDF8CF}" destId="{C202DB7E-2EF3-4D26-A4CA-55FB7BC825EF}" srcOrd="0" destOrd="0" presId="urn:microsoft.com/office/officeart/2005/8/layout/vList5"/>
    <dgm:cxn modelId="{D1F13229-B943-4002-BC21-2E9371B6E9D9}" type="presParOf" srcId="{46C92B4A-6596-4B7C-A69B-1B2F2EBDF8CF}" destId="{5137BE62-EEBA-455D-8EF5-E0009EEF7DB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9BEEA-E633-F049-A43C-DB069B54450E}">
      <dsp:nvSpPr>
        <dsp:cNvPr id="0" name=""/>
        <dsp:cNvSpPr/>
      </dsp:nvSpPr>
      <dsp:spPr>
        <a:xfrm>
          <a:off x="4397275" y="978"/>
          <a:ext cx="1568648" cy="1568648"/>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US" sz="2800" kern="1200">
              <a:latin typeface="Times New Roman" panose="02020603050405020304" pitchFamily="18" charset="0"/>
              <a:cs typeface="Times New Roman" panose="02020603050405020304" pitchFamily="18" charset="0"/>
            </a:rPr>
            <a:t>Threat of New Entrants</a:t>
          </a:r>
          <a:endParaRPr lang="en-GB" sz="2800" kern="1200">
            <a:latin typeface="Times New Roman" panose="02020603050405020304" pitchFamily="18" charset="0"/>
            <a:cs typeface="Times New Roman" panose="02020603050405020304" pitchFamily="18" charset="0"/>
          </a:endParaRPr>
        </a:p>
      </dsp:txBody>
      <dsp:txXfrm>
        <a:off x="4626998" y="230701"/>
        <a:ext cx="1109202" cy="1109202"/>
      </dsp:txXfrm>
    </dsp:sp>
    <dsp:sp modelId="{6815C35C-0B1B-E141-9F15-6A6C42E02E22}">
      <dsp:nvSpPr>
        <dsp:cNvPr id="0" name=""/>
        <dsp:cNvSpPr/>
      </dsp:nvSpPr>
      <dsp:spPr>
        <a:xfrm rot="2160000">
          <a:off x="5916151" y="1205464"/>
          <a:ext cx="416184" cy="52941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en-GB" sz="2200" kern="1200"/>
        </a:p>
      </dsp:txBody>
      <dsp:txXfrm>
        <a:off x="5928074" y="1274654"/>
        <a:ext cx="291329" cy="317650"/>
      </dsp:txXfrm>
    </dsp:sp>
    <dsp:sp modelId="{A8CB6401-1E4B-CD49-9042-4F8E6EE4B7E4}">
      <dsp:nvSpPr>
        <dsp:cNvPr id="0" name=""/>
        <dsp:cNvSpPr/>
      </dsp:nvSpPr>
      <dsp:spPr>
        <a:xfrm>
          <a:off x="6301622" y="1384567"/>
          <a:ext cx="1568648" cy="1568648"/>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kern="1200">
              <a:latin typeface="Times New Roman" panose="02020603050405020304" pitchFamily="18" charset="0"/>
              <a:cs typeface="Times New Roman" panose="02020603050405020304" pitchFamily="18" charset="0"/>
            </a:rPr>
            <a:t>Bargaining Power of Buyers</a:t>
          </a:r>
          <a:endParaRPr lang="en-GB" sz="2400" kern="1200">
            <a:latin typeface="Times New Roman" panose="02020603050405020304" pitchFamily="18" charset="0"/>
            <a:cs typeface="Times New Roman" panose="02020603050405020304" pitchFamily="18" charset="0"/>
          </a:endParaRPr>
        </a:p>
      </dsp:txBody>
      <dsp:txXfrm>
        <a:off x="6531345" y="1614290"/>
        <a:ext cx="1109202" cy="1109202"/>
      </dsp:txXfrm>
    </dsp:sp>
    <dsp:sp modelId="{D03DE71A-35CC-9144-9F6B-F15E71915854}">
      <dsp:nvSpPr>
        <dsp:cNvPr id="0" name=""/>
        <dsp:cNvSpPr/>
      </dsp:nvSpPr>
      <dsp:spPr>
        <a:xfrm rot="6480000">
          <a:off x="6517796" y="3012327"/>
          <a:ext cx="416184" cy="52941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en-GB" sz="2200" kern="1200"/>
        </a:p>
      </dsp:txBody>
      <dsp:txXfrm rot="10800000">
        <a:off x="6599515" y="3058839"/>
        <a:ext cx="291329" cy="317650"/>
      </dsp:txXfrm>
    </dsp:sp>
    <dsp:sp modelId="{807F0987-7D06-C44B-88EB-5F11960BCAD1}">
      <dsp:nvSpPr>
        <dsp:cNvPr id="0" name=""/>
        <dsp:cNvSpPr/>
      </dsp:nvSpPr>
      <dsp:spPr>
        <a:xfrm>
          <a:off x="5574226" y="3623261"/>
          <a:ext cx="1568648" cy="1568648"/>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a:latin typeface="Times New Roman" panose="02020603050405020304" pitchFamily="18" charset="0"/>
              <a:cs typeface="Times New Roman" panose="02020603050405020304" pitchFamily="18" charset="0"/>
            </a:rPr>
            <a:t>Competitive Rivalry</a:t>
          </a:r>
          <a:endParaRPr lang="en-GB" sz="2000" kern="1200">
            <a:latin typeface="Times New Roman" panose="02020603050405020304" pitchFamily="18" charset="0"/>
            <a:cs typeface="Times New Roman" panose="02020603050405020304" pitchFamily="18" charset="0"/>
          </a:endParaRPr>
        </a:p>
      </dsp:txBody>
      <dsp:txXfrm>
        <a:off x="5803949" y="3852984"/>
        <a:ext cx="1109202" cy="1109202"/>
      </dsp:txXfrm>
    </dsp:sp>
    <dsp:sp modelId="{C726FDFE-9BCD-C545-AAB2-64FA0F5D6B02}">
      <dsp:nvSpPr>
        <dsp:cNvPr id="0" name=""/>
        <dsp:cNvSpPr/>
      </dsp:nvSpPr>
      <dsp:spPr>
        <a:xfrm rot="10800000">
          <a:off x="4985286" y="4142876"/>
          <a:ext cx="416184" cy="52941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en-GB" sz="2200" kern="1200"/>
        </a:p>
      </dsp:txBody>
      <dsp:txXfrm rot="10800000">
        <a:off x="5110141" y="4248760"/>
        <a:ext cx="291329" cy="317650"/>
      </dsp:txXfrm>
    </dsp:sp>
    <dsp:sp modelId="{AA0D276A-5C37-D243-9F2F-0636818DF862}">
      <dsp:nvSpPr>
        <dsp:cNvPr id="0" name=""/>
        <dsp:cNvSpPr/>
      </dsp:nvSpPr>
      <dsp:spPr>
        <a:xfrm>
          <a:off x="3220324" y="3623261"/>
          <a:ext cx="1568648" cy="1568648"/>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kern="1200">
              <a:latin typeface="Times New Roman" panose="02020603050405020304" pitchFamily="18" charset="0"/>
              <a:cs typeface="Times New Roman" panose="02020603050405020304" pitchFamily="18" charset="0"/>
            </a:rPr>
            <a:t>Threats of Substitudes</a:t>
          </a:r>
          <a:endParaRPr lang="en-GB" sz="2400" kern="1200">
            <a:latin typeface="Times New Roman" panose="02020603050405020304" pitchFamily="18" charset="0"/>
            <a:cs typeface="Times New Roman" panose="02020603050405020304" pitchFamily="18" charset="0"/>
          </a:endParaRPr>
        </a:p>
      </dsp:txBody>
      <dsp:txXfrm>
        <a:off x="3450047" y="3852984"/>
        <a:ext cx="1109202" cy="1109202"/>
      </dsp:txXfrm>
    </dsp:sp>
    <dsp:sp modelId="{D4279CF1-3FDD-214A-82B8-460D73ECBEF3}">
      <dsp:nvSpPr>
        <dsp:cNvPr id="0" name=""/>
        <dsp:cNvSpPr/>
      </dsp:nvSpPr>
      <dsp:spPr>
        <a:xfrm rot="15120000">
          <a:off x="3436498" y="3034731"/>
          <a:ext cx="416184" cy="52941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en-GB" sz="2200" kern="1200"/>
        </a:p>
      </dsp:txBody>
      <dsp:txXfrm rot="10800000">
        <a:off x="3518217" y="3199987"/>
        <a:ext cx="291329" cy="317650"/>
      </dsp:txXfrm>
    </dsp:sp>
    <dsp:sp modelId="{FAE23CF7-0AC0-214F-87EE-73F26DFE508F}">
      <dsp:nvSpPr>
        <dsp:cNvPr id="0" name=""/>
        <dsp:cNvSpPr/>
      </dsp:nvSpPr>
      <dsp:spPr>
        <a:xfrm>
          <a:off x="2492929" y="1384567"/>
          <a:ext cx="1568648" cy="1568648"/>
        </a:xfrm>
        <a:prstGeom prst="ellipse">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kern="1200">
              <a:latin typeface="Times New Roman" panose="02020603050405020304" pitchFamily="18" charset="0"/>
              <a:cs typeface="Times New Roman" panose="02020603050405020304" pitchFamily="18" charset="0"/>
            </a:rPr>
            <a:t>Bargaining Power of Suppliers</a:t>
          </a:r>
          <a:endParaRPr lang="en-GB" sz="2400" kern="1200">
            <a:latin typeface="Times New Roman" panose="02020603050405020304" pitchFamily="18" charset="0"/>
            <a:cs typeface="Times New Roman" panose="02020603050405020304" pitchFamily="18" charset="0"/>
          </a:endParaRPr>
        </a:p>
      </dsp:txBody>
      <dsp:txXfrm>
        <a:off x="2722652" y="1614290"/>
        <a:ext cx="1109202" cy="1109202"/>
      </dsp:txXfrm>
    </dsp:sp>
    <dsp:sp modelId="{00355AA4-47D7-5642-A1DA-FDC6E28F37F6}">
      <dsp:nvSpPr>
        <dsp:cNvPr id="0" name=""/>
        <dsp:cNvSpPr/>
      </dsp:nvSpPr>
      <dsp:spPr>
        <a:xfrm rot="19440000">
          <a:off x="4011805" y="1219311"/>
          <a:ext cx="416184" cy="529418"/>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977900">
            <a:lnSpc>
              <a:spcPct val="90000"/>
            </a:lnSpc>
            <a:spcBef>
              <a:spcPct val="0"/>
            </a:spcBef>
            <a:spcAft>
              <a:spcPct val="35000"/>
            </a:spcAft>
          </a:pPr>
          <a:endParaRPr lang="en-GB" sz="2200" kern="1200"/>
        </a:p>
      </dsp:txBody>
      <dsp:txXfrm>
        <a:off x="4023728" y="1361889"/>
        <a:ext cx="291329" cy="317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002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48A87A34-81AB-432B-8DAE-1953F412C126}" type="datetimeFigureOut">
              <a:rPr lang="en-US" smtClean="0"/>
              <a:pPr/>
              <a:t>12/20/2019</a:t>
            </a:fld>
            <a:endParaRPr lang="en-US" dirty="0"/>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781790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601655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547489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93697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753774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436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424783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8A87A34-81AB-432B-8DAE-1953F412C126}" type="datetimeFigureOut">
              <a:rPr lang="en-US" smtClean="0"/>
              <a:t>12/20/2019</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6D22F896-40B5-4ADD-8801-0D06FADFA095}" type="slidenum">
              <a:rPr lang="en-US" smtClean="0"/>
              <a:t>‹#›</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1270868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33333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748744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27907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12/20/2019</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42768896"/>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emf"/><Relationship Id="rId1" Type="http://schemas.openxmlformats.org/officeDocument/2006/relationships/slideLayout" Target="../slideLayouts/slideLayout1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emf"/><Relationship Id="rId1" Type="http://schemas.openxmlformats.org/officeDocument/2006/relationships/slideLayout" Target="../slideLayouts/slideLayout12.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emf"/><Relationship Id="rId1" Type="http://schemas.openxmlformats.org/officeDocument/2006/relationships/slideLayout" Target="../slideLayouts/slideLayout12.xml"/><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4.xml"/><Relationship Id="rId4" Type="http://schemas.openxmlformats.org/officeDocument/2006/relationships/image" Target="../media/image11.gif"/></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0.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2.xml"/><Relationship Id="rId1" Type="http://schemas.openxmlformats.org/officeDocument/2006/relationships/video" Target="https://www.youtube.com/embed/IH7Htz_oY3Q?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12.xml"/><Relationship Id="rId5" Type="http://schemas.openxmlformats.org/officeDocument/2006/relationships/image" Target="../media/image29.svg"/><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77999F3B-65A1-43AC-B6BE-A81CAE05033A}"/>
              </a:ext>
            </a:extLst>
          </p:cNvPr>
          <p:cNvPicPr>
            <a:picLocks noChangeAspect="1"/>
          </p:cNvPicPr>
          <p:nvPr/>
        </p:nvPicPr>
        <p:blipFill>
          <a:blip r:embed="rId2"/>
          <a:stretch>
            <a:fillRect/>
          </a:stretch>
        </p:blipFill>
        <p:spPr>
          <a:xfrm>
            <a:off x="0" y="-221380"/>
            <a:ext cx="12269042" cy="7079380"/>
          </a:xfrm>
          <a:prstGeom prst="rect">
            <a:avLst/>
          </a:prstGeom>
        </p:spPr>
      </p:pic>
      <p:sp>
        <p:nvSpPr>
          <p:cNvPr id="11" name="TextBox 10">
            <a:extLst>
              <a:ext uri="{FF2B5EF4-FFF2-40B4-BE49-F238E27FC236}">
                <a16:creationId xmlns:a16="http://schemas.microsoft.com/office/drawing/2014/main" xmlns="" id="{DD3729FE-84B1-477F-B499-7467A9341DD8}"/>
              </a:ext>
            </a:extLst>
          </p:cNvPr>
          <p:cNvSpPr txBox="1"/>
          <p:nvPr/>
        </p:nvSpPr>
        <p:spPr>
          <a:xfrm>
            <a:off x="8951495" y="6102417"/>
            <a:ext cx="2406316" cy="369332"/>
          </a:xfrm>
          <a:prstGeom prst="rect">
            <a:avLst/>
          </a:prstGeom>
          <a:noFill/>
        </p:spPr>
        <p:txBody>
          <a:bodyPr wrap="square" rtlCol="0">
            <a:spAutoFit/>
          </a:bodyPr>
          <a:lstStyle/>
          <a:p>
            <a:r>
              <a:rPr lang="en-GB" dirty="0"/>
              <a:t>LCMB7001</a:t>
            </a:r>
          </a:p>
        </p:txBody>
      </p:sp>
      <p:sp>
        <p:nvSpPr>
          <p:cNvPr id="12" name="TextBox 11">
            <a:extLst>
              <a:ext uri="{FF2B5EF4-FFF2-40B4-BE49-F238E27FC236}">
                <a16:creationId xmlns:a16="http://schemas.microsoft.com/office/drawing/2014/main" xmlns="" id="{063802A8-D361-4D62-AE27-60BE1EB1ECAA}"/>
              </a:ext>
            </a:extLst>
          </p:cNvPr>
          <p:cNvSpPr txBox="1"/>
          <p:nvPr/>
        </p:nvSpPr>
        <p:spPr>
          <a:xfrm>
            <a:off x="5168767" y="5380672"/>
            <a:ext cx="3782728" cy="1477328"/>
          </a:xfrm>
          <a:prstGeom prst="rect">
            <a:avLst/>
          </a:prstGeom>
          <a:noFill/>
        </p:spPr>
        <p:txBody>
          <a:bodyPr wrap="square" rtlCol="0">
            <a:spAutoFit/>
          </a:bodyPr>
          <a:lstStyle/>
          <a:p>
            <a:pPr fontAlgn="base"/>
            <a:r>
              <a:rPr lang="en-GB" dirty="0"/>
              <a:t>Carol Vaughan-Roberts 1604568</a:t>
            </a:r>
            <a:r>
              <a:rPr lang="en-US" dirty="0"/>
              <a:t>​</a:t>
            </a:r>
          </a:p>
          <a:p>
            <a:pPr fontAlgn="base"/>
            <a:r>
              <a:rPr lang="en-GB" dirty="0"/>
              <a:t>Iliescu  Nicoleta Mirela 1910351</a:t>
            </a:r>
            <a:r>
              <a:rPr lang="en-US" dirty="0"/>
              <a:t>​</a:t>
            </a:r>
          </a:p>
          <a:p>
            <a:pPr fontAlgn="base"/>
            <a:r>
              <a:rPr lang="en-GB" dirty="0"/>
              <a:t>Dilyana Dimova 1908491</a:t>
            </a:r>
            <a:r>
              <a:rPr lang="en-US" dirty="0"/>
              <a:t>​</a:t>
            </a:r>
          </a:p>
          <a:p>
            <a:pPr fontAlgn="base"/>
            <a:r>
              <a:rPr lang="en-GB" dirty="0" err="1"/>
              <a:t>Esrat</a:t>
            </a:r>
            <a:r>
              <a:rPr lang="en-GB" dirty="0"/>
              <a:t> Jahan 1904857</a:t>
            </a:r>
            <a:endParaRPr lang="en-US" dirty="0"/>
          </a:p>
          <a:p>
            <a:endParaRPr lang="en-GB" dirty="0"/>
          </a:p>
        </p:txBody>
      </p:sp>
    </p:spTree>
    <p:extLst>
      <p:ext uri="{BB962C8B-B14F-4D97-AF65-F5344CB8AC3E}">
        <p14:creationId xmlns:p14="http://schemas.microsoft.com/office/powerpoint/2010/main" val="3118397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xmlns="" id="{29C51009-A09A-4689-8E6C-F8FC99E6A8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xmlns="" id="{A9CC600D-86F3-4B9A-AD13-3908AD1ED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031964C6-9D35-4D91-AD4C-DCE10E8DCB1F}"/>
              </a:ext>
            </a:extLst>
          </p:cNvPr>
          <p:cNvSpPr>
            <a:spLocks noGrp="1"/>
          </p:cNvSpPr>
          <p:nvPr>
            <p:ph type="title"/>
          </p:nvPr>
        </p:nvSpPr>
        <p:spPr>
          <a:xfrm>
            <a:off x="1249961" y="1600199"/>
            <a:ext cx="3171432" cy="4297680"/>
          </a:xfrm>
        </p:spPr>
        <p:txBody>
          <a:bodyPr anchor="ctr">
            <a:normAutofit/>
          </a:bodyPr>
          <a:lstStyle/>
          <a:p>
            <a:r>
              <a:rPr lang="en-US" sz="4400" dirty="0"/>
              <a:t>Content: </a:t>
            </a:r>
            <a:endParaRPr lang="en-GB" sz="4400" dirty="0"/>
          </a:p>
        </p:txBody>
      </p:sp>
      <p:pic>
        <p:nvPicPr>
          <p:cNvPr id="26" name="Picture 25">
            <a:extLst>
              <a:ext uri="{FF2B5EF4-FFF2-40B4-BE49-F238E27FC236}">
                <a16:creationId xmlns:a16="http://schemas.microsoft.com/office/drawing/2014/main" xmlns="" id="{3F661271-B15B-4043-B708-1BD7F1D2CB9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xmlns="" id="{23BDEBD3-A845-4156-9B8A-9814B1CBFB21}"/>
              </a:ext>
            </a:extLst>
          </p:cNvPr>
          <p:cNvSpPr>
            <a:spLocks noGrp="1"/>
          </p:cNvSpPr>
          <p:nvPr>
            <p:ph idx="1"/>
          </p:nvPr>
        </p:nvSpPr>
        <p:spPr>
          <a:xfrm>
            <a:off x="4887200" y="468767"/>
            <a:ext cx="6817120" cy="6084434"/>
          </a:xfrm>
        </p:spPr>
        <p:txBody>
          <a:bodyPr anchor="ctr">
            <a:normAutofit fontScale="70000" lnSpcReduction="20000"/>
          </a:bodyPr>
          <a:lstStyle/>
          <a:p>
            <a:r>
              <a:rPr lang="en-US" sz="5600" dirty="0"/>
              <a:t>1. Introduction		 </a:t>
            </a:r>
          </a:p>
          <a:p>
            <a:r>
              <a:rPr lang="en-US" sz="5600" dirty="0"/>
              <a:t>2. PESTEL analysis	</a:t>
            </a:r>
          </a:p>
          <a:p>
            <a:r>
              <a:rPr lang="en-US" sz="5600" dirty="0"/>
              <a:t>3. SWOT analysis</a:t>
            </a:r>
          </a:p>
          <a:p>
            <a:r>
              <a:rPr lang="en-US" sz="5600" dirty="0"/>
              <a:t>4. Competitors </a:t>
            </a:r>
          </a:p>
          <a:p>
            <a:r>
              <a:rPr lang="en-US" sz="5600" dirty="0"/>
              <a:t>5. </a:t>
            </a:r>
            <a:r>
              <a:rPr lang="en-US" sz="6000" dirty="0"/>
              <a:t>Porter’s five forces </a:t>
            </a:r>
            <a:endParaRPr lang="en-US" sz="5600" dirty="0"/>
          </a:p>
          <a:p>
            <a:r>
              <a:rPr lang="en-US" sz="5600" dirty="0"/>
              <a:t>6. Marketing strategy </a:t>
            </a:r>
          </a:p>
          <a:p>
            <a:r>
              <a:rPr lang="en-US" sz="5600" dirty="0"/>
              <a:t>7</a:t>
            </a:r>
            <a:r>
              <a:rPr lang="en-US" dirty="0"/>
              <a:t> </a:t>
            </a:r>
            <a:r>
              <a:rPr lang="en-US" sz="5600" dirty="0"/>
              <a:t>. Customer journey map</a:t>
            </a:r>
          </a:p>
          <a:p>
            <a:r>
              <a:rPr lang="en-US" sz="5600" dirty="0"/>
              <a:t>8. Recommendations </a:t>
            </a:r>
          </a:p>
        </p:txBody>
      </p:sp>
    </p:spTree>
    <p:extLst>
      <p:ext uri="{BB962C8B-B14F-4D97-AF65-F5344CB8AC3E}">
        <p14:creationId xmlns:p14="http://schemas.microsoft.com/office/powerpoint/2010/main" val="1671984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1E3DE1-3528-4B35-934D-D789D79FE2B9}"/>
              </a:ext>
            </a:extLst>
          </p:cNvPr>
          <p:cNvSpPr>
            <a:spLocks noGrp="1"/>
          </p:cNvSpPr>
          <p:nvPr>
            <p:ph type="title"/>
          </p:nvPr>
        </p:nvSpPr>
        <p:spPr>
          <a:xfrm>
            <a:off x="1130270" y="953324"/>
            <a:ext cx="9603275" cy="1049235"/>
          </a:xfrm>
        </p:spPr>
        <p:txBody>
          <a:bodyPr/>
          <a:lstStyle/>
          <a:p>
            <a:pPr algn="ctr"/>
            <a:r>
              <a:rPr lang="en-US" dirty="0"/>
              <a:t/>
            </a:r>
            <a:br>
              <a:rPr lang="en-US" dirty="0"/>
            </a:br>
            <a:endParaRPr lang="en-GB" dirty="0"/>
          </a:p>
        </p:txBody>
      </p:sp>
      <p:sp>
        <p:nvSpPr>
          <p:cNvPr id="4" name="Content Placeholder 3">
            <a:extLst>
              <a:ext uri="{FF2B5EF4-FFF2-40B4-BE49-F238E27FC236}">
                <a16:creationId xmlns:a16="http://schemas.microsoft.com/office/drawing/2014/main" xmlns="" id="{ED2D1E23-D1B4-44A6-9B7F-BA7F7373B90C}"/>
              </a:ext>
            </a:extLst>
          </p:cNvPr>
          <p:cNvSpPr>
            <a:spLocks noGrp="1"/>
          </p:cNvSpPr>
          <p:nvPr>
            <p:ph sz="quarter" idx="13"/>
          </p:nvPr>
        </p:nvSpPr>
        <p:spPr>
          <a:xfrm>
            <a:off x="686445" y="1347538"/>
            <a:ext cx="10960123" cy="4841506"/>
          </a:xfrm>
        </p:spPr>
        <p:txBody>
          <a:bodyPr>
            <a:normAutofit/>
          </a:bodyPr>
          <a:lstStyle/>
          <a:p>
            <a:pPr marL="0" indent="0" algn="ctr">
              <a:buNone/>
            </a:pPr>
            <a:r>
              <a:rPr lang="en-US" sz="2400" dirty="0"/>
              <a:t>‘’Marks and Spencer Group plc (M&amp;S) is a company established in 1884. It is one of the leading British retailers providing general merchandise, food and homeware. It offers its customers lingerie, women’s and kids wear, menswear, beauty products, products for the home and food products which could be purchased both online and in stores. The company has presence across 57 counties. London city in the UK is a host of its headquarter.</a:t>
            </a:r>
          </a:p>
          <a:p>
            <a:pPr marL="0" indent="0" algn="ctr">
              <a:buNone/>
            </a:pPr>
            <a:r>
              <a:rPr lang="en-US" sz="2400" dirty="0"/>
              <a:t>Today we are going to discuss the M&amp;S Customer Journey, while evaluating different marketing tools and analysis. Furthermore we will focus on the company’s fashion segment.</a:t>
            </a:r>
            <a:endParaRPr lang="en-GB" sz="2400" dirty="0"/>
          </a:p>
        </p:txBody>
      </p:sp>
      <p:sp>
        <p:nvSpPr>
          <p:cNvPr id="5" name="TextBox 4">
            <a:extLst>
              <a:ext uri="{FF2B5EF4-FFF2-40B4-BE49-F238E27FC236}">
                <a16:creationId xmlns:a16="http://schemas.microsoft.com/office/drawing/2014/main" xmlns="" id="{55067662-78D5-4F9A-84BB-B3D64231111B}"/>
              </a:ext>
            </a:extLst>
          </p:cNvPr>
          <p:cNvSpPr txBox="1"/>
          <p:nvPr/>
        </p:nvSpPr>
        <p:spPr>
          <a:xfrm>
            <a:off x="1225153" y="397483"/>
            <a:ext cx="9413507" cy="830997"/>
          </a:xfrm>
          <a:prstGeom prst="rect">
            <a:avLst/>
          </a:prstGeom>
          <a:noFill/>
        </p:spPr>
        <p:txBody>
          <a:bodyPr wrap="square" rtlCol="0">
            <a:spAutoFit/>
          </a:bodyPr>
          <a:lstStyle/>
          <a:p>
            <a:pPr algn="ctr"/>
            <a:r>
              <a:rPr lang="en-US" sz="4800" u="sng" dirty="0"/>
              <a:t>Introduction</a:t>
            </a:r>
            <a:endParaRPr lang="en-GB" sz="4800" u="sng" dirty="0"/>
          </a:p>
        </p:txBody>
      </p:sp>
    </p:spTree>
    <p:extLst>
      <p:ext uri="{BB962C8B-B14F-4D97-AF65-F5344CB8AC3E}">
        <p14:creationId xmlns:p14="http://schemas.microsoft.com/office/powerpoint/2010/main" val="1225397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7FCD3092-5803-49AA-93EA-13F7A9D00A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3B1B8C54-3C0D-4F08-BFB8-C3D8B69E2E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7D2C92C-961E-43E7-9AD0-93D9CD51B4F3}"/>
              </a:ext>
            </a:extLst>
          </p:cNvPr>
          <p:cNvSpPr>
            <a:spLocks noGrp="1"/>
          </p:cNvSpPr>
          <p:nvPr>
            <p:ph type="ctrTitle"/>
          </p:nvPr>
        </p:nvSpPr>
        <p:spPr>
          <a:xfrm>
            <a:off x="1776730" y="4459039"/>
            <a:ext cx="7831992" cy="551528"/>
          </a:xfrm>
        </p:spPr>
        <p:txBody>
          <a:bodyPr>
            <a:normAutofit/>
          </a:bodyPr>
          <a:lstStyle/>
          <a:p>
            <a:r>
              <a:rPr lang="en-US" sz="2800"/>
              <a:t>Marks and Spencer  Customer’s Journey </a:t>
            </a:r>
            <a:endParaRPr lang="en-GB" sz="2800"/>
          </a:p>
        </p:txBody>
      </p:sp>
      <p:sp>
        <p:nvSpPr>
          <p:cNvPr id="3" name="Subtitle 2">
            <a:extLst>
              <a:ext uri="{FF2B5EF4-FFF2-40B4-BE49-F238E27FC236}">
                <a16:creationId xmlns:a16="http://schemas.microsoft.com/office/drawing/2014/main" xmlns="" id="{4C73BD27-A6C4-4267-90CB-6D58CADD48CF}"/>
              </a:ext>
            </a:extLst>
          </p:cNvPr>
          <p:cNvSpPr>
            <a:spLocks noGrp="1"/>
          </p:cNvSpPr>
          <p:nvPr>
            <p:ph type="subTitle" idx="1"/>
          </p:nvPr>
        </p:nvSpPr>
        <p:spPr>
          <a:xfrm>
            <a:off x="1776730" y="5016709"/>
            <a:ext cx="7831992" cy="457219"/>
          </a:xfrm>
        </p:spPr>
        <p:txBody>
          <a:bodyPr>
            <a:normAutofit/>
          </a:bodyPr>
          <a:lstStyle/>
          <a:p>
            <a:r>
              <a:rPr lang="en-US" sz="1600"/>
              <a:t>Marketing analytic tools</a:t>
            </a:r>
            <a:endParaRPr lang="en-GB" sz="1600"/>
          </a:p>
        </p:txBody>
      </p:sp>
      <p:grpSp>
        <p:nvGrpSpPr>
          <p:cNvPr id="18" name="Group 17">
            <a:extLst>
              <a:ext uri="{FF2B5EF4-FFF2-40B4-BE49-F238E27FC236}">
                <a16:creationId xmlns:a16="http://schemas.microsoft.com/office/drawing/2014/main" xmlns="" id="{6ACB39B3-3B7A-4237-B139-708FC89CD37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764906" y="323838"/>
            <a:ext cx="8661501" cy="3652791"/>
            <a:chOff x="1764906" y="323838"/>
            <a:chExt cx="8661501" cy="3652791"/>
          </a:xfrm>
        </p:grpSpPr>
        <p:sp>
          <p:nvSpPr>
            <p:cNvPr id="19" name="Rectangle 18">
              <a:extLst>
                <a:ext uri="{FF2B5EF4-FFF2-40B4-BE49-F238E27FC236}">
                  <a16:creationId xmlns:a16="http://schemas.microsoft.com/office/drawing/2014/main" xmlns="" id="{117A68D1-332D-4E70-B593-1269E2121D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764906" y="323838"/>
              <a:ext cx="8661501" cy="365279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944C0C8D-3890-4ADB-8C5D-7D25B3AF8B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078417" y="647445"/>
              <a:ext cx="8032660" cy="3002215"/>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9" name="Picture 8" descr="A picture containing man, large, plane, white&#10;&#10;Description automatically generated">
            <a:extLst>
              <a:ext uri="{FF2B5EF4-FFF2-40B4-BE49-F238E27FC236}">
                <a16:creationId xmlns:a16="http://schemas.microsoft.com/office/drawing/2014/main" xmlns="" id="{C72C37CB-485E-41B2-9B1F-7A58FA7F1A4F}"/>
              </a:ext>
            </a:extLst>
          </p:cNvPr>
          <p:cNvPicPr>
            <a:picLocks noChangeAspect="1"/>
          </p:cNvPicPr>
          <p:nvPr/>
        </p:nvPicPr>
        <p:blipFill rotWithShape="1">
          <a:blip r:embed="rId2"/>
          <a:srcRect t="9363" r="-1" b="9363"/>
          <a:stretch/>
        </p:blipFill>
        <p:spPr>
          <a:xfrm>
            <a:off x="5537905" y="1059777"/>
            <a:ext cx="4399861" cy="2369223"/>
          </a:xfrm>
          <a:prstGeom prst="rect">
            <a:avLst/>
          </a:prstGeom>
        </p:spPr>
      </p:pic>
      <p:pic>
        <p:nvPicPr>
          <p:cNvPr id="5" name="Picture 4" descr="A picture containing room&#10;&#10;Description automatically generated">
            <a:extLst>
              <a:ext uri="{FF2B5EF4-FFF2-40B4-BE49-F238E27FC236}">
                <a16:creationId xmlns:a16="http://schemas.microsoft.com/office/drawing/2014/main" xmlns="" id="{45FF6180-2C55-41D3-BBA7-9DA3AA2E32A1}"/>
              </a:ext>
            </a:extLst>
          </p:cNvPr>
          <p:cNvPicPr>
            <a:picLocks noChangeAspect="1"/>
          </p:cNvPicPr>
          <p:nvPr/>
        </p:nvPicPr>
        <p:blipFill rotWithShape="1">
          <a:blip r:embed="rId3"/>
          <a:srcRect l="12948" r="13651"/>
          <a:stretch/>
        </p:blipFill>
        <p:spPr>
          <a:xfrm>
            <a:off x="2408166" y="1059777"/>
            <a:ext cx="2816228" cy="2369223"/>
          </a:xfrm>
          <a:prstGeom prst="rect">
            <a:avLst/>
          </a:prstGeom>
        </p:spPr>
      </p:pic>
      <p:pic>
        <p:nvPicPr>
          <p:cNvPr id="22" name="Picture 21">
            <a:extLst>
              <a:ext uri="{FF2B5EF4-FFF2-40B4-BE49-F238E27FC236}">
                <a16:creationId xmlns:a16="http://schemas.microsoft.com/office/drawing/2014/main" xmlns="" id="{DDFBD5A4-675D-4CCB-B59D-57B6764F4B4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4" name="Straight Connector 23">
            <a:extLst>
              <a:ext uri="{FF2B5EF4-FFF2-40B4-BE49-F238E27FC236}">
                <a16:creationId xmlns:a16="http://schemas.microsoft.com/office/drawing/2014/main" xmlns="" id="{D38A04A4-14FB-44E8-A404-6DFB2768B3A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2956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7FEE97DD-2CB6-41D4-9F34-E64E3274DF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xmlns="" id="{9A305388-3EDD-428F-9929-76B2B25B5A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4DE76BF-AE50-4028-84F9-A5587C25BA81}"/>
              </a:ext>
            </a:extLst>
          </p:cNvPr>
          <p:cNvSpPr>
            <a:spLocks noGrp="1"/>
          </p:cNvSpPr>
          <p:nvPr>
            <p:ph type="title"/>
          </p:nvPr>
        </p:nvSpPr>
        <p:spPr>
          <a:xfrm>
            <a:off x="6579649" y="957219"/>
            <a:ext cx="4486991" cy="1049235"/>
          </a:xfrm>
        </p:spPr>
        <p:txBody>
          <a:bodyPr>
            <a:normAutofit/>
          </a:bodyPr>
          <a:lstStyle/>
          <a:p>
            <a:r>
              <a:rPr lang="en-US" dirty="0"/>
              <a:t> </a:t>
            </a:r>
            <a:endParaRPr lang="en-GB" dirty="0"/>
          </a:p>
        </p:txBody>
      </p:sp>
      <p:pic>
        <p:nvPicPr>
          <p:cNvPr id="25" name="Picture 24">
            <a:extLst>
              <a:ext uri="{FF2B5EF4-FFF2-40B4-BE49-F238E27FC236}">
                <a16:creationId xmlns:a16="http://schemas.microsoft.com/office/drawing/2014/main" xmlns="" id="{E3FFB7F1-B6BA-4C8E-8057-6D4A18A85CD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6579647" y="643464"/>
            <a:ext cx="4526280" cy="155448"/>
          </a:xfrm>
          <a:prstGeom prst="rect">
            <a:avLst/>
          </a:prstGeom>
          <a:noFill/>
          <a:ln>
            <a:noFill/>
          </a:ln>
        </p:spPr>
      </p:pic>
      <p:pic>
        <p:nvPicPr>
          <p:cNvPr id="4" name="Picture 3">
            <a:extLst>
              <a:ext uri="{FF2B5EF4-FFF2-40B4-BE49-F238E27FC236}">
                <a16:creationId xmlns:a16="http://schemas.microsoft.com/office/drawing/2014/main" xmlns="" id="{11B71B52-1C02-495E-A668-1B8D07B85AC8}"/>
              </a:ext>
            </a:extLst>
          </p:cNvPr>
          <p:cNvPicPr>
            <a:picLocks noChangeAspect="1"/>
          </p:cNvPicPr>
          <p:nvPr/>
        </p:nvPicPr>
        <p:blipFill>
          <a:blip r:embed="rId3"/>
          <a:stretch>
            <a:fillRect/>
          </a:stretch>
        </p:blipFill>
        <p:spPr>
          <a:xfrm>
            <a:off x="304529" y="2739129"/>
            <a:ext cx="4960442" cy="793670"/>
          </a:xfrm>
          <a:prstGeom prst="rect">
            <a:avLst/>
          </a:prstGeom>
        </p:spPr>
      </p:pic>
      <p:sp>
        <p:nvSpPr>
          <p:cNvPr id="16" name="Content Placeholder 15">
            <a:extLst>
              <a:ext uri="{FF2B5EF4-FFF2-40B4-BE49-F238E27FC236}">
                <a16:creationId xmlns:a16="http://schemas.microsoft.com/office/drawing/2014/main" xmlns="" id="{7E4E8598-CBFC-489F-88EA-EB45F11B886C}"/>
              </a:ext>
            </a:extLst>
          </p:cNvPr>
          <p:cNvSpPr>
            <a:spLocks noGrp="1"/>
          </p:cNvSpPr>
          <p:nvPr>
            <p:ph sz="quarter" idx="13"/>
          </p:nvPr>
        </p:nvSpPr>
        <p:spPr>
          <a:xfrm>
            <a:off x="5569498" y="957217"/>
            <a:ext cx="5758902" cy="6075477"/>
          </a:xfrm>
        </p:spPr>
        <p:txBody>
          <a:bodyPr>
            <a:normAutofit fontScale="77500" lnSpcReduction="20000"/>
          </a:bodyPr>
          <a:lstStyle/>
          <a:p>
            <a:pPr marL="0" indent="0">
              <a:lnSpc>
                <a:spcPct val="110000"/>
              </a:lnSpc>
              <a:buNone/>
            </a:pPr>
            <a:r>
              <a:rPr lang="en-GB" sz="2200" b="1" dirty="0"/>
              <a:t>POLITICAL FACTORS</a:t>
            </a:r>
            <a:r>
              <a:rPr lang="en-GB" sz="2200" dirty="0"/>
              <a:t>: </a:t>
            </a:r>
          </a:p>
          <a:p>
            <a:pPr>
              <a:lnSpc>
                <a:spcPct val="110000"/>
              </a:lnSpc>
            </a:pPr>
            <a:r>
              <a:rPr lang="en-US" sz="2200" dirty="0"/>
              <a:t>FREE TRADE allows Marks and Spencer to import foreign products for sale in their stores at cheaper prices, while retaining a thriving profit margin ratio.</a:t>
            </a:r>
          </a:p>
          <a:p>
            <a:pPr>
              <a:lnSpc>
                <a:spcPct val="110000"/>
              </a:lnSpc>
            </a:pPr>
            <a:r>
              <a:rPr lang="en-US" sz="2200" dirty="0"/>
              <a:t>BREXIT will result in the loss of various European suppliers as a result of the free trade policy changes. On the other hand, the pound collapse would make Britain a better destination for visitors, spending more money in the shops.</a:t>
            </a:r>
          </a:p>
          <a:p>
            <a:pPr marL="0" indent="0">
              <a:lnSpc>
                <a:spcPct val="110000"/>
              </a:lnSpc>
              <a:buNone/>
            </a:pPr>
            <a:r>
              <a:rPr lang="en-GB" sz="2200" b="1" dirty="0"/>
              <a:t>ECONOMIC FACTORS</a:t>
            </a:r>
            <a:r>
              <a:rPr lang="en-GB" sz="2200" dirty="0"/>
              <a:t>:</a:t>
            </a:r>
          </a:p>
          <a:p>
            <a:pPr>
              <a:lnSpc>
                <a:spcPct val="110000"/>
              </a:lnSpc>
            </a:pPr>
            <a:r>
              <a:rPr lang="en-US" sz="2200" dirty="0"/>
              <a:t>Price has always been a major factor in the retail industry, but many discount stores have been popping up in the United Kingdom over the past few decades. Such discount pressures undoubtedly fueled the decision of Marks and Spencer in 1999 to turn to the use of overseas </a:t>
            </a:r>
            <a:r>
              <a:rPr lang="en-US" sz="2500" dirty="0"/>
              <a:t>suppliers</a:t>
            </a:r>
            <a:r>
              <a:rPr lang="en-US" sz="2200" dirty="0"/>
              <a:t>.</a:t>
            </a:r>
          </a:p>
          <a:p>
            <a:pPr marL="0" indent="0">
              <a:lnSpc>
                <a:spcPct val="110000"/>
              </a:lnSpc>
              <a:buNone/>
            </a:pPr>
            <a:r>
              <a:rPr lang="en-GB" sz="1300" dirty="0"/>
              <a:t>(Bush, 2019)</a:t>
            </a:r>
            <a:endParaRPr lang="en-US" sz="1300" dirty="0"/>
          </a:p>
          <a:p>
            <a:pPr marL="0" indent="0">
              <a:lnSpc>
                <a:spcPct val="110000"/>
              </a:lnSpc>
              <a:buNone/>
            </a:pPr>
            <a:endParaRPr lang="en-US" sz="800" dirty="0"/>
          </a:p>
          <a:p>
            <a:pPr marL="0" indent="0">
              <a:lnSpc>
                <a:spcPct val="110000"/>
              </a:lnSpc>
              <a:buNone/>
            </a:pPr>
            <a:r>
              <a:rPr lang="en-GB" sz="800" dirty="0"/>
              <a:t>Bush/Pestle Analysis (2019)</a:t>
            </a:r>
            <a:endParaRPr lang="en-GB" sz="800" dirty="0">
              <a:highlight>
                <a:srgbClr val="FFFF00"/>
              </a:highlight>
            </a:endParaRPr>
          </a:p>
        </p:txBody>
      </p:sp>
      <p:pic>
        <p:nvPicPr>
          <p:cNvPr id="27" name="Picture 26">
            <a:extLst>
              <a:ext uri="{FF2B5EF4-FFF2-40B4-BE49-F238E27FC236}">
                <a16:creationId xmlns:a16="http://schemas.microsoft.com/office/drawing/2014/main" xmlns="" id="{C7060F49-53A3-4601-BA9A-617F15EAC8E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9" name="Straight Connector 28">
            <a:extLst>
              <a:ext uri="{FF2B5EF4-FFF2-40B4-BE49-F238E27FC236}">
                <a16:creationId xmlns:a16="http://schemas.microsoft.com/office/drawing/2014/main" xmlns="" id="{380122F5-DBF9-45E5-B46A-499C6E912CD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9173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C014BF94-4DFC-4A65-99BF-76277891EA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xmlns="" id="{B255C7B1-10DA-4D61-B560-5E1F081B34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xmlns="" id="{88C29B8B-A62C-43CE-92FF-12EAA1D01B5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7" name="Content Placeholder 6"/>
          <p:cNvSpPr>
            <a:spLocks noGrp="1"/>
          </p:cNvSpPr>
          <p:nvPr>
            <p:ph sz="quarter" idx="13"/>
          </p:nvPr>
        </p:nvSpPr>
        <p:spPr>
          <a:xfrm>
            <a:off x="444500" y="1176807"/>
            <a:ext cx="5740400" cy="4492738"/>
          </a:xfrm>
        </p:spPr>
        <p:txBody>
          <a:bodyPr>
            <a:normAutofit fontScale="92500" lnSpcReduction="10000"/>
          </a:bodyPr>
          <a:lstStyle/>
          <a:p>
            <a:pPr marL="0" indent="0">
              <a:lnSpc>
                <a:spcPct val="110000"/>
              </a:lnSpc>
              <a:buNone/>
            </a:pPr>
            <a:r>
              <a:rPr lang="en-GB" b="1" dirty="0"/>
              <a:t>ENVIRONMENTAL</a:t>
            </a:r>
            <a:r>
              <a:rPr lang="en-GB" dirty="0"/>
              <a:t>: </a:t>
            </a:r>
          </a:p>
          <a:p>
            <a:pPr>
              <a:lnSpc>
                <a:spcPct val="110000"/>
              </a:lnSpc>
            </a:pPr>
            <a:r>
              <a:rPr lang="en-US" dirty="0"/>
              <a:t>FAIR-TRADE: M&amp;S have taken the decision to sell fair trade goods that also benefit the environment. </a:t>
            </a:r>
          </a:p>
          <a:p>
            <a:pPr>
              <a:lnSpc>
                <a:spcPct val="110000"/>
              </a:lnSpc>
            </a:pPr>
            <a:r>
              <a:rPr lang="en-US" dirty="0"/>
              <a:t>SUSTAINABILITY: Vowed to be a more sustainable retailer in order to maintain their reputation as a luxury brand.</a:t>
            </a:r>
          </a:p>
          <a:p>
            <a:pPr marL="0" indent="0">
              <a:lnSpc>
                <a:spcPct val="110000"/>
              </a:lnSpc>
              <a:buNone/>
            </a:pPr>
            <a:r>
              <a:rPr lang="en-GB" b="1" dirty="0"/>
              <a:t>LEGAL</a:t>
            </a:r>
            <a:r>
              <a:rPr lang="en-GB" dirty="0"/>
              <a:t>:</a:t>
            </a:r>
          </a:p>
          <a:p>
            <a:pPr>
              <a:lnSpc>
                <a:spcPct val="110000"/>
              </a:lnSpc>
            </a:pPr>
            <a:r>
              <a:rPr lang="en-US" dirty="0"/>
              <a:t>Since laws are constantly changing, each year Marks &amp; Spencer retrains and updates to   keep up to date with any new laws or regulations including health and safety issues.</a:t>
            </a:r>
          </a:p>
          <a:p>
            <a:pPr>
              <a:lnSpc>
                <a:spcPct val="110000"/>
              </a:lnSpc>
            </a:pPr>
            <a:r>
              <a:rPr lang="en-GB" sz="1200" dirty="0"/>
              <a:t>(Bush, 2019)</a:t>
            </a:r>
            <a:endParaRPr lang="en-US" sz="1200" dirty="0"/>
          </a:p>
          <a:p>
            <a:pPr>
              <a:lnSpc>
                <a:spcPct val="110000"/>
              </a:lnSpc>
            </a:pPr>
            <a:endParaRPr lang="en-GB" sz="13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1111" y="2856939"/>
            <a:ext cx="4960442" cy="5580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7" name="Picture 76">
            <a:extLst>
              <a:ext uri="{FF2B5EF4-FFF2-40B4-BE49-F238E27FC236}">
                <a16:creationId xmlns:a16="http://schemas.microsoft.com/office/drawing/2014/main" xmlns="" id="{F873EA42-E9E9-4806-A9F6-1718BE38B72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79" name="Straight Connector 78">
            <a:extLst>
              <a:ext uri="{FF2B5EF4-FFF2-40B4-BE49-F238E27FC236}">
                <a16:creationId xmlns:a16="http://schemas.microsoft.com/office/drawing/2014/main" xmlns="" id="{A99D5523-0BC8-4D5A-871C-69C0725E736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7811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7FEE97DD-2CB6-41D4-9F34-E64E3274DF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9A305388-3EDD-428F-9929-76B2B25B5A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xmlns="" id="{E3FFB7F1-B6BA-4C8E-8057-6D4A18A85CD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6579647" y="643464"/>
            <a:ext cx="4526280" cy="155448"/>
          </a:xfrm>
          <a:prstGeom prst="rect">
            <a:avLst/>
          </a:prstGeom>
          <a:noFill/>
          <a:ln>
            <a:noFill/>
          </a:ln>
        </p:spPr>
      </p:pic>
      <p:pic>
        <p:nvPicPr>
          <p:cNvPr id="4" name="Picture 2">
            <a:extLst>
              <a:ext uri="{FF2B5EF4-FFF2-40B4-BE49-F238E27FC236}">
                <a16:creationId xmlns:a16="http://schemas.microsoft.com/office/drawing/2014/main" xmlns="" id="{1AC6FC5D-AC83-45B4-B1A9-FAD4E10313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0229" y="2856939"/>
            <a:ext cx="4960442" cy="5580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a:extLst>
              <a:ext uri="{FF2B5EF4-FFF2-40B4-BE49-F238E27FC236}">
                <a16:creationId xmlns:a16="http://schemas.microsoft.com/office/drawing/2014/main" xmlns="" id="{FB2A0D8C-C541-43A2-B987-E8CE472850FC}"/>
              </a:ext>
            </a:extLst>
          </p:cNvPr>
          <p:cNvSpPr>
            <a:spLocks noGrp="1"/>
          </p:cNvSpPr>
          <p:nvPr>
            <p:ph sz="quarter" idx="13"/>
          </p:nvPr>
        </p:nvSpPr>
        <p:spPr>
          <a:xfrm>
            <a:off x="5511800" y="973607"/>
            <a:ext cx="5554840" cy="4492738"/>
          </a:xfrm>
        </p:spPr>
        <p:txBody>
          <a:bodyPr>
            <a:normAutofit fontScale="92500"/>
          </a:bodyPr>
          <a:lstStyle/>
          <a:p>
            <a:pPr marL="0" indent="0">
              <a:lnSpc>
                <a:spcPct val="110000"/>
              </a:lnSpc>
              <a:buNone/>
            </a:pPr>
            <a:r>
              <a:rPr lang="en-GB" sz="1700" b="1" dirty="0"/>
              <a:t>SOCIAL CULTURAL</a:t>
            </a:r>
            <a:r>
              <a:rPr lang="en-GB" sz="1700" dirty="0"/>
              <a:t> :</a:t>
            </a:r>
          </a:p>
          <a:p>
            <a:pPr>
              <a:lnSpc>
                <a:spcPct val="110000"/>
              </a:lnSpc>
            </a:pPr>
            <a:r>
              <a:rPr lang="en-US" sz="1700" dirty="0"/>
              <a:t>"Consumers are beginning to equate Marks and Spencer with the past,” The younger generations in particular, as their rivals seem to produce trendy new brands each year.</a:t>
            </a:r>
          </a:p>
          <a:p>
            <a:pPr marL="0" indent="0">
              <a:lnSpc>
                <a:spcPct val="110000"/>
              </a:lnSpc>
              <a:buNone/>
            </a:pPr>
            <a:r>
              <a:rPr lang="en-GB" sz="1700" b="1" dirty="0"/>
              <a:t>TECHNOLOGICAL</a:t>
            </a:r>
            <a:r>
              <a:rPr lang="en-GB" sz="1700" dirty="0"/>
              <a:t>: </a:t>
            </a:r>
          </a:p>
          <a:p>
            <a:pPr>
              <a:lnSpc>
                <a:spcPct val="110000"/>
              </a:lnSpc>
            </a:pPr>
            <a:r>
              <a:rPr lang="en-US" sz="1700" dirty="0"/>
              <a:t>Marks and Spencer have already established a strong eCommerce presence, as you would imagine, offering almost all of their products from clothes to home-made food.</a:t>
            </a:r>
          </a:p>
          <a:p>
            <a:pPr>
              <a:lnSpc>
                <a:spcPct val="110000"/>
              </a:lnSpc>
            </a:pPr>
            <a:r>
              <a:rPr lang="en-GB" sz="1700" dirty="0"/>
              <a:t>A variety of self-service checkout systems have already been introduced across its stores by Marks and Spencer.</a:t>
            </a:r>
          </a:p>
          <a:p>
            <a:pPr>
              <a:lnSpc>
                <a:spcPct val="110000"/>
              </a:lnSpc>
            </a:pPr>
            <a:r>
              <a:rPr lang="en-GB" sz="1200" dirty="0"/>
              <a:t>(Bush, 2019)</a:t>
            </a:r>
          </a:p>
          <a:p>
            <a:pPr marL="0" indent="0">
              <a:lnSpc>
                <a:spcPct val="110000"/>
              </a:lnSpc>
              <a:buNone/>
            </a:pPr>
            <a:endParaRPr lang="en-GB" sz="1100" dirty="0"/>
          </a:p>
          <a:p>
            <a:pPr>
              <a:lnSpc>
                <a:spcPct val="110000"/>
              </a:lnSpc>
            </a:pPr>
            <a:endParaRPr lang="en-US" sz="1100" dirty="0"/>
          </a:p>
          <a:p>
            <a:pPr>
              <a:lnSpc>
                <a:spcPct val="110000"/>
              </a:lnSpc>
            </a:pPr>
            <a:endParaRPr lang="en-US" sz="1100" dirty="0"/>
          </a:p>
          <a:p>
            <a:pPr>
              <a:lnSpc>
                <a:spcPct val="110000"/>
              </a:lnSpc>
            </a:pPr>
            <a:endParaRPr lang="en-GB" sz="1100" dirty="0"/>
          </a:p>
        </p:txBody>
      </p:sp>
      <p:pic>
        <p:nvPicPr>
          <p:cNvPr id="15" name="Picture 14">
            <a:extLst>
              <a:ext uri="{FF2B5EF4-FFF2-40B4-BE49-F238E27FC236}">
                <a16:creationId xmlns:a16="http://schemas.microsoft.com/office/drawing/2014/main" xmlns="" id="{C7060F49-53A3-4601-BA9A-617F15EAC8E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7" name="Straight Connector 16">
            <a:extLst>
              <a:ext uri="{FF2B5EF4-FFF2-40B4-BE49-F238E27FC236}">
                <a16:creationId xmlns:a16="http://schemas.microsoft.com/office/drawing/2014/main" xmlns="" id="{380122F5-DBF9-45E5-B46A-499C6E912CD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9077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DA7B6D-0C50-43BB-B26D-EAC665DA8317}"/>
              </a:ext>
            </a:extLst>
          </p:cNvPr>
          <p:cNvSpPr>
            <a:spLocks noGrp="1"/>
          </p:cNvSpPr>
          <p:nvPr>
            <p:ph type="title"/>
          </p:nvPr>
        </p:nvSpPr>
        <p:spPr>
          <a:xfrm>
            <a:off x="815310" y="6195884"/>
            <a:ext cx="9603275" cy="1049235"/>
          </a:xfrm>
        </p:spPr>
        <p:txBody>
          <a:bodyPr vert="horz" lIns="91440" tIns="45720" rIns="91440" bIns="45720" rtlCol="0">
            <a:normAutofit fontScale="90000"/>
          </a:bodyPr>
          <a:lstStyle/>
          <a:p>
            <a:r>
              <a:rPr lang="en-US" sz="4400" dirty="0">
                <a:solidFill>
                  <a:schemeClr val="bg1"/>
                </a:solidFill>
              </a:rPr>
              <a:t>Swot analysis                     </a:t>
            </a:r>
            <a:r>
              <a:rPr lang="en-GB" sz="1200" dirty="0"/>
              <a:t>(</a:t>
            </a:r>
            <a:r>
              <a:rPr lang="en-GB" sz="1200" dirty="0" err="1"/>
              <a:t>Bhasin</a:t>
            </a:r>
            <a:r>
              <a:rPr lang="en-GB" sz="1200" dirty="0"/>
              <a:t>, 2019) (MarketLine, 2019)</a:t>
            </a:r>
            <a:br>
              <a:rPr lang="en-GB" sz="1200" dirty="0"/>
            </a:br>
            <a:r>
              <a:rPr lang="en-GB" b="1" dirty="0"/>
              <a:t/>
            </a:r>
            <a:br>
              <a:rPr lang="en-GB" b="1" dirty="0"/>
            </a:br>
            <a:r>
              <a:rPr lang="en-US" sz="4400" dirty="0">
                <a:solidFill>
                  <a:schemeClr val="bg1"/>
                </a:solidFill>
              </a:rPr>
              <a:t> </a:t>
            </a:r>
          </a:p>
        </p:txBody>
      </p:sp>
      <p:graphicFrame>
        <p:nvGraphicFramePr>
          <p:cNvPr id="12" name="Table 12">
            <a:extLst>
              <a:ext uri="{FF2B5EF4-FFF2-40B4-BE49-F238E27FC236}">
                <a16:creationId xmlns:a16="http://schemas.microsoft.com/office/drawing/2014/main" xmlns="" id="{AED3F6A8-994A-4C46-B7CF-79D062B2EF0E}"/>
              </a:ext>
            </a:extLst>
          </p:cNvPr>
          <p:cNvGraphicFramePr>
            <a:graphicFrameLocks noGrp="1"/>
          </p:cNvGraphicFramePr>
          <p:nvPr>
            <p:ph sz="quarter" idx="13"/>
            <p:extLst>
              <p:ext uri="{D42A27DB-BD31-4B8C-83A1-F6EECF244321}">
                <p14:modId xmlns:p14="http://schemas.microsoft.com/office/powerpoint/2010/main" val="4122578120"/>
              </p:ext>
            </p:extLst>
          </p:nvPr>
        </p:nvGraphicFramePr>
        <p:xfrm>
          <a:off x="1473200" y="134754"/>
          <a:ext cx="10221495" cy="5951461"/>
        </p:xfrm>
        <a:graphic>
          <a:graphicData uri="http://schemas.openxmlformats.org/drawingml/2006/table">
            <a:tbl>
              <a:tblPr firstRow="1" bandRow="1">
                <a:tableStyleId>{5C22544A-7EE6-4342-B048-85BDC9FD1C3A}</a:tableStyleId>
              </a:tblPr>
              <a:tblGrid>
                <a:gridCol w="5120373">
                  <a:extLst>
                    <a:ext uri="{9D8B030D-6E8A-4147-A177-3AD203B41FA5}">
                      <a16:colId xmlns:a16="http://schemas.microsoft.com/office/drawing/2014/main" xmlns="" val="4019661634"/>
                    </a:ext>
                  </a:extLst>
                </a:gridCol>
                <a:gridCol w="5101122">
                  <a:extLst>
                    <a:ext uri="{9D8B030D-6E8A-4147-A177-3AD203B41FA5}">
                      <a16:colId xmlns:a16="http://schemas.microsoft.com/office/drawing/2014/main" xmlns="" val="2549043333"/>
                    </a:ext>
                  </a:extLst>
                </a:gridCol>
              </a:tblGrid>
              <a:tr h="2736943">
                <a:tc>
                  <a:txBody>
                    <a:bodyPr/>
                    <a:lstStyle/>
                    <a:p>
                      <a:r>
                        <a:rPr lang="en-US" sz="3300" u="sng" dirty="0"/>
                        <a:t>Strength</a:t>
                      </a:r>
                      <a:endParaRPr lang="bg-BG" sz="3300" u="sng" dirty="0"/>
                    </a:p>
                    <a:p>
                      <a:pPr marL="457200" indent="-457200">
                        <a:buFont typeface="Arial" panose="020B0604020202020204" pitchFamily="34" charset="0"/>
                        <a:buChar char="•"/>
                      </a:pPr>
                      <a:r>
                        <a:rPr lang="en-GB" sz="2400" b="0" u="none" dirty="0"/>
                        <a:t>Strong brand name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u="none" dirty="0"/>
                        <a:t>Online presence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u="none" dirty="0"/>
                        <a:t>I</a:t>
                      </a:r>
                      <a:r>
                        <a:rPr lang="en-GB" sz="2400" b="0" dirty="0"/>
                        <a:t>nventory turnover ratio </a:t>
                      </a:r>
                      <a:endParaRPr lang="en-GB" sz="2400" b="0" u="none" dirty="0"/>
                    </a:p>
                    <a:p>
                      <a:pPr marL="457200" indent="-457200">
                        <a:buFont typeface="Arial" panose="020B0604020202020204" pitchFamily="34" charset="0"/>
                        <a:buChar char="•"/>
                      </a:pPr>
                      <a:r>
                        <a:rPr lang="en-GB" sz="2400" b="0" u="none" dirty="0"/>
                        <a:t>Increasing revenue</a:t>
                      </a:r>
                    </a:p>
                  </a:txBody>
                  <a:tcPr marL="167640" marR="167640" marT="83820" marB="83820"/>
                </a:tc>
                <a:tc>
                  <a:txBody>
                    <a:bodyPr/>
                    <a:lstStyle/>
                    <a:p>
                      <a:r>
                        <a:rPr lang="en-US" sz="3300" u="sng" dirty="0"/>
                        <a:t>Weaknesses </a:t>
                      </a:r>
                    </a:p>
                    <a:p>
                      <a:pPr marL="457200" indent="-457200">
                        <a:buFont typeface="Arial" panose="020B0604020202020204" pitchFamily="34" charset="0"/>
                        <a:buChar char="•"/>
                      </a:pPr>
                      <a:r>
                        <a:rPr lang="en-GB" sz="2400" b="0" u="none" dirty="0"/>
                        <a:t>Reliance mostly on the UK market</a:t>
                      </a:r>
                    </a:p>
                    <a:p>
                      <a:pPr marL="457200" indent="-457200">
                        <a:buFont typeface="Arial" panose="020B0604020202020204" pitchFamily="34" charset="0"/>
                        <a:buChar char="•"/>
                      </a:pPr>
                      <a:r>
                        <a:rPr lang="en-GB" sz="2400" b="0" u="none" dirty="0"/>
                        <a:t>Still considered from the youngsters as ‘’tired brand’’</a:t>
                      </a:r>
                    </a:p>
                    <a:p>
                      <a:pPr marL="0" indent="0">
                        <a:buFont typeface="Arial" panose="020B0604020202020204" pitchFamily="34" charset="0"/>
                        <a:buNone/>
                      </a:pPr>
                      <a:endParaRPr lang="en-GB" sz="2400" b="0" u="none" dirty="0"/>
                    </a:p>
                    <a:p>
                      <a:pPr marL="0" indent="0">
                        <a:buFont typeface="Arial" panose="020B0604020202020204" pitchFamily="34" charset="0"/>
                        <a:buNone/>
                      </a:pPr>
                      <a:endParaRPr lang="en-GB" sz="2400" b="0" u="none" dirty="0"/>
                    </a:p>
                  </a:txBody>
                  <a:tcPr marL="167640" marR="167640" marT="83820" marB="83820"/>
                </a:tc>
                <a:extLst>
                  <a:ext uri="{0D108BD9-81ED-4DB2-BD59-A6C34878D82A}">
                    <a16:rowId xmlns:a16="http://schemas.microsoft.com/office/drawing/2014/main" xmlns="" val="177639614"/>
                  </a:ext>
                </a:extLst>
              </a:tr>
              <a:tr h="3086341">
                <a:tc>
                  <a:txBody>
                    <a:bodyPr/>
                    <a:lstStyle/>
                    <a:p>
                      <a:r>
                        <a:rPr lang="en-US" sz="3300" u="sng" dirty="0"/>
                        <a:t>Opportunities </a:t>
                      </a:r>
                    </a:p>
                    <a:p>
                      <a:pPr marL="457200" indent="-457200">
                        <a:buFont typeface="Arial" panose="020B0604020202020204" pitchFamily="34" charset="0"/>
                        <a:buChar char="•"/>
                      </a:pPr>
                      <a:r>
                        <a:rPr lang="en-US" sz="2400" u="none" dirty="0"/>
                        <a:t>Expand in the UK market</a:t>
                      </a:r>
                    </a:p>
                    <a:p>
                      <a:pPr marL="457200" indent="-457200">
                        <a:buFont typeface="Arial" panose="020B0604020202020204" pitchFamily="34" charset="0"/>
                        <a:buChar char="•"/>
                      </a:pPr>
                      <a:r>
                        <a:rPr lang="en-US" sz="2400" u="none" dirty="0"/>
                        <a:t>Expand overseas</a:t>
                      </a:r>
                    </a:p>
                    <a:p>
                      <a:pPr marL="457200" indent="-457200">
                        <a:buFont typeface="Arial" panose="020B0604020202020204" pitchFamily="34" charset="0"/>
                        <a:buChar char="•"/>
                      </a:pPr>
                      <a:r>
                        <a:rPr lang="en-US" sz="2400" u="none" dirty="0"/>
                        <a:t>New products line</a:t>
                      </a:r>
                    </a:p>
                    <a:p>
                      <a:pPr marL="457200" indent="-457200">
                        <a:buFont typeface="Arial" panose="020B0604020202020204" pitchFamily="34" charset="0"/>
                        <a:buChar char="•"/>
                      </a:pPr>
                      <a:r>
                        <a:rPr lang="en-US" sz="2400" u="none" dirty="0"/>
                        <a:t>Consider the buying power of the younger generation</a:t>
                      </a:r>
                    </a:p>
                    <a:p>
                      <a:pPr marL="0" indent="0">
                        <a:buFont typeface="Arial" panose="020B0604020202020204" pitchFamily="34" charset="0"/>
                        <a:buNone/>
                      </a:pPr>
                      <a:endParaRPr lang="en-GB" sz="3300" u="sng" dirty="0"/>
                    </a:p>
                  </a:txBody>
                  <a:tcPr marL="167640" marR="167640" marT="83820" marB="83820"/>
                </a:tc>
                <a:tc>
                  <a:txBody>
                    <a:bodyPr/>
                    <a:lstStyle/>
                    <a:p>
                      <a:r>
                        <a:rPr lang="en-US" sz="3300" u="sng" dirty="0"/>
                        <a:t>Treats </a:t>
                      </a:r>
                    </a:p>
                    <a:p>
                      <a:pPr marL="457200" indent="-457200">
                        <a:buFont typeface="Arial" panose="020B0604020202020204" pitchFamily="34" charset="0"/>
                        <a:buChar char="•"/>
                      </a:pPr>
                      <a:r>
                        <a:rPr lang="en-GB" sz="2400" u="none" dirty="0"/>
                        <a:t>Labour cost in the UK</a:t>
                      </a:r>
                    </a:p>
                    <a:p>
                      <a:pPr marL="457200" indent="-457200">
                        <a:buFont typeface="Arial" panose="020B0604020202020204" pitchFamily="34" charset="0"/>
                        <a:buChar char="•"/>
                      </a:pPr>
                      <a:r>
                        <a:rPr lang="en-GB" sz="2400" u="none" dirty="0"/>
                        <a:t>Fashion changes</a:t>
                      </a:r>
                    </a:p>
                    <a:p>
                      <a:pPr marL="457200" indent="-457200">
                        <a:buFont typeface="Arial" panose="020B0604020202020204" pitchFamily="34" charset="0"/>
                        <a:buChar char="•"/>
                      </a:pPr>
                      <a:r>
                        <a:rPr lang="en-GB" sz="2400" u="none" dirty="0"/>
                        <a:t>Many branded competitors</a:t>
                      </a:r>
                    </a:p>
                    <a:p>
                      <a:pPr marL="457200" indent="-457200">
                        <a:buFont typeface="Arial" panose="020B0604020202020204" pitchFamily="34" charset="0"/>
                        <a:buChar char="•"/>
                      </a:pPr>
                      <a:r>
                        <a:rPr lang="en-GB" sz="2400" u="none" dirty="0"/>
                        <a:t>Suppliers</a:t>
                      </a:r>
                    </a:p>
                    <a:p>
                      <a:pPr marL="457200" indent="-457200">
                        <a:buFont typeface="Arial" panose="020B0604020202020204" pitchFamily="34" charset="0"/>
                        <a:buChar char="•"/>
                      </a:pPr>
                      <a:r>
                        <a:rPr lang="en-GB" sz="2400" u="none" dirty="0"/>
                        <a:t>Economic uncertainty</a:t>
                      </a:r>
                    </a:p>
                    <a:p>
                      <a:pPr marL="457200" indent="-457200">
                        <a:buFont typeface="Arial" panose="020B0604020202020204" pitchFamily="34" charset="0"/>
                        <a:buChar char="•"/>
                      </a:pPr>
                      <a:endParaRPr lang="en-GB" sz="2400" u="none" dirty="0"/>
                    </a:p>
                  </a:txBody>
                  <a:tcPr marL="167640" marR="167640" marT="83820" marB="83820"/>
                </a:tc>
                <a:extLst>
                  <a:ext uri="{0D108BD9-81ED-4DB2-BD59-A6C34878D82A}">
                    <a16:rowId xmlns:a16="http://schemas.microsoft.com/office/drawing/2014/main" xmlns="" val="484389024"/>
                  </a:ext>
                </a:extLst>
              </a:tr>
            </a:tbl>
          </a:graphicData>
        </a:graphic>
      </p:graphicFrame>
      <p:sp>
        <p:nvSpPr>
          <p:cNvPr id="14" name="Arrow: Up 13">
            <a:extLst>
              <a:ext uri="{FF2B5EF4-FFF2-40B4-BE49-F238E27FC236}">
                <a16:creationId xmlns:a16="http://schemas.microsoft.com/office/drawing/2014/main" xmlns="" id="{93B40815-BE3A-4AA3-B592-5F17A9CB6A2A}"/>
              </a:ext>
            </a:extLst>
          </p:cNvPr>
          <p:cNvSpPr/>
          <p:nvPr/>
        </p:nvSpPr>
        <p:spPr>
          <a:xfrm>
            <a:off x="5616947" y="1424538"/>
            <a:ext cx="331466" cy="346509"/>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Tree>
    <p:extLst>
      <p:ext uri="{BB962C8B-B14F-4D97-AF65-F5344CB8AC3E}">
        <p14:creationId xmlns:p14="http://schemas.microsoft.com/office/powerpoint/2010/main" val="2297313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8B378E1C-C375-41B5-8AA7-549084EBE5C2}"/>
              </a:ext>
            </a:extLst>
          </p:cNvPr>
          <p:cNvSpPr txBox="1"/>
          <p:nvPr/>
        </p:nvSpPr>
        <p:spPr>
          <a:xfrm>
            <a:off x="514460" y="5738960"/>
            <a:ext cx="7831992" cy="551528"/>
          </a:xfrm>
          <a:prstGeom prst="rect">
            <a:avLst/>
          </a:prstGeom>
        </p:spPr>
        <p:txBody>
          <a:bodyPr vert="horz" lIns="91440" tIns="45720" rIns="91440" bIns="0" rtlCol="0" anchor="b">
            <a:normAutofit/>
          </a:bodyPr>
          <a:lstStyle/>
          <a:p>
            <a:pPr defTabSz="914400" fontAlgn="base">
              <a:lnSpc>
                <a:spcPct val="90000"/>
              </a:lnSpc>
              <a:spcBef>
                <a:spcPct val="0"/>
              </a:spcBef>
              <a:spcAft>
                <a:spcPts val="600"/>
              </a:spcAft>
            </a:pPr>
            <a:r>
              <a:rPr lang="en-US" sz="1200" dirty="0">
                <a:latin typeface="+mj-lt"/>
                <a:ea typeface="+mj-ea"/>
                <a:cs typeface="+mj-cs"/>
              </a:rPr>
              <a:t>Revenue of Marks &amp; Spencer worldwide from 2010 to 2019*</a:t>
            </a:r>
          </a:p>
          <a:p>
            <a:pPr defTabSz="914400" fontAlgn="base">
              <a:lnSpc>
                <a:spcPct val="90000"/>
              </a:lnSpc>
              <a:spcBef>
                <a:spcPct val="0"/>
              </a:spcBef>
              <a:spcAft>
                <a:spcPts val="600"/>
              </a:spcAft>
            </a:pPr>
            <a:r>
              <a:rPr lang="en-US" sz="1200" dirty="0">
                <a:latin typeface="+mj-lt"/>
                <a:ea typeface="+mj-ea"/>
                <a:cs typeface="+mj-cs"/>
              </a:rPr>
              <a:t>(in million GBP)</a:t>
            </a:r>
          </a:p>
          <a:p>
            <a:pPr defTabSz="914400">
              <a:lnSpc>
                <a:spcPct val="90000"/>
              </a:lnSpc>
              <a:spcBef>
                <a:spcPct val="0"/>
              </a:spcBef>
              <a:spcAft>
                <a:spcPts val="600"/>
              </a:spcAft>
            </a:pPr>
            <a:endParaRPr lang="en-US" sz="1200" dirty="0">
              <a:latin typeface="+mj-lt"/>
              <a:ea typeface="+mj-ea"/>
              <a:cs typeface="+mj-cs"/>
            </a:endParaRPr>
          </a:p>
        </p:txBody>
      </p:sp>
      <p:pic>
        <p:nvPicPr>
          <p:cNvPr id="2" name="Picture 1">
            <a:extLst>
              <a:ext uri="{FF2B5EF4-FFF2-40B4-BE49-F238E27FC236}">
                <a16:creationId xmlns:a16="http://schemas.microsoft.com/office/drawing/2014/main" xmlns="" id="{D3D05455-CE5B-4A54-B87A-4EB934F5168A}"/>
              </a:ext>
            </a:extLst>
          </p:cNvPr>
          <p:cNvPicPr>
            <a:picLocks noChangeAspect="1"/>
          </p:cNvPicPr>
          <p:nvPr/>
        </p:nvPicPr>
        <p:blipFill>
          <a:blip r:embed="rId2"/>
          <a:stretch>
            <a:fillRect/>
          </a:stretch>
        </p:blipFill>
        <p:spPr>
          <a:xfrm>
            <a:off x="514460" y="86628"/>
            <a:ext cx="11283288" cy="5304706"/>
          </a:xfrm>
          <a:prstGeom prst="rect">
            <a:avLst/>
          </a:prstGeom>
        </p:spPr>
      </p:pic>
    </p:spTree>
    <p:extLst>
      <p:ext uri="{BB962C8B-B14F-4D97-AF65-F5344CB8AC3E}">
        <p14:creationId xmlns:p14="http://schemas.microsoft.com/office/powerpoint/2010/main" val="696074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1045A4-F331-4719-B61B-BDEE15AAA810}"/>
              </a:ext>
            </a:extLst>
          </p:cNvPr>
          <p:cNvSpPr>
            <a:spLocks noGrp="1"/>
          </p:cNvSpPr>
          <p:nvPr>
            <p:ph type="title"/>
          </p:nvPr>
        </p:nvSpPr>
        <p:spPr>
          <a:xfrm>
            <a:off x="1130270" y="16341"/>
            <a:ext cx="9603275" cy="1049235"/>
          </a:xfrm>
        </p:spPr>
        <p:txBody>
          <a:bodyPr>
            <a:normAutofit/>
          </a:bodyPr>
          <a:lstStyle/>
          <a:p>
            <a:pPr algn="ctr"/>
            <a:r>
              <a:rPr lang="en-US" sz="4400" dirty="0"/>
              <a:t>Competitors </a:t>
            </a:r>
            <a:endParaRPr lang="en-GB" sz="4400" dirty="0"/>
          </a:p>
        </p:txBody>
      </p:sp>
      <p:pic>
        <p:nvPicPr>
          <p:cNvPr id="4" name="Content Placeholder 3">
            <a:extLst>
              <a:ext uri="{FF2B5EF4-FFF2-40B4-BE49-F238E27FC236}">
                <a16:creationId xmlns:a16="http://schemas.microsoft.com/office/drawing/2014/main" xmlns="" id="{511F57A4-03D2-489C-AB84-7C502CB499E2}"/>
              </a:ext>
            </a:extLst>
          </p:cNvPr>
          <p:cNvPicPr>
            <a:picLocks noGrp="1" noChangeAspect="1"/>
          </p:cNvPicPr>
          <p:nvPr>
            <p:ph sz="quarter" idx="13"/>
          </p:nvPr>
        </p:nvPicPr>
        <p:blipFill>
          <a:blip r:embed="rId2"/>
          <a:stretch>
            <a:fillRect/>
          </a:stretch>
        </p:blipFill>
        <p:spPr>
          <a:xfrm>
            <a:off x="1130270" y="1065577"/>
            <a:ext cx="10215063" cy="4725624"/>
          </a:xfrm>
          <a:prstGeom prst="rect">
            <a:avLst/>
          </a:prstGeom>
        </p:spPr>
      </p:pic>
    </p:spTree>
    <p:extLst>
      <p:ext uri="{BB962C8B-B14F-4D97-AF65-F5344CB8AC3E}">
        <p14:creationId xmlns:p14="http://schemas.microsoft.com/office/powerpoint/2010/main" val="2180775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xmlns="" id="{67F0C7E5-7AA4-DE46-9E23-237E0755AE01}"/>
              </a:ext>
            </a:extLst>
          </p:cNvPr>
          <p:cNvSpPr txBox="1"/>
          <p:nvPr/>
        </p:nvSpPr>
        <p:spPr>
          <a:xfrm rot="10800000" flipV="1">
            <a:off x="8185830" y="6066988"/>
            <a:ext cx="1167948" cy="656060"/>
          </a:xfrm>
          <a:prstGeom prst="rect">
            <a:avLst/>
          </a:prstGeom>
          <a:noFill/>
        </p:spPr>
        <p:txBody>
          <a:bodyPr wrap="square" rtlCol="0">
            <a:spAutoFit/>
          </a:bodyPr>
          <a:lstStyle/>
          <a:p>
            <a:pPr algn="l"/>
            <a:endParaRPr lang="en-US"/>
          </a:p>
        </p:txBody>
      </p:sp>
      <p:graphicFrame>
        <p:nvGraphicFramePr>
          <p:cNvPr id="25" name="Table 25" descr="MAPPING THE CURRENT SITUATION WITH COMPETITORS">
            <a:extLst>
              <a:ext uri="{FF2B5EF4-FFF2-40B4-BE49-F238E27FC236}">
                <a16:creationId xmlns:a16="http://schemas.microsoft.com/office/drawing/2014/main" xmlns="" id="{CDDA11CB-2ACE-1D4E-9F1D-6FF7BFAFF6E7}"/>
              </a:ext>
            </a:extLst>
          </p:cNvPr>
          <p:cNvGraphicFramePr>
            <a:graphicFrameLocks noGrp="1"/>
          </p:cNvGraphicFramePr>
          <p:nvPr>
            <p:extLst>
              <p:ext uri="{D42A27DB-BD31-4B8C-83A1-F6EECF244321}">
                <p14:modId xmlns:p14="http://schemas.microsoft.com/office/powerpoint/2010/main" val="3608703749"/>
              </p:ext>
            </p:extLst>
          </p:nvPr>
        </p:nvGraphicFramePr>
        <p:xfrm>
          <a:off x="476250" y="1048147"/>
          <a:ext cx="11239500" cy="4891236"/>
        </p:xfrm>
        <a:graphic>
          <a:graphicData uri="http://schemas.openxmlformats.org/drawingml/2006/table">
            <a:tbl>
              <a:tblPr firstRow="1" bandRow="1">
                <a:tableStyleId>{3C2FFA5D-87B4-456A-9821-1D502468CF0F}</a:tableStyleId>
              </a:tblPr>
              <a:tblGrid>
                <a:gridCol w="1860550">
                  <a:extLst>
                    <a:ext uri="{9D8B030D-6E8A-4147-A177-3AD203B41FA5}">
                      <a16:colId xmlns:a16="http://schemas.microsoft.com/office/drawing/2014/main" xmlns="" val="3976701058"/>
                    </a:ext>
                  </a:extLst>
                </a:gridCol>
                <a:gridCol w="1636889">
                  <a:extLst>
                    <a:ext uri="{9D8B030D-6E8A-4147-A177-3AD203B41FA5}">
                      <a16:colId xmlns:a16="http://schemas.microsoft.com/office/drawing/2014/main" xmlns="" val="2804934891"/>
                    </a:ext>
                  </a:extLst>
                </a:gridCol>
                <a:gridCol w="1388533">
                  <a:extLst>
                    <a:ext uri="{9D8B030D-6E8A-4147-A177-3AD203B41FA5}">
                      <a16:colId xmlns:a16="http://schemas.microsoft.com/office/drawing/2014/main" xmlns="" val="2914678756"/>
                    </a:ext>
                  </a:extLst>
                </a:gridCol>
                <a:gridCol w="1881274">
                  <a:extLst>
                    <a:ext uri="{9D8B030D-6E8A-4147-A177-3AD203B41FA5}">
                      <a16:colId xmlns:a16="http://schemas.microsoft.com/office/drawing/2014/main" xmlns="" val="3277673327"/>
                    </a:ext>
                  </a:extLst>
                </a:gridCol>
                <a:gridCol w="1518663">
                  <a:extLst>
                    <a:ext uri="{9D8B030D-6E8A-4147-A177-3AD203B41FA5}">
                      <a16:colId xmlns:a16="http://schemas.microsoft.com/office/drawing/2014/main" xmlns="" val="3979188943"/>
                    </a:ext>
                  </a:extLst>
                </a:gridCol>
                <a:gridCol w="2745311">
                  <a:extLst>
                    <a:ext uri="{9D8B030D-6E8A-4147-A177-3AD203B41FA5}">
                      <a16:colId xmlns:a16="http://schemas.microsoft.com/office/drawing/2014/main" xmlns="" val="1540352898"/>
                    </a:ext>
                  </a:extLst>
                </a:gridCol>
                <a:gridCol w="208280">
                  <a:extLst>
                    <a:ext uri="{9D8B030D-6E8A-4147-A177-3AD203B41FA5}">
                      <a16:colId xmlns:a16="http://schemas.microsoft.com/office/drawing/2014/main" xmlns="" val="2822462299"/>
                    </a:ext>
                  </a:extLst>
                </a:gridCol>
              </a:tblGrid>
              <a:tr h="1142732">
                <a:tc>
                  <a:txBody>
                    <a:bodyPr/>
                    <a:lstStyle/>
                    <a:p>
                      <a:endParaRPr lang="en-US"/>
                    </a:p>
                  </a:txBody>
                  <a:tcPr/>
                </a:tc>
                <a:tc>
                  <a:txBody>
                    <a:bodyPr/>
                    <a:lstStyle/>
                    <a:p>
                      <a:r>
                        <a:rPr lang="en-US" dirty="0"/>
                        <a:t>POSITIONING</a:t>
                      </a:r>
                    </a:p>
                  </a:txBody>
                  <a:tcPr/>
                </a:tc>
                <a:tc>
                  <a:txBody>
                    <a:bodyPr/>
                    <a:lstStyle/>
                    <a:p>
                      <a:r>
                        <a:rPr lang="en-US"/>
                        <a:t>TARGET AUDIENCE</a:t>
                      </a:r>
                    </a:p>
                  </a:txBody>
                  <a:tcPr/>
                </a:tc>
                <a:tc>
                  <a:txBody>
                    <a:bodyPr/>
                    <a:lstStyle/>
                    <a:p>
                      <a:r>
                        <a:rPr lang="en-US" dirty="0"/>
                        <a:t>CURRENT OFFERING</a:t>
                      </a:r>
                    </a:p>
                  </a:txBody>
                  <a:tcPr/>
                </a:tc>
                <a:tc>
                  <a:txBody>
                    <a:bodyPr/>
                    <a:lstStyle/>
                    <a:p>
                      <a:r>
                        <a:rPr lang="en-US"/>
                        <a:t>CUSTOMER NEEDS ADDRESSED</a:t>
                      </a:r>
                    </a:p>
                  </a:txBody>
                  <a:tcPr/>
                </a:tc>
                <a:tc>
                  <a:txBody>
                    <a:bodyPr/>
                    <a:lstStyle/>
                    <a:p>
                      <a:r>
                        <a:rPr lang="en-US"/>
                        <a:t>EXPECTATION</a:t>
                      </a:r>
                    </a:p>
                  </a:txBody>
                  <a:tcPr/>
                </a:tc>
                <a:tc>
                  <a:txBody>
                    <a:bodyPr/>
                    <a:lstStyle/>
                    <a:p>
                      <a:endParaRPr lang="en-US"/>
                    </a:p>
                  </a:txBody>
                  <a:tcPr/>
                </a:tc>
                <a:extLst>
                  <a:ext uri="{0D108BD9-81ED-4DB2-BD59-A6C34878D82A}">
                    <a16:rowId xmlns:a16="http://schemas.microsoft.com/office/drawing/2014/main" xmlns="" val="983514621"/>
                  </a:ext>
                </a:extLst>
              </a:tr>
              <a:tr h="1307090">
                <a:tc>
                  <a:txBody>
                    <a:bodyPr/>
                    <a:lstStyle/>
                    <a:p>
                      <a:r>
                        <a:rPr lang="en-US"/>
                        <a:t>COMPETITOR 1</a:t>
                      </a:r>
                    </a:p>
                    <a:p>
                      <a:endParaRPr lang="en-US"/>
                    </a:p>
                    <a:p>
                      <a:r>
                        <a:rPr lang="en-US"/>
                        <a:t>NEXT</a:t>
                      </a:r>
                    </a:p>
                  </a:txBody>
                  <a:tcPr/>
                </a:tc>
                <a:tc>
                  <a:txBody>
                    <a:bodyPr/>
                    <a:lstStyle/>
                    <a:p>
                      <a:endParaRPr lang="en-US"/>
                    </a:p>
                    <a:p>
                      <a:endParaRPr lang="en-US"/>
                    </a:p>
                    <a:p>
                      <a:r>
                        <a:rPr lang="en-US"/>
                        <a:t>HIGH</a:t>
                      </a:r>
                    </a:p>
                    <a:p>
                      <a:endParaRPr lang="en-US"/>
                    </a:p>
                  </a:txBody>
                  <a:tcPr/>
                </a:tc>
                <a:tc>
                  <a:txBody>
                    <a:bodyPr/>
                    <a:lstStyle/>
                    <a:p>
                      <a:endParaRPr lang="en-US" dirty="0"/>
                    </a:p>
                    <a:p>
                      <a:endParaRPr lang="en-US" dirty="0"/>
                    </a:p>
                    <a:p>
                      <a:r>
                        <a:rPr lang="en-US" dirty="0"/>
                        <a:t>25-35 AGE</a:t>
                      </a:r>
                    </a:p>
                  </a:txBody>
                  <a:tcPr/>
                </a:tc>
                <a:tc>
                  <a:txBody>
                    <a:bodyPr/>
                    <a:lstStyle/>
                    <a:p>
                      <a:endParaRPr lang="en-US"/>
                    </a:p>
                    <a:p>
                      <a:r>
                        <a:rPr lang="en-US"/>
                        <a:t>DISCOUNTS</a:t>
                      </a:r>
                    </a:p>
                    <a:p>
                      <a:endParaRPr lang="en-US"/>
                    </a:p>
                  </a:txBody>
                  <a:tcPr/>
                </a:tc>
                <a:tc>
                  <a:txBody>
                    <a:bodyPr/>
                    <a:lstStyle/>
                    <a:p>
                      <a:r>
                        <a:rPr lang="en-US"/>
                        <a:t>HIGH QUALITY AND LOW PRICE&lt;NEW DESIGNS</a:t>
                      </a:r>
                    </a:p>
                  </a:txBody>
                  <a:tcPr>
                    <a:solidFill>
                      <a:srgbClr val="92D050"/>
                    </a:solidFill>
                  </a:tcPr>
                </a:tc>
                <a:tc>
                  <a:txBody>
                    <a:bodyPr/>
                    <a:lstStyle/>
                    <a:p>
                      <a:r>
                        <a:rPr lang="en-US"/>
                        <a:t>MODERATE</a:t>
                      </a:r>
                    </a:p>
                  </a:txBody>
                  <a:tcPr/>
                </a:tc>
                <a:tc>
                  <a:txBody>
                    <a:bodyPr/>
                    <a:lstStyle/>
                    <a:p>
                      <a:endParaRPr lang="en-US"/>
                    </a:p>
                  </a:txBody>
                  <a:tcPr/>
                </a:tc>
                <a:extLst>
                  <a:ext uri="{0D108BD9-81ED-4DB2-BD59-A6C34878D82A}">
                    <a16:rowId xmlns:a16="http://schemas.microsoft.com/office/drawing/2014/main" xmlns="" val="3273608936"/>
                  </a:ext>
                </a:extLst>
              </a:tr>
              <a:tr h="1142732">
                <a:tc>
                  <a:txBody>
                    <a:bodyPr/>
                    <a:lstStyle/>
                    <a:p>
                      <a:r>
                        <a:rPr lang="en-US"/>
                        <a:t>COMPETITOR 2</a:t>
                      </a:r>
                    </a:p>
                    <a:p>
                      <a:endParaRPr lang="en-US"/>
                    </a:p>
                    <a:p>
                      <a:r>
                        <a:rPr lang="en-US"/>
                        <a:t>H&amp;M</a:t>
                      </a:r>
                    </a:p>
                  </a:txBody>
                  <a:tcPr/>
                </a:tc>
                <a:tc>
                  <a:txBody>
                    <a:bodyPr/>
                    <a:lstStyle/>
                    <a:p>
                      <a:endParaRPr lang="en-US"/>
                    </a:p>
                    <a:p>
                      <a:r>
                        <a:rPr lang="en-US"/>
                        <a:t>MEDIUM</a:t>
                      </a:r>
                    </a:p>
                  </a:txBody>
                  <a:tcPr/>
                </a:tc>
                <a:tc>
                  <a:txBody>
                    <a:bodyPr/>
                    <a:lstStyle/>
                    <a:p>
                      <a:endParaRPr lang="en-US"/>
                    </a:p>
                    <a:p>
                      <a:endParaRPr lang="en-US"/>
                    </a:p>
                    <a:p>
                      <a:r>
                        <a:rPr lang="en-US"/>
                        <a:t>YOUNG</a:t>
                      </a:r>
                    </a:p>
                  </a:txBody>
                  <a:tcPr/>
                </a:tc>
                <a:tc>
                  <a:txBody>
                    <a:bodyPr/>
                    <a:lstStyle/>
                    <a:p>
                      <a:endParaRPr lang="en-US"/>
                    </a:p>
                    <a:p>
                      <a:r>
                        <a:rPr lang="en-US"/>
                        <a:t>SALES</a:t>
                      </a:r>
                    </a:p>
                  </a:txBody>
                  <a:tcPr/>
                </a:tc>
                <a:tc>
                  <a:txBody>
                    <a:bodyPr/>
                    <a:lstStyle/>
                    <a:p>
                      <a:r>
                        <a:rPr lang="en-US"/>
                        <a:t>SAME</a:t>
                      </a:r>
                    </a:p>
                  </a:txBody>
                  <a:tcPr>
                    <a:solidFill>
                      <a:srgbClr val="92D050"/>
                    </a:solidFill>
                  </a:tcPr>
                </a:tc>
                <a:tc>
                  <a:txBody>
                    <a:bodyPr/>
                    <a:lstStyle/>
                    <a:p>
                      <a:r>
                        <a:rPr lang="en-US"/>
                        <a:t>MEDIUM</a:t>
                      </a:r>
                    </a:p>
                  </a:txBody>
                  <a:tcPr/>
                </a:tc>
                <a:tc>
                  <a:txBody>
                    <a:bodyPr/>
                    <a:lstStyle/>
                    <a:p>
                      <a:endParaRPr lang="en-US"/>
                    </a:p>
                  </a:txBody>
                  <a:tcPr/>
                </a:tc>
                <a:extLst>
                  <a:ext uri="{0D108BD9-81ED-4DB2-BD59-A6C34878D82A}">
                    <a16:rowId xmlns:a16="http://schemas.microsoft.com/office/drawing/2014/main" xmlns="" val="2940118300"/>
                  </a:ext>
                </a:extLst>
              </a:tr>
              <a:tr h="1142732">
                <a:tc>
                  <a:txBody>
                    <a:bodyPr/>
                    <a:lstStyle/>
                    <a:p>
                      <a:r>
                        <a:rPr lang="en-US" dirty="0"/>
                        <a:t>COMPETITOR 3</a:t>
                      </a:r>
                    </a:p>
                    <a:p>
                      <a:endParaRPr lang="en-US" dirty="0"/>
                    </a:p>
                    <a:p>
                      <a:r>
                        <a:rPr lang="en-US" dirty="0"/>
                        <a:t>ZARA</a:t>
                      </a:r>
                    </a:p>
                  </a:txBody>
                  <a:tcPr/>
                </a:tc>
                <a:tc>
                  <a:txBody>
                    <a:bodyPr/>
                    <a:lstStyle/>
                    <a:p>
                      <a:endParaRPr lang="en-US"/>
                    </a:p>
                    <a:p>
                      <a:r>
                        <a:rPr lang="en-US"/>
                        <a:t>HIGH</a:t>
                      </a:r>
                    </a:p>
                  </a:txBody>
                  <a:tcPr/>
                </a:tc>
                <a:tc>
                  <a:txBody>
                    <a:bodyPr/>
                    <a:lstStyle/>
                    <a:p>
                      <a:endParaRPr lang="en-US"/>
                    </a:p>
                    <a:p>
                      <a:r>
                        <a:rPr lang="en-US"/>
                        <a:t>YOUNG</a:t>
                      </a:r>
                    </a:p>
                  </a:txBody>
                  <a:tcPr/>
                </a:tc>
                <a:tc>
                  <a:txBody>
                    <a:bodyPr/>
                    <a:lstStyle/>
                    <a:p>
                      <a:endParaRPr lang="en-US"/>
                    </a:p>
                    <a:p>
                      <a:r>
                        <a:rPr lang="en-US"/>
                        <a:t>DISCOUNTS</a:t>
                      </a:r>
                    </a:p>
                  </a:txBody>
                  <a:tcPr/>
                </a:tc>
                <a:tc>
                  <a:txBody>
                    <a:bodyPr/>
                    <a:lstStyle/>
                    <a:p>
                      <a:r>
                        <a:rPr lang="en-US"/>
                        <a:t>SAME</a:t>
                      </a:r>
                    </a:p>
                  </a:txBody>
                  <a:tcPr>
                    <a:solidFill>
                      <a:srgbClr val="92D050"/>
                    </a:solidFill>
                  </a:tcPr>
                </a:tc>
                <a:tc>
                  <a:txBody>
                    <a:bodyPr/>
                    <a:lstStyle/>
                    <a:p>
                      <a:r>
                        <a:rPr lang="en-US"/>
                        <a:t>HIGH</a:t>
                      </a:r>
                    </a:p>
                  </a:txBody>
                  <a:tcPr/>
                </a:tc>
                <a:tc>
                  <a:txBody>
                    <a:bodyPr/>
                    <a:lstStyle/>
                    <a:p>
                      <a:endParaRPr lang="en-US" dirty="0"/>
                    </a:p>
                  </a:txBody>
                  <a:tcPr/>
                </a:tc>
                <a:extLst>
                  <a:ext uri="{0D108BD9-81ED-4DB2-BD59-A6C34878D82A}">
                    <a16:rowId xmlns:a16="http://schemas.microsoft.com/office/drawing/2014/main" xmlns="" val="1907039627"/>
                  </a:ext>
                </a:extLst>
              </a:tr>
            </a:tbl>
          </a:graphicData>
        </a:graphic>
      </p:graphicFrame>
      <p:sp>
        <p:nvSpPr>
          <p:cNvPr id="27" name="TextBox 26">
            <a:extLst>
              <a:ext uri="{FF2B5EF4-FFF2-40B4-BE49-F238E27FC236}">
                <a16:creationId xmlns:a16="http://schemas.microsoft.com/office/drawing/2014/main" xmlns="" id="{F4C11F3F-3533-4749-98D3-58CD9622F25D}"/>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28" name="TextBox 27">
            <a:extLst>
              <a:ext uri="{FF2B5EF4-FFF2-40B4-BE49-F238E27FC236}">
                <a16:creationId xmlns:a16="http://schemas.microsoft.com/office/drawing/2014/main" xmlns="" id="{001D8200-3733-2440-AADA-0D27662A198D}"/>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29" name="Minus Sign 28">
            <a:extLst>
              <a:ext uri="{FF2B5EF4-FFF2-40B4-BE49-F238E27FC236}">
                <a16:creationId xmlns:a16="http://schemas.microsoft.com/office/drawing/2014/main" xmlns="" id="{4BA90BB1-4782-DE45-BDBB-A815727BFF8D}"/>
              </a:ext>
            </a:extLst>
          </p:cNvPr>
          <p:cNvSpPr/>
          <p:nvPr/>
        </p:nvSpPr>
        <p:spPr>
          <a:xfrm>
            <a:off x="-381001" y="-846794"/>
            <a:ext cx="13212536" cy="2620445"/>
          </a:xfrm>
          <a:prstGeom prst="mathMinus">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tx1"/>
                </a:solidFill>
                <a:latin typeface="Times New Roman" panose="02020603050405020304" pitchFamily="18" charset="0"/>
                <a:cs typeface="Times New Roman" panose="02020603050405020304" pitchFamily="18" charset="0"/>
              </a:rPr>
              <a:t>CURRENT SITUATION WITH COMPETITORS</a:t>
            </a:r>
          </a:p>
        </p:txBody>
      </p:sp>
    </p:spTree>
    <p:extLst>
      <p:ext uri="{BB962C8B-B14F-4D97-AF65-F5344CB8AC3E}">
        <p14:creationId xmlns:p14="http://schemas.microsoft.com/office/powerpoint/2010/main" val="1100421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tx2">
                <a:lumMod val="60000"/>
                <a:lumOff val="40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C921E9-3385-4818-B052-A60DB6B455F5}"/>
              </a:ext>
            </a:extLst>
          </p:cNvPr>
          <p:cNvSpPr>
            <a:spLocks noGrp="1"/>
          </p:cNvSpPr>
          <p:nvPr>
            <p:ph type="title"/>
          </p:nvPr>
        </p:nvSpPr>
        <p:spPr>
          <a:xfrm>
            <a:off x="1130270" y="117938"/>
            <a:ext cx="9603275" cy="1049235"/>
          </a:xfrm>
        </p:spPr>
        <p:txBody>
          <a:bodyPr>
            <a:normAutofit/>
          </a:bodyPr>
          <a:lstStyle/>
          <a:p>
            <a:pPr algn="ctr"/>
            <a:r>
              <a:rPr lang="en-US" sz="4000" dirty="0"/>
              <a:t>Porter’s five forces </a:t>
            </a:r>
            <a:endParaRPr lang="en-GB" sz="4000" dirty="0"/>
          </a:p>
        </p:txBody>
      </p:sp>
      <p:graphicFrame>
        <p:nvGraphicFramePr>
          <p:cNvPr id="4" name="Diagram 27">
            <a:extLst>
              <a:ext uri="{FF2B5EF4-FFF2-40B4-BE49-F238E27FC236}">
                <a16:creationId xmlns:a16="http://schemas.microsoft.com/office/drawing/2014/main" xmlns="" id="{D7227E6B-CFAD-4E0C-9137-2CDC96F58839}"/>
              </a:ext>
            </a:extLst>
          </p:cNvPr>
          <p:cNvGraphicFramePr>
            <a:graphicFrameLocks noGrp="1"/>
          </p:cNvGraphicFramePr>
          <p:nvPr>
            <p:ph sz="quarter" idx="13"/>
            <p:extLst>
              <p:ext uri="{D42A27DB-BD31-4B8C-83A1-F6EECF244321}">
                <p14:modId xmlns:p14="http://schemas.microsoft.com/office/powerpoint/2010/main" val="2740174841"/>
              </p:ext>
            </p:extLst>
          </p:nvPr>
        </p:nvGraphicFramePr>
        <p:xfrm>
          <a:off x="914400" y="857956"/>
          <a:ext cx="10363200" cy="5192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314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A711BD33-3166-FE42-8FA9-411DDAB11B21}"/>
              </a:ext>
            </a:extLst>
          </p:cNvPr>
          <p:cNvSpPr>
            <a:spLocks noGrp="1"/>
          </p:cNvSpPr>
          <p:nvPr>
            <p:ph type="title"/>
          </p:nvPr>
        </p:nvSpPr>
        <p:spPr>
          <a:xfrm>
            <a:off x="838199" y="1554738"/>
            <a:ext cx="11013621" cy="4844143"/>
          </a:xfrm>
        </p:spPr>
        <p:txBody>
          <a:bodyPr>
            <a:normAutofit fontScale="90000"/>
          </a:bodyPr>
          <a:lstStyle/>
          <a:p>
            <a:r>
              <a:rPr lang="en-GB" sz="2800" b="1" i="0" dirty="0">
                <a:solidFill>
                  <a:srgbClr val="000000"/>
                </a:solidFill>
                <a:effectLst/>
                <a:latin typeface="+mn-lt"/>
                <a:cs typeface="Times New Roman" panose="02020603050405020304" pitchFamily="18" charset="0"/>
              </a:rPr>
              <a:t>1</a:t>
            </a:r>
            <a:r>
              <a:rPr lang="en-GB" sz="2600" b="1" i="0" dirty="0">
                <a:solidFill>
                  <a:srgbClr val="000000"/>
                </a:solidFill>
                <a:effectLst/>
                <a:latin typeface="+mn-lt"/>
                <a:cs typeface="Times New Roman" panose="02020603050405020304" pitchFamily="18" charset="0"/>
              </a:rPr>
              <a:t>.Competitive Rivalry:</a:t>
            </a:r>
            <a:r>
              <a:rPr lang="en-GB" sz="2600" b="0" i="0" dirty="0">
                <a:solidFill>
                  <a:srgbClr val="000000"/>
                </a:solidFill>
                <a:effectLst/>
                <a:latin typeface="+mn-lt"/>
                <a:cs typeface="Times New Roman" panose="02020603050405020304" pitchFamily="18" charset="0"/>
              </a:rPr>
              <a:t> </a:t>
            </a:r>
            <a:r>
              <a:rPr lang="en-US" sz="2600" dirty="0"/>
              <a:t>High because other retailers offered goods of similar quality, similar price, and up-to-date.</a:t>
            </a:r>
            <a:r>
              <a:rPr lang="en-GB" sz="2600" b="0" i="0" dirty="0">
                <a:solidFill>
                  <a:srgbClr val="000000"/>
                </a:solidFill>
                <a:effectLst/>
                <a:latin typeface="+mn-lt"/>
                <a:cs typeface="Times New Roman" panose="02020603050405020304" pitchFamily="18" charset="0"/>
              </a:rPr>
              <a:t/>
            </a:r>
            <a:br>
              <a:rPr lang="en-GB" sz="2600" b="0" i="0" dirty="0">
                <a:solidFill>
                  <a:srgbClr val="000000"/>
                </a:solidFill>
                <a:effectLst/>
                <a:latin typeface="+mn-lt"/>
                <a:cs typeface="Times New Roman" panose="02020603050405020304" pitchFamily="18" charset="0"/>
              </a:rPr>
            </a:br>
            <a:r>
              <a:rPr lang="en-GB" sz="2600" b="1" i="0" dirty="0">
                <a:solidFill>
                  <a:srgbClr val="000000"/>
                </a:solidFill>
                <a:effectLst/>
                <a:latin typeface="+mn-lt"/>
                <a:cs typeface="Times New Roman" panose="02020603050405020304" pitchFamily="18" charset="0"/>
              </a:rPr>
              <a:t>2.Power of supplier:</a:t>
            </a:r>
            <a:r>
              <a:rPr lang="en-GB" sz="2600" b="0" i="0" dirty="0">
                <a:solidFill>
                  <a:srgbClr val="000000"/>
                </a:solidFill>
                <a:effectLst/>
                <a:latin typeface="+mn-lt"/>
                <a:cs typeface="Times New Roman" panose="02020603050405020304" pitchFamily="18" charset="0"/>
              </a:rPr>
              <a:t> </a:t>
            </a:r>
            <a:r>
              <a:rPr lang="en-US" sz="2600" dirty="0"/>
              <a:t>The supplier's bargaining power is weak because of British manufacturers ' concentrated purchasing.</a:t>
            </a:r>
            <a:r>
              <a:rPr lang="en-GB" sz="2600" b="0" i="0" dirty="0">
                <a:solidFill>
                  <a:srgbClr val="000000"/>
                </a:solidFill>
                <a:effectLst/>
                <a:latin typeface="+mn-lt"/>
                <a:cs typeface="Times New Roman" panose="02020603050405020304" pitchFamily="18" charset="0"/>
              </a:rPr>
              <a:t/>
            </a:r>
            <a:br>
              <a:rPr lang="en-GB" sz="2600" b="0" i="0" dirty="0">
                <a:solidFill>
                  <a:srgbClr val="000000"/>
                </a:solidFill>
                <a:effectLst/>
                <a:latin typeface="+mn-lt"/>
                <a:cs typeface="Times New Roman" panose="02020603050405020304" pitchFamily="18" charset="0"/>
              </a:rPr>
            </a:br>
            <a:r>
              <a:rPr lang="en-GB" sz="2600" b="1" i="0" dirty="0">
                <a:solidFill>
                  <a:srgbClr val="000000"/>
                </a:solidFill>
                <a:effectLst/>
                <a:latin typeface="+mn-lt"/>
                <a:cs typeface="Times New Roman" panose="02020603050405020304" pitchFamily="18" charset="0"/>
              </a:rPr>
              <a:t>3. Power of buyer:</a:t>
            </a:r>
            <a:r>
              <a:rPr lang="en-GB" sz="2600" b="0" i="0" dirty="0">
                <a:solidFill>
                  <a:srgbClr val="000000"/>
                </a:solidFill>
                <a:effectLst/>
                <a:latin typeface="+mn-lt"/>
                <a:cs typeface="Times New Roman" panose="02020603050405020304" pitchFamily="18" charset="0"/>
              </a:rPr>
              <a:t> </a:t>
            </a:r>
            <a:r>
              <a:rPr lang="en-US" sz="2600" dirty="0"/>
              <a:t>Buyers ' bargaining power is high due to price-sensitive consumers.</a:t>
            </a:r>
            <a:r>
              <a:rPr lang="en-GB" sz="2600" b="0" i="0" dirty="0">
                <a:solidFill>
                  <a:srgbClr val="000000"/>
                </a:solidFill>
                <a:effectLst/>
                <a:latin typeface="+mn-lt"/>
                <a:cs typeface="Times New Roman" panose="02020603050405020304" pitchFamily="18" charset="0"/>
              </a:rPr>
              <a:t/>
            </a:r>
            <a:br>
              <a:rPr lang="en-GB" sz="2600" b="0" i="0" dirty="0">
                <a:solidFill>
                  <a:srgbClr val="000000"/>
                </a:solidFill>
                <a:effectLst/>
                <a:latin typeface="+mn-lt"/>
                <a:cs typeface="Times New Roman" panose="02020603050405020304" pitchFamily="18" charset="0"/>
              </a:rPr>
            </a:br>
            <a:r>
              <a:rPr lang="en-GB" sz="2600" b="1" i="0" dirty="0">
                <a:solidFill>
                  <a:srgbClr val="000000"/>
                </a:solidFill>
                <a:effectLst/>
                <a:latin typeface="+mn-lt"/>
                <a:cs typeface="Times New Roman" panose="02020603050405020304" pitchFamily="18" charset="0"/>
              </a:rPr>
              <a:t>4. Threat of new entrants:</a:t>
            </a:r>
            <a:r>
              <a:rPr lang="en-GB" sz="2600" b="0" i="0" dirty="0">
                <a:solidFill>
                  <a:srgbClr val="000000"/>
                </a:solidFill>
                <a:effectLst/>
                <a:latin typeface="+mn-lt"/>
                <a:cs typeface="Times New Roman" panose="02020603050405020304" pitchFamily="18" charset="0"/>
              </a:rPr>
              <a:t> </a:t>
            </a:r>
            <a:r>
              <a:rPr lang="en-US" sz="2600" dirty="0"/>
              <a:t>Small as high market entry and maintenance costs are required to enter the fashion industry.</a:t>
            </a:r>
            <a:r>
              <a:rPr lang="en-GB" sz="2600" b="0" i="0" dirty="0">
                <a:solidFill>
                  <a:srgbClr val="000000"/>
                </a:solidFill>
                <a:effectLst/>
                <a:latin typeface="+mn-lt"/>
                <a:cs typeface="Times New Roman" panose="02020603050405020304" pitchFamily="18" charset="0"/>
              </a:rPr>
              <a:t/>
            </a:r>
            <a:br>
              <a:rPr lang="en-GB" sz="2600" b="0" i="0" dirty="0">
                <a:solidFill>
                  <a:srgbClr val="000000"/>
                </a:solidFill>
                <a:effectLst/>
                <a:latin typeface="+mn-lt"/>
                <a:cs typeface="Times New Roman" panose="02020603050405020304" pitchFamily="18" charset="0"/>
              </a:rPr>
            </a:br>
            <a:r>
              <a:rPr lang="en-GB" sz="2600" b="1" i="0" dirty="0">
                <a:solidFill>
                  <a:srgbClr val="000000"/>
                </a:solidFill>
                <a:effectLst/>
                <a:latin typeface="+mn-lt"/>
                <a:cs typeface="Times New Roman" panose="02020603050405020304" pitchFamily="18" charset="0"/>
              </a:rPr>
              <a:t>5. Threat of substitute </a:t>
            </a:r>
            <a:r>
              <a:rPr lang="en-US" sz="2600" dirty="0"/>
              <a:t>High as consumers will move to alternatives. A lot of retailers are working at a lower price with foreign imports.</a:t>
            </a:r>
            <a:r>
              <a:rPr lang="en-GB" sz="2600" b="1" i="0">
                <a:solidFill>
                  <a:srgbClr val="000000"/>
                </a:solidFill>
                <a:effectLst/>
                <a:latin typeface="+mn-lt"/>
                <a:cs typeface="Times New Roman" panose="02020603050405020304" pitchFamily="18" charset="0"/>
              </a:rPr>
              <a:t> </a:t>
            </a:r>
            <a:br>
              <a:rPr lang="en-GB" sz="2600" b="1" i="0">
                <a:solidFill>
                  <a:srgbClr val="000000"/>
                </a:solidFill>
                <a:effectLst/>
                <a:latin typeface="+mn-lt"/>
                <a:cs typeface="Times New Roman" panose="02020603050405020304" pitchFamily="18" charset="0"/>
              </a:rPr>
            </a:br>
            <a:r>
              <a:rPr lang="en-US" sz="1100">
                <a:solidFill>
                  <a:srgbClr val="000000"/>
                </a:solidFill>
                <a:latin typeface="Times New Roman" panose="02020603050405020304" pitchFamily="18" charset="0"/>
                <a:cs typeface="Times New Roman" panose="02020603050405020304" pitchFamily="18" charset="0"/>
              </a:rPr>
              <a:t>(</a:t>
            </a:r>
            <a:r>
              <a:rPr lang="en-US" sz="1100" dirty="0">
                <a:solidFill>
                  <a:srgbClr val="000000"/>
                </a:solidFill>
                <a:latin typeface="Times New Roman" panose="02020603050405020304" pitchFamily="18" charset="0"/>
                <a:cs typeface="Times New Roman" panose="02020603050405020304" pitchFamily="18" charset="0"/>
              </a:rPr>
              <a:t>Marketline,2019)</a:t>
            </a:r>
            <a:endParaRPr lang="en-US" sz="1100" dirty="0">
              <a:solidFill>
                <a:schemeClr val="lt1"/>
              </a:solidFill>
              <a:latin typeface="Times New Roman" panose="02020603050405020304" pitchFamily="18" charset="0"/>
              <a:ea typeface="+mn-ea"/>
              <a:cs typeface="Times New Roman" panose="02020603050405020304" pitchFamily="18" charset="0"/>
            </a:endParaRPr>
          </a:p>
        </p:txBody>
      </p:sp>
      <p:sp>
        <p:nvSpPr>
          <p:cNvPr id="5" name="TextBox 4">
            <a:extLst>
              <a:ext uri="{FF2B5EF4-FFF2-40B4-BE49-F238E27FC236}">
                <a16:creationId xmlns:a16="http://schemas.microsoft.com/office/drawing/2014/main" xmlns="" id="{8850D14E-099D-A041-9685-70F496A5EE5C}"/>
              </a:ext>
            </a:extLst>
          </p:cNvPr>
          <p:cNvSpPr txBox="1"/>
          <p:nvPr/>
        </p:nvSpPr>
        <p:spPr>
          <a:xfrm>
            <a:off x="1084597" y="755309"/>
            <a:ext cx="10525450" cy="769441"/>
          </a:xfrm>
          <a:prstGeom prst="rect">
            <a:avLst/>
          </a:prstGeom>
          <a:noFill/>
        </p:spPr>
        <p:txBody>
          <a:bodyPr wrap="square" rtlCol="0">
            <a:spAutoFit/>
          </a:bodyPr>
          <a:lstStyle/>
          <a:p>
            <a:pPr algn="l"/>
            <a:r>
              <a:rPr lang="en-US" sz="4400" b="1" dirty="0">
                <a:latin typeface="Times New Roman" panose="02020603050405020304" pitchFamily="18" charset="0"/>
                <a:cs typeface="Times New Roman" panose="02020603050405020304" pitchFamily="18" charset="0"/>
              </a:rPr>
              <a:t>Five Forces Analysis of Marks and Spencer</a:t>
            </a:r>
          </a:p>
        </p:txBody>
      </p:sp>
    </p:spTree>
    <p:extLst>
      <p:ext uri="{BB962C8B-B14F-4D97-AF65-F5344CB8AC3E}">
        <p14:creationId xmlns:p14="http://schemas.microsoft.com/office/powerpoint/2010/main" val="3559230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xmlns="" id="{CB1DE69F-569C-4A49-8E50-4093C135AEC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73" name="Rectangle 72">
            <a:extLst>
              <a:ext uri="{FF2B5EF4-FFF2-40B4-BE49-F238E27FC236}">
                <a16:creationId xmlns:a16="http://schemas.microsoft.com/office/drawing/2014/main" xmlns="" id="{50B488F5-9CE4-4346-B22F-600286ED4D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xmlns="" id="{5F76596F-57DF-4A0C-96D9-046DC3B30E9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77" name="Picture 76">
            <a:extLst>
              <a:ext uri="{FF2B5EF4-FFF2-40B4-BE49-F238E27FC236}">
                <a16:creationId xmlns:a16="http://schemas.microsoft.com/office/drawing/2014/main" xmlns="" id="{38DB3A91-B9E8-4451-ACED-026398635D0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p:nvSpPr>
          <p:cNvPr id="2" name="Title 1">
            <a:extLst>
              <a:ext uri="{FF2B5EF4-FFF2-40B4-BE49-F238E27FC236}">
                <a16:creationId xmlns:a16="http://schemas.microsoft.com/office/drawing/2014/main" xmlns="" id="{A290C2A3-1C68-4782-9AF7-AF990C7A2ECE}"/>
              </a:ext>
            </a:extLst>
          </p:cNvPr>
          <p:cNvSpPr>
            <a:spLocks noGrp="1"/>
          </p:cNvSpPr>
          <p:nvPr>
            <p:ph type="title"/>
          </p:nvPr>
        </p:nvSpPr>
        <p:spPr>
          <a:xfrm>
            <a:off x="1130270" y="953324"/>
            <a:ext cx="9603275" cy="1049235"/>
          </a:xfrm>
        </p:spPr>
        <p:txBody>
          <a:bodyPr vert="horz" lIns="91440" tIns="45720" rIns="91440" bIns="45720" rtlCol="0" anchor="t">
            <a:normAutofit/>
          </a:bodyPr>
          <a:lstStyle/>
          <a:p>
            <a:r>
              <a:rPr lang="en-US" sz="2200"/>
              <a:t>Marketing strategy</a:t>
            </a:r>
            <a:br>
              <a:rPr lang="en-US" sz="2200"/>
            </a:br>
            <a:r>
              <a:rPr lang="en-US" sz="2200"/>
              <a:t>‘’Spend it well!’’</a:t>
            </a:r>
            <a:br>
              <a:rPr lang="en-US" sz="2200"/>
            </a:br>
            <a:r>
              <a:rPr lang="en-US" sz="2200"/>
              <a:t> </a:t>
            </a:r>
          </a:p>
        </p:txBody>
      </p:sp>
      <p:pic>
        <p:nvPicPr>
          <p:cNvPr id="1026" name="Picture 2" descr="Image result for place and promotion">
            <a:extLst>
              <a:ext uri="{FF2B5EF4-FFF2-40B4-BE49-F238E27FC236}">
                <a16:creationId xmlns:a16="http://schemas.microsoft.com/office/drawing/2014/main" xmlns="" id="{898D7BAD-E940-483C-9AA9-0924AB3864E1}"/>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bwMode="auto">
          <a:xfrm>
            <a:off x="1223378" y="2158175"/>
            <a:ext cx="3333170" cy="3308172"/>
          </a:xfrm>
          <a:prstGeom prst="rect">
            <a:avLst/>
          </a:prstGeom>
          <a:noFill/>
          <a:extLst>
            <a:ext uri="{909E8E84-426E-40DD-AFC4-6F175D3DCCD1}">
              <a14:hiddenFill xmlns:a14="http://schemas.microsoft.com/office/drawing/2010/main">
                <a:solidFill>
                  <a:srgbClr val="FFFFFF"/>
                </a:solidFill>
              </a14:hiddenFill>
            </a:ext>
          </a:extLst>
        </p:spPr>
      </p:pic>
      <p:sp>
        <p:nvSpPr>
          <p:cNvPr id="39" name="Content Placeholder 9">
            <a:extLst>
              <a:ext uri="{FF2B5EF4-FFF2-40B4-BE49-F238E27FC236}">
                <a16:creationId xmlns:a16="http://schemas.microsoft.com/office/drawing/2014/main" xmlns="" id="{076C8A80-2702-4F77-840B-E8ADA80C0A6C}"/>
              </a:ext>
            </a:extLst>
          </p:cNvPr>
          <p:cNvSpPr>
            <a:spLocks noGrp="1"/>
          </p:cNvSpPr>
          <p:nvPr>
            <p:ph sz="half" idx="1"/>
          </p:nvPr>
        </p:nvSpPr>
        <p:spPr>
          <a:xfrm>
            <a:off x="5129934" y="1468574"/>
            <a:ext cx="5599162" cy="4242131"/>
          </a:xfrm>
        </p:spPr>
        <p:txBody>
          <a:bodyPr vert="horz" lIns="91440" tIns="45720" rIns="91440" bIns="45720" rtlCol="0" anchor="t">
            <a:normAutofit fontScale="92500" lnSpcReduction="20000"/>
          </a:bodyPr>
          <a:lstStyle/>
          <a:p>
            <a:pPr marL="0" indent="0" algn="ctr">
              <a:lnSpc>
                <a:spcPct val="110000"/>
              </a:lnSpc>
              <a:buNone/>
            </a:pPr>
            <a:r>
              <a:rPr lang="en-US" sz="2200" b="1" dirty="0"/>
              <a:t>Product</a:t>
            </a:r>
            <a:endParaRPr lang="en-US" sz="2200" dirty="0"/>
          </a:p>
          <a:p>
            <a:pPr>
              <a:lnSpc>
                <a:spcPct val="110000"/>
              </a:lnSpc>
            </a:pPr>
            <a:r>
              <a:rPr lang="en-US" sz="2200" dirty="0"/>
              <a:t>The product portfolio for Marks &amp; Spencer has a wide marketing mix is covering items for all age group be genders and children</a:t>
            </a:r>
          </a:p>
          <a:p>
            <a:pPr marL="0" indent="0" algn="ctr">
              <a:lnSpc>
                <a:spcPct val="110000"/>
              </a:lnSpc>
              <a:buNone/>
            </a:pPr>
            <a:r>
              <a:rPr lang="en-US" sz="2200" b="1" dirty="0"/>
              <a:t>Price</a:t>
            </a:r>
          </a:p>
          <a:p>
            <a:pPr>
              <a:lnSpc>
                <a:spcPct val="110000"/>
              </a:lnSpc>
            </a:pPr>
            <a:r>
              <a:rPr lang="en-US" sz="2200" dirty="0"/>
              <a:t>Marks &amp; Spencer follows competitive pricing strategy in its marketing mix for its product portfolio. </a:t>
            </a:r>
          </a:p>
          <a:p>
            <a:pPr>
              <a:lnSpc>
                <a:spcPct val="110000"/>
              </a:lnSpc>
            </a:pPr>
            <a:r>
              <a:rPr lang="en-US" sz="2200" dirty="0"/>
              <a:t>Their brands are priced between medium to higher category because of its top quality.</a:t>
            </a:r>
          </a:p>
          <a:p>
            <a:pPr marL="0" indent="0">
              <a:lnSpc>
                <a:spcPct val="110000"/>
              </a:lnSpc>
              <a:buNone/>
            </a:pPr>
            <a:r>
              <a:rPr lang="en-GB" sz="1300" dirty="0"/>
              <a:t>(</a:t>
            </a:r>
            <a:r>
              <a:rPr lang="en-GB" sz="1300" dirty="0" err="1"/>
              <a:t>Bhasin</a:t>
            </a:r>
            <a:r>
              <a:rPr lang="en-GB" sz="1300" dirty="0"/>
              <a:t>, 2019) Picture from (Academy, n.d.)</a:t>
            </a:r>
            <a:endParaRPr lang="en-US" sz="1300" dirty="0"/>
          </a:p>
          <a:p>
            <a:pPr>
              <a:lnSpc>
                <a:spcPct val="110000"/>
              </a:lnSpc>
            </a:pPr>
            <a:endParaRPr lang="en-US" sz="1600" dirty="0"/>
          </a:p>
        </p:txBody>
      </p:sp>
    </p:spTree>
    <p:extLst>
      <p:ext uri="{BB962C8B-B14F-4D97-AF65-F5344CB8AC3E}">
        <p14:creationId xmlns:p14="http://schemas.microsoft.com/office/powerpoint/2010/main" val="2270256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xmlns="" id="{BF7680B5-1A78-4401-BA9A-78832F0FD90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73" name="Rectangle 72">
            <a:extLst>
              <a:ext uri="{FF2B5EF4-FFF2-40B4-BE49-F238E27FC236}">
                <a16:creationId xmlns:a16="http://schemas.microsoft.com/office/drawing/2014/main" xmlns="" id="{50F21DC9-D0AC-495C-8CC8-D5DDF8C11C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xmlns="" id="{A26B82D7-D05B-412B-9A0D-6430BCD1182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77" name="Picture 76">
            <a:extLst>
              <a:ext uri="{FF2B5EF4-FFF2-40B4-BE49-F238E27FC236}">
                <a16:creationId xmlns:a16="http://schemas.microsoft.com/office/drawing/2014/main" xmlns="" id="{E4E78000-301F-4983-ACD5-7F50C0C3F59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79" name="Rectangle 78">
            <a:extLst>
              <a:ext uri="{FF2B5EF4-FFF2-40B4-BE49-F238E27FC236}">
                <a16:creationId xmlns:a16="http://schemas.microsoft.com/office/drawing/2014/main" xmlns="" id="{C6870151-9189-4C3A-8379-EF3D95827A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Seven P's">
            <a:extLst>
              <a:ext uri="{FF2B5EF4-FFF2-40B4-BE49-F238E27FC236}">
                <a16:creationId xmlns:a16="http://schemas.microsoft.com/office/drawing/2014/main" xmlns="" id="{C52CD117-7B32-45A4-951E-29FD794986CA}"/>
              </a:ext>
            </a:extLst>
          </p:cNvPr>
          <p:cNvPicPr>
            <a:picLocks noGrp="1" noChangeAspect="1" noChangeArrowheads="1"/>
          </p:cNvPicPr>
          <p:nvPr>
            <p:ph sz="half" idx="2"/>
          </p:nvPr>
        </p:nvPicPr>
        <p:blipFill rotWithShape="1">
          <a:blip r:embed="rId4">
            <a:alphaModFix amt="50000"/>
            <a:extLst>
              <a:ext uri="{28A0092B-C50C-407E-A947-70E740481C1C}">
                <a14:useLocalDpi xmlns:a14="http://schemas.microsoft.com/office/drawing/2010/main" val="0"/>
              </a:ext>
            </a:extLst>
          </a:blip>
          <a:srcRect l="13644" r="4307"/>
          <a:stretch/>
        </p:blipFill>
        <p:spPr bwMode="auto">
          <a:xfrm>
            <a:off x="305" y="10"/>
            <a:ext cx="12191695" cy="6857990"/>
          </a:xfrm>
          <a:prstGeom prst="rect">
            <a:avLst/>
          </a:prstGeom>
        </p:spPr>
        <p:style>
          <a:lnRef idx="2">
            <a:schemeClr val="dk1"/>
          </a:lnRef>
          <a:fillRef idx="1">
            <a:schemeClr val="lt1"/>
          </a:fillRef>
          <a:effectRef idx="0">
            <a:schemeClr val="dk1"/>
          </a:effectRef>
          <a:fontRef idx="minor">
            <a:schemeClr val="dk1"/>
          </a:fontRef>
        </p:style>
      </p:pic>
      <p:sp>
        <p:nvSpPr>
          <p:cNvPr id="81" name="Slide Number Placeholder 7">
            <a:extLst>
              <a:ext uri="{FF2B5EF4-FFF2-40B4-BE49-F238E27FC236}">
                <a16:creationId xmlns:a16="http://schemas.microsoft.com/office/drawing/2014/main" xmlns="" id="{123EA69C-102A-4DD0-9547-05DCD271D159}"/>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83" name="Footer Placeholder 6">
            <a:extLst>
              <a:ext uri="{FF2B5EF4-FFF2-40B4-BE49-F238E27FC236}">
                <a16:creationId xmlns:a16="http://schemas.microsoft.com/office/drawing/2014/main" xmlns="" id="{6A862265-5CA3-4C40-8582-7534C3B03C2A}"/>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85" name="Rectangle 84">
            <a:extLst>
              <a:ext uri="{FF2B5EF4-FFF2-40B4-BE49-F238E27FC236}">
                <a16:creationId xmlns:a16="http://schemas.microsoft.com/office/drawing/2014/main" xmlns="" id="{600EF80B-0391-4082-9AF5-F15B091B4C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87" name="Straight Connector 86">
            <a:extLst>
              <a:ext uri="{FF2B5EF4-FFF2-40B4-BE49-F238E27FC236}">
                <a16:creationId xmlns:a16="http://schemas.microsoft.com/office/drawing/2014/main" xmlns="" id="{D33AC32D-5F44-45F7-A0BD-7C11A86BED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D251CD29-EC4A-46B5-9754-A55AC933D770}"/>
              </a:ext>
            </a:extLst>
          </p:cNvPr>
          <p:cNvSpPr>
            <a:spLocks noGrp="1"/>
          </p:cNvSpPr>
          <p:nvPr>
            <p:ph sz="half" idx="1"/>
          </p:nvPr>
        </p:nvSpPr>
        <p:spPr>
          <a:xfrm>
            <a:off x="4976636" y="973607"/>
            <a:ext cx="6085091" cy="4919193"/>
          </a:xfrm>
          <a:ln>
            <a:headEnd type="none" w="med" len="med"/>
            <a:tailEnd type="none" w="med" len="med"/>
          </a:ln>
        </p:spPr>
        <p:style>
          <a:lnRef idx="2">
            <a:schemeClr val="accent2">
              <a:shade val="50000"/>
            </a:schemeClr>
          </a:lnRef>
          <a:fillRef idx="1">
            <a:schemeClr val="accent2"/>
          </a:fillRef>
          <a:effectRef idx="0">
            <a:schemeClr val="accent2"/>
          </a:effectRef>
          <a:fontRef idx="minor">
            <a:schemeClr val="lt1"/>
          </a:fontRef>
        </p:style>
        <p:txBody>
          <a:bodyPr vert="horz" lIns="91440" tIns="45720" rIns="91440" bIns="45720" rtlCol="0" anchor="ctr">
            <a:normAutofit fontScale="92500" lnSpcReduction="20000"/>
          </a:bodyPr>
          <a:lstStyle/>
          <a:p>
            <a:pPr marL="0">
              <a:lnSpc>
                <a:spcPct val="110000"/>
              </a:lnSpc>
            </a:pPr>
            <a:r>
              <a:rPr lang="en-US" sz="1800" b="1" dirty="0"/>
              <a:t>Place:</a:t>
            </a:r>
          </a:p>
          <a:p>
            <a:pPr>
              <a:lnSpc>
                <a:spcPct val="110000"/>
              </a:lnSpc>
            </a:pPr>
            <a:r>
              <a:rPr lang="en-US" sz="1800" dirty="0"/>
              <a:t>Marks &amp; Spencer’s is an international brand with over 1000 outlets in over 50 countries</a:t>
            </a:r>
          </a:p>
          <a:p>
            <a:pPr>
              <a:lnSpc>
                <a:spcPct val="110000"/>
              </a:lnSpc>
            </a:pPr>
            <a:r>
              <a:rPr lang="en-US" sz="1800" dirty="0"/>
              <a:t>The biggest business for Marks &amp; Spencer’s is in the UK, where the company has about 850 stores. They are in India, Turkey, Spain, France, Ireland, Hungary, Finland, are also countries where they have a presence.</a:t>
            </a:r>
          </a:p>
          <a:p>
            <a:pPr marL="0">
              <a:lnSpc>
                <a:spcPct val="110000"/>
              </a:lnSpc>
            </a:pPr>
            <a:r>
              <a:rPr lang="en-US" sz="1800" b="1" dirty="0"/>
              <a:t>Promotion:</a:t>
            </a:r>
          </a:p>
          <a:p>
            <a:pPr>
              <a:lnSpc>
                <a:spcPct val="110000"/>
              </a:lnSpc>
            </a:pPr>
            <a:r>
              <a:rPr lang="en-US" sz="1800" dirty="0"/>
              <a:t>Align its advertisement campaign with its digital marketing and in store strategy. </a:t>
            </a:r>
          </a:p>
          <a:p>
            <a:pPr>
              <a:lnSpc>
                <a:spcPct val="110000"/>
              </a:lnSpc>
            </a:pPr>
            <a:r>
              <a:rPr lang="en-US" sz="1800" dirty="0"/>
              <a:t>They use its own website to promote their brand of clothing</a:t>
            </a:r>
          </a:p>
          <a:p>
            <a:pPr>
              <a:lnSpc>
                <a:spcPct val="110000"/>
              </a:lnSpc>
            </a:pPr>
            <a:r>
              <a:rPr lang="en-US" sz="1800" dirty="0"/>
              <a:t>Promotes its end of season sales to loyal customers by giving them special discounts. Has a loyalty program ‘Sparks’ </a:t>
            </a:r>
          </a:p>
          <a:p>
            <a:pPr>
              <a:lnSpc>
                <a:spcPct val="110000"/>
              </a:lnSpc>
            </a:pPr>
            <a:r>
              <a:rPr lang="en-US" sz="1200" dirty="0"/>
              <a:t>(</a:t>
            </a:r>
            <a:r>
              <a:rPr lang="en-US" sz="1200" dirty="0" err="1"/>
              <a:t>Bhasin</a:t>
            </a:r>
            <a:r>
              <a:rPr lang="en-US" sz="1200" dirty="0"/>
              <a:t>, 2019)</a:t>
            </a:r>
          </a:p>
          <a:p>
            <a:pPr>
              <a:lnSpc>
                <a:spcPct val="110000"/>
              </a:lnSpc>
            </a:pPr>
            <a:endParaRPr lang="en-US" sz="1400" dirty="0"/>
          </a:p>
        </p:txBody>
      </p:sp>
      <p:sp>
        <p:nvSpPr>
          <p:cNvPr id="89" name="Date Placeholder 1">
            <a:extLst>
              <a:ext uri="{FF2B5EF4-FFF2-40B4-BE49-F238E27FC236}">
                <a16:creationId xmlns:a16="http://schemas.microsoft.com/office/drawing/2014/main" xmlns="" id="{3FBF03E8-C602-4192-9C52-F84B29FDCC88}"/>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 name="Title 1">
            <a:extLst>
              <a:ext uri="{FF2B5EF4-FFF2-40B4-BE49-F238E27FC236}">
                <a16:creationId xmlns:a16="http://schemas.microsoft.com/office/drawing/2014/main" xmlns="" id="{2D9212DB-B5CF-4248-8C46-6C8ED06DA35E}"/>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dirty="0"/>
              <a:t>Marketing strategy</a:t>
            </a:r>
            <a:br>
              <a:rPr lang="en-US" dirty="0"/>
            </a:br>
            <a:r>
              <a:rPr lang="en-US" dirty="0"/>
              <a:t>Continued</a:t>
            </a:r>
          </a:p>
        </p:txBody>
      </p:sp>
    </p:spTree>
    <p:extLst>
      <p:ext uri="{BB962C8B-B14F-4D97-AF65-F5344CB8AC3E}">
        <p14:creationId xmlns:p14="http://schemas.microsoft.com/office/powerpoint/2010/main" val="34497525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5755D8-68C4-4E60-9841-022BBD119F83}"/>
              </a:ext>
            </a:extLst>
          </p:cNvPr>
          <p:cNvSpPr>
            <a:spLocks noGrp="1"/>
          </p:cNvSpPr>
          <p:nvPr>
            <p:ph type="title"/>
          </p:nvPr>
        </p:nvSpPr>
        <p:spPr>
          <a:xfrm>
            <a:off x="1131052" y="754840"/>
            <a:ext cx="9605635" cy="1059305"/>
          </a:xfrm>
        </p:spPr>
        <p:txBody>
          <a:bodyPr/>
          <a:lstStyle/>
          <a:p>
            <a:pPr algn="ctr"/>
            <a:r>
              <a:rPr lang="en-US" dirty="0"/>
              <a:t>Marketing strategy</a:t>
            </a:r>
            <a:r>
              <a:rPr lang="en-US" sz="2400" dirty="0"/>
              <a:t/>
            </a:r>
            <a:br>
              <a:rPr lang="en-US" sz="2400" dirty="0"/>
            </a:br>
            <a:r>
              <a:rPr lang="en-US" sz="2400" dirty="0"/>
              <a:t>Continued</a:t>
            </a:r>
            <a:endParaRPr lang="en-GB" dirty="0"/>
          </a:p>
        </p:txBody>
      </p:sp>
      <p:sp>
        <p:nvSpPr>
          <p:cNvPr id="3" name="Content Placeholder 2">
            <a:extLst>
              <a:ext uri="{FF2B5EF4-FFF2-40B4-BE49-F238E27FC236}">
                <a16:creationId xmlns:a16="http://schemas.microsoft.com/office/drawing/2014/main" xmlns="" id="{21195EC2-B44C-480C-8C80-01DBA5849241}"/>
              </a:ext>
            </a:extLst>
          </p:cNvPr>
          <p:cNvSpPr>
            <a:spLocks noGrp="1"/>
          </p:cNvSpPr>
          <p:nvPr>
            <p:ph sz="half" idx="1"/>
          </p:nvPr>
        </p:nvSpPr>
        <p:spPr>
          <a:xfrm>
            <a:off x="10040310" y="1509485"/>
            <a:ext cx="4850716" cy="4593675"/>
          </a:xfrm>
        </p:spPr>
        <p:txBody>
          <a:bodyPr>
            <a:normAutofit fontScale="25000" lnSpcReduction="20000"/>
          </a:bodyPr>
          <a:lstStyle/>
          <a:p>
            <a:endParaRPr lang="en-GB" sz="6000" dirty="0"/>
          </a:p>
          <a:p>
            <a:endParaRPr lang="en-GB" dirty="0"/>
          </a:p>
        </p:txBody>
      </p:sp>
      <p:sp>
        <p:nvSpPr>
          <p:cNvPr id="4" name="Content Placeholder 3">
            <a:extLst>
              <a:ext uri="{FF2B5EF4-FFF2-40B4-BE49-F238E27FC236}">
                <a16:creationId xmlns:a16="http://schemas.microsoft.com/office/drawing/2014/main" xmlns="" id="{4BE934C1-5095-4F71-8D44-8F9A69F9FE6C}"/>
              </a:ext>
            </a:extLst>
          </p:cNvPr>
          <p:cNvSpPr>
            <a:spLocks noGrp="1"/>
          </p:cNvSpPr>
          <p:nvPr>
            <p:ph sz="half" idx="2"/>
          </p:nvPr>
        </p:nvSpPr>
        <p:spPr>
          <a:xfrm>
            <a:off x="-115747" y="1526355"/>
            <a:ext cx="6560089" cy="4934857"/>
          </a:xfrm>
        </p:spPr>
        <p:txBody>
          <a:bodyPr>
            <a:normAutofit fontScale="25000" lnSpcReduction="20000"/>
          </a:bodyPr>
          <a:lstStyle/>
          <a:p>
            <a:pPr marL="0" indent="0" algn="ctr">
              <a:buNone/>
            </a:pPr>
            <a:r>
              <a:rPr lang="en-GB" sz="6800" b="1" dirty="0"/>
              <a:t>People:</a:t>
            </a:r>
          </a:p>
          <a:p>
            <a:r>
              <a:rPr lang="en-GB" sz="6400" dirty="0"/>
              <a:t>They employee around 83000 staff around the world. </a:t>
            </a:r>
          </a:p>
          <a:p>
            <a:r>
              <a:rPr lang="en-GB" sz="6400" dirty="0"/>
              <a:t>The have competitive payment policy to retain its employees. </a:t>
            </a:r>
          </a:p>
          <a:p>
            <a:r>
              <a:rPr lang="en-GB" sz="6400" dirty="0"/>
              <a:t>Has a performance-based bonus to given for individual good performances.</a:t>
            </a:r>
          </a:p>
          <a:p>
            <a:pPr marL="0" indent="0" algn="ctr">
              <a:buNone/>
            </a:pPr>
            <a:r>
              <a:rPr lang="en-GB" sz="6400" b="1" dirty="0"/>
              <a:t>Process:</a:t>
            </a:r>
          </a:p>
          <a:p>
            <a:r>
              <a:rPr lang="en-US" sz="6400" dirty="0"/>
              <a:t>The shops are divided into floors with separate clothes, food, gifts and flowers, furniture and other home accessories portion</a:t>
            </a:r>
            <a:r>
              <a:rPr lang="en-GB" sz="6400" dirty="0"/>
              <a:t>Purchases can be made online via M&amp;S website in the same way as other e commerce websites. </a:t>
            </a:r>
          </a:p>
          <a:p>
            <a:r>
              <a:rPr lang="en-GB" sz="6400" dirty="0"/>
              <a:t>Reward points are claimed via Marks &amp; Spencer Sparks card as a part of their loyalty program.</a:t>
            </a:r>
          </a:p>
          <a:p>
            <a:r>
              <a:rPr lang="en-US" sz="4400" dirty="0"/>
              <a:t>(</a:t>
            </a:r>
            <a:r>
              <a:rPr lang="en-US" sz="4400" dirty="0" err="1"/>
              <a:t>Bhasin</a:t>
            </a:r>
            <a:r>
              <a:rPr lang="en-US" sz="4400" dirty="0"/>
              <a:t>, 2019) </a:t>
            </a:r>
            <a:r>
              <a:rPr lang="en-GB" sz="4400" dirty="0"/>
              <a:t>(Digital, 2019)</a:t>
            </a:r>
          </a:p>
          <a:p>
            <a:endParaRPr lang="en-US" sz="4400" dirty="0"/>
          </a:p>
          <a:p>
            <a:endParaRPr lang="en-GB" sz="6800" dirty="0"/>
          </a:p>
          <a:p>
            <a:endParaRPr lang="en-GB" sz="6000" dirty="0"/>
          </a:p>
          <a:p>
            <a:endParaRPr lang="en-GB" dirty="0"/>
          </a:p>
        </p:txBody>
      </p:sp>
      <p:pic>
        <p:nvPicPr>
          <p:cNvPr id="3078" name="Picture 6" descr="Effective digital marketing - 7Ps">
            <a:extLst>
              <a:ext uri="{FF2B5EF4-FFF2-40B4-BE49-F238E27FC236}">
                <a16:creationId xmlns:a16="http://schemas.microsoft.com/office/drawing/2014/main" xmlns="" id="{26B931A6-42B5-4BFF-9ABE-06BFD504F2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343" y="3657597"/>
            <a:ext cx="5452755" cy="22860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xmlns="" id="{CF16D041-6D6C-4E6C-A5D8-AF02DF6F87A0}"/>
              </a:ext>
            </a:extLst>
          </p:cNvPr>
          <p:cNvSpPr/>
          <p:nvPr/>
        </p:nvSpPr>
        <p:spPr>
          <a:xfrm>
            <a:off x="6303820" y="1609819"/>
            <a:ext cx="6096000" cy="1723549"/>
          </a:xfrm>
          <a:prstGeom prst="rect">
            <a:avLst/>
          </a:prstGeom>
        </p:spPr>
        <p:txBody>
          <a:bodyPr>
            <a:spAutoFit/>
          </a:bodyPr>
          <a:lstStyle/>
          <a:p>
            <a:pPr algn="ctr"/>
            <a:r>
              <a:rPr lang="en-GB" sz="1700" b="1" dirty="0"/>
              <a:t>Physical Evidence:</a:t>
            </a:r>
          </a:p>
          <a:p>
            <a:r>
              <a:rPr lang="en-US" dirty="0"/>
              <a:t>In more than 50 countries around the world, Marks &amp; Spencer has more stores. </a:t>
            </a:r>
            <a:r>
              <a:rPr lang="en-GB" sz="1700" dirty="0"/>
              <a:t>The M&amp;S has more than 83000 employees worldwide. </a:t>
            </a:r>
          </a:p>
          <a:p>
            <a:r>
              <a:rPr lang="en-US" dirty="0"/>
              <a:t>The company has its own website where consumers can purchase products and provide home delivery.</a:t>
            </a:r>
            <a:endParaRPr lang="en-GB" sz="1700" dirty="0"/>
          </a:p>
        </p:txBody>
      </p:sp>
    </p:spTree>
    <p:extLst>
      <p:ext uri="{BB962C8B-B14F-4D97-AF65-F5344CB8AC3E}">
        <p14:creationId xmlns:p14="http://schemas.microsoft.com/office/powerpoint/2010/main" val="2606683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89414577-23C4-45E0-B4B8-4614F5060FF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17678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CAE540-7278-4703-8639-51B124DA915C}"/>
              </a:ext>
            </a:extLst>
          </p:cNvPr>
          <p:cNvSpPr>
            <a:spLocks noGrp="1"/>
          </p:cNvSpPr>
          <p:nvPr>
            <p:ph type="title"/>
          </p:nvPr>
        </p:nvSpPr>
        <p:spPr>
          <a:xfrm>
            <a:off x="1130270" y="953324"/>
            <a:ext cx="9603275" cy="1049235"/>
          </a:xfrm>
        </p:spPr>
        <p:txBody>
          <a:bodyPr>
            <a:normAutofit/>
          </a:bodyPr>
          <a:lstStyle/>
          <a:p>
            <a:r>
              <a:rPr lang="en-GB" dirty="0">
                <a:latin typeface="Arial" panose="020B0604020202020204" pitchFamily="34" charset="0"/>
                <a:cs typeface="Arial" panose="020B0604020202020204" pitchFamily="34" charset="0"/>
              </a:rPr>
              <a:t>Developing a customer journey map</a:t>
            </a:r>
            <a:endParaRPr lang="en-GB">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xmlns="" id="{5F27C717-1DD4-4A0F-8D41-3F27C52EF453}"/>
              </a:ext>
            </a:extLst>
          </p:cNvPr>
          <p:cNvGraphicFramePr>
            <a:graphicFrameLocks noGrp="1"/>
          </p:cNvGraphicFramePr>
          <p:nvPr>
            <p:ph idx="1"/>
            <p:extLst>
              <p:ext uri="{D42A27DB-BD31-4B8C-83A1-F6EECF244321}">
                <p14:modId xmlns:p14="http://schemas.microsoft.com/office/powerpoint/2010/main" val="642299328"/>
              </p:ext>
            </p:extLst>
          </p:nvPr>
        </p:nvGraphicFramePr>
        <p:xfrm>
          <a:off x="1130300" y="2502076"/>
          <a:ext cx="9602788" cy="2963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6481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DBFE1E-5044-4B58-97F7-13954E4AD88C}"/>
              </a:ext>
            </a:extLst>
          </p:cNvPr>
          <p:cNvSpPr>
            <a:spLocks noGrp="1"/>
          </p:cNvSpPr>
          <p:nvPr>
            <p:ph type="title"/>
          </p:nvPr>
        </p:nvSpPr>
        <p:spPr>
          <a:xfrm>
            <a:off x="6579649" y="957219"/>
            <a:ext cx="4486991" cy="1049235"/>
          </a:xfrm>
        </p:spPr>
        <p:txBody>
          <a:bodyPr>
            <a:normAutofit/>
          </a:bodyPr>
          <a:lstStyle/>
          <a:p>
            <a:r>
              <a:rPr lang="en-GB" sz="2200" dirty="0">
                <a:latin typeface="Arial" panose="020B0604020202020204" pitchFamily="34" charset="0"/>
                <a:cs typeface="Arial" panose="020B0604020202020204" pitchFamily="34" charset="0"/>
              </a:rPr>
              <a:t>Three main advantages of creating customer journey maps</a:t>
            </a:r>
          </a:p>
        </p:txBody>
      </p:sp>
      <p:graphicFrame>
        <p:nvGraphicFramePr>
          <p:cNvPr id="5" name="Content Placeholder 2">
            <a:extLst>
              <a:ext uri="{FF2B5EF4-FFF2-40B4-BE49-F238E27FC236}">
                <a16:creationId xmlns:a16="http://schemas.microsoft.com/office/drawing/2014/main" xmlns="" id="{0B02B4E3-D048-452F-A28D-1BC0242E85EA}"/>
              </a:ext>
            </a:extLst>
          </p:cNvPr>
          <p:cNvGraphicFramePr>
            <a:graphicFrameLocks noGrp="1"/>
          </p:cNvGraphicFramePr>
          <p:nvPr>
            <p:ph idx="1"/>
            <p:extLst>
              <p:ext uri="{D42A27DB-BD31-4B8C-83A1-F6EECF244321}">
                <p14:modId xmlns:p14="http://schemas.microsoft.com/office/powerpoint/2010/main" val="2463637722"/>
              </p:ext>
            </p:extLst>
          </p:nvPr>
        </p:nvGraphicFramePr>
        <p:xfrm>
          <a:off x="6579648" y="2164761"/>
          <a:ext cx="4486992" cy="3301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Picture">
            <a:extLst>
              <a:ext uri="{FF2B5EF4-FFF2-40B4-BE49-F238E27FC236}">
                <a16:creationId xmlns:a16="http://schemas.microsoft.com/office/drawing/2014/main" xmlns="" id="{B0D1811F-3132-4EEB-9C47-FDCAD5CEA425}"/>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1130029" y="891364"/>
            <a:ext cx="4960442" cy="4489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260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6221F83A-9133-4781-9A35-E641D50E681C}"/>
              </a:ext>
            </a:extLst>
          </p:cNvPr>
          <p:cNvSpPr/>
          <p:nvPr/>
        </p:nvSpPr>
        <p:spPr>
          <a:xfrm>
            <a:off x="673100" y="162277"/>
            <a:ext cx="10553700" cy="6009658"/>
          </a:xfrm>
          <a:prstGeom prst="rect">
            <a:avLst/>
          </a:prstGeom>
        </p:spPr>
        <p:txBody>
          <a:bodyPr wrap="square">
            <a:spAutoFit/>
          </a:bodyPr>
          <a:lstStyle/>
          <a:p>
            <a:pPr algn="ctr">
              <a:lnSpc>
                <a:spcPct val="115000"/>
              </a:lnSpc>
              <a:spcAft>
                <a:spcPts val="1000"/>
              </a:spcAft>
            </a:pPr>
            <a:r>
              <a:rPr lang="en-GB" sz="2800" dirty="0">
                <a:latin typeface="Calibri" panose="020F0502020204030204" pitchFamily="34" charset="0"/>
                <a:ea typeface="Calibri" panose="020F0502020204030204" pitchFamily="34" charset="0"/>
                <a:cs typeface="Times New Roman" panose="02020603050405020304" pitchFamily="18" charset="0"/>
              </a:rPr>
              <a:t>CONCLUSIONS</a:t>
            </a:r>
          </a:p>
          <a:p>
            <a:pPr marL="285750" lvl="0" indent="-285750">
              <a:lnSpc>
                <a:spcPct val="115000"/>
              </a:lnSpc>
              <a:spcAft>
                <a:spcPts val="0"/>
              </a:spcAft>
              <a:buFont typeface="Arial" panose="020B060402020202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On 22 May 2018, it was confirmed that over 100 stores will have closed by 2022. </a:t>
            </a:r>
          </a:p>
          <a:p>
            <a:pPr lvl="0">
              <a:lnSpc>
                <a:spcPct val="115000"/>
              </a:lnSpc>
              <a:spcAft>
                <a:spcPts val="0"/>
              </a:spcAft>
            </a:pPr>
            <a:r>
              <a:rPr lang="en-GB" sz="1500" dirty="0">
                <a:latin typeface="Calibri" panose="020F0502020204030204" pitchFamily="34" charset="0"/>
                <a:ea typeface="Calibri" panose="020F0502020204030204" pitchFamily="34" charset="0"/>
                <a:cs typeface="Times New Roman" panose="02020603050405020304" pitchFamily="18" charset="0"/>
              </a:rPr>
              <a:t>-      Improve online sales</a:t>
            </a:r>
          </a:p>
          <a:p>
            <a:pPr marL="342900" lvl="0" indent="-342900" algn="just">
              <a:lnSpc>
                <a:spcPct val="115000"/>
              </a:lnSpc>
              <a:spcAft>
                <a:spcPts val="0"/>
              </a:spcAft>
              <a:buFont typeface="Calibri" panose="020F050202020403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Improve search engine on the website</a:t>
            </a:r>
          </a:p>
          <a:p>
            <a:pPr marL="285750" lvl="0" indent="-285750">
              <a:lnSpc>
                <a:spcPct val="115000"/>
              </a:lnSpc>
              <a:spcAft>
                <a:spcPts val="0"/>
              </a:spcAft>
              <a:buFont typeface="Arial" panose="020B060402020202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Gale, A. and Jones, S. /Management today (2019) : “The fundamental weakness of M&amp;S as a clothes store is that it doesn't know who its customer is”.</a:t>
            </a:r>
          </a:p>
          <a:p>
            <a:pPr marL="342900" indent="-342900" algn="just">
              <a:lnSpc>
                <a:spcPct val="115000"/>
              </a:lnSpc>
              <a:buFont typeface="Calibri" panose="020F050202020403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Offer discounts for retired fashion lines – Change clothing styles</a:t>
            </a:r>
          </a:p>
          <a:p>
            <a:pPr marL="342900" lvl="0" indent="-342900" algn="just">
              <a:lnSpc>
                <a:spcPct val="115000"/>
              </a:lnSpc>
              <a:spcAft>
                <a:spcPts val="0"/>
              </a:spcAft>
              <a:buFont typeface="Calibri" panose="020F050202020403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Relaunch M&amp;S clothing brands just as in October 2019 “M&amp;S is relaunching Per Una with a new campaign and logo”. </a:t>
            </a:r>
          </a:p>
          <a:p>
            <a:pPr marL="285750" lvl="0" indent="-285750" algn="just">
              <a:lnSpc>
                <a:spcPct val="115000"/>
              </a:lnSpc>
              <a:spcAft>
                <a:spcPts val="0"/>
              </a:spcAft>
              <a:buFont typeface="Arial" panose="020B060402020202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Marks &amp; Spencer hired Richard Price, CEO of Tesco's F&amp;F Clothing, as managing director of its clothing and home division on 22/11/2019. </a:t>
            </a:r>
          </a:p>
          <a:p>
            <a:pPr marL="342900" lvl="0" indent="-342900" algn="just">
              <a:lnSpc>
                <a:spcPct val="115000"/>
              </a:lnSpc>
              <a:spcAft>
                <a:spcPts val="0"/>
              </a:spcAft>
              <a:buFont typeface="Calibri" panose="020F0502020204030204" pitchFamily="34" charset="0"/>
              <a:buChar char="-"/>
            </a:pPr>
            <a:endParaRPr lang="en-GB" sz="15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15000"/>
              </a:lnSpc>
              <a:spcAft>
                <a:spcPts val="0"/>
              </a:spcAft>
              <a:buFont typeface="Arial" panose="020B060402020202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In November 2019“Marks &amp; Spencer has a new head of brand creative Arcadia ex director Anthony Cassidy for the clothing and home division”(</a:t>
            </a:r>
            <a:r>
              <a:rPr lang="en-GB" sz="1500" dirty="0" err="1">
                <a:latin typeface="Calibri" panose="020F0502020204030204" pitchFamily="34" charset="0"/>
                <a:ea typeface="Calibri" panose="020F0502020204030204" pitchFamily="34" charset="0"/>
                <a:cs typeface="Times New Roman" panose="02020603050405020304" pitchFamily="18" charset="0"/>
              </a:rPr>
              <a:t>Marketline</a:t>
            </a:r>
            <a:r>
              <a:rPr lang="en-GB" sz="1500" dirty="0">
                <a:latin typeface="Calibri" panose="020F0502020204030204" pitchFamily="34" charset="0"/>
                <a:ea typeface="Calibri" panose="020F0502020204030204" pitchFamily="34" charset="0"/>
                <a:cs typeface="Times New Roman" panose="02020603050405020304" pitchFamily="18" charset="0"/>
              </a:rPr>
              <a:t>, 2019)</a:t>
            </a:r>
          </a:p>
          <a:p>
            <a:pPr marL="342900" lvl="0" indent="-342900">
              <a:lnSpc>
                <a:spcPct val="115000"/>
              </a:lnSpc>
              <a:spcAft>
                <a:spcPts val="0"/>
              </a:spcAft>
              <a:buFont typeface="Calibri" panose="020F050202020403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Make more attractive marketing campaigns and content both offline and online</a:t>
            </a:r>
          </a:p>
          <a:p>
            <a:pPr marL="342900" lvl="0" indent="-342900">
              <a:lnSpc>
                <a:spcPct val="115000"/>
              </a:lnSpc>
              <a:spcAft>
                <a:spcPts val="0"/>
              </a:spcAft>
              <a:buFont typeface="Calibri" panose="020F050202020403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Increase brand awareness</a:t>
            </a:r>
          </a:p>
          <a:p>
            <a:pPr marL="342900" lvl="0" indent="-342900">
              <a:lnSpc>
                <a:spcPct val="115000"/>
              </a:lnSpc>
              <a:spcAft>
                <a:spcPts val="0"/>
              </a:spcAft>
              <a:buFont typeface="Calibri" panose="020F050202020403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Redefine M&amp;S clothing brands</a:t>
            </a:r>
          </a:p>
          <a:p>
            <a:pPr marL="342900" lvl="0" indent="-342900">
              <a:lnSpc>
                <a:spcPct val="115000"/>
              </a:lnSpc>
              <a:spcAft>
                <a:spcPts val="0"/>
              </a:spcAft>
              <a:buFont typeface="Calibri" panose="020F0502020204030204" pitchFamily="34" charset="0"/>
              <a:buChar char="-"/>
            </a:pPr>
            <a:r>
              <a:rPr lang="en-GB" sz="1500" b="1" dirty="0">
                <a:latin typeface="Calibri" panose="020F0502020204030204" pitchFamily="34" charset="0"/>
                <a:ea typeface="Calibri" panose="020F0502020204030204" pitchFamily="34" charset="0"/>
                <a:cs typeface="Times New Roman" panose="02020603050405020304" pitchFamily="18" charset="0"/>
              </a:rPr>
              <a:t> </a:t>
            </a:r>
            <a:endParaRPr lang="en-GB" sz="15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ct val="115000"/>
              </a:lnSpc>
              <a:spcAft>
                <a:spcPts val="0"/>
              </a:spcAft>
              <a:buFont typeface="Arial" panose="020B060402020202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 “our search engine optimisation is not good enough”, In M&amp;S invested £88.9 in digital marketing.(Marketing week, 2019)</a:t>
            </a:r>
          </a:p>
          <a:p>
            <a:pPr marL="342900" lvl="0" indent="-342900">
              <a:lnSpc>
                <a:spcPct val="115000"/>
              </a:lnSpc>
              <a:spcAft>
                <a:spcPts val="0"/>
              </a:spcAft>
              <a:buFont typeface="Calibri" panose="020F050202020403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Increase brand awareness on digital channels</a:t>
            </a:r>
          </a:p>
          <a:p>
            <a:pPr marL="342900" lvl="0" indent="-342900">
              <a:lnSpc>
                <a:spcPct val="115000"/>
              </a:lnSpc>
              <a:spcAft>
                <a:spcPts val="0"/>
              </a:spcAft>
              <a:buFont typeface="Calibri" panose="020F050202020403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Improve online sales</a:t>
            </a:r>
          </a:p>
          <a:p>
            <a:pPr marL="342900" lvl="0" indent="-342900">
              <a:lnSpc>
                <a:spcPct val="115000"/>
              </a:lnSpc>
              <a:spcAft>
                <a:spcPts val="1000"/>
              </a:spcAft>
              <a:buFont typeface="Calibri" panose="020F0502020204030204" pitchFamily="34" charset="0"/>
              <a:buChar char="-"/>
            </a:pPr>
            <a:r>
              <a:rPr lang="en-GB" sz="1500" dirty="0">
                <a:latin typeface="Calibri" panose="020F0502020204030204" pitchFamily="34" charset="0"/>
                <a:ea typeface="Calibri" panose="020F0502020204030204" pitchFamily="34" charset="0"/>
                <a:cs typeface="Times New Roman" panose="02020603050405020304" pitchFamily="18" charset="0"/>
              </a:rPr>
              <a:t>Engine optimisation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7729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749BDE-6EAC-4DBC-A2C4-2218A761EC46}"/>
              </a:ext>
            </a:extLst>
          </p:cNvPr>
          <p:cNvSpPr>
            <a:spLocks noGrp="1"/>
          </p:cNvSpPr>
          <p:nvPr>
            <p:ph type="title"/>
          </p:nvPr>
        </p:nvSpPr>
        <p:spPr>
          <a:xfrm>
            <a:off x="745259" y="305644"/>
            <a:ext cx="9603275" cy="1049235"/>
          </a:xfrm>
        </p:spPr>
        <p:txBody>
          <a:bodyPr>
            <a:normAutofit fontScale="90000"/>
          </a:bodyPr>
          <a:lstStyle/>
          <a:p>
            <a:pPr algn="ctr"/>
            <a:r>
              <a:rPr lang="en-US" dirty="0">
                <a:latin typeface="Arial" panose="020B0604020202020204" pitchFamily="34" charset="0"/>
                <a:cs typeface="Arial" panose="020B0604020202020204" pitchFamily="34" charset="0"/>
              </a:rPr>
              <a:t>M&amp;S Christmas Advert 2019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Go Jumpers for Christmas!</a:t>
            </a:r>
            <a:r>
              <a:rPr lang="en-US" dirty="0"/>
              <a:t/>
            </a:r>
            <a:br>
              <a:rPr lang="en-US" dirty="0"/>
            </a:br>
            <a:endParaRPr lang="en-GB" dirty="0"/>
          </a:p>
        </p:txBody>
      </p:sp>
      <p:pic>
        <p:nvPicPr>
          <p:cNvPr id="4" name="Online Media 3" title="M&amp;S | Christmas Advert 2019 | Go Jumpers for Christmas!">
            <a:hlinkClick r:id="" action="ppaction://media"/>
            <a:extLst>
              <a:ext uri="{FF2B5EF4-FFF2-40B4-BE49-F238E27FC236}">
                <a16:creationId xmlns:a16="http://schemas.microsoft.com/office/drawing/2014/main" xmlns="" id="{87AA5230-7C17-4842-81EF-03FBF1C41F03}"/>
              </a:ext>
            </a:extLst>
          </p:cNvPr>
          <p:cNvPicPr>
            <a:picLocks noGrp="1" noRot="1" noChangeAspect="1"/>
          </p:cNvPicPr>
          <p:nvPr>
            <p:ph sz="quarter" idx="13"/>
            <a:videoFile r:link="rId1"/>
          </p:nvPr>
        </p:nvPicPr>
        <p:blipFill>
          <a:blip r:embed="rId3"/>
          <a:stretch>
            <a:fillRect/>
          </a:stretch>
        </p:blipFill>
        <p:spPr>
          <a:xfrm>
            <a:off x="1843466" y="1354879"/>
            <a:ext cx="8407330" cy="4672859"/>
          </a:xfrm>
          <a:prstGeom prst="rect">
            <a:avLst/>
          </a:prstGeom>
        </p:spPr>
      </p:pic>
    </p:spTree>
    <p:extLst>
      <p:ext uri="{BB962C8B-B14F-4D97-AF65-F5344CB8AC3E}">
        <p14:creationId xmlns:p14="http://schemas.microsoft.com/office/powerpoint/2010/main" val="384005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xmlns="" id="{CB1DE69F-569C-4A49-8E50-4093C135AEC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4" name="Rectangle 13">
            <a:extLst>
              <a:ext uri="{FF2B5EF4-FFF2-40B4-BE49-F238E27FC236}">
                <a16:creationId xmlns:a16="http://schemas.microsoft.com/office/drawing/2014/main" xmlns="" id="{50B488F5-9CE4-4346-B22F-600286ED4D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xmlns="" id="{5F76596F-57DF-4A0C-96D9-046DC3B30E9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xmlns="" id="{16176A8D-754E-4699-9AAC-A833466A201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20" name="Rectangle 19">
            <a:extLst>
              <a:ext uri="{FF2B5EF4-FFF2-40B4-BE49-F238E27FC236}">
                <a16:creationId xmlns:a16="http://schemas.microsoft.com/office/drawing/2014/main" xmlns="" id="{2AA0E174-1032-45EB-8FEE-2178019BAE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xmlns="" id="{C017D167-735C-4828-BF61-5BEC0A93C0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7A6CBCB-893F-4D68-A931-2EC1E571046B}"/>
              </a:ext>
            </a:extLst>
          </p:cNvPr>
          <p:cNvSpPr>
            <a:spLocks noGrp="1"/>
          </p:cNvSpPr>
          <p:nvPr>
            <p:ph type="title"/>
          </p:nvPr>
        </p:nvSpPr>
        <p:spPr>
          <a:xfrm>
            <a:off x="1128413" y="988098"/>
            <a:ext cx="4495380" cy="2407724"/>
          </a:xfrm>
        </p:spPr>
        <p:txBody>
          <a:bodyPr vert="horz" lIns="91440" tIns="45720" rIns="91440" bIns="0" rtlCol="0" anchor="b">
            <a:normAutofit/>
          </a:bodyPr>
          <a:lstStyle/>
          <a:p>
            <a:r>
              <a:rPr lang="en-US" sz="4800"/>
              <a:t>Thank you for your attention!</a:t>
            </a:r>
          </a:p>
        </p:txBody>
      </p:sp>
      <p:sp>
        <p:nvSpPr>
          <p:cNvPr id="3" name="Content Placeholder 2">
            <a:extLst>
              <a:ext uri="{FF2B5EF4-FFF2-40B4-BE49-F238E27FC236}">
                <a16:creationId xmlns:a16="http://schemas.microsoft.com/office/drawing/2014/main" xmlns="" id="{F410C6C5-C2F0-4BA9-92F2-41993E4CD5BE}"/>
              </a:ext>
            </a:extLst>
          </p:cNvPr>
          <p:cNvSpPr>
            <a:spLocks noGrp="1"/>
          </p:cNvSpPr>
          <p:nvPr>
            <p:ph sz="quarter" idx="13"/>
          </p:nvPr>
        </p:nvSpPr>
        <p:spPr>
          <a:xfrm>
            <a:off x="2529833" y="4161296"/>
            <a:ext cx="4495378" cy="1718545"/>
          </a:xfrm>
        </p:spPr>
        <p:txBody>
          <a:bodyPr vert="horz" lIns="91440" tIns="91440" rIns="91440" bIns="91440" rtlCol="0">
            <a:normAutofit/>
          </a:bodyPr>
          <a:lstStyle/>
          <a:p>
            <a:pPr marL="0" indent="0">
              <a:buNone/>
            </a:pPr>
            <a:r>
              <a:rPr lang="en-US" sz="3600" dirty="0"/>
              <a:t>Any questions?</a:t>
            </a:r>
          </a:p>
        </p:txBody>
      </p:sp>
      <p:pic>
        <p:nvPicPr>
          <p:cNvPr id="24" name="Picture 23">
            <a:extLst>
              <a:ext uri="{FF2B5EF4-FFF2-40B4-BE49-F238E27FC236}">
                <a16:creationId xmlns:a16="http://schemas.microsoft.com/office/drawing/2014/main" xmlns="" id="{48A2A651-3D77-45F6-9A25-3762F5E4663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t="474" r="60418" b="36564"/>
          <a:stretch/>
        </p:blipFill>
        <p:spPr>
          <a:xfrm>
            <a:off x="1125460" y="643464"/>
            <a:ext cx="4526280" cy="155448"/>
          </a:xfrm>
          <a:prstGeom prst="rect">
            <a:avLst/>
          </a:prstGeom>
          <a:noFill/>
          <a:ln>
            <a:noFill/>
          </a:ln>
        </p:spPr>
      </p:pic>
      <p:pic>
        <p:nvPicPr>
          <p:cNvPr id="7" name="Graphic 6" descr="Questions">
            <a:extLst>
              <a:ext uri="{FF2B5EF4-FFF2-40B4-BE49-F238E27FC236}">
                <a16:creationId xmlns:a16="http://schemas.microsoft.com/office/drawing/2014/main" xmlns="" id="{8552B771-66AD-46DD-8616-AFDD91873B8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6244251" y="805583"/>
            <a:ext cx="4660762" cy="4660762"/>
          </a:xfrm>
          <a:prstGeom prst="rect">
            <a:avLst/>
          </a:prstGeom>
        </p:spPr>
      </p:pic>
      <p:pic>
        <p:nvPicPr>
          <p:cNvPr id="26" name="Picture 25">
            <a:extLst>
              <a:ext uri="{FF2B5EF4-FFF2-40B4-BE49-F238E27FC236}">
                <a16:creationId xmlns:a16="http://schemas.microsoft.com/office/drawing/2014/main" xmlns="" id="{EE1B9172-598D-41CA-A120-1347A28BA08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8" name="Straight Connector 27">
            <a:extLst>
              <a:ext uri="{FF2B5EF4-FFF2-40B4-BE49-F238E27FC236}">
                <a16:creationId xmlns:a16="http://schemas.microsoft.com/office/drawing/2014/main" xmlns="" id="{FD3493C9-FDB6-46AD-891A-36C02F24D8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7070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xmlns="" id="{F60B1C2F-2B03-4F69-A325-40E3AEC1A41F}"/>
              </a:ext>
            </a:extLst>
          </p:cNvPr>
          <p:cNvSpPr>
            <a:spLocks noChangeArrowheads="1"/>
          </p:cNvSpPr>
          <p:nvPr/>
        </p:nvSpPr>
        <p:spPr bwMode="auto">
          <a:xfrm>
            <a:off x="0" y="-6742"/>
            <a:ext cx="11112500" cy="56014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F5496"/>
                </a:solidFill>
                <a:effectLst/>
                <a:latin typeface="Arial" panose="020B0604020202020204" pitchFamily="34" charset="0"/>
                <a:ea typeface="Times New Roman" panose="02020603050405020304" pitchFamily="18" charset="0"/>
                <a:cs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Academy, P., n.d.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Marketing Theories – The Marketing Mix – From 4 PS TO 7 PS.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https://www.professionalacademy.com/blogs-and-advice/marketing-theories---the-marketing-mix---from-4-p-s-to-7-p-s</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19 December 20019].</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Bhasin</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H., 2019.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Marketing mix of Marks and Spencer.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https://www.marketing91.com/marketing-mix-of-marks-and-spencer/</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2019 December 2019].</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Bhasin</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H., 2019.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SWOT analysis of Marks &amp; Spencer.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https://www.marketing91.com/swot-analysis-of-marks-spencer/</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15 December 2019].</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Digital, E., 2019.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Effective digital marketing - 7Ps.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https://www.extradigital.co.uk/articles/internet-marketing/marketing-mix.html</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19 December 2019].</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MarketLine, a. P. D. M. b., 2019.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Marks &amp; Spencer Group, PLC SWOT Analysis..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London : MarketLine, a Progressive Digital Media business.</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Mazumdar, P., 2019.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Marks and Spencer- SWOT &amp; PESTLE Analysis.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https://www.swotandpestle.com/marks-and-spencer/</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11 </a:t>
            </a: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Debember</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2019].</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Sabanoglu</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T., 2019.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Revenue of Marks &amp; Spencer worldwide from 2010 to 2019*.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https://www.statista.com/statistics/413349/group-revenue-marks-and-spencer-mands/</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16 December 2019].</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Spencer, M. a., 2019.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M&amp;S INTERNATIONAL.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https://corporate.marksandspencer.com/aboutus/mands-international</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17 December 2019].</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522867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E050AC27-895F-4B90-991D-A6818FC89AB6}"/>
    </a:ext>
  </a:extLst>
</a:theme>
</file>

<file path=docProps/app.xml><?xml version="1.0" encoding="utf-8"?>
<Properties xmlns="http://schemas.openxmlformats.org/officeDocument/2006/extended-properties" xmlns:vt="http://schemas.openxmlformats.org/officeDocument/2006/docPropsVTypes">
  <TotalTime>86</TotalTime>
  <Words>819</Words>
  <Application>Microsoft Office PowerPoint</Application>
  <PresentationFormat>Custom</PresentationFormat>
  <Paragraphs>190</Paragraphs>
  <Slides>23</Slides>
  <Notes>0</Notes>
  <HiddenSlides>0</HiddenSlides>
  <MMClips>1</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Gallery</vt:lpstr>
      <vt:lpstr>PowerPoint Presentation</vt:lpstr>
      <vt:lpstr>Content: </vt:lpstr>
      <vt:lpstr> </vt:lpstr>
      <vt:lpstr>Marks and Spencer  Customer’s Journey </vt:lpstr>
      <vt:lpstr> </vt:lpstr>
      <vt:lpstr>PowerPoint Presentation</vt:lpstr>
      <vt:lpstr>PowerPoint Presentation</vt:lpstr>
      <vt:lpstr>Swot analysis                     (Bhasin, 2019) (MarketLine, 2019)   </vt:lpstr>
      <vt:lpstr>PowerPoint Presentation</vt:lpstr>
      <vt:lpstr>Competitors </vt:lpstr>
      <vt:lpstr>PowerPoint Presentation</vt:lpstr>
      <vt:lpstr>Porter’s five forces </vt:lpstr>
      <vt:lpstr>1.Competitive Rivalry: High because other retailers offered goods of similar quality, similar price, and up-to-date. 2.Power of supplier: The supplier's bargaining power is weak because of British manufacturers ' concentrated purchasing. 3. Power of buyer: Buyers ' bargaining power is high due to price-sensitive consumers. 4. Threat of new entrants: Small as high market entry and maintenance costs are required to enter the fashion industry. 5. Threat of substitute High as consumers will move to alternatives. A lot of retailers are working at a lower price with foreign imports.  (Marketline,2019)</vt:lpstr>
      <vt:lpstr>Marketing strategy ‘’Spend it well!’’  </vt:lpstr>
      <vt:lpstr>Marketing strategy Continued</vt:lpstr>
      <vt:lpstr>Marketing strategy Continued</vt:lpstr>
      <vt:lpstr>PowerPoint Presentation</vt:lpstr>
      <vt:lpstr>Developing a customer journey map</vt:lpstr>
      <vt:lpstr>Three main advantages of creating customer journey maps</vt:lpstr>
      <vt:lpstr>PowerPoint Presentation</vt:lpstr>
      <vt:lpstr>M&amp;S Christmas Advert 2019   Go Jumpers for Christmas! </vt:lpstr>
      <vt:lpstr>Thank you for your attention!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Vaughan</dc:creator>
  <cp:lastModifiedBy>Nicole</cp:lastModifiedBy>
  <cp:revision>9</cp:revision>
  <dcterms:created xsi:type="dcterms:W3CDTF">2019-12-20T11:20:24Z</dcterms:created>
  <dcterms:modified xsi:type="dcterms:W3CDTF">2019-12-20T13:31:04Z</dcterms:modified>
</cp:coreProperties>
</file>