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23"/>
  </p:notesMasterIdLst>
  <p:sldIdLst>
    <p:sldId id="260" r:id="rId5"/>
    <p:sldId id="256" r:id="rId6"/>
    <p:sldId id="257" r:id="rId7"/>
    <p:sldId id="270" r:id="rId8"/>
    <p:sldId id="258" r:id="rId9"/>
    <p:sldId id="271" r:id="rId10"/>
    <p:sldId id="280" r:id="rId11"/>
    <p:sldId id="279" r:id="rId12"/>
    <p:sldId id="278" r:id="rId13"/>
    <p:sldId id="261" r:id="rId14"/>
    <p:sldId id="262" r:id="rId15"/>
    <p:sldId id="272" r:id="rId16"/>
    <p:sldId id="273" r:id="rId17"/>
    <p:sldId id="275" r:id="rId18"/>
    <p:sldId id="274" r:id="rId19"/>
    <p:sldId id="276" r:id="rId20"/>
    <p:sldId id="263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AD66C5-38B8-E981-F3BD-4B162A3C0D39}" v="322" dt="2022-07-23T10:52:22.047"/>
    <p1510:client id="{6CF064C1-3EF6-1FEB-1E4A-D36676299469}" v="8" dt="2022-07-23T08:56:36.459"/>
    <p1510:client id="{93D9965E-59B5-C2E0-4DB9-60358F7D339F}" v="501" dt="2022-07-23T19:59:47.936"/>
    <p1510:client id="{AFDB8B35-3B3F-0A32-44C9-CDFBC90EB259}" v="42" dt="2022-07-23T20:02:19.628"/>
    <p1510:client id="{C5927862-5D21-0BBE-473B-4DCB79F70840}" v="6" dt="2022-07-23T20:01:01.738"/>
    <p1510:client id="{CD0C4489-FFE9-1C1C-8CB7-249BDAFBD126}" v="31" dt="2022-07-23T18:16:41.239"/>
    <p1510:client id="{F30639DC-14F6-4FA1-83A3-6523410B1A25}" v="2609" dt="2022-07-23T12:44:47.5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2F071A-4EB9-494F-B169-80F40DA6A00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DEB311-C1E2-4D5C-A26C-4D64C0AB7CC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Business Overview</a:t>
          </a:r>
        </a:p>
        <a:p>
          <a:pPr>
            <a:lnSpc>
              <a:spcPct val="100000"/>
            </a:lnSpc>
          </a:pPr>
          <a:r>
            <a:rPr lang="en-GB" sz="1400"/>
            <a:t>Company name Nutty Buddy</a:t>
          </a:r>
          <a:endParaRPr lang="en-US" sz="1400"/>
        </a:p>
      </dgm:t>
    </dgm:pt>
    <dgm:pt modelId="{87723954-1F74-4D3E-8203-3D66DE11F00B}" type="parTrans" cxnId="{53583013-D144-43E4-85B7-6C23175FBEC4}">
      <dgm:prSet/>
      <dgm:spPr/>
      <dgm:t>
        <a:bodyPr/>
        <a:lstStyle/>
        <a:p>
          <a:endParaRPr lang="en-US"/>
        </a:p>
      </dgm:t>
    </dgm:pt>
    <dgm:pt modelId="{68084DB0-43F4-40CF-83A6-BE82C9469B85}" type="sibTrans" cxnId="{53583013-D144-43E4-85B7-6C23175FBE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7D8658-19F0-4F6C-B449-0CB0D3ADCB2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4CE7CB-EC5D-43FA-8FA6-320DB25A0EF1}" type="parTrans" cxnId="{2C136348-C790-4C25-B5B3-681954BB9181}">
      <dgm:prSet/>
      <dgm:spPr/>
      <dgm:t>
        <a:bodyPr/>
        <a:lstStyle/>
        <a:p>
          <a:endParaRPr lang="en-US"/>
        </a:p>
      </dgm:t>
    </dgm:pt>
    <dgm:pt modelId="{2B28379E-25ED-435B-813C-B6AB8C00C401}" type="sibTrans" cxnId="{2C136348-C790-4C25-B5B3-681954BB91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506839-3DB7-4F05-A420-466E82E02B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Who we are and what we do?</a:t>
          </a:r>
        </a:p>
        <a:p>
          <a:pPr>
            <a:lnSpc>
              <a:spcPct val="100000"/>
            </a:lnSpc>
          </a:pPr>
          <a:r>
            <a:rPr lang="en-US" sz="1400"/>
            <a:t>Our partnership is composed by 4 qualified individuals</a:t>
          </a:r>
        </a:p>
      </dgm:t>
    </dgm:pt>
    <dgm:pt modelId="{987A03BF-503A-4A0C-9918-E8F1FC09AA2E}" type="parTrans" cxnId="{3AE0F083-E6B8-4A18-B8EB-F5016F38C64F}">
      <dgm:prSet/>
      <dgm:spPr/>
      <dgm:t>
        <a:bodyPr/>
        <a:lstStyle/>
        <a:p>
          <a:endParaRPr lang="en-US"/>
        </a:p>
      </dgm:t>
    </dgm:pt>
    <dgm:pt modelId="{30D95114-5263-487F-9F26-1064C07204F7}" type="sibTrans" cxnId="{3AE0F083-E6B8-4A18-B8EB-F5016F38C6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4F22E4-D651-4FBE-96C7-6BD266A1743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Our Mission?</a:t>
          </a:r>
        </a:p>
        <a:p>
          <a:pPr>
            <a:lnSpc>
              <a:spcPct val="100000"/>
            </a:lnSpc>
          </a:pPr>
          <a:r>
            <a:rPr lang="en-GB" sz="1400"/>
            <a:t>To reduce the use of chemical products and increase the use of natural </a:t>
          </a:r>
          <a:r>
            <a:rPr lang="en-GB" sz="1400" err="1"/>
            <a:t>rpoducts</a:t>
          </a:r>
          <a:endParaRPr lang="en-US" sz="1400"/>
        </a:p>
      </dgm:t>
    </dgm:pt>
    <dgm:pt modelId="{DD9EAD3A-5168-4D0A-9DD1-640387D74254}" type="parTrans" cxnId="{7B380147-2C1A-464B-8473-487FE35610ED}">
      <dgm:prSet/>
      <dgm:spPr/>
      <dgm:t>
        <a:bodyPr/>
        <a:lstStyle/>
        <a:p>
          <a:endParaRPr lang="en-US"/>
        </a:p>
      </dgm:t>
    </dgm:pt>
    <dgm:pt modelId="{FB89801E-8051-4344-BC7C-EE3ED5D08AA4}" type="sibTrans" cxnId="{7B380147-2C1A-464B-8473-487FE35610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472E21-98B1-40E5-89E0-C08EE259F1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300"/>
            <a:t>Where you can find us?</a:t>
          </a:r>
        </a:p>
        <a:p>
          <a:pPr>
            <a:lnSpc>
              <a:spcPct val="100000"/>
            </a:lnSpc>
          </a:pPr>
          <a:r>
            <a:rPr lang="en-GB" sz="1400"/>
            <a:t>Birmingham city </a:t>
          </a:r>
          <a:r>
            <a:rPr lang="en-GB" sz="1400" err="1"/>
            <a:t>Center</a:t>
          </a:r>
          <a:r>
            <a:rPr lang="en-GB" sz="1400"/>
            <a:t> </a:t>
          </a:r>
          <a:endParaRPr lang="en-US" sz="1400"/>
        </a:p>
      </dgm:t>
    </dgm:pt>
    <dgm:pt modelId="{65531160-0611-4B63-B9C7-8EE342E8DCE3}" type="parTrans" cxnId="{557ADFDE-9833-43AE-8896-DB8814F1325B}">
      <dgm:prSet/>
      <dgm:spPr/>
      <dgm:t>
        <a:bodyPr/>
        <a:lstStyle/>
        <a:p>
          <a:endParaRPr lang="en-US"/>
        </a:p>
      </dgm:t>
    </dgm:pt>
    <dgm:pt modelId="{82D3775F-FD8F-4ADC-A3DB-B1EE71BAF5FD}" type="sibTrans" cxnId="{557ADFDE-9833-43AE-8896-DB8814F132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1DE2EC-F9B5-4605-8CAF-1E94BEEDC7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Why to choose Nutty Buddy meals?</a:t>
          </a:r>
        </a:p>
        <a:p>
          <a:pPr>
            <a:lnSpc>
              <a:spcPct val="100000"/>
            </a:lnSpc>
          </a:pPr>
          <a:r>
            <a:rPr lang="en-GB" sz="1400"/>
            <a:t>We produce100% natural product to boost human energy </a:t>
          </a:r>
          <a:endParaRPr lang="en-US" sz="1400"/>
        </a:p>
      </dgm:t>
    </dgm:pt>
    <dgm:pt modelId="{B405E83C-5C7E-46DE-A14E-B53973771165}" type="parTrans" cxnId="{793DA701-46D3-4C6B-AF7D-58566247E23B}">
      <dgm:prSet/>
      <dgm:spPr/>
      <dgm:t>
        <a:bodyPr/>
        <a:lstStyle/>
        <a:p>
          <a:endParaRPr lang="en-US"/>
        </a:p>
      </dgm:t>
    </dgm:pt>
    <dgm:pt modelId="{B7326A2E-3C84-4528-A5DB-2FDA61D1EB3B}" type="sibTrans" cxnId="{793DA701-46D3-4C6B-AF7D-58566247E23B}">
      <dgm:prSet/>
      <dgm:spPr/>
      <dgm:t>
        <a:bodyPr/>
        <a:lstStyle/>
        <a:p>
          <a:endParaRPr lang="en-US"/>
        </a:p>
      </dgm:t>
    </dgm:pt>
    <dgm:pt modelId="{13924928-C350-4AC7-B1E0-5571914205DB}" type="pres">
      <dgm:prSet presAssocID="{E72F071A-4EB9-494F-B169-80F40DA6A007}" presName="root" presStyleCnt="0">
        <dgm:presLayoutVars>
          <dgm:dir/>
          <dgm:resizeHandles val="exact"/>
        </dgm:presLayoutVars>
      </dgm:prSet>
      <dgm:spPr/>
    </dgm:pt>
    <dgm:pt modelId="{A7534CCE-2C87-40B2-BB39-EA539DA4B8C1}" type="pres">
      <dgm:prSet presAssocID="{61DEB311-C1E2-4D5C-A26C-4D64C0AB7CCB}" presName="compNode" presStyleCnt="0"/>
      <dgm:spPr/>
    </dgm:pt>
    <dgm:pt modelId="{E2ED2DB3-A2FF-4CD7-AC78-BFC140A00DC0}" type="pres">
      <dgm:prSet presAssocID="{61DEB311-C1E2-4D5C-A26C-4D64C0AB7CCB}" presName="iconRect" presStyleLbl="node1" presStyleIdx="0" presStyleCnt="6" custLinFactNeighborX="-43013" custLinFactNeighborY="407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31C5CEB-B5BE-4061-8465-65B66B8BFB28}" type="pres">
      <dgm:prSet presAssocID="{61DEB311-C1E2-4D5C-A26C-4D64C0AB7CCB}" presName="spaceRect" presStyleCnt="0"/>
      <dgm:spPr/>
    </dgm:pt>
    <dgm:pt modelId="{4C39A671-DF4A-48E3-9044-9A774E15DFA5}" type="pres">
      <dgm:prSet presAssocID="{61DEB311-C1E2-4D5C-A26C-4D64C0AB7CCB}" presName="textRect" presStyleLbl="revTx" presStyleIdx="0" presStyleCnt="6" custLinFactNeighborX="-11180" custLinFactNeighborY="-7048">
        <dgm:presLayoutVars>
          <dgm:chMax val="1"/>
          <dgm:chPref val="1"/>
        </dgm:presLayoutVars>
      </dgm:prSet>
      <dgm:spPr/>
    </dgm:pt>
    <dgm:pt modelId="{813F08AA-2C56-4D19-AF52-1B31EFCC6901}" type="pres">
      <dgm:prSet presAssocID="{68084DB0-43F4-40CF-83A6-BE82C9469B85}" presName="sibTrans" presStyleCnt="0"/>
      <dgm:spPr/>
    </dgm:pt>
    <dgm:pt modelId="{CC070F13-8441-4661-A34A-DC062D4F0A3D}" type="pres">
      <dgm:prSet presAssocID="{337D8658-19F0-4F6C-B449-0CB0D3ADCB2B}" presName="compNode" presStyleCnt="0"/>
      <dgm:spPr/>
    </dgm:pt>
    <dgm:pt modelId="{E03E20A5-D8F9-442C-93B2-C292D906A9A0}" type="pres">
      <dgm:prSet presAssocID="{337D8658-19F0-4F6C-B449-0CB0D3ADCB2B}" presName="iconRect" presStyleLbl="node1" presStyleIdx="1" presStyleCnt="6" custLinFactNeighborX="19341" custLinFactNeighborY="550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21CEAB7-9081-4C3F-8A2F-4D986B65FFEB}" type="pres">
      <dgm:prSet presAssocID="{337D8658-19F0-4F6C-B449-0CB0D3ADCB2B}" presName="spaceRect" presStyleCnt="0"/>
      <dgm:spPr/>
    </dgm:pt>
    <dgm:pt modelId="{0424B32C-3D07-43AA-B3BC-74260B2CCBA8}" type="pres">
      <dgm:prSet presAssocID="{337D8658-19F0-4F6C-B449-0CB0D3ADCB2B}" presName="textRect" presStyleLbl="revTx" presStyleIdx="1" presStyleCnt="6">
        <dgm:presLayoutVars>
          <dgm:chMax val="1"/>
          <dgm:chPref val="1"/>
        </dgm:presLayoutVars>
      </dgm:prSet>
      <dgm:spPr/>
    </dgm:pt>
    <dgm:pt modelId="{2E60B736-BE45-41CE-BA0F-82054E95A8F9}" type="pres">
      <dgm:prSet presAssocID="{2B28379E-25ED-435B-813C-B6AB8C00C401}" presName="sibTrans" presStyleCnt="0"/>
      <dgm:spPr/>
    </dgm:pt>
    <dgm:pt modelId="{F2639E4A-1540-404E-B908-5AC4983D7A6A}" type="pres">
      <dgm:prSet presAssocID="{0B506839-3DB7-4F05-A420-466E82E02B40}" presName="compNode" presStyleCnt="0"/>
      <dgm:spPr/>
    </dgm:pt>
    <dgm:pt modelId="{5DD047BD-92B1-452C-8250-5B295CE154AF}" type="pres">
      <dgm:prSet presAssocID="{0B506839-3DB7-4F05-A420-466E82E02B40}" presName="iconRect" presStyleLbl="node1" presStyleIdx="2" presStyleCnt="6" custScaleX="107607" custScaleY="97960" custLinFactNeighborX="24162" custLinFactNeighborY="2684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E706EB3-7DD2-4B8F-AB9E-B3F22E17670D}" type="pres">
      <dgm:prSet presAssocID="{0B506839-3DB7-4F05-A420-466E82E02B40}" presName="spaceRect" presStyleCnt="0"/>
      <dgm:spPr/>
    </dgm:pt>
    <dgm:pt modelId="{DC64AD8F-E2F9-4DF8-A108-BFE253FB02FA}" type="pres">
      <dgm:prSet presAssocID="{0B506839-3DB7-4F05-A420-466E82E02B40}" presName="textRect" presStyleLbl="revTx" presStyleIdx="2" presStyleCnt="6" custScaleY="158962" custLinFactNeighborX="25970" custLinFactNeighborY="32286">
        <dgm:presLayoutVars>
          <dgm:chMax val="1"/>
          <dgm:chPref val="1"/>
        </dgm:presLayoutVars>
      </dgm:prSet>
      <dgm:spPr/>
    </dgm:pt>
    <dgm:pt modelId="{8C8EF428-35CE-4342-8381-9F477B51D01F}" type="pres">
      <dgm:prSet presAssocID="{30D95114-5263-487F-9F26-1064C07204F7}" presName="sibTrans" presStyleCnt="0"/>
      <dgm:spPr/>
    </dgm:pt>
    <dgm:pt modelId="{55C1D290-A169-405A-B4A9-DCF31E8A0FC5}" type="pres">
      <dgm:prSet presAssocID="{EE4F22E4-D651-4FBE-96C7-6BD266A1743B}" presName="compNode" presStyleCnt="0"/>
      <dgm:spPr/>
    </dgm:pt>
    <dgm:pt modelId="{F3069CBC-AB47-40EC-998B-1C173F2D3489}" type="pres">
      <dgm:prSet presAssocID="{EE4F22E4-D651-4FBE-96C7-6BD266A1743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tellite"/>
        </a:ext>
      </dgm:extLst>
    </dgm:pt>
    <dgm:pt modelId="{67180B11-538E-4FE6-8E08-6EF6FD22737B}" type="pres">
      <dgm:prSet presAssocID="{EE4F22E4-D651-4FBE-96C7-6BD266A1743B}" presName="spaceRect" presStyleCnt="0"/>
      <dgm:spPr/>
    </dgm:pt>
    <dgm:pt modelId="{25AC3397-C534-4C7B-A09E-7381A8A9A34B}" type="pres">
      <dgm:prSet presAssocID="{EE4F22E4-D651-4FBE-96C7-6BD266A1743B}" presName="textRect" presStyleLbl="revTx" presStyleIdx="3" presStyleCnt="6" custScaleY="155190">
        <dgm:presLayoutVars>
          <dgm:chMax val="1"/>
          <dgm:chPref val="1"/>
        </dgm:presLayoutVars>
      </dgm:prSet>
      <dgm:spPr/>
    </dgm:pt>
    <dgm:pt modelId="{D9A56537-5FCE-444F-8598-4813231E52C3}" type="pres">
      <dgm:prSet presAssocID="{FB89801E-8051-4344-BC7C-EE3ED5D08AA4}" presName="sibTrans" presStyleCnt="0"/>
      <dgm:spPr/>
    </dgm:pt>
    <dgm:pt modelId="{744FD5AC-5A56-4718-8527-1F7DC9064067}" type="pres">
      <dgm:prSet presAssocID="{BA472E21-98B1-40E5-89E0-C08EE259F199}" presName="compNode" presStyleCnt="0"/>
      <dgm:spPr/>
    </dgm:pt>
    <dgm:pt modelId="{1904A7E3-C672-47B1-B126-E27463451356}" type="pres">
      <dgm:prSet presAssocID="{BA472E21-98B1-40E5-89E0-C08EE259F199}" presName="iconRect" presStyleLbl="node1" presStyleIdx="4" presStyleCnt="6" custLinFactNeighborX="38594" custLinFactNeighborY="-967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10F0876-EB37-4B29-91CD-7A619D65BE7D}" type="pres">
      <dgm:prSet presAssocID="{BA472E21-98B1-40E5-89E0-C08EE259F199}" presName="spaceRect" presStyleCnt="0"/>
      <dgm:spPr/>
    </dgm:pt>
    <dgm:pt modelId="{1E9EA7E8-72E8-4E80-9E45-CD5FE6A75232}" type="pres">
      <dgm:prSet presAssocID="{BA472E21-98B1-40E5-89E0-C08EE259F199}" presName="textRect" presStyleLbl="revTx" presStyleIdx="4" presStyleCnt="6" custScaleY="100748" custLinFactNeighborX="15890" custLinFactNeighborY="-21927">
        <dgm:presLayoutVars>
          <dgm:chMax val="1"/>
          <dgm:chPref val="1"/>
        </dgm:presLayoutVars>
      </dgm:prSet>
      <dgm:spPr/>
    </dgm:pt>
    <dgm:pt modelId="{B3285A9D-4DA7-4EA1-85F8-1CDBE4A3A358}" type="pres">
      <dgm:prSet presAssocID="{82D3775F-FD8F-4ADC-A3DB-B1EE71BAF5FD}" presName="sibTrans" presStyleCnt="0"/>
      <dgm:spPr/>
    </dgm:pt>
    <dgm:pt modelId="{B500A07C-C214-4FAB-BAC1-484C8DC637DD}" type="pres">
      <dgm:prSet presAssocID="{161DE2EC-F9B5-4605-8CAF-1E94BEEDC7F2}" presName="compNode" presStyleCnt="0"/>
      <dgm:spPr/>
    </dgm:pt>
    <dgm:pt modelId="{E1A20377-5963-443A-AB21-C9B6A9DAC611}" type="pres">
      <dgm:prSet presAssocID="{161DE2EC-F9B5-4605-8CAF-1E94BEEDC7F2}" presName="iconRect" presStyleLbl="node1" presStyleIdx="5" presStyleCnt="6" custLinFactNeighborX="29821" custLinFactNeighborY="-409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0652934A-8E25-4B27-9640-D21A05AB31B1}" type="pres">
      <dgm:prSet presAssocID="{161DE2EC-F9B5-4605-8CAF-1E94BEEDC7F2}" presName="spaceRect" presStyleCnt="0"/>
      <dgm:spPr/>
    </dgm:pt>
    <dgm:pt modelId="{2B061A4E-0390-4949-8F4D-DDD790E14531}" type="pres">
      <dgm:prSet presAssocID="{161DE2EC-F9B5-4605-8CAF-1E94BEEDC7F2}" presName="textRect" presStyleLbl="revTx" presStyleIdx="5" presStyleCnt="6" custScaleX="105757" custScaleY="151937" custLinFactNeighborX="20673" custLinFactNeighborY="-3127">
        <dgm:presLayoutVars>
          <dgm:chMax val="1"/>
          <dgm:chPref val="1"/>
        </dgm:presLayoutVars>
      </dgm:prSet>
      <dgm:spPr/>
    </dgm:pt>
  </dgm:ptLst>
  <dgm:cxnLst>
    <dgm:cxn modelId="{793DA701-46D3-4C6B-AF7D-58566247E23B}" srcId="{E72F071A-4EB9-494F-B169-80F40DA6A007}" destId="{161DE2EC-F9B5-4605-8CAF-1E94BEEDC7F2}" srcOrd="5" destOrd="0" parTransId="{B405E83C-5C7E-46DE-A14E-B53973771165}" sibTransId="{B7326A2E-3C84-4528-A5DB-2FDA61D1EB3B}"/>
    <dgm:cxn modelId="{53583013-D144-43E4-85B7-6C23175FBEC4}" srcId="{E72F071A-4EB9-494F-B169-80F40DA6A007}" destId="{61DEB311-C1E2-4D5C-A26C-4D64C0AB7CCB}" srcOrd="0" destOrd="0" parTransId="{87723954-1F74-4D3E-8203-3D66DE11F00B}" sibTransId="{68084DB0-43F4-40CF-83A6-BE82C9469B85}"/>
    <dgm:cxn modelId="{BD97F213-9F40-455C-AE5C-C40DB9724B93}" type="presOf" srcId="{337D8658-19F0-4F6C-B449-0CB0D3ADCB2B}" destId="{0424B32C-3D07-43AA-B3BC-74260B2CCBA8}" srcOrd="0" destOrd="0" presId="urn:microsoft.com/office/officeart/2018/2/layout/IconLabelList"/>
    <dgm:cxn modelId="{85D12E2F-383C-49C2-BA98-772E9D43BC62}" type="presOf" srcId="{61DEB311-C1E2-4D5C-A26C-4D64C0AB7CCB}" destId="{4C39A671-DF4A-48E3-9044-9A774E15DFA5}" srcOrd="0" destOrd="0" presId="urn:microsoft.com/office/officeart/2018/2/layout/IconLabelList"/>
    <dgm:cxn modelId="{390E6366-CD97-4621-84DF-430A36EC0350}" type="presOf" srcId="{161DE2EC-F9B5-4605-8CAF-1E94BEEDC7F2}" destId="{2B061A4E-0390-4949-8F4D-DDD790E14531}" srcOrd="0" destOrd="0" presId="urn:microsoft.com/office/officeart/2018/2/layout/IconLabelList"/>
    <dgm:cxn modelId="{7B380147-2C1A-464B-8473-487FE35610ED}" srcId="{E72F071A-4EB9-494F-B169-80F40DA6A007}" destId="{EE4F22E4-D651-4FBE-96C7-6BD266A1743B}" srcOrd="3" destOrd="0" parTransId="{DD9EAD3A-5168-4D0A-9DD1-640387D74254}" sibTransId="{FB89801E-8051-4344-BC7C-EE3ED5D08AA4}"/>
    <dgm:cxn modelId="{2C136348-C790-4C25-B5B3-681954BB9181}" srcId="{E72F071A-4EB9-494F-B169-80F40DA6A007}" destId="{337D8658-19F0-4F6C-B449-0CB0D3ADCB2B}" srcOrd="1" destOrd="0" parTransId="{BB4CE7CB-EC5D-43FA-8FA6-320DB25A0EF1}" sibTransId="{2B28379E-25ED-435B-813C-B6AB8C00C401}"/>
    <dgm:cxn modelId="{3AE0F083-E6B8-4A18-B8EB-F5016F38C64F}" srcId="{E72F071A-4EB9-494F-B169-80F40DA6A007}" destId="{0B506839-3DB7-4F05-A420-466E82E02B40}" srcOrd="2" destOrd="0" parTransId="{987A03BF-503A-4A0C-9918-E8F1FC09AA2E}" sibTransId="{30D95114-5263-487F-9F26-1064C07204F7}"/>
    <dgm:cxn modelId="{C7D96891-3763-4F1A-AA84-631F3118BB4A}" type="presOf" srcId="{0B506839-3DB7-4F05-A420-466E82E02B40}" destId="{DC64AD8F-E2F9-4DF8-A108-BFE253FB02FA}" srcOrd="0" destOrd="0" presId="urn:microsoft.com/office/officeart/2018/2/layout/IconLabelList"/>
    <dgm:cxn modelId="{E99917AE-E112-431C-9A8C-B7D75A229588}" type="presOf" srcId="{EE4F22E4-D651-4FBE-96C7-6BD266A1743B}" destId="{25AC3397-C534-4C7B-A09E-7381A8A9A34B}" srcOrd="0" destOrd="0" presId="urn:microsoft.com/office/officeart/2018/2/layout/IconLabelList"/>
    <dgm:cxn modelId="{E46661B3-DEF1-496F-9877-8512F2CF5A8D}" type="presOf" srcId="{E72F071A-4EB9-494F-B169-80F40DA6A007}" destId="{13924928-C350-4AC7-B1E0-5571914205DB}" srcOrd="0" destOrd="0" presId="urn:microsoft.com/office/officeart/2018/2/layout/IconLabelList"/>
    <dgm:cxn modelId="{58FC77DD-511E-4107-A952-D70EC464BD3C}" type="presOf" srcId="{BA472E21-98B1-40E5-89E0-C08EE259F199}" destId="{1E9EA7E8-72E8-4E80-9E45-CD5FE6A75232}" srcOrd="0" destOrd="0" presId="urn:microsoft.com/office/officeart/2018/2/layout/IconLabelList"/>
    <dgm:cxn modelId="{557ADFDE-9833-43AE-8896-DB8814F1325B}" srcId="{E72F071A-4EB9-494F-B169-80F40DA6A007}" destId="{BA472E21-98B1-40E5-89E0-C08EE259F199}" srcOrd="4" destOrd="0" parTransId="{65531160-0611-4B63-B9C7-8EE342E8DCE3}" sibTransId="{82D3775F-FD8F-4ADC-A3DB-B1EE71BAF5FD}"/>
    <dgm:cxn modelId="{372BE80A-7EC4-4963-A4CB-23FC0E1128DD}" type="presParOf" srcId="{13924928-C350-4AC7-B1E0-5571914205DB}" destId="{A7534CCE-2C87-40B2-BB39-EA539DA4B8C1}" srcOrd="0" destOrd="0" presId="urn:microsoft.com/office/officeart/2018/2/layout/IconLabelList"/>
    <dgm:cxn modelId="{54A2E50F-1339-4C67-85CE-94B21F062587}" type="presParOf" srcId="{A7534CCE-2C87-40B2-BB39-EA539DA4B8C1}" destId="{E2ED2DB3-A2FF-4CD7-AC78-BFC140A00DC0}" srcOrd="0" destOrd="0" presId="urn:microsoft.com/office/officeart/2018/2/layout/IconLabelList"/>
    <dgm:cxn modelId="{5D955152-E141-4D5C-941A-0CCEAFF6DB80}" type="presParOf" srcId="{A7534CCE-2C87-40B2-BB39-EA539DA4B8C1}" destId="{A31C5CEB-B5BE-4061-8465-65B66B8BFB28}" srcOrd="1" destOrd="0" presId="urn:microsoft.com/office/officeart/2018/2/layout/IconLabelList"/>
    <dgm:cxn modelId="{A7AF74E0-7AC3-480E-AC4D-6AF8AEAC0F2C}" type="presParOf" srcId="{A7534CCE-2C87-40B2-BB39-EA539DA4B8C1}" destId="{4C39A671-DF4A-48E3-9044-9A774E15DFA5}" srcOrd="2" destOrd="0" presId="urn:microsoft.com/office/officeart/2018/2/layout/IconLabelList"/>
    <dgm:cxn modelId="{CBD67E16-4C30-4756-AADF-4EA96324DD1E}" type="presParOf" srcId="{13924928-C350-4AC7-B1E0-5571914205DB}" destId="{813F08AA-2C56-4D19-AF52-1B31EFCC6901}" srcOrd="1" destOrd="0" presId="urn:microsoft.com/office/officeart/2018/2/layout/IconLabelList"/>
    <dgm:cxn modelId="{CADB0DFE-E926-4061-BC68-1E838628AC3F}" type="presParOf" srcId="{13924928-C350-4AC7-B1E0-5571914205DB}" destId="{CC070F13-8441-4661-A34A-DC062D4F0A3D}" srcOrd="2" destOrd="0" presId="urn:microsoft.com/office/officeart/2018/2/layout/IconLabelList"/>
    <dgm:cxn modelId="{8652388A-2074-4AA6-BA71-C81715A16B90}" type="presParOf" srcId="{CC070F13-8441-4661-A34A-DC062D4F0A3D}" destId="{E03E20A5-D8F9-442C-93B2-C292D906A9A0}" srcOrd="0" destOrd="0" presId="urn:microsoft.com/office/officeart/2018/2/layout/IconLabelList"/>
    <dgm:cxn modelId="{C831017B-45EE-4DBC-B3EE-7ED135127CF6}" type="presParOf" srcId="{CC070F13-8441-4661-A34A-DC062D4F0A3D}" destId="{121CEAB7-9081-4C3F-8A2F-4D986B65FFEB}" srcOrd="1" destOrd="0" presId="urn:microsoft.com/office/officeart/2018/2/layout/IconLabelList"/>
    <dgm:cxn modelId="{41EDF838-9D69-4618-85BF-9520A1D3D6B2}" type="presParOf" srcId="{CC070F13-8441-4661-A34A-DC062D4F0A3D}" destId="{0424B32C-3D07-43AA-B3BC-74260B2CCBA8}" srcOrd="2" destOrd="0" presId="urn:microsoft.com/office/officeart/2018/2/layout/IconLabelList"/>
    <dgm:cxn modelId="{8AF11DC0-D7CA-4A54-A827-D31BA1F814AB}" type="presParOf" srcId="{13924928-C350-4AC7-B1E0-5571914205DB}" destId="{2E60B736-BE45-41CE-BA0F-82054E95A8F9}" srcOrd="3" destOrd="0" presId="urn:microsoft.com/office/officeart/2018/2/layout/IconLabelList"/>
    <dgm:cxn modelId="{34C30B0E-031C-4DCA-A406-501882BAB2F2}" type="presParOf" srcId="{13924928-C350-4AC7-B1E0-5571914205DB}" destId="{F2639E4A-1540-404E-B908-5AC4983D7A6A}" srcOrd="4" destOrd="0" presId="urn:microsoft.com/office/officeart/2018/2/layout/IconLabelList"/>
    <dgm:cxn modelId="{38AE5B4D-8FC3-423A-91F6-112464C41624}" type="presParOf" srcId="{F2639E4A-1540-404E-B908-5AC4983D7A6A}" destId="{5DD047BD-92B1-452C-8250-5B295CE154AF}" srcOrd="0" destOrd="0" presId="urn:microsoft.com/office/officeart/2018/2/layout/IconLabelList"/>
    <dgm:cxn modelId="{00E10672-1B8C-4EDC-9DFF-AE46760C7C9D}" type="presParOf" srcId="{F2639E4A-1540-404E-B908-5AC4983D7A6A}" destId="{FE706EB3-7DD2-4B8F-AB9E-B3F22E17670D}" srcOrd="1" destOrd="0" presId="urn:microsoft.com/office/officeart/2018/2/layout/IconLabelList"/>
    <dgm:cxn modelId="{4AFCFE19-D80A-4CF0-8029-6450B8ED568C}" type="presParOf" srcId="{F2639E4A-1540-404E-B908-5AC4983D7A6A}" destId="{DC64AD8F-E2F9-4DF8-A108-BFE253FB02FA}" srcOrd="2" destOrd="0" presId="urn:microsoft.com/office/officeart/2018/2/layout/IconLabelList"/>
    <dgm:cxn modelId="{0E975A67-1AFD-41F0-80FB-69E85E1CA47B}" type="presParOf" srcId="{13924928-C350-4AC7-B1E0-5571914205DB}" destId="{8C8EF428-35CE-4342-8381-9F477B51D01F}" srcOrd="5" destOrd="0" presId="urn:microsoft.com/office/officeart/2018/2/layout/IconLabelList"/>
    <dgm:cxn modelId="{1A045FAF-3BA1-43EA-9942-87C48642301C}" type="presParOf" srcId="{13924928-C350-4AC7-B1E0-5571914205DB}" destId="{55C1D290-A169-405A-B4A9-DCF31E8A0FC5}" srcOrd="6" destOrd="0" presId="urn:microsoft.com/office/officeart/2018/2/layout/IconLabelList"/>
    <dgm:cxn modelId="{99A2972C-6594-4D02-BBAB-A8A68074CB5B}" type="presParOf" srcId="{55C1D290-A169-405A-B4A9-DCF31E8A0FC5}" destId="{F3069CBC-AB47-40EC-998B-1C173F2D3489}" srcOrd="0" destOrd="0" presId="urn:microsoft.com/office/officeart/2018/2/layout/IconLabelList"/>
    <dgm:cxn modelId="{9FCC4E12-6A78-4A84-8101-65E7AC08FB44}" type="presParOf" srcId="{55C1D290-A169-405A-B4A9-DCF31E8A0FC5}" destId="{67180B11-538E-4FE6-8E08-6EF6FD22737B}" srcOrd="1" destOrd="0" presId="urn:microsoft.com/office/officeart/2018/2/layout/IconLabelList"/>
    <dgm:cxn modelId="{9C8B1146-F6D7-4186-86E4-B8F278E07399}" type="presParOf" srcId="{55C1D290-A169-405A-B4A9-DCF31E8A0FC5}" destId="{25AC3397-C534-4C7B-A09E-7381A8A9A34B}" srcOrd="2" destOrd="0" presId="urn:microsoft.com/office/officeart/2018/2/layout/IconLabelList"/>
    <dgm:cxn modelId="{8D05521E-6F14-41D4-B515-94BAECE17C09}" type="presParOf" srcId="{13924928-C350-4AC7-B1E0-5571914205DB}" destId="{D9A56537-5FCE-444F-8598-4813231E52C3}" srcOrd="7" destOrd="0" presId="urn:microsoft.com/office/officeart/2018/2/layout/IconLabelList"/>
    <dgm:cxn modelId="{A7B72A9F-200F-452B-9706-8D739B65C48B}" type="presParOf" srcId="{13924928-C350-4AC7-B1E0-5571914205DB}" destId="{744FD5AC-5A56-4718-8527-1F7DC9064067}" srcOrd="8" destOrd="0" presId="urn:microsoft.com/office/officeart/2018/2/layout/IconLabelList"/>
    <dgm:cxn modelId="{F5B0A108-9F40-4FE4-9806-068F92AF2006}" type="presParOf" srcId="{744FD5AC-5A56-4718-8527-1F7DC9064067}" destId="{1904A7E3-C672-47B1-B126-E27463451356}" srcOrd="0" destOrd="0" presId="urn:microsoft.com/office/officeart/2018/2/layout/IconLabelList"/>
    <dgm:cxn modelId="{82B8885C-CFF3-4F83-8504-59984AEBFFC0}" type="presParOf" srcId="{744FD5AC-5A56-4718-8527-1F7DC9064067}" destId="{E10F0876-EB37-4B29-91CD-7A619D65BE7D}" srcOrd="1" destOrd="0" presId="urn:microsoft.com/office/officeart/2018/2/layout/IconLabelList"/>
    <dgm:cxn modelId="{FB4FC181-12C6-45B4-AD10-1FC218ABB356}" type="presParOf" srcId="{744FD5AC-5A56-4718-8527-1F7DC9064067}" destId="{1E9EA7E8-72E8-4E80-9E45-CD5FE6A75232}" srcOrd="2" destOrd="0" presId="urn:microsoft.com/office/officeart/2018/2/layout/IconLabelList"/>
    <dgm:cxn modelId="{F1F5C748-E422-43F4-8F85-9F2ACD3DB01F}" type="presParOf" srcId="{13924928-C350-4AC7-B1E0-5571914205DB}" destId="{B3285A9D-4DA7-4EA1-85F8-1CDBE4A3A358}" srcOrd="9" destOrd="0" presId="urn:microsoft.com/office/officeart/2018/2/layout/IconLabelList"/>
    <dgm:cxn modelId="{89412F65-FC28-44EF-9E82-3B21619DE7DC}" type="presParOf" srcId="{13924928-C350-4AC7-B1E0-5571914205DB}" destId="{B500A07C-C214-4FAB-BAC1-484C8DC637DD}" srcOrd="10" destOrd="0" presId="urn:microsoft.com/office/officeart/2018/2/layout/IconLabelList"/>
    <dgm:cxn modelId="{DECFAF62-D1F3-4511-939C-1F48DBA103AD}" type="presParOf" srcId="{B500A07C-C214-4FAB-BAC1-484C8DC637DD}" destId="{E1A20377-5963-443A-AB21-C9B6A9DAC611}" srcOrd="0" destOrd="0" presId="urn:microsoft.com/office/officeart/2018/2/layout/IconLabelList"/>
    <dgm:cxn modelId="{6CA5ED83-14C6-47FA-AF45-74951921DF41}" type="presParOf" srcId="{B500A07C-C214-4FAB-BAC1-484C8DC637DD}" destId="{0652934A-8E25-4B27-9640-D21A05AB31B1}" srcOrd="1" destOrd="0" presId="urn:microsoft.com/office/officeart/2018/2/layout/IconLabelList"/>
    <dgm:cxn modelId="{B70E3BE2-FAAA-4CC5-884E-7AB89EEA8BE7}" type="presParOf" srcId="{B500A07C-C214-4FAB-BAC1-484C8DC637DD}" destId="{2B061A4E-0390-4949-8F4D-DDD790E145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D2DB3-A2FF-4CD7-AC78-BFC140A00DC0}">
      <dsp:nvSpPr>
        <dsp:cNvPr id="0" name=""/>
        <dsp:cNvSpPr/>
      </dsp:nvSpPr>
      <dsp:spPr>
        <a:xfrm>
          <a:off x="846266" y="381364"/>
          <a:ext cx="670781" cy="6707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9A671-DF4A-48E3-9044-9A774E15DFA5}">
      <dsp:nvSpPr>
        <dsp:cNvPr id="0" name=""/>
        <dsp:cNvSpPr/>
      </dsp:nvSpPr>
      <dsp:spPr>
        <a:xfrm>
          <a:off x="558216" y="1285544"/>
          <a:ext cx="1490624" cy="1128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Business Overview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Company name Nutty Buddy</a:t>
          </a:r>
          <a:endParaRPr lang="en-US" sz="1400" kern="1200"/>
        </a:p>
      </dsp:txBody>
      <dsp:txXfrm>
        <a:off x="558216" y="1285544"/>
        <a:ext cx="1490624" cy="1128449"/>
      </dsp:txXfrm>
    </dsp:sp>
    <dsp:sp modelId="{E03E20A5-D8F9-442C-93B2-C292D906A9A0}">
      <dsp:nvSpPr>
        <dsp:cNvPr id="0" name=""/>
        <dsp:cNvSpPr/>
      </dsp:nvSpPr>
      <dsp:spPr>
        <a:xfrm>
          <a:off x="3016010" y="390962"/>
          <a:ext cx="670781" cy="6707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4B32C-3D07-43AA-B3BC-74260B2CCBA8}">
      <dsp:nvSpPr>
        <dsp:cNvPr id="0" name=""/>
        <dsp:cNvSpPr/>
      </dsp:nvSpPr>
      <dsp:spPr>
        <a:xfrm>
          <a:off x="2476352" y="1365077"/>
          <a:ext cx="1490624" cy="1128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76352" y="1365077"/>
        <a:ext cx="1490624" cy="1128449"/>
      </dsp:txXfrm>
    </dsp:sp>
    <dsp:sp modelId="{5DD047BD-92B1-452C-8250-5B295CE154AF}">
      <dsp:nvSpPr>
        <dsp:cNvPr id="0" name=""/>
        <dsp:cNvSpPr/>
      </dsp:nvSpPr>
      <dsp:spPr>
        <a:xfrm>
          <a:off x="4774319" y="374274"/>
          <a:ext cx="721807" cy="6436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4AD8F-E2F9-4DF8-A108-BFE253FB02FA}">
      <dsp:nvSpPr>
        <dsp:cNvPr id="0" name=""/>
        <dsp:cNvSpPr/>
      </dsp:nvSpPr>
      <dsp:spPr>
        <a:xfrm>
          <a:off x="4614952" y="1220198"/>
          <a:ext cx="1490624" cy="17938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Who we are and what we do?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partnership is composed by 4 qualified individuals</a:t>
          </a:r>
        </a:p>
      </dsp:txBody>
      <dsp:txXfrm>
        <a:off x="4614952" y="1220198"/>
        <a:ext cx="1490624" cy="1793806"/>
      </dsp:txXfrm>
    </dsp:sp>
    <dsp:sp modelId="{F3069CBC-AB47-40EC-998B-1C173F2D3489}">
      <dsp:nvSpPr>
        <dsp:cNvPr id="0" name=""/>
        <dsp:cNvSpPr/>
      </dsp:nvSpPr>
      <dsp:spPr>
        <a:xfrm>
          <a:off x="1091882" y="3022329"/>
          <a:ext cx="670781" cy="6707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C3397-C534-4C7B-A09E-7381A8A9A34B}">
      <dsp:nvSpPr>
        <dsp:cNvPr id="0" name=""/>
        <dsp:cNvSpPr/>
      </dsp:nvSpPr>
      <dsp:spPr>
        <a:xfrm>
          <a:off x="681960" y="3721981"/>
          <a:ext cx="1490624" cy="1751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Our Mission?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reduce the use of chemical products and increase the use of natural </a:t>
          </a:r>
          <a:r>
            <a:rPr lang="en-GB" sz="1400" kern="1200" err="1"/>
            <a:t>rpoducts</a:t>
          </a:r>
          <a:endParaRPr lang="en-US" sz="1400" kern="1200"/>
        </a:p>
      </dsp:txBody>
      <dsp:txXfrm>
        <a:off x="681960" y="3721981"/>
        <a:ext cx="1490624" cy="1751241"/>
      </dsp:txXfrm>
    </dsp:sp>
    <dsp:sp modelId="{1904A7E3-C672-47B1-B126-E27463451356}">
      <dsp:nvSpPr>
        <dsp:cNvPr id="0" name=""/>
        <dsp:cNvSpPr/>
      </dsp:nvSpPr>
      <dsp:spPr>
        <a:xfrm>
          <a:off x="3102248" y="3111052"/>
          <a:ext cx="670781" cy="6707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EA7E8-72E8-4E80-9E45-CD5FE6A75232}">
      <dsp:nvSpPr>
        <dsp:cNvPr id="0" name=""/>
        <dsp:cNvSpPr/>
      </dsp:nvSpPr>
      <dsp:spPr>
        <a:xfrm>
          <a:off x="2670305" y="3935308"/>
          <a:ext cx="1490624" cy="11368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Where you can find us?</a:t>
          </a:r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Birmingham city </a:t>
          </a:r>
          <a:r>
            <a:rPr lang="en-GB" sz="1400" kern="1200" err="1"/>
            <a:t>Center</a:t>
          </a:r>
          <a:r>
            <a:rPr lang="en-GB" sz="1400" kern="1200"/>
            <a:t> </a:t>
          </a:r>
          <a:endParaRPr lang="en-US" sz="1400" kern="1200"/>
        </a:p>
      </dsp:txBody>
      <dsp:txXfrm>
        <a:off x="2670305" y="3935308"/>
        <a:ext cx="1490624" cy="1136890"/>
      </dsp:txXfrm>
    </dsp:sp>
    <dsp:sp modelId="{E1A20377-5963-443A-AB21-C9B6A9DAC611}">
      <dsp:nvSpPr>
        <dsp:cNvPr id="0" name=""/>
        <dsp:cNvSpPr/>
      </dsp:nvSpPr>
      <dsp:spPr>
        <a:xfrm>
          <a:off x="4837792" y="3004017"/>
          <a:ext cx="670781" cy="67078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61A4E-0390-4949-8F4D-DDD790E14531}">
      <dsp:nvSpPr>
        <dsp:cNvPr id="0" name=""/>
        <dsp:cNvSpPr/>
      </dsp:nvSpPr>
      <dsp:spPr>
        <a:xfrm>
          <a:off x="4493086" y="3714225"/>
          <a:ext cx="1576440" cy="1714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Why to choose Nutty Buddy meals?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 produce100% natural product to boost human energy </a:t>
          </a:r>
          <a:endParaRPr lang="en-US" sz="1400" kern="1200"/>
        </a:p>
      </dsp:txBody>
      <dsp:txXfrm>
        <a:off x="4493086" y="3714225"/>
        <a:ext cx="1576440" cy="1714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837252-C595-4123-82A8-2DD0C98434D7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4557E-F601-4104-901B-0C3645056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905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94557E-F601-4104-901B-0C36450568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4564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94557E-F601-4104-901B-0C36450568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52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58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516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81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809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17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72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9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01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81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8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2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1951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3930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81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4464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487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5520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bin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running-people-png" TargetMode="Externa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ngall.com/digital-marketing-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target-market" TargetMode="External"/><Relationship Id="rId2" Type="http://schemas.openxmlformats.org/officeDocument/2006/relationships/hyperlink" Target="https://articles.bplans.com/8-quotes-to-motivate-you-to-make-a-plan-and-%20%20%20%20%20stick-to-i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rowthink.com/businessplan/help-center/business-plan-layout-how-design-your-plan" TargetMode="External"/><Relationship Id="rId4" Type="http://schemas.openxmlformats.org/officeDocument/2006/relationships/hyperlink" Target="https://business.gov.au/marketing/identify-your-target-market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9064-D8D3-24E8-14AC-953947FBC9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8165" y="1084537"/>
            <a:ext cx="6132990" cy="1825096"/>
          </a:xfrm>
        </p:spPr>
        <p:txBody>
          <a:bodyPr>
            <a:normAutofit/>
          </a:bodyPr>
          <a:lstStyle/>
          <a:p>
            <a:r>
              <a:rPr lang="en-GB"/>
              <a:t>Nutty Buddy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86EF4D-DAAE-231C-307B-6C768BDF8D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96" b="6285"/>
          <a:stretch/>
        </p:blipFill>
        <p:spPr>
          <a:xfrm>
            <a:off x="1" y="1654630"/>
            <a:ext cx="4798500" cy="251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2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E0296-5CEC-CBE0-071E-3251B3C631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5077" y="3642607"/>
            <a:ext cx="9448800" cy="870857"/>
          </a:xfrm>
        </p:spPr>
        <p:txBody>
          <a:bodyPr>
            <a:normAutofit fontScale="90000"/>
          </a:bodyPr>
          <a:lstStyle/>
          <a:p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                                 group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5E84DB-F622-55A1-07B6-FB6E18D7CC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6020" y="1004430"/>
            <a:ext cx="11723914" cy="5424713"/>
          </a:xfrm>
        </p:spPr>
        <p:txBody>
          <a:bodyPr>
            <a:no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Program: Certificate in Higher Education Skills for the Workplace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Writing Module: Managing Enterprise in the 21st Century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Module Code: BMSW 4006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Student names: Angel Stoyanov     2106796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Adriana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Grigore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2024754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Sergiu Ungureanu 2108198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Rasheda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Khanam 2109776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Lecturer Name: Olu Adegbite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AD7D4C-2B83-3718-22D5-97166FB1E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1674" y="4710223"/>
            <a:ext cx="4560325" cy="2147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322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B52C98C-D353-E0F0-24BB-382468D53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0641" y="423424"/>
            <a:ext cx="8610600" cy="129302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accent2">
                    <a:lumMod val="75000"/>
                  </a:schemeClr>
                </a:solidFill>
                <a:latin typeface="Arial"/>
                <a:cs typeface="Arial"/>
              </a:rPr>
              <a:t>Table of content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604DFE-3AC3-8ED4-C745-EBE1BC60F8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4258" y="1419196"/>
            <a:ext cx="5334000" cy="402412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8000">
                <a:latin typeface="Arial"/>
                <a:ea typeface="Calibri" panose="020F0502020204030204" pitchFamily="34" charset="0"/>
                <a:cs typeface="Times New Roman"/>
              </a:rPr>
              <a:t>                                         </a:t>
            </a:r>
            <a:endParaRPr lang="en-GB" sz="800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80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Executive </a:t>
            </a: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summery</a:t>
            </a:r>
            <a:endParaRPr lang="en-GB" sz="96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Business Overview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 Product and </a:t>
            </a: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Services</a:t>
            </a:r>
            <a:endParaRPr lang="en-GB" sz="96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Market audit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Competitors</a:t>
            </a:r>
            <a:endParaRPr lang="en-GB" sz="9600">
              <a:latin typeface="Arial"/>
              <a:ea typeface="Calibri" panose="020F0502020204030204" pitchFamily="34" charset="0"/>
              <a:cs typeface="Times New Roman"/>
            </a:endParaRPr>
          </a:p>
          <a:p>
            <a:pPr marL="196850"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SWOT Analysis</a:t>
            </a:r>
            <a:endParaRPr lang="en-GB" sz="960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PESTLE Analysis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Target Market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6EB0AB-7EF7-9AA0-D372-75033C2CE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56717" y="1960868"/>
            <a:ext cx="5334000" cy="402412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Marketing Plan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Management Team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Financial Plan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Cashflow</a:t>
            </a:r>
            <a:endParaRPr lang="en-GB" sz="2400"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Forecast</a:t>
            </a:r>
            <a:endParaRPr lang="en-GB" sz="240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Profit </a:t>
            </a:r>
            <a:endParaRPr lang="en-GB" sz="24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References</a:t>
            </a:r>
            <a:endParaRPr lang="en-GB" sz="240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50751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27134-0052-6492-80A9-9D00219AD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30500" y="778847"/>
            <a:ext cx="8610600" cy="1293028"/>
          </a:xfrm>
        </p:spPr>
        <p:txBody>
          <a:bodyPr/>
          <a:lstStyle/>
          <a:p>
            <a:r>
              <a:rPr lang="en-GB"/>
              <a:t>Executive summery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44A3C-1F90-BA23-B7C8-57E8A0F8B1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2194559"/>
            <a:ext cx="7102548" cy="402412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Nutty Buddy is a business company that uses 100% natural products such as Almond, Cashew, Himalayan salt and Macadamia. Has been created to bring healthy fats to the all age groups including athletic/gym industry. Our natural products provide the body with necessary protein and minerals when consumed within the necessary quantities.</a:t>
            </a:r>
          </a:p>
          <a:p>
            <a:r>
              <a:rPr lang="en-GB"/>
              <a:t>Nutty Buddy is a new business corporate created from four person partnerships Angel, Adriana, </a:t>
            </a:r>
            <a:r>
              <a:rPr lang="en-GB" err="1"/>
              <a:t>Rasheda</a:t>
            </a:r>
            <a:r>
              <a:rPr lang="en-GB"/>
              <a:t> and Sergiu with intention to grow all over the world with first year profit forecast of £82,500. The profit forecast came thanks to our marketing strategy and experience that we used and it has been explained in the next slides. 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2E1AB67-C922-C3CE-DEB8-B9F372184F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8350" y="2194559"/>
            <a:ext cx="952500" cy="952500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FAC4A5-B975-304B-E5BD-F02BC9272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2690" y="76200"/>
            <a:ext cx="49893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094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0866E3-D41B-FBB4-6FBF-47BE940A5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7182" y="1368411"/>
            <a:ext cx="4870155" cy="3097263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CAA2B81-CBC3-DA78-8526-06531CB9EF1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79554262"/>
              </p:ext>
            </p:extLst>
          </p:nvPr>
        </p:nvGraphicFramePr>
        <p:xfrm>
          <a:off x="303852" y="804122"/>
          <a:ext cx="6443330" cy="5671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B2ED1E8-3629-6722-B8E4-5754CD009F23}"/>
              </a:ext>
            </a:extLst>
          </p:cNvPr>
          <p:cNvSpPr txBox="1"/>
          <p:nvPr/>
        </p:nvSpPr>
        <p:spPr>
          <a:xfrm>
            <a:off x="6747182" y="5369441"/>
            <a:ext cx="568582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Natural products with higher content of unsaturated fatty acids are more vulnerable of oxidative breakdown (Nadeem et al, 2013)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0EF8A2-B75E-89C4-1585-80BE4854ACB9}"/>
              </a:ext>
            </a:extLst>
          </p:cNvPr>
          <p:cNvSpPr txBox="1"/>
          <p:nvPr/>
        </p:nvSpPr>
        <p:spPr>
          <a:xfrm>
            <a:off x="3227806" y="2044005"/>
            <a:ext cx="10845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Our Vision</a:t>
            </a:r>
          </a:p>
          <a:p>
            <a:r>
              <a:rPr lang="en-GB" sz="1400"/>
              <a:t>Provide naturals products to bring joy  </a:t>
            </a:r>
          </a:p>
        </p:txBody>
      </p:sp>
    </p:spTree>
    <p:extLst>
      <p:ext uri="{BB962C8B-B14F-4D97-AF65-F5344CB8AC3E}">
        <p14:creationId xmlns:p14="http://schemas.microsoft.com/office/powerpoint/2010/main" val="3176143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>
                <a:latin typeface="Sitka Heading"/>
              </a:rPr>
              <a:t>Product and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1793508"/>
            <a:ext cx="6832600" cy="442517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sz="2600"/>
              <a:t>Almond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Almonds include calcium and phosphorus, which strengthen bones and prevent fractures.</a:t>
            </a:r>
            <a:endParaRPr lang="en-US" i="1">
              <a:ea typeface="+mn-lt"/>
              <a:cs typeface="+mn-lt"/>
            </a:endParaRPr>
          </a:p>
          <a:p>
            <a:r>
              <a:rPr lang="en-GB" sz="2600"/>
              <a:t>Cashew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Fiber, protein, and healthful fats are all abundant in cashews. They also include a range of vitamins, minerals, and advantageous plant components that safeguard the body.</a:t>
            </a:r>
          </a:p>
          <a:p>
            <a:r>
              <a:rPr lang="en-GB" sz="2600"/>
              <a:t>Macadamia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They may aid in losing weight, enhancing gut health, and preventing diabetes, metabolic syndrome, and heart disease.</a:t>
            </a:r>
          </a:p>
          <a:p>
            <a:r>
              <a:rPr lang="en-GB" sz="2600"/>
              <a:t>Himalayan Salt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More than 80 minerals and components, including calcium, iron, and potassium, are present in Himalayan salt.</a:t>
            </a:r>
            <a:endParaRPr lang="en-GB" i="1"/>
          </a:p>
          <a:p>
            <a:endParaRPr lang="en-GB"/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Vegan friendly,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Keto-friendly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 - PALEO friendly 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Gluten-free</a:t>
            </a:r>
            <a:endParaRPr lang="en-GB" sz="2900"/>
          </a:p>
          <a:p>
            <a:pPr marL="0" indent="0">
              <a:buNone/>
            </a:pP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‘’The best business plans are straightforward documents that spell out the who, what, where why and how much’’</a:t>
            </a:r>
          </a:p>
          <a:p>
            <a:pPr>
              <a:buNone/>
            </a:pPr>
            <a:r>
              <a:rPr lang="en-GB" i="1">
                <a:ea typeface="+mn-lt"/>
                <a:cs typeface="+mn-lt"/>
              </a:rPr>
              <a:t>                                                                                         </a:t>
            </a:r>
            <a:r>
              <a:rPr lang="en-GB">
                <a:ea typeface="+mn-lt"/>
                <a:cs typeface="+mn-lt"/>
              </a:rPr>
              <a:t>   (Grow Think, 2022)</a:t>
            </a:r>
          </a:p>
          <a:p>
            <a:pPr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F4E87-9DB2-081F-1526-8BE3F4DEA0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50" r="9392"/>
          <a:stretch/>
        </p:blipFill>
        <p:spPr>
          <a:xfrm>
            <a:off x="7861238" y="933693"/>
            <a:ext cx="3644962" cy="2377440"/>
          </a:xfrm>
          <a:prstGeom prst="rect">
            <a:avLst/>
          </a:prstGeom>
        </p:spPr>
      </p:pic>
      <p:pic>
        <p:nvPicPr>
          <p:cNvPr id="5" name="Picture 5" descr="A picture containing plate, indoor&#10;&#10;Description automatically generated">
            <a:extLst>
              <a:ext uri="{FF2B5EF4-FFF2-40B4-BE49-F238E27FC236}">
                <a16:creationId xmlns:a16="http://schemas.microsoft.com/office/drawing/2014/main" id="{AEC7A7A3-B737-D1E4-48A0-2D2087761B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902" r="3" b="26562"/>
          <a:stretch/>
        </p:blipFill>
        <p:spPr>
          <a:xfrm>
            <a:off x="7861238" y="3588301"/>
            <a:ext cx="3644962" cy="2377440"/>
          </a:xfrm>
          <a:prstGeom prst="rect">
            <a:avLst/>
          </a:prstGeom>
        </p:spPr>
      </p:pic>
      <p:pic>
        <p:nvPicPr>
          <p:cNvPr id="6" name="Picture 7" descr="Map&#10;&#10;Description automatically generated">
            <a:extLst>
              <a:ext uri="{FF2B5EF4-FFF2-40B4-BE49-F238E27FC236}">
                <a16:creationId xmlns:a16="http://schemas.microsoft.com/office/drawing/2014/main" id="{927C1DD0-A37C-490B-900A-6CBB8A828A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82192" y="3588301"/>
            <a:ext cx="1179096" cy="16837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7C16A7-C6F8-3E87-A0AB-5D0007DAC17D}"/>
              </a:ext>
            </a:extLst>
          </p:cNvPr>
          <p:cNvSpPr txBox="1"/>
          <p:nvPr/>
        </p:nvSpPr>
        <p:spPr>
          <a:xfrm>
            <a:off x="3278841" y="5748244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48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59" y="764373"/>
            <a:ext cx="6257291" cy="1293028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 Market audit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415440" cy="4024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900"/>
              </a:spcBef>
              <a:buFont typeface="Wingdings,Sans-Serif"/>
              <a:buChar char="Ø"/>
            </a:pPr>
            <a:r>
              <a:rPr lang="en-GB" b="1">
                <a:latin typeface="Arial"/>
                <a:cs typeface="Arial"/>
              </a:rPr>
              <a:t>Entering and expanding exist market to increase competitive and ineffective economic. </a:t>
            </a:r>
            <a:endParaRPr lang="en-US">
              <a:latin typeface="Arial"/>
              <a:ea typeface="+mn-lt"/>
              <a:cs typeface="+mn-lt"/>
            </a:endParaRPr>
          </a:p>
          <a:p>
            <a:pPr>
              <a:spcBef>
                <a:spcPts val="900"/>
              </a:spcBef>
              <a:buFont typeface="Wingdings,Sans-Serif"/>
              <a:buChar char="Ø"/>
            </a:pPr>
            <a:endParaRPr lang="en-GB">
              <a:latin typeface="Arial"/>
              <a:ea typeface="+mn-lt"/>
              <a:cs typeface="+mn-lt"/>
            </a:endParaRPr>
          </a:p>
          <a:p>
            <a:pPr>
              <a:spcBef>
                <a:spcPts val="900"/>
              </a:spcBef>
              <a:buFont typeface="Wingdings,Sans-Serif"/>
              <a:buChar char="Ø"/>
            </a:pPr>
            <a:r>
              <a:rPr lang="en-GB" b="1">
                <a:latin typeface="Arial"/>
                <a:cs typeface="Arial"/>
              </a:rPr>
              <a:t>Creating entirely new market by offering innovation products which presents profit opportunity to others. </a:t>
            </a:r>
            <a:endParaRPr lang="en-US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900"/>
              </a:spcBef>
              <a:buNone/>
            </a:pPr>
            <a:r>
              <a:rPr lang="en-GB">
                <a:latin typeface="Arial"/>
                <a:cs typeface="Arial"/>
              </a:rPr>
              <a:t>                                                                    </a:t>
            </a:r>
          </a:p>
          <a:p>
            <a:pPr marL="0" indent="0">
              <a:spcBef>
                <a:spcPts val="900"/>
              </a:spcBef>
              <a:buNone/>
            </a:pPr>
            <a:r>
              <a:rPr lang="en-GB">
                <a:latin typeface="Arial"/>
                <a:cs typeface="Arial"/>
              </a:rPr>
              <a:t>(</a:t>
            </a:r>
            <a:r>
              <a:rPr lang="en-GB" err="1">
                <a:latin typeface="Arial"/>
                <a:cs typeface="Arial"/>
              </a:rPr>
              <a:t>Minniti</a:t>
            </a:r>
            <a:r>
              <a:rPr lang="en-GB">
                <a:latin typeface="Arial"/>
                <a:cs typeface="Arial"/>
              </a:rPr>
              <a:t> and Bygrave,2004; Autio,2007).</a:t>
            </a:r>
            <a:endParaRPr lang="en-GB"/>
          </a:p>
          <a:p>
            <a:endParaRPr lang="en-GB"/>
          </a:p>
        </p:txBody>
      </p:sp>
      <p:sp useBgFill="1">
        <p:nvSpPr>
          <p:cNvPr id="11" name="Rectangle 8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4" descr="Office building overlayed with stock market graphs">
            <a:extLst>
              <a:ext uri="{FF2B5EF4-FFF2-40B4-BE49-F238E27FC236}">
                <a16:creationId xmlns:a16="http://schemas.microsoft.com/office/drawing/2014/main" id="{864C6B73-3447-99A9-BE7E-7A998F96F6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725" r="7934" b="9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464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9" name="Picture 31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r>
              <a:rPr lang="en-GB" sz="3600" b="1">
                <a:solidFill>
                  <a:schemeClr val="bg1"/>
                </a:solidFill>
                <a:latin typeface="Arial"/>
                <a:cs typeface="Arial"/>
              </a:rPr>
              <a:t>SWOT Analysis</a:t>
            </a:r>
            <a:endParaRPr lang="en-US" sz="3600">
              <a:solidFill>
                <a:schemeClr val="bg1"/>
              </a:solidFill>
            </a:endParaRPr>
          </a:p>
        </p:txBody>
      </p:sp>
      <p:pic>
        <p:nvPicPr>
          <p:cNvPr id="40" name="Picture 33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821774"/>
            <a:ext cx="3687417" cy="314832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900"/>
              </a:spcBef>
              <a:buNone/>
            </a:pPr>
            <a:endParaRPr lang="en-GB" sz="16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DE42C04-F9BF-C830-CD5D-FAD65C8BBF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9948" y="643467"/>
            <a:ext cx="68969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858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CD94F7C0-1344-4B3C-AFCB-E7F006B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2">
            <a:extLst>
              <a:ext uri="{FF2B5EF4-FFF2-40B4-BE49-F238E27FC236}">
                <a16:creationId xmlns:a16="http://schemas.microsoft.com/office/drawing/2014/main" id="{4EC584A2-4215-4DB8-AE1F-E3768D77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5384" y="-658986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 b="1" err="1">
                <a:solidFill>
                  <a:schemeClr val="accent4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PESTEl</a:t>
            </a:r>
            <a:r>
              <a:rPr lang="en-GB" sz="3200" b="1">
                <a:solidFill>
                  <a:schemeClr val="accent4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 Analysis</a:t>
            </a:r>
            <a:endParaRPr lang="en-US" sz="32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900"/>
              </a:spcBef>
              <a:buNone/>
            </a:pPr>
            <a:endParaRPr lang="en-GB" sz="1600" b="1">
              <a:latin typeface="Arial"/>
              <a:cs typeface="Arial"/>
            </a:endParaRPr>
          </a:p>
          <a:p>
            <a:endParaRPr lang="en-GB" sz="1600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FA7D14A3-F52E-EFED-C317-9E3B9F0D1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778" y="1227414"/>
            <a:ext cx="10449463" cy="528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334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A392F-B6FE-356D-B0BF-B7FE8905A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436" y="478410"/>
            <a:ext cx="5858541" cy="26156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cap="none"/>
              <a:t>Target market can be defined as the group of people that a company wants to sell their products or services(Linkedin.com, 2019)</a:t>
            </a:r>
            <a:r>
              <a:rPr lang="en-US" sz="3200" cap="none"/>
              <a:t>.</a:t>
            </a:r>
          </a:p>
        </p:txBody>
      </p:sp>
      <p:pic>
        <p:nvPicPr>
          <p:cNvPr id="5" name="Content Placeholder 4" descr="A picture containing LEGO, toy, colorful&#10;&#10;Description automatically generated">
            <a:extLst>
              <a:ext uri="{FF2B5EF4-FFF2-40B4-BE49-F238E27FC236}">
                <a16:creationId xmlns:a16="http://schemas.microsoft.com/office/drawing/2014/main" id="{1AB53FAC-059B-2E86-7750-2BBC6FCC6D3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85800" y="2202868"/>
            <a:ext cx="5334000" cy="4006426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E4E9ED-99BB-1FFF-3740-C4564706F2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7892" y="3429000"/>
            <a:ext cx="5334000" cy="4024125"/>
          </a:xfrm>
        </p:spPr>
        <p:txBody>
          <a:bodyPr/>
          <a:lstStyle/>
          <a:p>
            <a:r>
              <a:rPr lang="en-GB"/>
              <a:t>Target market is also used to evaluate the attractiveness of the different segments and to identify most profitable subject </a:t>
            </a:r>
          </a:p>
          <a:p>
            <a:pPr marL="0" indent="0">
              <a:buNone/>
            </a:pPr>
            <a:r>
              <a:rPr lang="en-GB"/>
              <a:t>(Mullins &amp; Walker, 2013).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9505E-2193-B06B-7C79-153A566D2EE2}"/>
              </a:ext>
            </a:extLst>
          </p:cNvPr>
          <p:cNvSpPr txBox="1"/>
          <p:nvPr/>
        </p:nvSpPr>
        <p:spPr>
          <a:xfrm>
            <a:off x="1123441" y="993308"/>
            <a:ext cx="38215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3"/>
                </a:solidFill>
                <a:latin typeface="Century Gothic"/>
              </a:rPr>
              <a:t> </a:t>
            </a:r>
            <a:r>
              <a:rPr lang="en-GB" sz="3200" b="1">
                <a:solidFill>
                  <a:schemeClr val="accent1"/>
                </a:solidFill>
                <a:latin typeface="Century Gothic"/>
              </a:rPr>
              <a:t> </a:t>
            </a:r>
            <a:r>
              <a:rPr lang="en-GB" sz="3600" b="1">
                <a:solidFill>
                  <a:schemeClr val="accent1"/>
                </a:solidFill>
                <a:latin typeface="Century Gothic"/>
              </a:rPr>
              <a:t>Target Market </a:t>
            </a:r>
            <a:endParaRPr lang="en-GB" sz="3600" b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903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68F5C-4857-E40E-3B42-174DA1AA1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743" y="596107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E1744-0296-6914-D920-E7416BBB0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353" y="1837055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CFBBD-DD3C-8DBF-F36F-63527C9E2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9847"/>
            <a:ext cx="12192000" cy="689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7388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92005-68E0-4ECE-76B4-2ED32AD32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9573"/>
            <a:ext cx="8610600" cy="1293028"/>
          </a:xfrm>
        </p:spPr>
        <p:txBody>
          <a:bodyPr/>
          <a:lstStyle/>
          <a:p>
            <a:r>
              <a:rPr lang="en-GB"/>
              <a:t>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618A6-B77F-294D-0286-B0AC42D85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Product - </a:t>
            </a:r>
            <a:r>
              <a:rPr lang="en-GB" sz="1400" b="1">
                <a:ea typeface="+mn-lt"/>
                <a:cs typeface="+mn-lt"/>
              </a:rPr>
              <a:t>Our products</a:t>
            </a:r>
            <a:r>
              <a:rPr lang="en-GB" sz="1400">
                <a:ea typeface="+mn-lt"/>
                <a:cs typeface="+mn-lt"/>
              </a:rPr>
              <a:t> and services are designed to help people increase their </a:t>
            </a:r>
            <a:r>
              <a:rPr lang="en-GB" sz="1400" b="1">
                <a:ea typeface="+mn-lt"/>
                <a:cs typeface="+mn-lt"/>
              </a:rPr>
              <a:t>pre-workout</a:t>
            </a:r>
            <a:r>
              <a:rPr lang="en-GB" sz="1400">
                <a:ea typeface="+mn-lt"/>
                <a:cs typeface="+mn-lt"/>
              </a:rPr>
              <a:t> energy levels by consuming </a:t>
            </a:r>
            <a:r>
              <a:rPr lang="en-GB" sz="1400" b="1">
                <a:ea typeface="+mn-lt"/>
                <a:cs typeface="+mn-lt"/>
              </a:rPr>
              <a:t>products made from</a:t>
            </a:r>
            <a:r>
              <a:rPr lang="en-GB" sz="1400">
                <a:ea typeface="+mn-lt"/>
                <a:cs typeface="+mn-lt"/>
              </a:rPr>
              <a:t> 100% natural </a:t>
            </a:r>
            <a:r>
              <a:rPr lang="en-GB" sz="1400" b="1">
                <a:ea typeface="+mn-lt"/>
                <a:cs typeface="+mn-lt"/>
              </a:rPr>
              <a:t>ingredients.</a:t>
            </a:r>
            <a:endParaRPr lang="en-GB" sz="1400"/>
          </a:p>
          <a:p>
            <a:r>
              <a:rPr lang="en-GB" sz="1600"/>
              <a:t>Price  - Single pack of 10 pouches (£19.99) </a:t>
            </a:r>
          </a:p>
          <a:p>
            <a:pPr marL="0" indent="0">
              <a:buNone/>
            </a:pPr>
            <a:r>
              <a:rPr lang="en-GB" sz="1600"/>
              <a:t>    Subscription price 1.  - Two packs of 10 pouches (£34.99) </a:t>
            </a:r>
            <a:endParaRPr lang="en-GB"/>
          </a:p>
          <a:p>
            <a:pPr marL="0" indent="0">
              <a:buNone/>
            </a:pPr>
            <a:r>
              <a:rPr lang="en-GB" sz="1600"/>
              <a:t>    Subscription price 2. - Three packs of 10 pouches (£49.99)</a:t>
            </a:r>
          </a:p>
          <a:p>
            <a:r>
              <a:rPr lang="en-GB" sz="1600"/>
              <a:t>Place – Nutty Buddy headquarter can be found in Birmingham, United Kingdom </a:t>
            </a:r>
          </a:p>
          <a:p>
            <a:r>
              <a:rPr lang="en-GB" sz="1600"/>
              <a:t>Promotions - </a:t>
            </a:r>
            <a:r>
              <a:rPr lang="en-GB" sz="1600">
                <a:ea typeface="+mn-lt"/>
                <a:cs typeface="+mn-lt"/>
              </a:rPr>
              <a:t>Influencers will work together to promote Nutty Buddy, giving our product a respected online presence. Additionally, the promotion will be done online, via radio, email, and posters. Other platforms will be used such as Instagram, Facebook, Twitter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6B1D32-E2C1-8654-97F8-1709D9B1D9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2059" y="90723"/>
            <a:ext cx="2743069" cy="2027748"/>
          </a:xfrm>
          <a:prstGeom prst="rect">
            <a:avLst/>
          </a:prstGeom>
        </p:spPr>
      </p:pic>
      <p:pic>
        <p:nvPicPr>
          <p:cNvPr id="6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4BA7D77-1A93-0CF6-1AFF-1E14A5B3B7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12129" y="4781542"/>
            <a:ext cx="2302041" cy="2016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474DF5-ABDE-7A89-F1CD-9ED7176D9711}"/>
              </a:ext>
            </a:extLst>
          </p:cNvPr>
          <p:cNvSpPr txBox="1"/>
          <p:nvPr/>
        </p:nvSpPr>
        <p:spPr>
          <a:xfrm>
            <a:off x="2104373" y="5960498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704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E41B83-C09C-4859-AB94-511A2C0BB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E05C4E-6F76-43EC-9537-2BA7871BB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1378AC-40D7-65ED-083E-4CC86E908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Team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C1D2C-D661-7B05-FCE2-93D4DB32F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Angel Stoyanov Business Analyst/HR Legal Policies/Customer service</a:t>
            </a:r>
          </a:p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Rasheda Khanam, IT/Marketing Management</a:t>
            </a:r>
          </a:p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Adriana Grigore, Finance and Accounting/Product</a:t>
            </a:r>
            <a:r>
              <a:rPr lang="en-GB" sz="1600">
                <a:latin typeface="Arial"/>
                <a:ea typeface="Arial" panose="020B0604020202020204" pitchFamily="34" charset="0"/>
                <a:cs typeface="Arial"/>
              </a:rPr>
              <a:t> </a:t>
            </a:r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Development Manager</a:t>
            </a:r>
          </a:p>
          <a:p>
            <a:r>
              <a:rPr lang="en-GB" sz="1600">
                <a:latin typeface="Arial"/>
                <a:ea typeface="+mn-lt"/>
                <a:cs typeface="+mn-lt"/>
              </a:rPr>
              <a:t>Sergiu Ungureanu, Marketing Auditor/Project Manager</a:t>
            </a:r>
            <a:endParaRPr lang="en-GB" sz="1600">
              <a:latin typeface="Arial"/>
              <a:cs typeface="Arial"/>
            </a:endParaRPr>
          </a:p>
          <a:p>
            <a:endParaRPr lang="en-GB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4F5041-18B9-DD3F-1932-3F5CA83047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" r="2" b="335"/>
          <a:stretch/>
        </p:blipFill>
        <p:spPr>
          <a:xfrm>
            <a:off x="4972699" y="746126"/>
            <a:ext cx="6533501" cy="54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1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68663-42FD-924B-2CC5-8E0D3960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93893" y="4312714"/>
            <a:ext cx="8610600" cy="1293028"/>
          </a:xfrm>
        </p:spPr>
        <p:txBody>
          <a:bodyPr/>
          <a:lstStyle/>
          <a:p>
            <a:endParaRPr lang="en-GB"/>
          </a:p>
        </p:txBody>
      </p:sp>
      <p:pic>
        <p:nvPicPr>
          <p:cNvPr id="28" name="Content Placeholder 27">
            <a:extLst>
              <a:ext uri="{FF2B5EF4-FFF2-40B4-BE49-F238E27FC236}">
                <a16:creationId xmlns:a16="http://schemas.microsoft.com/office/drawing/2014/main" id="{98207407-1634-CF29-46E1-9833F5AC01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4428" y="-85060"/>
            <a:ext cx="12266428" cy="6943059"/>
          </a:xfrm>
        </p:spPr>
      </p:pic>
    </p:spTree>
    <p:extLst>
      <p:ext uri="{BB962C8B-B14F-4D97-AF65-F5344CB8AC3E}">
        <p14:creationId xmlns:p14="http://schemas.microsoft.com/office/powerpoint/2010/main" val="1593477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7463A-CCFD-FF0B-6F45-AC5B25E22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43673"/>
            <a:ext cx="8610600" cy="1293028"/>
          </a:xfrm>
        </p:spPr>
        <p:txBody>
          <a:bodyPr/>
          <a:lstStyle/>
          <a:p>
            <a:r>
              <a:rPr lang="en-GB"/>
              <a:t>Financial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59843-2762-5184-F821-CC5B0F3C9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rofits/losses cannot be identified just for few months and it is changeable over time (Helen,2002)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Lottery UK Grant £50000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investment £10000 each member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39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00B61B-F45B-771D-DCCE-6681ECC4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solidFill>
                  <a:schemeClr val="bg1"/>
                </a:solidFill>
              </a:rPr>
              <a:t>Profit/loss sheet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12695F-5979-013B-DCDA-19A6B6271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880" y="643467"/>
            <a:ext cx="495824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1139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86D06-BD34-A4F4-B156-A25352291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37" y="182083"/>
            <a:ext cx="10820400" cy="66865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b="1" i="1" dirty="0">
                <a:latin typeface="Italic"/>
                <a:ea typeface="Calibri" panose="020F0502020204030204" pitchFamily="34" charset="0"/>
                <a:cs typeface="Arial"/>
              </a:rPr>
              <a:t>REFERENCES</a:t>
            </a:r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Autio, E. (2007) </a:t>
            </a:r>
            <a:r>
              <a:rPr lang="en-GB" sz="1800" i="1" dirty="0">
                <a:ea typeface="+mn-lt"/>
                <a:cs typeface="+mn-lt"/>
              </a:rPr>
              <a:t>Global Report on High Growth Entrepreneurship</a:t>
            </a:r>
            <a:r>
              <a:rPr lang="en-GB" sz="1800" dirty="0">
                <a:ea typeface="+mn-lt"/>
                <a:cs typeface="+mn-lt"/>
              </a:rPr>
              <a:t>, Babson College and London, London Business School, Wellesley MA, UK </a:t>
            </a:r>
            <a:endParaRPr lang="en-GB" sz="1800" dirty="0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 B plan (2022) </a:t>
            </a:r>
            <a:r>
              <a:rPr lang="en-GB" sz="1800" i="1" dirty="0">
                <a:ea typeface="+mn-lt"/>
                <a:cs typeface="+mn-lt"/>
              </a:rPr>
              <a:t>8 Quotes to Motivate You to Make a Plan and Stick to it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 Available at: </a:t>
            </a:r>
            <a:r>
              <a:rPr lang="en-GB" sz="1800" dirty="0">
                <a:ea typeface="+mn-lt"/>
                <a:cs typeface="+mn-lt"/>
                <a:hlinkClick r:id="rId2"/>
              </a:rPr>
              <a:t>https://articles.bplans.com/8-quotes-to-motivate-you-to-make-a-plan-and-     stick-to-it/</a:t>
            </a:r>
            <a:r>
              <a:rPr lang="en-GB" sz="1800" dirty="0">
                <a:ea typeface="+mn-lt"/>
                <a:cs typeface="+mn-lt"/>
              </a:rPr>
              <a:t> (Accessed on 14</a:t>
            </a:r>
            <a:r>
              <a:rPr lang="en-GB" sz="1800" baseline="30000" dirty="0">
                <a:ea typeface="+mn-lt"/>
                <a:cs typeface="+mn-lt"/>
              </a:rPr>
              <a:t>th</a:t>
            </a:r>
            <a:r>
              <a:rPr lang="en-GB" sz="1800" dirty="0">
                <a:ea typeface="+mn-lt"/>
                <a:cs typeface="+mn-lt"/>
              </a:rPr>
              <a:t>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Cambridge University Press (2022) </a:t>
            </a:r>
            <a:r>
              <a:rPr lang="en-GB" sz="1800" i="1" dirty="0">
                <a:ea typeface="+mn-lt"/>
                <a:cs typeface="+mn-lt"/>
              </a:rPr>
              <a:t>Meaning of Target Market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 Available at: </a:t>
            </a:r>
            <a:r>
              <a:rPr lang="en-GB" sz="1800" dirty="0">
                <a:ea typeface="+mn-lt"/>
                <a:cs typeface="+mn-lt"/>
                <a:hlinkClick r:id="rId3"/>
              </a:rPr>
              <a:t>https://dictionary.cambridge.org/dictionary/english/target-market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 (Accessed 06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 Commonwealth of Australia (2021) </a:t>
            </a:r>
            <a:r>
              <a:rPr lang="en-GB" sz="1800" i="1" dirty="0">
                <a:ea typeface="+mn-lt"/>
                <a:cs typeface="+mn-lt"/>
              </a:rPr>
              <a:t>Identify Your Target Market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Available at: </a:t>
            </a:r>
            <a:r>
              <a:rPr lang="en-GB" sz="1800" dirty="0">
                <a:ea typeface="+mn-lt"/>
                <a:cs typeface="+mn-lt"/>
                <a:hlinkClick r:id="rId4"/>
              </a:rPr>
              <a:t>https://business.gov.au/marketing/identify-your-target-market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(Accessed 06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Grow Think (2022) </a:t>
            </a:r>
            <a:r>
              <a:rPr lang="en-GB" sz="1800" i="1" dirty="0">
                <a:ea typeface="+mn-lt"/>
                <a:cs typeface="+mn-lt"/>
              </a:rPr>
              <a:t>The Perfect Business Plan Layout &amp; Outline for a Great Plan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Available at: </a:t>
            </a:r>
            <a:r>
              <a:rPr lang="en-GB" sz="1800" dirty="0">
                <a:ea typeface="+mn-lt"/>
                <a:cs typeface="+mn-lt"/>
                <a:hlinkClick r:id="rId5"/>
              </a:rPr>
              <a:t>https://www.growthink.com/businessplan/help-center/business-plan-layout-how-design-your-plan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 (Accessed on 14</a:t>
            </a:r>
            <a:r>
              <a:rPr lang="en-GB" sz="1800" baseline="30000" dirty="0">
                <a:ea typeface="+mn-lt"/>
                <a:cs typeface="+mn-lt"/>
              </a:rPr>
              <a:t>th</a:t>
            </a:r>
            <a:r>
              <a:rPr lang="en-GB" sz="1800" dirty="0">
                <a:ea typeface="+mn-lt"/>
                <a:cs typeface="+mn-lt"/>
              </a:rPr>
              <a:t>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 Kuratko, D.F. (2009) </a:t>
            </a:r>
            <a:r>
              <a:rPr lang="en-GB" sz="1800" i="1" dirty="0">
                <a:ea typeface="+mn-lt"/>
                <a:cs typeface="+mn-lt"/>
              </a:rPr>
              <a:t>Entrepreneurship: Theory, Process, Practice, Cengage/South-       Western. Publishers</a:t>
            </a:r>
            <a:r>
              <a:rPr lang="en-GB" sz="1800" dirty="0">
                <a:ea typeface="+mn-lt"/>
                <a:cs typeface="+mn-lt"/>
              </a:rPr>
              <a:t>, Mason, OH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Madison (1990)</a:t>
            </a:r>
            <a:r>
              <a:rPr lang="en-GB" sz="1800" i="1" dirty="0">
                <a:ea typeface="+mn-lt"/>
                <a:cs typeface="+mn-lt"/>
              </a:rPr>
              <a:t> Small business forum: the journal of the Association of Small Business      Development Centres</a:t>
            </a:r>
            <a:r>
              <a:rPr lang="en-GB" sz="1800" dirty="0">
                <a:ea typeface="+mn-lt"/>
                <a:cs typeface="+mn-lt"/>
              </a:rPr>
              <a:t>., WI: University of Wisconsin-Extension Small Business Development Center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36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63523-AB10-9F93-98DF-A78C09A46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08" y="727267"/>
            <a:ext cx="10946219" cy="56097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Minniti, M. and Bygrave, W.D. (2004) </a:t>
            </a:r>
            <a:r>
              <a:rPr lang="en-GB" sz="1800" i="1" dirty="0">
                <a:ea typeface="+mn-lt"/>
                <a:cs typeface="+mn-lt"/>
              </a:rPr>
              <a:t>Global Entrepreneurship Monitor</a:t>
            </a:r>
            <a:r>
              <a:rPr lang="en-GB" sz="1800" dirty="0">
                <a:ea typeface="+mn-lt"/>
                <a:cs typeface="+mn-lt"/>
              </a:rPr>
              <a:t>, Kauffman Center for Entrepreneurial Leadership. </a:t>
            </a:r>
            <a:endParaRPr lang="en-GB" sz="1800" dirty="0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 Nadeem, M. et al. (2015) ‘Enhancement of the Oxidative Stability of Whey Butter through Almond (Prunus dulcis) Peel Extract’, </a:t>
            </a:r>
            <a:r>
              <a:rPr lang="en-GB" sz="1800" i="1" dirty="0">
                <a:ea typeface="+mn-lt"/>
                <a:cs typeface="+mn-lt"/>
              </a:rPr>
              <a:t>Journal of food processing and preservation</a:t>
            </a:r>
            <a:r>
              <a:rPr lang="en-GB" sz="1800" dirty="0">
                <a:ea typeface="+mn-lt"/>
                <a:cs typeface="+mn-lt"/>
              </a:rPr>
              <a:t>, 39(6), pp. 591–598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>
                <a:ea typeface="+mn-lt"/>
                <a:cs typeface="+mn-lt"/>
              </a:rPr>
              <a:t>Nugus, S. (2009) </a:t>
            </a:r>
            <a:r>
              <a:rPr lang="en-GB" sz="1800" i="1" dirty="0">
                <a:ea typeface="+mn-lt"/>
                <a:cs typeface="+mn-lt"/>
              </a:rPr>
              <a:t>Financial planning using Excel forecasting planning and budgeting techniques</a:t>
            </a:r>
            <a:r>
              <a:rPr lang="en-GB" sz="1800" dirty="0">
                <a:ea typeface="+mn-lt"/>
                <a:cs typeface="+mn-lt"/>
              </a:rPr>
              <a:t>. 2nd ed. Amsterdam :CIMA.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dirty="0" err="1">
                <a:ea typeface="+mn-lt"/>
                <a:cs typeface="+mn-lt"/>
              </a:rPr>
              <a:t>Zalengera</a:t>
            </a:r>
            <a:r>
              <a:rPr lang="en-GB" sz="1800" dirty="0">
                <a:ea typeface="+mn-lt"/>
                <a:cs typeface="+mn-lt"/>
              </a:rPr>
              <a:t>, C., Blanchard, R.E., Eames, P.C., Juma, A.M., </a:t>
            </a:r>
            <a:r>
              <a:rPr lang="en-GB" sz="1800" dirty="0" err="1">
                <a:ea typeface="+mn-lt"/>
                <a:cs typeface="+mn-lt"/>
              </a:rPr>
              <a:t>Chitawo</a:t>
            </a:r>
            <a:r>
              <a:rPr lang="en-GB" sz="1800" dirty="0">
                <a:ea typeface="+mn-lt"/>
                <a:cs typeface="+mn-lt"/>
              </a:rPr>
              <a:t>, M.L. and Gondwe, K.T., (2014). </a:t>
            </a:r>
            <a:r>
              <a:rPr lang="en-GB" sz="1800" i="1" dirty="0">
                <a:ea typeface="+mn-lt"/>
                <a:cs typeface="+mn-lt"/>
              </a:rPr>
              <a:t>Overview of the Malawi energy situation and A PESTLE analysis for sustainable development of renewable energy</a:t>
            </a:r>
            <a:r>
              <a:rPr lang="en-GB" sz="1800" dirty="0">
                <a:ea typeface="+mn-lt"/>
                <a:cs typeface="+mn-lt"/>
              </a:rPr>
              <a:t>. Renewable and Sustainable Energy Reviews, 38, pp.335-347.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74899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2D74627-6370-4599-B814-C8B296B6B9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ABBE949-432E-4906-9993-D25B9D5355A3}">
  <ds:schemaRefs>
    <ds:schemaRef ds:uri="90b58af8-24e5-4252-ab67-b2f2985aee88"/>
    <ds:schemaRef ds:uri="be49ff73-cec0-4379-9da8-63ff3cc411b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895F110-8DEE-4DD6-A533-185270CDCD03}">
  <ds:schemaRefs>
    <ds:schemaRef ds:uri="90b58af8-24e5-4252-ab67-b2f2985aee88"/>
    <ds:schemaRef ds:uri="be49ff73-cec0-4379-9da8-63ff3cc411b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18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Vapor Trail</vt:lpstr>
      <vt:lpstr>Nutty Buddy</vt:lpstr>
      <vt:lpstr>                                  group 1</vt:lpstr>
      <vt:lpstr>Table of content</vt:lpstr>
      <vt:lpstr>Executive summery</vt:lpstr>
      <vt:lpstr>PowerPoint Presentation</vt:lpstr>
      <vt:lpstr>Product and services</vt:lpstr>
      <vt:lpstr> Market audit</vt:lpstr>
      <vt:lpstr>SWOT Analysis</vt:lpstr>
      <vt:lpstr>PESTEl Analysis</vt:lpstr>
      <vt:lpstr>Target market can be defined as the group of people that a company wants to sell their products or services(Linkedin.com, 2019).</vt:lpstr>
      <vt:lpstr>PowerPoint Presentation</vt:lpstr>
      <vt:lpstr>Marketing plan</vt:lpstr>
      <vt:lpstr>Team management</vt:lpstr>
      <vt:lpstr>PowerPoint Presentation</vt:lpstr>
      <vt:lpstr>Financial plan</vt:lpstr>
      <vt:lpstr>Profit/loss sheet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 Stoyanov (2106796)</dc:creator>
  <cp:revision>11</cp:revision>
  <dcterms:created xsi:type="dcterms:W3CDTF">2022-07-06T13:19:10Z</dcterms:created>
  <dcterms:modified xsi:type="dcterms:W3CDTF">2022-07-23T20:04:06Z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