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44"/>
  </p:notesMasterIdLst>
  <p:sldIdLst>
    <p:sldId id="266" r:id="rId26"/>
    <p:sldId id="305" r:id="rId27"/>
    <p:sldId id="328" r:id="rId28"/>
    <p:sldId id="327" r:id="rId29"/>
    <p:sldId id="330" r:id="rId30"/>
    <p:sldId id="331" r:id="rId31"/>
    <p:sldId id="332" r:id="rId32"/>
    <p:sldId id="302" r:id="rId33"/>
    <p:sldId id="329" r:id="rId34"/>
    <p:sldId id="313" r:id="rId35"/>
    <p:sldId id="334" r:id="rId36"/>
    <p:sldId id="335" r:id="rId37"/>
    <p:sldId id="336" r:id="rId38"/>
    <p:sldId id="337" r:id="rId39"/>
    <p:sldId id="338" r:id="rId40"/>
    <p:sldId id="339" r:id="rId41"/>
    <p:sldId id="340" r:id="rId42"/>
    <p:sldId id="333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2760" autoAdjust="0"/>
  </p:normalViewPr>
  <p:slideViewPr>
    <p:cSldViewPr snapToGrid="0">
      <p:cViewPr varScale="1">
        <p:scale>
          <a:sx n="80" d="100"/>
          <a:sy n="80" d="100"/>
        </p:scale>
        <p:origin x="17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1.xml"/><Relationship Id="rId39" Type="http://schemas.openxmlformats.org/officeDocument/2006/relationships/slide" Target="slides/slide14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9.xml"/><Relationship Id="rId42" Type="http://schemas.openxmlformats.org/officeDocument/2006/relationships/slide" Target="slides/slide17.xml"/><Relationship Id="rId47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6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viewProps" Target="view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7602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4783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0171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4221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7243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6306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6844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0120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1419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4266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693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77590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38091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86819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049539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05022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827955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3970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5/23/2023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4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7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r>
              <a:rPr lang="en-GB" sz="6000" b="1" dirty="0"/>
              <a:t>Supervised</a:t>
            </a:r>
          </a:p>
          <a:p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Machine Learning – </a:t>
            </a:r>
          </a:p>
          <a:p>
            <a:r>
              <a:rPr lang="en-GB" sz="6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Classification</a:t>
            </a:r>
            <a:endParaRPr lang="en-GB" sz="60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3772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AI Techniques</a:t>
            </a:r>
            <a:endParaRPr lang="en-GB" sz="6000" b="1" dirty="0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DE36FDB9-EB88-9C21-4069-DF134ED840AA}"/>
              </a:ext>
            </a:extLst>
          </p:cNvPr>
          <p:cNvSpPr/>
          <p:nvPr/>
        </p:nvSpPr>
        <p:spPr>
          <a:xfrm>
            <a:off x="5265821" y="1375327"/>
            <a:ext cx="1660358" cy="914400"/>
          </a:xfrm>
          <a:prstGeom prst="roundRect">
            <a:avLst/>
          </a:prstGeom>
          <a:ln w="571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AI</a:t>
            </a:r>
            <a:endParaRPr lang="en-GB" sz="3600" b="1" dirty="0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E6392504-4244-1EE4-EF8A-F740E1E09D04}"/>
              </a:ext>
            </a:extLst>
          </p:cNvPr>
          <p:cNvSpPr/>
          <p:nvPr/>
        </p:nvSpPr>
        <p:spPr>
          <a:xfrm>
            <a:off x="2297060" y="2928172"/>
            <a:ext cx="1941095" cy="914401"/>
          </a:xfrm>
          <a:prstGeom prst="roundRect">
            <a:avLst/>
          </a:prstGeom>
          <a:ln w="571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Knowledge Based</a:t>
            </a:r>
            <a:endParaRPr lang="en-GB" sz="2000" b="1" dirty="0"/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6B079C07-42D9-6C68-708B-BCDDDFD4BF50}"/>
              </a:ext>
            </a:extLst>
          </p:cNvPr>
          <p:cNvSpPr/>
          <p:nvPr/>
        </p:nvSpPr>
        <p:spPr>
          <a:xfrm>
            <a:off x="7451073" y="2931939"/>
            <a:ext cx="1941095" cy="914400"/>
          </a:xfrm>
          <a:prstGeom prst="roundRect">
            <a:avLst/>
          </a:prstGeom>
          <a:ln w="571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ML</a:t>
            </a:r>
            <a:endParaRPr lang="en-GB" sz="2000" b="1" dirty="0"/>
          </a:p>
        </p:txBody>
      </p:sp>
      <p:cxnSp>
        <p:nvCxnSpPr>
          <p:cNvPr id="33" name="Connector: Elbow 32">
            <a:extLst>
              <a:ext uri="{FF2B5EF4-FFF2-40B4-BE49-F238E27FC236}">
                <a16:creationId xmlns:a16="http://schemas.microsoft.com/office/drawing/2014/main" id="{13B11E95-734A-28D6-D3F4-0790ACFA8C4E}"/>
              </a:ext>
            </a:extLst>
          </p:cNvPr>
          <p:cNvCxnSpPr>
            <a:cxnSpLocks/>
            <a:stCxn id="24" idx="2"/>
            <a:endCxn id="28" idx="0"/>
          </p:cNvCxnSpPr>
          <p:nvPr/>
        </p:nvCxnSpPr>
        <p:spPr>
          <a:xfrm rot="5400000">
            <a:off x="4362582" y="1194753"/>
            <a:ext cx="638445" cy="2828392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Connector: Elbow 40">
            <a:extLst>
              <a:ext uri="{FF2B5EF4-FFF2-40B4-BE49-F238E27FC236}">
                <a16:creationId xmlns:a16="http://schemas.microsoft.com/office/drawing/2014/main" id="{393AE027-4F11-6FEB-CA66-DBF04BE40643}"/>
              </a:ext>
            </a:extLst>
          </p:cNvPr>
          <p:cNvCxnSpPr>
            <a:cxnSpLocks/>
            <a:endCxn id="31" idx="0"/>
          </p:cNvCxnSpPr>
          <p:nvPr/>
        </p:nvCxnSpPr>
        <p:spPr>
          <a:xfrm>
            <a:off x="4262704" y="2598820"/>
            <a:ext cx="4158917" cy="333119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919C9AF-3823-C1F8-2884-C846CE36403E}"/>
              </a:ext>
            </a:extLst>
          </p:cNvPr>
          <p:cNvSpPr/>
          <p:nvPr/>
        </p:nvSpPr>
        <p:spPr>
          <a:xfrm>
            <a:off x="9920057" y="4354143"/>
            <a:ext cx="1941095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Unsupervised Learning</a:t>
            </a:r>
            <a:endParaRPr lang="en-GB" sz="2000" b="1" dirty="0"/>
          </a:p>
        </p:txBody>
      </p:sp>
      <p:cxnSp>
        <p:nvCxnSpPr>
          <p:cNvPr id="15" name="Connector: Elbow 14">
            <a:extLst>
              <a:ext uri="{FF2B5EF4-FFF2-40B4-BE49-F238E27FC236}">
                <a16:creationId xmlns:a16="http://schemas.microsoft.com/office/drawing/2014/main" id="{99D5CFCE-8800-6129-5753-761574768EDA}"/>
              </a:ext>
            </a:extLst>
          </p:cNvPr>
          <p:cNvCxnSpPr>
            <a:cxnSpLocks/>
            <a:stCxn id="31" idx="2"/>
            <a:endCxn id="12" idx="0"/>
          </p:cNvCxnSpPr>
          <p:nvPr/>
        </p:nvCxnSpPr>
        <p:spPr>
          <a:xfrm rot="16200000" flipH="1">
            <a:off x="9402211" y="2865749"/>
            <a:ext cx="507804" cy="2468984"/>
          </a:xfrm>
          <a:prstGeom prst="bentConnector3">
            <a:avLst>
              <a:gd name="adj1" fmla="val 54739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9484B98C-1D0C-EE20-F6A1-99D7C5526131}"/>
              </a:ext>
            </a:extLst>
          </p:cNvPr>
          <p:cNvSpPr/>
          <p:nvPr/>
        </p:nvSpPr>
        <p:spPr>
          <a:xfrm>
            <a:off x="7828043" y="4351088"/>
            <a:ext cx="1941095" cy="914400"/>
          </a:xfrm>
          <a:prstGeom prst="roundRect">
            <a:avLst/>
          </a:prstGeom>
          <a:ln w="571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Supervised Learning</a:t>
            </a:r>
            <a:endParaRPr lang="en-GB" sz="2400" b="1" dirty="0"/>
          </a:p>
        </p:txBody>
      </p:sp>
      <p:cxnSp>
        <p:nvCxnSpPr>
          <p:cNvPr id="9" name="Connector: Elbow 8">
            <a:extLst>
              <a:ext uri="{FF2B5EF4-FFF2-40B4-BE49-F238E27FC236}">
                <a16:creationId xmlns:a16="http://schemas.microsoft.com/office/drawing/2014/main" id="{0CE98B3E-D943-2132-F4E4-3350C49591B1}"/>
              </a:ext>
            </a:extLst>
          </p:cNvPr>
          <p:cNvCxnSpPr>
            <a:cxnSpLocks/>
            <a:endCxn id="6" idx="0"/>
          </p:cNvCxnSpPr>
          <p:nvPr/>
        </p:nvCxnSpPr>
        <p:spPr>
          <a:xfrm rot="5400000">
            <a:off x="8695762" y="4248258"/>
            <a:ext cx="205660" cy="1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CCD00547-9545-BF92-C3D5-BD24279288BB}"/>
              </a:ext>
            </a:extLst>
          </p:cNvPr>
          <p:cNvSpPr/>
          <p:nvPr/>
        </p:nvSpPr>
        <p:spPr>
          <a:xfrm>
            <a:off x="5748137" y="4356177"/>
            <a:ext cx="1941095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Reinforcement Learning</a:t>
            </a:r>
            <a:endParaRPr lang="en-GB" sz="2000" b="1" dirty="0"/>
          </a:p>
        </p:txBody>
      </p:sp>
      <p:cxnSp>
        <p:nvCxnSpPr>
          <p:cNvPr id="8" name="Connector: Elbow 7">
            <a:extLst>
              <a:ext uri="{FF2B5EF4-FFF2-40B4-BE49-F238E27FC236}">
                <a16:creationId xmlns:a16="http://schemas.microsoft.com/office/drawing/2014/main" id="{5F1A6031-59D5-CCEC-24F2-F702F6F8E7C4}"/>
              </a:ext>
            </a:extLst>
          </p:cNvPr>
          <p:cNvCxnSpPr>
            <a:cxnSpLocks/>
            <a:endCxn id="2" idx="0"/>
          </p:cNvCxnSpPr>
          <p:nvPr/>
        </p:nvCxnSpPr>
        <p:spPr>
          <a:xfrm rot="10800000" flipV="1">
            <a:off x="6718686" y="4129053"/>
            <a:ext cx="2167669" cy="227124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AC8C587A-74FC-86CF-5A16-FAA673B7B453}"/>
              </a:ext>
            </a:extLst>
          </p:cNvPr>
          <p:cNvSpPr/>
          <p:nvPr/>
        </p:nvSpPr>
        <p:spPr>
          <a:xfrm>
            <a:off x="796382" y="4293054"/>
            <a:ext cx="1941095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Expert Systems</a:t>
            </a:r>
            <a:endParaRPr lang="en-GB" sz="2400" b="1" dirty="0"/>
          </a:p>
        </p:txBody>
      </p:sp>
      <p:cxnSp>
        <p:nvCxnSpPr>
          <p:cNvPr id="11" name="Connector: Elbow 10">
            <a:extLst>
              <a:ext uri="{FF2B5EF4-FFF2-40B4-BE49-F238E27FC236}">
                <a16:creationId xmlns:a16="http://schemas.microsoft.com/office/drawing/2014/main" id="{5E493DF3-3B89-0765-7859-AC09F7056524}"/>
              </a:ext>
            </a:extLst>
          </p:cNvPr>
          <p:cNvCxnSpPr>
            <a:cxnSpLocks/>
            <a:endCxn id="3" idx="0"/>
          </p:cNvCxnSpPr>
          <p:nvPr/>
        </p:nvCxnSpPr>
        <p:spPr>
          <a:xfrm rot="5400000">
            <a:off x="2218823" y="3386913"/>
            <a:ext cx="454248" cy="1358034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48732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3772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AI Techniques</a:t>
            </a:r>
            <a:endParaRPr lang="en-GB" sz="6000" b="1" dirty="0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DE36FDB9-EB88-9C21-4069-DF134ED840AA}"/>
              </a:ext>
            </a:extLst>
          </p:cNvPr>
          <p:cNvSpPr/>
          <p:nvPr/>
        </p:nvSpPr>
        <p:spPr>
          <a:xfrm>
            <a:off x="5265821" y="1375327"/>
            <a:ext cx="1660358" cy="914400"/>
          </a:xfrm>
          <a:prstGeom prst="roundRect">
            <a:avLst/>
          </a:prstGeom>
          <a:ln w="571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AI</a:t>
            </a:r>
            <a:endParaRPr lang="en-GB" sz="3600" b="1" dirty="0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E6392504-4244-1EE4-EF8A-F740E1E09D04}"/>
              </a:ext>
            </a:extLst>
          </p:cNvPr>
          <p:cNvSpPr/>
          <p:nvPr/>
        </p:nvSpPr>
        <p:spPr>
          <a:xfrm>
            <a:off x="2297060" y="2928172"/>
            <a:ext cx="1941095" cy="914401"/>
          </a:xfrm>
          <a:prstGeom prst="roundRect">
            <a:avLst/>
          </a:prstGeom>
          <a:solidFill>
            <a:srgbClr val="00B050"/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Knowledge Based</a:t>
            </a:r>
            <a:endParaRPr lang="en-GB" sz="2000" b="1" dirty="0"/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6B079C07-42D9-6C68-708B-BCDDDFD4BF50}"/>
              </a:ext>
            </a:extLst>
          </p:cNvPr>
          <p:cNvSpPr/>
          <p:nvPr/>
        </p:nvSpPr>
        <p:spPr>
          <a:xfrm>
            <a:off x="7451073" y="2931939"/>
            <a:ext cx="1941095" cy="914400"/>
          </a:xfrm>
          <a:prstGeom prst="roundRect">
            <a:avLst/>
          </a:prstGeom>
          <a:ln w="571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ML</a:t>
            </a:r>
            <a:endParaRPr lang="en-GB" sz="2000" b="1" dirty="0"/>
          </a:p>
        </p:txBody>
      </p:sp>
      <p:cxnSp>
        <p:nvCxnSpPr>
          <p:cNvPr id="33" name="Connector: Elbow 32">
            <a:extLst>
              <a:ext uri="{FF2B5EF4-FFF2-40B4-BE49-F238E27FC236}">
                <a16:creationId xmlns:a16="http://schemas.microsoft.com/office/drawing/2014/main" id="{13B11E95-734A-28D6-D3F4-0790ACFA8C4E}"/>
              </a:ext>
            </a:extLst>
          </p:cNvPr>
          <p:cNvCxnSpPr>
            <a:cxnSpLocks/>
            <a:stCxn id="24" idx="2"/>
            <a:endCxn id="28" idx="0"/>
          </p:cNvCxnSpPr>
          <p:nvPr/>
        </p:nvCxnSpPr>
        <p:spPr>
          <a:xfrm rot="5400000">
            <a:off x="4362582" y="1194753"/>
            <a:ext cx="638445" cy="2828392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Connector: Elbow 40">
            <a:extLst>
              <a:ext uri="{FF2B5EF4-FFF2-40B4-BE49-F238E27FC236}">
                <a16:creationId xmlns:a16="http://schemas.microsoft.com/office/drawing/2014/main" id="{393AE027-4F11-6FEB-CA66-DBF04BE40643}"/>
              </a:ext>
            </a:extLst>
          </p:cNvPr>
          <p:cNvCxnSpPr>
            <a:cxnSpLocks/>
            <a:endCxn id="31" idx="0"/>
          </p:cNvCxnSpPr>
          <p:nvPr/>
        </p:nvCxnSpPr>
        <p:spPr>
          <a:xfrm>
            <a:off x="4262704" y="2598820"/>
            <a:ext cx="4158917" cy="333119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919C9AF-3823-C1F8-2884-C846CE36403E}"/>
              </a:ext>
            </a:extLst>
          </p:cNvPr>
          <p:cNvSpPr/>
          <p:nvPr/>
        </p:nvSpPr>
        <p:spPr>
          <a:xfrm>
            <a:off x="9920057" y="4354143"/>
            <a:ext cx="1941095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Unsupervised Learning</a:t>
            </a:r>
            <a:endParaRPr lang="en-GB" sz="2000" b="1" dirty="0"/>
          </a:p>
        </p:txBody>
      </p:sp>
      <p:cxnSp>
        <p:nvCxnSpPr>
          <p:cNvPr id="15" name="Connector: Elbow 14">
            <a:extLst>
              <a:ext uri="{FF2B5EF4-FFF2-40B4-BE49-F238E27FC236}">
                <a16:creationId xmlns:a16="http://schemas.microsoft.com/office/drawing/2014/main" id="{99D5CFCE-8800-6129-5753-761574768EDA}"/>
              </a:ext>
            </a:extLst>
          </p:cNvPr>
          <p:cNvCxnSpPr>
            <a:cxnSpLocks/>
            <a:stCxn id="31" idx="2"/>
            <a:endCxn id="12" idx="0"/>
          </p:cNvCxnSpPr>
          <p:nvPr/>
        </p:nvCxnSpPr>
        <p:spPr>
          <a:xfrm rot="16200000" flipH="1">
            <a:off x="9402211" y="2865749"/>
            <a:ext cx="507804" cy="2468984"/>
          </a:xfrm>
          <a:prstGeom prst="bentConnector3">
            <a:avLst>
              <a:gd name="adj1" fmla="val 54739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9484B98C-1D0C-EE20-F6A1-99D7C5526131}"/>
              </a:ext>
            </a:extLst>
          </p:cNvPr>
          <p:cNvSpPr/>
          <p:nvPr/>
        </p:nvSpPr>
        <p:spPr>
          <a:xfrm>
            <a:off x="7828043" y="4351088"/>
            <a:ext cx="1941095" cy="914400"/>
          </a:xfrm>
          <a:prstGeom prst="roundRect">
            <a:avLst/>
          </a:prstGeom>
          <a:ln w="571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Supervised Learning</a:t>
            </a:r>
            <a:endParaRPr lang="en-GB" sz="2400" b="1" dirty="0"/>
          </a:p>
        </p:txBody>
      </p:sp>
      <p:cxnSp>
        <p:nvCxnSpPr>
          <p:cNvPr id="9" name="Connector: Elbow 8">
            <a:extLst>
              <a:ext uri="{FF2B5EF4-FFF2-40B4-BE49-F238E27FC236}">
                <a16:creationId xmlns:a16="http://schemas.microsoft.com/office/drawing/2014/main" id="{0CE98B3E-D943-2132-F4E4-3350C49591B1}"/>
              </a:ext>
            </a:extLst>
          </p:cNvPr>
          <p:cNvCxnSpPr>
            <a:cxnSpLocks/>
            <a:endCxn id="6" idx="0"/>
          </p:cNvCxnSpPr>
          <p:nvPr/>
        </p:nvCxnSpPr>
        <p:spPr>
          <a:xfrm rot="5400000">
            <a:off x="8695762" y="4248258"/>
            <a:ext cx="205660" cy="1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CCD00547-9545-BF92-C3D5-BD24279288BB}"/>
              </a:ext>
            </a:extLst>
          </p:cNvPr>
          <p:cNvSpPr/>
          <p:nvPr/>
        </p:nvSpPr>
        <p:spPr>
          <a:xfrm>
            <a:off x="5748137" y="4356177"/>
            <a:ext cx="1941095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Reinforcement Learning</a:t>
            </a:r>
            <a:endParaRPr lang="en-GB" sz="2000" b="1" dirty="0"/>
          </a:p>
        </p:txBody>
      </p:sp>
      <p:cxnSp>
        <p:nvCxnSpPr>
          <p:cNvPr id="8" name="Connector: Elbow 7">
            <a:extLst>
              <a:ext uri="{FF2B5EF4-FFF2-40B4-BE49-F238E27FC236}">
                <a16:creationId xmlns:a16="http://schemas.microsoft.com/office/drawing/2014/main" id="{5F1A6031-59D5-CCEC-24F2-F702F6F8E7C4}"/>
              </a:ext>
            </a:extLst>
          </p:cNvPr>
          <p:cNvCxnSpPr>
            <a:cxnSpLocks/>
            <a:endCxn id="2" idx="0"/>
          </p:cNvCxnSpPr>
          <p:nvPr/>
        </p:nvCxnSpPr>
        <p:spPr>
          <a:xfrm rot="10800000" flipV="1">
            <a:off x="6718686" y="4129053"/>
            <a:ext cx="2167669" cy="227124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AC8C587A-74FC-86CF-5A16-FAA673B7B453}"/>
              </a:ext>
            </a:extLst>
          </p:cNvPr>
          <p:cNvSpPr/>
          <p:nvPr/>
        </p:nvSpPr>
        <p:spPr>
          <a:xfrm>
            <a:off x="796382" y="4293054"/>
            <a:ext cx="1941095" cy="914400"/>
          </a:xfrm>
          <a:prstGeom prst="roundRect">
            <a:avLst/>
          </a:prstGeom>
          <a:solidFill>
            <a:srgbClr val="00B050"/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Expert Systems</a:t>
            </a:r>
            <a:endParaRPr lang="en-GB" sz="2400" b="1" dirty="0"/>
          </a:p>
        </p:txBody>
      </p:sp>
      <p:cxnSp>
        <p:nvCxnSpPr>
          <p:cNvPr id="11" name="Connector: Elbow 10">
            <a:extLst>
              <a:ext uri="{FF2B5EF4-FFF2-40B4-BE49-F238E27FC236}">
                <a16:creationId xmlns:a16="http://schemas.microsoft.com/office/drawing/2014/main" id="{5E493DF3-3B89-0765-7859-AC09F7056524}"/>
              </a:ext>
            </a:extLst>
          </p:cNvPr>
          <p:cNvCxnSpPr>
            <a:cxnSpLocks/>
            <a:endCxn id="3" idx="0"/>
          </p:cNvCxnSpPr>
          <p:nvPr/>
        </p:nvCxnSpPr>
        <p:spPr>
          <a:xfrm rot="5400000">
            <a:off x="2218823" y="3386913"/>
            <a:ext cx="454248" cy="1358034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90631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3772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ML Techniques</a:t>
            </a:r>
            <a:endParaRPr lang="en-GB" sz="6000" b="1" dirty="0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DE36FDB9-EB88-9C21-4069-DF134ED840AA}"/>
              </a:ext>
            </a:extLst>
          </p:cNvPr>
          <p:cNvSpPr/>
          <p:nvPr/>
        </p:nvSpPr>
        <p:spPr>
          <a:xfrm>
            <a:off x="5265821" y="1375327"/>
            <a:ext cx="1660358" cy="914400"/>
          </a:xfrm>
          <a:prstGeom prst="roundRect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ML</a:t>
            </a:r>
            <a:endParaRPr lang="en-GB" sz="3600" b="1" dirty="0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E6392504-4244-1EE4-EF8A-F740E1E09D04}"/>
              </a:ext>
            </a:extLst>
          </p:cNvPr>
          <p:cNvSpPr/>
          <p:nvPr/>
        </p:nvSpPr>
        <p:spPr>
          <a:xfrm>
            <a:off x="330848" y="2931940"/>
            <a:ext cx="1941095" cy="914401"/>
          </a:xfrm>
          <a:prstGeom prst="round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Reinforcement Learning</a:t>
            </a:r>
            <a:endParaRPr lang="en-GB" sz="2000" b="1" dirty="0"/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A8190E59-8A05-5F04-C097-13706191188C}"/>
              </a:ext>
            </a:extLst>
          </p:cNvPr>
          <p:cNvSpPr/>
          <p:nvPr/>
        </p:nvSpPr>
        <p:spPr>
          <a:xfrm>
            <a:off x="2538145" y="2931940"/>
            <a:ext cx="1941095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Unsupervised Learning</a:t>
            </a:r>
            <a:endParaRPr lang="en-GB" sz="2000" b="1" dirty="0"/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6B079C07-42D9-6C68-708B-BCDDDFD4BF50}"/>
              </a:ext>
            </a:extLst>
          </p:cNvPr>
          <p:cNvSpPr/>
          <p:nvPr/>
        </p:nvSpPr>
        <p:spPr>
          <a:xfrm>
            <a:off x="7451073" y="2931939"/>
            <a:ext cx="1941095" cy="914400"/>
          </a:xfrm>
          <a:prstGeom prst="roundRect">
            <a:avLst/>
          </a:prstGeom>
          <a:ln w="571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Supervised Learning</a:t>
            </a:r>
            <a:endParaRPr lang="en-GB" sz="2000" b="1" dirty="0"/>
          </a:p>
        </p:txBody>
      </p:sp>
      <p:cxnSp>
        <p:nvCxnSpPr>
          <p:cNvPr id="33" name="Connector: Elbow 32">
            <a:extLst>
              <a:ext uri="{FF2B5EF4-FFF2-40B4-BE49-F238E27FC236}">
                <a16:creationId xmlns:a16="http://schemas.microsoft.com/office/drawing/2014/main" id="{13B11E95-734A-28D6-D3F4-0790ACFA8C4E}"/>
              </a:ext>
            </a:extLst>
          </p:cNvPr>
          <p:cNvCxnSpPr>
            <a:cxnSpLocks/>
            <a:stCxn id="24" idx="2"/>
            <a:endCxn id="28" idx="0"/>
          </p:cNvCxnSpPr>
          <p:nvPr/>
        </p:nvCxnSpPr>
        <p:spPr>
          <a:xfrm rot="5400000">
            <a:off x="3377592" y="213531"/>
            <a:ext cx="642213" cy="4794604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Connector: Elbow 40">
            <a:extLst>
              <a:ext uri="{FF2B5EF4-FFF2-40B4-BE49-F238E27FC236}">
                <a16:creationId xmlns:a16="http://schemas.microsoft.com/office/drawing/2014/main" id="{393AE027-4F11-6FEB-CA66-DBF04BE40643}"/>
              </a:ext>
            </a:extLst>
          </p:cNvPr>
          <p:cNvCxnSpPr>
            <a:cxnSpLocks/>
            <a:endCxn id="31" idx="0"/>
          </p:cNvCxnSpPr>
          <p:nvPr/>
        </p:nvCxnSpPr>
        <p:spPr>
          <a:xfrm>
            <a:off x="4262704" y="2598820"/>
            <a:ext cx="4158917" cy="333119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B03DED4E-89D0-0B86-3210-29C854287001}"/>
              </a:ext>
            </a:extLst>
          </p:cNvPr>
          <p:cNvCxnSpPr>
            <a:cxnSpLocks/>
            <a:endCxn id="30" idx="0"/>
          </p:cNvCxnSpPr>
          <p:nvPr/>
        </p:nvCxnSpPr>
        <p:spPr>
          <a:xfrm>
            <a:off x="3508693" y="2598822"/>
            <a:ext cx="0" cy="333118"/>
          </a:xfrm>
          <a:prstGeom prst="straightConnector1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5151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3772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ML Techniques</a:t>
            </a:r>
            <a:endParaRPr lang="en-GB" sz="6000" b="1" dirty="0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DE36FDB9-EB88-9C21-4069-DF134ED840AA}"/>
              </a:ext>
            </a:extLst>
          </p:cNvPr>
          <p:cNvSpPr/>
          <p:nvPr/>
        </p:nvSpPr>
        <p:spPr>
          <a:xfrm>
            <a:off x="5265821" y="1375327"/>
            <a:ext cx="1660358" cy="914400"/>
          </a:xfrm>
          <a:prstGeom prst="roundRect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ML</a:t>
            </a:r>
            <a:endParaRPr lang="en-GB" sz="3600" b="1" dirty="0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E6392504-4244-1EE4-EF8A-F740E1E09D04}"/>
              </a:ext>
            </a:extLst>
          </p:cNvPr>
          <p:cNvSpPr/>
          <p:nvPr/>
        </p:nvSpPr>
        <p:spPr>
          <a:xfrm>
            <a:off x="330848" y="2931940"/>
            <a:ext cx="1941095" cy="914401"/>
          </a:xfrm>
          <a:prstGeom prst="round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Reinforcement Learning</a:t>
            </a:r>
            <a:endParaRPr lang="en-GB" sz="2000" b="1" dirty="0"/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A8190E59-8A05-5F04-C097-13706191188C}"/>
              </a:ext>
            </a:extLst>
          </p:cNvPr>
          <p:cNvSpPr/>
          <p:nvPr/>
        </p:nvSpPr>
        <p:spPr>
          <a:xfrm>
            <a:off x="2538145" y="2931940"/>
            <a:ext cx="1941095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Unsupervised Learning</a:t>
            </a:r>
            <a:endParaRPr lang="en-GB" sz="2000" b="1" dirty="0"/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6B079C07-42D9-6C68-708B-BCDDDFD4BF50}"/>
              </a:ext>
            </a:extLst>
          </p:cNvPr>
          <p:cNvSpPr/>
          <p:nvPr/>
        </p:nvSpPr>
        <p:spPr>
          <a:xfrm>
            <a:off x="7451073" y="2931939"/>
            <a:ext cx="1941095" cy="914400"/>
          </a:xfrm>
          <a:prstGeom prst="roundRect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Supervised Learning</a:t>
            </a:r>
            <a:endParaRPr lang="en-GB" sz="2000" b="1" dirty="0"/>
          </a:p>
        </p:txBody>
      </p:sp>
      <p:cxnSp>
        <p:nvCxnSpPr>
          <p:cNvPr id="33" name="Connector: Elbow 32">
            <a:extLst>
              <a:ext uri="{FF2B5EF4-FFF2-40B4-BE49-F238E27FC236}">
                <a16:creationId xmlns:a16="http://schemas.microsoft.com/office/drawing/2014/main" id="{13B11E95-734A-28D6-D3F4-0790ACFA8C4E}"/>
              </a:ext>
            </a:extLst>
          </p:cNvPr>
          <p:cNvCxnSpPr>
            <a:cxnSpLocks/>
            <a:stCxn id="24" idx="2"/>
            <a:endCxn id="28" idx="0"/>
          </p:cNvCxnSpPr>
          <p:nvPr/>
        </p:nvCxnSpPr>
        <p:spPr>
          <a:xfrm rot="5400000">
            <a:off x="3377592" y="213531"/>
            <a:ext cx="642213" cy="4794604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Connector: Elbow 40">
            <a:extLst>
              <a:ext uri="{FF2B5EF4-FFF2-40B4-BE49-F238E27FC236}">
                <a16:creationId xmlns:a16="http://schemas.microsoft.com/office/drawing/2014/main" id="{393AE027-4F11-6FEB-CA66-DBF04BE40643}"/>
              </a:ext>
            </a:extLst>
          </p:cNvPr>
          <p:cNvCxnSpPr>
            <a:cxnSpLocks/>
            <a:endCxn id="31" idx="0"/>
          </p:cNvCxnSpPr>
          <p:nvPr/>
        </p:nvCxnSpPr>
        <p:spPr>
          <a:xfrm>
            <a:off x="4262704" y="2598820"/>
            <a:ext cx="4158917" cy="333119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B03DED4E-89D0-0B86-3210-29C854287001}"/>
              </a:ext>
            </a:extLst>
          </p:cNvPr>
          <p:cNvCxnSpPr>
            <a:cxnSpLocks/>
            <a:endCxn id="30" idx="0"/>
          </p:cNvCxnSpPr>
          <p:nvPr/>
        </p:nvCxnSpPr>
        <p:spPr>
          <a:xfrm>
            <a:off x="3508693" y="2598822"/>
            <a:ext cx="0" cy="333118"/>
          </a:xfrm>
          <a:prstGeom prst="straightConnector1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507BEE30-8772-D42E-8290-E107D452D081}"/>
              </a:ext>
            </a:extLst>
          </p:cNvPr>
          <p:cNvSpPr/>
          <p:nvPr/>
        </p:nvSpPr>
        <p:spPr>
          <a:xfrm>
            <a:off x="1301395" y="4392301"/>
            <a:ext cx="1941095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Clustering</a:t>
            </a:r>
          </a:p>
          <a:p>
            <a:pPr algn="ctr"/>
            <a:r>
              <a:rPr lang="en-US" sz="2400" b="1" dirty="0"/>
              <a:t>(K-Means)</a:t>
            </a:r>
            <a:endParaRPr lang="en-GB" sz="2400" b="1" dirty="0"/>
          </a:p>
        </p:txBody>
      </p:sp>
      <p:cxnSp>
        <p:nvCxnSpPr>
          <p:cNvPr id="6" name="Connector: Elbow 5">
            <a:extLst>
              <a:ext uri="{FF2B5EF4-FFF2-40B4-BE49-F238E27FC236}">
                <a16:creationId xmlns:a16="http://schemas.microsoft.com/office/drawing/2014/main" id="{5F543477-8097-F50B-3BF0-92B04BD01A08}"/>
              </a:ext>
            </a:extLst>
          </p:cNvPr>
          <p:cNvCxnSpPr>
            <a:cxnSpLocks/>
            <a:stCxn id="30" idx="2"/>
            <a:endCxn id="2" idx="0"/>
          </p:cNvCxnSpPr>
          <p:nvPr/>
        </p:nvCxnSpPr>
        <p:spPr>
          <a:xfrm rot="5400000">
            <a:off x="2617338" y="3500945"/>
            <a:ext cx="545961" cy="1236750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83873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3772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Supervised ML</a:t>
            </a:r>
            <a:endParaRPr lang="en-GB" sz="6000" b="1" dirty="0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DE36FDB9-EB88-9C21-4069-DF134ED840AA}"/>
              </a:ext>
            </a:extLst>
          </p:cNvPr>
          <p:cNvSpPr/>
          <p:nvPr/>
        </p:nvSpPr>
        <p:spPr>
          <a:xfrm>
            <a:off x="5265821" y="1375327"/>
            <a:ext cx="1660358" cy="914400"/>
          </a:xfrm>
          <a:prstGeom prst="roundRect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ML</a:t>
            </a:r>
            <a:endParaRPr lang="en-GB" sz="3600" b="1" dirty="0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E6392504-4244-1EE4-EF8A-F740E1E09D04}"/>
              </a:ext>
            </a:extLst>
          </p:cNvPr>
          <p:cNvSpPr/>
          <p:nvPr/>
        </p:nvSpPr>
        <p:spPr>
          <a:xfrm>
            <a:off x="330848" y="2931940"/>
            <a:ext cx="1941095" cy="914401"/>
          </a:xfrm>
          <a:prstGeom prst="round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Reinforcement Learning</a:t>
            </a:r>
            <a:endParaRPr lang="en-GB" sz="2000" b="1" dirty="0"/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A8190E59-8A05-5F04-C097-13706191188C}"/>
              </a:ext>
            </a:extLst>
          </p:cNvPr>
          <p:cNvSpPr/>
          <p:nvPr/>
        </p:nvSpPr>
        <p:spPr>
          <a:xfrm>
            <a:off x="2538145" y="2931940"/>
            <a:ext cx="1941095" cy="9144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Unsupervised Learning</a:t>
            </a:r>
            <a:endParaRPr lang="en-GB" sz="2000" b="1" dirty="0"/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6B079C07-42D9-6C68-708B-BCDDDFD4BF50}"/>
              </a:ext>
            </a:extLst>
          </p:cNvPr>
          <p:cNvSpPr/>
          <p:nvPr/>
        </p:nvSpPr>
        <p:spPr>
          <a:xfrm>
            <a:off x="7451073" y="2931939"/>
            <a:ext cx="1941095" cy="914400"/>
          </a:xfrm>
          <a:prstGeom prst="roundRect">
            <a:avLst/>
          </a:prstGeom>
          <a:solidFill>
            <a:srgbClr val="92D050"/>
          </a:solidFill>
          <a:ln w="571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Supervised Learning</a:t>
            </a:r>
            <a:endParaRPr lang="en-GB" sz="2000" b="1" dirty="0"/>
          </a:p>
        </p:txBody>
      </p:sp>
      <p:cxnSp>
        <p:nvCxnSpPr>
          <p:cNvPr id="33" name="Connector: Elbow 32">
            <a:extLst>
              <a:ext uri="{FF2B5EF4-FFF2-40B4-BE49-F238E27FC236}">
                <a16:creationId xmlns:a16="http://schemas.microsoft.com/office/drawing/2014/main" id="{13B11E95-734A-28D6-D3F4-0790ACFA8C4E}"/>
              </a:ext>
            </a:extLst>
          </p:cNvPr>
          <p:cNvCxnSpPr>
            <a:cxnSpLocks/>
            <a:stCxn id="24" idx="2"/>
            <a:endCxn id="28" idx="0"/>
          </p:cNvCxnSpPr>
          <p:nvPr/>
        </p:nvCxnSpPr>
        <p:spPr>
          <a:xfrm rot="5400000">
            <a:off x="3377592" y="213531"/>
            <a:ext cx="642213" cy="4794604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Connector: Elbow 40">
            <a:extLst>
              <a:ext uri="{FF2B5EF4-FFF2-40B4-BE49-F238E27FC236}">
                <a16:creationId xmlns:a16="http://schemas.microsoft.com/office/drawing/2014/main" id="{393AE027-4F11-6FEB-CA66-DBF04BE40643}"/>
              </a:ext>
            </a:extLst>
          </p:cNvPr>
          <p:cNvCxnSpPr>
            <a:cxnSpLocks/>
            <a:endCxn id="31" idx="0"/>
          </p:cNvCxnSpPr>
          <p:nvPr/>
        </p:nvCxnSpPr>
        <p:spPr>
          <a:xfrm>
            <a:off x="4262704" y="2598820"/>
            <a:ext cx="4158917" cy="333119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B03DED4E-89D0-0B86-3210-29C854287001}"/>
              </a:ext>
            </a:extLst>
          </p:cNvPr>
          <p:cNvCxnSpPr>
            <a:cxnSpLocks/>
            <a:endCxn id="30" idx="0"/>
          </p:cNvCxnSpPr>
          <p:nvPr/>
        </p:nvCxnSpPr>
        <p:spPr>
          <a:xfrm>
            <a:off x="3508693" y="2598822"/>
            <a:ext cx="0" cy="333118"/>
          </a:xfrm>
          <a:prstGeom prst="straightConnector1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507BEE30-8772-D42E-8290-E107D452D081}"/>
              </a:ext>
            </a:extLst>
          </p:cNvPr>
          <p:cNvSpPr/>
          <p:nvPr/>
        </p:nvSpPr>
        <p:spPr>
          <a:xfrm>
            <a:off x="1301395" y="4392301"/>
            <a:ext cx="1941095" cy="9144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Clustering</a:t>
            </a:r>
          </a:p>
          <a:p>
            <a:pPr algn="ctr"/>
            <a:r>
              <a:rPr lang="en-US" sz="2400" b="1" dirty="0"/>
              <a:t>(K-Means)</a:t>
            </a:r>
            <a:endParaRPr lang="en-GB" sz="2400" b="1" dirty="0"/>
          </a:p>
        </p:txBody>
      </p:sp>
      <p:cxnSp>
        <p:nvCxnSpPr>
          <p:cNvPr id="6" name="Connector: Elbow 5">
            <a:extLst>
              <a:ext uri="{FF2B5EF4-FFF2-40B4-BE49-F238E27FC236}">
                <a16:creationId xmlns:a16="http://schemas.microsoft.com/office/drawing/2014/main" id="{5F543477-8097-F50B-3BF0-92B04BD01A08}"/>
              </a:ext>
            </a:extLst>
          </p:cNvPr>
          <p:cNvCxnSpPr>
            <a:cxnSpLocks/>
            <a:stCxn id="30" idx="2"/>
            <a:endCxn id="2" idx="0"/>
          </p:cNvCxnSpPr>
          <p:nvPr/>
        </p:nvCxnSpPr>
        <p:spPr>
          <a:xfrm rot="5400000">
            <a:off x="2617338" y="3500945"/>
            <a:ext cx="545961" cy="1236750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64425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3772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Supervised ML</a:t>
            </a:r>
            <a:endParaRPr lang="en-GB" sz="6000" b="1" dirty="0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DE36FDB9-EB88-9C21-4069-DF134ED840AA}"/>
              </a:ext>
            </a:extLst>
          </p:cNvPr>
          <p:cNvSpPr/>
          <p:nvPr/>
        </p:nvSpPr>
        <p:spPr>
          <a:xfrm>
            <a:off x="5265821" y="1375327"/>
            <a:ext cx="1660358" cy="914400"/>
          </a:xfrm>
          <a:prstGeom prst="roundRect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ML</a:t>
            </a:r>
            <a:endParaRPr lang="en-GB" sz="3600" b="1" dirty="0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E6392504-4244-1EE4-EF8A-F740E1E09D04}"/>
              </a:ext>
            </a:extLst>
          </p:cNvPr>
          <p:cNvSpPr/>
          <p:nvPr/>
        </p:nvSpPr>
        <p:spPr>
          <a:xfrm>
            <a:off x="330848" y="2931940"/>
            <a:ext cx="1941095" cy="914401"/>
          </a:xfrm>
          <a:prstGeom prst="round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Reinforcement Learning</a:t>
            </a:r>
            <a:endParaRPr lang="en-GB" sz="2000" b="1" dirty="0"/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A8190E59-8A05-5F04-C097-13706191188C}"/>
              </a:ext>
            </a:extLst>
          </p:cNvPr>
          <p:cNvSpPr/>
          <p:nvPr/>
        </p:nvSpPr>
        <p:spPr>
          <a:xfrm>
            <a:off x="2538145" y="2931940"/>
            <a:ext cx="1941095" cy="9144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Unsupervised Learning</a:t>
            </a:r>
            <a:endParaRPr lang="en-GB" sz="2000" b="1" dirty="0"/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6B079C07-42D9-6C68-708B-BCDDDFD4BF50}"/>
              </a:ext>
            </a:extLst>
          </p:cNvPr>
          <p:cNvSpPr/>
          <p:nvPr/>
        </p:nvSpPr>
        <p:spPr>
          <a:xfrm>
            <a:off x="7451073" y="2931939"/>
            <a:ext cx="1941095" cy="914400"/>
          </a:xfrm>
          <a:prstGeom prst="roundRect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Supervised Learning</a:t>
            </a:r>
            <a:endParaRPr lang="en-GB" sz="2000" b="1" dirty="0"/>
          </a:p>
        </p:txBody>
      </p:sp>
      <p:cxnSp>
        <p:nvCxnSpPr>
          <p:cNvPr id="33" name="Connector: Elbow 32">
            <a:extLst>
              <a:ext uri="{FF2B5EF4-FFF2-40B4-BE49-F238E27FC236}">
                <a16:creationId xmlns:a16="http://schemas.microsoft.com/office/drawing/2014/main" id="{13B11E95-734A-28D6-D3F4-0790ACFA8C4E}"/>
              </a:ext>
            </a:extLst>
          </p:cNvPr>
          <p:cNvCxnSpPr>
            <a:cxnSpLocks/>
            <a:stCxn id="24" idx="2"/>
            <a:endCxn id="28" idx="0"/>
          </p:cNvCxnSpPr>
          <p:nvPr/>
        </p:nvCxnSpPr>
        <p:spPr>
          <a:xfrm rot="5400000">
            <a:off x="3377592" y="213531"/>
            <a:ext cx="642213" cy="4794604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Connector: Elbow 40">
            <a:extLst>
              <a:ext uri="{FF2B5EF4-FFF2-40B4-BE49-F238E27FC236}">
                <a16:creationId xmlns:a16="http://schemas.microsoft.com/office/drawing/2014/main" id="{393AE027-4F11-6FEB-CA66-DBF04BE40643}"/>
              </a:ext>
            </a:extLst>
          </p:cNvPr>
          <p:cNvCxnSpPr>
            <a:cxnSpLocks/>
            <a:endCxn id="31" idx="0"/>
          </p:cNvCxnSpPr>
          <p:nvPr/>
        </p:nvCxnSpPr>
        <p:spPr>
          <a:xfrm>
            <a:off x="4262704" y="2598820"/>
            <a:ext cx="4158917" cy="333119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B03DED4E-89D0-0B86-3210-29C854287001}"/>
              </a:ext>
            </a:extLst>
          </p:cNvPr>
          <p:cNvCxnSpPr>
            <a:cxnSpLocks/>
            <a:endCxn id="30" idx="0"/>
          </p:cNvCxnSpPr>
          <p:nvPr/>
        </p:nvCxnSpPr>
        <p:spPr>
          <a:xfrm>
            <a:off x="3508693" y="2598822"/>
            <a:ext cx="0" cy="333118"/>
          </a:xfrm>
          <a:prstGeom prst="straightConnector1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0B1F919-25C1-4EF2-4F7E-355BB17CADC1}"/>
              </a:ext>
            </a:extLst>
          </p:cNvPr>
          <p:cNvSpPr/>
          <p:nvPr/>
        </p:nvSpPr>
        <p:spPr>
          <a:xfrm>
            <a:off x="9920057" y="2934537"/>
            <a:ext cx="1941095" cy="914400"/>
          </a:xfrm>
          <a:prstGeom prst="roundRect">
            <a:avLst/>
          </a:prstGeom>
          <a:solidFill>
            <a:srgbClr val="92D050"/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Logistic Regression</a:t>
            </a:r>
            <a:endParaRPr lang="en-GB" sz="2000" b="1" dirty="0"/>
          </a:p>
        </p:txBody>
      </p:sp>
      <p:cxnSp>
        <p:nvCxnSpPr>
          <p:cNvPr id="7" name="Connector: Elbow 6">
            <a:extLst>
              <a:ext uri="{FF2B5EF4-FFF2-40B4-BE49-F238E27FC236}">
                <a16:creationId xmlns:a16="http://schemas.microsoft.com/office/drawing/2014/main" id="{0FCC61AC-132C-979E-1371-EFF407D13032}"/>
              </a:ext>
            </a:extLst>
          </p:cNvPr>
          <p:cNvCxnSpPr>
            <a:cxnSpLocks/>
            <a:stCxn id="31" idx="3"/>
            <a:endCxn id="4" idx="1"/>
          </p:cNvCxnSpPr>
          <p:nvPr/>
        </p:nvCxnSpPr>
        <p:spPr>
          <a:xfrm>
            <a:off x="9392168" y="3389139"/>
            <a:ext cx="527889" cy="2598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E1F87F0E-0629-3BE9-96B0-01682083DA20}"/>
              </a:ext>
            </a:extLst>
          </p:cNvPr>
          <p:cNvSpPr txBox="1"/>
          <p:nvPr/>
        </p:nvSpPr>
        <p:spPr>
          <a:xfrm>
            <a:off x="9920057" y="2562607"/>
            <a:ext cx="1941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Continuous Labels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507BEE30-8772-D42E-8290-E107D452D081}"/>
              </a:ext>
            </a:extLst>
          </p:cNvPr>
          <p:cNvSpPr/>
          <p:nvPr/>
        </p:nvSpPr>
        <p:spPr>
          <a:xfrm>
            <a:off x="1301395" y="4392301"/>
            <a:ext cx="1941095" cy="9144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Clustering</a:t>
            </a:r>
          </a:p>
          <a:p>
            <a:pPr algn="ctr"/>
            <a:r>
              <a:rPr lang="en-US" sz="2400" b="1" dirty="0"/>
              <a:t>(K-Means)</a:t>
            </a:r>
            <a:endParaRPr lang="en-GB" sz="2400" b="1" dirty="0"/>
          </a:p>
        </p:txBody>
      </p:sp>
      <p:cxnSp>
        <p:nvCxnSpPr>
          <p:cNvPr id="6" name="Connector: Elbow 5">
            <a:extLst>
              <a:ext uri="{FF2B5EF4-FFF2-40B4-BE49-F238E27FC236}">
                <a16:creationId xmlns:a16="http://schemas.microsoft.com/office/drawing/2014/main" id="{5F543477-8097-F50B-3BF0-92B04BD01A08}"/>
              </a:ext>
            </a:extLst>
          </p:cNvPr>
          <p:cNvCxnSpPr>
            <a:cxnSpLocks/>
            <a:stCxn id="30" idx="2"/>
            <a:endCxn id="2" idx="0"/>
          </p:cNvCxnSpPr>
          <p:nvPr/>
        </p:nvCxnSpPr>
        <p:spPr>
          <a:xfrm rot="5400000">
            <a:off x="2617338" y="3500945"/>
            <a:ext cx="545961" cy="1236750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11642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07FFE40-93DB-FAE5-6114-2C2910F55E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306777" y="1064018"/>
            <a:ext cx="9578445" cy="4729964"/>
          </a:xfr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96683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Types of Supervised ML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19474142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3772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Supervised ML</a:t>
            </a:r>
            <a:endParaRPr lang="en-GB" sz="6000" b="1" dirty="0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DE36FDB9-EB88-9C21-4069-DF134ED840AA}"/>
              </a:ext>
            </a:extLst>
          </p:cNvPr>
          <p:cNvSpPr/>
          <p:nvPr/>
        </p:nvSpPr>
        <p:spPr>
          <a:xfrm>
            <a:off x="5265821" y="1375327"/>
            <a:ext cx="1660358" cy="914400"/>
          </a:xfrm>
          <a:prstGeom prst="roundRect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ML</a:t>
            </a:r>
            <a:endParaRPr lang="en-GB" sz="3600" b="1" dirty="0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E6392504-4244-1EE4-EF8A-F740E1E09D04}"/>
              </a:ext>
            </a:extLst>
          </p:cNvPr>
          <p:cNvSpPr/>
          <p:nvPr/>
        </p:nvSpPr>
        <p:spPr>
          <a:xfrm>
            <a:off x="330848" y="2931940"/>
            <a:ext cx="1941095" cy="914401"/>
          </a:xfrm>
          <a:prstGeom prst="round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Reinforcement Learning</a:t>
            </a:r>
            <a:endParaRPr lang="en-GB" sz="2000" b="1" dirty="0"/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A8190E59-8A05-5F04-C097-13706191188C}"/>
              </a:ext>
            </a:extLst>
          </p:cNvPr>
          <p:cNvSpPr/>
          <p:nvPr/>
        </p:nvSpPr>
        <p:spPr>
          <a:xfrm>
            <a:off x="2538145" y="2931940"/>
            <a:ext cx="1941095" cy="9144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Unsupervised Learning</a:t>
            </a:r>
            <a:endParaRPr lang="en-GB" sz="2000" b="1" dirty="0"/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6B079C07-42D9-6C68-708B-BCDDDFD4BF50}"/>
              </a:ext>
            </a:extLst>
          </p:cNvPr>
          <p:cNvSpPr/>
          <p:nvPr/>
        </p:nvSpPr>
        <p:spPr>
          <a:xfrm>
            <a:off x="7451073" y="2931939"/>
            <a:ext cx="1941095" cy="914400"/>
          </a:xfrm>
          <a:prstGeom prst="roundRect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Supervised Learning</a:t>
            </a:r>
            <a:endParaRPr lang="en-GB" sz="2000" b="1" dirty="0"/>
          </a:p>
        </p:txBody>
      </p:sp>
      <p:cxnSp>
        <p:nvCxnSpPr>
          <p:cNvPr id="33" name="Connector: Elbow 32">
            <a:extLst>
              <a:ext uri="{FF2B5EF4-FFF2-40B4-BE49-F238E27FC236}">
                <a16:creationId xmlns:a16="http://schemas.microsoft.com/office/drawing/2014/main" id="{13B11E95-734A-28D6-D3F4-0790ACFA8C4E}"/>
              </a:ext>
            </a:extLst>
          </p:cNvPr>
          <p:cNvCxnSpPr>
            <a:cxnSpLocks/>
            <a:stCxn id="24" idx="2"/>
            <a:endCxn id="28" idx="0"/>
          </p:cNvCxnSpPr>
          <p:nvPr/>
        </p:nvCxnSpPr>
        <p:spPr>
          <a:xfrm rot="5400000">
            <a:off x="3377592" y="213531"/>
            <a:ext cx="642213" cy="4794604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Connector: Elbow 40">
            <a:extLst>
              <a:ext uri="{FF2B5EF4-FFF2-40B4-BE49-F238E27FC236}">
                <a16:creationId xmlns:a16="http://schemas.microsoft.com/office/drawing/2014/main" id="{393AE027-4F11-6FEB-CA66-DBF04BE40643}"/>
              </a:ext>
            </a:extLst>
          </p:cNvPr>
          <p:cNvCxnSpPr>
            <a:cxnSpLocks/>
            <a:endCxn id="31" idx="0"/>
          </p:cNvCxnSpPr>
          <p:nvPr/>
        </p:nvCxnSpPr>
        <p:spPr>
          <a:xfrm>
            <a:off x="4262704" y="2598820"/>
            <a:ext cx="4158917" cy="333119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B03DED4E-89D0-0B86-3210-29C854287001}"/>
              </a:ext>
            </a:extLst>
          </p:cNvPr>
          <p:cNvCxnSpPr>
            <a:cxnSpLocks/>
            <a:endCxn id="30" idx="0"/>
          </p:cNvCxnSpPr>
          <p:nvPr/>
        </p:nvCxnSpPr>
        <p:spPr>
          <a:xfrm>
            <a:off x="3508693" y="2598822"/>
            <a:ext cx="0" cy="333118"/>
          </a:xfrm>
          <a:prstGeom prst="straightConnector1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0B1F919-25C1-4EF2-4F7E-355BB17CADC1}"/>
              </a:ext>
            </a:extLst>
          </p:cNvPr>
          <p:cNvSpPr/>
          <p:nvPr/>
        </p:nvSpPr>
        <p:spPr>
          <a:xfrm>
            <a:off x="9920057" y="2934537"/>
            <a:ext cx="1941095" cy="914400"/>
          </a:xfrm>
          <a:prstGeom prst="roundRect">
            <a:avLst/>
          </a:prstGeom>
          <a:solidFill>
            <a:srgbClr val="92D050"/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Logistic Regression</a:t>
            </a:r>
            <a:endParaRPr lang="en-GB" sz="2000" b="1" dirty="0"/>
          </a:p>
        </p:txBody>
      </p:sp>
      <p:cxnSp>
        <p:nvCxnSpPr>
          <p:cNvPr id="7" name="Connector: Elbow 6">
            <a:extLst>
              <a:ext uri="{FF2B5EF4-FFF2-40B4-BE49-F238E27FC236}">
                <a16:creationId xmlns:a16="http://schemas.microsoft.com/office/drawing/2014/main" id="{0FCC61AC-132C-979E-1371-EFF407D13032}"/>
              </a:ext>
            </a:extLst>
          </p:cNvPr>
          <p:cNvCxnSpPr>
            <a:cxnSpLocks/>
            <a:stCxn id="31" idx="3"/>
            <a:endCxn id="4" idx="1"/>
          </p:cNvCxnSpPr>
          <p:nvPr/>
        </p:nvCxnSpPr>
        <p:spPr>
          <a:xfrm>
            <a:off x="9392168" y="3389139"/>
            <a:ext cx="527889" cy="2598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919C9AF-3823-C1F8-2884-C846CE36403E}"/>
              </a:ext>
            </a:extLst>
          </p:cNvPr>
          <p:cNvSpPr/>
          <p:nvPr/>
        </p:nvSpPr>
        <p:spPr>
          <a:xfrm>
            <a:off x="9920057" y="4354143"/>
            <a:ext cx="1941095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SVM</a:t>
            </a:r>
            <a:endParaRPr lang="en-GB" sz="2400" b="1" dirty="0"/>
          </a:p>
        </p:txBody>
      </p:sp>
      <p:cxnSp>
        <p:nvCxnSpPr>
          <p:cNvPr id="15" name="Connector: Elbow 14">
            <a:extLst>
              <a:ext uri="{FF2B5EF4-FFF2-40B4-BE49-F238E27FC236}">
                <a16:creationId xmlns:a16="http://schemas.microsoft.com/office/drawing/2014/main" id="{99D5CFCE-8800-6129-5753-761574768EDA}"/>
              </a:ext>
            </a:extLst>
          </p:cNvPr>
          <p:cNvCxnSpPr>
            <a:cxnSpLocks/>
            <a:stCxn id="31" idx="2"/>
            <a:endCxn id="12" idx="0"/>
          </p:cNvCxnSpPr>
          <p:nvPr/>
        </p:nvCxnSpPr>
        <p:spPr>
          <a:xfrm rot="16200000" flipH="1">
            <a:off x="9402211" y="2865749"/>
            <a:ext cx="507804" cy="2468984"/>
          </a:xfrm>
          <a:prstGeom prst="bentConnector3">
            <a:avLst>
              <a:gd name="adj1" fmla="val 54739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E1F87F0E-0629-3BE9-96B0-01682083DA20}"/>
              </a:ext>
            </a:extLst>
          </p:cNvPr>
          <p:cNvSpPr txBox="1"/>
          <p:nvPr/>
        </p:nvSpPr>
        <p:spPr>
          <a:xfrm>
            <a:off x="9920057" y="2562607"/>
            <a:ext cx="1941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Continuous Labels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DDF441A-1ADB-479E-5B2C-BEA20C9E4337}"/>
              </a:ext>
            </a:extLst>
          </p:cNvPr>
          <p:cNvSpPr txBox="1"/>
          <p:nvPr/>
        </p:nvSpPr>
        <p:spPr>
          <a:xfrm>
            <a:off x="7595958" y="5268543"/>
            <a:ext cx="1651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Discreet Labels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9484B98C-1D0C-EE20-F6A1-99D7C5526131}"/>
              </a:ext>
            </a:extLst>
          </p:cNvPr>
          <p:cNvSpPr/>
          <p:nvPr/>
        </p:nvSpPr>
        <p:spPr>
          <a:xfrm>
            <a:off x="7828043" y="4351088"/>
            <a:ext cx="1941095" cy="914400"/>
          </a:xfrm>
          <a:prstGeom prst="roundRect">
            <a:avLst/>
          </a:prstGeom>
          <a:ln w="571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KNN</a:t>
            </a:r>
            <a:endParaRPr lang="en-GB" sz="2400" b="1" dirty="0"/>
          </a:p>
        </p:txBody>
      </p:sp>
      <p:cxnSp>
        <p:nvCxnSpPr>
          <p:cNvPr id="9" name="Connector: Elbow 8">
            <a:extLst>
              <a:ext uri="{FF2B5EF4-FFF2-40B4-BE49-F238E27FC236}">
                <a16:creationId xmlns:a16="http://schemas.microsoft.com/office/drawing/2014/main" id="{0CE98B3E-D943-2132-F4E4-3350C49591B1}"/>
              </a:ext>
            </a:extLst>
          </p:cNvPr>
          <p:cNvCxnSpPr>
            <a:cxnSpLocks/>
            <a:endCxn id="6" idx="0"/>
          </p:cNvCxnSpPr>
          <p:nvPr/>
        </p:nvCxnSpPr>
        <p:spPr>
          <a:xfrm rot="5400000">
            <a:off x="8695762" y="4248258"/>
            <a:ext cx="205660" cy="1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CCD00547-9545-BF92-C3D5-BD24279288BB}"/>
              </a:ext>
            </a:extLst>
          </p:cNvPr>
          <p:cNvSpPr/>
          <p:nvPr/>
        </p:nvSpPr>
        <p:spPr>
          <a:xfrm>
            <a:off x="5748137" y="4356177"/>
            <a:ext cx="1941095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Naïve Bayes</a:t>
            </a:r>
            <a:endParaRPr lang="en-GB" sz="2400" b="1" dirty="0"/>
          </a:p>
        </p:txBody>
      </p:sp>
      <p:cxnSp>
        <p:nvCxnSpPr>
          <p:cNvPr id="8" name="Connector: Elbow 7">
            <a:extLst>
              <a:ext uri="{FF2B5EF4-FFF2-40B4-BE49-F238E27FC236}">
                <a16:creationId xmlns:a16="http://schemas.microsoft.com/office/drawing/2014/main" id="{5F1A6031-59D5-CCEC-24F2-F702F6F8E7C4}"/>
              </a:ext>
            </a:extLst>
          </p:cNvPr>
          <p:cNvCxnSpPr>
            <a:cxnSpLocks/>
            <a:endCxn id="2" idx="0"/>
          </p:cNvCxnSpPr>
          <p:nvPr/>
        </p:nvCxnSpPr>
        <p:spPr>
          <a:xfrm rot="10800000" flipV="1">
            <a:off x="6718686" y="4129053"/>
            <a:ext cx="2167669" cy="227124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AC8C587A-74FC-86CF-5A16-FAA673B7B453}"/>
              </a:ext>
            </a:extLst>
          </p:cNvPr>
          <p:cNvSpPr/>
          <p:nvPr/>
        </p:nvSpPr>
        <p:spPr>
          <a:xfrm>
            <a:off x="1300350" y="4351088"/>
            <a:ext cx="1941095" cy="9144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Clustering</a:t>
            </a:r>
          </a:p>
          <a:p>
            <a:pPr algn="ctr"/>
            <a:r>
              <a:rPr lang="en-US" sz="2400" b="1" dirty="0"/>
              <a:t>(K-Means)</a:t>
            </a:r>
            <a:endParaRPr lang="en-GB" sz="2400" b="1" dirty="0"/>
          </a:p>
        </p:txBody>
      </p:sp>
      <p:cxnSp>
        <p:nvCxnSpPr>
          <p:cNvPr id="11" name="Connector: Elbow 10">
            <a:extLst>
              <a:ext uri="{FF2B5EF4-FFF2-40B4-BE49-F238E27FC236}">
                <a16:creationId xmlns:a16="http://schemas.microsoft.com/office/drawing/2014/main" id="{5E493DF3-3B89-0765-7859-AC09F7056524}"/>
              </a:ext>
            </a:extLst>
          </p:cNvPr>
          <p:cNvCxnSpPr>
            <a:cxnSpLocks/>
            <a:stCxn id="30" idx="2"/>
            <a:endCxn id="3" idx="0"/>
          </p:cNvCxnSpPr>
          <p:nvPr/>
        </p:nvCxnSpPr>
        <p:spPr>
          <a:xfrm rot="5400000">
            <a:off x="2637422" y="3479817"/>
            <a:ext cx="504748" cy="1237795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6DF5F773-F628-9108-BFC0-AE2AA79E7B79}"/>
              </a:ext>
            </a:extLst>
          </p:cNvPr>
          <p:cNvSpPr/>
          <p:nvPr/>
        </p:nvSpPr>
        <p:spPr>
          <a:xfrm>
            <a:off x="3644017" y="4351088"/>
            <a:ext cx="194458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Decision Trees</a:t>
            </a:r>
            <a:endParaRPr lang="en-GB" sz="2400" b="1" dirty="0"/>
          </a:p>
        </p:txBody>
      </p:sp>
      <p:cxnSp>
        <p:nvCxnSpPr>
          <p:cNvPr id="36" name="Connector: Elbow 35">
            <a:extLst>
              <a:ext uri="{FF2B5EF4-FFF2-40B4-BE49-F238E27FC236}">
                <a16:creationId xmlns:a16="http://schemas.microsoft.com/office/drawing/2014/main" id="{4AB8A2C5-F047-E804-EC7C-895929FD5816}"/>
              </a:ext>
            </a:extLst>
          </p:cNvPr>
          <p:cNvCxnSpPr>
            <a:cxnSpLocks/>
            <a:endCxn id="34" idx="0"/>
          </p:cNvCxnSpPr>
          <p:nvPr/>
        </p:nvCxnSpPr>
        <p:spPr>
          <a:xfrm rot="10800000" flipV="1">
            <a:off x="4616308" y="4129052"/>
            <a:ext cx="2100722" cy="222035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50525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Supervised ML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79885"/>
            <a:ext cx="11481847" cy="4235116"/>
          </a:xfrm>
        </p:spPr>
        <p:txBody>
          <a:bodyPr>
            <a:normAutofit fontScale="92500" lnSpcReduction="10000"/>
          </a:bodyPr>
          <a:lstStyle/>
          <a:p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 dataset is divided into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Training</a:t>
            </a:r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and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Testing</a:t>
            </a:r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sets</a:t>
            </a:r>
          </a:p>
          <a:p>
            <a:pPr lvl="1"/>
            <a:r>
              <a:rPr lang="en-US" sz="28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Often </a:t>
            </a:r>
            <a:r>
              <a:rPr lang="en-US" sz="2800" b="1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Train / Test / Validate</a:t>
            </a:r>
          </a:p>
          <a:p>
            <a:pPr lvl="1"/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(Remember also the K-Fold Cross Validation)</a:t>
            </a:r>
          </a:p>
          <a:p>
            <a:r>
              <a:rPr lang="en-US" sz="32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The training set is </a:t>
            </a:r>
            <a:r>
              <a:rPr lang="en-US" sz="3200" b="1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fitted </a:t>
            </a:r>
            <a:r>
              <a:rPr lang="en-US" sz="32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to an </a:t>
            </a:r>
            <a:r>
              <a:rPr lang="en-US" sz="3200" b="1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algorithm </a:t>
            </a:r>
            <a:r>
              <a:rPr lang="en-US" sz="32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to train a </a:t>
            </a:r>
            <a:r>
              <a:rPr lang="en-US" sz="3200" b="1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model</a:t>
            </a:r>
          </a:p>
          <a:p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The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model’s performance</a:t>
            </a:r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is evaluated </a:t>
            </a:r>
            <a:r>
              <a:rPr lang="en-US" sz="32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on the </a:t>
            </a:r>
            <a:r>
              <a:rPr lang="en-US" sz="3200" b="1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test set</a:t>
            </a:r>
          </a:p>
          <a:p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r>
              <a:rPr lang="en-US" sz="32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The data consists of:</a:t>
            </a:r>
          </a:p>
          <a:p>
            <a:r>
              <a:rPr lang="en-US" sz="3200" b="1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Features </a:t>
            </a:r>
            <a:r>
              <a:rPr lang="en-US" sz="32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(independent variables or Input),</a:t>
            </a:r>
          </a:p>
          <a:p>
            <a:r>
              <a:rPr lang="en-US" sz="3200" b="1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Class Labels </a:t>
            </a:r>
            <a:r>
              <a:rPr lang="en-US" sz="32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(Target, Ground truth or Output)</a:t>
            </a:r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9582344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Supervised ML</a:t>
            </a:r>
            <a:endParaRPr lang="en-GB" sz="60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9AF151C-52D3-071D-84D0-25D7225D9F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03872" y="1765760"/>
            <a:ext cx="10584256" cy="3326480"/>
          </a:xfrm>
        </p:spPr>
      </p:pic>
    </p:spTree>
    <p:extLst>
      <p:ext uri="{BB962C8B-B14F-4D97-AF65-F5344CB8AC3E}">
        <p14:creationId xmlns:p14="http://schemas.microsoft.com/office/powerpoint/2010/main" val="41938472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ML Recognition</a:t>
            </a:r>
            <a:endParaRPr lang="en-GB" sz="6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E2D2EF5-65EE-8907-3A57-6E6B7B7439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1934" y="1292941"/>
            <a:ext cx="3540135" cy="4272118"/>
          </a:xfrm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DADCDDA7-C8A9-F2F6-C6F0-FEF48E0893C1}"/>
              </a:ext>
            </a:extLst>
          </p:cNvPr>
          <p:cNvSpPr/>
          <p:nvPr/>
        </p:nvSpPr>
        <p:spPr>
          <a:xfrm>
            <a:off x="3892069" y="3092116"/>
            <a:ext cx="806116" cy="67376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063802A-1F5F-83D4-A4CB-13A9B8649E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8185" y="1765054"/>
            <a:ext cx="7141881" cy="3327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4928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ML Recognition – Input Vectors</a:t>
            </a:r>
            <a:endParaRPr lang="en-GB" sz="6000" b="1" dirty="0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F31B490A-D09F-47C2-E09B-80D0E78B8D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007894" y="1593347"/>
            <a:ext cx="5523740" cy="4033975"/>
          </a:xfrm>
        </p:spPr>
      </p:pic>
    </p:spTree>
    <p:extLst>
      <p:ext uri="{BB962C8B-B14F-4D97-AF65-F5344CB8AC3E}">
        <p14:creationId xmlns:p14="http://schemas.microsoft.com/office/powerpoint/2010/main" val="28910369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ML Classifier Evaluation</a:t>
            </a:r>
            <a:endParaRPr lang="en-GB" sz="60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7B57C9D-9839-C062-3F62-E688C355A3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59927" y="1360807"/>
            <a:ext cx="10472145" cy="4136386"/>
          </a:xfrm>
        </p:spPr>
      </p:pic>
    </p:spTree>
    <p:extLst>
      <p:ext uri="{BB962C8B-B14F-4D97-AF65-F5344CB8AC3E}">
        <p14:creationId xmlns:p14="http://schemas.microsoft.com/office/powerpoint/2010/main" val="29024649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ML Classifier Evaluation</a:t>
            </a:r>
            <a:endParaRPr lang="en-GB" sz="60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7B57C9D-9839-C062-3F62-E688C355A3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859927" y="1360807"/>
            <a:ext cx="10472145" cy="4136386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3EBE891-E48E-5B21-F814-1AA5D34995FE}"/>
              </a:ext>
            </a:extLst>
          </p:cNvPr>
          <p:cNvSpPr txBox="1"/>
          <p:nvPr/>
        </p:nvSpPr>
        <p:spPr>
          <a:xfrm>
            <a:off x="591551" y="5053711"/>
            <a:ext cx="110088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terms “Positive” and “Negative” refer to the classifier’s prediction.</a:t>
            </a:r>
          </a:p>
          <a:p>
            <a:r>
              <a:rPr lang="en-GB" dirty="0"/>
              <a:t>The terms “true” and “false” refer to whether the prediction corresponds to the actual observation- what it really is.</a:t>
            </a:r>
          </a:p>
        </p:txBody>
      </p:sp>
    </p:spTree>
    <p:extLst>
      <p:ext uri="{BB962C8B-B14F-4D97-AF65-F5344CB8AC3E}">
        <p14:creationId xmlns:p14="http://schemas.microsoft.com/office/powerpoint/2010/main" val="41341574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ML Classifier Evaluation</a:t>
            </a:r>
            <a:endParaRPr lang="en-GB" sz="6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C890EBB6-775E-A586-2449-F318D5B510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387297" y="1584993"/>
            <a:ext cx="7417405" cy="4122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2597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ML Classifier Evaluation</a:t>
            </a:r>
            <a:endParaRPr lang="en-GB" sz="60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B58697F-2DB0-E897-983C-C1A9399E33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1934" y="1771777"/>
            <a:ext cx="7664222" cy="3314446"/>
          </a:xfr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14A96FF-62E8-CF33-300D-84313AA20B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12375" y="1405017"/>
            <a:ext cx="3621406" cy="4047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632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3772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Supervised ML</a:t>
            </a:r>
            <a:endParaRPr lang="en-GB" sz="6000" b="1" dirty="0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DE36FDB9-EB88-9C21-4069-DF134ED840AA}"/>
              </a:ext>
            </a:extLst>
          </p:cNvPr>
          <p:cNvSpPr/>
          <p:nvPr/>
        </p:nvSpPr>
        <p:spPr>
          <a:xfrm>
            <a:off x="5265821" y="1375327"/>
            <a:ext cx="1660358" cy="914400"/>
          </a:xfrm>
          <a:prstGeom prst="roundRect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ML</a:t>
            </a:r>
            <a:endParaRPr lang="en-GB" sz="3600" b="1" dirty="0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E6392504-4244-1EE4-EF8A-F740E1E09D04}"/>
              </a:ext>
            </a:extLst>
          </p:cNvPr>
          <p:cNvSpPr/>
          <p:nvPr/>
        </p:nvSpPr>
        <p:spPr>
          <a:xfrm>
            <a:off x="330848" y="2931940"/>
            <a:ext cx="1941095" cy="914401"/>
          </a:xfrm>
          <a:prstGeom prst="round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Reinforcement Learning</a:t>
            </a:r>
            <a:endParaRPr lang="en-GB" sz="2000" b="1" dirty="0"/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A8190E59-8A05-5F04-C097-13706191188C}"/>
              </a:ext>
            </a:extLst>
          </p:cNvPr>
          <p:cNvSpPr/>
          <p:nvPr/>
        </p:nvSpPr>
        <p:spPr>
          <a:xfrm>
            <a:off x="2538145" y="2931940"/>
            <a:ext cx="1941095" cy="9144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Unsupervised Learning</a:t>
            </a:r>
            <a:endParaRPr lang="en-GB" sz="2000" b="1" dirty="0"/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6B079C07-42D9-6C68-708B-BCDDDFD4BF50}"/>
              </a:ext>
            </a:extLst>
          </p:cNvPr>
          <p:cNvSpPr/>
          <p:nvPr/>
        </p:nvSpPr>
        <p:spPr>
          <a:xfrm>
            <a:off x="7451073" y="2931939"/>
            <a:ext cx="1941095" cy="914400"/>
          </a:xfrm>
          <a:prstGeom prst="roundRect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Supervised Learning</a:t>
            </a:r>
            <a:endParaRPr lang="en-GB" sz="2000" b="1" dirty="0"/>
          </a:p>
        </p:txBody>
      </p:sp>
      <p:cxnSp>
        <p:nvCxnSpPr>
          <p:cNvPr id="33" name="Connector: Elbow 32">
            <a:extLst>
              <a:ext uri="{FF2B5EF4-FFF2-40B4-BE49-F238E27FC236}">
                <a16:creationId xmlns:a16="http://schemas.microsoft.com/office/drawing/2014/main" id="{13B11E95-734A-28D6-D3F4-0790ACFA8C4E}"/>
              </a:ext>
            </a:extLst>
          </p:cNvPr>
          <p:cNvCxnSpPr>
            <a:cxnSpLocks/>
            <a:stCxn id="24" idx="2"/>
            <a:endCxn id="28" idx="0"/>
          </p:cNvCxnSpPr>
          <p:nvPr/>
        </p:nvCxnSpPr>
        <p:spPr>
          <a:xfrm rot="5400000">
            <a:off x="3377592" y="213531"/>
            <a:ext cx="642213" cy="4794604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Connector: Elbow 40">
            <a:extLst>
              <a:ext uri="{FF2B5EF4-FFF2-40B4-BE49-F238E27FC236}">
                <a16:creationId xmlns:a16="http://schemas.microsoft.com/office/drawing/2014/main" id="{393AE027-4F11-6FEB-CA66-DBF04BE40643}"/>
              </a:ext>
            </a:extLst>
          </p:cNvPr>
          <p:cNvCxnSpPr>
            <a:cxnSpLocks/>
            <a:endCxn id="31" idx="0"/>
          </p:cNvCxnSpPr>
          <p:nvPr/>
        </p:nvCxnSpPr>
        <p:spPr>
          <a:xfrm>
            <a:off x="4262704" y="2598820"/>
            <a:ext cx="4158917" cy="333119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B03DED4E-89D0-0B86-3210-29C854287001}"/>
              </a:ext>
            </a:extLst>
          </p:cNvPr>
          <p:cNvCxnSpPr>
            <a:cxnSpLocks/>
            <a:endCxn id="30" idx="0"/>
          </p:cNvCxnSpPr>
          <p:nvPr/>
        </p:nvCxnSpPr>
        <p:spPr>
          <a:xfrm>
            <a:off x="3508693" y="2598822"/>
            <a:ext cx="0" cy="333118"/>
          </a:xfrm>
          <a:prstGeom prst="straightConnector1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0B1F919-25C1-4EF2-4F7E-355BB17CADC1}"/>
              </a:ext>
            </a:extLst>
          </p:cNvPr>
          <p:cNvSpPr/>
          <p:nvPr/>
        </p:nvSpPr>
        <p:spPr>
          <a:xfrm>
            <a:off x="9920057" y="2934537"/>
            <a:ext cx="1941095" cy="914400"/>
          </a:xfrm>
          <a:prstGeom prst="roundRect">
            <a:avLst/>
          </a:prstGeom>
          <a:solidFill>
            <a:srgbClr val="92D050"/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Logistic Regression</a:t>
            </a:r>
            <a:endParaRPr lang="en-GB" sz="2000" b="1" dirty="0"/>
          </a:p>
        </p:txBody>
      </p:sp>
      <p:cxnSp>
        <p:nvCxnSpPr>
          <p:cNvPr id="7" name="Connector: Elbow 6">
            <a:extLst>
              <a:ext uri="{FF2B5EF4-FFF2-40B4-BE49-F238E27FC236}">
                <a16:creationId xmlns:a16="http://schemas.microsoft.com/office/drawing/2014/main" id="{0FCC61AC-132C-979E-1371-EFF407D13032}"/>
              </a:ext>
            </a:extLst>
          </p:cNvPr>
          <p:cNvCxnSpPr>
            <a:cxnSpLocks/>
            <a:stCxn id="31" idx="3"/>
            <a:endCxn id="4" idx="1"/>
          </p:cNvCxnSpPr>
          <p:nvPr/>
        </p:nvCxnSpPr>
        <p:spPr>
          <a:xfrm>
            <a:off x="9392168" y="3389139"/>
            <a:ext cx="527889" cy="2598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919C9AF-3823-C1F8-2884-C846CE36403E}"/>
              </a:ext>
            </a:extLst>
          </p:cNvPr>
          <p:cNvSpPr/>
          <p:nvPr/>
        </p:nvSpPr>
        <p:spPr>
          <a:xfrm>
            <a:off x="9920057" y="4354143"/>
            <a:ext cx="1941095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SVM</a:t>
            </a:r>
            <a:endParaRPr lang="en-GB" sz="2400" b="1" dirty="0"/>
          </a:p>
        </p:txBody>
      </p:sp>
      <p:cxnSp>
        <p:nvCxnSpPr>
          <p:cNvPr id="15" name="Connector: Elbow 14">
            <a:extLst>
              <a:ext uri="{FF2B5EF4-FFF2-40B4-BE49-F238E27FC236}">
                <a16:creationId xmlns:a16="http://schemas.microsoft.com/office/drawing/2014/main" id="{99D5CFCE-8800-6129-5753-761574768EDA}"/>
              </a:ext>
            </a:extLst>
          </p:cNvPr>
          <p:cNvCxnSpPr>
            <a:cxnSpLocks/>
            <a:stCxn id="31" idx="2"/>
            <a:endCxn id="12" idx="0"/>
          </p:cNvCxnSpPr>
          <p:nvPr/>
        </p:nvCxnSpPr>
        <p:spPr>
          <a:xfrm rot="16200000" flipH="1">
            <a:off x="9402211" y="2865749"/>
            <a:ext cx="507804" cy="2468984"/>
          </a:xfrm>
          <a:prstGeom prst="bentConnector3">
            <a:avLst>
              <a:gd name="adj1" fmla="val 54739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E1F87F0E-0629-3BE9-96B0-01682083DA20}"/>
              </a:ext>
            </a:extLst>
          </p:cNvPr>
          <p:cNvSpPr txBox="1"/>
          <p:nvPr/>
        </p:nvSpPr>
        <p:spPr>
          <a:xfrm>
            <a:off x="9920057" y="2562607"/>
            <a:ext cx="1941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Continuous Labels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DDF441A-1ADB-479E-5B2C-BEA20C9E4337}"/>
              </a:ext>
            </a:extLst>
          </p:cNvPr>
          <p:cNvSpPr txBox="1"/>
          <p:nvPr/>
        </p:nvSpPr>
        <p:spPr>
          <a:xfrm>
            <a:off x="7595958" y="5268543"/>
            <a:ext cx="1651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Discreet Labels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9484B98C-1D0C-EE20-F6A1-99D7C5526131}"/>
              </a:ext>
            </a:extLst>
          </p:cNvPr>
          <p:cNvSpPr/>
          <p:nvPr/>
        </p:nvSpPr>
        <p:spPr>
          <a:xfrm>
            <a:off x="7828043" y="4351088"/>
            <a:ext cx="1941095" cy="914400"/>
          </a:xfrm>
          <a:prstGeom prst="roundRect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KNN</a:t>
            </a:r>
            <a:endParaRPr lang="en-GB" sz="2400" b="1" dirty="0"/>
          </a:p>
        </p:txBody>
      </p:sp>
      <p:cxnSp>
        <p:nvCxnSpPr>
          <p:cNvPr id="9" name="Connector: Elbow 8">
            <a:extLst>
              <a:ext uri="{FF2B5EF4-FFF2-40B4-BE49-F238E27FC236}">
                <a16:creationId xmlns:a16="http://schemas.microsoft.com/office/drawing/2014/main" id="{0CE98B3E-D943-2132-F4E4-3350C49591B1}"/>
              </a:ext>
            </a:extLst>
          </p:cNvPr>
          <p:cNvCxnSpPr>
            <a:cxnSpLocks/>
            <a:endCxn id="6" idx="0"/>
          </p:cNvCxnSpPr>
          <p:nvPr/>
        </p:nvCxnSpPr>
        <p:spPr>
          <a:xfrm rot="5400000">
            <a:off x="8695762" y="4248258"/>
            <a:ext cx="205660" cy="1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CCD00547-9545-BF92-C3D5-BD24279288BB}"/>
              </a:ext>
            </a:extLst>
          </p:cNvPr>
          <p:cNvSpPr/>
          <p:nvPr/>
        </p:nvSpPr>
        <p:spPr>
          <a:xfrm>
            <a:off x="5748137" y="4356177"/>
            <a:ext cx="1941095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Naïve Bayes</a:t>
            </a:r>
            <a:endParaRPr lang="en-GB" sz="2400" b="1" dirty="0"/>
          </a:p>
        </p:txBody>
      </p:sp>
      <p:cxnSp>
        <p:nvCxnSpPr>
          <p:cNvPr id="8" name="Connector: Elbow 7">
            <a:extLst>
              <a:ext uri="{FF2B5EF4-FFF2-40B4-BE49-F238E27FC236}">
                <a16:creationId xmlns:a16="http://schemas.microsoft.com/office/drawing/2014/main" id="{5F1A6031-59D5-CCEC-24F2-F702F6F8E7C4}"/>
              </a:ext>
            </a:extLst>
          </p:cNvPr>
          <p:cNvCxnSpPr>
            <a:cxnSpLocks/>
            <a:endCxn id="2" idx="0"/>
          </p:cNvCxnSpPr>
          <p:nvPr/>
        </p:nvCxnSpPr>
        <p:spPr>
          <a:xfrm rot="10800000" flipV="1">
            <a:off x="6718686" y="4129053"/>
            <a:ext cx="2167669" cy="227124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AC8C587A-74FC-86CF-5A16-FAA673B7B453}"/>
              </a:ext>
            </a:extLst>
          </p:cNvPr>
          <p:cNvSpPr/>
          <p:nvPr/>
        </p:nvSpPr>
        <p:spPr>
          <a:xfrm>
            <a:off x="1300350" y="4351088"/>
            <a:ext cx="1941095" cy="9144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Clustering</a:t>
            </a:r>
          </a:p>
          <a:p>
            <a:pPr algn="ctr"/>
            <a:r>
              <a:rPr lang="en-US" sz="2400" b="1" dirty="0"/>
              <a:t>(K-Means)</a:t>
            </a:r>
            <a:endParaRPr lang="en-GB" sz="2400" b="1" dirty="0"/>
          </a:p>
        </p:txBody>
      </p:sp>
      <p:cxnSp>
        <p:nvCxnSpPr>
          <p:cNvPr id="11" name="Connector: Elbow 10">
            <a:extLst>
              <a:ext uri="{FF2B5EF4-FFF2-40B4-BE49-F238E27FC236}">
                <a16:creationId xmlns:a16="http://schemas.microsoft.com/office/drawing/2014/main" id="{5E493DF3-3B89-0765-7859-AC09F7056524}"/>
              </a:ext>
            </a:extLst>
          </p:cNvPr>
          <p:cNvCxnSpPr>
            <a:cxnSpLocks/>
            <a:stCxn id="30" idx="2"/>
            <a:endCxn id="3" idx="0"/>
          </p:cNvCxnSpPr>
          <p:nvPr/>
        </p:nvCxnSpPr>
        <p:spPr>
          <a:xfrm rot="5400000">
            <a:off x="2637422" y="3479817"/>
            <a:ext cx="504748" cy="1237795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6DF5F773-F628-9108-BFC0-AE2AA79E7B79}"/>
              </a:ext>
            </a:extLst>
          </p:cNvPr>
          <p:cNvSpPr/>
          <p:nvPr/>
        </p:nvSpPr>
        <p:spPr>
          <a:xfrm>
            <a:off x="3644017" y="4351088"/>
            <a:ext cx="194458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Decision Trees</a:t>
            </a:r>
            <a:endParaRPr lang="en-GB" sz="2400" b="1" dirty="0"/>
          </a:p>
        </p:txBody>
      </p:sp>
      <p:cxnSp>
        <p:nvCxnSpPr>
          <p:cNvPr id="36" name="Connector: Elbow 35">
            <a:extLst>
              <a:ext uri="{FF2B5EF4-FFF2-40B4-BE49-F238E27FC236}">
                <a16:creationId xmlns:a16="http://schemas.microsoft.com/office/drawing/2014/main" id="{4AB8A2C5-F047-E804-EC7C-895929FD5816}"/>
              </a:ext>
            </a:extLst>
          </p:cNvPr>
          <p:cNvCxnSpPr>
            <a:cxnSpLocks/>
            <a:endCxn id="34" idx="0"/>
          </p:cNvCxnSpPr>
          <p:nvPr/>
        </p:nvCxnSpPr>
        <p:spPr>
          <a:xfrm rot="10800000" flipV="1">
            <a:off x="4616308" y="4129052"/>
            <a:ext cx="2100722" cy="222035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687662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285</Words>
  <Application>Microsoft Office PowerPoint</Application>
  <PresentationFormat>Widescreen</PresentationFormat>
  <Paragraphs>113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18</vt:i4>
      </vt:variant>
    </vt:vector>
  </HeadingPairs>
  <TitlesOfParts>
    <vt:vector size="43" baseType="lpstr">
      <vt:lpstr>Arial</vt:lpstr>
      <vt:lpstr>Calibri</vt:lpstr>
      <vt:lpstr>Calibri Light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AI Techniques</vt:lpstr>
      <vt:lpstr>AI Techniques</vt:lpstr>
      <vt:lpstr>ML Techniques</vt:lpstr>
      <vt:lpstr>ML Techniques</vt:lpstr>
      <vt:lpstr>Supervised ML</vt:lpstr>
      <vt:lpstr>Supervised ML</vt:lpstr>
      <vt:lpstr>Types of Supervised ML</vt:lpstr>
      <vt:lpstr>Supervised ML</vt:lpstr>
      <vt:lpstr>Supervised ML</vt:lpstr>
      <vt:lpstr>Supervised ML</vt:lpstr>
      <vt:lpstr>ML Recognition</vt:lpstr>
      <vt:lpstr>ML Recognition – Input Vectors</vt:lpstr>
      <vt:lpstr>ML Classifier Evaluation</vt:lpstr>
      <vt:lpstr>ML Classifier Evaluation</vt:lpstr>
      <vt:lpstr>ML Classifier Evaluation</vt:lpstr>
      <vt:lpstr>ML Classifier Evaluation</vt:lpstr>
      <vt:lpstr>Supervised ML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69</cp:revision>
  <dcterms:created xsi:type="dcterms:W3CDTF">2021-03-09T15:35:42Z</dcterms:created>
  <dcterms:modified xsi:type="dcterms:W3CDTF">2023-05-26T08:24:05Z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