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8" r:id="rId2"/>
    <p:sldId id="257" r:id="rId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6327" autoAdjust="0"/>
  </p:normalViewPr>
  <p:slideViewPr>
    <p:cSldViewPr snapToGrid="0" snapToObjects="1">
      <p:cViewPr varScale="1">
        <p:scale>
          <a:sx n="123" d="100"/>
          <a:sy n="123" d="100"/>
        </p:scale>
        <p:origin x="1864"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yne Gaspar Pires Dos Santos Da Cruz (2016547)" userId="3333605d-2890-448c-aa58-6838192fa8d1" providerId="ADAL" clId="{B8DDECAF-7F84-8549-B26D-175E1AD034F8}"/>
    <pc:docChg chg="undo custSel modSld">
      <pc:chgData name="Elayne Gaspar Pires Dos Santos Da Cruz (2016547)" userId="3333605d-2890-448c-aa58-6838192fa8d1" providerId="ADAL" clId="{B8DDECAF-7F84-8549-B26D-175E1AD034F8}" dt="2026-01-19T11:25:31.730" v="92" actId="14100"/>
      <pc:docMkLst>
        <pc:docMk/>
      </pc:docMkLst>
      <pc:sldChg chg="addSp delSp modSp mod">
        <pc:chgData name="Elayne Gaspar Pires Dos Santos Da Cruz (2016547)" userId="3333605d-2890-448c-aa58-6838192fa8d1" providerId="ADAL" clId="{B8DDECAF-7F84-8549-B26D-175E1AD034F8}" dt="2026-01-19T11:25:31.730" v="92" actId="14100"/>
        <pc:sldMkLst>
          <pc:docMk/>
          <pc:sldMk cId="635945767" sldId="257"/>
        </pc:sldMkLst>
        <pc:spChg chg="add del mod">
          <ac:chgData name="Elayne Gaspar Pires Dos Santos Da Cruz (2016547)" userId="3333605d-2890-448c-aa58-6838192fa8d1" providerId="ADAL" clId="{B8DDECAF-7F84-8549-B26D-175E1AD034F8}" dt="2026-01-19T11:24:45.267" v="90"/>
          <ac:spMkLst>
            <pc:docMk/>
            <pc:sldMk cId="635945767" sldId="257"/>
            <ac:spMk id="3" creationId="{EA23882C-AADB-5B8D-951E-2079F7E940F1}"/>
          </ac:spMkLst>
        </pc:spChg>
        <pc:spChg chg="add mod">
          <ac:chgData name="Elayne Gaspar Pires Dos Santos Da Cruz (2016547)" userId="3333605d-2890-448c-aa58-6838192fa8d1" providerId="ADAL" clId="{B8DDECAF-7F84-8549-B26D-175E1AD034F8}" dt="2026-01-19T11:25:31.730" v="92" actId="14100"/>
          <ac:spMkLst>
            <pc:docMk/>
            <pc:sldMk cId="635945767" sldId="257"/>
            <ac:spMk id="5" creationId="{ADACDCA2-3791-84E5-11B9-AF95E9FA8863}"/>
          </ac:spMkLst>
        </pc:spChg>
      </pc:sldChg>
    </pc:docChg>
  </pc:docChgLst>
  <pc:docChgLst>
    <pc:chgData name="Elayne Gaspar Pires Dos Santos Da Cruz" userId="3333605d-2890-448c-aa58-6838192fa8d1" providerId="ADAL" clId="{B8DDECAF-7F84-8549-B26D-175E1AD034F8}"/>
    <pc:docChg chg="undo custSel addSld delSld modSld sldOrd">
      <pc:chgData name="Elayne Gaspar Pires Dos Santos Da Cruz" userId="3333605d-2890-448c-aa58-6838192fa8d1" providerId="ADAL" clId="{B8DDECAF-7F84-8549-B26D-175E1AD034F8}" dt="2026-02-17T10:51:20.278" v="226" actId="680"/>
      <pc:docMkLst>
        <pc:docMk/>
      </pc:docMkLst>
      <pc:sldChg chg="delSp modSp mod ord modShow">
        <pc:chgData name="Elayne Gaspar Pires Dos Santos Da Cruz" userId="3333605d-2890-448c-aa58-6838192fa8d1" providerId="ADAL" clId="{B8DDECAF-7F84-8549-B26D-175E1AD034F8}" dt="2026-02-02T12:33:56.104" v="216"/>
        <pc:sldMkLst>
          <pc:docMk/>
          <pc:sldMk cId="635945767" sldId="257"/>
        </pc:sldMkLst>
        <pc:spChg chg="del mod">
          <ac:chgData name="Elayne Gaspar Pires Dos Santos Da Cruz" userId="3333605d-2890-448c-aa58-6838192fa8d1" providerId="ADAL" clId="{B8DDECAF-7F84-8549-B26D-175E1AD034F8}" dt="2026-02-02T12:33:56.104" v="216"/>
          <ac:spMkLst>
            <pc:docMk/>
            <pc:sldMk cId="635945767" sldId="257"/>
            <ac:spMk id="5" creationId="{ADACDCA2-3791-84E5-11B9-AF95E9FA8863}"/>
          </ac:spMkLst>
        </pc:spChg>
      </pc:sldChg>
      <pc:sldChg chg="addSp delSp modSp new mod chgLayout">
        <pc:chgData name="Elayne Gaspar Pires Dos Santos Da Cruz" userId="3333605d-2890-448c-aa58-6838192fa8d1" providerId="ADAL" clId="{B8DDECAF-7F84-8549-B26D-175E1AD034F8}" dt="2026-02-02T12:36:59.803" v="224"/>
        <pc:sldMkLst>
          <pc:docMk/>
          <pc:sldMk cId="102033431" sldId="258"/>
        </pc:sldMkLst>
        <pc:spChg chg="mod ord">
          <ac:chgData name="Elayne Gaspar Pires Dos Santos Da Cruz" userId="3333605d-2890-448c-aa58-6838192fa8d1" providerId="ADAL" clId="{B8DDECAF-7F84-8549-B26D-175E1AD034F8}" dt="2026-02-02T12:36:52.219" v="222" actId="14100"/>
          <ac:spMkLst>
            <pc:docMk/>
            <pc:sldMk cId="102033431" sldId="258"/>
            <ac:spMk id="2" creationId="{75987526-276E-F7EC-BD0F-46FA01F00091}"/>
          </ac:spMkLst>
        </pc:spChg>
        <pc:spChg chg="add del mod">
          <ac:chgData name="Elayne Gaspar Pires Dos Santos Da Cruz" userId="3333605d-2890-448c-aa58-6838192fa8d1" providerId="ADAL" clId="{B8DDECAF-7F84-8549-B26D-175E1AD034F8}" dt="2026-02-02T12:35:02.971" v="219" actId="3062"/>
          <ac:spMkLst>
            <pc:docMk/>
            <pc:sldMk cId="102033431" sldId="258"/>
            <ac:spMk id="4" creationId="{CD016D69-DDEE-B3B4-BEC5-03353E347AE2}"/>
          </ac:spMkLst>
        </pc:spChg>
        <pc:spChg chg="add del mod">
          <ac:chgData name="Elayne Gaspar Pires Dos Santos Da Cruz" userId="3333605d-2890-448c-aa58-6838192fa8d1" providerId="ADAL" clId="{B8DDECAF-7F84-8549-B26D-175E1AD034F8}" dt="2026-02-02T12:24:44.069" v="163" actId="6264"/>
          <ac:spMkLst>
            <pc:docMk/>
            <pc:sldMk cId="102033431" sldId="258"/>
            <ac:spMk id="6" creationId="{57747022-76DB-D761-4381-51C3DEC5AC29}"/>
          </ac:spMkLst>
        </pc:spChg>
        <pc:spChg chg="add del mod">
          <ac:chgData name="Elayne Gaspar Pires Dos Santos Da Cruz" userId="3333605d-2890-448c-aa58-6838192fa8d1" providerId="ADAL" clId="{B8DDECAF-7F84-8549-B26D-175E1AD034F8}" dt="2026-02-02T12:33:32.501" v="211"/>
          <ac:spMkLst>
            <pc:docMk/>
            <pc:sldMk cId="102033431" sldId="258"/>
            <ac:spMk id="14" creationId="{B7937417-ABEC-5FBA-7AA4-75C2253190F1}"/>
          </ac:spMkLst>
        </pc:spChg>
        <pc:spChg chg="add del mod">
          <ac:chgData name="Elayne Gaspar Pires Dos Santos Da Cruz" userId="3333605d-2890-448c-aa58-6838192fa8d1" providerId="ADAL" clId="{B8DDECAF-7F84-8549-B26D-175E1AD034F8}" dt="2026-02-02T12:36:59.803" v="224"/>
          <ac:spMkLst>
            <pc:docMk/>
            <pc:sldMk cId="102033431" sldId="258"/>
            <ac:spMk id="15" creationId="{152EEBE0-2256-5136-9123-0575B1C7B726}"/>
          </ac:spMkLst>
        </pc:spChg>
        <pc:graphicFrameChg chg="add del mod">
          <ac:chgData name="Elayne Gaspar Pires Dos Santos Da Cruz" userId="3333605d-2890-448c-aa58-6838192fa8d1" providerId="ADAL" clId="{B8DDECAF-7F84-8549-B26D-175E1AD034F8}" dt="2026-02-02T12:24:20.108" v="161" actId="12084"/>
          <ac:graphicFrameMkLst>
            <pc:docMk/>
            <pc:sldMk cId="102033431" sldId="258"/>
            <ac:graphicFrameMk id="5" creationId="{9897E72B-1D5B-D232-2F67-93B3C6E404DC}"/>
          </ac:graphicFrameMkLst>
        </pc:graphicFrameChg>
        <pc:picChg chg="add del mod">
          <ac:chgData name="Elayne Gaspar Pires Dos Santos Da Cruz" userId="3333605d-2890-448c-aa58-6838192fa8d1" providerId="ADAL" clId="{B8DDECAF-7F84-8549-B26D-175E1AD034F8}" dt="2026-02-02T12:30:08.940" v="182" actId="478"/>
          <ac:picMkLst>
            <pc:docMk/>
            <pc:sldMk cId="102033431" sldId="258"/>
            <ac:picMk id="7" creationId="{D040B6EF-6DA3-54E1-BB1C-C54E3E6FB417}"/>
          </ac:picMkLst>
        </pc:picChg>
        <pc:picChg chg="add del mod">
          <ac:chgData name="Elayne Gaspar Pires Dos Santos Da Cruz" userId="3333605d-2890-448c-aa58-6838192fa8d1" providerId="ADAL" clId="{B8DDECAF-7F84-8549-B26D-175E1AD034F8}" dt="2026-02-02T12:30:18.263" v="184"/>
          <ac:picMkLst>
            <pc:docMk/>
            <pc:sldMk cId="102033431" sldId="258"/>
            <ac:picMk id="8" creationId="{213AA6D2-7D54-97FD-EA36-D537D474AC2D}"/>
          </ac:picMkLst>
        </pc:picChg>
        <pc:picChg chg="add del mod">
          <ac:chgData name="Elayne Gaspar Pires Dos Santos Da Cruz" userId="3333605d-2890-448c-aa58-6838192fa8d1" providerId="ADAL" clId="{B8DDECAF-7F84-8549-B26D-175E1AD034F8}" dt="2026-02-02T12:30:21.930" v="186"/>
          <ac:picMkLst>
            <pc:docMk/>
            <pc:sldMk cId="102033431" sldId="258"/>
            <ac:picMk id="9" creationId="{72CE93CF-8AC6-5086-8C3E-BB580A87D53E}"/>
          </ac:picMkLst>
        </pc:picChg>
        <pc:picChg chg="add del">
          <ac:chgData name="Elayne Gaspar Pires Dos Santos Da Cruz" userId="3333605d-2890-448c-aa58-6838192fa8d1" providerId="ADAL" clId="{B8DDECAF-7F84-8549-B26D-175E1AD034F8}" dt="2026-02-02T12:30:27.394" v="188"/>
          <ac:picMkLst>
            <pc:docMk/>
            <pc:sldMk cId="102033431" sldId="258"/>
            <ac:picMk id="10" creationId="{61B4FF68-F364-6B78-0309-A120E11920C8}"/>
          </ac:picMkLst>
        </pc:picChg>
        <pc:picChg chg="add del mod">
          <ac:chgData name="Elayne Gaspar Pires Dos Santos Da Cruz" userId="3333605d-2890-448c-aa58-6838192fa8d1" providerId="ADAL" clId="{B8DDECAF-7F84-8549-B26D-175E1AD034F8}" dt="2026-02-02T12:30:52.229" v="191" actId="478"/>
          <ac:picMkLst>
            <pc:docMk/>
            <pc:sldMk cId="102033431" sldId="258"/>
            <ac:picMk id="11" creationId="{5CE0C086-E5E4-D051-B61B-ED0FD9D90171}"/>
          </ac:picMkLst>
        </pc:picChg>
        <pc:picChg chg="add del mod">
          <ac:chgData name="Elayne Gaspar Pires Dos Santos Da Cruz" userId="3333605d-2890-448c-aa58-6838192fa8d1" providerId="ADAL" clId="{B8DDECAF-7F84-8549-B26D-175E1AD034F8}" dt="2026-02-02T12:31:35.096" v="199" actId="478"/>
          <ac:picMkLst>
            <pc:docMk/>
            <pc:sldMk cId="102033431" sldId="258"/>
            <ac:picMk id="12" creationId="{FCAF5560-0CF6-F0C4-FE5F-1616A5707AA1}"/>
          </ac:picMkLst>
        </pc:picChg>
        <pc:picChg chg="add mod">
          <ac:chgData name="Elayne Gaspar Pires Dos Santos Da Cruz" userId="3333605d-2890-448c-aa58-6838192fa8d1" providerId="ADAL" clId="{B8DDECAF-7F84-8549-B26D-175E1AD034F8}" dt="2026-02-02T12:32:35.416" v="208" actId="1076"/>
          <ac:picMkLst>
            <pc:docMk/>
            <pc:sldMk cId="102033431" sldId="258"/>
            <ac:picMk id="13" creationId="{F00058FB-B51C-78B5-D474-7380BEF281BB}"/>
          </ac:picMkLst>
        </pc:picChg>
        <pc:picChg chg="add del mod">
          <ac:chgData name="Elayne Gaspar Pires Dos Santos Da Cruz" userId="3333605d-2890-448c-aa58-6838192fa8d1" providerId="ADAL" clId="{B8DDECAF-7F84-8549-B26D-175E1AD034F8}" dt="2026-02-02T12:31:37.265" v="200" actId="478"/>
          <ac:picMkLst>
            <pc:docMk/>
            <pc:sldMk cId="102033431" sldId="258"/>
            <ac:picMk id="1026" creationId="{32BA7A51-EEBB-13F5-0E9D-925AD94EE0A9}"/>
          </ac:picMkLst>
        </pc:picChg>
      </pc:sldChg>
      <pc:sldChg chg="new del">
        <pc:chgData name="Elayne Gaspar Pires Dos Santos Da Cruz" userId="3333605d-2890-448c-aa58-6838192fa8d1" providerId="ADAL" clId="{B8DDECAF-7F84-8549-B26D-175E1AD034F8}" dt="2026-02-17T10:51:20.278" v="226" actId="680"/>
        <pc:sldMkLst>
          <pc:docMk/>
          <pc:sldMk cId="1841830332" sldId="259"/>
        </pc:sldMkLst>
      </pc:sldChg>
    </pc:docChg>
  </pc:docChgLst>
  <pc:docChgLst>
    <pc:chgData name="Elayne Gaspar Pires Dos Santos Da Cruz (2016547)" userId="3333605d-2890-448c-aa58-6838192fa8d1" providerId="ADAL" clId="{50490CF3-FCEA-784F-9298-D643F0AE42D9}"/>
    <pc:docChg chg="undo custSel modSld">
      <pc:chgData name="Elayne Gaspar Pires Dos Santos Da Cruz (2016547)" userId="3333605d-2890-448c-aa58-6838192fa8d1" providerId="ADAL" clId="{50490CF3-FCEA-784F-9298-D643F0AE42D9}" dt="2026-03-17T10:18:59.266" v="48" actId="20577"/>
      <pc:docMkLst>
        <pc:docMk/>
      </pc:docMkLst>
      <pc:sldChg chg="modSp mod">
        <pc:chgData name="Elayne Gaspar Pires Dos Santos Da Cruz (2016547)" userId="3333605d-2890-448c-aa58-6838192fa8d1" providerId="ADAL" clId="{50490CF3-FCEA-784F-9298-D643F0AE42D9}" dt="2026-03-17T10:18:59.266" v="48" actId="20577"/>
        <pc:sldMkLst>
          <pc:docMk/>
          <pc:sldMk cId="102033431" sldId="258"/>
        </pc:sldMkLst>
        <pc:spChg chg="mod">
          <ac:chgData name="Elayne Gaspar Pires Dos Santos Da Cruz (2016547)" userId="3333605d-2890-448c-aa58-6838192fa8d1" providerId="ADAL" clId="{50490CF3-FCEA-784F-9298-D643F0AE42D9}" dt="2026-03-17T10:18:59.266" v="48" actId="20577"/>
          <ac:spMkLst>
            <pc:docMk/>
            <pc:sldMk cId="102033431" sldId="258"/>
            <ac:spMk id="4" creationId="{CD016D69-DDEE-B3B4-BEC5-03353E347AE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95D1B6-BAC7-4E0D-B70E-583F922497F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0F0579C5-FFE8-414F-ACF3-D79D33197E09}">
      <dgm:prSet custT="1"/>
      <dgm:spPr/>
      <dgm:t>
        <a:bodyPr/>
        <a:lstStyle/>
        <a:p>
          <a:pPr rtl="0"/>
          <a:r>
            <a:rPr lang="en-US" sz="1600" b="1" u="sng" dirty="0"/>
            <a:t>Research Philosophy</a:t>
          </a:r>
          <a:endParaRPr lang="en-US" sz="1600" dirty="0"/>
        </a:p>
      </dgm:t>
    </dgm:pt>
    <dgm:pt modelId="{A6D5E1C1-5169-4DAE-B549-1180DED66F2F}" type="parTrans" cxnId="{4BCBCEAA-E00E-4BFE-93B7-B4A871FEBE7E}">
      <dgm:prSet/>
      <dgm:spPr/>
      <dgm:t>
        <a:bodyPr/>
        <a:lstStyle/>
        <a:p>
          <a:endParaRPr lang="en-US"/>
        </a:p>
      </dgm:t>
    </dgm:pt>
    <dgm:pt modelId="{EF6DD658-2D30-436C-BB40-285F64909F84}" type="sibTrans" cxnId="{4BCBCEAA-E00E-4BFE-93B7-B4A871FEBE7E}">
      <dgm:prSet/>
      <dgm:spPr/>
      <dgm:t>
        <a:bodyPr/>
        <a:lstStyle/>
        <a:p>
          <a:endParaRPr lang="en-US"/>
        </a:p>
      </dgm:t>
    </dgm:pt>
    <dgm:pt modelId="{D245D9BB-E6D7-41C7-B443-059D8498C6DD}">
      <dgm:prSet custT="1"/>
      <dgm:spPr/>
      <dgm:t>
        <a:bodyPr/>
        <a:lstStyle/>
        <a:p>
          <a:pPr algn="just"/>
          <a:r>
            <a:rPr lang="en-US" sz="800" dirty="0"/>
            <a:t>The research philosophy underpinning this study is that of interpretivism that focuses on the cognition of subjective meanings and the social realities lived by individuals. The interpretivism approach is suitable in analysing the effects of mental health as psychological distress, emotional wellbeing and coping strategies are influenced by social construction and contextual factors. Through the synthesis of what healthcare workers reported in the literature available, this philosophy aids in the subtle understanding of how the COVID-19 pandemic affected mental health in complicated healthcare settings.</a:t>
          </a:r>
        </a:p>
      </dgm:t>
    </dgm:pt>
    <dgm:pt modelId="{502A67D8-FCC2-47C4-9BBB-0D3E4C71BAD7}" type="parTrans" cxnId="{CB989409-BE60-40C2-8F32-686BD211C797}">
      <dgm:prSet/>
      <dgm:spPr/>
      <dgm:t>
        <a:bodyPr/>
        <a:lstStyle/>
        <a:p>
          <a:endParaRPr lang="en-US"/>
        </a:p>
      </dgm:t>
    </dgm:pt>
    <dgm:pt modelId="{315EE175-4A2C-4FF1-A3D0-1DFC637812BA}" type="sibTrans" cxnId="{CB989409-BE60-40C2-8F32-686BD211C797}">
      <dgm:prSet/>
      <dgm:spPr/>
      <dgm:t>
        <a:bodyPr/>
        <a:lstStyle/>
        <a:p>
          <a:endParaRPr lang="en-US"/>
        </a:p>
      </dgm:t>
    </dgm:pt>
    <dgm:pt modelId="{12C2F6DB-CBA5-46E7-8955-91F7516DC958}">
      <dgm:prSet/>
      <dgm:spPr/>
      <dgm:t>
        <a:bodyPr/>
        <a:lstStyle/>
        <a:p>
          <a:pPr algn="l"/>
          <a:endParaRPr lang="en-US" sz="600" dirty="0"/>
        </a:p>
      </dgm:t>
    </dgm:pt>
    <dgm:pt modelId="{0E635044-BE01-4107-A1B4-D3D7E542EBB1}" type="parTrans" cxnId="{E01AB6B2-C3AD-49E2-9A81-5845FE200437}">
      <dgm:prSet/>
      <dgm:spPr/>
      <dgm:t>
        <a:bodyPr/>
        <a:lstStyle/>
        <a:p>
          <a:endParaRPr lang="en-US"/>
        </a:p>
      </dgm:t>
    </dgm:pt>
    <dgm:pt modelId="{1B064689-F9B5-46D2-9367-C7063F99B22F}" type="sibTrans" cxnId="{E01AB6B2-C3AD-49E2-9A81-5845FE200437}">
      <dgm:prSet/>
      <dgm:spPr/>
      <dgm:t>
        <a:bodyPr/>
        <a:lstStyle/>
        <a:p>
          <a:endParaRPr lang="en-US"/>
        </a:p>
      </dgm:t>
    </dgm:pt>
    <dgm:pt modelId="{4626FCC3-D38D-43B2-A984-41ED278C315D}" type="pres">
      <dgm:prSet presAssocID="{2C95D1B6-BAC7-4E0D-B70E-583F922497F9}" presName="linearFlow" presStyleCnt="0">
        <dgm:presLayoutVars>
          <dgm:dir/>
          <dgm:animLvl val="lvl"/>
          <dgm:resizeHandles val="exact"/>
        </dgm:presLayoutVars>
      </dgm:prSet>
      <dgm:spPr/>
    </dgm:pt>
    <dgm:pt modelId="{174C87D2-CEAE-4CFF-BD52-BAB42D6CAA6A}" type="pres">
      <dgm:prSet presAssocID="{0F0579C5-FFE8-414F-ACF3-D79D33197E09}" presName="composite" presStyleCnt="0"/>
      <dgm:spPr/>
    </dgm:pt>
    <dgm:pt modelId="{C66805C7-51D3-417D-8FBF-F372F24D869F}" type="pres">
      <dgm:prSet presAssocID="{0F0579C5-FFE8-414F-ACF3-D79D33197E09}" presName="parentText" presStyleLbl="alignNode1" presStyleIdx="0" presStyleCnt="1" custLinFactNeighborX="0" custLinFactNeighborY="-10201">
        <dgm:presLayoutVars>
          <dgm:chMax val="1"/>
          <dgm:bulletEnabled val="1"/>
        </dgm:presLayoutVars>
      </dgm:prSet>
      <dgm:spPr/>
    </dgm:pt>
    <dgm:pt modelId="{D9EB977E-AD20-4D91-A1D6-477A52A9FDFB}" type="pres">
      <dgm:prSet presAssocID="{0F0579C5-FFE8-414F-ACF3-D79D33197E09}" presName="descendantText" presStyleLbl="alignAcc1" presStyleIdx="0" presStyleCnt="1" custScaleX="112134" custScaleY="161490">
        <dgm:presLayoutVars>
          <dgm:bulletEnabled val="1"/>
        </dgm:presLayoutVars>
      </dgm:prSet>
      <dgm:spPr/>
    </dgm:pt>
  </dgm:ptLst>
  <dgm:cxnLst>
    <dgm:cxn modelId="{CB989409-BE60-40C2-8F32-686BD211C797}" srcId="{0F0579C5-FFE8-414F-ACF3-D79D33197E09}" destId="{D245D9BB-E6D7-41C7-B443-059D8498C6DD}" srcOrd="0" destOrd="0" parTransId="{502A67D8-FCC2-47C4-9BBB-0D3E4C71BAD7}" sibTransId="{315EE175-4A2C-4FF1-A3D0-1DFC637812BA}"/>
    <dgm:cxn modelId="{9D8DAF36-CFC9-4B2C-8178-D9BAFB3440D1}" type="presOf" srcId="{12C2F6DB-CBA5-46E7-8955-91F7516DC958}" destId="{D9EB977E-AD20-4D91-A1D6-477A52A9FDFB}" srcOrd="0" destOrd="1" presId="urn:microsoft.com/office/officeart/2005/8/layout/chevron2"/>
    <dgm:cxn modelId="{4E7AF43D-623C-4159-A80D-39D9908D8812}" type="presOf" srcId="{2C95D1B6-BAC7-4E0D-B70E-583F922497F9}" destId="{4626FCC3-D38D-43B2-A984-41ED278C315D}" srcOrd="0" destOrd="0" presId="urn:microsoft.com/office/officeart/2005/8/layout/chevron2"/>
    <dgm:cxn modelId="{E143EB65-40D6-4B67-BAE7-786D70D7F250}" type="presOf" srcId="{0F0579C5-FFE8-414F-ACF3-D79D33197E09}" destId="{C66805C7-51D3-417D-8FBF-F372F24D869F}" srcOrd="0" destOrd="0" presId="urn:microsoft.com/office/officeart/2005/8/layout/chevron2"/>
    <dgm:cxn modelId="{18A2E473-013A-4C02-8381-7A2969A0373C}" type="presOf" srcId="{D245D9BB-E6D7-41C7-B443-059D8498C6DD}" destId="{D9EB977E-AD20-4D91-A1D6-477A52A9FDFB}" srcOrd="0" destOrd="0" presId="urn:microsoft.com/office/officeart/2005/8/layout/chevron2"/>
    <dgm:cxn modelId="{4BCBCEAA-E00E-4BFE-93B7-B4A871FEBE7E}" srcId="{2C95D1B6-BAC7-4E0D-B70E-583F922497F9}" destId="{0F0579C5-FFE8-414F-ACF3-D79D33197E09}" srcOrd="0" destOrd="0" parTransId="{A6D5E1C1-5169-4DAE-B549-1180DED66F2F}" sibTransId="{EF6DD658-2D30-436C-BB40-285F64909F84}"/>
    <dgm:cxn modelId="{E01AB6B2-C3AD-49E2-9A81-5845FE200437}" srcId="{0F0579C5-FFE8-414F-ACF3-D79D33197E09}" destId="{12C2F6DB-CBA5-46E7-8955-91F7516DC958}" srcOrd="1" destOrd="0" parTransId="{0E635044-BE01-4107-A1B4-D3D7E542EBB1}" sibTransId="{1B064689-F9B5-46D2-9367-C7063F99B22F}"/>
    <dgm:cxn modelId="{C5383112-5E3A-487B-84E8-B276FCF254FA}" type="presParOf" srcId="{4626FCC3-D38D-43B2-A984-41ED278C315D}" destId="{174C87D2-CEAE-4CFF-BD52-BAB42D6CAA6A}" srcOrd="0" destOrd="0" presId="urn:microsoft.com/office/officeart/2005/8/layout/chevron2"/>
    <dgm:cxn modelId="{3E05B8C9-1476-4820-8CB1-114E299DB25C}" type="presParOf" srcId="{174C87D2-CEAE-4CFF-BD52-BAB42D6CAA6A}" destId="{C66805C7-51D3-417D-8FBF-F372F24D869F}" srcOrd="0" destOrd="0" presId="urn:microsoft.com/office/officeart/2005/8/layout/chevron2"/>
    <dgm:cxn modelId="{9A734CF9-3E3A-4294-8BFA-93861CD872EB}" type="presParOf" srcId="{174C87D2-CEAE-4CFF-BD52-BAB42D6CAA6A}" destId="{D9EB977E-AD20-4D91-A1D6-477A52A9FDF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266605-5913-4620-8B1D-34F1ADAE23C3}" type="doc">
      <dgm:prSet loTypeId="urn:microsoft.com/office/officeart/2005/8/layout/chevron2" loCatId="process" qsTypeId="urn:microsoft.com/office/officeart/2005/8/quickstyle/simple1" qsCatId="simple" csTypeId="urn:microsoft.com/office/officeart/2005/8/colors/colorful3" csCatId="colorful" phldr="1"/>
      <dgm:spPr/>
      <dgm:t>
        <a:bodyPr/>
        <a:lstStyle/>
        <a:p>
          <a:endParaRPr lang="en-US"/>
        </a:p>
      </dgm:t>
    </dgm:pt>
    <dgm:pt modelId="{E05B5C5D-CF86-4AAA-80E4-FE15C88E9821}">
      <dgm:prSet custT="1"/>
      <dgm:spPr/>
      <dgm:t>
        <a:bodyPr/>
        <a:lstStyle/>
        <a:p>
          <a:pPr rtl="0"/>
          <a:r>
            <a:rPr lang="en-US" sz="1600" b="1" u="sng" dirty="0">
              <a:effectLst>
                <a:outerShdw blurRad="38100" dist="38100" dir="2700000" algn="tl">
                  <a:srgbClr val="000000">
                    <a:alpha val="43137"/>
                  </a:srgbClr>
                </a:outerShdw>
              </a:effectLst>
            </a:rPr>
            <a:t>Research Strategy</a:t>
          </a:r>
          <a:endParaRPr lang="en-US" sz="1600" dirty="0">
            <a:effectLst>
              <a:outerShdw blurRad="38100" dist="38100" dir="2700000" algn="tl">
                <a:srgbClr val="000000">
                  <a:alpha val="43137"/>
                </a:srgbClr>
              </a:outerShdw>
            </a:effectLst>
          </a:endParaRPr>
        </a:p>
      </dgm:t>
    </dgm:pt>
    <dgm:pt modelId="{5990A1DB-7AC3-48C8-893A-1D38A97534DB}" type="parTrans" cxnId="{A54B4B81-6BD6-49B5-83AB-19B4B44C56C3}">
      <dgm:prSet/>
      <dgm:spPr/>
      <dgm:t>
        <a:bodyPr/>
        <a:lstStyle/>
        <a:p>
          <a:endParaRPr lang="en-US"/>
        </a:p>
      </dgm:t>
    </dgm:pt>
    <dgm:pt modelId="{E0814FA6-ABB8-46E9-B54F-89D781EEA990}" type="sibTrans" cxnId="{A54B4B81-6BD6-49B5-83AB-19B4B44C56C3}">
      <dgm:prSet/>
      <dgm:spPr/>
      <dgm:t>
        <a:bodyPr/>
        <a:lstStyle/>
        <a:p>
          <a:endParaRPr lang="en-US"/>
        </a:p>
      </dgm:t>
    </dgm:pt>
    <dgm:pt modelId="{28ECAA8E-D751-4157-928C-F132F36FD74A}">
      <dgm:prSet custT="1"/>
      <dgm:spPr/>
      <dgm:t>
        <a:bodyPr/>
        <a:lstStyle/>
        <a:p>
          <a:pPr algn="just"/>
          <a:r>
            <a:rPr lang="en-US" sz="800" dirty="0"/>
            <a:t>The study will utilise the secondary data analysis as the research strategy, which will be informed by peer reviewed journal articles, NHS reports, and government and international health publications published in 2020-25. The secondary research is appropriate due to the ethical, logistical, and safety limitations of using primary data when conducting research in a time of a public health crisis. Inclusion criteria were informed by the studies by Greenberg et al. (2020) and </a:t>
          </a:r>
          <a:r>
            <a:rPr lang="en-US" sz="800" dirty="0" err="1"/>
            <a:t>Chutiyami</a:t>
          </a:r>
          <a:r>
            <a:rPr lang="en-US" sz="800" dirty="0"/>
            <a:t> et al. (2022), with the targeted population being doctors, nurses, and allied health professionals. A selection of sources was done according to their relevance, credibility, transparency, and recency.</a:t>
          </a:r>
        </a:p>
      </dgm:t>
    </dgm:pt>
    <dgm:pt modelId="{A25EB49E-34FD-4958-B79A-1E330C6900F4}" type="parTrans" cxnId="{26F8080B-65D1-45E0-AE89-01426FDDA566}">
      <dgm:prSet/>
      <dgm:spPr/>
      <dgm:t>
        <a:bodyPr/>
        <a:lstStyle/>
        <a:p>
          <a:endParaRPr lang="en-US"/>
        </a:p>
      </dgm:t>
    </dgm:pt>
    <dgm:pt modelId="{42F7239C-78F1-44C7-8FCC-5BD588DA4588}" type="sibTrans" cxnId="{26F8080B-65D1-45E0-AE89-01426FDDA566}">
      <dgm:prSet/>
      <dgm:spPr/>
      <dgm:t>
        <a:bodyPr/>
        <a:lstStyle/>
        <a:p>
          <a:endParaRPr lang="en-US"/>
        </a:p>
      </dgm:t>
    </dgm:pt>
    <dgm:pt modelId="{65F9BF51-1204-4BA9-BB3C-6E4891615D61}">
      <dgm:prSet/>
      <dgm:spPr/>
      <dgm:t>
        <a:bodyPr/>
        <a:lstStyle/>
        <a:p>
          <a:pPr algn="l"/>
          <a:endParaRPr lang="en-US" sz="600" dirty="0"/>
        </a:p>
      </dgm:t>
    </dgm:pt>
    <dgm:pt modelId="{430CCAEA-21C9-408B-9F2F-8F7402E40CF2}" type="parTrans" cxnId="{8C7DED09-17F0-4936-8CC8-8655B1A44E59}">
      <dgm:prSet/>
      <dgm:spPr/>
      <dgm:t>
        <a:bodyPr/>
        <a:lstStyle/>
        <a:p>
          <a:endParaRPr lang="en-US"/>
        </a:p>
      </dgm:t>
    </dgm:pt>
    <dgm:pt modelId="{A7DAD184-CDB4-44CA-A6F8-A46465E95E0B}" type="sibTrans" cxnId="{8C7DED09-17F0-4936-8CC8-8655B1A44E59}">
      <dgm:prSet/>
      <dgm:spPr/>
      <dgm:t>
        <a:bodyPr/>
        <a:lstStyle/>
        <a:p>
          <a:endParaRPr lang="en-US"/>
        </a:p>
      </dgm:t>
    </dgm:pt>
    <dgm:pt modelId="{7B82F7F6-7DB8-4F20-8380-1F367861EBE4}" type="pres">
      <dgm:prSet presAssocID="{E2266605-5913-4620-8B1D-34F1ADAE23C3}" presName="linearFlow" presStyleCnt="0">
        <dgm:presLayoutVars>
          <dgm:dir/>
          <dgm:animLvl val="lvl"/>
          <dgm:resizeHandles val="exact"/>
        </dgm:presLayoutVars>
      </dgm:prSet>
      <dgm:spPr/>
    </dgm:pt>
    <dgm:pt modelId="{1A39B9C3-3B1C-4A31-8DBC-03309643CFEB}" type="pres">
      <dgm:prSet presAssocID="{E05B5C5D-CF86-4AAA-80E4-FE15C88E9821}" presName="composite" presStyleCnt="0"/>
      <dgm:spPr/>
    </dgm:pt>
    <dgm:pt modelId="{FE4DBB8C-5ADC-4073-8747-9C08A80245AF}" type="pres">
      <dgm:prSet presAssocID="{E05B5C5D-CF86-4AAA-80E4-FE15C88E9821}" presName="parentText" presStyleLbl="alignNode1" presStyleIdx="0" presStyleCnt="1" custLinFactNeighborY="-8107">
        <dgm:presLayoutVars>
          <dgm:chMax val="1"/>
          <dgm:bulletEnabled val="1"/>
        </dgm:presLayoutVars>
      </dgm:prSet>
      <dgm:spPr/>
    </dgm:pt>
    <dgm:pt modelId="{D98A447A-EB3D-497C-9E77-2E0B21817B3D}" type="pres">
      <dgm:prSet presAssocID="{E05B5C5D-CF86-4AAA-80E4-FE15C88E9821}" presName="descendantText" presStyleLbl="alignAcc1" presStyleIdx="0" presStyleCnt="1" custScaleX="106667" custScaleY="158174">
        <dgm:presLayoutVars>
          <dgm:bulletEnabled val="1"/>
        </dgm:presLayoutVars>
      </dgm:prSet>
      <dgm:spPr/>
    </dgm:pt>
  </dgm:ptLst>
  <dgm:cxnLst>
    <dgm:cxn modelId="{8C7DED09-17F0-4936-8CC8-8655B1A44E59}" srcId="{E05B5C5D-CF86-4AAA-80E4-FE15C88E9821}" destId="{65F9BF51-1204-4BA9-BB3C-6E4891615D61}" srcOrd="1" destOrd="0" parTransId="{430CCAEA-21C9-408B-9F2F-8F7402E40CF2}" sibTransId="{A7DAD184-CDB4-44CA-A6F8-A46465E95E0B}"/>
    <dgm:cxn modelId="{26F8080B-65D1-45E0-AE89-01426FDDA566}" srcId="{E05B5C5D-CF86-4AAA-80E4-FE15C88E9821}" destId="{28ECAA8E-D751-4157-928C-F132F36FD74A}" srcOrd="0" destOrd="0" parTransId="{A25EB49E-34FD-4958-B79A-1E330C6900F4}" sibTransId="{42F7239C-78F1-44C7-8FCC-5BD588DA4588}"/>
    <dgm:cxn modelId="{B6676439-AF27-42E0-BC24-DDD67FC9BE6E}" type="presOf" srcId="{E2266605-5913-4620-8B1D-34F1ADAE23C3}" destId="{7B82F7F6-7DB8-4F20-8380-1F367861EBE4}" srcOrd="0" destOrd="0" presId="urn:microsoft.com/office/officeart/2005/8/layout/chevron2"/>
    <dgm:cxn modelId="{E05B4541-0EE4-4BD3-B76C-4253978AA42F}" type="presOf" srcId="{65F9BF51-1204-4BA9-BB3C-6E4891615D61}" destId="{D98A447A-EB3D-497C-9E77-2E0B21817B3D}" srcOrd="0" destOrd="1" presId="urn:microsoft.com/office/officeart/2005/8/layout/chevron2"/>
    <dgm:cxn modelId="{A54B4B81-6BD6-49B5-83AB-19B4B44C56C3}" srcId="{E2266605-5913-4620-8B1D-34F1ADAE23C3}" destId="{E05B5C5D-CF86-4AAA-80E4-FE15C88E9821}" srcOrd="0" destOrd="0" parTransId="{5990A1DB-7AC3-48C8-893A-1D38A97534DB}" sibTransId="{E0814FA6-ABB8-46E9-B54F-89D781EEA990}"/>
    <dgm:cxn modelId="{C1CB9698-D6AD-4F0C-8AE4-4D97A37D5C30}" type="presOf" srcId="{28ECAA8E-D751-4157-928C-F132F36FD74A}" destId="{D98A447A-EB3D-497C-9E77-2E0B21817B3D}" srcOrd="0" destOrd="0" presId="urn:microsoft.com/office/officeart/2005/8/layout/chevron2"/>
    <dgm:cxn modelId="{BD07DCF1-EAF8-4ADC-A2BF-6E53C4204D1C}" type="presOf" srcId="{E05B5C5D-CF86-4AAA-80E4-FE15C88E9821}" destId="{FE4DBB8C-5ADC-4073-8747-9C08A80245AF}" srcOrd="0" destOrd="0" presId="urn:microsoft.com/office/officeart/2005/8/layout/chevron2"/>
    <dgm:cxn modelId="{7EC357AD-2E1E-46A8-876B-5FC472D15D4F}" type="presParOf" srcId="{7B82F7F6-7DB8-4F20-8380-1F367861EBE4}" destId="{1A39B9C3-3B1C-4A31-8DBC-03309643CFEB}" srcOrd="0" destOrd="0" presId="urn:microsoft.com/office/officeart/2005/8/layout/chevron2"/>
    <dgm:cxn modelId="{6864DAC8-68C4-4A42-B215-8059B1647126}" type="presParOf" srcId="{1A39B9C3-3B1C-4A31-8DBC-03309643CFEB}" destId="{FE4DBB8C-5ADC-4073-8747-9C08A80245AF}" srcOrd="0" destOrd="0" presId="urn:microsoft.com/office/officeart/2005/8/layout/chevron2"/>
    <dgm:cxn modelId="{CAB2422F-F683-44AE-9D22-FF7FA134331D}" type="presParOf" srcId="{1A39B9C3-3B1C-4A31-8DBC-03309643CFEB}" destId="{D98A447A-EB3D-497C-9E77-2E0B21817B3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805C7-51D3-417D-8FBF-F372F24D869F}">
      <dsp:nvSpPr>
        <dsp:cNvPr id="0" name=""/>
        <dsp:cNvSpPr/>
      </dsp:nvSpPr>
      <dsp:spPr>
        <a:xfrm rot="5400000">
          <a:off x="-310065" y="405887"/>
          <a:ext cx="1622611" cy="113582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b="1" u="sng" kern="1200" dirty="0"/>
            <a:t>Research Philosophy</a:t>
          </a:r>
          <a:endParaRPr lang="en-US" sz="1600" kern="1200" dirty="0"/>
        </a:p>
      </dsp:txBody>
      <dsp:txXfrm rot="-5400000">
        <a:off x="-66672" y="730409"/>
        <a:ext cx="1135827" cy="486784"/>
      </dsp:txXfrm>
    </dsp:sp>
    <dsp:sp modelId="{D9EB977E-AD20-4D91-A1D6-477A52A9FDFB}">
      <dsp:nvSpPr>
        <dsp:cNvPr id="0" name=""/>
        <dsp:cNvSpPr/>
      </dsp:nvSpPr>
      <dsp:spPr>
        <a:xfrm rot="5400000">
          <a:off x="1316499" y="-376942"/>
          <a:ext cx="1703230" cy="246461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t>The research philosophy underpinning this study is that of interpretivism that focuses on the cognition of subjective meanings and the social realities lived by individuals. The interpretivism approach is suitable in analysing the effects of mental health as psychological distress, emotional wellbeing and coping strategies are influenced by social construction and contextual factors. Through the synthesis of what healthcare workers reported in the literature available, this philosophy aids in the subtle understanding of how the COVID-19 pandemic affected mental health in complicated healthcare settings.</a:t>
          </a:r>
        </a:p>
        <a:p>
          <a:pPr marL="57150" lvl="1" indent="-57150" algn="l" defTabSz="266700">
            <a:lnSpc>
              <a:spcPct val="90000"/>
            </a:lnSpc>
            <a:spcBef>
              <a:spcPct val="0"/>
            </a:spcBef>
            <a:spcAft>
              <a:spcPct val="15000"/>
            </a:spcAft>
            <a:buChar char="•"/>
          </a:pPr>
          <a:endParaRPr lang="en-US" sz="600" kern="1200" dirty="0"/>
        </a:p>
      </dsp:txBody>
      <dsp:txXfrm rot="-5400000">
        <a:off x="935806" y="86896"/>
        <a:ext cx="2381472" cy="1536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DBB8C-5ADC-4073-8747-9C08A80245AF}">
      <dsp:nvSpPr>
        <dsp:cNvPr id="0" name=""/>
        <dsp:cNvSpPr/>
      </dsp:nvSpPr>
      <dsp:spPr>
        <a:xfrm rot="5400000">
          <a:off x="-365278" y="576271"/>
          <a:ext cx="1997378" cy="1333500"/>
        </a:xfrm>
        <a:prstGeom prst="chevron">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b="1" u="sng" kern="1200" dirty="0">
              <a:effectLst>
                <a:outerShdw blurRad="38100" dist="38100" dir="2700000" algn="tl">
                  <a:srgbClr val="000000">
                    <a:alpha val="43137"/>
                  </a:srgbClr>
                </a:outerShdw>
              </a:effectLst>
            </a:rPr>
            <a:t>Research Strategy</a:t>
          </a:r>
          <a:endParaRPr lang="en-US" sz="1600" kern="1200" dirty="0">
            <a:effectLst>
              <a:outerShdw blurRad="38100" dist="38100" dir="2700000" algn="tl">
                <a:srgbClr val="000000">
                  <a:alpha val="43137"/>
                </a:srgbClr>
              </a:outerShdw>
            </a:effectLst>
          </a:endParaRPr>
        </a:p>
      </dsp:txBody>
      <dsp:txXfrm rot="-5400000">
        <a:off x="-33339" y="911082"/>
        <a:ext cx="1333500" cy="663878"/>
      </dsp:txXfrm>
    </dsp:sp>
    <dsp:sp modelId="{D98A447A-EB3D-497C-9E77-2E0B21817B3D}">
      <dsp:nvSpPr>
        <dsp:cNvPr id="0" name=""/>
        <dsp:cNvSpPr/>
      </dsp:nvSpPr>
      <dsp:spPr>
        <a:xfrm rot="5400000">
          <a:off x="1247931" y="4770"/>
          <a:ext cx="2104708" cy="2133606"/>
        </a:xfrm>
        <a:prstGeom prst="round2Same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t>The study will utilise the secondary data analysis as the research strategy, which will be informed by peer reviewed journal articles, NHS reports, and government and international health publications published in 2020-25. The secondary research is appropriate due to the ethical, logistical, and safety limitations of using primary data when conducting research in a time of a public health crisis. Inclusion criteria were informed by the studies by Greenberg et al. (2020) and </a:t>
          </a:r>
          <a:r>
            <a:rPr lang="en-US" sz="800" kern="1200" dirty="0" err="1"/>
            <a:t>Chutiyami</a:t>
          </a:r>
          <a:r>
            <a:rPr lang="en-US" sz="800" kern="1200" dirty="0"/>
            <a:t> et al. (2022), with the targeted population being doctors, nurses, and allied health professionals. A selection of sources was done according to their relevance, credibility, transparency, and recency.</a:t>
          </a:r>
        </a:p>
        <a:p>
          <a:pPr marL="57150" lvl="1" indent="-57150" algn="l" defTabSz="266700">
            <a:lnSpc>
              <a:spcPct val="90000"/>
            </a:lnSpc>
            <a:spcBef>
              <a:spcPct val="0"/>
            </a:spcBef>
            <a:spcAft>
              <a:spcPct val="15000"/>
            </a:spcAft>
            <a:buChar char="•"/>
          </a:pPr>
          <a:endParaRPr lang="en-US" sz="600" kern="1200" dirty="0"/>
        </a:p>
      </dsp:txBody>
      <dsp:txXfrm rot="-5400000">
        <a:off x="1233483" y="121962"/>
        <a:ext cx="2030863" cy="189922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B26236-4370-41D1-8331-1544D5FBBD50}" type="datetimeFigureOut">
              <a:rPr lang="en-US" smtClean="0"/>
              <a:t>3/17/26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59CD03-5B7D-4E96-86DB-1578EC449C3B}" type="slidenum">
              <a:rPr lang="en-US" smtClean="0"/>
              <a:t>‹#›</a:t>
            </a:fld>
            <a:endParaRPr lang="en-US"/>
          </a:p>
        </p:txBody>
      </p:sp>
    </p:spTree>
    <p:extLst>
      <p:ext uri="{BB962C8B-B14F-4D97-AF65-F5344CB8AC3E}">
        <p14:creationId xmlns:p14="http://schemas.microsoft.com/office/powerpoint/2010/main" val="907575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959CD03-5B7D-4E96-86DB-1578EC449C3B}" type="slidenum">
              <a:rPr lang="en-US" smtClean="0"/>
              <a:t>2</a:t>
            </a:fld>
            <a:endParaRPr lang="en-US"/>
          </a:p>
        </p:txBody>
      </p:sp>
    </p:spTree>
    <p:extLst>
      <p:ext uri="{BB962C8B-B14F-4D97-AF65-F5344CB8AC3E}">
        <p14:creationId xmlns:p14="http://schemas.microsoft.com/office/powerpoint/2010/main" val="2970471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3/17/26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hyperlink" Target="https://www.rcn.org.uk/employment-and-pay/Nursing-workforce-insights/Workforce-health-and-wellbeing?utm_source=chatgpt.com" TargetMode="Externa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6" Type="http://schemas.microsoft.com/office/2007/relationships/hdphoto" Target="../media/hdphoto1.wdp"/><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2.pn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hyperlink" Target="https://www.who.int/publications/i/item/97892400697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7526-276E-F7EC-BD0F-46FA01F00091}"/>
              </a:ext>
            </a:extLst>
          </p:cNvPr>
          <p:cNvSpPr>
            <a:spLocks noGrp="1"/>
          </p:cNvSpPr>
          <p:nvPr>
            <p:ph type="title"/>
          </p:nvPr>
        </p:nvSpPr>
        <p:spPr>
          <a:xfrm flipH="1" flipV="1">
            <a:off x="12115800" y="942231"/>
            <a:ext cx="119270" cy="45719"/>
          </a:xfrm>
          <a:ln>
            <a:solidFill>
              <a:srgbClr val="00B0F0"/>
            </a:solidFill>
          </a:ln>
        </p:spPr>
        <p:txBody>
          <a:bodyPr>
            <a:normAutofit fontScale="90000"/>
          </a:bodyPr>
          <a:lstStyle/>
          <a:p>
            <a:br>
              <a:rPr lang="en-GB" dirty="0"/>
            </a:br>
            <a:endParaRPr lang="en-US" dirty="0"/>
          </a:p>
        </p:txBody>
      </p:sp>
      <p:sp>
        <p:nvSpPr>
          <p:cNvPr id="4" name="TextBox 3">
            <a:extLst>
              <a:ext uri="{FF2B5EF4-FFF2-40B4-BE49-F238E27FC236}">
                <a16:creationId xmlns:a16="http://schemas.microsoft.com/office/drawing/2014/main" id="{CD016D69-DDEE-B3B4-BEC5-03353E347AE2}"/>
              </a:ext>
            </a:extLst>
          </p:cNvPr>
          <p:cNvSpPr txBox="1"/>
          <p:nvPr/>
        </p:nvSpPr>
        <p:spPr>
          <a:xfrm>
            <a:off x="2246243" y="1719470"/>
            <a:ext cx="4492487" cy="2585323"/>
          </a:xfrm>
          <a:prstGeom prst="rect">
            <a:avLst/>
          </a:prstGeom>
          <a:solidFill>
            <a:schemeClr val="accent2"/>
          </a:solidFill>
          <a:ln>
            <a:solidFill>
              <a:srgbClr val="00B0F0"/>
            </a:solidFill>
          </a:ln>
        </p:spPr>
        <p:txBody>
          <a:bodyPr wrap="square">
            <a:spAutoFit/>
          </a:bodyPr>
          <a:lstStyle/>
          <a:p>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a:t>
            </a:r>
          </a:p>
          <a:p>
            <a:endParaRPr lang="en-US"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endParaRPr>
          </a:p>
          <a:p>
            <a:r>
              <a:rPr lang="en-US" sz="1800" kern="10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Name </a:t>
            </a:r>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:Elayne Da Cruz</a:t>
            </a:r>
          </a:p>
          <a:p>
            <a:endParaRPr lang="en-US"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endParaRPr>
          </a:p>
          <a:p>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Student ID: 2016547</a:t>
            </a:r>
            <a:br>
              <a:rPr lang="en-GB" sz="1800" kern="1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a:t>
            </a:r>
          </a:p>
          <a:p>
            <a:r>
              <a:rPr lang="en-US"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Lecture: Chloe Harries</a:t>
            </a:r>
            <a:br>
              <a:rPr lang="en-GB" sz="1800" kern="1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a:t>
            </a:r>
          </a:p>
          <a:p>
            <a:r>
              <a:rPr lang="en-US"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Module Code: BMHP6020 </a:t>
            </a:r>
            <a:endParaRPr lang="en-US" dirty="0">
              <a:ln w="0"/>
              <a:effectLst>
                <a:outerShdw blurRad="38100" dist="19050" dir="2700000" algn="tl" rotWithShape="0">
                  <a:schemeClr val="dk1">
                    <a:alpha val="40000"/>
                  </a:schemeClr>
                </a:outerShdw>
              </a:effectLst>
            </a:endParaRPr>
          </a:p>
        </p:txBody>
      </p:sp>
      <p:pic>
        <p:nvPicPr>
          <p:cNvPr id="13" name="Picture 2">
            <a:extLst>
              <a:ext uri="{FF2B5EF4-FFF2-40B4-BE49-F238E27FC236}">
                <a16:creationId xmlns:a16="http://schemas.microsoft.com/office/drawing/2014/main" id="{F00058FB-B51C-78B5-D474-7380BEF28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1954" y="46038"/>
            <a:ext cx="2763080" cy="1532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33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6669"/>
            <a:ext cx="9144000" cy="254567"/>
          </a:xfrm>
          <a:solidFill>
            <a:srgbClr val="C00000"/>
          </a:solidFill>
        </p:spPr>
        <p:txBody>
          <a:bodyPr>
            <a:noAutofit/>
          </a:bodyPr>
          <a:lstStyle/>
          <a:p>
            <a:r>
              <a:rPr lang="en-US" sz="1400" b="1" u="sng" dirty="0">
                <a:solidFill>
                  <a:schemeClr val="bg1"/>
                </a:solidFill>
                <a:effectLst>
                  <a:outerShdw blurRad="38100" dist="38100" dir="2700000" algn="tl">
                    <a:srgbClr val="000000">
                      <a:alpha val="43137"/>
                    </a:srgbClr>
                  </a:outerShdw>
                </a:effectLst>
              </a:rPr>
              <a:t>Exploring the Impact of the COVID-19 Pandemic on Mental Health and Coping Strategies Among Healthcare Workers</a:t>
            </a:r>
          </a:p>
        </p:txBody>
      </p:sp>
      <p:graphicFrame>
        <p:nvGraphicFramePr>
          <p:cNvPr id="10" name="Diagram 9"/>
          <p:cNvGraphicFramePr/>
          <p:nvPr>
            <p:extLst>
              <p:ext uri="{D42A27DB-BD31-4B8C-83A1-F6EECF244321}">
                <p14:modId xmlns:p14="http://schemas.microsoft.com/office/powerpoint/2010/main" val="339336402"/>
              </p:ext>
            </p:extLst>
          </p:nvPr>
        </p:nvGraphicFramePr>
        <p:xfrm>
          <a:off x="95250" y="532606"/>
          <a:ext cx="3333750" cy="195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95250" y="2384027"/>
            <a:ext cx="4013612" cy="1492716"/>
          </a:xfrm>
          <a:prstGeom prst="rect">
            <a:avLst/>
          </a:prstGeom>
          <a:solidFill>
            <a:srgbClr val="FFFF00"/>
          </a:solidFill>
          <a:ln>
            <a:noFill/>
          </a:ln>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US" sz="1100" b="1" u="sng" dirty="0">
                <a:solidFill>
                  <a:srgbClr val="002060"/>
                </a:solidFill>
                <a:effectLst>
                  <a:outerShdw blurRad="38100" dist="38100" dir="2700000" algn="tl">
                    <a:srgbClr val="000000">
                      <a:alpha val="43137"/>
                    </a:srgbClr>
                  </a:outerShdw>
                </a:effectLst>
              </a:rPr>
              <a:t>Research Approach</a:t>
            </a:r>
          </a:p>
          <a:p>
            <a:pPr algn="just"/>
            <a:r>
              <a:rPr lang="en-US" sz="1000" dirty="0">
                <a:solidFill>
                  <a:srgbClr val="002060"/>
                </a:solidFill>
              </a:rPr>
              <a:t>A qualitative study design will be employed to conduct in-depth research on emotional reactions, stressors, and coping strategies experienced during the pandemic. Qualitative studies can be used to gain a deeper interpretation of the mental health outcomes than a quantitative study alone. The methodology allows making comparisons among professional groups and healthcare environments and allows defining the trends of meaning within the available evidence. This aligns with the study's objective of exploring experiences rather than causal relationships.</a:t>
            </a:r>
            <a:endParaRPr lang="en-US" sz="1000" dirty="0"/>
          </a:p>
        </p:txBody>
      </p:sp>
      <p:graphicFrame>
        <p:nvGraphicFramePr>
          <p:cNvPr id="9" name="Diagram 8"/>
          <p:cNvGraphicFramePr/>
          <p:nvPr>
            <p:extLst>
              <p:ext uri="{D42A27DB-BD31-4B8C-83A1-F6EECF244321}">
                <p14:modId xmlns:p14="http://schemas.microsoft.com/office/powerpoint/2010/main" val="3723190060"/>
              </p:ext>
            </p:extLst>
          </p:nvPr>
        </p:nvGraphicFramePr>
        <p:xfrm>
          <a:off x="95250" y="4367217"/>
          <a:ext cx="3333750" cy="24228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4" name="TextBox 13"/>
          <p:cNvSpPr txBox="1"/>
          <p:nvPr/>
        </p:nvSpPr>
        <p:spPr>
          <a:xfrm>
            <a:off x="3714750" y="271236"/>
            <a:ext cx="4629150" cy="1983551"/>
          </a:xfrm>
          <a:prstGeom prst="horizontalScroll">
            <a:avLst/>
          </a:prstGeom>
          <a:solidFill>
            <a:schemeClr val="accent4">
              <a:lumMod val="40000"/>
              <a:lumOff val="60000"/>
            </a:schemeClr>
          </a:solidFill>
          <a:ln>
            <a:solidFill>
              <a:schemeClr val="tx2">
                <a:lumMod val="20000"/>
                <a:lumOff val="80000"/>
              </a:schemeClr>
            </a:solidFill>
          </a:ln>
        </p:spPr>
        <p:txBody>
          <a:bodyPr wrap="square" rtlCol="0">
            <a:spAutoFit/>
          </a:bodyPr>
          <a:lstStyle/>
          <a:p>
            <a:r>
              <a:rPr lang="en-US" sz="1100" b="1" dirty="0">
                <a:effectLst>
                  <a:outerShdw blurRad="38100" dist="38100" dir="2700000" algn="tl">
                    <a:srgbClr val="000000">
                      <a:alpha val="43137"/>
                    </a:srgbClr>
                  </a:outerShdw>
                </a:effectLst>
              </a:rPr>
              <a:t>Data Analysis Technique</a:t>
            </a:r>
          </a:p>
          <a:p>
            <a:pPr algn="just"/>
            <a:r>
              <a:rPr lang="en-US" sz="1000" dirty="0"/>
              <a:t>Thematic analysis will be utilised in order to systematise the analysis of the chosen literature. In keeping with the structure proposed by Braun and Clarke, data were coded to establish the repetition patterns of psychological issues, as well as coping mechanisms. The codes were improved and clustered into more general themes. Among the central themes were anxiety, depression, burnout, emotional distress, organisational support, peer collaboration, and resilience practices. This procedure improved analytical rigour, which made synthesis across various healthcare settings possible.</a:t>
            </a:r>
          </a:p>
        </p:txBody>
      </p:sp>
      <p:sp>
        <p:nvSpPr>
          <p:cNvPr id="15" name="TextBox 14"/>
          <p:cNvSpPr txBox="1"/>
          <p:nvPr/>
        </p:nvSpPr>
        <p:spPr>
          <a:xfrm>
            <a:off x="4360471" y="1721152"/>
            <a:ext cx="4629150" cy="2188041"/>
          </a:xfrm>
          <a:prstGeom prst="horizontalScroll">
            <a:avLst/>
          </a:prstGeom>
          <a:solidFill>
            <a:srgbClr val="FFC000"/>
          </a:solidFill>
          <a:ln>
            <a:solidFill>
              <a:schemeClr val="accent2">
                <a:lumMod val="20000"/>
                <a:lumOff val="80000"/>
              </a:schemeClr>
            </a:solidFill>
          </a:ln>
        </p:spPr>
        <p:txBody>
          <a:bodyPr wrap="square" rtlCol="0">
            <a:spAutoFit/>
          </a:bodyPr>
          <a:lstStyle/>
          <a:p>
            <a:pPr algn="ctr"/>
            <a:r>
              <a:rPr lang="en-US" sz="1100" b="1" u="sng" dirty="0">
                <a:effectLst>
                  <a:outerShdw blurRad="38100" dist="38100" dir="2700000" algn="tl">
                    <a:srgbClr val="000000">
                      <a:alpha val="43137"/>
                    </a:srgbClr>
                  </a:outerShdw>
                </a:effectLst>
              </a:rPr>
              <a:t>Ethical Implications and Policy Applicability</a:t>
            </a:r>
          </a:p>
          <a:p>
            <a:pPr algn="just"/>
            <a:r>
              <a:rPr lang="en-US" sz="1000" dirty="0"/>
              <a:t>The respect of ethical integrity was achieved by means of proper citation, plagiarism prevention, and critical analysis of the results of original authors. Since the research has used only secondary data that is publicly available, there was no necessity to seek formal ethical approval. However, sensitivity was used in reporting mental health outcomes. The results contribute to the evidence-based policy development of the workforce wellbeing and are consistent with the world-level recommendations on the topic of healthcare staff resilience and psychological support suggested by the World Health Organisation (WHO, 2023).</a:t>
            </a:r>
          </a:p>
        </p:txBody>
      </p:sp>
      <p:sp>
        <p:nvSpPr>
          <p:cNvPr id="16" name="TextBox 15"/>
          <p:cNvSpPr txBox="1"/>
          <p:nvPr/>
        </p:nvSpPr>
        <p:spPr>
          <a:xfrm>
            <a:off x="3429000" y="5418609"/>
            <a:ext cx="5715000" cy="1569660"/>
          </a:xfrm>
          <a:prstGeom prst="rect">
            <a:avLst/>
          </a:prstGeom>
          <a:noFill/>
        </p:spPr>
        <p:txBody>
          <a:bodyPr wrap="square" rtlCol="0">
            <a:spAutoFit/>
          </a:bodyPr>
          <a:lstStyle/>
          <a:p>
            <a:r>
              <a:rPr lang="en-GB" sz="800" b="1" u="sng" dirty="0"/>
              <a:t>References</a:t>
            </a:r>
            <a:endParaRPr lang="en-US" sz="800" b="1" dirty="0"/>
          </a:p>
          <a:p>
            <a:pPr marL="171450" indent="-171450">
              <a:buFont typeface="Arial" panose="020B0604020202020204" pitchFamily="34" charset="0"/>
              <a:buChar char="•"/>
            </a:pPr>
            <a:r>
              <a:rPr lang="en-GB" sz="800" dirty="0" err="1"/>
              <a:t>Bohlken</a:t>
            </a:r>
            <a:r>
              <a:rPr lang="en-GB" sz="800" dirty="0"/>
              <a:t>, J., </a:t>
            </a:r>
            <a:r>
              <a:rPr lang="en-GB" sz="800" dirty="0" err="1"/>
              <a:t>Schömig</a:t>
            </a:r>
            <a:r>
              <a:rPr lang="en-GB" sz="800" dirty="0"/>
              <a:t>, F., Lemke, M.R., et al. (2020) </a:t>
            </a:r>
            <a:r>
              <a:rPr lang="en-GB" sz="800" i="1" dirty="0"/>
              <a:t>COVID-19 Pandemic: Stress Experience of Healthcare Workers</a:t>
            </a:r>
            <a:r>
              <a:rPr lang="en-GB" sz="800" dirty="0"/>
              <a:t>. Psychiatry and Clinical Neurosciences, 74(8), 405-406.</a:t>
            </a:r>
            <a:endParaRPr lang="en-US" sz="800" dirty="0"/>
          </a:p>
          <a:p>
            <a:pPr marL="171450" indent="-171450">
              <a:buFont typeface="Arial" panose="020B0604020202020204" pitchFamily="34" charset="0"/>
              <a:buChar char="•"/>
            </a:pPr>
            <a:r>
              <a:rPr lang="en-GB" sz="800" dirty="0" err="1"/>
              <a:t>Chutiyami</a:t>
            </a:r>
            <a:r>
              <a:rPr lang="en-GB" sz="800" dirty="0"/>
              <a:t>, M., Cheong, A.M., </a:t>
            </a:r>
            <a:r>
              <a:rPr lang="en-GB" sz="800" dirty="0" err="1"/>
              <a:t>Salihu</a:t>
            </a:r>
            <a:r>
              <a:rPr lang="en-GB" sz="800" dirty="0"/>
              <a:t>, D., Bello, U.M., </a:t>
            </a:r>
            <a:r>
              <a:rPr lang="en-GB" sz="800" dirty="0" err="1"/>
              <a:t>Ndwiga</a:t>
            </a:r>
            <a:r>
              <a:rPr lang="en-GB" sz="800" dirty="0"/>
              <a:t>, D., </a:t>
            </a:r>
            <a:r>
              <a:rPr lang="en-GB" sz="800" dirty="0" err="1"/>
              <a:t>Maharaj</a:t>
            </a:r>
            <a:r>
              <a:rPr lang="en-GB" sz="800" dirty="0"/>
              <a:t>, R., Naidoo, K., </a:t>
            </a:r>
            <a:r>
              <a:rPr lang="en-GB" sz="800" dirty="0" err="1"/>
              <a:t>Kolo</a:t>
            </a:r>
            <a:r>
              <a:rPr lang="en-GB" sz="800" dirty="0"/>
              <a:t>, M.A., Jacob, P., </a:t>
            </a:r>
            <a:r>
              <a:rPr lang="en-GB" sz="800" dirty="0" err="1"/>
              <a:t>Chhina</a:t>
            </a:r>
            <a:r>
              <a:rPr lang="en-GB" sz="800" dirty="0"/>
              <a:t>, N. and Ku, T.K. (2022) COVID-19 pandemic and overall mental health of healthcare professionals globally: a meta-review of systematic reviews. </a:t>
            </a:r>
            <a:r>
              <a:rPr lang="en-GB" sz="800" i="1" dirty="0"/>
              <a:t>Frontiers in psychiatry</a:t>
            </a:r>
            <a:r>
              <a:rPr lang="en-GB" sz="800" dirty="0"/>
              <a:t>, </a:t>
            </a:r>
            <a:r>
              <a:rPr lang="en-GB" sz="800" i="1" dirty="0"/>
              <a:t>12</a:t>
            </a:r>
            <a:r>
              <a:rPr lang="en-GB" sz="800" dirty="0"/>
              <a:t>, p.804525.</a:t>
            </a:r>
            <a:endParaRPr lang="en-US" sz="800" dirty="0"/>
          </a:p>
          <a:p>
            <a:pPr marL="171450" indent="-171450">
              <a:buFont typeface="Arial" panose="020B0604020202020204" pitchFamily="34" charset="0"/>
              <a:buChar char="•"/>
            </a:pPr>
            <a:r>
              <a:rPr lang="en-GB" sz="800" dirty="0"/>
              <a:t>Greenberg, N., et al. (2020) </a:t>
            </a:r>
            <a:r>
              <a:rPr lang="en-GB" sz="800" i="1" dirty="0"/>
              <a:t>Managing Mental Health Challenges Faced by Healthcare Workers During COVID-19</a:t>
            </a:r>
            <a:r>
              <a:rPr lang="en-GB" sz="800" dirty="0"/>
              <a:t>. BMJ, 368, m1211.</a:t>
            </a:r>
            <a:endParaRPr lang="en-US" sz="800" dirty="0"/>
          </a:p>
          <a:p>
            <a:pPr marL="171450" indent="-171450">
              <a:buFont typeface="Arial" panose="020B0604020202020204" pitchFamily="34" charset="0"/>
              <a:buChar char="•"/>
            </a:pPr>
            <a:r>
              <a:rPr lang="en-GB" sz="800" dirty="0"/>
              <a:t>Royal College of Nursing (RCN). (no date) </a:t>
            </a:r>
            <a:r>
              <a:rPr lang="en-GB" sz="800" i="1" dirty="0"/>
              <a:t>Workforce health and wellbeing</a:t>
            </a:r>
            <a:r>
              <a:rPr lang="en-GB" sz="800" dirty="0"/>
              <a:t>. Available at: </a:t>
            </a:r>
            <a:r>
              <a:rPr lang="en-GB" sz="800" u="sng" dirty="0">
                <a:hlinkClick r:id="rId13"/>
              </a:rPr>
              <a:t>https://www.rcn.org.uk/employment-and-pay/Nursing-workforce-insights/Workforce-health-and-wellbeing</a:t>
            </a:r>
            <a:r>
              <a:rPr lang="en-GB" sz="800" dirty="0"/>
              <a:t> (Accessed: 14 October 2025). </a:t>
            </a:r>
            <a:endParaRPr lang="en-US" sz="800" dirty="0"/>
          </a:p>
          <a:p>
            <a:pPr marL="171450" indent="-171450">
              <a:buFont typeface="Arial" panose="020B0604020202020204" pitchFamily="34" charset="0"/>
              <a:buChar char="•"/>
            </a:pPr>
            <a:r>
              <a:rPr lang="en-GB" sz="800" dirty="0"/>
              <a:t>World Health Organization (WHO). (2023) </a:t>
            </a:r>
            <a:r>
              <a:rPr lang="en-GB" sz="800" i="1" dirty="0"/>
              <a:t>WHO health workforce support and safeguards list 2023</a:t>
            </a:r>
            <a:r>
              <a:rPr lang="en-GB" sz="800" dirty="0"/>
              <a:t>. Available at: </a:t>
            </a:r>
            <a:r>
              <a:rPr lang="en-GB" sz="800" u="sng" dirty="0">
                <a:hlinkClick r:id="rId14"/>
              </a:rPr>
              <a:t>https://www.who.int/publications/i/item/9789240069787</a:t>
            </a:r>
            <a:r>
              <a:rPr lang="en-GB" sz="800" dirty="0"/>
              <a:t> (Accessed 14 October 2025</a:t>
            </a:r>
            <a:endParaRPr lang="en-US" sz="800" dirty="0"/>
          </a:p>
        </p:txBody>
      </p:sp>
      <p:pic>
        <p:nvPicPr>
          <p:cNvPr id="17" name="Picture 16"/>
          <p:cNvPicPr>
            <a:picLocks noChangeAspect="1"/>
          </p:cNvPicPr>
          <p:nvPr/>
        </p:nvPicPr>
        <p:blipFill rotWithShape="1">
          <a:blip r:embed="rId15">
            <a:extLst>
              <a:ext uri="{BEBA8EAE-BF5A-486C-A8C5-ECC9F3942E4B}">
                <a14:imgProps xmlns:a14="http://schemas.microsoft.com/office/drawing/2010/main">
                  <a14:imgLayer r:embed="rId16">
                    <a14:imgEffect>
                      <a14:sharpenSoften amount="50000"/>
                    </a14:imgEffect>
                  </a14:imgLayer>
                </a14:imgProps>
              </a:ext>
            </a:extLst>
          </a:blip>
          <a:srcRect l="2224" t="21519" r="2224" b="31535"/>
          <a:stretch/>
        </p:blipFill>
        <p:spPr>
          <a:xfrm>
            <a:off x="4414718" y="3937930"/>
            <a:ext cx="4520656" cy="1584096"/>
          </a:xfrm>
          <a:prstGeom prst="rect">
            <a:avLst/>
          </a:prstGeom>
        </p:spPr>
      </p:pic>
      <p:sp>
        <p:nvSpPr>
          <p:cNvPr id="18" name="TextBox 17"/>
          <p:cNvSpPr txBox="1"/>
          <p:nvPr/>
        </p:nvSpPr>
        <p:spPr>
          <a:xfrm>
            <a:off x="3516209" y="4293472"/>
            <a:ext cx="833500" cy="389513"/>
          </a:xfrm>
          <a:prstGeom prst="flowChartTerminator">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200" b="1" dirty="0"/>
              <a:t>Timeline</a:t>
            </a:r>
          </a:p>
        </p:txBody>
      </p:sp>
      <p:cxnSp>
        <p:nvCxnSpPr>
          <p:cNvPr id="20" name="Curved Connector 19"/>
          <p:cNvCxnSpPr>
            <a:stCxn id="18" idx="2"/>
          </p:cNvCxnSpPr>
          <p:nvPr/>
        </p:nvCxnSpPr>
        <p:spPr>
          <a:xfrm rot="16200000" flipH="1">
            <a:off x="3968073" y="4647870"/>
            <a:ext cx="411532" cy="481761"/>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5945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779</Words>
  <Application>Microsoft Macintosh PowerPoint</Application>
  <PresentationFormat>On-screen Show (4:3)</PresentationFormat>
  <Paragraphs>27</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 </vt:lpstr>
      <vt:lpstr>Exploring the Impact of the COVID-19 Pandemic on Mental Health and Coping Strategies Among Healthcare Workers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Impact of the COVID-19 Pandemic on Mental Health and Coping Strategies Among Healthcare Workers</dc:title>
  <dc:subject/>
  <cp:keywords/>
  <cp:lastModifiedBy>Elayne Gaspar Pires Dos Santos Da Cruz (2016547)</cp:lastModifiedBy>
  <cp:revision>5</cp:revision>
  <dcterms:created xsi:type="dcterms:W3CDTF">2013-01-27T09:14:16Z</dcterms:created>
  <dcterms:modified xsi:type="dcterms:W3CDTF">2026-03-17T10:18:59Z</dcterms:modified>
  <cp:category/>
</cp:coreProperties>
</file>