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7"/>
  </p:notesMasterIdLst>
  <p:sldIdLst>
    <p:sldId id="256" r:id="rId2"/>
    <p:sldId id="257" r:id="rId3"/>
    <p:sldId id="258" r:id="rId4"/>
    <p:sldId id="260" r:id="rId5"/>
    <p:sldId id="261" r:id="rId6"/>
    <p:sldId id="264" r:id="rId7"/>
    <p:sldId id="265" r:id="rId8"/>
    <p:sldId id="267" r:id="rId9"/>
    <p:sldId id="268" r:id="rId10"/>
    <p:sldId id="269" r:id="rId11"/>
    <p:sldId id="270" r:id="rId12"/>
    <p:sldId id="271" r:id="rId13"/>
    <p:sldId id="259" r:id="rId14"/>
    <p:sldId id="262" r:id="rId15"/>
    <p:sldId id="266" r:id="rId16"/>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8214" autoAdjust="0"/>
  </p:normalViewPr>
  <p:slideViewPr>
    <p:cSldViewPr snapToGrid="0">
      <p:cViewPr varScale="1">
        <p:scale>
          <a:sx n="64" d="100"/>
          <a:sy n="64" d="100"/>
        </p:scale>
        <p:origin x="97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7E7CCF4C-AF40-46D2-817D-7D179EB64134}" type="datetimeFigureOut">
              <a:rPr lang="en-GB" smtClean="0"/>
              <a:t>17/01/2019</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0CDA9178-4C12-48F3-B0B6-D6B71FAD01F6}" type="slidenum">
              <a:rPr lang="en-GB" smtClean="0"/>
              <a:t>‹#›</a:t>
            </a:fld>
            <a:endParaRPr lang="en-GB"/>
          </a:p>
        </p:txBody>
      </p:sp>
    </p:spTree>
    <p:extLst>
      <p:ext uri="{BB962C8B-B14F-4D97-AF65-F5344CB8AC3E}">
        <p14:creationId xmlns:p14="http://schemas.microsoft.com/office/powerpoint/2010/main" val="2424246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afternoon, </a:t>
            </a:r>
            <a:r>
              <a:rPr lang="en-GB" dirty="0" err="1"/>
              <a:t>im</a:t>
            </a:r>
            <a:r>
              <a:rPr lang="en-GB" dirty="0"/>
              <a:t> lois Brunton and today I will be explaining using social and psychological theories, the impact of isolation within a care setting </a:t>
            </a:r>
          </a:p>
        </p:txBody>
      </p:sp>
      <p:sp>
        <p:nvSpPr>
          <p:cNvPr id="4" name="Slide Number Placeholder 3"/>
          <p:cNvSpPr>
            <a:spLocks noGrp="1"/>
          </p:cNvSpPr>
          <p:nvPr>
            <p:ph type="sldNum" sz="quarter" idx="5"/>
          </p:nvPr>
        </p:nvSpPr>
        <p:spPr/>
        <p:txBody>
          <a:bodyPr/>
          <a:lstStyle/>
          <a:p>
            <a:fld id="{0CDA9178-4C12-48F3-B0B6-D6B71FAD01F6}" type="slidenum">
              <a:rPr lang="en-GB" smtClean="0"/>
              <a:t>1</a:t>
            </a:fld>
            <a:endParaRPr lang="en-GB"/>
          </a:p>
        </p:txBody>
      </p:sp>
    </p:spTree>
    <p:extLst>
      <p:ext uri="{BB962C8B-B14F-4D97-AF65-F5344CB8AC3E}">
        <p14:creationId xmlns:p14="http://schemas.microsoft.com/office/powerpoint/2010/main" val="11694038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200" dirty="0">
                <a:solidFill>
                  <a:schemeClr val="tx1"/>
                </a:solidFill>
              </a:rPr>
              <a:t>Define isolation </a:t>
            </a:r>
          </a:p>
          <a:p>
            <a:pPr marL="0" indent="0">
              <a:buFont typeface="Arial" panose="020B0604020202020204" pitchFamily="34" charset="0"/>
              <a:buNone/>
            </a:pPr>
            <a:endParaRPr lang="en-GB" sz="1200" dirty="0">
              <a:solidFill>
                <a:schemeClr val="tx1"/>
              </a:solidFill>
            </a:endParaRPr>
          </a:p>
          <a:p>
            <a:pPr marL="171450" indent="-171450">
              <a:buFont typeface="Arial" panose="020B0604020202020204" pitchFamily="34" charset="0"/>
              <a:buChar char="•"/>
            </a:pPr>
            <a:r>
              <a:rPr lang="en-GB" sz="1200" dirty="0">
                <a:solidFill>
                  <a:schemeClr val="tx1"/>
                </a:solidFill>
              </a:rPr>
              <a:t>Link isolation and its effects on my chosen social care setting, which is children in foster care or looked after children</a:t>
            </a:r>
          </a:p>
          <a:p>
            <a:pPr marL="0" indent="0">
              <a:buFont typeface="Arial" panose="020B0604020202020204" pitchFamily="34" charset="0"/>
              <a:buNone/>
            </a:pPr>
            <a:endParaRPr lang="en-GB" sz="1200" dirty="0">
              <a:solidFill>
                <a:schemeClr val="tx1"/>
              </a:solidFill>
            </a:endParaRPr>
          </a:p>
          <a:p>
            <a:pPr marL="171450" indent="-171450">
              <a:buFont typeface="Arial" panose="020B0604020202020204" pitchFamily="34" charset="0"/>
              <a:buChar char="•"/>
            </a:pPr>
            <a:r>
              <a:rPr lang="en-GB" sz="1200" dirty="0">
                <a:solidFill>
                  <a:schemeClr val="tx1"/>
                </a:solidFill>
              </a:rPr>
              <a:t>Explain issues relation to isolation in society</a:t>
            </a:r>
          </a:p>
          <a:p>
            <a:pPr marL="0" indent="0">
              <a:buFont typeface="Arial" panose="020B0604020202020204" pitchFamily="34" charset="0"/>
              <a:buNone/>
            </a:pPr>
            <a:endParaRPr lang="en-GB" sz="1200" dirty="0">
              <a:solidFill>
                <a:schemeClr val="tx1"/>
              </a:solidFill>
            </a:endParaRPr>
          </a:p>
          <a:p>
            <a:pPr marL="171450" indent="-171450">
              <a:buFont typeface="Arial" panose="020B0604020202020204" pitchFamily="34" charset="0"/>
              <a:buChar char="•"/>
            </a:pPr>
            <a:r>
              <a:rPr lang="en-GB" sz="1200" dirty="0">
                <a:solidFill>
                  <a:schemeClr val="tx1"/>
                </a:solidFill>
              </a:rPr>
              <a:t>Explain the impact of social isolation in Wales</a:t>
            </a:r>
          </a:p>
          <a:p>
            <a:pPr marL="0" indent="0">
              <a:buFont typeface="Arial" panose="020B0604020202020204" pitchFamily="34" charset="0"/>
              <a:buNone/>
            </a:pPr>
            <a:endParaRPr lang="en-GB" sz="1200" dirty="0">
              <a:solidFill>
                <a:schemeClr val="tx1"/>
              </a:solidFill>
            </a:endParaRPr>
          </a:p>
          <a:p>
            <a:pPr marL="171450" indent="-171450">
              <a:buFont typeface="Arial" panose="020B0604020202020204" pitchFamily="34" charset="0"/>
              <a:buChar char="•"/>
            </a:pPr>
            <a:r>
              <a:rPr lang="en-GB" sz="1200" dirty="0">
                <a:solidFill>
                  <a:schemeClr val="tx1"/>
                </a:solidFill>
              </a:rPr>
              <a:t>Explain social isolation using social exclusion and Bowlby's attachment theory as theories</a:t>
            </a:r>
          </a:p>
          <a:p>
            <a:pPr marL="0" indent="0">
              <a:buFont typeface="Arial" panose="020B0604020202020204" pitchFamily="34" charset="0"/>
              <a:buNone/>
            </a:pPr>
            <a:endParaRPr lang="en-GB" sz="1200" dirty="0">
              <a:solidFill>
                <a:schemeClr val="tx1"/>
              </a:solidFill>
            </a:endParaRPr>
          </a:p>
          <a:p>
            <a:pPr marL="171450" indent="-171450">
              <a:buFont typeface="Arial" panose="020B0604020202020204" pitchFamily="34" charset="0"/>
              <a:buChar char="•"/>
            </a:pPr>
            <a:r>
              <a:rPr lang="en-GB" sz="1200" dirty="0">
                <a:solidFill>
                  <a:schemeClr val="tx1"/>
                </a:solidFill>
              </a:rPr>
              <a:t>Outline some real life examples of isolation</a:t>
            </a:r>
          </a:p>
          <a:p>
            <a:endParaRPr lang="en-GB" dirty="0"/>
          </a:p>
        </p:txBody>
      </p:sp>
      <p:sp>
        <p:nvSpPr>
          <p:cNvPr id="4" name="Slide Number Placeholder 3"/>
          <p:cNvSpPr>
            <a:spLocks noGrp="1"/>
          </p:cNvSpPr>
          <p:nvPr>
            <p:ph type="sldNum" sz="quarter" idx="5"/>
          </p:nvPr>
        </p:nvSpPr>
        <p:spPr/>
        <p:txBody>
          <a:bodyPr/>
          <a:lstStyle/>
          <a:p>
            <a:fld id="{0CDA9178-4C12-48F3-B0B6-D6B71FAD01F6}" type="slidenum">
              <a:rPr lang="en-GB" smtClean="0"/>
              <a:t>2</a:t>
            </a:fld>
            <a:endParaRPr lang="en-GB"/>
          </a:p>
        </p:txBody>
      </p:sp>
    </p:spTree>
    <p:extLst>
      <p:ext uri="{BB962C8B-B14F-4D97-AF65-F5344CB8AC3E}">
        <p14:creationId xmlns:p14="http://schemas.microsoft.com/office/powerpoint/2010/main" val="25644976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solidFill>
                  <a:schemeClr val="tx1"/>
                </a:solidFill>
              </a:rPr>
              <a:t>According to </a:t>
            </a:r>
            <a:r>
              <a:rPr lang="en-GB" b="1" dirty="0">
                <a:solidFill>
                  <a:schemeClr val="tx1"/>
                </a:solidFill>
              </a:rPr>
              <a:t>ZAVELETA AND OTHERS IN 2014 </a:t>
            </a:r>
            <a:r>
              <a:rPr lang="en-GB" b="0" dirty="0">
                <a:solidFill>
                  <a:schemeClr val="tx1"/>
                </a:solidFill>
              </a:rPr>
              <a:t>social isolation occurs when there is a </a:t>
            </a:r>
            <a:r>
              <a:rPr lang="en-GB" b="1" dirty="0">
                <a:solidFill>
                  <a:schemeClr val="tx1"/>
                </a:solidFill>
              </a:rPr>
              <a:t>LACK OF HIGH QUALITY SOCIAL RELATIONSHIPS </a:t>
            </a:r>
            <a:r>
              <a:rPr lang="en-GB" b="0" dirty="0">
                <a:solidFill>
                  <a:schemeClr val="tx1"/>
                </a:solidFill>
              </a:rPr>
              <a:t>with different people in society and at different levels such as </a:t>
            </a:r>
            <a:r>
              <a:rPr lang="en-GB" b="1" dirty="0">
                <a:solidFill>
                  <a:schemeClr val="tx1"/>
                </a:solidFill>
              </a:rPr>
              <a:t>INDUVIDUAL, GROUP AND AMONGST THE WIDER SOCIETY</a:t>
            </a:r>
            <a:r>
              <a:rPr lang="en-GB" b="0" dirty="0">
                <a:solidFill>
                  <a:schemeClr val="tx1"/>
                </a:solidFill>
              </a:rPr>
              <a:t>.</a:t>
            </a:r>
          </a:p>
          <a:p>
            <a:pPr marL="171450" indent="-171450">
              <a:buFont typeface="Arial" panose="020B0604020202020204" pitchFamily="34" charset="0"/>
              <a:buChar char="•"/>
            </a:pPr>
            <a:endParaRPr lang="en-GB" b="0" dirty="0">
              <a:solidFill>
                <a:schemeClr val="tx1"/>
              </a:solidFill>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solidFill>
                  <a:schemeClr val="tx1"/>
                </a:solidFill>
              </a:rPr>
              <a:t>According to </a:t>
            </a:r>
            <a:r>
              <a:rPr lang="en-GB" b="1" dirty="0">
                <a:solidFill>
                  <a:schemeClr val="tx1"/>
                </a:solidFill>
              </a:rPr>
              <a:t>LUSKIN BIORDI &amp; NICHOLSON </a:t>
            </a:r>
            <a:r>
              <a:rPr lang="en-GB" b="0" dirty="0">
                <a:solidFill>
                  <a:schemeClr val="tx1"/>
                </a:solidFill>
              </a:rPr>
              <a:t>Although isolation and loneliness are often together, they are separate issues which can occur</a:t>
            </a:r>
            <a:r>
              <a:rPr lang="en-GB" b="0" baseline="0" dirty="0">
                <a:solidFill>
                  <a:schemeClr val="tx1"/>
                </a:solidFill>
              </a:rPr>
              <a:t> </a:t>
            </a:r>
            <a:r>
              <a:rPr lang="en-GB" b="0" baseline="0" dirty="0" err="1">
                <a:solidFill>
                  <a:schemeClr val="tx1"/>
                </a:solidFill>
              </a:rPr>
              <a:t>sereratly</a:t>
            </a:r>
            <a:r>
              <a:rPr lang="en-GB" b="0" baseline="0" dirty="0">
                <a:solidFill>
                  <a:schemeClr val="tx1"/>
                </a:solidFill>
              </a:rPr>
              <a:t> </a:t>
            </a:r>
            <a:endParaRPr lang="en-GB" b="0" dirty="0">
              <a:solidFill>
                <a:schemeClr val="tx1"/>
              </a:solidFill>
            </a:endParaRPr>
          </a:p>
          <a:p>
            <a:pPr marL="171450" indent="-171450">
              <a:buFont typeface="Arial" panose="020B0604020202020204" pitchFamily="34" charset="0"/>
              <a:buChar char="•"/>
            </a:pPr>
            <a:endParaRPr lang="en-GB" b="0" dirty="0">
              <a:solidFill>
                <a:schemeClr val="tx1"/>
              </a:solidFill>
            </a:endParaRPr>
          </a:p>
          <a:p>
            <a:pPr marL="171450" indent="-171450">
              <a:buFont typeface="Arial" panose="020B0604020202020204" pitchFamily="34" charset="0"/>
              <a:buChar char="•"/>
            </a:pPr>
            <a:r>
              <a:rPr lang="en-GB" b="1" dirty="0">
                <a:solidFill>
                  <a:schemeClr val="tx1"/>
                </a:solidFill>
              </a:rPr>
              <a:t>LONELINESS</a:t>
            </a:r>
            <a:r>
              <a:rPr lang="en-GB" b="0" dirty="0">
                <a:solidFill>
                  <a:schemeClr val="tx1"/>
                </a:solidFill>
              </a:rPr>
              <a:t> – is the emotions felt within oneself, referring subjectively to phycological state</a:t>
            </a:r>
          </a:p>
          <a:p>
            <a:pPr marL="0" indent="0">
              <a:buFont typeface="Arial" panose="020B0604020202020204" pitchFamily="34" charset="0"/>
              <a:buNone/>
            </a:pPr>
            <a:endParaRPr lang="en-GB" b="0" dirty="0">
              <a:solidFill>
                <a:schemeClr val="tx1"/>
              </a:solidFill>
            </a:endParaRPr>
          </a:p>
          <a:p>
            <a:pPr marL="171450" indent="-171450">
              <a:buFont typeface="Arial" panose="020B0604020202020204" pitchFamily="34" charset="0"/>
              <a:buChar char="•"/>
            </a:pPr>
            <a:r>
              <a:rPr lang="en-GB" b="1" dirty="0">
                <a:solidFill>
                  <a:schemeClr val="tx1"/>
                </a:solidFill>
              </a:rPr>
              <a:t>ISOLATION</a:t>
            </a:r>
            <a:r>
              <a:rPr lang="en-GB" b="0" dirty="0">
                <a:solidFill>
                  <a:schemeClr val="tx1"/>
                </a:solidFill>
              </a:rPr>
              <a:t> – occurs and is the deprivation of human reactions in society, so relates to sociological status</a:t>
            </a:r>
          </a:p>
          <a:p>
            <a:pPr marL="0" indent="0">
              <a:buFont typeface="Arial" panose="020B0604020202020204" pitchFamily="34" charset="0"/>
              <a:buNone/>
            </a:pPr>
            <a:endParaRPr lang="en-GB" b="0" dirty="0">
              <a:solidFill>
                <a:schemeClr val="tx1"/>
              </a:solidFill>
            </a:endParaRPr>
          </a:p>
        </p:txBody>
      </p:sp>
      <p:sp>
        <p:nvSpPr>
          <p:cNvPr id="4" name="Slide Number Placeholder 3"/>
          <p:cNvSpPr>
            <a:spLocks noGrp="1"/>
          </p:cNvSpPr>
          <p:nvPr>
            <p:ph type="sldNum" sz="quarter" idx="5"/>
          </p:nvPr>
        </p:nvSpPr>
        <p:spPr/>
        <p:txBody>
          <a:bodyPr/>
          <a:lstStyle/>
          <a:p>
            <a:fld id="{0CDA9178-4C12-48F3-B0B6-D6B71FAD01F6}" type="slidenum">
              <a:rPr lang="en-GB" smtClean="0"/>
              <a:t>3</a:t>
            </a:fld>
            <a:endParaRPr lang="en-GB"/>
          </a:p>
        </p:txBody>
      </p:sp>
    </p:spTree>
    <p:extLst>
      <p:ext uri="{BB962C8B-B14F-4D97-AF65-F5344CB8AC3E}">
        <p14:creationId xmlns:p14="http://schemas.microsoft.com/office/powerpoint/2010/main" val="2735717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According to </a:t>
            </a:r>
            <a:r>
              <a:rPr lang="en-GB" b="1" dirty="0"/>
              <a:t>UK FOSTERING IN 2017 </a:t>
            </a:r>
            <a:r>
              <a:rPr lang="en-GB" dirty="0"/>
              <a:t>, Foster care is the opportunity to offer a home and a family to children and adolescents due if their own family's are unable to.</a:t>
            </a:r>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dirty="0"/>
              <a:t>examples of reasons children and young people find themselves in foster care according to </a:t>
            </a:r>
            <a:r>
              <a:rPr lang="en-GB" b="1" dirty="0"/>
              <a:t>UK FOSTERING IN 2017 </a:t>
            </a:r>
            <a:r>
              <a:rPr lang="en-GB" dirty="0"/>
              <a:t>would be due to </a:t>
            </a:r>
            <a:r>
              <a:rPr lang="en-GB" b="1" dirty="0"/>
              <a:t>ABUSE</a:t>
            </a:r>
            <a:r>
              <a:rPr lang="en-GB" dirty="0"/>
              <a:t> in the family or </a:t>
            </a:r>
            <a:r>
              <a:rPr lang="en-GB" b="1" dirty="0"/>
              <a:t>DEATH OF A PRIMARY CARER</a:t>
            </a:r>
            <a:r>
              <a:rPr lang="en-GB" dirty="0"/>
              <a:t>.</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An </a:t>
            </a:r>
            <a:r>
              <a:rPr lang="en-GB" b="1" dirty="0"/>
              <a:t>EXAMPLE OF SOCIAL ISOLATION </a:t>
            </a:r>
            <a:r>
              <a:rPr lang="en-GB" dirty="0"/>
              <a:t>in a child in foster care in real life would be </a:t>
            </a:r>
            <a:r>
              <a:rPr lang="en-GB" b="1" dirty="0"/>
              <a:t>JOHN DEVINE </a:t>
            </a:r>
            <a:r>
              <a:rPr lang="en-GB" dirty="0"/>
              <a:t>who was placed in foster care at 12 years old and described the experience as being an </a:t>
            </a:r>
            <a:r>
              <a:rPr lang="en-GB" b="1" dirty="0"/>
              <a:t>OUTCAST FROM THE REST OF THE WORLD</a:t>
            </a:r>
            <a:r>
              <a:rPr lang="en-GB" dirty="0"/>
              <a:t>, feeling </a:t>
            </a:r>
            <a:r>
              <a:rPr lang="en-GB" b="1" dirty="0"/>
              <a:t>EMOTIONALLY DRAINED AND DEPRESSED </a:t>
            </a:r>
            <a:r>
              <a:rPr lang="en-GB" b="0" dirty="0"/>
              <a:t>in his article </a:t>
            </a:r>
            <a:r>
              <a:rPr lang="en-GB" b="1" dirty="0"/>
              <a:t>FOSTER CARE: THE FEELING OF ISOLATION AND OVERCOMING IN 2016</a:t>
            </a:r>
          </a:p>
        </p:txBody>
      </p:sp>
      <p:sp>
        <p:nvSpPr>
          <p:cNvPr id="4" name="Slide Number Placeholder 3"/>
          <p:cNvSpPr>
            <a:spLocks noGrp="1"/>
          </p:cNvSpPr>
          <p:nvPr>
            <p:ph type="sldNum" sz="quarter" idx="5"/>
          </p:nvPr>
        </p:nvSpPr>
        <p:spPr/>
        <p:txBody>
          <a:bodyPr/>
          <a:lstStyle/>
          <a:p>
            <a:fld id="{0CDA9178-4C12-48F3-B0B6-D6B71FAD01F6}" type="slidenum">
              <a:rPr lang="en-GB" smtClean="0"/>
              <a:t>4</a:t>
            </a:fld>
            <a:endParaRPr lang="en-GB"/>
          </a:p>
        </p:txBody>
      </p:sp>
    </p:spTree>
    <p:extLst>
      <p:ext uri="{BB962C8B-B14F-4D97-AF65-F5344CB8AC3E}">
        <p14:creationId xmlns:p14="http://schemas.microsoft.com/office/powerpoint/2010/main" val="25041751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now aim to outline some issues relating to isolation in society and in Wales</a:t>
            </a:r>
          </a:p>
          <a:p>
            <a:endParaRPr lang="en-GB"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According to the </a:t>
            </a:r>
            <a:r>
              <a:rPr lang="en-GB" b="1" dirty="0"/>
              <a:t>NATIONAL ASSEMBLY FOR WALES IN 2017,</a:t>
            </a:r>
            <a:r>
              <a:rPr lang="en-GB" dirty="0"/>
              <a:t> in their enquiry into loneliness and isolation, isolation has a significant impact on </a:t>
            </a:r>
            <a:r>
              <a:rPr lang="en-GB" b="1" dirty="0"/>
              <a:t>MENTAL AND PHYSICAL HEALTH </a:t>
            </a:r>
            <a:r>
              <a:rPr lang="en-GB" dirty="0"/>
              <a:t>and therefore, preventing isolation and loneliness could </a:t>
            </a:r>
            <a:r>
              <a:rPr lang="en-GB" b="1" dirty="0"/>
              <a:t>REDUCE DEMAND FOR HEALTH</a:t>
            </a:r>
            <a:r>
              <a:rPr lang="en-GB" b="1" baseline="0" dirty="0"/>
              <a:t> AND SOCIAL SERVICES</a:t>
            </a:r>
            <a:endParaRPr lang="en-GB" b="1"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And according to </a:t>
            </a:r>
            <a:r>
              <a:rPr lang="en-GB" b="1" dirty="0"/>
              <a:t>WELSH</a:t>
            </a:r>
            <a:r>
              <a:rPr lang="en-GB" b="1" baseline="0" dirty="0"/>
              <a:t> GOVERNMENT’S 2018 </a:t>
            </a:r>
            <a:r>
              <a:rPr lang="en-GB" dirty="0"/>
              <a:t>Study’s in to loneliness and social isolation in Wales have proven that around </a:t>
            </a:r>
            <a:r>
              <a:rPr lang="en-GB" b="1" dirty="0"/>
              <a:t>440</a:t>
            </a:r>
            <a:r>
              <a:rPr lang="en-GB" b="1" baseline="0" dirty="0"/>
              <a:t> THOUSAND</a:t>
            </a:r>
            <a:r>
              <a:rPr lang="en-GB" b="1" dirty="0"/>
              <a:t> </a:t>
            </a:r>
            <a:r>
              <a:rPr lang="en-GB" dirty="0"/>
              <a:t>people in wales feel lonely or experience feelings of social isolation</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Following on from this, research has proven isolation can be as harmful as </a:t>
            </a:r>
            <a:r>
              <a:rPr lang="en-GB" b="1" dirty="0"/>
              <a:t>smoking 15 cigarettes</a:t>
            </a:r>
            <a:r>
              <a:rPr lang="en-GB" dirty="0"/>
              <a:t> a day according to </a:t>
            </a:r>
            <a:r>
              <a:rPr lang="en-GB" b="1" dirty="0"/>
              <a:t>HOLT-LUNSTAD AND OTHERS IN 2015 </a:t>
            </a:r>
          </a:p>
          <a:p>
            <a:pPr marL="171450" indent="-171450">
              <a:buFont typeface="Arial" panose="020B0604020202020204" pitchFamily="34" charset="0"/>
              <a:buChar char="•"/>
            </a:pPr>
            <a:endParaRPr lang="en-GB" b="1" dirty="0"/>
          </a:p>
        </p:txBody>
      </p:sp>
      <p:sp>
        <p:nvSpPr>
          <p:cNvPr id="4" name="Slide Number Placeholder 3"/>
          <p:cNvSpPr>
            <a:spLocks noGrp="1"/>
          </p:cNvSpPr>
          <p:nvPr>
            <p:ph type="sldNum" sz="quarter" idx="5"/>
          </p:nvPr>
        </p:nvSpPr>
        <p:spPr/>
        <p:txBody>
          <a:bodyPr/>
          <a:lstStyle/>
          <a:p>
            <a:fld id="{0CDA9178-4C12-48F3-B0B6-D6B71FAD01F6}" type="slidenum">
              <a:rPr lang="en-GB" smtClean="0"/>
              <a:t>5</a:t>
            </a:fld>
            <a:endParaRPr lang="en-GB"/>
          </a:p>
        </p:txBody>
      </p:sp>
    </p:spTree>
    <p:extLst>
      <p:ext uri="{BB962C8B-B14F-4D97-AF65-F5344CB8AC3E}">
        <p14:creationId xmlns:p14="http://schemas.microsoft.com/office/powerpoint/2010/main" val="22255729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theory to explain social isolation would be </a:t>
            </a:r>
            <a:r>
              <a:rPr lang="en-GB" b="1" dirty="0"/>
              <a:t>SOCIAL EXCLUSION</a:t>
            </a:r>
          </a:p>
          <a:p>
            <a:endParaRPr lang="en-GB" b="1" dirty="0"/>
          </a:p>
          <a:p>
            <a:pPr marL="171450" indent="-171450">
              <a:buFont typeface="Arial" panose="020B0604020202020204" pitchFamily="34" charset="0"/>
              <a:buChar char="•"/>
            </a:pPr>
            <a:r>
              <a:rPr lang="en-GB" b="0" dirty="0"/>
              <a:t>According to </a:t>
            </a:r>
            <a:r>
              <a:rPr lang="en-GB" b="1" dirty="0"/>
              <a:t>LEVITAS</a:t>
            </a:r>
            <a:r>
              <a:rPr lang="en-GB" b="1" baseline="0" dirty="0"/>
              <a:t> AND OTHERS</a:t>
            </a:r>
            <a:r>
              <a:rPr lang="en-GB" b="1" dirty="0"/>
              <a:t> 2007</a:t>
            </a:r>
            <a:r>
              <a:rPr lang="en-GB" b="0" dirty="0"/>
              <a:t> social exclusion is the denial from access to </a:t>
            </a:r>
            <a:r>
              <a:rPr lang="en-GB" b="1" dirty="0"/>
              <a:t>SERVICES AND GOODS, RESOURCES AND RIGHTS. </a:t>
            </a:r>
            <a:r>
              <a:rPr lang="en-GB" b="0" dirty="0"/>
              <a:t>The lack of these significant and crucial factors can lead to being unable to participate in </a:t>
            </a:r>
            <a:r>
              <a:rPr lang="en-GB" b="1" dirty="0"/>
              <a:t>NORMAL RELATIONSHIPS AND ACTIVITIES </a:t>
            </a:r>
            <a:r>
              <a:rPr lang="en-GB" b="0" dirty="0"/>
              <a:t>which are available to most in society.</a:t>
            </a:r>
          </a:p>
          <a:p>
            <a:pPr marL="0" indent="0">
              <a:buFont typeface="Arial" panose="020B0604020202020204" pitchFamily="34" charset="0"/>
              <a:buNone/>
            </a:pPr>
            <a:r>
              <a:rPr lang="en-GB" b="0" dirty="0"/>
              <a:t> </a:t>
            </a:r>
          </a:p>
          <a:p>
            <a:pPr marL="171450" indent="-171450">
              <a:buFont typeface="Arial" panose="020B0604020202020204" pitchFamily="34" charset="0"/>
              <a:buChar char="•"/>
            </a:pPr>
            <a:r>
              <a:rPr lang="en-GB" b="1" dirty="0"/>
              <a:t>LEVITAS AND OTHERS </a:t>
            </a:r>
            <a:r>
              <a:rPr lang="en-GB" b="0" dirty="0"/>
              <a:t>describe social exclusion to effect the </a:t>
            </a:r>
            <a:r>
              <a:rPr lang="en-GB" b="1" dirty="0"/>
              <a:t>EQUITY AND COHESION </a:t>
            </a:r>
            <a:r>
              <a:rPr lang="en-GB" b="0" dirty="0"/>
              <a:t>of society as a whole along with </a:t>
            </a:r>
            <a:r>
              <a:rPr lang="en-GB" b="1" dirty="0"/>
              <a:t>QUALITY OF LIFE </a:t>
            </a:r>
            <a:r>
              <a:rPr lang="en-GB" b="0" dirty="0"/>
              <a:t>for those who experience it.</a:t>
            </a:r>
          </a:p>
          <a:p>
            <a:pPr marL="171450" indent="-171450">
              <a:buFont typeface="Arial" panose="020B0604020202020204" pitchFamily="34" charset="0"/>
              <a:buChar char="•"/>
            </a:pPr>
            <a:endParaRPr lang="en-GB" b="0" dirty="0"/>
          </a:p>
          <a:p>
            <a:pPr marL="171450" indent="-171450">
              <a:buFont typeface="Arial" panose="020B0604020202020204" pitchFamily="34" charset="0"/>
              <a:buChar char="•"/>
            </a:pPr>
            <a:r>
              <a:rPr lang="en-GB" b="0" dirty="0"/>
              <a:t>Components of Social exclusion according to </a:t>
            </a:r>
            <a:r>
              <a:rPr lang="en-GB" b="1" dirty="0"/>
              <a:t>PIERSON IN 2016 </a:t>
            </a:r>
            <a:r>
              <a:rPr lang="en-GB" b="0" dirty="0"/>
              <a:t>could be living in </a:t>
            </a:r>
            <a:r>
              <a:rPr lang="en-GB" b="1" dirty="0"/>
              <a:t>AREAS OF DISADVANTAGE </a:t>
            </a:r>
            <a:r>
              <a:rPr lang="en-GB" b="0" dirty="0"/>
              <a:t>with little opportunity to </a:t>
            </a:r>
            <a:r>
              <a:rPr lang="en-GB" b="1" dirty="0"/>
              <a:t>PROSPER, LACK OF ACCESS OR EXCLUSION TO SERVICES</a:t>
            </a:r>
            <a:r>
              <a:rPr lang="en-GB" b="0" dirty="0"/>
              <a:t>, experiencing </a:t>
            </a:r>
            <a:r>
              <a:rPr lang="en-GB" b="1" dirty="0"/>
              <a:t>POVERTY or LOW INCOME </a:t>
            </a:r>
            <a:r>
              <a:rPr lang="en-GB" b="0" dirty="0"/>
              <a:t>and of course, </a:t>
            </a:r>
            <a:r>
              <a:rPr lang="en-GB" b="1" dirty="0"/>
              <a:t>SOCIAL ISOLATION </a:t>
            </a:r>
            <a:r>
              <a:rPr lang="en-GB" b="0" dirty="0"/>
              <a:t>AND poor formation of proper </a:t>
            </a:r>
            <a:r>
              <a:rPr lang="en-GB" b="1" dirty="0"/>
              <a:t>SOCIAL LINKS </a:t>
            </a:r>
            <a:r>
              <a:rPr lang="en-GB" b="0" dirty="0"/>
              <a:t>and </a:t>
            </a:r>
            <a:r>
              <a:rPr lang="en-GB" b="1" dirty="0"/>
              <a:t>RELATIONSHIPS</a:t>
            </a:r>
          </a:p>
          <a:p>
            <a:pPr marL="171450" indent="-171450">
              <a:buFont typeface="Arial" panose="020B0604020202020204" pitchFamily="34" charset="0"/>
              <a:buChar char="•"/>
            </a:pPr>
            <a:endParaRPr lang="en-GB" b="1" dirty="0"/>
          </a:p>
        </p:txBody>
      </p:sp>
      <p:sp>
        <p:nvSpPr>
          <p:cNvPr id="4" name="Slide Number Placeholder 3"/>
          <p:cNvSpPr>
            <a:spLocks noGrp="1"/>
          </p:cNvSpPr>
          <p:nvPr>
            <p:ph type="sldNum" sz="quarter" idx="5"/>
          </p:nvPr>
        </p:nvSpPr>
        <p:spPr/>
        <p:txBody>
          <a:bodyPr/>
          <a:lstStyle/>
          <a:p>
            <a:fld id="{0CDA9178-4C12-48F3-B0B6-D6B71FAD01F6}" type="slidenum">
              <a:rPr lang="en-GB" smtClean="0"/>
              <a:t>6</a:t>
            </a:fld>
            <a:endParaRPr lang="en-GB"/>
          </a:p>
        </p:txBody>
      </p:sp>
    </p:spTree>
    <p:extLst>
      <p:ext uri="{BB962C8B-B14F-4D97-AF65-F5344CB8AC3E}">
        <p14:creationId xmlns:p14="http://schemas.microsoft.com/office/powerpoint/2010/main" val="12895825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b="0"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1" dirty="0"/>
              <a:t>WARREN in 1997 </a:t>
            </a:r>
            <a:r>
              <a:rPr lang="en-GB" b="0" dirty="0"/>
              <a:t>has stated, at </a:t>
            </a:r>
            <a:r>
              <a:rPr lang="en-GB" b="1" dirty="0"/>
              <a:t>POINT OF ENTRY TO THE CARE SYSTEM</a:t>
            </a:r>
            <a:r>
              <a:rPr lang="en-GB" b="0" dirty="0"/>
              <a:t>, there may be no one committed fully to the child unconditionally, and explains this as the most significant factor in the whole experience of social exclusion for children in foster care. This is seen as the initial fundamental experience of social exclusion and is significant not just in itself, but because of the consequences which are likely for life chances.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b="0"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t>Following on from this, Warren also researched life chances for care leavers, in terms of social exclusion compared to other children in the UK, and has proved a distinct link with life chances and social exclusion. For example care leavers are: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b="0"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1" dirty="0"/>
              <a:t>10% MORE LIKELY TO BE EXCLUDED FROM SCHOOL,</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b="1"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1" dirty="0"/>
              <a:t>4 X MORE LIKELY TO BE UNEMPOLYED BETWEEN THE AGES OF 16 TO 24</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b="1"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1" dirty="0"/>
              <a:t>60 X MORE LIKELY TO JOIN THE RANKS OF THE YOUNG HOMELESS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b="1"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1" dirty="0"/>
              <a:t>50 X MORE LIKELT TO GO TO PRISON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b="1"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t>This list includes some of the most clear causes of social exclusions such as </a:t>
            </a:r>
            <a:r>
              <a:rPr lang="en-GB" b="1" dirty="0"/>
              <a:t>SCHOOL, EMPLOYMENT, AND HOME AND COMMUNITY ISSUES, </a:t>
            </a:r>
            <a:r>
              <a:rPr lang="en-GB" b="0" dirty="0"/>
              <a:t>again proving the distinct links.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b="0"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t>A</a:t>
            </a:r>
            <a:r>
              <a:rPr lang="en-GB" b="1" dirty="0"/>
              <a:t>GRAEME ASHER </a:t>
            </a:r>
            <a:r>
              <a:rPr lang="en-GB" b="0" dirty="0"/>
              <a:t>is an example of these statistics being true in a real life situation as she explains she found herself </a:t>
            </a:r>
            <a:r>
              <a:rPr lang="en-GB" b="1" dirty="0"/>
              <a:t>HOMELESS</a:t>
            </a:r>
            <a:r>
              <a:rPr lang="en-GB" b="0" dirty="0"/>
              <a:t> and participating in </a:t>
            </a:r>
            <a:r>
              <a:rPr lang="en-GB" b="1" dirty="0"/>
              <a:t>CIMINAL ACTIVITY </a:t>
            </a:r>
            <a:r>
              <a:rPr lang="en-GB" b="0" dirty="0"/>
              <a:t>after</a:t>
            </a:r>
            <a:r>
              <a:rPr lang="en-GB" b="1" dirty="0"/>
              <a:t> having </a:t>
            </a:r>
            <a:r>
              <a:rPr lang="en-GB" b="0" dirty="0"/>
              <a:t>to leave her</a:t>
            </a:r>
            <a:r>
              <a:rPr lang="en-GB" b="0" baseline="0" dirty="0"/>
              <a:t> foster </a:t>
            </a:r>
            <a:r>
              <a:rPr lang="en-GB" b="0" dirty="0"/>
              <a:t>care placement at 18, while speaking out about her experience in </a:t>
            </a:r>
            <a:r>
              <a:rPr lang="en-GB" b="1" dirty="0"/>
              <a:t>PHILLIPA LAW’s </a:t>
            </a:r>
            <a:r>
              <a:rPr lang="en-GB" b="0" dirty="0"/>
              <a:t>article highlighting care experiences in </a:t>
            </a:r>
            <a:r>
              <a:rPr lang="en-GB" b="1" dirty="0"/>
              <a:t>2014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b="1" dirty="0"/>
          </a:p>
          <a:p>
            <a:endParaRPr lang="en-GB" dirty="0"/>
          </a:p>
          <a:p>
            <a:endParaRPr lang="en-GB" dirty="0"/>
          </a:p>
        </p:txBody>
      </p:sp>
      <p:sp>
        <p:nvSpPr>
          <p:cNvPr id="4" name="Slide Number Placeholder 3"/>
          <p:cNvSpPr>
            <a:spLocks noGrp="1"/>
          </p:cNvSpPr>
          <p:nvPr>
            <p:ph type="sldNum" sz="quarter" idx="5"/>
          </p:nvPr>
        </p:nvSpPr>
        <p:spPr/>
        <p:txBody>
          <a:bodyPr/>
          <a:lstStyle/>
          <a:p>
            <a:fld id="{0CDA9178-4C12-48F3-B0B6-D6B71FAD01F6}" type="slidenum">
              <a:rPr lang="en-GB" smtClean="0"/>
              <a:t>7</a:t>
            </a:fld>
            <a:endParaRPr lang="en-GB"/>
          </a:p>
        </p:txBody>
      </p:sp>
    </p:spTree>
    <p:extLst>
      <p:ext uri="{BB962C8B-B14F-4D97-AF65-F5344CB8AC3E}">
        <p14:creationId xmlns:p14="http://schemas.microsoft.com/office/powerpoint/2010/main" val="2158157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a:t>
            </a:r>
            <a:r>
              <a:rPr lang="en-GB" b="1" dirty="0"/>
              <a:t>PSYCOLOGICAL</a:t>
            </a:r>
            <a:r>
              <a:rPr lang="en-GB" dirty="0"/>
              <a:t> theory to explain social isolation could be </a:t>
            </a:r>
            <a:r>
              <a:rPr lang="en-GB" b="1" dirty="0"/>
              <a:t>BOWLBY’S ATTATCHMENT THEORY IN 1969</a:t>
            </a:r>
            <a:r>
              <a:rPr lang="en-GB" dirty="0"/>
              <a:t>.</a:t>
            </a:r>
          </a:p>
          <a:p>
            <a:endParaRPr lang="en-GB" dirty="0"/>
          </a:p>
          <a:p>
            <a:pPr marL="171450" indent="-171450">
              <a:buFont typeface="Arial" panose="020B0604020202020204" pitchFamily="34" charset="0"/>
              <a:buChar char="•"/>
            </a:pPr>
            <a:r>
              <a:rPr lang="en-GB" dirty="0"/>
              <a:t>Bowlby believed a child has a </a:t>
            </a:r>
            <a:r>
              <a:rPr lang="en-GB" b="1" dirty="0"/>
              <a:t>NATURAL INSTICT </a:t>
            </a:r>
            <a:r>
              <a:rPr lang="en-GB" dirty="0"/>
              <a:t>and need to attach to </a:t>
            </a:r>
            <a:r>
              <a:rPr lang="en-GB" b="1" dirty="0"/>
              <a:t>ONE PRIMARY FIGURE </a:t>
            </a:r>
            <a:r>
              <a:rPr lang="en-GB" dirty="0"/>
              <a:t>in their life which is usually a parent.</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He claimed that the child should then receive </a:t>
            </a:r>
            <a:r>
              <a:rPr lang="en-GB" b="1" dirty="0"/>
              <a:t>CONTINUOUS CARE </a:t>
            </a:r>
            <a:r>
              <a:rPr lang="en-GB" dirty="0"/>
              <a:t>from this significant figure for approximately </a:t>
            </a:r>
            <a:r>
              <a:rPr lang="en-GB" b="1" dirty="0"/>
              <a:t>TWO YEARS AFTER BIRTH </a:t>
            </a:r>
            <a:r>
              <a:rPr lang="en-GB" b="0" dirty="0"/>
              <a:t>which Bowlby explained in </a:t>
            </a:r>
            <a:r>
              <a:rPr lang="en-GB" b="1" dirty="0"/>
              <a:t>1951</a:t>
            </a:r>
          </a:p>
          <a:p>
            <a:pPr marL="171450" indent="-171450">
              <a:buFont typeface="Arial" panose="020B0604020202020204" pitchFamily="34" charset="0"/>
              <a:buChar char="•"/>
            </a:pPr>
            <a:endParaRPr lang="en-GB" b="1" dirty="0"/>
          </a:p>
          <a:p>
            <a:pPr marL="171450" indent="-171450">
              <a:buFont typeface="Arial" panose="020B0604020202020204" pitchFamily="34" charset="0"/>
              <a:buChar char="•"/>
            </a:pPr>
            <a:r>
              <a:rPr lang="en-GB" b="0" dirty="0"/>
              <a:t>Bowlby as claimed in , believed that </a:t>
            </a:r>
            <a:r>
              <a:rPr lang="en-GB" b="1" dirty="0"/>
              <a:t>MATERNAL OR PATERNAL DEPRIVATION </a:t>
            </a:r>
            <a:r>
              <a:rPr lang="en-GB" b="0" dirty="0"/>
              <a:t>of this significant figure will have </a:t>
            </a:r>
            <a:r>
              <a:rPr lang="en-GB" b="1" dirty="0"/>
              <a:t>NOTABLE LONG TERM CONSEQUENCES </a:t>
            </a:r>
            <a:r>
              <a:rPr lang="en-GB" b="0" dirty="0"/>
              <a:t>such as increased </a:t>
            </a:r>
            <a:r>
              <a:rPr lang="en-GB" b="1" dirty="0"/>
              <a:t>AGRESSION, DEPRESSION and DELIQUENCY </a:t>
            </a:r>
            <a:r>
              <a:rPr lang="en-GB" b="0" dirty="0"/>
              <a:t>and </a:t>
            </a:r>
            <a:r>
              <a:rPr lang="en-GB" b="1" dirty="0"/>
              <a:t>AFFECTIONLESS PSYCHOPATHY</a:t>
            </a:r>
            <a:r>
              <a:rPr lang="en-GB" b="0" dirty="0"/>
              <a:t>, meaning the individual cannot show </a:t>
            </a:r>
            <a:r>
              <a:rPr lang="en-GB" b="1" dirty="0"/>
              <a:t>CARING BEHAVIOURS</a:t>
            </a:r>
            <a:r>
              <a:rPr lang="en-GB" b="0" dirty="0"/>
              <a:t>, </a:t>
            </a:r>
            <a:r>
              <a:rPr lang="en-GB" b="1" dirty="0"/>
              <a:t>CONCERN</a:t>
            </a:r>
            <a:r>
              <a:rPr lang="en-GB" b="0" dirty="0"/>
              <a:t> OR </a:t>
            </a:r>
            <a:r>
              <a:rPr lang="en-GB" b="1" dirty="0"/>
              <a:t>AFFECTION</a:t>
            </a:r>
            <a:r>
              <a:rPr lang="en-GB" b="0" dirty="0"/>
              <a:t> towards others.</a:t>
            </a:r>
          </a:p>
          <a:p>
            <a:pPr marL="171450" indent="-171450">
              <a:buFont typeface="Arial" panose="020B0604020202020204" pitchFamily="34" charset="0"/>
              <a:buChar char="•"/>
            </a:pPr>
            <a:endParaRPr lang="en-GB" b="0" dirty="0"/>
          </a:p>
        </p:txBody>
      </p:sp>
      <p:sp>
        <p:nvSpPr>
          <p:cNvPr id="4" name="Slide Number Placeholder 3"/>
          <p:cNvSpPr>
            <a:spLocks noGrp="1"/>
          </p:cNvSpPr>
          <p:nvPr>
            <p:ph type="sldNum" sz="quarter" idx="5"/>
          </p:nvPr>
        </p:nvSpPr>
        <p:spPr/>
        <p:txBody>
          <a:bodyPr/>
          <a:lstStyle/>
          <a:p>
            <a:fld id="{0CDA9178-4C12-48F3-B0B6-D6B71FAD01F6}" type="slidenum">
              <a:rPr lang="en-GB" smtClean="0"/>
              <a:t>8</a:t>
            </a:fld>
            <a:endParaRPr lang="en-GB"/>
          </a:p>
        </p:txBody>
      </p:sp>
    </p:spTree>
    <p:extLst>
      <p:ext uri="{BB962C8B-B14F-4D97-AF65-F5344CB8AC3E}">
        <p14:creationId xmlns:p14="http://schemas.microsoft.com/office/powerpoint/2010/main" val="33894353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according to </a:t>
            </a:r>
            <a:r>
              <a:rPr lang="en-GB" b="1" dirty="0"/>
              <a:t>SCHOFIELD AND BECK IN 2006 </a:t>
            </a:r>
            <a:r>
              <a:rPr lang="en-GB" dirty="0"/>
              <a:t>Once a child enters the care system, one of the most likely next steps for them is being placed in a </a:t>
            </a:r>
            <a:r>
              <a:rPr lang="en-GB" b="1" dirty="0"/>
              <a:t>FOSTER CARE PLACEMENT</a:t>
            </a:r>
            <a:r>
              <a:rPr lang="en-GB" dirty="0"/>
              <a:t>. The attachment theory offers relevant information which can be applied in practice when </a:t>
            </a:r>
            <a:r>
              <a:rPr lang="en-GB" b="1" dirty="0"/>
              <a:t>IDENTIFYING POTENTIAL PARENTS </a:t>
            </a:r>
            <a:r>
              <a:rPr lang="en-GB" dirty="0"/>
              <a:t>for looked after children</a:t>
            </a:r>
          </a:p>
          <a:p>
            <a:pPr marL="0" indent="0">
              <a:buFont typeface="Arial" panose="020B0604020202020204" pitchFamily="34" charset="0"/>
              <a:buNone/>
            </a:pPr>
            <a:endParaRPr lang="en-GB" dirty="0"/>
          </a:p>
          <a:p>
            <a:pPr marL="171450" indent="-171450">
              <a:buFont typeface="Arial" panose="020B0604020202020204" pitchFamily="34" charset="0"/>
              <a:buChar char="•"/>
            </a:pPr>
            <a:endParaRPr lang="en-GB" dirty="0"/>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dirty="0"/>
              <a:t>Along with this, according to </a:t>
            </a:r>
            <a:r>
              <a:rPr lang="en-GB" b="1" dirty="0"/>
              <a:t>PAYNE IN 2005</a:t>
            </a:r>
            <a:r>
              <a:rPr lang="en-GB" dirty="0"/>
              <a:t>, social services are </a:t>
            </a:r>
            <a:r>
              <a:rPr lang="en-GB" b="1" dirty="0"/>
              <a:t>aware of and ready to deal with PROBLEM</a:t>
            </a:r>
            <a:r>
              <a:rPr lang="en-GB" b="1" baseline="0" dirty="0"/>
              <a:t> BEHAVIOURS </a:t>
            </a:r>
            <a:r>
              <a:rPr lang="en-GB" dirty="0"/>
              <a:t>which may emerge in </a:t>
            </a:r>
            <a:r>
              <a:rPr lang="en-GB" b="1" dirty="0"/>
              <a:t>children in foster care placements, or looked after children </a:t>
            </a:r>
            <a:r>
              <a:rPr lang="en-GB" dirty="0"/>
              <a:t>who social services are finding placement for. Attachment theory is often used to </a:t>
            </a:r>
            <a:r>
              <a:rPr lang="en-GB" b="1" dirty="0"/>
              <a:t>UNDERSTAND AND COME TO TERMS WITH </a:t>
            </a:r>
            <a:r>
              <a:rPr lang="en-GB" dirty="0"/>
              <a:t>these behaviours and to evaluate support needed by the child to lessen the chance of a breakdown of placement.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The </a:t>
            </a:r>
            <a:r>
              <a:rPr lang="en-GB" b="1" dirty="0"/>
              <a:t>LOSS</a:t>
            </a:r>
            <a:r>
              <a:rPr lang="en-GB" b="1" baseline="0" dirty="0"/>
              <a:t> OR DETATCHMENT</a:t>
            </a:r>
            <a:r>
              <a:rPr lang="en-GB" b="1" dirty="0"/>
              <a:t> </a:t>
            </a:r>
            <a:r>
              <a:rPr lang="en-GB" dirty="0"/>
              <a:t>of a primary care figure can often</a:t>
            </a:r>
            <a:r>
              <a:rPr lang="en-GB" baseline="0" dirty="0"/>
              <a:t> be the for </a:t>
            </a:r>
            <a:r>
              <a:rPr lang="en-GB" b="1" baseline="0" dirty="0"/>
              <a:t>TRIGGER FOR PROBLEM BEHAVIOURS </a:t>
            </a:r>
            <a:r>
              <a:rPr lang="en-GB" baseline="0" dirty="0"/>
              <a:t>in these children and adolescents in foster care placements </a:t>
            </a:r>
            <a:endParaRPr lang="en-GB" dirty="0"/>
          </a:p>
        </p:txBody>
      </p:sp>
      <p:sp>
        <p:nvSpPr>
          <p:cNvPr id="4" name="Slide Number Placeholder 3"/>
          <p:cNvSpPr>
            <a:spLocks noGrp="1"/>
          </p:cNvSpPr>
          <p:nvPr>
            <p:ph type="sldNum" sz="quarter" idx="5"/>
          </p:nvPr>
        </p:nvSpPr>
        <p:spPr/>
        <p:txBody>
          <a:bodyPr/>
          <a:lstStyle/>
          <a:p>
            <a:fld id="{0CDA9178-4C12-48F3-B0B6-D6B71FAD01F6}" type="slidenum">
              <a:rPr lang="en-GB" smtClean="0"/>
              <a:t>9</a:t>
            </a:fld>
            <a:endParaRPr lang="en-GB"/>
          </a:p>
        </p:txBody>
      </p:sp>
    </p:spTree>
    <p:extLst>
      <p:ext uri="{BB962C8B-B14F-4D97-AF65-F5344CB8AC3E}">
        <p14:creationId xmlns:p14="http://schemas.microsoft.com/office/powerpoint/2010/main" val="37027058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Welsh Government 2018 has developed new strategy in tackling loneliness and social isolation called </a:t>
            </a:r>
            <a:r>
              <a:rPr lang="en-GB" b="1" dirty="0"/>
              <a:t>CONNECTED COMMUNITIES</a:t>
            </a:r>
            <a:r>
              <a:rPr lang="en-GB" dirty="0"/>
              <a:t>. </a:t>
            </a:r>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dirty="0"/>
              <a:t>Aim to focus on </a:t>
            </a:r>
            <a:r>
              <a:rPr lang="en-GB" b="1" dirty="0"/>
              <a:t>5 main areas </a:t>
            </a:r>
            <a:r>
              <a:rPr lang="en-GB" dirty="0"/>
              <a:t>in which they believe can make a significant impact in improving loneliness and social isolation, these are: </a:t>
            </a:r>
            <a:r>
              <a:rPr lang="en-GB" b="1" dirty="0"/>
              <a:t>EARLY YEARS, HOUSING, MENTAL HEALTH, SOCIAL CARE AND SKILLS AND EMPLYABILITY.</a:t>
            </a:r>
          </a:p>
          <a:p>
            <a:endParaRPr lang="en-GB" b="1" dirty="0"/>
          </a:p>
          <a:p>
            <a:pPr marL="171450" indent="-171450">
              <a:buFont typeface="Arial" panose="020B0604020202020204" pitchFamily="34" charset="0"/>
              <a:buChar char="•"/>
            </a:pPr>
            <a:r>
              <a:rPr lang="en-GB" dirty="0"/>
              <a:t>For the purpose of this presentation I am going to outline how </a:t>
            </a:r>
            <a:r>
              <a:rPr lang="en-GB" b="1" dirty="0"/>
              <a:t>welsh government aim to tackle poverty through improving social care AND HEALTH</a:t>
            </a:r>
          </a:p>
          <a:p>
            <a:endParaRPr lang="en-GB" dirty="0"/>
          </a:p>
          <a:p>
            <a:pPr marL="171450" indent="-171450">
              <a:buFont typeface="Arial" panose="020B0604020202020204" pitchFamily="34" charset="0"/>
              <a:buChar char="•"/>
            </a:pPr>
            <a:r>
              <a:rPr lang="en-GB" dirty="0"/>
              <a:t>According to welsh government ensuring those who need care, </a:t>
            </a:r>
            <a:r>
              <a:rPr lang="en-GB" b="1" dirty="0"/>
              <a:t>FOR EG, FOSTERED OR LOOKED AFTER CHILDREN</a:t>
            </a:r>
            <a:r>
              <a:rPr lang="en-GB" dirty="0"/>
              <a:t>, are </a:t>
            </a:r>
            <a:r>
              <a:rPr lang="en-GB" b="1" dirty="0"/>
              <a:t>ABLE TO LIVE INDEPENDENTLY </a:t>
            </a:r>
            <a:r>
              <a:rPr lang="en-GB" dirty="0"/>
              <a:t>in later life and within care settings, </a:t>
            </a:r>
            <a:r>
              <a:rPr lang="en-GB" b="1" dirty="0"/>
              <a:t>THROUGH PROVIDENCE OF HIGH QUALITY SOCIAL CARE </a:t>
            </a:r>
            <a:r>
              <a:rPr lang="en-GB" dirty="0"/>
              <a:t>, can contribute to </a:t>
            </a:r>
            <a:r>
              <a:rPr lang="en-GB" b="1" dirty="0"/>
              <a:t>avoiding loneliness and social isolation</a:t>
            </a:r>
            <a:r>
              <a:rPr lang="en-GB" dirty="0"/>
              <a:t>.</a:t>
            </a:r>
          </a:p>
          <a:p>
            <a:endParaRPr lang="en-GB" dirty="0"/>
          </a:p>
          <a:p>
            <a:pPr marL="171450" indent="-171450">
              <a:buFont typeface="Arial" panose="020B0604020202020204" pitchFamily="34" charset="0"/>
              <a:buChar char="•"/>
            </a:pPr>
            <a:r>
              <a:rPr lang="en-GB" dirty="0"/>
              <a:t>Welsh Government aim to achieve this, through a range of methods, including</a:t>
            </a:r>
          </a:p>
          <a:p>
            <a:pPr marL="171450" indent="-171450">
              <a:buFont typeface="Arial" panose="020B0604020202020204" pitchFamily="34" charset="0"/>
              <a:buChar char="•"/>
            </a:pPr>
            <a:r>
              <a:rPr lang="en-GB" b="1" dirty="0"/>
              <a:t>SUPPORTING CARERS IN HOME LIFE AS WELL AS CARING ROLE </a:t>
            </a:r>
            <a:r>
              <a:rPr lang="en-GB" dirty="0"/>
              <a:t>, this is essential to ensuring carers needs are met, this protects them from social isolation and loneliness also, which is associated with caring responsibilities. This way they can provide better service to those they care for, and maintain their own wellbeing.</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Under this strategy Welsh government also aim to </a:t>
            </a:r>
            <a:r>
              <a:rPr lang="en-GB" b="1" dirty="0"/>
              <a:t>INCREASE LEVELS OF PHYSICAL ACTIVITY ACROSS WALES</a:t>
            </a:r>
            <a:r>
              <a:rPr lang="en-GB" dirty="0"/>
              <a:t>. as physical activity has substantial benefits to physical and mental health and well-being along with this better opportunity for physical activity gives a greater opportunity to people who are socially isolated to </a:t>
            </a:r>
            <a:r>
              <a:rPr lang="en-GB" b="1" dirty="0"/>
              <a:t>meet new people and build high quality relationships.</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Welsh government along with Public Health </a:t>
            </a:r>
            <a:r>
              <a:rPr lang="en-GB" b="1" dirty="0"/>
              <a:t>PUBLIC HEALTH WALES  </a:t>
            </a:r>
            <a:r>
              <a:rPr lang="en-GB" dirty="0"/>
              <a:t>have developed a strategy to improve both physical and mental health through physical activity and healthy lifestyles under the </a:t>
            </a:r>
            <a:r>
              <a:rPr lang="en-GB" b="1" dirty="0"/>
              <a:t>HEALTHY AND ACRIVE FUND</a:t>
            </a:r>
            <a:r>
              <a:rPr lang="en-GB" dirty="0"/>
              <a:t>(HAF)</a:t>
            </a:r>
          </a:p>
          <a:p>
            <a:pPr marL="171450" indent="-171450">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5"/>
          </p:nvPr>
        </p:nvSpPr>
        <p:spPr/>
        <p:txBody>
          <a:bodyPr/>
          <a:lstStyle/>
          <a:p>
            <a:fld id="{0CDA9178-4C12-48F3-B0B6-D6B71FAD01F6}" type="slidenum">
              <a:rPr lang="en-GB" smtClean="0"/>
              <a:t>10</a:t>
            </a:fld>
            <a:endParaRPr lang="en-GB"/>
          </a:p>
        </p:txBody>
      </p:sp>
    </p:spTree>
    <p:extLst>
      <p:ext uri="{BB962C8B-B14F-4D97-AF65-F5344CB8AC3E}">
        <p14:creationId xmlns:p14="http://schemas.microsoft.com/office/powerpoint/2010/main" val="4392618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b="1" dirty="0"/>
              <a:t>NATIONAL ASSEMBLY FOR WALES IN 2017 </a:t>
            </a:r>
            <a:r>
              <a:rPr lang="en-GB" dirty="0"/>
              <a:t>in their enquiry into loneliness and social isolation also suggest using social prescribing can also reduce the risks of loneliness and social isolation.</a:t>
            </a:r>
          </a:p>
          <a:p>
            <a:endParaRPr lang="en-GB" dirty="0"/>
          </a:p>
          <a:p>
            <a:r>
              <a:rPr lang="en-GB" b="1" dirty="0"/>
              <a:t>SOCIAL PERSCRIBING </a:t>
            </a:r>
            <a:r>
              <a:rPr lang="en-GB" b="0" dirty="0"/>
              <a:t>is </a:t>
            </a:r>
            <a:r>
              <a:rPr lang="en-GB" dirty="0"/>
              <a:t>a way of linking people in </a:t>
            </a:r>
            <a:r>
              <a:rPr lang="en-GB" b="1" dirty="0"/>
              <a:t>PRIMARY CARE </a:t>
            </a:r>
            <a:r>
              <a:rPr lang="en-GB" dirty="0"/>
              <a:t>with </a:t>
            </a:r>
            <a:r>
              <a:rPr lang="en-GB" b="1" dirty="0"/>
              <a:t>SUPPORT WITHIN THE COMMUNITY</a:t>
            </a:r>
          </a:p>
          <a:p>
            <a:endParaRPr lang="en-GB" dirty="0"/>
          </a:p>
          <a:p>
            <a:r>
              <a:rPr lang="en-GB" b="1" dirty="0"/>
              <a:t>GPs and NURSES</a:t>
            </a:r>
            <a:r>
              <a:rPr lang="en-GB" dirty="0"/>
              <a:t> are provided with </a:t>
            </a:r>
            <a:r>
              <a:rPr lang="en-GB" b="1" dirty="0"/>
              <a:t>NON-CLINICAL</a:t>
            </a:r>
            <a:r>
              <a:rPr lang="en-GB" dirty="0"/>
              <a:t> referral options. This helps give patients the opportunity to </a:t>
            </a:r>
            <a:r>
              <a:rPr lang="en-GB" b="1" dirty="0"/>
              <a:t>TAKE CONTROL OF OWN HEALTH</a:t>
            </a:r>
            <a:r>
              <a:rPr lang="en-GB" dirty="0"/>
              <a:t>.</a:t>
            </a:r>
          </a:p>
          <a:p>
            <a:endParaRPr lang="en-GB" dirty="0"/>
          </a:p>
          <a:p>
            <a:r>
              <a:rPr lang="en-GB" dirty="0"/>
              <a:t>Examples of these prescriptions would be </a:t>
            </a:r>
            <a:r>
              <a:rPr lang="en-GB" b="1" dirty="0"/>
              <a:t>EXERCISE CLASSES, SOCIAL OR LUNCH GROUPS, HOBBY GROUPS OR BOOK GROUPS</a:t>
            </a:r>
            <a:r>
              <a:rPr lang="en-GB" dirty="0"/>
              <a:t>, depending on the patient and their needs.</a:t>
            </a:r>
          </a:p>
          <a:p>
            <a:endParaRPr lang="en-GB" dirty="0"/>
          </a:p>
          <a:p>
            <a:r>
              <a:rPr lang="en-GB" dirty="0"/>
              <a:t>These classes keep people </a:t>
            </a:r>
            <a:r>
              <a:rPr lang="en-GB" b="1" dirty="0"/>
              <a:t>ACTIVE AND BUSY </a:t>
            </a:r>
            <a:r>
              <a:rPr lang="en-GB" dirty="0"/>
              <a:t>and can have a </a:t>
            </a:r>
            <a:r>
              <a:rPr lang="en-GB" b="1" dirty="0"/>
              <a:t>GOOD IMPACT ON PHYSICAL AND MENTAL HEALTH </a:t>
            </a:r>
            <a:r>
              <a:rPr lang="en-GB" dirty="0"/>
              <a:t>along with providing the opportunity to </a:t>
            </a:r>
            <a:r>
              <a:rPr lang="en-GB" b="1" dirty="0"/>
              <a:t>MEET NEW PEOPLE</a:t>
            </a:r>
            <a:r>
              <a:rPr lang="en-GB" dirty="0"/>
              <a:t> and create </a:t>
            </a:r>
            <a:r>
              <a:rPr lang="en-GB" b="1" dirty="0"/>
              <a:t>HIGH QUALITY LINKS </a:t>
            </a:r>
            <a:r>
              <a:rPr lang="en-GB" dirty="0"/>
              <a:t>and relationships, </a:t>
            </a:r>
            <a:r>
              <a:rPr lang="en-GB" b="1" dirty="0"/>
              <a:t>reducing the risks of social isolation. </a:t>
            </a:r>
          </a:p>
          <a:p>
            <a:endParaRPr lang="en-GB" b="1" dirty="0"/>
          </a:p>
          <a:p>
            <a:r>
              <a:rPr lang="en-GB" b="0" dirty="0"/>
              <a:t>in a </a:t>
            </a:r>
            <a:r>
              <a:rPr lang="en-GB" b="1" dirty="0"/>
              <a:t>NATIONAL HEALTH SERVICE</a:t>
            </a:r>
            <a:r>
              <a:rPr lang="en-GB" b="0" dirty="0"/>
              <a:t> case study, </a:t>
            </a:r>
            <a:r>
              <a:rPr lang="en-GB" b="1" dirty="0"/>
              <a:t>DEB TAYLOR </a:t>
            </a:r>
            <a:r>
              <a:rPr lang="en-GB" dirty="0"/>
              <a:t>claims art changed her life after feeling </a:t>
            </a:r>
            <a:r>
              <a:rPr lang="en-GB" b="1" dirty="0"/>
              <a:t>DEPRESSED</a:t>
            </a:r>
            <a:r>
              <a:rPr lang="en-GB" dirty="0"/>
              <a:t> being socially prescribed to </a:t>
            </a:r>
            <a:r>
              <a:rPr lang="en-GB" b="1" dirty="0"/>
              <a:t>ART FOR WELL-BEING </a:t>
            </a:r>
            <a:r>
              <a:rPr lang="en-GB" dirty="0"/>
              <a:t>classes </a:t>
            </a:r>
          </a:p>
          <a:p>
            <a:endParaRPr lang="en-GB" dirty="0"/>
          </a:p>
        </p:txBody>
      </p:sp>
      <p:sp>
        <p:nvSpPr>
          <p:cNvPr id="4" name="Slide Number Placeholder 3"/>
          <p:cNvSpPr>
            <a:spLocks noGrp="1"/>
          </p:cNvSpPr>
          <p:nvPr>
            <p:ph type="sldNum" sz="quarter" idx="5"/>
          </p:nvPr>
        </p:nvSpPr>
        <p:spPr/>
        <p:txBody>
          <a:bodyPr/>
          <a:lstStyle/>
          <a:p>
            <a:fld id="{0CDA9178-4C12-48F3-B0B6-D6B71FAD01F6}" type="slidenum">
              <a:rPr lang="en-GB" smtClean="0"/>
              <a:t>11</a:t>
            </a:fld>
            <a:endParaRPr lang="en-GB"/>
          </a:p>
        </p:txBody>
      </p:sp>
    </p:spTree>
    <p:extLst>
      <p:ext uri="{BB962C8B-B14F-4D97-AF65-F5344CB8AC3E}">
        <p14:creationId xmlns:p14="http://schemas.microsoft.com/office/powerpoint/2010/main" val="7377128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although Welsh Government have a great deal in place with the aim to tackle loneliness and isolation,</a:t>
            </a:r>
          </a:p>
          <a:p>
            <a:endParaRPr lang="en-GB" dirty="0"/>
          </a:p>
          <a:p>
            <a:endParaRPr lang="en-GB" dirty="0"/>
          </a:p>
          <a:p>
            <a:pPr marL="171450" indent="-171450">
              <a:buFont typeface="Arial" panose="020B0604020202020204" pitchFamily="34" charset="0"/>
              <a:buChar char="•"/>
            </a:pPr>
            <a:r>
              <a:rPr lang="en-GB" dirty="0"/>
              <a:t>According to welsh government 2018, Social isolation is a growing problem in Wales affecting around </a:t>
            </a:r>
            <a:r>
              <a:rPr lang="en-GB" b="1" dirty="0"/>
              <a:t>440 THOUSAND people</a:t>
            </a:r>
            <a:r>
              <a:rPr lang="en-GB" dirty="0"/>
              <a:t>, affecting both physical and mental health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many children in foster care and looked after children identifying themselves as lonely or socially isolated</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b="1" dirty="0"/>
              <a:t>HUW IRANICA DAVIES</a:t>
            </a:r>
            <a:r>
              <a:rPr lang="en-GB" b="1"/>
              <a:t>, MINISTER</a:t>
            </a:r>
            <a:r>
              <a:rPr lang="en-GB" b="1" baseline="0"/>
              <a:t> FOR CHILDREN AND SOCIAL CARE</a:t>
            </a:r>
            <a:r>
              <a:rPr lang="en-GB" b="1"/>
              <a:t> </a:t>
            </a:r>
            <a:r>
              <a:rPr lang="en-GB" b="1" dirty="0"/>
              <a:t>in 2018 </a:t>
            </a:r>
            <a:r>
              <a:rPr lang="en-GB" dirty="0"/>
              <a:t>has stated that tackling loneliness and isolation in wales is a national priority. And</a:t>
            </a:r>
            <a:r>
              <a:rPr lang="en-GB" baseline="0" dirty="0"/>
              <a:t> has explained that </a:t>
            </a:r>
            <a:r>
              <a:rPr lang="en-GB" b="1" baseline="0" dirty="0"/>
              <a:t>WELSH GOVERNMENT STRATEGY PROSPERITY FOR ALL </a:t>
            </a:r>
            <a:r>
              <a:rPr lang="en-GB" baseline="0" dirty="0"/>
              <a:t>will direct energy and attention to all </a:t>
            </a:r>
            <a:r>
              <a:rPr lang="en-GB" b="1" baseline="0" dirty="0"/>
              <a:t>PUBLIC SERVICES</a:t>
            </a:r>
            <a:r>
              <a:rPr lang="en-GB" baseline="0" dirty="0"/>
              <a:t> to ensure </a:t>
            </a:r>
            <a:r>
              <a:rPr lang="en-GB" b="1" baseline="0" dirty="0"/>
              <a:t>a LONG TERM EFFECT </a:t>
            </a:r>
            <a:r>
              <a:rPr lang="en-GB" baseline="0" dirty="0"/>
              <a:t>is made in tackling loneliness and isolation in Wales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This proves that something must be done,</a:t>
            </a:r>
            <a:r>
              <a:rPr lang="en-GB" baseline="0" dirty="0"/>
              <a:t> to help tackle the growing problem of Loneliness and social isolation in Wales</a:t>
            </a:r>
            <a:endParaRPr lang="en-GB" dirty="0"/>
          </a:p>
        </p:txBody>
      </p:sp>
      <p:sp>
        <p:nvSpPr>
          <p:cNvPr id="4" name="Slide Number Placeholder 3"/>
          <p:cNvSpPr>
            <a:spLocks noGrp="1"/>
          </p:cNvSpPr>
          <p:nvPr>
            <p:ph type="sldNum" sz="quarter" idx="5"/>
          </p:nvPr>
        </p:nvSpPr>
        <p:spPr/>
        <p:txBody>
          <a:bodyPr/>
          <a:lstStyle/>
          <a:p>
            <a:fld id="{0CDA9178-4C12-48F3-B0B6-D6B71FAD01F6}" type="slidenum">
              <a:rPr lang="en-GB" smtClean="0"/>
              <a:t>12</a:t>
            </a:fld>
            <a:endParaRPr lang="en-GB"/>
          </a:p>
        </p:txBody>
      </p:sp>
    </p:spTree>
    <p:extLst>
      <p:ext uri="{BB962C8B-B14F-4D97-AF65-F5344CB8AC3E}">
        <p14:creationId xmlns:p14="http://schemas.microsoft.com/office/powerpoint/2010/main" val="4361364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DA9178-4C12-48F3-B0B6-D6B71FAD01F6}" type="slidenum">
              <a:rPr lang="en-GB" smtClean="0"/>
              <a:t>13</a:t>
            </a:fld>
            <a:endParaRPr lang="en-GB"/>
          </a:p>
        </p:txBody>
      </p:sp>
    </p:spTree>
    <p:extLst>
      <p:ext uri="{BB962C8B-B14F-4D97-AF65-F5344CB8AC3E}">
        <p14:creationId xmlns:p14="http://schemas.microsoft.com/office/powerpoint/2010/main" val="22176368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DA9178-4C12-48F3-B0B6-D6B71FAD01F6}" type="slidenum">
              <a:rPr lang="en-GB" smtClean="0"/>
              <a:t>14</a:t>
            </a:fld>
            <a:endParaRPr lang="en-GB"/>
          </a:p>
        </p:txBody>
      </p:sp>
    </p:spTree>
    <p:extLst>
      <p:ext uri="{BB962C8B-B14F-4D97-AF65-F5344CB8AC3E}">
        <p14:creationId xmlns:p14="http://schemas.microsoft.com/office/powerpoint/2010/main" val="37580917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DA9178-4C12-48F3-B0B6-D6B71FAD01F6}" type="slidenum">
              <a:rPr lang="en-GB" smtClean="0"/>
              <a:t>15</a:t>
            </a:fld>
            <a:endParaRPr lang="en-GB"/>
          </a:p>
        </p:txBody>
      </p:sp>
    </p:spTree>
    <p:extLst>
      <p:ext uri="{BB962C8B-B14F-4D97-AF65-F5344CB8AC3E}">
        <p14:creationId xmlns:p14="http://schemas.microsoft.com/office/powerpoint/2010/main" val="29558492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26F2915-AEBC-4371-B5B3-70858FCCF2A7}" type="datetimeFigureOut">
              <a:rPr lang="en-GB" smtClean="0"/>
              <a:t>17/01/2019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98B012-B13B-4648-AAFC-947908D70FA5}" type="slidenum">
              <a:rPr lang="en-GB" smtClean="0"/>
              <a:t>‹#›</a:t>
            </a:fld>
            <a:endParaRPr lang="en-GB"/>
          </a:p>
        </p:txBody>
      </p:sp>
    </p:spTree>
    <p:extLst>
      <p:ext uri="{BB962C8B-B14F-4D97-AF65-F5344CB8AC3E}">
        <p14:creationId xmlns:p14="http://schemas.microsoft.com/office/powerpoint/2010/main" val="6090157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26F2915-AEBC-4371-B5B3-70858FCCF2A7}" type="datetimeFigureOut">
              <a:rPr lang="en-GB" smtClean="0"/>
              <a:t>17/01/2019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98B012-B13B-4648-AAFC-947908D70FA5}" type="slidenum">
              <a:rPr lang="en-GB" smtClean="0"/>
              <a:t>‹#›</a:t>
            </a:fld>
            <a:endParaRPr lang="en-GB"/>
          </a:p>
        </p:txBody>
      </p:sp>
    </p:spTree>
    <p:extLst>
      <p:ext uri="{BB962C8B-B14F-4D97-AF65-F5344CB8AC3E}">
        <p14:creationId xmlns:p14="http://schemas.microsoft.com/office/powerpoint/2010/main" val="20310792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26F2915-AEBC-4371-B5B3-70858FCCF2A7}" type="datetimeFigureOut">
              <a:rPr lang="en-GB" smtClean="0"/>
              <a:t>17/01/2019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98B012-B13B-4648-AAFC-947908D70FA5}" type="slidenum">
              <a:rPr lang="en-GB" smtClean="0"/>
              <a:t>‹#›</a:t>
            </a:fld>
            <a:endParaRPr lang="en-GB"/>
          </a:p>
        </p:txBody>
      </p:sp>
    </p:spTree>
    <p:extLst>
      <p:ext uri="{BB962C8B-B14F-4D97-AF65-F5344CB8AC3E}">
        <p14:creationId xmlns:p14="http://schemas.microsoft.com/office/powerpoint/2010/main" val="3963128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26F2915-AEBC-4371-B5B3-70858FCCF2A7}" type="datetimeFigureOut">
              <a:rPr lang="en-GB" smtClean="0"/>
              <a:t>17/01/2019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98B012-B13B-4648-AAFC-947908D70FA5}" type="slidenum">
              <a:rPr lang="en-GB" smtClean="0"/>
              <a:t>‹#›</a:t>
            </a:fld>
            <a:endParaRPr lang="en-GB"/>
          </a:p>
        </p:txBody>
      </p:sp>
    </p:spTree>
    <p:extLst>
      <p:ext uri="{BB962C8B-B14F-4D97-AF65-F5344CB8AC3E}">
        <p14:creationId xmlns:p14="http://schemas.microsoft.com/office/powerpoint/2010/main" val="1739067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26F2915-AEBC-4371-B5B3-70858FCCF2A7}" type="datetimeFigureOut">
              <a:rPr lang="en-GB" smtClean="0"/>
              <a:t>17/01/2019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F98B012-B13B-4648-AAFC-947908D70FA5}" type="slidenum">
              <a:rPr lang="en-GB" smtClean="0"/>
              <a:t>‹#›</a:t>
            </a:fld>
            <a:endParaRPr lang="en-GB"/>
          </a:p>
        </p:txBody>
      </p:sp>
    </p:spTree>
    <p:extLst>
      <p:ext uri="{BB962C8B-B14F-4D97-AF65-F5344CB8AC3E}">
        <p14:creationId xmlns:p14="http://schemas.microsoft.com/office/powerpoint/2010/main" val="39514602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26F2915-AEBC-4371-B5B3-70858FCCF2A7}" type="datetimeFigureOut">
              <a:rPr lang="en-GB" smtClean="0"/>
              <a:t>17/01/2019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F98B012-B13B-4648-AAFC-947908D70FA5}" type="slidenum">
              <a:rPr lang="en-GB" smtClean="0"/>
              <a:t>‹#›</a:t>
            </a:fld>
            <a:endParaRPr lang="en-GB"/>
          </a:p>
        </p:txBody>
      </p:sp>
    </p:spTree>
    <p:extLst>
      <p:ext uri="{BB962C8B-B14F-4D97-AF65-F5344CB8AC3E}">
        <p14:creationId xmlns:p14="http://schemas.microsoft.com/office/powerpoint/2010/main" val="28227888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6F2915-AEBC-4371-B5B3-70858FCCF2A7}" type="datetimeFigureOut">
              <a:rPr lang="en-GB" smtClean="0"/>
              <a:t>17/01/2019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F98B012-B13B-4648-AAFC-947908D70FA5}" type="slidenum">
              <a:rPr lang="en-GB" smtClean="0"/>
              <a:t>‹#›</a:t>
            </a:fld>
            <a:endParaRPr lang="en-GB"/>
          </a:p>
        </p:txBody>
      </p:sp>
    </p:spTree>
    <p:extLst>
      <p:ext uri="{BB962C8B-B14F-4D97-AF65-F5344CB8AC3E}">
        <p14:creationId xmlns:p14="http://schemas.microsoft.com/office/powerpoint/2010/main" val="39717542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26F2915-AEBC-4371-B5B3-70858FCCF2A7}" type="datetimeFigureOut">
              <a:rPr lang="en-GB" smtClean="0"/>
              <a:t>17/01/2019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98B012-B13B-4648-AAFC-947908D70FA5}" type="slidenum">
              <a:rPr lang="en-GB" smtClean="0"/>
              <a:t>‹#›</a:t>
            </a:fld>
            <a:endParaRPr lang="en-GB"/>
          </a:p>
        </p:txBody>
      </p:sp>
    </p:spTree>
    <p:extLst>
      <p:ext uri="{BB962C8B-B14F-4D97-AF65-F5344CB8AC3E}">
        <p14:creationId xmlns:p14="http://schemas.microsoft.com/office/powerpoint/2010/main" val="1179046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26F2915-AEBC-4371-B5B3-70858FCCF2A7}" type="datetimeFigureOut">
              <a:rPr lang="en-GB" smtClean="0"/>
              <a:t>17/01/2019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98B012-B13B-4648-AAFC-947908D70FA5}" type="slidenum">
              <a:rPr lang="en-GB" smtClean="0"/>
              <a:t>‹#›</a:t>
            </a:fld>
            <a:endParaRPr lang="en-GB"/>
          </a:p>
        </p:txBody>
      </p:sp>
    </p:spTree>
    <p:extLst>
      <p:ext uri="{BB962C8B-B14F-4D97-AF65-F5344CB8AC3E}">
        <p14:creationId xmlns:p14="http://schemas.microsoft.com/office/powerpoint/2010/main" val="35844112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26F2915-AEBC-4371-B5B3-70858FCCF2A7}" type="datetimeFigureOut">
              <a:rPr lang="en-GB" smtClean="0"/>
              <a:t>17/01/2019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98B012-B13B-4648-AAFC-947908D70FA5}" type="slidenum">
              <a:rPr lang="en-GB" smtClean="0"/>
              <a:t>‹#›</a:t>
            </a:fld>
            <a:endParaRPr lang="en-GB"/>
          </a:p>
        </p:txBody>
      </p:sp>
    </p:spTree>
    <p:extLst>
      <p:ext uri="{BB962C8B-B14F-4D97-AF65-F5344CB8AC3E}">
        <p14:creationId xmlns:p14="http://schemas.microsoft.com/office/powerpoint/2010/main" val="5832579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26F2915-AEBC-4371-B5B3-70858FCCF2A7}" type="datetimeFigureOut">
              <a:rPr lang="en-GB" smtClean="0"/>
              <a:t>17/01/2019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98B012-B13B-4648-AAFC-947908D70FA5}"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4189698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26F2915-AEBC-4371-B5B3-70858FCCF2A7}" type="datetimeFigureOut">
              <a:rPr lang="en-GB" smtClean="0"/>
              <a:t>17/01/2019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98B012-B13B-4648-AAFC-947908D70FA5}" type="slidenum">
              <a:rPr lang="en-GB" smtClean="0"/>
              <a:t>‹#›</a:t>
            </a:fld>
            <a:endParaRPr lang="en-GB"/>
          </a:p>
        </p:txBody>
      </p:sp>
    </p:spTree>
    <p:extLst>
      <p:ext uri="{BB962C8B-B14F-4D97-AF65-F5344CB8AC3E}">
        <p14:creationId xmlns:p14="http://schemas.microsoft.com/office/powerpoint/2010/main" val="7938376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26F2915-AEBC-4371-B5B3-70858FCCF2A7}" type="datetimeFigureOut">
              <a:rPr lang="en-GB" smtClean="0"/>
              <a:t>17/01/2019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98B012-B13B-4648-AAFC-947908D70FA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2828819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26F2915-AEBC-4371-B5B3-70858FCCF2A7}" type="datetimeFigureOut">
              <a:rPr lang="en-GB" smtClean="0"/>
              <a:t>17/01/2019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98B012-B13B-4648-AAFC-947908D70FA5}" type="slidenum">
              <a:rPr lang="en-GB" smtClean="0"/>
              <a:t>‹#›</a:t>
            </a:fld>
            <a:endParaRPr lang="en-GB"/>
          </a:p>
        </p:txBody>
      </p:sp>
    </p:spTree>
    <p:extLst>
      <p:ext uri="{BB962C8B-B14F-4D97-AF65-F5344CB8AC3E}">
        <p14:creationId xmlns:p14="http://schemas.microsoft.com/office/powerpoint/2010/main" val="6806542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26F2915-AEBC-4371-B5B3-70858FCCF2A7}" type="datetimeFigureOut">
              <a:rPr lang="en-GB" smtClean="0"/>
              <a:t>17/01/2019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98B012-B13B-4648-AAFC-947908D70FA5}" type="slidenum">
              <a:rPr lang="en-GB" smtClean="0"/>
              <a:t>‹#›</a:t>
            </a:fld>
            <a:endParaRPr lang="en-GB"/>
          </a:p>
        </p:txBody>
      </p:sp>
    </p:spTree>
    <p:extLst>
      <p:ext uri="{BB962C8B-B14F-4D97-AF65-F5344CB8AC3E}">
        <p14:creationId xmlns:p14="http://schemas.microsoft.com/office/powerpoint/2010/main" val="22741104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26F2915-AEBC-4371-B5B3-70858FCCF2A7}" type="datetimeFigureOut">
              <a:rPr lang="en-GB" smtClean="0"/>
              <a:t>17/01/2019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98B012-B13B-4648-AAFC-947908D70FA5}" type="slidenum">
              <a:rPr lang="en-GB" smtClean="0"/>
              <a:t>‹#›</a:t>
            </a:fld>
            <a:endParaRPr lang="en-GB"/>
          </a:p>
        </p:txBody>
      </p:sp>
    </p:spTree>
    <p:extLst>
      <p:ext uri="{BB962C8B-B14F-4D97-AF65-F5344CB8AC3E}">
        <p14:creationId xmlns:p14="http://schemas.microsoft.com/office/powerpoint/2010/main" val="9795609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26F2915-AEBC-4371-B5B3-70858FCCF2A7}" type="datetimeFigureOut">
              <a:rPr lang="en-GB" smtClean="0"/>
              <a:t>17/01/2019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F98B012-B13B-4648-AAFC-947908D70FA5}" type="slidenum">
              <a:rPr lang="en-GB" smtClean="0"/>
              <a:t>‹#›</a:t>
            </a:fld>
            <a:endParaRPr lang="en-GB"/>
          </a:p>
        </p:txBody>
      </p:sp>
    </p:spTree>
    <p:extLst>
      <p:ext uri="{BB962C8B-B14F-4D97-AF65-F5344CB8AC3E}">
        <p14:creationId xmlns:p14="http://schemas.microsoft.com/office/powerpoint/2010/main" val="564181913"/>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childrensrights.org/foster-care-the-feeling-of-isolation-and-overcoming/"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hyperlink" Target="http://www.plosmedicine.org/article/info:doi/10.1371/journal.pmed.1000316"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moodle.uwtsd.ac.uk/pluginfile.php/212888/mod_resource/content/1/Inquiry%20into%20loneliness%20and%20isolation%20NAW%20(2017).pdf"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hyperlink" Target="https://www.theguardian.com/society/guardianwitness-blog/2014/jan/07/foster-care-after-18-care-leavers-share-their-experiences" TargetMode="External"/><Relationship Id="rId4" Type="http://schemas.openxmlformats.org/officeDocument/2006/relationships/hyperlink" Target="https://www.england.nhs.uk/personalisedcare/evidence-and-case-studies/social-prescribing-linked-me-to-art-which-saved-my-life/"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ukfostering.org.uk/fostering-information/what-is-foster-care/"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moodle.uwtsd.ac.uk/pluginfile.php/217162/mod_resource/content/1/Toolkit%20presentation%20v2%20PDF.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0929A-0347-4436-B13E-0C1E469BD15E}"/>
              </a:ext>
            </a:extLst>
          </p:cNvPr>
          <p:cNvSpPr>
            <a:spLocks noGrp="1"/>
          </p:cNvSpPr>
          <p:nvPr>
            <p:ph type="ctrTitle"/>
          </p:nvPr>
        </p:nvSpPr>
        <p:spPr>
          <a:xfrm>
            <a:off x="1746218" y="2980453"/>
            <a:ext cx="7766936" cy="1646302"/>
          </a:xfrm>
        </p:spPr>
        <p:txBody>
          <a:bodyPr/>
          <a:lstStyle/>
          <a:p>
            <a:pPr algn="l"/>
            <a:r>
              <a:rPr lang="en-GB" dirty="0"/>
              <a:t>Explain using social and/or psychological theories, the impact of isolation on individuals within a care setting</a:t>
            </a:r>
          </a:p>
        </p:txBody>
      </p:sp>
      <p:sp>
        <p:nvSpPr>
          <p:cNvPr id="3" name="Subtitle 2">
            <a:extLst>
              <a:ext uri="{FF2B5EF4-FFF2-40B4-BE49-F238E27FC236}">
                <a16:creationId xmlns:a16="http://schemas.microsoft.com/office/drawing/2014/main" id="{DE7DBB6C-4B46-4836-A476-A3A818153163}"/>
              </a:ext>
            </a:extLst>
          </p:cNvPr>
          <p:cNvSpPr>
            <a:spLocks noGrp="1"/>
          </p:cNvSpPr>
          <p:nvPr>
            <p:ph type="subTitle" idx="1"/>
          </p:nvPr>
        </p:nvSpPr>
        <p:spPr>
          <a:xfrm>
            <a:off x="0" y="5761101"/>
            <a:ext cx="7766936" cy="1096899"/>
          </a:xfrm>
        </p:spPr>
        <p:txBody>
          <a:bodyPr>
            <a:normAutofit/>
          </a:bodyPr>
          <a:lstStyle/>
          <a:p>
            <a:pPr algn="l"/>
            <a:r>
              <a:rPr lang="en-GB" sz="2400" dirty="0">
                <a:solidFill>
                  <a:schemeClr val="tx1"/>
                </a:solidFill>
              </a:rPr>
              <a:t>Module code – SJSS 4002</a:t>
            </a:r>
          </a:p>
          <a:p>
            <a:pPr algn="l"/>
            <a:r>
              <a:rPr lang="en-GB" sz="2400" dirty="0">
                <a:solidFill>
                  <a:schemeClr val="tx1"/>
                </a:solidFill>
              </a:rPr>
              <a:t>Lois Brunton - 1801507</a:t>
            </a:r>
          </a:p>
        </p:txBody>
      </p:sp>
    </p:spTree>
    <p:extLst>
      <p:ext uri="{BB962C8B-B14F-4D97-AF65-F5344CB8AC3E}">
        <p14:creationId xmlns:p14="http://schemas.microsoft.com/office/powerpoint/2010/main" val="39226830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29ABA-B122-48C5-8E5A-91ABC499AD42}"/>
              </a:ext>
            </a:extLst>
          </p:cNvPr>
          <p:cNvSpPr>
            <a:spLocks noGrp="1"/>
          </p:cNvSpPr>
          <p:nvPr>
            <p:ph type="title"/>
          </p:nvPr>
        </p:nvSpPr>
        <p:spPr>
          <a:xfrm>
            <a:off x="0" y="0"/>
            <a:ext cx="8596668" cy="1320800"/>
          </a:xfrm>
        </p:spPr>
        <p:txBody>
          <a:bodyPr/>
          <a:lstStyle/>
          <a:p>
            <a:r>
              <a:rPr lang="en-GB" dirty="0"/>
              <a:t>The aim of this presentation is to..</a:t>
            </a:r>
          </a:p>
        </p:txBody>
      </p:sp>
      <p:sp>
        <p:nvSpPr>
          <p:cNvPr id="3" name="Content Placeholder 2">
            <a:extLst>
              <a:ext uri="{FF2B5EF4-FFF2-40B4-BE49-F238E27FC236}">
                <a16:creationId xmlns:a16="http://schemas.microsoft.com/office/drawing/2014/main" id="{758C5531-A0F8-49B0-95F6-52F9A89DC5DF}"/>
              </a:ext>
            </a:extLst>
          </p:cNvPr>
          <p:cNvSpPr>
            <a:spLocks noGrp="1"/>
          </p:cNvSpPr>
          <p:nvPr>
            <p:ph idx="1"/>
          </p:nvPr>
        </p:nvSpPr>
        <p:spPr>
          <a:xfrm>
            <a:off x="880048" y="1320800"/>
            <a:ext cx="8596668" cy="5181591"/>
          </a:xfrm>
        </p:spPr>
        <p:txBody>
          <a:bodyPr>
            <a:normAutofit/>
          </a:bodyPr>
          <a:lstStyle/>
          <a:p>
            <a:r>
              <a:rPr lang="en-GB" sz="2800" dirty="0">
                <a:solidFill>
                  <a:schemeClr val="tx1"/>
                </a:solidFill>
              </a:rPr>
              <a:t>Define isolation </a:t>
            </a:r>
          </a:p>
          <a:p>
            <a:r>
              <a:rPr lang="en-GB" sz="2800" dirty="0">
                <a:solidFill>
                  <a:schemeClr val="tx1"/>
                </a:solidFill>
              </a:rPr>
              <a:t>Link isolation and its effects on my chosen social care setting, which is children in foster care</a:t>
            </a:r>
          </a:p>
          <a:p>
            <a:r>
              <a:rPr lang="en-GB" sz="2800" dirty="0">
                <a:solidFill>
                  <a:schemeClr val="tx1"/>
                </a:solidFill>
              </a:rPr>
              <a:t>Explain issues relation to isolation in society</a:t>
            </a:r>
          </a:p>
          <a:p>
            <a:r>
              <a:rPr lang="en-GB" sz="2800" dirty="0">
                <a:solidFill>
                  <a:schemeClr val="tx1"/>
                </a:solidFill>
              </a:rPr>
              <a:t>Explain the impact of social isolation in Wales</a:t>
            </a:r>
          </a:p>
          <a:p>
            <a:r>
              <a:rPr lang="en-GB" sz="2800" dirty="0">
                <a:solidFill>
                  <a:schemeClr val="tx1"/>
                </a:solidFill>
              </a:rPr>
              <a:t>Explain social isolation using social exclusion and Bowlby’s attachment theory </a:t>
            </a:r>
          </a:p>
          <a:p>
            <a:r>
              <a:rPr lang="en-GB" sz="2800" dirty="0">
                <a:solidFill>
                  <a:schemeClr val="tx1"/>
                </a:solidFill>
              </a:rPr>
              <a:t>Outline some real life examples of isolation</a:t>
            </a:r>
          </a:p>
        </p:txBody>
      </p:sp>
    </p:spTree>
    <p:extLst>
      <p:ext uri="{BB962C8B-B14F-4D97-AF65-F5344CB8AC3E}">
        <p14:creationId xmlns:p14="http://schemas.microsoft.com/office/powerpoint/2010/main" val="37938431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C9D96-0AD9-485D-889C-45EEBE475D87}"/>
              </a:ext>
            </a:extLst>
          </p:cNvPr>
          <p:cNvSpPr>
            <a:spLocks noGrp="1"/>
          </p:cNvSpPr>
          <p:nvPr>
            <p:ph type="title"/>
          </p:nvPr>
        </p:nvSpPr>
        <p:spPr>
          <a:xfrm>
            <a:off x="0" y="0"/>
            <a:ext cx="8596668" cy="1320800"/>
          </a:xfrm>
        </p:spPr>
        <p:txBody>
          <a:bodyPr/>
          <a:lstStyle/>
          <a:p>
            <a:r>
              <a:rPr lang="en-GB" dirty="0"/>
              <a:t>Defining Social isolation </a:t>
            </a:r>
          </a:p>
        </p:txBody>
      </p:sp>
      <p:sp>
        <p:nvSpPr>
          <p:cNvPr id="3" name="Content Placeholder 2">
            <a:extLst>
              <a:ext uri="{FF2B5EF4-FFF2-40B4-BE49-F238E27FC236}">
                <a16:creationId xmlns:a16="http://schemas.microsoft.com/office/drawing/2014/main" id="{83D6067E-DD73-4901-B788-48A19A6976BD}"/>
              </a:ext>
            </a:extLst>
          </p:cNvPr>
          <p:cNvSpPr>
            <a:spLocks noGrp="1"/>
          </p:cNvSpPr>
          <p:nvPr>
            <p:ph idx="1"/>
          </p:nvPr>
        </p:nvSpPr>
        <p:spPr>
          <a:xfrm>
            <a:off x="0" y="936042"/>
            <a:ext cx="9933709" cy="5921958"/>
          </a:xfrm>
        </p:spPr>
        <p:txBody>
          <a:bodyPr>
            <a:normAutofit fontScale="62500" lnSpcReduction="20000"/>
          </a:bodyPr>
          <a:lstStyle/>
          <a:p>
            <a:r>
              <a:rPr lang="en-GB" sz="4400" dirty="0">
                <a:solidFill>
                  <a:schemeClr val="tx1"/>
                </a:solidFill>
              </a:rPr>
              <a:t>Social isolation – a lack of good quality social relationships amongst a range of people in society at different levels </a:t>
            </a:r>
          </a:p>
          <a:p>
            <a:pPr marL="0" indent="0">
              <a:buNone/>
            </a:pPr>
            <a:r>
              <a:rPr lang="en-GB" sz="4400" dirty="0">
                <a:solidFill>
                  <a:schemeClr val="tx1"/>
                </a:solidFill>
              </a:rPr>
              <a:t>   (Zaveleta et al. 2014, </a:t>
            </a:r>
            <a:r>
              <a:rPr lang="en-GB" sz="4400" dirty="0" err="1">
                <a:solidFill>
                  <a:schemeClr val="tx1"/>
                </a:solidFill>
              </a:rPr>
              <a:t>pg</a:t>
            </a:r>
            <a:r>
              <a:rPr lang="en-GB" sz="4400" dirty="0">
                <a:solidFill>
                  <a:schemeClr val="tx1"/>
                </a:solidFill>
              </a:rPr>
              <a:t> 5)</a:t>
            </a:r>
          </a:p>
          <a:p>
            <a:pPr marL="0" indent="0">
              <a:buNone/>
            </a:pPr>
            <a:endParaRPr lang="en-GB" sz="5800" dirty="0">
              <a:solidFill>
                <a:schemeClr val="tx1"/>
              </a:solidFill>
            </a:endParaRPr>
          </a:p>
          <a:p>
            <a:pPr marL="0" indent="0">
              <a:buNone/>
            </a:pPr>
            <a:r>
              <a:rPr lang="en-GB" sz="5800" dirty="0">
                <a:solidFill>
                  <a:schemeClr val="accent1"/>
                </a:solidFill>
              </a:rPr>
              <a:t>Loneliness V Isolation</a:t>
            </a:r>
          </a:p>
          <a:p>
            <a:pPr marL="0" indent="0">
              <a:buNone/>
            </a:pPr>
            <a:r>
              <a:rPr lang="en-GB" sz="5800" dirty="0">
                <a:solidFill>
                  <a:schemeClr val="accent1"/>
                </a:solidFill>
              </a:rPr>
              <a:t> </a:t>
            </a:r>
          </a:p>
          <a:p>
            <a:r>
              <a:rPr lang="en-GB" sz="4400" dirty="0">
                <a:solidFill>
                  <a:schemeClr val="tx1"/>
                </a:solidFill>
              </a:rPr>
              <a:t>Loneliness – emotions and feeling within ones own self</a:t>
            </a:r>
          </a:p>
          <a:p>
            <a:r>
              <a:rPr lang="en-GB" sz="4400" dirty="0">
                <a:solidFill>
                  <a:schemeClr val="tx1"/>
                </a:solidFill>
              </a:rPr>
              <a:t>Isolation – deprivation of human reactions </a:t>
            </a:r>
          </a:p>
          <a:p>
            <a:pPr marL="0" indent="0">
              <a:buNone/>
            </a:pPr>
            <a:r>
              <a:rPr lang="en-GB" sz="4400" dirty="0">
                <a:solidFill>
                  <a:schemeClr val="tx1"/>
                </a:solidFill>
              </a:rPr>
              <a:t>   (Luskin Biordi and Nicholson (2013, p.97)</a:t>
            </a:r>
          </a:p>
          <a:p>
            <a:pPr marL="0" indent="0">
              <a:buNone/>
            </a:pPr>
            <a:endParaRPr lang="en-GB" sz="2400" dirty="0">
              <a:solidFill>
                <a:schemeClr val="tx1"/>
              </a:solidFill>
            </a:endParaRPr>
          </a:p>
          <a:p>
            <a:endParaRPr lang="en-GB" sz="2400" dirty="0">
              <a:solidFill>
                <a:schemeClr val="tx1"/>
              </a:solidFill>
            </a:endParaRPr>
          </a:p>
          <a:p>
            <a:endParaRPr lang="en-GB" sz="2400" dirty="0">
              <a:solidFill>
                <a:schemeClr val="tx1"/>
              </a:solidFill>
            </a:endParaRPr>
          </a:p>
          <a:p>
            <a:pPr marL="0" indent="0">
              <a:buNone/>
            </a:pPr>
            <a:r>
              <a:rPr lang="en-GB" sz="2400" dirty="0">
                <a:solidFill>
                  <a:schemeClr val="tx1"/>
                </a:solidFill>
              </a:rPr>
              <a:t>			</a:t>
            </a:r>
          </a:p>
        </p:txBody>
      </p:sp>
    </p:spTree>
    <p:extLst>
      <p:ext uri="{BB962C8B-B14F-4D97-AF65-F5344CB8AC3E}">
        <p14:creationId xmlns:p14="http://schemas.microsoft.com/office/powerpoint/2010/main" val="41713449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55B4627-FAC9-4E38-A50B-32D6181EF015}"/>
              </a:ext>
            </a:extLst>
          </p:cNvPr>
          <p:cNvSpPr>
            <a:spLocks noGrp="1"/>
          </p:cNvSpPr>
          <p:nvPr>
            <p:ph type="title"/>
          </p:nvPr>
        </p:nvSpPr>
        <p:spPr>
          <a:xfrm>
            <a:off x="0" y="0"/>
            <a:ext cx="8596668" cy="1320800"/>
          </a:xfrm>
        </p:spPr>
        <p:txBody>
          <a:bodyPr/>
          <a:lstStyle/>
          <a:p>
            <a:r>
              <a:rPr lang="en-GB" dirty="0"/>
              <a:t>Social Care setting – Child in Foster Care</a:t>
            </a:r>
          </a:p>
        </p:txBody>
      </p:sp>
      <p:sp>
        <p:nvSpPr>
          <p:cNvPr id="5" name="Content Placeholder 4">
            <a:extLst>
              <a:ext uri="{FF2B5EF4-FFF2-40B4-BE49-F238E27FC236}">
                <a16:creationId xmlns:a16="http://schemas.microsoft.com/office/drawing/2014/main" id="{BE430B18-729B-461A-9256-170E82602958}"/>
              </a:ext>
            </a:extLst>
          </p:cNvPr>
          <p:cNvSpPr>
            <a:spLocks noGrp="1"/>
          </p:cNvSpPr>
          <p:nvPr>
            <p:ph idx="1"/>
          </p:nvPr>
        </p:nvSpPr>
        <p:spPr>
          <a:xfrm>
            <a:off x="661292" y="1775579"/>
            <a:ext cx="8596668" cy="3880773"/>
          </a:xfrm>
        </p:spPr>
        <p:txBody>
          <a:bodyPr>
            <a:normAutofit/>
          </a:bodyPr>
          <a:lstStyle/>
          <a:p>
            <a:r>
              <a:rPr lang="en-GB" sz="3600" dirty="0">
                <a:solidFill>
                  <a:schemeClr val="tx1"/>
                </a:solidFill>
              </a:rPr>
              <a:t>Foster Care – opportunity for a home and family to young people and children who's families cannot look after them. (UK Fostering, 2017)</a:t>
            </a:r>
          </a:p>
          <a:p>
            <a:pPr marL="0" indent="0">
              <a:buNone/>
            </a:pPr>
            <a:r>
              <a:rPr lang="en-GB" sz="3600" dirty="0">
                <a:solidFill>
                  <a:schemeClr val="tx1"/>
                </a:solidFill>
              </a:rPr>
              <a:t>  </a:t>
            </a:r>
          </a:p>
        </p:txBody>
      </p:sp>
    </p:spTree>
    <p:extLst>
      <p:ext uri="{BB962C8B-B14F-4D97-AF65-F5344CB8AC3E}">
        <p14:creationId xmlns:p14="http://schemas.microsoft.com/office/powerpoint/2010/main" val="27251052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90BF9-0F48-4FA0-BA06-F3611F108EB7}"/>
              </a:ext>
            </a:extLst>
          </p:cNvPr>
          <p:cNvSpPr>
            <a:spLocks noGrp="1"/>
          </p:cNvSpPr>
          <p:nvPr>
            <p:ph type="title"/>
          </p:nvPr>
        </p:nvSpPr>
        <p:spPr>
          <a:xfrm>
            <a:off x="0" y="0"/>
            <a:ext cx="8596668" cy="1320800"/>
          </a:xfrm>
        </p:spPr>
        <p:txBody>
          <a:bodyPr/>
          <a:lstStyle/>
          <a:p>
            <a:r>
              <a:rPr lang="en-GB" dirty="0"/>
              <a:t>Social Isolation in Society</a:t>
            </a:r>
          </a:p>
        </p:txBody>
      </p:sp>
      <p:sp>
        <p:nvSpPr>
          <p:cNvPr id="3" name="Content Placeholder 2">
            <a:extLst>
              <a:ext uri="{FF2B5EF4-FFF2-40B4-BE49-F238E27FC236}">
                <a16:creationId xmlns:a16="http://schemas.microsoft.com/office/drawing/2014/main" id="{8F840D1F-BB83-44D1-828F-B4DF6F8A3657}"/>
              </a:ext>
            </a:extLst>
          </p:cNvPr>
          <p:cNvSpPr>
            <a:spLocks noGrp="1"/>
          </p:cNvSpPr>
          <p:nvPr>
            <p:ph idx="1"/>
          </p:nvPr>
        </p:nvSpPr>
        <p:spPr>
          <a:xfrm>
            <a:off x="554418" y="1320800"/>
            <a:ext cx="8596668" cy="4726576"/>
          </a:xfrm>
        </p:spPr>
        <p:txBody>
          <a:bodyPr>
            <a:normAutofit fontScale="85000" lnSpcReduction="20000"/>
          </a:bodyPr>
          <a:lstStyle/>
          <a:p>
            <a:r>
              <a:rPr lang="en-GB" sz="2800" dirty="0">
                <a:solidFill>
                  <a:schemeClr val="tx1"/>
                </a:solidFill>
              </a:rPr>
              <a:t>Isolation has a significant impact on both mental and physical health. (National Assembly for Wales, 2017)</a:t>
            </a:r>
          </a:p>
          <a:p>
            <a:pPr marL="0" indent="0">
              <a:buNone/>
            </a:pPr>
            <a:endParaRPr lang="en-GB" sz="2800" dirty="0">
              <a:solidFill>
                <a:schemeClr val="tx1"/>
              </a:solidFill>
            </a:endParaRPr>
          </a:p>
          <a:p>
            <a:r>
              <a:rPr lang="en-GB" sz="2800" dirty="0"/>
              <a:t>Around 440,000 people in wales feel lonely or experience feelings of social isolation (Welsh Government, 2018)</a:t>
            </a:r>
          </a:p>
          <a:p>
            <a:endParaRPr lang="en-GB" sz="2800" dirty="0">
              <a:solidFill>
                <a:schemeClr val="tx1"/>
              </a:solidFill>
            </a:endParaRPr>
          </a:p>
          <a:p>
            <a:r>
              <a:rPr lang="en-GB" sz="2800" dirty="0">
                <a:solidFill>
                  <a:schemeClr val="tx1"/>
                </a:solidFill>
              </a:rPr>
              <a:t>Isolation can be as damaging to health as smoking 15 cigarettes a day (Holt-</a:t>
            </a:r>
            <a:r>
              <a:rPr lang="en-GB" sz="2800" dirty="0" err="1">
                <a:solidFill>
                  <a:schemeClr val="tx1"/>
                </a:solidFill>
              </a:rPr>
              <a:t>Lunstad</a:t>
            </a:r>
            <a:r>
              <a:rPr lang="en-GB" sz="2800" dirty="0">
                <a:solidFill>
                  <a:schemeClr val="tx1"/>
                </a:solidFill>
              </a:rPr>
              <a:t> et al, 2015)</a:t>
            </a:r>
          </a:p>
          <a:p>
            <a:endParaRPr lang="en-GB" sz="2800" dirty="0">
              <a:solidFill>
                <a:schemeClr val="tx1"/>
              </a:solidFill>
            </a:endParaRPr>
          </a:p>
          <a:p>
            <a:r>
              <a:rPr lang="en-GB" sz="2800" dirty="0">
                <a:solidFill>
                  <a:schemeClr val="tx1"/>
                </a:solidFill>
              </a:rPr>
              <a:t>Isolation has also been proved to lead to depression, anxiety and suicidal thoughts, along with general poor health (Music for Mind, 2017)</a:t>
            </a:r>
          </a:p>
        </p:txBody>
      </p:sp>
    </p:spTree>
    <p:extLst>
      <p:ext uri="{BB962C8B-B14F-4D97-AF65-F5344CB8AC3E}">
        <p14:creationId xmlns:p14="http://schemas.microsoft.com/office/powerpoint/2010/main" val="24468729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FBC65-F276-4D0C-914E-C9DBE2627330}"/>
              </a:ext>
            </a:extLst>
          </p:cNvPr>
          <p:cNvSpPr>
            <a:spLocks noGrp="1"/>
          </p:cNvSpPr>
          <p:nvPr>
            <p:ph type="title"/>
          </p:nvPr>
        </p:nvSpPr>
        <p:spPr>
          <a:xfrm>
            <a:off x="0" y="0"/>
            <a:ext cx="8596668" cy="1320800"/>
          </a:xfrm>
        </p:spPr>
        <p:txBody>
          <a:bodyPr/>
          <a:lstStyle/>
          <a:p>
            <a:r>
              <a:rPr lang="en-GB" dirty="0"/>
              <a:t>Social exclusion </a:t>
            </a:r>
          </a:p>
        </p:txBody>
      </p:sp>
      <p:sp>
        <p:nvSpPr>
          <p:cNvPr id="3" name="Content Placeholder 2">
            <a:extLst>
              <a:ext uri="{FF2B5EF4-FFF2-40B4-BE49-F238E27FC236}">
                <a16:creationId xmlns:a16="http://schemas.microsoft.com/office/drawing/2014/main" id="{D2C6606C-ADF5-41F8-9EE7-0DBB49D41460}"/>
              </a:ext>
            </a:extLst>
          </p:cNvPr>
          <p:cNvSpPr>
            <a:spLocks noGrp="1"/>
          </p:cNvSpPr>
          <p:nvPr>
            <p:ph idx="1"/>
          </p:nvPr>
        </p:nvSpPr>
        <p:spPr>
          <a:xfrm>
            <a:off x="720877" y="1320800"/>
            <a:ext cx="8596668" cy="3880773"/>
          </a:xfrm>
        </p:spPr>
        <p:txBody>
          <a:bodyPr>
            <a:normAutofit/>
          </a:bodyPr>
          <a:lstStyle/>
          <a:p>
            <a:r>
              <a:rPr lang="en-GB" sz="2800" dirty="0"/>
              <a:t>Denial from access to goods, services resources and rights which are widely available to most in society (Levitas, et al, 2007)</a:t>
            </a:r>
          </a:p>
          <a:p>
            <a:endParaRPr lang="en-GB" sz="2800" dirty="0"/>
          </a:p>
          <a:p>
            <a:r>
              <a:rPr lang="en-GB" sz="2800" dirty="0"/>
              <a:t>Components of social exclusion: living in poor areas or areas of deprivation, exclusion from services, poverty and social isolation (Pierson, 2016)</a:t>
            </a:r>
          </a:p>
        </p:txBody>
      </p:sp>
    </p:spTree>
    <p:extLst>
      <p:ext uri="{BB962C8B-B14F-4D97-AF65-F5344CB8AC3E}">
        <p14:creationId xmlns:p14="http://schemas.microsoft.com/office/powerpoint/2010/main" val="31048865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FBC65-F276-4D0C-914E-C9DBE2627330}"/>
              </a:ext>
            </a:extLst>
          </p:cNvPr>
          <p:cNvSpPr>
            <a:spLocks noGrp="1"/>
          </p:cNvSpPr>
          <p:nvPr>
            <p:ph type="title"/>
          </p:nvPr>
        </p:nvSpPr>
        <p:spPr>
          <a:xfrm>
            <a:off x="0" y="0"/>
            <a:ext cx="8596668" cy="1320800"/>
          </a:xfrm>
        </p:spPr>
        <p:txBody>
          <a:bodyPr/>
          <a:lstStyle/>
          <a:p>
            <a:r>
              <a:rPr lang="en-GB" dirty="0"/>
              <a:t>Social Exclusion</a:t>
            </a:r>
          </a:p>
        </p:txBody>
      </p:sp>
      <p:sp>
        <p:nvSpPr>
          <p:cNvPr id="3" name="Content Placeholder 2">
            <a:extLst>
              <a:ext uri="{FF2B5EF4-FFF2-40B4-BE49-F238E27FC236}">
                <a16:creationId xmlns:a16="http://schemas.microsoft.com/office/drawing/2014/main" id="{D2C6606C-ADF5-41F8-9EE7-0DBB49D41460}"/>
              </a:ext>
            </a:extLst>
          </p:cNvPr>
          <p:cNvSpPr>
            <a:spLocks noGrp="1"/>
          </p:cNvSpPr>
          <p:nvPr>
            <p:ph idx="1"/>
          </p:nvPr>
        </p:nvSpPr>
        <p:spPr>
          <a:xfrm>
            <a:off x="708697" y="1320800"/>
            <a:ext cx="8596668" cy="6458857"/>
          </a:xfrm>
        </p:spPr>
        <p:txBody>
          <a:bodyPr>
            <a:normAutofit/>
          </a:bodyPr>
          <a:lstStyle/>
          <a:p>
            <a:endParaRPr lang="en-GB" sz="2400" dirty="0"/>
          </a:p>
          <a:p>
            <a:r>
              <a:rPr lang="en-GB" sz="2400" dirty="0"/>
              <a:t>At point of entry to the care system, children may have no one fully committed to the child, causes significant social exclusion (Warren, 1997, p. 35)</a:t>
            </a:r>
          </a:p>
          <a:p>
            <a:pPr marL="0" indent="0">
              <a:buNone/>
            </a:pPr>
            <a:endParaRPr lang="en-GB" sz="2400" dirty="0"/>
          </a:p>
          <a:p>
            <a:r>
              <a:rPr lang="en-GB" sz="2400" dirty="0"/>
              <a:t>There is a clear link between life chances of care leavers compared to other children, in terms of social exclusion (Warren 1997, p. 25)</a:t>
            </a:r>
          </a:p>
          <a:p>
            <a:endParaRPr lang="en-GB" sz="2400" dirty="0"/>
          </a:p>
          <a:p>
            <a:endParaRPr lang="en-GB" sz="2400" dirty="0"/>
          </a:p>
        </p:txBody>
      </p:sp>
    </p:spTree>
    <p:extLst>
      <p:ext uri="{BB962C8B-B14F-4D97-AF65-F5344CB8AC3E}">
        <p14:creationId xmlns:p14="http://schemas.microsoft.com/office/powerpoint/2010/main" val="35691629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71435-792D-4D61-B31F-83C01322F7DF}"/>
              </a:ext>
            </a:extLst>
          </p:cNvPr>
          <p:cNvSpPr>
            <a:spLocks noGrp="1"/>
          </p:cNvSpPr>
          <p:nvPr>
            <p:ph type="title"/>
          </p:nvPr>
        </p:nvSpPr>
        <p:spPr>
          <a:xfrm>
            <a:off x="0" y="0"/>
            <a:ext cx="8596668" cy="1320800"/>
          </a:xfrm>
        </p:spPr>
        <p:txBody>
          <a:bodyPr/>
          <a:lstStyle/>
          <a:p>
            <a:r>
              <a:rPr lang="en-GB" dirty="0"/>
              <a:t>Attachment theory </a:t>
            </a:r>
          </a:p>
        </p:txBody>
      </p:sp>
      <p:sp>
        <p:nvSpPr>
          <p:cNvPr id="3" name="Content Placeholder 2">
            <a:extLst>
              <a:ext uri="{FF2B5EF4-FFF2-40B4-BE49-F238E27FC236}">
                <a16:creationId xmlns:a16="http://schemas.microsoft.com/office/drawing/2014/main" id="{125E8F7F-B663-4CBE-8D66-D5646640823F}"/>
              </a:ext>
            </a:extLst>
          </p:cNvPr>
          <p:cNvSpPr>
            <a:spLocks noGrp="1"/>
          </p:cNvSpPr>
          <p:nvPr>
            <p:ph idx="1"/>
          </p:nvPr>
        </p:nvSpPr>
        <p:spPr>
          <a:xfrm>
            <a:off x="799055" y="660400"/>
            <a:ext cx="8596668" cy="5958114"/>
          </a:xfrm>
        </p:spPr>
        <p:txBody>
          <a:bodyPr>
            <a:normAutofit fontScale="92500" lnSpcReduction="10000"/>
          </a:bodyPr>
          <a:lstStyle/>
          <a:p>
            <a:r>
              <a:rPr lang="en-GB" sz="2800" dirty="0"/>
              <a:t>A child has a natural need to ‘attach’ to one significant figure (usually a mother or father)</a:t>
            </a:r>
          </a:p>
          <a:p>
            <a:pPr marL="0" indent="0">
              <a:buNone/>
            </a:pPr>
            <a:r>
              <a:rPr lang="en-GB" sz="2800" dirty="0"/>
              <a:t> </a:t>
            </a:r>
          </a:p>
          <a:p>
            <a:r>
              <a:rPr lang="en-GB" sz="2800" dirty="0"/>
              <a:t>This individual should continuously care for the child for approximately two years following birth (Bowlby, 1951)</a:t>
            </a:r>
          </a:p>
          <a:p>
            <a:endParaRPr lang="en-GB" sz="2800" dirty="0"/>
          </a:p>
          <a:p>
            <a:r>
              <a:rPr lang="en-GB" sz="2800" dirty="0"/>
              <a:t>Maternal or paternal deprivation of this significant individual can have notable long term consequences on the child (Bowlby, 1944)</a:t>
            </a:r>
          </a:p>
          <a:p>
            <a:endParaRPr lang="en-GB" sz="2800" dirty="0"/>
          </a:p>
          <a:p>
            <a:r>
              <a:rPr lang="en-GB" sz="2800" dirty="0"/>
              <a:t>These consequences can include: delinquency, aggression and affectionless psychopathy (Bowlby, 1944)  </a:t>
            </a:r>
          </a:p>
        </p:txBody>
      </p:sp>
    </p:spTree>
    <p:extLst>
      <p:ext uri="{BB962C8B-B14F-4D97-AF65-F5344CB8AC3E}">
        <p14:creationId xmlns:p14="http://schemas.microsoft.com/office/powerpoint/2010/main" val="2130483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D97E71-E86C-4A23-A141-BED6CCA4E7AD}"/>
              </a:ext>
            </a:extLst>
          </p:cNvPr>
          <p:cNvSpPr>
            <a:spLocks noGrp="1"/>
          </p:cNvSpPr>
          <p:nvPr>
            <p:ph type="title"/>
          </p:nvPr>
        </p:nvSpPr>
        <p:spPr>
          <a:xfrm>
            <a:off x="0" y="0"/>
            <a:ext cx="8596668" cy="1320800"/>
          </a:xfrm>
        </p:spPr>
        <p:txBody>
          <a:bodyPr/>
          <a:lstStyle/>
          <a:p>
            <a:r>
              <a:rPr lang="en-GB" dirty="0"/>
              <a:t>Attachment theory </a:t>
            </a:r>
          </a:p>
        </p:txBody>
      </p:sp>
      <p:sp>
        <p:nvSpPr>
          <p:cNvPr id="3" name="Content Placeholder 2">
            <a:extLst>
              <a:ext uri="{FF2B5EF4-FFF2-40B4-BE49-F238E27FC236}">
                <a16:creationId xmlns:a16="http://schemas.microsoft.com/office/drawing/2014/main" id="{BAF1082A-69C8-4108-A1BD-53C15B5CF648}"/>
              </a:ext>
            </a:extLst>
          </p:cNvPr>
          <p:cNvSpPr>
            <a:spLocks noGrp="1"/>
          </p:cNvSpPr>
          <p:nvPr>
            <p:ph idx="1"/>
          </p:nvPr>
        </p:nvSpPr>
        <p:spPr>
          <a:xfrm>
            <a:off x="817917" y="1320800"/>
            <a:ext cx="8596668" cy="3880773"/>
          </a:xfrm>
        </p:spPr>
        <p:txBody>
          <a:bodyPr>
            <a:normAutofit/>
          </a:bodyPr>
          <a:lstStyle/>
          <a:p>
            <a:r>
              <a:rPr lang="en-GB" sz="3200" dirty="0"/>
              <a:t>attachment theory helps to understand challenging behaviours (Payne, 2005)</a:t>
            </a:r>
          </a:p>
          <a:p>
            <a:pPr marL="0" indent="0">
              <a:buNone/>
            </a:pPr>
            <a:endParaRPr lang="en-GB" sz="3200" dirty="0"/>
          </a:p>
          <a:p>
            <a:r>
              <a:rPr lang="en-GB" sz="3200" dirty="0"/>
              <a:t>Attachment theory offers relevant information which can be applied when identifying potential parents for looked after children (Schofield and Beck, 2006)</a:t>
            </a:r>
          </a:p>
          <a:p>
            <a:endParaRPr lang="en-GB" sz="2400" dirty="0"/>
          </a:p>
        </p:txBody>
      </p:sp>
    </p:spTree>
    <p:extLst>
      <p:ext uri="{BB962C8B-B14F-4D97-AF65-F5344CB8AC3E}">
        <p14:creationId xmlns:p14="http://schemas.microsoft.com/office/powerpoint/2010/main" val="21433928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C0CCC-7986-4C4E-B411-FA2460B9CDBB}"/>
              </a:ext>
            </a:extLst>
          </p:cNvPr>
          <p:cNvSpPr>
            <a:spLocks noGrp="1"/>
          </p:cNvSpPr>
          <p:nvPr>
            <p:ph type="title"/>
          </p:nvPr>
        </p:nvSpPr>
        <p:spPr>
          <a:xfrm>
            <a:off x="0" y="0"/>
            <a:ext cx="8596668" cy="1320800"/>
          </a:xfrm>
        </p:spPr>
        <p:txBody>
          <a:bodyPr>
            <a:normAutofit fontScale="90000"/>
          </a:bodyPr>
          <a:lstStyle/>
          <a:p>
            <a:r>
              <a:rPr lang="en-GB" dirty="0"/>
              <a:t>Improving loneliness and social isolation through social care </a:t>
            </a:r>
            <a:br>
              <a:rPr lang="en-GB" dirty="0"/>
            </a:br>
            <a:endParaRPr lang="en-GB" dirty="0"/>
          </a:p>
        </p:txBody>
      </p:sp>
      <p:sp>
        <p:nvSpPr>
          <p:cNvPr id="3" name="Content Placeholder 2">
            <a:extLst>
              <a:ext uri="{FF2B5EF4-FFF2-40B4-BE49-F238E27FC236}">
                <a16:creationId xmlns:a16="http://schemas.microsoft.com/office/drawing/2014/main" id="{511E9183-6468-4D9C-A9D7-9AC7EE8D5F52}"/>
              </a:ext>
            </a:extLst>
          </p:cNvPr>
          <p:cNvSpPr>
            <a:spLocks noGrp="1"/>
          </p:cNvSpPr>
          <p:nvPr>
            <p:ph idx="1"/>
          </p:nvPr>
        </p:nvSpPr>
        <p:spPr>
          <a:xfrm>
            <a:off x="207319" y="1098379"/>
            <a:ext cx="9753600" cy="5968999"/>
          </a:xfrm>
        </p:spPr>
        <p:txBody>
          <a:bodyPr>
            <a:normAutofit lnSpcReduction="10000"/>
          </a:bodyPr>
          <a:lstStyle/>
          <a:p>
            <a:r>
              <a:rPr lang="en-GB" sz="2800" dirty="0"/>
              <a:t>Five main areas: early years, housing, mental health, social care and skills and employability.</a:t>
            </a:r>
          </a:p>
          <a:p>
            <a:endParaRPr lang="en-GB" sz="2800" dirty="0"/>
          </a:p>
          <a:p>
            <a:r>
              <a:rPr lang="en-GB" sz="2800" dirty="0"/>
              <a:t>Through high quality social care, Welsh Government aim to improve lives of those who need care in later life to live independently and avoid loneliness and social isolation</a:t>
            </a:r>
          </a:p>
          <a:p>
            <a:endParaRPr lang="en-GB" sz="2800" dirty="0"/>
          </a:p>
          <a:p>
            <a:r>
              <a:rPr lang="en-GB" sz="2800" dirty="0"/>
              <a:t>Support carers at home and in work</a:t>
            </a:r>
          </a:p>
          <a:p>
            <a:endParaRPr lang="en-GB" sz="2800" dirty="0"/>
          </a:p>
          <a:p>
            <a:r>
              <a:rPr lang="en-GB" sz="2800" dirty="0"/>
              <a:t>Increase levels of physical activity and promote healthy lifestyles </a:t>
            </a:r>
          </a:p>
          <a:p>
            <a:endParaRPr lang="en-GB" dirty="0"/>
          </a:p>
          <a:p>
            <a:pPr marL="0" indent="0">
              <a:buNone/>
            </a:pPr>
            <a:endParaRPr lang="en-GB" dirty="0"/>
          </a:p>
        </p:txBody>
      </p:sp>
      <p:sp>
        <p:nvSpPr>
          <p:cNvPr id="4" name="TextBox 3">
            <a:extLst>
              <a:ext uri="{FF2B5EF4-FFF2-40B4-BE49-F238E27FC236}">
                <a16:creationId xmlns:a16="http://schemas.microsoft.com/office/drawing/2014/main" id="{DC780FDC-2DD8-43D5-9B41-CD964406A700}"/>
              </a:ext>
            </a:extLst>
          </p:cNvPr>
          <p:cNvSpPr txBox="1"/>
          <p:nvPr/>
        </p:nvSpPr>
        <p:spPr>
          <a:xfrm>
            <a:off x="4794422" y="6277232"/>
            <a:ext cx="4547286" cy="523220"/>
          </a:xfrm>
          <a:prstGeom prst="rect">
            <a:avLst/>
          </a:prstGeom>
          <a:noFill/>
        </p:spPr>
        <p:txBody>
          <a:bodyPr wrap="square" rtlCol="0">
            <a:spAutoFit/>
          </a:bodyPr>
          <a:lstStyle/>
          <a:p>
            <a:r>
              <a:rPr lang="en-GB" sz="2800" dirty="0"/>
              <a:t>(Welsh Government, 2018)</a:t>
            </a:r>
            <a:endParaRPr lang="en-GB" dirty="0"/>
          </a:p>
        </p:txBody>
      </p:sp>
    </p:spTree>
    <p:extLst>
      <p:ext uri="{BB962C8B-B14F-4D97-AF65-F5344CB8AC3E}">
        <p14:creationId xmlns:p14="http://schemas.microsoft.com/office/powerpoint/2010/main" val="19006834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53A31-6B23-4B42-A723-36D3090B3C29}"/>
              </a:ext>
            </a:extLst>
          </p:cNvPr>
          <p:cNvSpPr>
            <a:spLocks noGrp="1"/>
          </p:cNvSpPr>
          <p:nvPr>
            <p:ph type="title"/>
          </p:nvPr>
        </p:nvSpPr>
        <p:spPr>
          <a:xfrm>
            <a:off x="0" y="0"/>
            <a:ext cx="8596668" cy="1320800"/>
          </a:xfrm>
        </p:spPr>
        <p:txBody>
          <a:bodyPr/>
          <a:lstStyle/>
          <a:p>
            <a:r>
              <a:rPr lang="en-GB" dirty="0"/>
              <a:t>Social prescribing </a:t>
            </a:r>
          </a:p>
        </p:txBody>
      </p:sp>
      <p:sp>
        <p:nvSpPr>
          <p:cNvPr id="3" name="Content Placeholder 2">
            <a:extLst>
              <a:ext uri="{FF2B5EF4-FFF2-40B4-BE49-F238E27FC236}">
                <a16:creationId xmlns:a16="http://schemas.microsoft.com/office/drawing/2014/main" id="{9E8C5D6F-FE4D-49BA-A1FD-9430D624D612}"/>
              </a:ext>
            </a:extLst>
          </p:cNvPr>
          <p:cNvSpPr>
            <a:spLocks noGrp="1"/>
          </p:cNvSpPr>
          <p:nvPr>
            <p:ph idx="1"/>
          </p:nvPr>
        </p:nvSpPr>
        <p:spPr>
          <a:xfrm>
            <a:off x="519073" y="660400"/>
            <a:ext cx="8596668" cy="5885124"/>
          </a:xfrm>
        </p:spPr>
        <p:txBody>
          <a:bodyPr>
            <a:normAutofit fontScale="85000" lnSpcReduction="20000"/>
          </a:bodyPr>
          <a:lstStyle/>
          <a:p>
            <a:r>
              <a:rPr lang="en-GB" sz="2800" dirty="0"/>
              <a:t>Linking people in primary care with support within the community</a:t>
            </a:r>
          </a:p>
          <a:p>
            <a:pPr marL="0" indent="0">
              <a:buNone/>
            </a:pPr>
            <a:endParaRPr lang="en-GB" sz="2800" dirty="0"/>
          </a:p>
          <a:p>
            <a:r>
              <a:rPr lang="en-GB" sz="2800" dirty="0"/>
              <a:t>Non clinical referrals from GP’s and Nurses </a:t>
            </a:r>
          </a:p>
          <a:p>
            <a:pPr marL="0" indent="0">
              <a:buNone/>
            </a:pPr>
            <a:endParaRPr lang="en-GB" sz="2800" dirty="0"/>
          </a:p>
          <a:p>
            <a:r>
              <a:rPr lang="en-GB" sz="2800" dirty="0"/>
              <a:t>Helps patients take control of their own health</a:t>
            </a:r>
          </a:p>
          <a:p>
            <a:pPr marL="0" indent="0">
              <a:buNone/>
            </a:pPr>
            <a:endParaRPr lang="en-GB" sz="2800" dirty="0"/>
          </a:p>
          <a:p>
            <a:r>
              <a:rPr lang="en-GB" sz="2800" dirty="0"/>
              <a:t>Examples: exercise classes, social and lunch groups, book groups</a:t>
            </a:r>
          </a:p>
          <a:p>
            <a:pPr marL="0" indent="0">
              <a:buNone/>
            </a:pPr>
            <a:endParaRPr lang="en-GB" sz="2800" dirty="0"/>
          </a:p>
          <a:p>
            <a:r>
              <a:rPr lang="en-GB" sz="2800" dirty="0"/>
              <a:t>Good impact on mental and physical health, keeps patients active and busy</a:t>
            </a:r>
          </a:p>
          <a:p>
            <a:pPr marL="0" indent="0">
              <a:buNone/>
            </a:pPr>
            <a:endParaRPr lang="en-GB" sz="2800" dirty="0"/>
          </a:p>
          <a:p>
            <a:r>
              <a:rPr lang="en-GB" sz="2800" dirty="0"/>
              <a:t>Helps to create social links, in turn helping to reduce loneliness and social isolation</a:t>
            </a:r>
          </a:p>
          <a:p>
            <a:endParaRPr lang="en-GB" dirty="0"/>
          </a:p>
        </p:txBody>
      </p:sp>
      <p:sp>
        <p:nvSpPr>
          <p:cNvPr id="4" name="TextBox 3">
            <a:extLst>
              <a:ext uri="{FF2B5EF4-FFF2-40B4-BE49-F238E27FC236}">
                <a16:creationId xmlns:a16="http://schemas.microsoft.com/office/drawing/2014/main" id="{4755ADFE-5B2E-459E-8B47-E64C1E9954E1}"/>
              </a:ext>
            </a:extLst>
          </p:cNvPr>
          <p:cNvSpPr txBox="1"/>
          <p:nvPr/>
        </p:nvSpPr>
        <p:spPr>
          <a:xfrm>
            <a:off x="4660700" y="6457890"/>
            <a:ext cx="4455041" cy="400110"/>
          </a:xfrm>
          <a:prstGeom prst="rect">
            <a:avLst/>
          </a:prstGeom>
          <a:noFill/>
        </p:spPr>
        <p:txBody>
          <a:bodyPr wrap="square" rtlCol="0">
            <a:spAutoFit/>
          </a:bodyPr>
          <a:lstStyle/>
          <a:p>
            <a:r>
              <a:rPr lang="en-GB" sz="2000" dirty="0"/>
              <a:t>(National assembly for Wales, 2017)</a:t>
            </a:r>
          </a:p>
        </p:txBody>
      </p:sp>
    </p:spTree>
    <p:extLst>
      <p:ext uri="{BB962C8B-B14F-4D97-AF65-F5344CB8AC3E}">
        <p14:creationId xmlns:p14="http://schemas.microsoft.com/office/powerpoint/2010/main" val="7826085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A7AD9-BE5E-42E9-B7E3-0842FB40DEC2}"/>
              </a:ext>
            </a:extLst>
          </p:cNvPr>
          <p:cNvSpPr>
            <a:spLocks noGrp="1"/>
          </p:cNvSpPr>
          <p:nvPr>
            <p:ph type="title"/>
          </p:nvPr>
        </p:nvSpPr>
        <p:spPr>
          <a:xfrm>
            <a:off x="0" y="0"/>
            <a:ext cx="9900050" cy="2819400"/>
          </a:xfrm>
        </p:spPr>
        <p:txBody>
          <a:bodyPr>
            <a:normAutofit/>
          </a:bodyPr>
          <a:lstStyle/>
          <a:p>
            <a:r>
              <a:rPr lang="en-GB" sz="8800" dirty="0"/>
              <a:t>To conclude..</a:t>
            </a:r>
          </a:p>
        </p:txBody>
      </p:sp>
      <p:sp>
        <p:nvSpPr>
          <p:cNvPr id="3" name="TextBox 2"/>
          <p:cNvSpPr txBox="1"/>
          <p:nvPr/>
        </p:nvSpPr>
        <p:spPr>
          <a:xfrm>
            <a:off x="563880" y="2575560"/>
            <a:ext cx="9128760" cy="1569660"/>
          </a:xfrm>
          <a:prstGeom prst="rect">
            <a:avLst/>
          </a:prstGeom>
          <a:noFill/>
        </p:spPr>
        <p:txBody>
          <a:bodyPr wrap="square" rtlCol="0">
            <a:spAutoFit/>
          </a:bodyPr>
          <a:lstStyle/>
          <a:p>
            <a:r>
              <a:rPr lang="en-GB" sz="4800" dirty="0"/>
              <a:t>‘tackling loneliness and isolation in wales is a national priority’</a:t>
            </a:r>
          </a:p>
        </p:txBody>
      </p:sp>
      <p:sp>
        <p:nvSpPr>
          <p:cNvPr id="4" name="TextBox 3"/>
          <p:cNvSpPr txBox="1"/>
          <p:nvPr/>
        </p:nvSpPr>
        <p:spPr>
          <a:xfrm>
            <a:off x="4761195" y="6334780"/>
            <a:ext cx="4437815" cy="523220"/>
          </a:xfrm>
          <a:prstGeom prst="rect">
            <a:avLst/>
          </a:prstGeom>
          <a:noFill/>
        </p:spPr>
        <p:txBody>
          <a:bodyPr wrap="square" rtlCol="0">
            <a:spAutoFit/>
          </a:bodyPr>
          <a:lstStyle/>
          <a:p>
            <a:r>
              <a:rPr lang="en-GB" sz="2800" dirty="0"/>
              <a:t>(</a:t>
            </a:r>
            <a:r>
              <a:rPr lang="en-GB" sz="2800" dirty="0" err="1"/>
              <a:t>Iranica</a:t>
            </a:r>
            <a:r>
              <a:rPr lang="en-GB" sz="2800" dirty="0"/>
              <a:t>-Davies, H, 2018)</a:t>
            </a:r>
          </a:p>
        </p:txBody>
      </p:sp>
    </p:spTree>
    <p:extLst>
      <p:ext uri="{BB962C8B-B14F-4D97-AF65-F5344CB8AC3E}">
        <p14:creationId xmlns:p14="http://schemas.microsoft.com/office/powerpoint/2010/main" val="14593735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9A890A-335C-4080-AD59-41BDCAD667D2}"/>
              </a:ext>
            </a:extLst>
          </p:cNvPr>
          <p:cNvSpPr>
            <a:spLocks noGrp="1"/>
          </p:cNvSpPr>
          <p:nvPr>
            <p:ph type="title"/>
          </p:nvPr>
        </p:nvSpPr>
        <p:spPr>
          <a:xfrm>
            <a:off x="0" y="0"/>
            <a:ext cx="8596668" cy="1320800"/>
          </a:xfrm>
        </p:spPr>
        <p:txBody>
          <a:bodyPr/>
          <a:lstStyle/>
          <a:p>
            <a:r>
              <a:rPr lang="en-GB" dirty="0"/>
              <a:t>References </a:t>
            </a:r>
          </a:p>
        </p:txBody>
      </p:sp>
      <p:sp>
        <p:nvSpPr>
          <p:cNvPr id="3" name="Content Placeholder 2">
            <a:extLst>
              <a:ext uri="{FF2B5EF4-FFF2-40B4-BE49-F238E27FC236}">
                <a16:creationId xmlns:a16="http://schemas.microsoft.com/office/drawing/2014/main" id="{1F86E090-440E-4B41-995E-B71A29D92206}"/>
              </a:ext>
            </a:extLst>
          </p:cNvPr>
          <p:cNvSpPr>
            <a:spLocks noGrp="1"/>
          </p:cNvSpPr>
          <p:nvPr>
            <p:ph idx="1"/>
          </p:nvPr>
        </p:nvSpPr>
        <p:spPr>
          <a:xfrm>
            <a:off x="0" y="780968"/>
            <a:ext cx="8596668" cy="6077032"/>
          </a:xfrm>
        </p:spPr>
        <p:txBody>
          <a:bodyPr>
            <a:normAutofit fontScale="92500"/>
          </a:bodyPr>
          <a:lstStyle/>
          <a:p>
            <a:r>
              <a:rPr lang="en-GB" sz="2000" dirty="0"/>
              <a:t>Biordi Luskin, D. Nicholson, R,N (2013) ‘social isolation’ in </a:t>
            </a:r>
            <a:r>
              <a:rPr lang="en-GB" sz="2000" dirty="0" err="1"/>
              <a:t>Lubkin</a:t>
            </a:r>
            <a:r>
              <a:rPr lang="en-GB" sz="2000" dirty="0"/>
              <a:t>, M, I. Larson, D, P. </a:t>
            </a:r>
            <a:r>
              <a:rPr lang="en-GB" sz="2000" i="1" dirty="0"/>
              <a:t>Chronic Illness: Impact and Intervention. </a:t>
            </a:r>
            <a:r>
              <a:rPr lang="en-GB" sz="2000" dirty="0"/>
              <a:t>Jones and Bartlett. page 88</a:t>
            </a:r>
          </a:p>
          <a:p>
            <a:r>
              <a:rPr lang="en-GB" altLang="en-US" sz="2000" dirty="0"/>
              <a:t>Bowlby (1951) Bowlby, J. (1951). </a:t>
            </a:r>
            <a:r>
              <a:rPr lang="en-GB" altLang="en-US" sz="2000" i="1" dirty="0"/>
              <a:t>Maternal care and mental health</a:t>
            </a:r>
            <a:r>
              <a:rPr lang="en-GB" altLang="en-US" sz="2000" dirty="0"/>
              <a:t>. World Health Organization Monograph. New York. WHO</a:t>
            </a:r>
          </a:p>
          <a:p>
            <a:r>
              <a:rPr lang="en-GB" altLang="en-US" sz="2000" dirty="0"/>
              <a:t>Bowlby, J. (1969). </a:t>
            </a:r>
            <a:r>
              <a:rPr lang="en-GB" altLang="en-US" sz="2000" i="1" dirty="0"/>
              <a:t>Attachment. Attachment and loss: </a:t>
            </a:r>
            <a:r>
              <a:rPr lang="en-GB" altLang="en-US" sz="2000" dirty="0"/>
              <a:t>Vol. 1. Loss. New York: Basic Books.</a:t>
            </a:r>
            <a:endParaRPr lang="en-GB" sz="2000" dirty="0"/>
          </a:p>
          <a:p>
            <a:r>
              <a:rPr lang="en-GB" sz="2000" dirty="0"/>
              <a:t>Devine, J. (2016) </a:t>
            </a:r>
            <a:r>
              <a:rPr lang="en-GB" sz="2000" i="1" dirty="0"/>
              <a:t>Foster Care: the Feeling of Isolation and Overcoming. </a:t>
            </a:r>
            <a:r>
              <a:rPr lang="en-GB" sz="2000" dirty="0"/>
              <a:t>Children’s Rights. Accessed at: </a:t>
            </a:r>
            <a:r>
              <a:rPr lang="en-GB" sz="2000" dirty="0">
                <a:hlinkClick r:id="rId3"/>
              </a:rPr>
              <a:t>https://www.childrensrights.org/foster-care-the-feeling-of-isolation-and-overcoming/</a:t>
            </a:r>
            <a:r>
              <a:rPr lang="en-GB" sz="2000" dirty="0"/>
              <a:t> (accessed on 12/01/2019)</a:t>
            </a:r>
          </a:p>
          <a:p>
            <a:r>
              <a:rPr lang="en-GB" sz="2000" dirty="0"/>
              <a:t>Holt-</a:t>
            </a:r>
            <a:r>
              <a:rPr lang="en-GB" sz="2000" dirty="0" err="1"/>
              <a:t>Lunstad</a:t>
            </a:r>
            <a:r>
              <a:rPr lang="en-GB" sz="2000" dirty="0"/>
              <a:t> J, </a:t>
            </a:r>
            <a:r>
              <a:rPr lang="en-GB" sz="2000" dirty="0" err="1"/>
              <a:t>T.B,Smith</a:t>
            </a:r>
            <a:r>
              <a:rPr lang="en-GB" sz="2000" dirty="0"/>
              <a:t>, T.B and Layton J.B (2010) Social Relationships and Mortality Risk: A Meta-analytic Review</a:t>
            </a:r>
            <a:r>
              <a:rPr lang="en-GB" sz="2000" i="1" dirty="0"/>
              <a:t>. </a:t>
            </a:r>
            <a:r>
              <a:rPr lang="en-GB" sz="2000" i="1" dirty="0" err="1"/>
              <a:t>PLoS</a:t>
            </a:r>
            <a:r>
              <a:rPr lang="en-GB" sz="2000" i="1" dirty="0"/>
              <a:t> Med </a:t>
            </a:r>
            <a:r>
              <a:rPr lang="en-GB" sz="2000" dirty="0"/>
              <a:t>7(7): </a:t>
            </a:r>
            <a:r>
              <a:rPr lang="en-GB" sz="2000" dirty="0">
                <a:hlinkClick r:id="rId4"/>
              </a:rPr>
              <a:t>http://www.plosmedicine.org/article/info%3Adoi%2F10.1371%2Fjournal.pmed.1000316</a:t>
            </a:r>
            <a:r>
              <a:rPr lang="en-GB" sz="2000" dirty="0"/>
              <a:t> (accessed on 21/12/2019)</a:t>
            </a:r>
          </a:p>
          <a:p>
            <a:r>
              <a:rPr lang="en-GB" sz="2000" dirty="0" err="1"/>
              <a:t>Irranica</a:t>
            </a:r>
            <a:r>
              <a:rPr lang="en-GB" sz="2000" dirty="0"/>
              <a:t>-Davies, H (2018) </a:t>
            </a:r>
            <a:r>
              <a:rPr lang="en-GB" sz="2000" b="1" dirty="0"/>
              <a:t>“</a:t>
            </a:r>
            <a:r>
              <a:rPr lang="en-GB" sz="2000" dirty="0"/>
              <a:t>Tackling loneliness and isolation in Wales is a national priority” – </a:t>
            </a:r>
            <a:r>
              <a:rPr lang="en-GB" sz="2000" dirty="0" err="1"/>
              <a:t>Huw</a:t>
            </a:r>
            <a:r>
              <a:rPr lang="en-GB" sz="2000" dirty="0"/>
              <a:t> </a:t>
            </a:r>
            <a:r>
              <a:rPr lang="en-GB" sz="2000" dirty="0" err="1"/>
              <a:t>Irranca</a:t>
            </a:r>
            <a:r>
              <a:rPr lang="en-GB" sz="2000" dirty="0"/>
              <a:t>-Davies. Accessed </a:t>
            </a:r>
            <a:r>
              <a:rPr lang="en-GB" sz="2000" dirty="0" err="1"/>
              <a:t>at:https</a:t>
            </a:r>
            <a:r>
              <a:rPr lang="en-GB" sz="2000" dirty="0"/>
              <a:t>://</a:t>
            </a:r>
            <a:r>
              <a:rPr lang="en-GB" sz="2000" dirty="0" err="1"/>
              <a:t>gov.wales</a:t>
            </a:r>
            <a:r>
              <a:rPr lang="en-GB" sz="2000" dirty="0"/>
              <a:t>/newsroom/health-and-social-services/2018/isolation/?</a:t>
            </a:r>
            <a:r>
              <a:rPr lang="en-GB" sz="2000" dirty="0" err="1"/>
              <a:t>lang</a:t>
            </a:r>
            <a:r>
              <a:rPr lang="en-GB" sz="2000" dirty="0"/>
              <a:t>=</a:t>
            </a:r>
            <a:r>
              <a:rPr lang="en-GB" sz="2000" dirty="0" err="1"/>
              <a:t>en</a:t>
            </a:r>
            <a:r>
              <a:rPr lang="en-GB" sz="2000" dirty="0"/>
              <a:t> (accessed on: 16/01/2019) </a:t>
            </a:r>
          </a:p>
        </p:txBody>
      </p:sp>
    </p:spTree>
    <p:extLst>
      <p:ext uri="{BB962C8B-B14F-4D97-AF65-F5344CB8AC3E}">
        <p14:creationId xmlns:p14="http://schemas.microsoft.com/office/powerpoint/2010/main" val="38646099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B6ED8-DA77-4096-AC02-E6BB91442AE5}"/>
              </a:ext>
            </a:extLst>
          </p:cNvPr>
          <p:cNvSpPr>
            <a:spLocks noGrp="1"/>
          </p:cNvSpPr>
          <p:nvPr>
            <p:ph type="title"/>
          </p:nvPr>
        </p:nvSpPr>
        <p:spPr>
          <a:xfrm>
            <a:off x="0" y="0"/>
            <a:ext cx="8596668" cy="1320800"/>
          </a:xfrm>
        </p:spPr>
        <p:txBody>
          <a:bodyPr/>
          <a:lstStyle/>
          <a:p>
            <a:r>
              <a:rPr lang="en-GB" dirty="0"/>
              <a:t>References</a:t>
            </a:r>
          </a:p>
        </p:txBody>
      </p:sp>
      <p:sp>
        <p:nvSpPr>
          <p:cNvPr id="3" name="Content Placeholder 2">
            <a:extLst>
              <a:ext uri="{FF2B5EF4-FFF2-40B4-BE49-F238E27FC236}">
                <a16:creationId xmlns:a16="http://schemas.microsoft.com/office/drawing/2014/main" id="{965EFD5B-6F53-43CB-B992-0966A288D5F7}"/>
              </a:ext>
            </a:extLst>
          </p:cNvPr>
          <p:cNvSpPr>
            <a:spLocks noGrp="1"/>
          </p:cNvSpPr>
          <p:nvPr>
            <p:ph idx="1"/>
          </p:nvPr>
        </p:nvSpPr>
        <p:spPr>
          <a:xfrm>
            <a:off x="149795" y="660400"/>
            <a:ext cx="8596668" cy="6197600"/>
          </a:xfrm>
        </p:spPr>
        <p:txBody>
          <a:bodyPr>
            <a:normAutofit fontScale="92500" lnSpcReduction="20000"/>
          </a:bodyPr>
          <a:lstStyle/>
          <a:p>
            <a:r>
              <a:rPr lang="en-GB" sz="2000" dirty="0" err="1"/>
              <a:t>Levitas</a:t>
            </a:r>
            <a:r>
              <a:rPr lang="en-GB" sz="2000" dirty="0"/>
              <a:t>, R., </a:t>
            </a:r>
            <a:r>
              <a:rPr lang="en-GB" sz="2000" dirty="0" err="1"/>
              <a:t>Pantazis</a:t>
            </a:r>
            <a:r>
              <a:rPr lang="en-GB" sz="2000" dirty="0"/>
              <a:t>, C., Fahmy, E., Gordon, D., Lloyd, E. and </a:t>
            </a:r>
            <a:r>
              <a:rPr lang="en-GB" sz="2000" dirty="0" err="1"/>
              <a:t>Patsios</a:t>
            </a:r>
            <a:r>
              <a:rPr lang="en-GB" sz="2000" dirty="0"/>
              <a:t>, D. (2007) </a:t>
            </a:r>
            <a:r>
              <a:rPr lang="en-GB" sz="2000" i="1" dirty="0"/>
              <a:t>The Multi-dimensional Analysis of Social Exclusion</a:t>
            </a:r>
            <a:r>
              <a:rPr lang="en-GB" sz="2000" dirty="0"/>
              <a:t>, London, Department for Communities and Local Government (DCLG)</a:t>
            </a:r>
          </a:p>
          <a:p>
            <a:r>
              <a:rPr lang="en-GB" sz="2000" dirty="0"/>
              <a:t>Music for Mind (2017)</a:t>
            </a:r>
            <a:r>
              <a:rPr lang="en-GB" sz="2000" i="1" dirty="0"/>
              <a:t> Inquiry into loneliness and isolation: With Music in Mind Response from: With Music in Mind. </a:t>
            </a:r>
            <a:r>
              <a:rPr lang="en-GB" sz="2000" dirty="0"/>
              <a:t>Accessed </a:t>
            </a:r>
            <a:r>
              <a:rPr lang="en-GB" sz="2000" dirty="0" err="1"/>
              <a:t>at:http</a:t>
            </a:r>
            <a:r>
              <a:rPr lang="en-GB" sz="2000" dirty="0"/>
              <a:t>: //</a:t>
            </a:r>
            <a:r>
              <a:rPr lang="en-GB" sz="2000" dirty="0" err="1"/>
              <a:t>senedd.assembly.wales</a:t>
            </a:r>
            <a:r>
              <a:rPr lang="en-GB" sz="2000" dirty="0"/>
              <a:t>/documents/s61036/LI%2015%20With%20Music%20In%20Mind.pdf (accessed on:15/01/2019) </a:t>
            </a:r>
          </a:p>
          <a:p>
            <a:r>
              <a:rPr lang="en-GB" sz="2000" dirty="0"/>
              <a:t>National Assembly for Wales (2017) </a:t>
            </a:r>
            <a:r>
              <a:rPr lang="en-GB" sz="2000" i="1" dirty="0"/>
              <a:t>Inquiry into Loneliness and Isolation. </a:t>
            </a:r>
            <a:r>
              <a:rPr lang="en-GB" sz="2000" dirty="0"/>
              <a:t>Accessed at: </a:t>
            </a:r>
            <a:r>
              <a:rPr lang="en-GB" sz="2000" dirty="0">
                <a:hlinkClick r:id="rId3"/>
              </a:rPr>
              <a:t>https://moodle.uwtsd.ac.uk/pluginfile.php/212888/mod_resource/content/1/Inquiry%20into%20loneliness%20and%20isolation%20NAW%20%282017%29.pdf</a:t>
            </a:r>
            <a:r>
              <a:rPr lang="en-GB" sz="2000" dirty="0"/>
              <a:t> (Accessed on 14/01/2019)</a:t>
            </a:r>
          </a:p>
          <a:p>
            <a:r>
              <a:rPr lang="en-GB" sz="2000" dirty="0"/>
              <a:t>National Health Service (N/D) </a:t>
            </a:r>
            <a:r>
              <a:rPr lang="en-GB" sz="2000" i="1" dirty="0"/>
              <a:t>Social prescribing linked me to art which saved my life</a:t>
            </a:r>
            <a:r>
              <a:rPr lang="en-GB" sz="2000" dirty="0"/>
              <a:t> accessed at: </a:t>
            </a:r>
            <a:r>
              <a:rPr lang="en-GB" sz="2000" dirty="0">
                <a:hlinkClick r:id="rId4"/>
              </a:rPr>
              <a:t>https://www.england.nhs.uk/personalisedcare/evidence-and-case-studies/social-prescribing-linked-me-to-art-which-saved-my-life/</a:t>
            </a:r>
            <a:r>
              <a:rPr lang="en-GB" sz="2000" dirty="0"/>
              <a:t>  (accessed on 16/01/2019)</a:t>
            </a:r>
          </a:p>
          <a:p>
            <a:r>
              <a:rPr lang="en-GB" sz="2000" dirty="0"/>
              <a:t>Phillip, L (2014) ‘Foster care after 18: care leavers sharing their experiences’ </a:t>
            </a:r>
            <a:r>
              <a:rPr lang="en-GB" sz="2000" i="1" dirty="0"/>
              <a:t>The Guardian. </a:t>
            </a:r>
            <a:r>
              <a:rPr lang="en-GB" sz="2000" dirty="0"/>
              <a:t>7 January accessed on: </a:t>
            </a:r>
            <a:r>
              <a:rPr lang="en-GB" sz="2000" dirty="0">
                <a:hlinkClick r:id="rId5"/>
              </a:rPr>
              <a:t>https://www.theguardian.com/society/guardianwitness-blog/2014/jan/07/foster-care-after-18-care-leavers-share-their-experiences</a:t>
            </a:r>
            <a:r>
              <a:rPr lang="en-GB" sz="2000" dirty="0"/>
              <a:t> </a:t>
            </a:r>
          </a:p>
          <a:p>
            <a:endParaRPr lang="en-GB" dirty="0"/>
          </a:p>
        </p:txBody>
      </p:sp>
    </p:spTree>
    <p:extLst>
      <p:ext uri="{BB962C8B-B14F-4D97-AF65-F5344CB8AC3E}">
        <p14:creationId xmlns:p14="http://schemas.microsoft.com/office/powerpoint/2010/main" val="20817210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11B67-19B6-423B-96FE-45E35674509E}"/>
              </a:ext>
            </a:extLst>
          </p:cNvPr>
          <p:cNvSpPr>
            <a:spLocks noGrp="1"/>
          </p:cNvSpPr>
          <p:nvPr>
            <p:ph type="title"/>
          </p:nvPr>
        </p:nvSpPr>
        <p:spPr>
          <a:xfrm>
            <a:off x="0" y="0"/>
            <a:ext cx="8596668" cy="1320800"/>
          </a:xfrm>
        </p:spPr>
        <p:txBody>
          <a:bodyPr/>
          <a:lstStyle/>
          <a:p>
            <a:r>
              <a:rPr lang="en-GB" dirty="0"/>
              <a:t>References </a:t>
            </a:r>
          </a:p>
        </p:txBody>
      </p:sp>
      <p:sp>
        <p:nvSpPr>
          <p:cNvPr id="3" name="Content Placeholder 2">
            <a:extLst>
              <a:ext uri="{FF2B5EF4-FFF2-40B4-BE49-F238E27FC236}">
                <a16:creationId xmlns:a16="http://schemas.microsoft.com/office/drawing/2014/main" id="{79537A74-76B7-4388-90C1-E1FCCBA32968}"/>
              </a:ext>
            </a:extLst>
          </p:cNvPr>
          <p:cNvSpPr>
            <a:spLocks noGrp="1"/>
          </p:cNvSpPr>
          <p:nvPr>
            <p:ph idx="1"/>
          </p:nvPr>
        </p:nvSpPr>
        <p:spPr>
          <a:xfrm>
            <a:off x="0" y="471213"/>
            <a:ext cx="9731829" cy="6550891"/>
          </a:xfrm>
        </p:spPr>
        <p:txBody>
          <a:bodyPr>
            <a:normAutofit lnSpcReduction="10000"/>
          </a:bodyPr>
          <a:lstStyle/>
          <a:p>
            <a:r>
              <a:rPr lang="en-GB" sz="2000" dirty="0"/>
              <a:t>Payne, M. (2005) </a:t>
            </a:r>
            <a:r>
              <a:rPr lang="en-GB" sz="2000" i="1" dirty="0"/>
              <a:t>Modern Social Work Theory</a:t>
            </a:r>
            <a:r>
              <a:rPr lang="en-GB" sz="2000" dirty="0"/>
              <a:t> Basingstoke: Palgrave </a:t>
            </a:r>
          </a:p>
          <a:p>
            <a:r>
              <a:rPr lang="en-GB" sz="2000" dirty="0"/>
              <a:t>Pierson, J.H., (2016) </a:t>
            </a:r>
            <a:r>
              <a:rPr lang="en-GB" sz="2000" i="1" dirty="0"/>
              <a:t>Tackling Poverty and Social Exclusion: Promoting Social Justice in Social Work 3</a:t>
            </a:r>
            <a:r>
              <a:rPr lang="en-GB" sz="2000" i="1" baseline="30000" dirty="0"/>
              <a:t>rd</a:t>
            </a:r>
            <a:r>
              <a:rPr lang="en-GB" sz="2000" i="1" dirty="0"/>
              <a:t> </a:t>
            </a:r>
            <a:r>
              <a:rPr lang="en-GB" sz="2000" i="1" dirty="0" err="1"/>
              <a:t>edn</a:t>
            </a:r>
            <a:r>
              <a:rPr lang="en-GB" sz="2000" i="1" dirty="0"/>
              <a:t>. </a:t>
            </a:r>
            <a:r>
              <a:rPr lang="en-GB" sz="2000" dirty="0"/>
              <a:t>London: Routledge.</a:t>
            </a:r>
          </a:p>
          <a:p>
            <a:r>
              <a:rPr lang="en-GB" sz="2000" dirty="0"/>
              <a:t>Schofield, G and </a:t>
            </a:r>
            <a:r>
              <a:rPr lang="en-GB" sz="2000" dirty="0" err="1"/>
              <a:t>Beek</a:t>
            </a:r>
            <a:r>
              <a:rPr lang="en-GB" sz="2000" dirty="0"/>
              <a:t>, M. (2006) </a:t>
            </a:r>
            <a:r>
              <a:rPr lang="en-GB" sz="2000" i="1" dirty="0"/>
              <a:t>Attachment Handbook for Foster Care and Adoption</a:t>
            </a:r>
            <a:r>
              <a:rPr lang="en-GB" sz="2000" dirty="0"/>
              <a:t> London: BAAF.</a:t>
            </a:r>
          </a:p>
          <a:p>
            <a:r>
              <a:rPr lang="en-GB" sz="2000" dirty="0"/>
              <a:t>UK Fostering (2017) </a:t>
            </a:r>
            <a:r>
              <a:rPr lang="en-GB" sz="2000" i="1" dirty="0"/>
              <a:t>What is foster Care? </a:t>
            </a:r>
            <a:r>
              <a:rPr lang="en-GB" sz="2000" dirty="0"/>
              <a:t>Accessed at: </a:t>
            </a:r>
            <a:r>
              <a:rPr lang="en-GB" sz="2000" dirty="0">
                <a:hlinkClick r:id="rId3"/>
              </a:rPr>
              <a:t>https://ukfostering.org.uk/fostering-information/what-is-foster-care/</a:t>
            </a:r>
            <a:r>
              <a:rPr lang="en-GB" sz="2000" dirty="0"/>
              <a:t> (Accessed on: 10/01/2019) </a:t>
            </a:r>
          </a:p>
          <a:p>
            <a:pPr lvl="0">
              <a:buClr>
                <a:srgbClr val="A5300F"/>
              </a:buClr>
            </a:pPr>
            <a:r>
              <a:rPr lang="en-GB" sz="2000" dirty="0">
                <a:solidFill>
                  <a:prstClr val="black">
                    <a:lumMod val="75000"/>
                    <a:lumOff val="25000"/>
                  </a:prstClr>
                </a:solidFill>
              </a:rPr>
              <a:t>Warren, D. (1997) </a:t>
            </a:r>
            <a:r>
              <a:rPr lang="en-GB" sz="2000" i="1" dirty="0">
                <a:solidFill>
                  <a:prstClr val="black">
                    <a:lumMod val="75000"/>
                    <a:lumOff val="25000"/>
                  </a:prstClr>
                </a:solidFill>
              </a:rPr>
              <a:t>Foster Care in Crisis</a:t>
            </a:r>
            <a:r>
              <a:rPr lang="en-GB" sz="2000" dirty="0">
                <a:solidFill>
                  <a:prstClr val="black">
                    <a:lumMod val="75000"/>
                    <a:lumOff val="25000"/>
                  </a:prstClr>
                </a:solidFill>
              </a:rPr>
              <a:t> NFCA </a:t>
            </a:r>
            <a:endParaRPr lang="en-GB" sz="2000" dirty="0"/>
          </a:p>
          <a:p>
            <a:r>
              <a:rPr lang="en-GB" sz="2000" dirty="0"/>
              <a:t>Welsh Government (2018) ‘Connected Communities – Tackling Loneliness and social isolation. Available at: </a:t>
            </a:r>
            <a:r>
              <a:rPr lang="en-GB" sz="2000" dirty="0">
                <a:hlinkClick r:id="rId4"/>
              </a:rPr>
              <a:t>https://moodle.uwtsd.ac.uk/pluginfile.php/217162/mod_resource/content/1/Toolkit%20presentation%20v2%20PDF.pdf</a:t>
            </a:r>
            <a:r>
              <a:rPr lang="en-GB" sz="2000" dirty="0"/>
              <a:t> (accessed on 12/01/2019)</a:t>
            </a:r>
          </a:p>
          <a:p>
            <a:r>
              <a:rPr lang="en-GB" sz="2000" dirty="0"/>
              <a:t>Welsh Government (2018) ‘Connected Communities’ – Consultation document accessed </a:t>
            </a:r>
            <a:r>
              <a:rPr lang="en-GB" sz="2000" dirty="0" err="1"/>
              <a:t>at:https</a:t>
            </a:r>
            <a:r>
              <a:rPr lang="en-GB" sz="2000" dirty="0"/>
              <a:t>://</a:t>
            </a:r>
            <a:r>
              <a:rPr lang="en-GB" sz="2000" dirty="0" err="1"/>
              <a:t>beta.gov.wales</a:t>
            </a:r>
            <a:r>
              <a:rPr lang="en-GB" sz="2000" dirty="0"/>
              <a:t>/sites/default/files/consultations/2018-10/consultation-document_1.pdf (accessed at: 14/01/2019)</a:t>
            </a:r>
          </a:p>
          <a:p>
            <a:r>
              <a:rPr lang="en-GB" sz="2000" dirty="0" err="1"/>
              <a:t>Zavaleta,D</a:t>
            </a:r>
            <a:r>
              <a:rPr lang="en-GB" sz="2000" dirty="0"/>
              <a:t>, Samuel, K and Mills, C (2014) </a:t>
            </a:r>
            <a:r>
              <a:rPr lang="en-GB" sz="2000" i="1" dirty="0"/>
              <a:t>Social Isolation: A conceptual and Measurement Proposal</a:t>
            </a:r>
            <a:r>
              <a:rPr lang="en-GB" sz="2000" dirty="0"/>
              <a:t>. OPHI working paper No.67. Oxford Poverty &amp; Human Development Initiative (OPHI). Oxford. University of Oxford </a:t>
            </a:r>
          </a:p>
          <a:p>
            <a:endParaRPr lang="en-GB" dirty="0"/>
          </a:p>
        </p:txBody>
      </p:sp>
    </p:spTree>
    <p:extLst>
      <p:ext uri="{BB962C8B-B14F-4D97-AF65-F5344CB8AC3E}">
        <p14:creationId xmlns:p14="http://schemas.microsoft.com/office/powerpoint/2010/main" val="112684529"/>
      </p:ext>
    </p:extLst>
  </p:cSld>
  <p:clrMapOvr>
    <a:masterClrMapping/>
  </p:clrMapOvr>
</p:sld>
</file>

<file path=ppt/theme/theme1.xml><?xml version="1.0" encoding="utf-8"?>
<a:theme xmlns:a="http://schemas.openxmlformats.org/drawingml/2006/main" name="Facet">
  <a:themeElements>
    <a:clrScheme name="Red">
      <a:dk1>
        <a:sysClr val="windowText" lastClr="000000"/>
      </a:dk1>
      <a:lt1>
        <a:sysClr val="window" lastClr="FFFFFF"/>
      </a:lt1>
      <a:dk2>
        <a:srgbClr val="323232"/>
      </a:dk2>
      <a:lt2>
        <a:srgbClr val="E5C243"/>
      </a:lt2>
      <a:accent1>
        <a:srgbClr val="A5300F"/>
      </a:accent1>
      <a:accent2>
        <a:srgbClr val="D55816"/>
      </a:accent2>
      <a:accent3>
        <a:srgbClr val="E19825"/>
      </a:accent3>
      <a:accent4>
        <a:srgbClr val="B19C7D"/>
      </a:accent4>
      <a:accent5>
        <a:srgbClr val="7F5F52"/>
      </a:accent5>
      <a:accent6>
        <a:srgbClr val="B27D49"/>
      </a:accent6>
      <a:hlink>
        <a:srgbClr val="6B9F25"/>
      </a:hlink>
      <a:folHlink>
        <a:srgbClr val="B26B02"/>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1181</TotalTime>
  <Words>2748</Words>
  <Application>Microsoft Office PowerPoint</Application>
  <PresentationFormat>Widescreen</PresentationFormat>
  <Paragraphs>221</Paragraphs>
  <Slides>15</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Trebuchet MS</vt:lpstr>
      <vt:lpstr>Wingdings 3</vt:lpstr>
      <vt:lpstr>Facet</vt:lpstr>
      <vt:lpstr>Explain using social and/or psychological theories, the impact of isolation on individuals within a care setting</vt:lpstr>
      <vt:lpstr>The aim of this presentation is to..</vt:lpstr>
      <vt:lpstr>Defining Social isolation </vt:lpstr>
      <vt:lpstr>Social Care setting – Child in Foster Care</vt:lpstr>
      <vt:lpstr>Social Isolation in Society</vt:lpstr>
      <vt:lpstr>Social exclusion </vt:lpstr>
      <vt:lpstr>Social Exclusion</vt:lpstr>
      <vt:lpstr>Attachment theory </vt:lpstr>
      <vt:lpstr>Attachment theory </vt:lpstr>
      <vt:lpstr>Improving loneliness and social isolation through social care  </vt:lpstr>
      <vt:lpstr>Social prescribing </vt:lpstr>
      <vt:lpstr>To conclude..</vt:lpstr>
      <vt:lpstr>References </vt:lpstr>
      <vt:lpstr>References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Explain using social and/or psychological theories, the impact of isolation on individuals within a care setting</dc:title>
  <dc:creator>lois brunton</dc:creator>
  <cp:lastModifiedBy>lois brunton</cp:lastModifiedBy>
  <cp:revision>73</cp:revision>
  <cp:lastPrinted>2019-01-17T11:39:26Z</cp:lastPrinted>
  <dcterms:created xsi:type="dcterms:W3CDTF">2019-01-14T12:38:53Z</dcterms:created>
  <dcterms:modified xsi:type="dcterms:W3CDTF">2019-01-17T22:16:17Z</dcterms:modified>
</cp:coreProperties>
</file>