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27" d="100"/>
          <a:sy n="127" d="100"/>
        </p:scale>
        <p:origin x="178"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300" b="0" i="0" u="none" strike="noStrike">
                <a:solidFill>
                  <a:srgbClr val="1B4332"/>
                </a:solidFill>
                <a:latin typeface="Arial"/>
              </a:defRPr>
            </a:pPr>
            <a:r>
              <a:rPr lang="en-US" sz="1300" b="0" i="0" u="none" strike="noStrike">
                <a:solidFill>
                  <a:srgbClr val="1B4332"/>
                </a:solidFill>
                <a:latin typeface="Arial"/>
              </a:rPr>
              <a:t>Start-Up Fund Allocation (£8,500)</a:t>
            </a:r>
          </a:p>
        </c:rich>
      </c:tx>
      <c:overlay val="0"/>
    </c:title>
    <c:autoTitleDeleted val="0"/>
    <c:plotArea>
      <c:layout/>
      <c:pieChart>
        <c:varyColors val="1"/>
        <c:ser>
          <c:idx val="0"/>
          <c:order val="0"/>
          <c:tx>
            <c:strRef>
              <c:f>Sheet1!$B$1</c:f>
              <c:strCache>
                <c:ptCount val="1"/>
                <c:pt idx="0">
                  <c:v>Allocation</c:v>
                </c:pt>
              </c:strCache>
            </c:strRef>
          </c:tx>
          <c:spPr>
            <a:solidFill>
              <a:schemeClr val="accent1"/>
            </a:solidFill>
            <a:ln w="9525" cap="flat">
              <a:solidFill>
                <a:srgbClr val="F9F9F9"/>
              </a:solidFill>
              <a:prstDash val="solid"/>
              <a:round/>
            </a:ln>
            <a:effectLst/>
          </c:spPr>
          <c:dPt>
            <c:idx val="0"/>
            <c:bubble3D val="0"/>
            <c:spPr>
              <a:solidFill>
                <a:srgbClr val="1B4332"/>
              </a:solidFill>
              <a:effectLst/>
            </c:spPr>
            <c:extLst>
              <c:ext xmlns:c16="http://schemas.microsoft.com/office/drawing/2014/chart" uri="{C3380CC4-5D6E-409C-BE32-E72D297353CC}">
                <c16:uniqueId val="{00000001-9747-4E52-987C-1DC7129C54BA}"/>
              </c:ext>
            </c:extLst>
          </c:dPt>
          <c:dPt>
            <c:idx val="1"/>
            <c:bubble3D val="0"/>
            <c:spPr>
              <a:solidFill>
                <a:srgbClr val="40916C"/>
              </a:solidFill>
              <a:effectLst/>
            </c:spPr>
            <c:extLst>
              <c:ext xmlns:c16="http://schemas.microsoft.com/office/drawing/2014/chart" uri="{C3380CC4-5D6E-409C-BE32-E72D297353CC}">
                <c16:uniqueId val="{00000003-9747-4E52-987C-1DC7129C54BA}"/>
              </c:ext>
            </c:extLst>
          </c:dPt>
          <c:dPt>
            <c:idx val="2"/>
            <c:bubble3D val="0"/>
            <c:spPr>
              <a:solidFill>
                <a:srgbClr val="D97D35"/>
              </a:solidFill>
              <a:effectLst/>
            </c:spPr>
            <c:extLst>
              <c:ext xmlns:c16="http://schemas.microsoft.com/office/drawing/2014/chart" uri="{C3380CC4-5D6E-409C-BE32-E72D297353CC}">
                <c16:uniqueId val="{00000005-9747-4E52-987C-1DC7129C54BA}"/>
              </c:ext>
            </c:extLst>
          </c:dPt>
          <c:dPt>
            <c:idx val="3"/>
            <c:bubble3D val="0"/>
            <c:spPr>
              <a:solidFill>
                <a:srgbClr val="E8B676"/>
              </a:solidFill>
              <a:effectLst/>
            </c:spPr>
            <c:extLst>
              <c:ext xmlns:c16="http://schemas.microsoft.com/office/drawing/2014/chart" uri="{C3380CC4-5D6E-409C-BE32-E72D297353CC}">
                <c16:uniqueId val="{00000007-9747-4E52-987C-1DC7129C54BA}"/>
              </c:ext>
            </c:extLst>
          </c:dPt>
          <c:dPt>
            <c:idx val="4"/>
            <c:bubble3D val="0"/>
            <c:spPr>
              <a:solidFill>
                <a:srgbClr val="6B9E88"/>
              </a:solidFill>
              <a:effectLst/>
            </c:spPr>
            <c:extLst>
              <c:ext xmlns:c16="http://schemas.microsoft.com/office/drawing/2014/chart" uri="{C3380CC4-5D6E-409C-BE32-E72D297353CC}">
                <c16:uniqueId val="{00000009-9747-4E52-987C-1DC7129C54BA}"/>
              </c:ext>
            </c:extLst>
          </c:dPt>
          <c:dPt>
            <c:idx val="5"/>
            <c:bubble3D val="0"/>
            <c:spPr>
              <a:solidFill>
                <a:srgbClr val="A8C9B8"/>
              </a:solidFill>
              <a:effectLst/>
            </c:spPr>
            <c:extLst>
              <c:ext xmlns:c16="http://schemas.microsoft.com/office/drawing/2014/chart" uri="{C3380CC4-5D6E-409C-BE32-E72D297353CC}">
                <c16:uniqueId val="{0000000B-9747-4E52-987C-1DC7129C54BA}"/>
              </c:ext>
            </c:extLst>
          </c:dPt>
          <c:dPt>
            <c:idx val="6"/>
            <c:bubble3D val="0"/>
            <c:spPr>
              <a:solidFill>
                <a:srgbClr val="8C8C8C"/>
              </a:solidFill>
              <a:effectLst/>
            </c:spPr>
            <c:extLst>
              <c:ext xmlns:c16="http://schemas.microsoft.com/office/drawing/2014/chart" uri="{C3380CC4-5D6E-409C-BE32-E72D297353CC}">
                <c16:uniqueId val="{0000000D-9747-4E52-987C-1DC7129C54BA}"/>
              </c:ext>
            </c:extLst>
          </c:dPt>
          <c:dLbls>
            <c:dLbl>
              <c:idx val="0"/>
              <c:numFmt formatCode="\£#,##0" sourceLinked="0"/>
              <c:spPr/>
              <c:txPr>
                <a:bodyPr/>
                <a:lstStyle/>
                <a:p>
                  <a:pPr>
                    <a:defRPr sz="1000" b="0" i="0" u="none" strike="noStrike">
                      <a:solidFill>
                        <a:srgbClr val="FFFFFF"/>
                      </a:solidFill>
                      <a:latin typeface="Arial"/>
                    </a:defRPr>
                  </a:pPr>
                  <a:endParaRPr lang="en-US"/>
                </a:p>
              </c:txPr>
              <c:dLblPos val="in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9747-4E52-987C-1DC7129C54BA}"/>
                </c:ext>
              </c:extLst>
            </c:dLbl>
            <c:dLbl>
              <c:idx val="1"/>
              <c:numFmt formatCode="\£#,##0" sourceLinked="0"/>
              <c:spPr/>
              <c:txPr>
                <a:bodyPr/>
                <a:lstStyle/>
                <a:p>
                  <a:pPr>
                    <a:defRPr sz="1000" b="0" i="0" u="none" strike="noStrike">
                      <a:solidFill>
                        <a:srgbClr val="FFFFFF"/>
                      </a:solidFill>
                      <a:latin typeface="Arial"/>
                    </a:defRPr>
                  </a:pPr>
                  <a:endParaRPr lang="en-US"/>
                </a:p>
              </c:txPr>
              <c:dLblPos val="in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9747-4E52-987C-1DC7129C54BA}"/>
                </c:ext>
              </c:extLst>
            </c:dLbl>
            <c:dLbl>
              <c:idx val="2"/>
              <c:numFmt formatCode="\£#,##0" sourceLinked="0"/>
              <c:spPr/>
              <c:txPr>
                <a:bodyPr/>
                <a:lstStyle/>
                <a:p>
                  <a:pPr>
                    <a:defRPr sz="1000" b="0" i="0" u="none" strike="noStrike">
                      <a:solidFill>
                        <a:srgbClr val="FFFFFF"/>
                      </a:solidFill>
                      <a:latin typeface="Arial"/>
                    </a:defRPr>
                  </a:pPr>
                  <a:endParaRPr lang="en-US"/>
                </a:p>
              </c:txPr>
              <c:dLblPos val="in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9747-4E52-987C-1DC7129C54BA}"/>
                </c:ext>
              </c:extLst>
            </c:dLbl>
            <c:dLbl>
              <c:idx val="3"/>
              <c:numFmt formatCode="\£#,##0" sourceLinked="0"/>
              <c:spPr/>
              <c:txPr>
                <a:bodyPr/>
                <a:lstStyle/>
                <a:p>
                  <a:pPr>
                    <a:defRPr sz="1000" b="0" i="0" u="none" strike="noStrike">
                      <a:solidFill>
                        <a:srgbClr val="FFFFFF"/>
                      </a:solidFill>
                      <a:latin typeface="Arial"/>
                    </a:defRPr>
                  </a:pPr>
                  <a:endParaRPr lang="en-US"/>
                </a:p>
              </c:txPr>
              <c:dLblPos val="in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9747-4E52-987C-1DC7129C54BA}"/>
                </c:ext>
              </c:extLst>
            </c:dLbl>
            <c:dLbl>
              <c:idx val="4"/>
              <c:numFmt formatCode="\£#,##0" sourceLinked="0"/>
              <c:spPr/>
              <c:txPr>
                <a:bodyPr/>
                <a:lstStyle/>
                <a:p>
                  <a:pPr>
                    <a:defRPr sz="1000" b="0" i="0" u="none" strike="noStrike">
                      <a:solidFill>
                        <a:srgbClr val="FFFFFF"/>
                      </a:solidFill>
                      <a:latin typeface="Arial"/>
                    </a:defRPr>
                  </a:pPr>
                  <a:endParaRPr lang="en-US"/>
                </a:p>
              </c:txPr>
              <c:dLblPos val="in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9-9747-4E52-987C-1DC7129C54BA}"/>
                </c:ext>
              </c:extLst>
            </c:dLbl>
            <c:dLbl>
              <c:idx val="5"/>
              <c:numFmt formatCode="\£#,##0" sourceLinked="0"/>
              <c:spPr/>
              <c:txPr>
                <a:bodyPr/>
                <a:lstStyle/>
                <a:p>
                  <a:pPr>
                    <a:defRPr sz="1000" b="0" i="0" u="none" strike="noStrike">
                      <a:solidFill>
                        <a:srgbClr val="FFFFFF"/>
                      </a:solidFill>
                      <a:latin typeface="Arial"/>
                    </a:defRPr>
                  </a:pPr>
                  <a:endParaRPr lang="en-US"/>
                </a:p>
              </c:txPr>
              <c:dLblPos val="in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B-9747-4E52-987C-1DC7129C54BA}"/>
                </c:ext>
              </c:extLst>
            </c:dLbl>
            <c:dLbl>
              <c:idx val="6"/>
              <c:numFmt formatCode="\£#,##0" sourceLinked="0"/>
              <c:spPr/>
              <c:txPr>
                <a:bodyPr/>
                <a:lstStyle/>
                <a:p>
                  <a:pPr>
                    <a:defRPr sz="1000" b="0" i="0" u="none" strike="noStrike">
                      <a:solidFill>
                        <a:srgbClr val="FFFFFF"/>
                      </a:solidFill>
                      <a:latin typeface="Arial"/>
                    </a:defRPr>
                  </a:pPr>
                  <a:endParaRPr lang="en-US"/>
                </a:p>
              </c:txPr>
              <c:dLblPos val="in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D-9747-4E52-987C-1DC7129C54BA}"/>
                </c:ext>
              </c:extLst>
            </c:dLbl>
            <c:numFmt formatCode="\£#,##0" sourceLinked="0"/>
            <c:spPr>
              <a:noFill/>
              <a:ln>
                <a:noFill/>
              </a:ln>
              <a:effectLst/>
            </c:spPr>
            <c:txPr>
              <a:bodyPr/>
              <a:lstStyle/>
              <a:p>
                <a:pPr>
                  <a:defRPr sz="1800" b="0" i="0" u="none" strike="noStrike">
                    <a:solidFill>
                      <a:srgbClr val="000000"/>
                    </a:solidFill>
                    <a:latin typeface="Arial"/>
                  </a:defRPr>
                </a:pPr>
                <a:endParaRPr lang="en-US"/>
              </a:p>
            </c:txPr>
            <c:dLblPos val="ctr"/>
            <c:showLegendKey val="0"/>
            <c:showVal val="0"/>
            <c:showCatName val="1"/>
            <c:showSerName val="0"/>
            <c:showPercent val="1"/>
            <c:showBubbleSize val="0"/>
            <c:showLeaderLines val="0"/>
            <c:extLst>
              <c:ext xmlns:c15="http://schemas.microsoft.com/office/drawing/2012/chart" uri="{CE6537A1-D6FC-4f65-9D91-7224C49458BB}"/>
            </c:extLst>
          </c:dLbls>
          <c:cat>
            <c:strRef>
              <c:f>Sheet1!$A$2:$A$8</c:f>
              <c:strCache>
                <c:ptCount val="7"/>
                <c:pt idx="0">
                  <c:v>Premises &amp; Utilities</c:v>
                </c:pt>
                <c:pt idx="1">
                  <c:v>Equipment</c:v>
                </c:pt>
                <c:pt idx="2">
                  <c:v>Initial Stock &amp; Packaging</c:v>
                </c:pt>
                <c:pt idx="3">
                  <c:v>Marketing &amp; Digital</c:v>
                </c:pt>
                <c:pt idx="4">
                  <c:v>Delivery &amp; Transport</c:v>
                </c:pt>
                <c:pt idx="5">
                  <c:v>Compliance &amp; Admin</c:v>
                </c:pt>
                <c:pt idx="6">
                  <c:v>Contingency Reserve</c:v>
                </c:pt>
              </c:strCache>
            </c:strRef>
          </c:cat>
          <c:val>
            <c:numRef>
              <c:f>Sheet1!$B$2:$B$8</c:f>
              <c:numCache>
                <c:formatCode>General</c:formatCode>
                <c:ptCount val="7"/>
                <c:pt idx="0">
                  <c:v>1680</c:v>
                </c:pt>
                <c:pt idx="1">
                  <c:v>1800</c:v>
                </c:pt>
                <c:pt idx="2">
                  <c:v>2000</c:v>
                </c:pt>
                <c:pt idx="3">
                  <c:v>600</c:v>
                </c:pt>
                <c:pt idx="4">
                  <c:v>850</c:v>
                </c:pt>
                <c:pt idx="5">
                  <c:v>1000</c:v>
                </c:pt>
                <c:pt idx="6">
                  <c:v>570</c:v>
                </c:pt>
              </c:numCache>
            </c:numRef>
          </c:val>
          <c:extLst>
            <c:ext xmlns:c16="http://schemas.microsoft.com/office/drawing/2014/chart" uri="{C3380CC4-5D6E-409C-BE32-E72D297353CC}">
              <c16:uniqueId val="{0000000E-9747-4E52-987C-1DC7129C54BA}"/>
            </c:ext>
          </c:extLst>
        </c:ser>
        <c:dLbls>
          <c:showLegendKey val="0"/>
          <c:showVal val="0"/>
          <c:showCatName val="0"/>
          <c:showSerName val="0"/>
          <c:showPercent val="0"/>
          <c:showBubbleSize val="0"/>
          <c:showLeaderLines val="0"/>
        </c:dLbls>
        <c:firstSliceAng val="0"/>
      </c:pieChart>
      <c:spPr>
        <a:noFill/>
        <a:ln>
          <a:noFill/>
        </a:ln>
        <a:effectLst/>
      </c:spPr>
    </c:plotArea>
    <c:legend>
      <c:legendPos val="r"/>
      <c:overlay val="0"/>
      <c:txPr>
        <a:bodyPr/>
        <a:lstStyle/>
        <a:p>
          <a:pPr>
            <a:defRPr sz="1050"/>
          </a:pPr>
          <a:endParaRPr lang="en-US"/>
        </a:p>
      </c:txPr>
    </c:legend>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871769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PURPOSE: Introduce yourself and the business professionally.
ORDER: (1) Greet the investor. (2) State the business name and what it does in one sentence. (3) Confirm this is EcoBite African Kitchen Ltd's pitch. (4) Note the funding ask up front, £8,500, to frame the whole pitch.
TRANSITION: "Let me start with the problem in the market that EcoBite solves."
TIME: approximately 0:30. TERMS: none required.
NOTE FOR STUDENT: confirm the lecturer's name and the presentation date before final submission. Component 1 and the Component 2 brief list different lecturer names, so neither can be assumed correct.</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PURPOSE: Establish the market need and why Birmingham is the right location.
ORDER: (1) State the customer problem: demand for affordable, convenient, culturally diverse food. (2) Give the Birmingham population and median-age evidence. (3) Give the ethnicity figure. (4) Mention existing African food businesses as evidence of local market presence. (5) Name the five target customer groups.
FACTS TO REMEMBER: over 1.1 million residents; median age 34, versus an England average of 40 (Office for National Statistics, 2023); around 42% of residents identify within the Asian or Black/Caribbean/African ethnic groups (Office for National Statistics, 2023).
IMPORTANT DISTINCTION: existing local outlets show a market presence for African food, not proven demand levels. Do not claim the Google listing evidence proves demand size, only that related businesses exist locally.
TRANSITION: "Given this opportunity, here is what EcoBite actually offers."
TIME: approximately 0:55. TERMS: target market.
ADD IN YOUR OWN WORDS: a short personal reason you chose this business idea. This is likely to come up in Q&amp;A.</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PURPOSE: Explain the product/service and the operating model.
ORDER: (1) What EcoBite sells: African-inspired meals, £5 to £10. (2) How customers get it: takeaway, delivery, collection, pre-order. (3) Why it is a small-kitchen model, not a restaurant. (4) How this keeps costs low and supports speed and convenience.
FACTS TO REMEMBER: price range £5 to £10; small-kitchen model, not dine-in.
TRANSITION: "That's the offer. Now here's what makes it different from any other takeaway."
TIME: approximately 0:55. TERMS: small-kitchen model, cost structure.
ADD IN YOUR OWN WORDS: a one-line example of a typical meal bundle you would sell.</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PURPOSE: Present the competitive advantage clearly and concretely.
ORDER: Walk through the 7 USP points, grouped naturally: affordability and menu focus, then packaging and waste reduction, then digital ordering and incentives, then the community scheme.
FACTS TO REMEMBER: all 7 USP points; the community meal-support scheme is intended to donate 1 to 2 meals per week once the business is stable.
WORDING NOTE: the closing card says customers "may" choose EcoBite, not that they already do. EcoBite has not started trading, so do not overstate this as an established fact, and do not claim EcoBite has lower prices than competitors, since competitor pricing has not been researched.
TRANSITION: "To deliver on this, EcoBite needs the right legal structure and team behind it."
TIME: approximately 0:55. TERMS: unique selling proposition (USP).
ADD IN YOUR OWN WORDS: which one of the 7 USPs you personally think is strongest, and why. A likely Q&amp;A follow-up.</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PURPOSE: Demonstrate understanding of legal format and organisational planning.
ORDER: (1) State the legal format: private limited company, limited by shares. (2) Explain separate legal identity and limited liability carefully (see wording note). (3) Note the investment benefit of shares. (4) Note compliance duties. (5) Walk through the org chart top-down.
FACTS TO REMEMBER: "limited by shares"; the 4 roles in the org chart; the 3 legal points and their citations (Companies House, 2018; Lerner and Leamon, 2023).
WORDING NOTE, IMPORTANT: limited liability is not absolute. Shareholders' liability is generally limited to their investment, but directors can still have personal responsibilities in some circumstances (for example wrongful trading or personal guarantees). Do not say directors can never be personally liable.
TRANSITION: "Every business also has to respond to its external environment. Here are the three factors that matter most to EcoBite."
TIME: approximately 0:55. TERMS: limited liability, separate legal identity, Companies House.
ADD IN YOUR OWN WORDS: be ready to explain "limited liability" in your own words. Expect this in Q&amp;A.</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PURPOSE: Show PESTEL analysis applied specifically to EcoBite. Only 3 factors are required by the brief.
ORDER: Go card by card: Economic, then Technological, then Legal. For each, state the issue, then the response. Briefly justify why these three were chosen over Political, Social and Environmental.
FACTS TO REMEMBER: the issue and response for each of the 3 cards, and which sources support the Technological and Legal issues (Keeble et al., 2021; GOV.UK, 2023; Food Standards Agency, 2024).
WORDING NOTE: the Economic card is framed as a business risk rather than a cited external fact, since no specific, verified source was available for the cost claims. Keeble et al. (2021) supports only the general link between online food outlet access and online delivery service use, not claims about reviews, Instagram, TikTok or younger audiences specifically.
TRANSITION: "Responding well to these factors depends on strong marketing, starting with how customers discover EcoBite."
TIME: approximately 1:10. TERMS: PESTEL, external factor, opportunity versus threat.
ADD IN YOUR OWN WORDS: one sentence justifying why Political, Social and Environmental were not chosen as your top 3. A likely Q&amp;A question.</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PURPOSE: Explain the first required marketing strategy: customer discovery and acquisition.
ORDER: (1) Instagram/TikTok and why they were chosen. (2) Facebook groups. (3) Google Business Profile. (4) Reviews and reputation. (5) Walk through the Awareness, Interest, Order funnel.
FACTS TO REMEMBER: the funnel order.
WORDING NOTE: the choice of Instagram and TikTok is presented as EcoBite's strategic reasoning about visual content formats, not as a proven audience statistic. The review point is EcoBite's planned approach to reputation-building, and is not attributed to Keeble et al. (2021), since that study does not address customer trust in reviews.
TRANSITION: "Getting noticed is only half the job. The second strategy is about converting and keeping customers."
TIME: approximately 0:55. TERMS: acquisition, digital-led marketing, sales funnel.
ADD IN YOUR OWN WORDS: one concrete example post idea, such as a specific short-video concept. Expect a Q&amp;A request for an example.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PURPOSE: Explain the second required marketing strategy: retention and direct ordering.
ORDER: (1) WhatsApp Business and website for direct orders. (2) Direct-order discounts. (3) Loyalty cards, referrals, student deals. (4) Explain the Order, Experience, Reward, Repeat cycle and how direct ordering can reduce reliance on third-party platforms.
FACTS TO REMEMBER: the reasoning for why direct ordering may protect margins, framed as a plausible commercial effect rather than a guaranteed saving, since no specific commission-rate data has been researched.
TRANSITION: "Delivering on both strategies and the operating model requires start-up funding. Here is what EcoBite needs."
TIME: approximately 0:55. TERMS: customer retention, direct ordering, commission.
ADD IN YOUR OWN WORDS: a specific example of a loyalty or referral offer in your own words.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PURPOSE: Present the funding ask and allocation clearly and precisely. This section carries significant marks.
ORDER: (1) State £8,500 total. (2) State the two funding sources: £3,500 savings, £5,000 loan. (3) Briefly explain why a Start Up Loan is used rather than a bank loan (no trading history). (4) Walk through the pie chart categories at a high level. Do not read every line item aloud; the detailed breakdown is for reference if asked.
FACTS TO REMEMBER: £8,500 total; £3,500 savings; £5,000 loan; largest allocations are Initial Stock &amp; Packaging (£2,000) and Equipment (£1,800).
CONFIRMATION NEEDED, IMPORTANT: Component 1's Executive Summary states the loan as £2,000, while the finance section and cash-flow table state £5,000. This working draft uses £5,000, since £3,500 plus £5,000 equals the stated £8,500 total. Confirm the correct figure with your lecturer before the live presentation, and correct Component 1 if needed. Do not mention this inconsistency on the visible slide.
FULL MONTH 1 BREAKDOWN, for reference if the investor asks for detail: Premises and utilities £1,680 (rent £1,200, utilities £250, insurance £150, telephone/internet £80). Equipment £1,800. Initial stock and packaging £2,000 (ingredients/food stock £1,200, packaging £800). Marketing and digital £600. Delivery and transport £850 (vehicle running £150, transport and delivery £700). Compliance and admin £1,000 (postage/printing £450, professional fees and training £550). Contingency reserve £570. Business rates, owner/manager wages and staff wages are £0 in month 1.
TRANSITION: "All of this comes together in the overall investment case."
TIME: approximately 1:10. TERMS: start-up capital, cash flow, contingency reserve.
ADD IN YOUR OWN WORDS: practise saying the two funding figures fluently without checking notes. Also prepare a brief, honest explanation of the 25-orders-per-day assumption used in the cash-flow table, since Component 1 does not fully justify this figure (see Q&amp;A).</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PURPOSE: Close with a confident, investor-facing summary and a clear ask.
ORDER: (1) Recap the need, solution and target market in one breath. (2) Restate the competitive advantage. (3) State the funding requirement. (4) Deliver the closing call to action in your own words. (5) Thank the investor and invite questions.
FACTS TO REMEMBER: £8,500 ask.
WORDING NOTE: the model is described as one that "can be expanded after the business establishes stable demand" rather than claiming it is already proven or scalable, since no trading history yet exists.
TRANSITION: end of timed pitch. Q&amp;A begins.
TIME: approximately 0:40. TERMS: none new.
ADD IN YOUR OWN WORDS, REQUIRED: rewrite the closing quotation in your own voice before presenting. Do not read the draft wording verbatim, in line with the assessment's rule against AI-generated text for submission.</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PURPOSE: Provide academic credibility and close the deck.
ORDER: State that these are the sources used to support the pitch. Do not read the list aloud in full; mention 2 or 3 key ones only if asked.
TIME: not counted in the 8 to 10 minute pitch.
ADD IN YOUR OWN WORDS: nothing. The reference list must match sources actually used in the slides.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4332"/>
        </a:solidFill>
        <a:effectLst/>
      </p:bgPr>
    </p:bg>
    <p:spTree>
      <p:nvGrpSpPr>
        <p:cNvPr id="1" name=""/>
        <p:cNvGrpSpPr/>
        <p:nvPr/>
      </p:nvGrpSpPr>
      <p:grpSpPr>
        <a:xfrm>
          <a:off x="0" y="0"/>
          <a:ext cx="0" cy="0"/>
          <a:chOff x="0" y="0"/>
          <a:chExt cx="0" cy="0"/>
        </a:xfrm>
      </p:grpSpPr>
      <p:sp>
        <p:nvSpPr>
          <p:cNvPr id="4" name="Text 2"/>
          <p:cNvSpPr/>
          <p:nvPr/>
        </p:nvSpPr>
        <p:spPr>
          <a:xfrm>
            <a:off x="640080" y="1417320"/>
            <a:ext cx="7863840" cy="630936"/>
          </a:xfrm>
          <a:prstGeom prst="rect">
            <a:avLst/>
          </a:prstGeom>
          <a:noFill/>
          <a:ln/>
        </p:spPr>
        <p:txBody>
          <a:bodyPr wrap="square" lIns="0" tIns="0" rIns="0" bIns="0" rtlCol="0" anchor="ctr"/>
          <a:lstStyle/>
          <a:p>
            <a:pPr marL="0" indent="0" algn="l">
              <a:buNone/>
            </a:pPr>
            <a:r>
              <a:rPr lang="en-US" sz="3800" b="1" dirty="0">
                <a:solidFill>
                  <a:srgbClr val="FFFFFF"/>
                </a:solidFill>
                <a:latin typeface="Cambria" pitchFamily="34" charset="0"/>
                <a:ea typeface="Cambria" pitchFamily="34" charset="-122"/>
                <a:cs typeface="Cambria" pitchFamily="34" charset="-120"/>
              </a:rPr>
              <a:t>ECOBITE AFRICAN KITCHEN LTD</a:t>
            </a:r>
            <a:endParaRPr lang="en-US" sz="3800" dirty="0"/>
          </a:p>
        </p:txBody>
      </p:sp>
      <p:sp>
        <p:nvSpPr>
          <p:cNvPr id="5" name="Text 3"/>
          <p:cNvSpPr/>
          <p:nvPr/>
        </p:nvSpPr>
        <p:spPr>
          <a:xfrm>
            <a:off x="640080" y="2148840"/>
            <a:ext cx="7863840" cy="201168"/>
          </a:xfrm>
          <a:prstGeom prst="rect">
            <a:avLst/>
          </a:prstGeom>
          <a:noFill/>
          <a:ln/>
        </p:spPr>
        <p:txBody>
          <a:bodyPr wrap="square" lIns="0" tIns="0" rIns="0" bIns="0" rtlCol="0" anchor="ctr"/>
          <a:lstStyle/>
          <a:p>
            <a:pPr marL="0" indent="0" algn="l">
              <a:buNone/>
            </a:pPr>
            <a:r>
              <a:rPr lang="en-US" sz="2000" dirty="0">
                <a:solidFill>
                  <a:srgbClr val="F7E3CE"/>
                </a:solidFill>
                <a:latin typeface="Calibri" pitchFamily="34" charset="0"/>
                <a:ea typeface="Calibri" pitchFamily="34" charset="-122"/>
                <a:cs typeface="Calibri" pitchFamily="34" charset="-120"/>
              </a:rPr>
              <a:t>Individual Presentation Pitch</a:t>
            </a:r>
            <a:endParaRPr lang="en-US" sz="2000" dirty="0"/>
          </a:p>
        </p:txBody>
      </p:sp>
      <p:sp>
        <p:nvSpPr>
          <p:cNvPr id="6" name="Shape 4"/>
          <p:cNvSpPr/>
          <p:nvPr/>
        </p:nvSpPr>
        <p:spPr>
          <a:xfrm>
            <a:off x="658368" y="2502321"/>
            <a:ext cx="2377440" cy="27432"/>
          </a:xfrm>
          <a:prstGeom prst="rect">
            <a:avLst/>
          </a:prstGeom>
          <a:solidFill>
            <a:srgbClr val="40916C"/>
          </a:solidFill>
          <a:ln/>
        </p:spPr>
        <p:txBody>
          <a:bodyPr/>
          <a:lstStyle/>
          <a:p>
            <a:endParaRPr lang="en-US"/>
          </a:p>
        </p:txBody>
      </p:sp>
      <p:sp>
        <p:nvSpPr>
          <p:cNvPr id="7" name="Text 5"/>
          <p:cNvSpPr/>
          <p:nvPr/>
        </p:nvSpPr>
        <p:spPr>
          <a:xfrm>
            <a:off x="658368" y="2641180"/>
            <a:ext cx="7498080" cy="2260004"/>
          </a:xfrm>
          <a:prstGeom prst="rect">
            <a:avLst/>
          </a:prstGeom>
          <a:noFill/>
          <a:ln/>
        </p:spPr>
        <p:txBody>
          <a:bodyPr wrap="square" lIns="0" tIns="0" rIns="0" bIns="0" rtlCol="0" anchor="t"/>
          <a:lstStyle/>
          <a:p>
            <a:pPr marL="0" indent="0">
              <a:spcAft>
                <a:spcPts val="700"/>
              </a:spcAft>
              <a:buNone/>
            </a:pPr>
            <a:r>
              <a:rPr lang="en-US" sz="1350" dirty="0">
                <a:solidFill>
                  <a:srgbClr val="FFFFFF"/>
                </a:solidFill>
                <a:latin typeface="Calibri" pitchFamily="34" charset="0"/>
                <a:ea typeface="Calibri" pitchFamily="34" charset="-122"/>
                <a:cs typeface="Calibri" pitchFamily="34" charset="-120"/>
              </a:rPr>
              <a:t>Programme: Certificate in Higher Education Business Skills for the Workplace</a:t>
            </a:r>
            <a:endParaRPr lang="en-US" sz="1350" dirty="0"/>
          </a:p>
          <a:p>
            <a:pPr marL="0" indent="0">
              <a:spcAft>
                <a:spcPts val="700"/>
              </a:spcAft>
              <a:buNone/>
            </a:pPr>
            <a:r>
              <a:rPr lang="en-US" sz="1350" dirty="0">
                <a:solidFill>
                  <a:srgbClr val="FFFFFF"/>
                </a:solidFill>
                <a:latin typeface="Calibri" pitchFamily="34" charset="0"/>
                <a:ea typeface="Calibri" pitchFamily="34" charset="-122"/>
                <a:cs typeface="Calibri" pitchFamily="34" charset="-120"/>
              </a:rPr>
              <a:t>Module: Enterprise and Entrepreneurship</a:t>
            </a:r>
          </a:p>
          <a:p>
            <a:pPr marL="0" indent="0">
              <a:spcAft>
                <a:spcPts val="700"/>
              </a:spcAft>
              <a:buNone/>
            </a:pPr>
            <a:r>
              <a:rPr lang="en-US" sz="1350" dirty="0">
                <a:solidFill>
                  <a:srgbClr val="FFFFFF"/>
                </a:solidFill>
                <a:latin typeface="Calibri" pitchFamily="34" charset="0"/>
                <a:ea typeface="Calibri" pitchFamily="34" charset="-122"/>
                <a:cs typeface="Calibri" pitchFamily="34" charset="-120"/>
              </a:rPr>
              <a:t>Module code: LCLM4006</a:t>
            </a:r>
            <a:endParaRPr lang="en-US" sz="1350" dirty="0"/>
          </a:p>
          <a:p>
            <a:pPr marL="0" indent="0">
              <a:spcAft>
                <a:spcPts val="700"/>
              </a:spcAft>
              <a:buNone/>
            </a:pPr>
            <a:r>
              <a:rPr lang="en-US" sz="1350" dirty="0">
                <a:solidFill>
                  <a:srgbClr val="FFFFFF"/>
                </a:solidFill>
                <a:latin typeface="Calibri" pitchFamily="34" charset="0"/>
                <a:ea typeface="Calibri" pitchFamily="34" charset="-122"/>
                <a:cs typeface="Calibri" pitchFamily="34" charset="-120"/>
              </a:rPr>
              <a:t>Student: Prince Jimoh Isidahomen </a:t>
            </a:r>
          </a:p>
          <a:p>
            <a:pPr marL="0" indent="0">
              <a:spcAft>
                <a:spcPts val="700"/>
              </a:spcAft>
              <a:buNone/>
            </a:pPr>
            <a:r>
              <a:rPr lang="en-US" sz="1350" dirty="0">
                <a:solidFill>
                  <a:srgbClr val="FFFFFF"/>
                </a:solidFill>
                <a:latin typeface="Calibri" pitchFamily="34" charset="0"/>
                <a:ea typeface="Calibri" pitchFamily="34" charset="-122"/>
                <a:cs typeface="Calibri" pitchFamily="34" charset="-120"/>
              </a:rPr>
              <a:t>Student number: 2509813</a:t>
            </a:r>
            <a:endParaRPr lang="en-US" sz="1350" dirty="0"/>
          </a:p>
          <a:p>
            <a:pPr marL="0" indent="0">
              <a:spcAft>
                <a:spcPts val="700"/>
              </a:spcAft>
              <a:buNone/>
            </a:pPr>
            <a:r>
              <a:rPr lang="en-US" sz="1350" dirty="0">
                <a:solidFill>
                  <a:srgbClr val="FFFFFF"/>
                </a:solidFill>
                <a:latin typeface="Calibri" pitchFamily="34" charset="0"/>
                <a:ea typeface="Calibri" pitchFamily="34" charset="-122"/>
                <a:cs typeface="Calibri" pitchFamily="34" charset="-120"/>
              </a:rPr>
              <a:t>Lecturer: Dr Ejike </a:t>
            </a:r>
            <a:r>
              <a:rPr lang="en-US" sz="1350" dirty="0" err="1">
                <a:solidFill>
                  <a:srgbClr val="FFFFFF"/>
                </a:solidFill>
                <a:latin typeface="Calibri" pitchFamily="34" charset="0"/>
                <a:ea typeface="Calibri" pitchFamily="34" charset="-122"/>
                <a:cs typeface="Calibri" pitchFamily="34" charset="-120"/>
              </a:rPr>
              <a:t>Odeogu</a:t>
            </a:r>
            <a:endParaRPr lang="en-US" sz="1350" dirty="0"/>
          </a:p>
          <a:p>
            <a:pPr marL="0" indent="0">
              <a:spcAft>
                <a:spcPts val="700"/>
              </a:spcAft>
              <a:buNone/>
            </a:pPr>
            <a:r>
              <a:rPr lang="en-US" sz="1350" dirty="0">
                <a:solidFill>
                  <a:srgbClr val="FFFFFF"/>
                </a:solidFill>
                <a:latin typeface="Calibri" pitchFamily="34" charset="0"/>
                <a:ea typeface="Calibri" pitchFamily="34" charset="-122"/>
                <a:cs typeface="Calibri" pitchFamily="34" charset="-120"/>
              </a:rPr>
              <a:t>Date: 13/07/2005 </a:t>
            </a:r>
          </a:p>
          <a:p>
            <a:pPr marL="0" indent="0">
              <a:spcAft>
                <a:spcPts val="700"/>
              </a:spcAft>
              <a:buNone/>
            </a:pPr>
            <a:r>
              <a:rPr lang="en-US" sz="1350" dirty="0">
                <a:solidFill>
                  <a:srgbClr val="FFFFFF"/>
                </a:solidFill>
                <a:latin typeface="Calibri" pitchFamily="34" charset="0"/>
                <a:ea typeface="Calibri" pitchFamily="34" charset="-122"/>
                <a:cs typeface="Calibri" pitchFamily="34" charset="-120"/>
              </a:rPr>
              <a:t>Week 10</a:t>
            </a:r>
            <a:endParaRPr lang="en-US" sz="1350" dirty="0"/>
          </a:p>
        </p:txBody>
      </p:sp>
      <p:sp>
        <p:nvSpPr>
          <p:cNvPr id="8" name="Text 6"/>
          <p:cNvSpPr/>
          <p:nvPr/>
        </p:nvSpPr>
        <p:spPr>
          <a:xfrm>
            <a:off x="411480" y="4901184"/>
            <a:ext cx="4114800" cy="201168"/>
          </a:xfrm>
          <a:prstGeom prst="rect">
            <a:avLst/>
          </a:prstGeom>
          <a:noFill/>
          <a:ln/>
        </p:spPr>
        <p:txBody>
          <a:bodyPr wrap="square" lIns="0" tIns="0" rIns="0" bIns="0" rtlCol="0" anchor="ctr"/>
          <a:lstStyle/>
          <a:p>
            <a:pPr marL="0" indent="0">
              <a:buNone/>
            </a:pPr>
            <a:r>
              <a:rPr lang="en-US" sz="900" dirty="0">
                <a:solidFill>
                  <a:srgbClr val="6B6B6B"/>
                </a:solidFill>
                <a:latin typeface="Calibri" pitchFamily="34" charset="0"/>
                <a:ea typeface="Calibri" pitchFamily="34" charset="-122"/>
                <a:cs typeface="Calibri" pitchFamily="34" charset="-120"/>
              </a:rPr>
              <a:t>EcoBite African Kitchen Ltd</a:t>
            </a:r>
            <a:endParaRPr lang="en-US" sz="900" dirty="0"/>
          </a:p>
        </p:txBody>
      </p:sp>
      <p:sp>
        <p:nvSpPr>
          <p:cNvPr id="9" name="Text 7"/>
          <p:cNvSpPr/>
          <p:nvPr/>
        </p:nvSpPr>
        <p:spPr>
          <a:xfrm>
            <a:off x="8275320" y="4901184"/>
            <a:ext cx="457200" cy="201168"/>
          </a:xfrm>
          <a:prstGeom prst="rect">
            <a:avLst/>
          </a:prstGeom>
          <a:noFill/>
          <a:ln/>
        </p:spPr>
        <p:txBody>
          <a:bodyPr wrap="square" lIns="0" tIns="0" rIns="0" bIns="0" rtlCol="0" anchor="ctr"/>
          <a:lstStyle/>
          <a:p>
            <a:pPr marL="0" indent="0" algn="r">
              <a:buNone/>
            </a:pPr>
            <a:r>
              <a:rPr lang="en-US" sz="900" dirty="0">
                <a:solidFill>
                  <a:srgbClr val="6B6B6B"/>
                </a:solidFill>
                <a:latin typeface="Calibri" pitchFamily="34" charset="0"/>
                <a:ea typeface="Calibri" pitchFamily="34" charset="-122"/>
                <a:cs typeface="Calibri" pitchFamily="34" charset="-120"/>
              </a:rPr>
              <a:t>1</a:t>
            </a:r>
            <a:endParaRPr lang="en-US" sz="900" dirty="0"/>
          </a:p>
        </p:txBody>
      </p:sp>
      <p:pic>
        <p:nvPicPr>
          <p:cNvPr id="2" name="Picture 1" descr="UWTSD Policy Template with blank pages ...">
            <a:extLst>
              <a:ext uri="{FF2B5EF4-FFF2-40B4-BE49-F238E27FC236}">
                <a16:creationId xmlns:a16="http://schemas.microsoft.com/office/drawing/2014/main" id="{AEDB4599-8566-A598-37B7-5A0F817CCE33}"/>
              </a:ext>
            </a:extLst>
          </p:cNvPr>
          <p:cNvPicPr/>
          <p:nvPr/>
        </p:nvPicPr>
        <p:blipFill>
          <a:blip r:embed="rId3"/>
          <a:srcRect/>
          <a:stretch>
            <a:fillRect/>
          </a:stretch>
        </p:blipFill>
        <p:spPr>
          <a:xfrm>
            <a:off x="640080" y="103017"/>
            <a:ext cx="2933065" cy="1266825"/>
          </a:xfrm>
          <a:prstGeom prst="rect">
            <a:avLst/>
          </a:prstGeom>
          <a:noFill/>
          <a:ln>
            <a:noFill/>
            <a:prstDash/>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B4332"/>
          </a:solidFill>
          <a:ln/>
        </p:spPr>
        <p:txBody>
          <a:bodyPr/>
          <a:lstStyle/>
          <a:p>
            <a:endParaRPr lang="en-US"/>
          </a:p>
        </p:txBody>
      </p:sp>
      <p:sp>
        <p:nvSpPr>
          <p:cNvPr id="3" name="Text 1"/>
          <p:cNvSpPr/>
          <p:nvPr/>
        </p:nvSpPr>
        <p:spPr>
          <a:xfrm>
            <a:off x="411480" y="0"/>
            <a:ext cx="6949440" cy="749808"/>
          </a:xfrm>
          <a:prstGeom prst="rect">
            <a:avLst/>
          </a:prstGeom>
          <a:noFill/>
          <a:ln/>
        </p:spPr>
        <p:txBody>
          <a:bodyPr wrap="square" lIns="0" tIns="0" rIns="0" bIns="0" rtlCol="0" anchor="ctr"/>
          <a:lstStyle/>
          <a:p>
            <a:pPr marL="0" indent="0">
              <a:buNone/>
            </a:pPr>
            <a:r>
              <a:rPr lang="en-US" sz="2500" b="1" dirty="0">
                <a:solidFill>
                  <a:srgbClr val="FFFFFF"/>
                </a:solidFill>
                <a:latin typeface="Cambria" pitchFamily="34" charset="0"/>
                <a:ea typeface="Cambria" pitchFamily="34" charset="-122"/>
                <a:cs typeface="Cambria" pitchFamily="34" charset="-120"/>
              </a:rPr>
              <a:t>The Business Opportunity</a:t>
            </a:r>
            <a:endParaRPr lang="en-US" sz="2500" dirty="0"/>
          </a:p>
        </p:txBody>
      </p:sp>
      <p:sp>
        <p:nvSpPr>
          <p:cNvPr id="6" name="Text 4"/>
          <p:cNvSpPr/>
          <p:nvPr/>
        </p:nvSpPr>
        <p:spPr>
          <a:xfrm>
            <a:off x="411480" y="4901184"/>
            <a:ext cx="4114800" cy="201168"/>
          </a:xfrm>
          <a:prstGeom prst="rect">
            <a:avLst/>
          </a:prstGeom>
          <a:noFill/>
          <a:ln/>
        </p:spPr>
        <p:txBody>
          <a:bodyPr wrap="square" lIns="0" tIns="0" rIns="0" bIns="0" rtlCol="0" anchor="ctr"/>
          <a:lstStyle/>
          <a:p>
            <a:pPr marL="0" indent="0">
              <a:buNone/>
            </a:pPr>
            <a:r>
              <a:rPr lang="en-US" sz="900" dirty="0">
                <a:solidFill>
                  <a:srgbClr val="6B6B6B"/>
                </a:solidFill>
                <a:latin typeface="Calibri" pitchFamily="34" charset="0"/>
                <a:ea typeface="Calibri" pitchFamily="34" charset="-122"/>
                <a:cs typeface="Calibri" pitchFamily="34" charset="-120"/>
              </a:rPr>
              <a:t>EcoBite African Kitchen Ltd</a:t>
            </a:r>
            <a:endParaRPr lang="en-US" sz="900" dirty="0"/>
          </a:p>
        </p:txBody>
      </p:sp>
      <p:sp>
        <p:nvSpPr>
          <p:cNvPr id="7" name="Text 5"/>
          <p:cNvSpPr/>
          <p:nvPr/>
        </p:nvSpPr>
        <p:spPr>
          <a:xfrm>
            <a:off x="8275320" y="4901184"/>
            <a:ext cx="457200" cy="201168"/>
          </a:xfrm>
          <a:prstGeom prst="rect">
            <a:avLst/>
          </a:prstGeom>
          <a:noFill/>
          <a:ln/>
        </p:spPr>
        <p:txBody>
          <a:bodyPr wrap="square" lIns="0" tIns="0" rIns="0" bIns="0" rtlCol="0" anchor="ctr"/>
          <a:lstStyle/>
          <a:p>
            <a:pPr marL="0" indent="0" algn="r">
              <a:buNone/>
            </a:pPr>
            <a:r>
              <a:rPr lang="en-US" sz="900" dirty="0">
                <a:solidFill>
                  <a:srgbClr val="6B6B6B"/>
                </a:solidFill>
                <a:latin typeface="Calibri" pitchFamily="34" charset="0"/>
                <a:ea typeface="Calibri" pitchFamily="34" charset="-122"/>
                <a:cs typeface="Calibri" pitchFamily="34" charset="-120"/>
              </a:rPr>
              <a:t>2</a:t>
            </a:r>
            <a:endParaRPr lang="en-US" sz="900" dirty="0"/>
          </a:p>
        </p:txBody>
      </p:sp>
      <p:sp>
        <p:nvSpPr>
          <p:cNvPr id="8" name="Text 6"/>
          <p:cNvSpPr/>
          <p:nvPr/>
        </p:nvSpPr>
        <p:spPr>
          <a:xfrm>
            <a:off x="411480" y="932688"/>
            <a:ext cx="5166360" cy="3749040"/>
          </a:xfrm>
          <a:prstGeom prst="rect">
            <a:avLst/>
          </a:prstGeom>
          <a:noFill/>
          <a:ln/>
        </p:spPr>
        <p:txBody>
          <a:bodyPr wrap="square" lIns="0" tIns="0" rIns="0" bIns="0" rtlCol="0" anchor="t"/>
          <a:lstStyle/>
          <a:p>
            <a:pPr marL="177800" indent="-177800">
              <a:lnSpc>
                <a:spcPct val="105000"/>
              </a:lnSpc>
              <a:buSzPct val="100000"/>
              <a:buChar char="▪"/>
            </a:pPr>
            <a:r>
              <a:rPr lang="en-US" sz="1250" dirty="0">
                <a:solidFill>
                  <a:srgbClr val="2E2E2E"/>
                </a:solidFill>
                <a:latin typeface="Calibri" pitchFamily="34" charset="0"/>
                <a:ea typeface="Calibri" pitchFamily="34" charset="-122"/>
                <a:cs typeface="Calibri" pitchFamily="34" charset="-120"/>
              </a:rPr>
              <a:t>Birmingham consumers want food that is affordable, convenient and culturally diverse. </a:t>
            </a:r>
            <a:endParaRPr lang="en-US" sz="1250" dirty="0"/>
          </a:p>
          <a:p>
            <a:pPr marL="177800" indent="-177800">
              <a:lnSpc>
                <a:spcPct val="105000"/>
              </a:lnSpc>
              <a:buSzPct val="100000"/>
              <a:buChar char="▪"/>
            </a:pPr>
            <a:r>
              <a:rPr lang="en-US" sz="1250" dirty="0">
                <a:solidFill>
                  <a:srgbClr val="2E2E2E"/>
                </a:solidFill>
                <a:latin typeface="Calibri" pitchFamily="34" charset="0"/>
                <a:ea typeface="Calibri" pitchFamily="34" charset="-122"/>
                <a:cs typeface="Calibri" pitchFamily="34" charset="-120"/>
              </a:rPr>
              <a:t>Birmingham has over 1.1 million residents and a median age of 34, notably younger than the England average of 40. </a:t>
            </a:r>
            <a:r>
              <a:rPr lang="en-US" sz="1050" i="1" dirty="0">
                <a:solidFill>
                  <a:srgbClr val="6B6B6B"/>
                </a:solidFill>
                <a:latin typeface="Calibri" pitchFamily="34" charset="0"/>
                <a:ea typeface="Calibri" pitchFamily="34" charset="-122"/>
                <a:cs typeface="Calibri" pitchFamily="34" charset="-120"/>
              </a:rPr>
              <a:t>(Office for National Statistics, 2023)</a:t>
            </a:r>
            <a:endParaRPr lang="en-US" sz="1250" dirty="0"/>
          </a:p>
          <a:p>
            <a:pPr marL="177800" indent="-177800">
              <a:lnSpc>
                <a:spcPct val="105000"/>
              </a:lnSpc>
              <a:buSzPct val="100000"/>
              <a:buChar char="▪"/>
            </a:pPr>
            <a:r>
              <a:rPr lang="en-US" sz="1250" dirty="0">
                <a:solidFill>
                  <a:srgbClr val="2E2E2E"/>
                </a:solidFill>
                <a:latin typeface="Calibri" pitchFamily="34" charset="0"/>
                <a:ea typeface="Calibri" pitchFamily="34" charset="-122"/>
                <a:cs typeface="Calibri" pitchFamily="34" charset="-120"/>
              </a:rPr>
              <a:t>Around 42% of Birmingham residents identify within the Asian, Asian British or Asian Welsh, or Black, Black British, Black Welsh, Caribbean or African ethnic groups. </a:t>
            </a:r>
            <a:r>
              <a:rPr lang="en-US" sz="1050" i="1" dirty="0">
                <a:solidFill>
                  <a:srgbClr val="6B6B6B"/>
                </a:solidFill>
                <a:latin typeface="Calibri" pitchFamily="34" charset="0"/>
                <a:ea typeface="Calibri" pitchFamily="34" charset="-122"/>
                <a:cs typeface="Calibri" pitchFamily="34" charset="-120"/>
              </a:rPr>
              <a:t>(Office for National Statistics, 2023)</a:t>
            </a:r>
            <a:endParaRPr lang="en-US" sz="1250" dirty="0"/>
          </a:p>
          <a:p>
            <a:pPr marL="177800" indent="-177800">
              <a:lnSpc>
                <a:spcPct val="105000"/>
              </a:lnSpc>
              <a:buSzPct val="100000"/>
              <a:buChar char="▪"/>
            </a:pPr>
            <a:r>
              <a:rPr lang="en-US" sz="1250" dirty="0">
                <a:solidFill>
                  <a:srgbClr val="2E2E2E"/>
                </a:solidFill>
                <a:latin typeface="Calibri" pitchFamily="34" charset="0"/>
                <a:ea typeface="Calibri" pitchFamily="34" charset="-122"/>
                <a:cs typeface="Calibri" pitchFamily="34" charset="-120"/>
              </a:rPr>
              <a:t>EcoBite's own assessment is that this younger, ethnically diverse population is likely to support demand for convenient, culturally diverse food. </a:t>
            </a:r>
            <a:endParaRPr lang="en-US" sz="1250" dirty="0"/>
          </a:p>
          <a:p>
            <a:pPr marL="177800" indent="-177800">
              <a:lnSpc>
                <a:spcPct val="105000"/>
              </a:lnSpc>
              <a:buSzPct val="100000"/>
              <a:buChar char="▪"/>
            </a:pPr>
            <a:r>
              <a:rPr lang="en-US" sz="1250" dirty="0">
                <a:solidFill>
                  <a:srgbClr val="2E2E2E"/>
                </a:solidFill>
                <a:latin typeface="Calibri" pitchFamily="34" charset="0"/>
                <a:ea typeface="Calibri" pitchFamily="34" charset="-122"/>
                <a:cs typeface="Calibri" pitchFamily="34" charset="-120"/>
              </a:rPr>
              <a:t>A review of local business listings identified several African and West African food outlets already operating in Birmingham. </a:t>
            </a:r>
            <a:r>
              <a:rPr lang="en-US" sz="1050" i="1" dirty="0">
                <a:solidFill>
                  <a:srgbClr val="6B6B6B"/>
                </a:solidFill>
                <a:latin typeface="Calibri" pitchFamily="34" charset="0"/>
                <a:ea typeface="Calibri" pitchFamily="34" charset="-122"/>
                <a:cs typeface="Calibri" pitchFamily="34" charset="-120"/>
              </a:rPr>
              <a:t>(Google, 2026)</a:t>
            </a:r>
            <a:endParaRPr lang="en-US" sz="1250" dirty="0"/>
          </a:p>
        </p:txBody>
      </p:sp>
      <p:sp>
        <p:nvSpPr>
          <p:cNvPr id="9" name="Text 7"/>
          <p:cNvSpPr/>
          <p:nvPr/>
        </p:nvSpPr>
        <p:spPr>
          <a:xfrm>
            <a:off x="5715000" y="932688"/>
            <a:ext cx="3017520" cy="292608"/>
          </a:xfrm>
          <a:prstGeom prst="rect">
            <a:avLst/>
          </a:prstGeom>
          <a:noFill/>
          <a:ln/>
        </p:spPr>
        <p:txBody>
          <a:bodyPr wrap="square" lIns="0" tIns="0" rIns="0" bIns="0" rtlCol="0" anchor="ctr"/>
          <a:lstStyle/>
          <a:p>
            <a:pPr marL="0" indent="0">
              <a:buNone/>
            </a:pPr>
            <a:r>
              <a:rPr lang="en-US" sz="1400" b="1" dirty="0">
                <a:solidFill>
                  <a:srgbClr val="1B4332"/>
                </a:solidFill>
                <a:latin typeface="Cambria" pitchFamily="34" charset="0"/>
                <a:ea typeface="Cambria" pitchFamily="34" charset="-122"/>
                <a:cs typeface="Cambria" pitchFamily="34" charset="-120"/>
              </a:rPr>
              <a:t>Target Customers</a:t>
            </a:r>
            <a:endParaRPr lang="en-US" sz="1400" dirty="0"/>
          </a:p>
        </p:txBody>
      </p:sp>
      <p:sp>
        <p:nvSpPr>
          <p:cNvPr id="10" name="Shape 8"/>
          <p:cNvSpPr/>
          <p:nvPr/>
        </p:nvSpPr>
        <p:spPr>
          <a:xfrm>
            <a:off x="5715000" y="1298448"/>
            <a:ext cx="3017520" cy="512064"/>
          </a:xfrm>
          <a:prstGeom prst="roundRect">
            <a:avLst>
              <a:gd name="adj" fmla="val 10714"/>
            </a:avLst>
          </a:prstGeom>
          <a:solidFill>
            <a:srgbClr val="D8EDE1"/>
          </a:solidFill>
          <a:ln/>
        </p:spPr>
        <p:txBody>
          <a:bodyPr/>
          <a:lstStyle/>
          <a:p>
            <a:endParaRPr lang="en-US"/>
          </a:p>
        </p:txBody>
      </p:sp>
      <p:sp>
        <p:nvSpPr>
          <p:cNvPr id="11" name="Shape 9"/>
          <p:cNvSpPr/>
          <p:nvPr/>
        </p:nvSpPr>
        <p:spPr>
          <a:xfrm>
            <a:off x="5824728" y="1417320"/>
            <a:ext cx="274320" cy="274320"/>
          </a:xfrm>
          <a:prstGeom prst="ellipse">
            <a:avLst/>
          </a:prstGeom>
          <a:solidFill>
            <a:srgbClr val="40916C"/>
          </a:solidFill>
          <a:ln/>
        </p:spPr>
        <p:txBody>
          <a:bodyPr/>
          <a:lstStyle/>
          <a:p>
            <a:endParaRPr lang="en-US"/>
          </a:p>
        </p:txBody>
      </p:sp>
      <p:sp>
        <p:nvSpPr>
          <p:cNvPr id="12" name="Text 10"/>
          <p:cNvSpPr/>
          <p:nvPr/>
        </p:nvSpPr>
        <p:spPr>
          <a:xfrm>
            <a:off x="6199632" y="1298448"/>
            <a:ext cx="2468880" cy="512064"/>
          </a:xfrm>
          <a:prstGeom prst="rect">
            <a:avLst/>
          </a:prstGeom>
          <a:noFill/>
          <a:ln/>
        </p:spPr>
        <p:txBody>
          <a:bodyPr wrap="square" lIns="0" tIns="0" rIns="0" bIns="0" rtlCol="0" anchor="ctr"/>
          <a:lstStyle/>
          <a:p>
            <a:pPr marL="0" indent="0">
              <a:buNone/>
            </a:pPr>
            <a:r>
              <a:rPr lang="en-US" sz="1150" b="1" dirty="0">
                <a:solidFill>
                  <a:srgbClr val="2E2E2E"/>
                </a:solidFill>
                <a:latin typeface="Calibri" pitchFamily="34" charset="0"/>
                <a:ea typeface="Calibri" pitchFamily="34" charset="-122"/>
                <a:cs typeface="Calibri" pitchFamily="34" charset="-120"/>
              </a:rPr>
              <a:t>University students</a:t>
            </a:r>
            <a:endParaRPr lang="en-US" sz="1150" dirty="0"/>
          </a:p>
        </p:txBody>
      </p:sp>
      <p:sp>
        <p:nvSpPr>
          <p:cNvPr id="13" name="Shape 11"/>
          <p:cNvSpPr/>
          <p:nvPr/>
        </p:nvSpPr>
        <p:spPr>
          <a:xfrm>
            <a:off x="5715000" y="1901952"/>
            <a:ext cx="3017520" cy="512064"/>
          </a:xfrm>
          <a:prstGeom prst="roundRect">
            <a:avLst>
              <a:gd name="adj" fmla="val 10714"/>
            </a:avLst>
          </a:prstGeom>
          <a:solidFill>
            <a:srgbClr val="D8EDE1"/>
          </a:solidFill>
          <a:ln/>
        </p:spPr>
        <p:txBody>
          <a:bodyPr/>
          <a:lstStyle/>
          <a:p>
            <a:endParaRPr lang="en-US"/>
          </a:p>
        </p:txBody>
      </p:sp>
      <p:sp>
        <p:nvSpPr>
          <p:cNvPr id="14" name="Shape 12"/>
          <p:cNvSpPr/>
          <p:nvPr/>
        </p:nvSpPr>
        <p:spPr>
          <a:xfrm>
            <a:off x="5824728" y="2020824"/>
            <a:ext cx="274320" cy="274320"/>
          </a:xfrm>
          <a:prstGeom prst="ellipse">
            <a:avLst/>
          </a:prstGeom>
          <a:solidFill>
            <a:srgbClr val="40916C"/>
          </a:solidFill>
          <a:ln/>
        </p:spPr>
        <p:txBody>
          <a:bodyPr/>
          <a:lstStyle/>
          <a:p>
            <a:endParaRPr lang="en-US"/>
          </a:p>
        </p:txBody>
      </p:sp>
      <p:sp>
        <p:nvSpPr>
          <p:cNvPr id="15" name="Text 13"/>
          <p:cNvSpPr/>
          <p:nvPr/>
        </p:nvSpPr>
        <p:spPr>
          <a:xfrm>
            <a:off x="6199632" y="1901952"/>
            <a:ext cx="2468880" cy="512064"/>
          </a:xfrm>
          <a:prstGeom prst="rect">
            <a:avLst/>
          </a:prstGeom>
          <a:noFill/>
          <a:ln/>
        </p:spPr>
        <p:txBody>
          <a:bodyPr wrap="square" lIns="0" tIns="0" rIns="0" bIns="0" rtlCol="0" anchor="ctr"/>
          <a:lstStyle/>
          <a:p>
            <a:pPr marL="0" indent="0">
              <a:buNone/>
            </a:pPr>
            <a:r>
              <a:rPr lang="en-US" sz="1150" b="1" dirty="0">
                <a:solidFill>
                  <a:srgbClr val="2E2E2E"/>
                </a:solidFill>
                <a:latin typeface="Calibri" pitchFamily="34" charset="0"/>
                <a:ea typeface="Calibri" pitchFamily="34" charset="-122"/>
                <a:cs typeface="Calibri" pitchFamily="34" charset="-120"/>
              </a:rPr>
              <a:t>Professionals &amp; workers</a:t>
            </a:r>
            <a:endParaRPr lang="en-US" sz="1150" dirty="0"/>
          </a:p>
        </p:txBody>
      </p:sp>
      <p:sp>
        <p:nvSpPr>
          <p:cNvPr id="16" name="Shape 14"/>
          <p:cNvSpPr/>
          <p:nvPr/>
        </p:nvSpPr>
        <p:spPr>
          <a:xfrm>
            <a:off x="5715000" y="2505456"/>
            <a:ext cx="3017520" cy="512064"/>
          </a:xfrm>
          <a:prstGeom prst="roundRect">
            <a:avLst>
              <a:gd name="adj" fmla="val 10714"/>
            </a:avLst>
          </a:prstGeom>
          <a:solidFill>
            <a:srgbClr val="D8EDE1"/>
          </a:solidFill>
          <a:ln/>
        </p:spPr>
        <p:txBody>
          <a:bodyPr/>
          <a:lstStyle/>
          <a:p>
            <a:endParaRPr lang="en-US"/>
          </a:p>
        </p:txBody>
      </p:sp>
      <p:sp>
        <p:nvSpPr>
          <p:cNvPr id="17" name="Shape 15"/>
          <p:cNvSpPr/>
          <p:nvPr/>
        </p:nvSpPr>
        <p:spPr>
          <a:xfrm>
            <a:off x="5824728" y="2624328"/>
            <a:ext cx="274320" cy="274320"/>
          </a:xfrm>
          <a:prstGeom prst="ellipse">
            <a:avLst/>
          </a:prstGeom>
          <a:solidFill>
            <a:srgbClr val="40916C"/>
          </a:solidFill>
          <a:ln/>
        </p:spPr>
        <p:txBody>
          <a:bodyPr/>
          <a:lstStyle/>
          <a:p>
            <a:endParaRPr lang="en-US"/>
          </a:p>
        </p:txBody>
      </p:sp>
      <p:sp>
        <p:nvSpPr>
          <p:cNvPr id="18" name="Text 16"/>
          <p:cNvSpPr/>
          <p:nvPr/>
        </p:nvSpPr>
        <p:spPr>
          <a:xfrm>
            <a:off x="6199632" y="2505456"/>
            <a:ext cx="2468880" cy="512064"/>
          </a:xfrm>
          <a:prstGeom prst="rect">
            <a:avLst/>
          </a:prstGeom>
          <a:noFill/>
          <a:ln/>
        </p:spPr>
        <p:txBody>
          <a:bodyPr wrap="square" lIns="0" tIns="0" rIns="0" bIns="0" rtlCol="0" anchor="ctr"/>
          <a:lstStyle/>
          <a:p>
            <a:pPr marL="0" indent="0">
              <a:buNone/>
            </a:pPr>
            <a:r>
              <a:rPr lang="en-US" sz="1150" b="1" dirty="0">
                <a:solidFill>
                  <a:srgbClr val="2E2E2E"/>
                </a:solidFill>
                <a:latin typeface="Calibri" pitchFamily="34" charset="0"/>
                <a:ea typeface="Calibri" pitchFamily="34" charset="-122"/>
                <a:cs typeface="Calibri" pitchFamily="34" charset="-120"/>
              </a:rPr>
              <a:t>Families</a:t>
            </a:r>
            <a:endParaRPr lang="en-US" sz="1150" dirty="0"/>
          </a:p>
        </p:txBody>
      </p:sp>
      <p:sp>
        <p:nvSpPr>
          <p:cNvPr id="19" name="Shape 17"/>
          <p:cNvSpPr/>
          <p:nvPr/>
        </p:nvSpPr>
        <p:spPr>
          <a:xfrm>
            <a:off x="5715000" y="3108960"/>
            <a:ext cx="3017520" cy="512064"/>
          </a:xfrm>
          <a:prstGeom prst="roundRect">
            <a:avLst>
              <a:gd name="adj" fmla="val 10714"/>
            </a:avLst>
          </a:prstGeom>
          <a:solidFill>
            <a:srgbClr val="D8EDE1"/>
          </a:solidFill>
          <a:ln/>
        </p:spPr>
        <p:txBody>
          <a:bodyPr/>
          <a:lstStyle/>
          <a:p>
            <a:endParaRPr lang="en-US"/>
          </a:p>
        </p:txBody>
      </p:sp>
      <p:sp>
        <p:nvSpPr>
          <p:cNvPr id="20" name="Shape 18"/>
          <p:cNvSpPr/>
          <p:nvPr/>
        </p:nvSpPr>
        <p:spPr>
          <a:xfrm>
            <a:off x="5824728" y="3227832"/>
            <a:ext cx="274320" cy="274320"/>
          </a:xfrm>
          <a:prstGeom prst="ellipse">
            <a:avLst/>
          </a:prstGeom>
          <a:solidFill>
            <a:srgbClr val="40916C"/>
          </a:solidFill>
          <a:ln/>
        </p:spPr>
        <p:txBody>
          <a:bodyPr/>
          <a:lstStyle/>
          <a:p>
            <a:endParaRPr lang="en-US"/>
          </a:p>
        </p:txBody>
      </p:sp>
      <p:sp>
        <p:nvSpPr>
          <p:cNvPr id="21" name="Text 19"/>
          <p:cNvSpPr/>
          <p:nvPr/>
        </p:nvSpPr>
        <p:spPr>
          <a:xfrm>
            <a:off x="6199632" y="3108960"/>
            <a:ext cx="2468880" cy="512064"/>
          </a:xfrm>
          <a:prstGeom prst="rect">
            <a:avLst/>
          </a:prstGeom>
          <a:noFill/>
          <a:ln/>
        </p:spPr>
        <p:txBody>
          <a:bodyPr wrap="square" lIns="0" tIns="0" rIns="0" bIns="0" rtlCol="0" anchor="ctr"/>
          <a:lstStyle/>
          <a:p>
            <a:pPr marL="0" indent="0">
              <a:buNone/>
            </a:pPr>
            <a:r>
              <a:rPr lang="en-US" sz="1150" b="1" dirty="0">
                <a:solidFill>
                  <a:srgbClr val="2E2E2E"/>
                </a:solidFill>
                <a:latin typeface="Calibri" pitchFamily="34" charset="0"/>
                <a:ea typeface="Calibri" pitchFamily="34" charset="-122"/>
                <a:cs typeface="Calibri" pitchFamily="34" charset="-120"/>
              </a:rPr>
              <a:t>African &amp; Caribbean residents</a:t>
            </a:r>
            <a:endParaRPr lang="en-US" sz="1150" dirty="0"/>
          </a:p>
        </p:txBody>
      </p:sp>
      <p:sp>
        <p:nvSpPr>
          <p:cNvPr id="22" name="Shape 20"/>
          <p:cNvSpPr/>
          <p:nvPr/>
        </p:nvSpPr>
        <p:spPr>
          <a:xfrm>
            <a:off x="5715000" y="3712464"/>
            <a:ext cx="3017520" cy="512064"/>
          </a:xfrm>
          <a:prstGeom prst="roundRect">
            <a:avLst>
              <a:gd name="adj" fmla="val 10714"/>
            </a:avLst>
          </a:prstGeom>
          <a:solidFill>
            <a:srgbClr val="D8EDE1"/>
          </a:solidFill>
          <a:ln/>
        </p:spPr>
        <p:txBody>
          <a:bodyPr/>
          <a:lstStyle/>
          <a:p>
            <a:endParaRPr lang="en-US"/>
          </a:p>
        </p:txBody>
      </p:sp>
      <p:sp>
        <p:nvSpPr>
          <p:cNvPr id="23" name="Shape 21"/>
          <p:cNvSpPr/>
          <p:nvPr/>
        </p:nvSpPr>
        <p:spPr>
          <a:xfrm>
            <a:off x="5824728" y="3831336"/>
            <a:ext cx="274320" cy="274320"/>
          </a:xfrm>
          <a:prstGeom prst="ellipse">
            <a:avLst/>
          </a:prstGeom>
          <a:solidFill>
            <a:srgbClr val="40916C"/>
          </a:solidFill>
          <a:ln/>
        </p:spPr>
        <p:txBody>
          <a:bodyPr/>
          <a:lstStyle/>
          <a:p>
            <a:endParaRPr lang="en-US"/>
          </a:p>
        </p:txBody>
      </p:sp>
      <p:sp>
        <p:nvSpPr>
          <p:cNvPr id="24" name="Text 22"/>
          <p:cNvSpPr/>
          <p:nvPr/>
        </p:nvSpPr>
        <p:spPr>
          <a:xfrm>
            <a:off x="6199632" y="3712464"/>
            <a:ext cx="2468880" cy="512064"/>
          </a:xfrm>
          <a:prstGeom prst="rect">
            <a:avLst/>
          </a:prstGeom>
          <a:noFill/>
          <a:ln/>
        </p:spPr>
        <p:txBody>
          <a:bodyPr wrap="square" lIns="0" tIns="0" rIns="0" bIns="0" rtlCol="0" anchor="ctr"/>
          <a:lstStyle/>
          <a:p>
            <a:pPr marL="0" indent="0">
              <a:buNone/>
            </a:pPr>
            <a:r>
              <a:rPr lang="en-US" sz="1150" b="1" dirty="0">
                <a:solidFill>
                  <a:srgbClr val="2E2E2E"/>
                </a:solidFill>
                <a:latin typeface="Calibri" pitchFamily="34" charset="0"/>
                <a:ea typeface="Calibri" pitchFamily="34" charset="-122"/>
                <a:cs typeface="Calibri" pitchFamily="34" charset="-120"/>
              </a:rPr>
              <a:t>Other diverse-food lovers</a:t>
            </a:r>
            <a:endParaRPr lang="en-US" sz="11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B4332"/>
          </a:solidFill>
          <a:ln/>
        </p:spPr>
        <p:txBody>
          <a:bodyPr/>
          <a:lstStyle/>
          <a:p>
            <a:endParaRPr lang="en-US"/>
          </a:p>
        </p:txBody>
      </p:sp>
      <p:sp>
        <p:nvSpPr>
          <p:cNvPr id="3" name="Text 1"/>
          <p:cNvSpPr/>
          <p:nvPr/>
        </p:nvSpPr>
        <p:spPr>
          <a:xfrm>
            <a:off x="411480" y="0"/>
            <a:ext cx="6949440" cy="749808"/>
          </a:xfrm>
          <a:prstGeom prst="rect">
            <a:avLst/>
          </a:prstGeom>
          <a:noFill/>
          <a:ln/>
        </p:spPr>
        <p:txBody>
          <a:bodyPr wrap="square" lIns="0" tIns="0" rIns="0" bIns="0" rtlCol="0" anchor="ctr"/>
          <a:lstStyle/>
          <a:p>
            <a:pPr marL="0" indent="0">
              <a:buNone/>
            </a:pPr>
            <a:r>
              <a:rPr lang="en-US" sz="2500" b="1" dirty="0">
                <a:solidFill>
                  <a:srgbClr val="FFFFFF"/>
                </a:solidFill>
                <a:latin typeface="Cambria" pitchFamily="34" charset="0"/>
                <a:ea typeface="Cambria" pitchFamily="34" charset="-122"/>
                <a:cs typeface="Cambria" pitchFamily="34" charset="-120"/>
              </a:rPr>
              <a:t>The Business Idea</a:t>
            </a:r>
            <a:endParaRPr lang="en-US" sz="2500" dirty="0"/>
          </a:p>
        </p:txBody>
      </p:sp>
      <p:sp>
        <p:nvSpPr>
          <p:cNvPr id="6" name="Text 4"/>
          <p:cNvSpPr/>
          <p:nvPr/>
        </p:nvSpPr>
        <p:spPr>
          <a:xfrm>
            <a:off x="411480" y="4901184"/>
            <a:ext cx="4114800" cy="201168"/>
          </a:xfrm>
          <a:prstGeom prst="rect">
            <a:avLst/>
          </a:prstGeom>
          <a:noFill/>
          <a:ln/>
        </p:spPr>
        <p:txBody>
          <a:bodyPr wrap="square" lIns="0" tIns="0" rIns="0" bIns="0" rtlCol="0" anchor="ctr"/>
          <a:lstStyle/>
          <a:p>
            <a:pPr marL="0" indent="0">
              <a:buNone/>
            </a:pPr>
            <a:r>
              <a:rPr lang="en-US" sz="900" dirty="0">
                <a:solidFill>
                  <a:srgbClr val="6B6B6B"/>
                </a:solidFill>
                <a:latin typeface="Calibri" pitchFamily="34" charset="0"/>
                <a:ea typeface="Calibri" pitchFamily="34" charset="-122"/>
                <a:cs typeface="Calibri" pitchFamily="34" charset="-120"/>
              </a:rPr>
              <a:t>EcoBite African Kitchen Ltd</a:t>
            </a:r>
            <a:endParaRPr lang="en-US" sz="900" dirty="0"/>
          </a:p>
        </p:txBody>
      </p:sp>
      <p:sp>
        <p:nvSpPr>
          <p:cNvPr id="7" name="Text 5"/>
          <p:cNvSpPr/>
          <p:nvPr/>
        </p:nvSpPr>
        <p:spPr>
          <a:xfrm>
            <a:off x="8275320" y="4901184"/>
            <a:ext cx="457200" cy="201168"/>
          </a:xfrm>
          <a:prstGeom prst="rect">
            <a:avLst/>
          </a:prstGeom>
          <a:noFill/>
          <a:ln/>
        </p:spPr>
        <p:txBody>
          <a:bodyPr wrap="square" lIns="0" tIns="0" rIns="0" bIns="0" rtlCol="0" anchor="ctr"/>
          <a:lstStyle/>
          <a:p>
            <a:pPr marL="0" indent="0" algn="r">
              <a:buNone/>
            </a:pPr>
            <a:r>
              <a:rPr lang="en-US" sz="900" dirty="0">
                <a:solidFill>
                  <a:srgbClr val="6B6B6B"/>
                </a:solidFill>
                <a:latin typeface="Calibri" pitchFamily="34" charset="0"/>
                <a:ea typeface="Calibri" pitchFamily="34" charset="-122"/>
                <a:cs typeface="Calibri" pitchFamily="34" charset="-120"/>
              </a:rPr>
              <a:t>3</a:t>
            </a:r>
            <a:endParaRPr lang="en-US" sz="900" dirty="0"/>
          </a:p>
        </p:txBody>
      </p:sp>
      <p:pic>
        <p:nvPicPr>
          <p:cNvPr id="8" name="Image 0" descr="/home/claude/assets/storefront.jpeg"/>
          <p:cNvPicPr>
            <a:picLocks noChangeAspect="1"/>
          </p:cNvPicPr>
          <p:nvPr/>
        </p:nvPicPr>
        <p:blipFill>
          <a:blip r:embed="rId3"/>
          <a:stretch>
            <a:fillRect/>
          </a:stretch>
        </p:blipFill>
        <p:spPr>
          <a:xfrm>
            <a:off x="411480" y="960120"/>
            <a:ext cx="3566160" cy="2660904"/>
          </a:xfrm>
          <a:prstGeom prst="rect">
            <a:avLst/>
          </a:prstGeom>
        </p:spPr>
      </p:pic>
      <p:sp>
        <p:nvSpPr>
          <p:cNvPr id="9" name="Text 6"/>
          <p:cNvSpPr/>
          <p:nvPr/>
        </p:nvSpPr>
        <p:spPr>
          <a:xfrm>
            <a:off x="411480" y="3648456"/>
            <a:ext cx="3566160" cy="365760"/>
          </a:xfrm>
          <a:prstGeom prst="rect">
            <a:avLst/>
          </a:prstGeom>
          <a:noFill/>
          <a:ln/>
        </p:spPr>
        <p:txBody>
          <a:bodyPr wrap="square" lIns="0" tIns="0" rIns="0" bIns="0" rtlCol="0" anchor="ctr"/>
          <a:lstStyle/>
          <a:p>
            <a:pPr marL="0" indent="0">
              <a:buNone/>
            </a:pPr>
            <a:r>
              <a:rPr lang="en-US" sz="850" i="1" dirty="0">
                <a:solidFill>
                  <a:srgbClr val="6B6B6B"/>
                </a:solidFill>
                <a:latin typeface="Calibri" pitchFamily="34" charset="0"/>
                <a:ea typeface="Calibri" pitchFamily="34" charset="-122"/>
                <a:cs typeface="Calibri" pitchFamily="34" charset="-120"/>
              </a:rPr>
              <a:t>Figure: Proposed storefront concept for EcoBite African Kitchen Ltd</a:t>
            </a:r>
            <a:endParaRPr lang="en-US" sz="850" dirty="0"/>
          </a:p>
        </p:txBody>
      </p:sp>
      <p:sp>
        <p:nvSpPr>
          <p:cNvPr id="10" name="Text 7"/>
          <p:cNvSpPr/>
          <p:nvPr/>
        </p:nvSpPr>
        <p:spPr>
          <a:xfrm>
            <a:off x="4251960" y="960120"/>
            <a:ext cx="4480560" cy="3200400"/>
          </a:xfrm>
          <a:prstGeom prst="rect">
            <a:avLst/>
          </a:prstGeom>
          <a:noFill/>
          <a:ln/>
        </p:spPr>
        <p:txBody>
          <a:bodyPr wrap="square" lIns="0" tIns="0" rIns="0" bIns="0" rtlCol="0" anchor="t"/>
          <a:lstStyle/>
          <a:p>
            <a:pPr marL="177800" indent="-177800">
              <a:lnSpc>
                <a:spcPct val="105000"/>
              </a:lnSpc>
              <a:spcAft>
                <a:spcPts val="1100"/>
              </a:spcAft>
              <a:buSzPct val="100000"/>
              <a:buChar char="▪"/>
            </a:pPr>
            <a:r>
              <a:rPr lang="en-US" sz="1300" dirty="0">
                <a:solidFill>
                  <a:srgbClr val="2E2E2E"/>
                </a:solidFill>
                <a:latin typeface="Calibri" pitchFamily="34" charset="0"/>
                <a:ea typeface="Calibri" pitchFamily="34" charset="-122"/>
                <a:cs typeface="Calibri" pitchFamily="34" charset="-120"/>
              </a:rPr>
              <a:t>African-inspired meals sold via takeaway, delivery, collection and online pre-order</a:t>
            </a:r>
            <a:endParaRPr lang="en-US" sz="1300" dirty="0"/>
          </a:p>
          <a:p>
            <a:pPr marL="177800" indent="-177800">
              <a:lnSpc>
                <a:spcPct val="105000"/>
              </a:lnSpc>
              <a:spcAft>
                <a:spcPts val="1100"/>
              </a:spcAft>
              <a:buSzPct val="100000"/>
              <a:buChar char="▪"/>
            </a:pPr>
            <a:r>
              <a:rPr lang="en-US" sz="1300" dirty="0">
                <a:solidFill>
                  <a:srgbClr val="2E2E2E"/>
                </a:solidFill>
                <a:latin typeface="Calibri" pitchFamily="34" charset="0"/>
                <a:ea typeface="Calibri" pitchFamily="34" charset="-122"/>
                <a:cs typeface="Calibri" pitchFamily="34" charset="-120"/>
              </a:rPr>
              <a:t>Affordable weekly meal bundles, priced £5 to £10</a:t>
            </a:r>
            <a:endParaRPr lang="en-US" sz="1300" dirty="0"/>
          </a:p>
          <a:p>
            <a:pPr marL="177800" indent="-177800">
              <a:lnSpc>
                <a:spcPct val="105000"/>
              </a:lnSpc>
              <a:spcAft>
                <a:spcPts val="1100"/>
              </a:spcAft>
              <a:buSzPct val="100000"/>
              <a:buChar char="▪"/>
            </a:pPr>
            <a:r>
              <a:rPr lang="en-US" sz="1300" dirty="0">
                <a:solidFill>
                  <a:srgbClr val="2E2E2E"/>
                </a:solidFill>
                <a:latin typeface="Calibri" pitchFamily="34" charset="0"/>
                <a:ea typeface="Calibri" pitchFamily="34" charset="-122"/>
                <a:cs typeface="Calibri" pitchFamily="34" charset="-120"/>
              </a:rPr>
              <a:t>Small-kitchen model, not a full dine-in restaurant</a:t>
            </a:r>
            <a:endParaRPr lang="en-US" sz="1300" dirty="0"/>
          </a:p>
          <a:p>
            <a:pPr marL="177800" indent="-177800">
              <a:lnSpc>
                <a:spcPct val="105000"/>
              </a:lnSpc>
              <a:spcAft>
                <a:spcPts val="1100"/>
              </a:spcAft>
              <a:buSzPct val="100000"/>
              <a:buChar char="▪"/>
            </a:pPr>
            <a:r>
              <a:rPr lang="en-US" sz="1300" dirty="0">
                <a:solidFill>
                  <a:srgbClr val="2E2E2E"/>
                </a:solidFill>
                <a:latin typeface="Calibri" pitchFamily="34" charset="0"/>
                <a:ea typeface="Calibri" pitchFamily="34" charset="-122"/>
                <a:cs typeface="Calibri" pitchFamily="34" charset="-120"/>
              </a:rPr>
              <a:t>Avoids major costs: no dine-in rent premium, no interior design, minimal on-site staffing</a:t>
            </a:r>
            <a:endParaRPr lang="en-US" sz="1300" dirty="0"/>
          </a:p>
          <a:p>
            <a:pPr marL="177800" indent="-177800">
              <a:lnSpc>
                <a:spcPct val="105000"/>
              </a:lnSpc>
              <a:spcAft>
                <a:spcPts val="1100"/>
              </a:spcAft>
              <a:buSzPct val="100000"/>
              <a:buChar char="▪"/>
            </a:pPr>
            <a:r>
              <a:rPr lang="en-US" sz="1300" dirty="0">
                <a:solidFill>
                  <a:srgbClr val="2E2E2E"/>
                </a:solidFill>
                <a:latin typeface="Calibri" pitchFamily="34" charset="0"/>
                <a:ea typeface="Calibri" pitchFamily="34" charset="-122"/>
                <a:cs typeface="Calibri" pitchFamily="34" charset="-120"/>
              </a:rPr>
              <a:t>The model is designed to support speed, convenience and online ordering</a:t>
            </a:r>
            <a:endParaRPr lang="en-US" sz="1300" dirty="0"/>
          </a:p>
        </p:txBody>
      </p:sp>
      <p:sp>
        <p:nvSpPr>
          <p:cNvPr id="11" name="Shape 8"/>
          <p:cNvSpPr/>
          <p:nvPr/>
        </p:nvSpPr>
        <p:spPr>
          <a:xfrm>
            <a:off x="4251960" y="4160520"/>
            <a:ext cx="4480560" cy="502920"/>
          </a:xfrm>
          <a:prstGeom prst="roundRect">
            <a:avLst>
              <a:gd name="adj" fmla="val 10909"/>
            </a:avLst>
          </a:prstGeom>
          <a:solidFill>
            <a:srgbClr val="F7E3CE"/>
          </a:solidFill>
          <a:ln/>
        </p:spPr>
        <p:txBody>
          <a:bodyPr/>
          <a:lstStyle/>
          <a:p>
            <a:endParaRPr lang="en-US"/>
          </a:p>
        </p:txBody>
      </p:sp>
      <p:sp>
        <p:nvSpPr>
          <p:cNvPr id="12" name="Text 9"/>
          <p:cNvSpPr/>
          <p:nvPr/>
        </p:nvSpPr>
        <p:spPr>
          <a:xfrm>
            <a:off x="4389120" y="4160520"/>
            <a:ext cx="4206240" cy="502920"/>
          </a:xfrm>
          <a:prstGeom prst="rect">
            <a:avLst/>
          </a:prstGeom>
          <a:noFill/>
          <a:ln/>
        </p:spPr>
        <p:txBody>
          <a:bodyPr wrap="square" lIns="0" tIns="0" rIns="0" bIns="0" rtlCol="0" anchor="ctr"/>
          <a:lstStyle/>
          <a:p>
            <a:pPr marL="0" indent="0">
              <a:buNone/>
            </a:pPr>
            <a:r>
              <a:rPr lang="en-US" sz="1150" b="1" dirty="0">
                <a:solidFill>
                  <a:srgbClr val="D97D35"/>
                </a:solidFill>
                <a:latin typeface="Calibri" pitchFamily="34" charset="0"/>
                <a:ea typeface="Calibri" pitchFamily="34" charset="-122"/>
                <a:cs typeface="Calibri" pitchFamily="34" charset="-120"/>
              </a:rPr>
              <a:t>Lower overheads: </a:t>
            </a:r>
            <a:r>
              <a:rPr lang="en-US" sz="1150" dirty="0">
                <a:solidFill>
                  <a:srgbClr val="2E2E2E"/>
                </a:solidFill>
                <a:latin typeface="Calibri" pitchFamily="34" charset="0"/>
                <a:ea typeface="Calibri" pitchFamily="34" charset="-122"/>
                <a:cs typeface="Calibri" pitchFamily="34" charset="-120"/>
              </a:rPr>
              <a:t>pricing is intended to stay accessible while protecting margins</a:t>
            </a:r>
            <a:endParaRPr lang="en-US" sz="11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B4332"/>
          </a:solidFill>
          <a:ln/>
        </p:spPr>
        <p:txBody>
          <a:bodyPr/>
          <a:lstStyle/>
          <a:p>
            <a:endParaRPr lang="en-US"/>
          </a:p>
        </p:txBody>
      </p:sp>
      <p:sp>
        <p:nvSpPr>
          <p:cNvPr id="3" name="Text 1"/>
          <p:cNvSpPr/>
          <p:nvPr/>
        </p:nvSpPr>
        <p:spPr>
          <a:xfrm>
            <a:off x="411480" y="0"/>
            <a:ext cx="6949440" cy="749808"/>
          </a:xfrm>
          <a:prstGeom prst="rect">
            <a:avLst/>
          </a:prstGeom>
          <a:noFill/>
          <a:ln/>
        </p:spPr>
        <p:txBody>
          <a:bodyPr wrap="square" lIns="0" tIns="0" rIns="0" bIns="0" rtlCol="0" anchor="ctr"/>
          <a:lstStyle/>
          <a:p>
            <a:pPr marL="0" indent="0">
              <a:buNone/>
            </a:pPr>
            <a:r>
              <a:rPr lang="en-US" sz="2500" b="1" dirty="0">
                <a:solidFill>
                  <a:srgbClr val="FFFFFF"/>
                </a:solidFill>
                <a:latin typeface="Cambria" pitchFamily="34" charset="0"/>
                <a:ea typeface="Cambria" pitchFamily="34" charset="-122"/>
                <a:cs typeface="Cambria" pitchFamily="34" charset="-120"/>
              </a:rPr>
              <a:t>Unique Selling Proposition</a:t>
            </a:r>
            <a:endParaRPr lang="en-US" sz="2500" dirty="0"/>
          </a:p>
        </p:txBody>
      </p:sp>
      <p:sp>
        <p:nvSpPr>
          <p:cNvPr id="6" name="Text 4"/>
          <p:cNvSpPr/>
          <p:nvPr/>
        </p:nvSpPr>
        <p:spPr>
          <a:xfrm>
            <a:off x="411480" y="4901184"/>
            <a:ext cx="4114800" cy="201168"/>
          </a:xfrm>
          <a:prstGeom prst="rect">
            <a:avLst/>
          </a:prstGeom>
          <a:noFill/>
          <a:ln/>
        </p:spPr>
        <p:txBody>
          <a:bodyPr wrap="square" lIns="0" tIns="0" rIns="0" bIns="0" rtlCol="0" anchor="ctr"/>
          <a:lstStyle/>
          <a:p>
            <a:pPr marL="0" indent="0">
              <a:buNone/>
            </a:pPr>
            <a:r>
              <a:rPr lang="en-US" sz="900" dirty="0">
                <a:solidFill>
                  <a:srgbClr val="6B6B6B"/>
                </a:solidFill>
                <a:latin typeface="Calibri" pitchFamily="34" charset="0"/>
                <a:ea typeface="Calibri" pitchFamily="34" charset="-122"/>
                <a:cs typeface="Calibri" pitchFamily="34" charset="-120"/>
              </a:rPr>
              <a:t>EcoBite African Kitchen Ltd</a:t>
            </a:r>
            <a:endParaRPr lang="en-US" sz="900" dirty="0"/>
          </a:p>
        </p:txBody>
      </p:sp>
      <p:sp>
        <p:nvSpPr>
          <p:cNvPr id="7" name="Text 5"/>
          <p:cNvSpPr/>
          <p:nvPr/>
        </p:nvSpPr>
        <p:spPr>
          <a:xfrm>
            <a:off x="8275320" y="4901184"/>
            <a:ext cx="457200" cy="201168"/>
          </a:xfrm>
          <a:prstGeom prst="rect">
            <a:avLst/>
          </a:prstGeom>
          <a:noFill/>
          <a:ln/>
        </p:spPr>
        <p:txBody>
          <a:bodyPr wrap="square" lIns="0" tIns="0" rIns="0" bIns="0" rtlCol="0" anchor="ctr"/>
          <a:lstStyle/>
          <a:p>
            <a:pPr marL="0" indent="0" algn="r">
              <a:buNone/>
            </a:pPr>
            <a:r>
              <a:rPr lang="en-US" sz="900" dirty="0">
                <a:solidFill>
                  <a:srgbClr val="6B6B6B"/>
                </a:solidFill>
                <a:latin typeface="Calibri" pitchFamily="34" charset="0"/>
                <a:ea typeface="Calibri" pitchFamily="34" charset="-122"/>
                <a:cs typeface="Calibri" pitchFamily="34" charset="-120"/>
              </a:rPr>
              <a:t>4</a:t>
            </a:r>
            <a:endParaRPr lang="en-US" sz="900" dirty="0"/>
          </a:p>
        </p:txBody>
      </p:sp>
      <p:sp>
        <p:nvSpPr>
          <p:cNvPr id="8" name="Shape 6"/>
          <p:cNvSpPr/>
          <p:nvPr/>
        </p:nvSpPr>
        <p:spPr>
          <a:xfrm>
            <a:off x="411480" y="960120"/>
            <a:ext cx="4041648" cy="713232"/>
          </a:xfrm>
          <a:prstGeom prst="roundRect">
            <a:avLst>
              <a:gd name="adj" fmla="val 8974"/>
            </a:avLst>
          </a:prstGeom>
          <a:solidFill>
            <a:srgbClr val="D8EDE1"/>
          </a:solidFill>
          <a:ln/>
        </p:spPr>
        <p:txBody>
          <a:bodyPr/>
          <a:lstStyle/>
          <a:p>
            <a:endParaRPr lang="en-US"/>
          </a:p>
        </p:txBody>
      </p:sp>
      <p:sp>
        <p:nvSpPr>
          <p:cNvPr id="9" name="Shape 7"/>
          <p:cNvSpPr/>
          <p:nvPr/>
        </p:nvSpPr>
        <p:spPr>
          <a:xfrm>
            <a:off x="539496" y="1161288"/>
            <a:ext cx="310896" cy="310896"/>
          </a:xfrm>
          <a:prstGeom prst="ellipse">
            <a:avLst/>
          </a:prstGeom>
          <a:solidFill>
            <a:srgbClr val="40916C"/>
          </a:solidFill>
          <a:ln/>
        </p:spPr>
        <p:txBody>
          <a:bodyPr/>
          <a:lstStyle/>
          <a:p>
            <a:endParaRPr lang="en-US"/>
          </a:p>
        </p:txBody>
      </p:sp>
      <p:sp>
        <p:nvSpPr>
          <p:cNvPr id="10" name="Text 8"/>
          <p:cNvSpPr/>
          <p:nvPr/>
        </p:nvSpPr>
        <p:spPr>
          <a:xfrm>
            <a:off x="539496" y="1161288"/>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1</a:t>
            </a:r>
            <a:endParaRPr lang="en-US" sz="1300" dirty="0"/>
          </a:p>
        </p:txBody>
      </p:sp>
      <p:sp>
        <p:nvSpPr>
          <p:cNvPr id="11" name="Text 9"/>
          <p:cNvSpPr/>
          <p:nvPr/>
        </p:nvSpPr>
        <p:spPr>
          <a:xfrm>
            <a:off x="941832" y="960120"/>
            <a:ext cx="3401568" cy="713232"/>
          </a:xfrm>
          <a:prstGeom prst="rect">
            <a:avLst/>
          </a:prstGeom>
          <a:noFill/>
          <a:ln/>
        </p:spPr>
        <p:txBody>
          <a:bodyPr wrap="square" lIns="0" tIns="0" rIns="0" bIns="0" rtlCol="0" anchor="ctr"/>
          <a:lstStyle/>
          <a:p>
            <a:pPr marL="0" indent="0">
              <a:buNone/>
            </a:pPr>
            <a:r>
              <a:rPr lang="en-US" sz="1200" b="1" dirty="0">
                <a:solidFill>
                  <a:srgbClr val="2E2E2E"/>
                </a:solidFill>
                <a:latin typeface="Calibri" pitchFamily="34" charset="0"/>
                <a:ea typeface="Calibri" pitchFamily="34" charset="-122"/>
                <a:cs typeface="Calibri" pitchFamily="34" charset="-120"/>
              </a:rPr>
              <a:t>Affordable African meal bundles (£5 to £10)</a:t>
            </a:r>
            <a:endParaRPr lang="en-US" sz="1200" dirty="0"/>
          </a:p>
        </p:txBody>
      </p:sp>
      <p:sp>
        <p:nvSpPr>
          <p:cNvPr id="12" name="Shape 10"/>
          <p:cNvSpPr/>
          <p:nvPr/>
        </p:nvSpPr>
        <p:spPr>
          <a:xfrm>
            <a:off x="4672584" y="960120"/>
            <a:ext cx="4041648" cy="713232"/>
          </a:xfrm>
          <a:prstGeom prst="roundRect">
            <a:avLst>
              <a:gd name="adj" fmla="val 8974"/>
            </a:avLst>
          </a:prstGeom>
          <a:solidFill>
            <a:srgbClr val="F7E3CE"/>
          </a:solidFill>
          <a:ln/>
        </p:spPr>
        <p:txBody>
          <a:bodyPr/>
          <a:lstStyle/>
          <a:p>
            <a:endParaRPr lang="en-US"/>
          </a:p>
        </p:txBody>
      </p:sp>
      <p:sp>
        <p:nvSpPr>
          <p:cNvPr id="13" name="Shape 11"/>
          <p:cNvSpPr/>
          <p:nvPr/>
        </p:nvSpPr>
        <p:spPr>
          <a:xfrm>
            <a:off x="4800600" y="1161288"/>
            <a:ext cx="310896" cy="310896"/>
          </a:xfrm>
          <a:prstGeom prst="ellipse">
            <a:avLst/>
          </a:prstGeom>
          <a:solidFill>
            <a:srgbClr val="D97D35"/>
          </a:solidFill>
          <a:ln/>
        </p:spPr>
        <p:txBody>
          <a:bodyPr/>
          <a:lstStyle/>
          <a:p>
            <a:endParaRPr lang="en-US"/>
          </a:p>
        </p:txBody>
      </p:sp>
      <p:sp>
        <p:nvSpPr>
          <p:cNvPr id="14" name="Text 12"/>
          <p:cNvSpPr/>
          <p:nvPr/>
        </p:nvSpPr>
        <p:spPr>
          <a:xfrm>
            <a:off x="4800600" y="1161288"/>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2</a:t>
            </a:r>
            <a:endParaRPr lang="en-US" sz="1300" dirty="0"/>
          </a:p>
        </p:txBody>
      </p:sp>
      <p:sp>
        <p:nvSpPr>
          <p:cNvPr id="15" name="Text 13"/>
          <p:cNvSpPr/>
          <p:nvPr/>
        </p:nvSpPr>
        <p:spPr>
          <a:xfrm>
            <a:off x="5202936" y="960120"/>
            <a:ext cx="3401568" cy="713232"/>
          </a:xfrm>
          <a:prstGeom prst="rect">
            <a:avLst/>
          </a:prstGeom>
          <a:noFill/>
          <a:ln/>
        </p:spPr>
        <p:txBody>
          <a:bodyPr wrap="square" lIns="0" tIns="0" rIns="0" bIns="0" rtlCol="0" anchor="ctr"/>
          <a:lstStyle/>
          <a:p>
            <a:pPr marL="0" indent="0">
              <a:buNone/>
            </a:pPr>
            <a:r>
              <a:rPr lang="en-US" sz="1200" b="1" dirty="0">
                <a:solidFill>
                  <a:srgbClr val="2E2E2E"/>
                </a:solidFill>
                <a:latin typeface="Calibri" pitchFamily="34" charset="0"/>
                <a:ea typeface="Calibri" pitchFamily="34" charset="-122"/>
                <a:cs typeface="Calibri" pitchFamily="34" charset="-120"/>
              </a:rPr>
              <a:t>Convenient digital ordering</a:t>
            </a:r>
            <a:endParaRPr lang="en-US" sz="1200" dirty="0"/>
          </a:p>
        </p:txBody>
      </p:sp>
      <p:sp>
        <p:nvSpPr>
          <p:cNvPr id="16" name="Shape 14"/>
          <p:cNvSpPr/>
          <p:nvPr/>
        </p:nvSpPr>
        <p:spPr>
          <a:xfrm>
            <a:off x="411480" y="1837944"/>
            <a:ext cx="4041648" cy="713232"/>
          </a:xfrm>
          <a:prstGeom prst="roundRect">
            <a:avLst>
              <a:gd name="adj" fmla="val 8974"/>
            </a:avLst>
          </a:prstGeom>
          <a:solidFill>
            <a:srgbClr val="D8EDE1"/>
          </a:solidFill>
          <a:ln/>
        </p:spPr>
        <p:txBody>
          <a:bodyPr/>
          <a:lstStyle/>
          <a:p>
            <a:endParaRPr lang="en-US"/>
          </a:p>
        </p:txBody>
      </p:sp>
      <p:sp>
        <p:nvSpPr>
          <p:cNvPr id="17" name="Shape 15"/>
          <p:cNvSpPr/>
          <p:nvPr/>
        </p:nvSpPr>
        <p:spPr>
          <a:xfrm>
            <a:off x="539496" y="2039112"/>
            <a:ext cx="310896" cy="310896"/>
          </a:xfrm>
          <a:prstGeom prst="ellipse">
            <a:avLst/>
          </a:prstGeom>
          <a:solidFill>
            <a:srgbClr val="40916C"/>
          </a:solidFill>
          <a:ln/>
        </p:spPr>
        <p:txBody>
          <a:bodyPr/>
          <a:lstStyle/>
          <a:p>
            <a:endParaRPr lang="en-US"/>
          </a:p>
        </p:txBody>
      </p:sp>
      <p:sp>
        <p:nvSpPr>
          <p:cNvPr id="18" name="Text 16"/>
          <p:cNvSpPr/>
          <p:nvPr/>
        </p:nvSpPr>
        <p:spPr>
          <a:xfrm>
            <a:off x="539496" y="2039112"/>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3</a:t>
            </a:r>
            <a:endParaRPr lang="en-US" sz="1300" dirty="0"/>
          </a:p>
        </p:txBody>
      </p:sp>
      <p:sp>
        <p:nvSpPr>
          <p:cNvPr id="19" name="Text 17"/>
          <p:cNvSpPr/>
          <p:nvPr/>
        </p:nvSpPr>
        <p:spPr>
          <a:xfrm>
            <a:off x="941832" y="1837944"/>
            <a:ext cx="3401568" cy="713232"/>
          </a:xfrm>
          <a:prstGeom prst="rect">
            <a:avLst/>
          </a:prstGeom>
          <a:noFill/>
          <a:ln/>
        </p:spPr>
        <p:txBody>
          <a:bodyPr wrap="square" lIns="0" tIns="0" rIns="0" bIns="0" rtlCol="0" anchor="ctr"/>
          <a:lstStyle/>
          <a:p>
            <a:pPr marL="0" indent="0">
              <a:buNone/>
            </a:pPr>
            <a:r>
              <a:rPr lang="en-US" sz="1200" b="1" dirty="0">
                <a:solidFill>
                  <a:srgbClr val="2E2E2E"/>
                </a:solidFill>
                <a:latin typeface="Calibri" pitchFamily="34" charset="0"/>
                <a:ea typeface="Calibri" pitchFamily="34" charset="-122"/>
                <a:cs typeface="Calibri" pitchFamily="34" charset="-120"/>
              </a:rPr>
              <a:t>Focused, fixed menu: predictable demand</a:t>
            </a:r>
            <a:endParaRPr lang="en-US" sz="1200" dirty="0"/>
          </a:p>
        </p:txBody>
      </p:sp>
      <p:sp>
        <p:nvSpPr>
          <p:cNvPr id="20" name="Shape 18"/>
          <p:cNvSpPr/>
          <p:nvPr/>
        </p:nvSpPr>
        <p:spPr>
          <a:xfrm>
            <a:off x="4672584" y="1837944"/>
            <a:ext cx="4041648" cy="713232"/>
          </a:xfrm>
          <a:prstGeom prst="roundRect">
            <a:avLst>
              <a:gd name="adj" fmla="val 8974"/>
            </a:avLst>
          </a:prstGeom>
          <a:solidFill>
            <a:srgbClr val="F7E3CE"/>
          </a:solidFill>
          <a:ln/>
        </p:spPr>
        <p:txBody>
          <a:bodyPr/>
          <a:lstStyle/>
          <a:p>
            <a:endParaRPr lang="en-US"/>
          </a:p>
        </p:txBody>
      </p:sp>
      <p:sp>
        <p:nvSpPr>
          <p:cNvPr id="21" name="Shape 19"/>
          <p:cNvSpPr/>
          <p:nvPr/>
        </p:nvSpPr>
        <p:spPr>
          <a:xfrm>
            <a:off x="4800600" y="2039112"/>
            <a:ext cx="310896" cy="310896"/>
          </a:xfrm>
          <a:prstGeom prst="ellipse">
            <a:avLst/>
          </a:prstGeom>
          <a:solidFill>
            <a:srgbClr val="D97D35"/>
          </a:solidFill>
          <a:ln/>
        </p:spPr>
        <p:txBody>
          <a:bodyPr/>
          <a:lstStyle/>
          <a:p>
            <a:endParaRPr lang="en-US"/>
          </a:p>
        </p:txBody>
      </p:sp>
      <p:sp>
        <p:nvSpPr>
          <p:cNvPr id="22" name="Text 20"/>
          <p:cNvSpPr/>
          <p:nvPr/>
        </p:nvSpPr>
        <p:spPr>
          <a:xfrm>
            <a:off x="4800600" y="2039112"/>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4</a:t>
            </a:r>
            <a:endParaRPr lang="en-US" sz="1300" dirty="0"/>
          </a:p>
        </p:txBody>
      </p:sp>
      <p:sp>
        <p:nvSpPr>
          <p:cNvPr id="23" name="Text 21"/>
          <p:cNvSpPr/>
          <p:nvPr/>
        </p:nvSpPr>
        <p:spPr>
          <a:xfrm>
            <a:off x="5202936" y="1837944"/>
            <a:ext cx="3401568" cy="713232"/>
          </a:xfrm>
          <a:prstGeom prst="rect">
            <a:avLst/>
          </a:prstGeom>
          <a:noFill/>
          <a:ln/>
        </p:spPr>
        <p:txBody>
          <a:bodyPr wrap="square" lIns="0" tIns="0" rIns="0" bIns="0" rtlCol="0" anchor="ctr"/>
          <a:lstStyle/>
          <a:p>
            <a:pPr marL="0" indent="0">
              <a:buNone/>
            </a:pPr>
            <a:r>
              <a:rPr lang="en-US" sz="1200" b="1" dirty="0">
                <a:solidFill>
                  <a:srgbClr val="2E2E2E"/>
                </a:solidFill>
                <a:latin typeface="Calibri" pitchFamily="34" charset="0"/>
                <a:ea typeface="Calibri" pitchFamily="34" charset="-122"/>
                <a:cs typeface="Calibri" pitchFamily="34" charset="-120"/>
              </a:rPr>
              <a:t>Recyclable / compostable packaging</a:t>
            </a:r>
            <a:endParaRPr lang="en-US" sz="1200" dirty="0"/>
          </a:p>
        </p:txBody>
      </p:sp>
      <p:sp>
        <p:nvSpPr>
          <p:cNvPr id="24" name="Shape 22"/>
          <p:cNvSpPr/>
          <p:nvPr/>
        </p:nvSpPr>
        <p:spPr>
          <a:xfrm>
            <a:off x="411480" y="2715768"/>
            <a:ext cx="4041648" cy="713232"/>
          </a:xfrm>
          <a:prstGeom prst="roundRect">
            <a:avLst>
              <a:gd name="adj" fmla="val 8974"/>
            </a:avLst>
          </a:prstGeom>
          <a:solidFill>
            <a:srgbClr val="D8EDE1"/>
          </a:solidFill>
          <a:ln/>
        </p:spPr>
        <p:txBody>
          <a:bodyPr/>
          <a:lstStyle/>
          <a:p>
            <a:endParaRPr lang="en-US"/>
          </a:p>
        </p:txBody>
      </p:sp>
      <p:sp>
        <p:nvSpPr>
          <p:cNvPr id="25" name="Shape 23"/>
          <p:cNvSpPr/>
          <p:nvPr/>
        </p:nvSpPr>
        <p:spPr>
          <a:xfrm>
            <a:off x="539496" y="2916936"/>
            <a:ext cx="310896" cy="310896"/>
          </a:xfrm>
          <a:prstGeom prst="ellipse">
            <a:avLst/>
          </a:prstGeom>
          <a:solidFill>
            <a:srgbClr val="40916C"/>
          </a:solidFill>
          <a:ln/>
        </p:spPr>
        <p:txBody>
          <a:bodyPr/>
          <a:lstStyle/>
          <a:p>
            <a:endParaRPr lang="en-US"/>
          </a:p>
        </p:txBody>
      </p:sp>
      <p:sp>
        <p:nvSpPr>
          <p:cNvPr id="26" name="Text 24"/>
          <p:cNvSpPr/>
          <p:nvPr/>
        </p:nvSpPr>
        <p:spPr>
          <a:xfrm>
            <a:off x="539496" y="2916936"/>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5</a:t>
            </a:r>
            <a:endParaRPr lang="en-US" sz="1300" dirty="0"/>
          </a:p>
        </p:txBody>
      </p:sp>
      <p:sp>
        <p:nvSpPr>
          <p:cNvPr id="27" name="Text 25"/>
          <p:cNvSpPr/>
          <p:nvPr/>
        </p:nvSpPr>
        <p:spPr>
          <a:xfrm>
            <a:off x="941832" y="2715768"/>
            <a:ext cx="3401568" cy="713232"/>
          </a:xfrm>
          <a:prstGeom prst="rect">
            <a:avLst/>
          </a:prstGeom>
          <a:noFill/>
          <a:ln/>
        </p:spPr>
        <p:txBody>
          <a:bodyPr wrap="square" lIns="0" tIns="0" rIns="0" bIns="0" rtlCol="0" anchor="ctr"/>
          <a:lstStyle/>
          <a:p>
            <a:pPr marL="0" indent="0">
              <a:buNone/>
            </a:pPr>
            <a:r>
              <a:rPr lang="en-US" sz="1200" b="1" dirty="0">
                <a:solidFill>
                  <a:srgbClr val="2E2E2E"/>
                </a:solidFill>
                <a:latin typeface="Calibri" pitchFamily="34" charset="0"/>
                <a:ea typeface="Calibri" pitchFamily="34" charset="-122"/>
                <a:cs typeface="Calibri" pitchFamily="34" charset="-120"/>
              </a:rPr>
              <a:t>Reduced food waste via pre-orders</a:t>
            </a:r>
            <a:endParaRPr lang="en-US" sz="1200" dirty="0"/>
          </a:p>
        </p:txBody>
      </p:sp>
      <p:sp>
        <p:nvSpPr>
          <p:cNvPr id="28" name="Shape 26"/>
          <p:cNvSpPr/>
          <p:nvPr/>
        </p:nvSpPr>
        <p:spPr>
          <a:xfrm>
            <a:off x="4672584" y="2715768"/>
            <a:ext cx="4041648" cy="713232"/>
          </a:xfrm>
          <a:prstGeom prst="roundRect">
            <a:avLst>
              <a:gd name="adj" fmla="val 8974"/>
            </a:avLst>
          </a:prstGeom>
          <a:solidFill>
            <a:srgbClr val="F7E3CE"/>
          </a:solidFill>
          <a:ln/>
        </p:spPr>
        <p:txBody>
          <a:bodyPr/>
          <a:lstStyle/>
          <a:p>
            <a:endParaRPr lang="en-US"/>
          </a:p>
        </p:txBody>
      </p:sp>
      <p:sp>
        <p:nvSpPr>
          <p:cNvPr id="29" name="Shape 27"/>
          <p:cNvSpPr/>
          <p:nvPr/>
        </p:nvSpPr>
        <p:spPr>
          <a:xfrm>
            <a:off x="4800600" y="2916936"/>
            <a:ext cx="310896" cy="310896"/>
          </a:xfrm>
          <a:prstGeom prst="ellipse">
            <a:avLst/>
          </a:prstGeom>
          <a:solidFill>
            <a:srgbClr val="D97D35"/>
          </a:solidFill>
          <a:ln/>
        </p:spPr>
        <p:txBody>
          <a:bodyPr/>
          <a:lstStyle/>
          <a:p>
            <a:endParaRPr lang="en-US"/>
          </a:p>
        </p:txBody>
      </p:sp>
      <p:sp>
        <p:nvSpPr>
          <p:cNvPr id="30" name="Text 28"/>
          <p:cNvSpPr/>
          <p:nvPr/>
        </p:nvSpPr>
        <p:spPr>
          <a:xfrm>
            <a:off x="4800600" y="2916936"/>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6</a:t>
            </a:r>
            <a:endParaRPr lang="en-US" sz="1300" dirty="0"/>
          </a:p>
        </p:txBody>
      </p:sp>
      <p:sp>
        <p:nvSpPr>
          <p:cNvPr id="31" name="Text 29"/>
          <p:cNvSpPr/>
          <p:nvPr/>
        </p:nvSpPr>
        <p:spPr>
          <a:xfrm>
            <a:off x="5202936" y="2715768"/>
            <a:ext cx="3401568" cy="713232"/>
          </a:xfrm>
          <a:prstGeom prst="rect">
            <a:avLst/>
          </a:prstGeom>
          <a:noFill/>
          <a:ln/>
        </p:spPr>
        <p:txBody>
          <a:bodyPr wrap="square" lIns="0" tIns="0" rIns="0" bIns="0" rtlCol="0" anchor="ctr"/>
          <a:lstStyle/>
          <a:p>
            <a:pPr marL="0" indent="0">
              <a:buNone/>
            </a:pPr>
            <a:r>
              <a:rPr lang="en-US" sz="1200" b="1" dirty="0">
                <a:solidFill>
                  <a:srgbClr val="2E2E2E"/>
                </a:solidFill>
                <a:latin typeface="Calibri" pitchFamily="34" charset="0"/>
                <a:ea typeface="Calibri" pitchFamily="34" charset="-122"/>
                <a:cs typeface="Calibri" pitchFamily="34" charset="-120"/>
              </a:rPr>
              <a:t>Community meal-support scheme</a:t>
            </a:r>
            <a:endParaRPr lang="en-US" sz="1200" dirty="0"/>
          </a:p>
        </p:txBody>
      </p:sp>
      <p:sp>
        <p:nvSpPr>
          <p:cNvPr id="32" name="Shape 30"/>
          <p:cNvSpPr/>
          <p:nvPr/>
        </p:nvSpPr>
        <p:spPr>
          <a:xfrm>
            <a:off x="411480" y="3593592"/>
            <a:ext cx="4041648" cy="713232"/>
          </a:xfrm>
          <a:prstGeom prst="roundRect">
            <a:avLst>
              <a:gd name="adj" fmla="val 8974"/>
            </a:avLst>
          </a:prstGeom>
          <a:solidFill>
            <a:srgbClr val="D8EDE1"/>
          </a:solidFill>
          <a:ln/>
        </p:spPr>
        <p:txBody>
          <a:bodyPr/>
          <a:lstStyle/>
          <a:p>
            <a:endParaRPr lang="en-US"/>
          </a:p>
        </p:txBody>
      </p:sp>
      <p:sp>
        <p:nvSpPr>
          <p:cNvPr id="33" name="Shape 31"/>
          <p:cNvSpPr/>
          <p:nvPr/>
        </p:nvSpPr>
        <p:spPr>
          <a:xfrm>
            <a:off x="539496" y="3794760"/>
            <a:ext cx="310896" cy="310896"/>
          </a:xfrm>
          <a:prstGeom prst="ellipse">
            <a:avLst/>
          </a:prstGeom>
          <a:solidFill>
            <a:srgbClr val="40916C"/>
          </a:solidFill>
          <a:ln/>
        </p:spPr>
        <p:txBody>
          <a:bodyPr/>
          <a:lstStyle/>
          <a:p>
            <a:endParaRPr lang="en-US"/>
          </a:p>
        </p:txBody>
      </p:sp>
      <p:sp>
        <p:nvSpPr>
          <p:cNvPr id="34" name="Text 32"/>
          <p:cNvSpPr/>
          <p:nvPr/>
        </p:nvSpPr>
        <p:spPr>
          <a:xfrm>
            <a:off x="539496" y="3794760"/>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7</a:t>
            </a:r>
            <a:endParaRPr lang="en-US" sz="1300" dirty="0"/>
          </a:p>
        </p:txBody>
      </p:sp>
      <p:sp>
        <p:nvSpPr>
          <p:cNvPr id="35" name="Text 33"/>
          <p:cNvSpPr/>
          <p:nvPr/>
        </p:nvSpPr>
        <p:spPr>
          <a:xfrm>
            <a:off x="941832" y="3593592"/>
            <a:ext cx="3401568" cy="713232"/>
          </a:xfrm>
          <a:prstGeom prst="rect">
            <a:avLst/>
          </a:prstGeom>
          <a:noFill/>
          <a:ln/>
        </p:spPr>
        <p:txBody>
          <a:bodyPr wrap="square" lIns="0" tIns="0" rIns="0" bIns="0" rtlCol="0" anchor="ctr"/>
          <a:lstStyle/>
          <a:p>
            <a:pPr marL="0" indent="0">
              <a:buNone/>
            </a:pPr>
            <a:r>
              <a:rPr lang="en-US" sz="1200" b="1" dirty="0">
                <a:solidFill>
                  <a:srgbClr val="2E2E2E"/>
                </a:solidFill>
                <a:latin typeface="Calibri" pitchFamily="34" charset="0"/>
                <a:ea typeface="Calibri" pitchFamily="34" charset="-122"/>
                <a:cs typeface="Calibri" pitchFamily="34" charset="-120"/>
              </a:rPr>
              <a:t>Direct-order incentives and discounts</a:t>
            </a:r>
            <a:endParaRPr lang="en-US" sz="1200" dirty="0"/>
          </a:p>
        </p:txBody>
      </p:sp>
      <p:sp>
        <p:nvSpPr>
          <p:cNvPr id="36" name="Shape 34"/>
          <p:cNvSpPr/>
          <p:nvPr/>
        </p:nvSpPr>
        <p:spPr>
          <a:xfrm>
            <a:off x="4672584" y="3593592"/>
            <a:ext cx="4041648" cy="713232"/>
          </a:xfrm>
          <a:prstGeom prst="roundRect">
            <a:avLst>
              <a:gd name="adj" fmla="val 8974"/>
            </a:avLst>
          </a:prstGeom>
          <a:solidFill>
            <a:srgbClr val="1B4332"/>
          </a:solidFill>
          <a:ln/>
        </p:spPr>
        <p:txBody>
          <a:bodyPr/>
          <a:lstStyle/>
          <a:p>
            <a:endParaRPr lang="en-US"/>
          </a:p>
        </p:txBody>
      </p:sp>
      <p:sp>
        <p:nvSpPr>
          <p:cNvPr id="37" name="Text 35"/>
          <p:cNvSpPr/>
          <p:nvPr/>
        </p:nvSpPr>
        <p:spPr>
          <a:xfrm>
            <a:off x="4809744" y="3593592"/>
            <a:ext cx="3767328" cy="713232"/>
          </a:xfrm>
          <a:prstGeom prst="rect">
            <a:avLst/>
          </a:prstGeom>
          <a:noFill/>
          <a:ln/>
        </p:spPr>
        <p:txBody>
          <a:bodyPr wrap="square" lIns="0" tIns="0" rIns="0" bIns="0" rtlCol="0" anchor="ctr"/>
          <a:lstStyle/>
          <a:p>
            <a:pPr marL="0" indent="0">
              <a:buNone/>
            </a:pPr>
            <a:r>
              <a:rPr lang="en-US" sz="1050" i="1" dirty="0">
                <a:solidFill>
                  <a:srgbClr val="FFFFFF"/>
                </a:solidFill>
                <a:latin typeface="Calibri" pitchFamily="34" charset="0"/>
                <a:ea typeface="Calibri" pitchFamily="34" charset="-122"/>
                <a:cs typeface="Calibri" pitchFamily="34" charset="-120"/>
              </a:rPr>
              <a:t>Why customers may choose EcoBite: affordable meal bundles, responsible packaging and community value.</a:t>
            </a:r>
            <a:endParaRPr lang="en-US" sz="10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B4332"/>
          </a:solidFill>
          <a:ln/>
        </p:spPr>
        <p:txBody>
          <a:bodyPr/>
          <a:lstStyle/>
          <a:p>
            <a:endParaRPr lang="en-US"/>
          </a:p>
        </p:txBody>
      </p:sp>
      <p:sp>
        <p:nvSpPr>
          <p:cNvPr id="3" name="Text 1"/>
          <p:cNvSpPr/>
          <p:nvPr/>
        </p:nvSpPr>
        <p:spPr>
          <a:xfrm>
            <a:off x="411480" y="0"/>
            <a:ext cx="6949440" cy="749808"/>
          </a:xfrm>
          <a:prstGeom prst="rect">
            <a:avLst/>
          </a:prstGeom>
          <a:noFill/>
          <a:ln/>
        </p:spPr>
        <p:txBody>
          <a:bodyPr wrap="square" lIns="0" tIns="0" rIns="0" bIns="0" rtlCol="0" anchor="ctr"/>
          <a:lstStyle/>
          <a:p>
            <a:pPr marL="0" indent="0">
              <a:buNone/>
            </a:pPr>
            <a:r>
              <a:rPr lang="en-US" sz="2500" b="1" dirty="0">
                <a:solidFill>
                  <a:srgbClr val="FFFFFF"/>
                </a:solidFill>
                <a:latin typeface="Cambria" pitchFamily="34" charset="0"/>
                <a:ea typeface="Cambria" pitchFamily="34" charset="-122"/>
                <a:cs typeface="Cambria" pitchFamily="34" charset="-120"/>
              </a:rPr>
              <a:t>Management Structure &amp; Legal Format</a:t>
            </a:r>
            <a:endParaRPr lang="en-US" sz="2500" dirty="0"/>
          </a:p>
        </p:txBody>
      </p:sp>
      <p:sp>
        <p:nvSpPr>
          <p:cNvPr id="6" name="Text 4"/>
          <p:cNvSpPr/>
          <p:nvPr/>
        </p:nvSpPr>
        <p:spPr>
          <a:xfrm>
            <a:off x="411480" y="4901184"/>
            <a:ext cx="4114800" cy="201168"/>
          </a:xfrm>
          <a:prstGeom prst="rect">
            <a:avLst/>
          </a:prstGeom>
          <a:noFill/>
          <a:ln/>
        </p:spPr>
        <p:txBody>
          <a:bodyPr wrap="square" lIns="0" tIns="0" rIns="0" bIns="0" rtlCol="0" anchor="ctr"/>
          <a:lstStyle/>
          <a:p>
            <a:pPr marL="0" indent="0">
              <a:buNone/>
            </a:pPr>
            <a:r>
              <a:rPr lang="en-US" sz="900" dirty="0">
                <a:solidFill>
                  <a:srgbClr val="6B6B6B"/>
                </a:solidFill>
                <a:latin typeface="Calibri" pitchFamily="34" charset="0"/>
                <a:ea typeface="Calibri" pitchFamily="34" charset="-122"/>
                <a:cs typeface="Calibri" pitchFamily="34" charset="-120"/>
              </a:rPr>
              <a:t>EcoBite African Kitchen Ltd</a:t>
            </a:r>
            <a:endParaRPr lang="en-US" sz="900" dirty="0"/>
          </a:p>
        </p:txBody>
      </p:sp>
      <p:sp>
        <p:nvSpPr>
          <p:cNvPr id="7" name="Text 5"/>
          <p:cNvSpPr/>
          <p:nvPr/>
        </p:nvSpPr>
        <p:spPr>
          <a:xfrm>
            <a:off x="8275320" y="4901184"/>
            <a:ext cx="457200" cy="201168"/>
          </a:xfrm>
          <a:prstGeom prst="rect">
            <a:avLst/>
          </a:prstGeom>
          <a:noFill/>
          <a:ln/>
        </p:spPr>
        <p:txBody>
          <a:bodyPr wrap="square" lIns="0" tIns="0" rIns="0" bIns="0" rtlCol="0" anchor="ctr"/>
          <a:lstStyle/>
          <a:p>
            <a:pPr marL="0" indent="0" algn="r">
              <a:buNone/>
            </a:pPr>
            <a:r>
              <a:rPr lang="en-US" sz="900" dirty="0">
                <a:solidFill>
                  <a:srgbClr val="6B6B6B"/>
                </a:solidFill>
                <a:latin typeface="Calibri" pitchFamily="34" charset="0"/>
                <a:ea typeface="Calibri" pitchFamily="34" charset="-122"/>
                <a:cs typeface="Calibri" pitchFamily="34" charset="-120"/>
              </a:rPr>
              <a:t>5</a:t>
            </a:r>
            <a:endParaRPr lang="en-US" sz="900" dirty="0"/>
          </a:p>
        </p:txBody>
      </p:sp>
      <p:sp>
        <p:nvSpPr>
          <p:cNvPr id="8" name="Text 6"/>
          <p:cNvSpPr/>
          <p:nvPr/>
        </p:nvSpPr>
        <p:spPr>
          <a:xfrm>
            <a:off x="411480" y="914400"/>
            <a:ext cx="4160520" cy="457200"/>
          </a:xfrm>
          <a:prstGeom prst="rect">
            <a:avLst/>
          </a:prstGeom>
          <a:noFill/>
          <a:ln/>
        </p:spPr>
        <p:txBody>
          <a:bodyPr wrap="square" lIns="0" tIns="0" rIns="0" bIns="0" rtlCol="0" anchor="ctr"/>
          <a:lstStyle/>
          <a:p>
            <a:pPr marL="0" indent="0">
              <a:buNone/>
            </a:pPr>
            <a:r>
              <a:rPr lang="en-US" sz="1250" b="1" dirty="0">
                <a:solidFill>
                  <a:srgbClr val="1B4332"/>
                </a:solidFill>
                <a:latin typeface="Cambria" pitchFamily="34" charset="0"/>
                <a:ea typeface="Cambria" pitchFamily="34" charset="-122"/>
                <a:cs typeface="Cambria" pitchFamily="34" charset="-120"/>
              </a:rPr>
              <a:t>Legal Format: Private Limited Company (Ltd, limited by shares)</a:t>
            </a:r>
            <a:endParaRPr lang="en-US" sz="1250" dirty="0"/>
          </a:p>
        </p:txBody>
      </p:sp>
      <p:sp>
        <p:nvSpPr>
          <p:cNvPr id="9" name="Text 7"/>
          <p:cNvSpPr/>
          <p:nvPr/>
        </p:nvSpPr>
        <p:spPr>
          <a:xfrm>
            <a:off x="411480" y="1371600"/>
            <a:ext cx="4206240" cy="3291840"/>
          </a:xfrm>
          <a:prstGeom prst="rect">
            <a:avLst/>
          </a:prstGeom>
          <a:noFill/>
          <a:ln/>
        </p:spPr>
        <p:txBody>
          <a:bodyPr wrap="square" lIns="0" tIns="0" rIns="0" bIns="0" rtlCol="0" anchor="t"/>
          <a:lstStyle/>
          <a:p>
            <a:pPr marL="177800" indent="-177800">
              <a:lnSpc>
                <a:spcPct val="105000"/>
              </a:lnSpc>
              <a:buSzPct val="100000"/>
              <a:buChar char="▪"/>
            </a:pPr>
            <a:r>
              <a:rPr lang="en-US" sz="1080" dirty="0">
                <a:solidFill>
                  <a:srgbClr val="2E2E2E"/>
                </a:solidFill>
                <a:latin typeface="Calibri" pitchFamily="34" charset="0"/>
                <a:ea typeface="Calibri" pitchFamily="34" charset="-122"/>
                <a:cs typeface="Calibri" pitchFamily="34" charset="-120"/>
              </a:rPr>
              <a:t>A private limited company has a legal identity that is separate from its owners. </a:t>
            </a:r>
            <a:r>
              <a:rPr lang="en-US" sz="880" i="1" dirty="0">
                <a:solidFill>
                  <a:srgbClr val="6B6B6B"/>
                </a:solidFill>
                <a:latin typeface="Calibri" pitchFamily="34" charset="0"/>
                <a:ea typeface="Calibri" pitchFamily="34" charset="-122"/>
                <a:cs typeface="Calibri" pitchFamily="34" charset="-120"/>
              </a:rPr>
              <a:t>(Companies House, 2018)</a:t>
            </a:r>
            <a:endParaRPr lang="en-US" sz="1080" dirty="0"/>
          </a:p>
          <a:p>
            <a:pPr marL="177800" indent="-177800">
              <a:lnSpc>
                <a:spcPct val="105000"/>
              </a:lnSpc>
              <a:buSzPct val="100000"/>
              <a:buChar char="▪"/>
            </a:pPr>
            <a:r>
              <a:rPr lang="en-US" sz="1080" dirty="0">
                <a:solidFill>
                  <a:srgbClr val="2E2E2E"/>
                </a:solidFill>
                <a:latin typeface="Calibri" pitchFamily="34" charset="0"/>
                <a:ea typeface="Calibri" pitchFamily="34" charset="-122"/>
                <a:cs typeface="Calibri" pitchFamily="34" charset="-120"/>
              </a:rPr>
              <a:t>Shareholders' liability is generally limited to the amount invested, although directors may still have personal responsibilities in certain circumstances. </a:t>
            </a:r>
            <a:r>
              <a:rPr lang="en-US" sz="880" i="1" dirty="0">
                <a:solidFill>
                  <a:srgbClr val="6B6B6B"/>
                </a:solidFill>
                <a:latin typeface="Calibri" pitchFamily="34" charset="0"/>
                <a:ea typeface="Calibri" pitchFamily="34" charset="-122"/>
                <a:cs typeface="Calibri" pitchFamily="34" charset="-120"/>
              </a:rPr>
              <a:t>(Companies House, 2018)</a:t>
            </a:r>
            <a:endParaRPr lang="en-US" sz="1080" dirty="0"/>
          </a:p>
          <a:p>
            <a:pPr marL="177800" indent="-177800">
              <a:lnSpc>
                <a:spcPct val="105000"/>
              </a:lnSpc>
              <a:buSzPct val="100000"/>
              <a:buChar char="▪"/>
            </a:pPr>
            <a:r>
              <a:rPr lang="en-US" sz="1080" dirty="0">
                <a:solidFill>
                  <a:srgbClr val="2E2E2E"/>
                </a:solidFill>
                <a:latin typeface="Calibri" pitchFamily="34" charset="0"/>
                <a:ea typeface="Calibri" pitchFamily="34" charset="-122"/>
                <a:cs typeface="Calibri" pitchFamily="34" charset="-120"/>
              </a:rPr>
              <a:t>A company limited by shares can support future investment by allowing ownership to be represented through shares. </a:t>
            </a:r>
            <a:r>
              <a:rPr lang="en-US" sz="880" i="1" dirty="0">
                <a:solidFill>
                  <a:srgbClr val="6B6B6B"/>
                </a:solidFill>
                <a:latin typeface="Calibri" pitchFamily="34" charset="0"/>
                <a:ea typeface="Calibri" pitchFamily="34" charset="-122"/>
                <a:cs typeface="Calibri" pitchFamily="34" charset="-120"/>
              </a:rPr>
              <a:t>(Lerner and Leamon, 2023)</a:t>
            </a:r>
            <a:endParaRPr lang="en-US" sz="1080" dirty="0"/>
          </a:p>
          <a:p>
            <a:pPr marL="177800" indent="-177800">
              <a:lnSpc>
                <a:spcPct val="105000"/>
              </a:lnSpc>
              <a:buSzPct val="100000"/>
              <a:buChar char="▪"/>
            </a:pPr>
            <a:r>
              <a:rPr lang="en-US" sz="1080" dirty="0">
                <a:solidFill>
                  <a:srgbClr val="2E2E2E"/>
                </a:solidFill>
                <a:latin typeface="Calibri" pitchFamily="34" charset="0"/>
                <a:ea typeface="Calibri" pitchFamily="34" charset="-122"/>
                <a:cs typeface="Calibri" pitchFamily="34" charset="-120"/>
              </a:rPr>
              <a:t>The company must maintain proper accounting records and meet relevant tax and filing obligations. </a:t>
            </a:r>
            <a:r>
              <a:rPr lang="en-US" sz="880" i="1" dirty="0">
                <a:solidFill>
                  <a:srgbClr val="6B6B6B"/>
                </a:solidFill>
                <a:latin typeface="Calibri" pitchFamily="34" charset="0"/>
                <a:ea typeface="Calibri" pitchFamily="34" charset="-122"/>
                <a:cs typeface="Calibri" pitchFamily="34" charset="-120"/>
              </a:rPr>
              <a:t>(Companies House, 2018)</a:t>
            </a:r>
            <a:endParaRPr lang="en-US" sz="1080" dirty="0"/>
          </a:p>
        </p:txBody>
      </p:sp>
      <p:sp>
        <p:nvSpPr>
          <p:cNvPr id="10" name="Text 8"/>
          <p:cNvSpPr/>
          <p:nvPr/>
        </p:nvSpPr>
        <p:spPr>
          <a:xfrm>
            <a:off x="4846320" y="914400"/>
            <a:ext cx="3886200" cy="292608"/>
          </a:xfrm>
          <a:prstGeom prst="rect">
            <a:avLst/>
          </a:prstGeom>
          <a:noFill/>
          <a:ln/>
        </p:spPr>
        <p:txBody>
          <a:bodyPr wrap="square" lIns="0" tIns="0" rIns="0" bIns="0" rtlCol="0" anchor="ctr"/>
          <a:lstStyle/>
          <a:p>
            <a:pPr marL="0" indent="0">
              <a:buNone/>
            </a:pPr>
            <a:r>
              <a:rPr lang="en-US" sz="1350" b="1" dirty="0">
                <a:solidFill>
                  <a:srgbClr val="1B4332"/>
                </a:solidFill>
                <a:latin typeface="Cambria" pitchFamily="34" charset="0"/>
                <a:ea typeface="Cambria" pitchFamily="34" charset="-122"/>
                <a:cs typeface="Cambria" pitchFamily="34" charset="-120"/>
              </a:rPr>
              <a:t>Management Structure</a:t>
            </a:r>
            <a:endParaRPr lang="en-US" sz="1350" dirty="0"/>
          </a:p>
        </p:txBody>
      </p:sp>
      <p:sp>
        <p:nvSpPr>
          <p:cNvPr id="11" name="Shape 9"/>
          <p:cNvSpPr/>
          <p:nvPr/>
        </p:nvSpPr>
        <p:spPr>
          <a:xfrm>
            <a:off x="5372100" y="1417320"/>
            <a:ext cx="2834640" cy="502920"/>
          </a:xfrm>
          <a:prstGeom prst="roundRect">
            <a:avLst>
              <a:gd name="adj" fmla="val 10909"/>
            </a:avLst>
          </a:prstGeom>
          <a:solidFill>
            <a:srgbClr val="1B4332"/>
          </a:solidFill>
          <a:ln/>
        </p:spPr>
        <p:txBody>
          <a:bodyPr/>
          <a:lstStyle/>
          <a:p>
            <a:endParaRPr lang="en-US"/>
          </a:p>
        </p:txBody>
      </p:sp>
      <p:sp>
        <p:nvSpPr>
          <p:cNvPr id="12" name="Text 10"/>
          <p:cNvSpPr/>
          <p:nvPr/>
        </p:nvSpPr>
        <p:spPr>
          <a:xfrm>
            <a:off x="5372100" y="1417320"/>
            <a:ext cx="2834640" cy="50292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Founder / Managing Director</a:t>
            </a:r>
            <a:endParaRPr lang="en-US" sz="1200" dirty="0"/>
          </a:p>
        </p:txBody>
      </p:sp>
      <p:sp>
        <p:nvSpPr>
          <p:cNvPr id="13" name="Shape 11"/>
          <p:cNvSpPr/>
          <p:nvPr/>
        </p:nvSpPr>
        <p:spPr>
          <a:xfrm>
            <a:off x="6789420" y="1920240"/>
            <a:ext cx="0" cy="274320"/>
          </a:xfrm>
          <a:prstGeom prst="line">
            <a:avLst/>
          </a:prstGeom>
          <a:noFill/>
          <a:ln w="15875">
            <a:solidFill>
              <a:srgbClr val="6B6B6B"/>
            </a:solidFill>
            <a:prstDash val="solid"/>
          </a:ln>
        </p:spPr>
        <p:txBody>
          <a:bodyPr/>
          <a:lstStyle/>
          <a:p>
            <a:endParaRPr lang="en-US"/>
          </a:p>
        </p:txBody>
      </p:sp>
      <p:sp>
        <p:nvSpPr>
          <p:cNvPr id="14" name="Shape 12"/>
          <p:cNvSpPr/>
          <p:nvPr/>
        </p:nvSpPr>
        <p:spPr>
          <a:xfrm>
            <a:off x="5074920" y="2194560"/>
            <a:ext cx="3200400" cy="0"/>
          </a:xfrm>
          <a:prstGeom prst="line">
            <a:avLst/>
          </a:prstGeom>
          <a:noFill/>
          <a:ln w="15875">
            <a:solidFill>
              <a:srgbClr val="6B6B6B"/>
            </a:solidFill>
            <a:prstDash val="solid"/>
          </a:ln>
        </p:spPr>
        <p:txBody>
          <a:bodyPr/>
          <a:lstStyle/>
          <a:p>
            <a:endParaRPr lang="en-US"/>
          </a:p>
        </p:txBody>
      </p:sp>
      <p:sp>
        <p:nvSpPr>
          <p:cNvPr id="15" name="Shape 13"/>
          <p:cNvSpPr/>
          <p:nvPr/>
        </p:nvSpPr>
        <p:spPr>
          <a:xfrm>
            <a:off x="5463540" y="2194560"/>
            <a:ext cx="0" cy="164592"/>
          </a:xfrm>
          <a:prstGeom prst="line">
            <a:avLst/>
          </a:prstGeom>
          <a:noFill/>
          <a:ln w="15875">
            <a:solidFill>
              <a:srgbClr val="6B6B6B"/>
            </a:solidFill>
            <a:prstDash val="solid"/>
          </a:ln>
        </p:spPr>
        <p:txBody>
          <a:bodyPr/>
          <a:lstStyle/>
          <a:p>
            <a:endParaRPr lang="en-US"/>
          </a:p>
        </p:txBody>
      </p:sp>
      <p:sp>
        <p:nvSpPr>
          <p:cNvPr id="16" name="Shape 14"/>
          <p:cNvSpPr/>
          <p:nvPr/>
        </p:nvSpPr>
        <p:spPr>
          <a:xfrm>
            <a:off x="4846320" y="2359152"/>
            <a:ext cx="1234440" cy="841248"/>
          </a:xfrm>
          <a:prstGeom prst="roundRect">
            <a:avLst>
              <a:gd name="adj" fmla="val 6522"/>
            </a:avLst>
          </a:prstGeom>
          <a:solidFill>
            <a:srgbClr val="D8EDE1"/>
          </a:solidFill>
          <a:ln/>
        </p:spPr>
        <p:txBody>
          <a:bodyPr/>
          <a:lstStyle/>
          <a:p>
            <a:endParaRPr lang="en-US"/>
          </a:p>
        </p:txBody>
      </p:sp>
      <p:sp>
        <p:nvSpPr>
          <p:cNvPr id="17" name="Text 15"/>
          <p:cNvSpPr/>
          <p:nvPr/>
        </p:nvSpPr>
        <p:spPr>
          <a:xfrm>
            <a:off x="4882896" y="2359152"/>
            <a:ext cx="1161288" cy="841248"/>
          </a:xfrm>
          <a:prstGeom prst="rect">
            <a:avLst/>
          </a:prstGeom>
          <a:noFill/>
          <a:ln/>
        </p:spPr>
        <p:txBody>
          <a:bodyPr wrap="square" lIns="0" tIns="0" rIns="0" bIns="0" rtlCol="0" anchor="ctr"/>
          <a:lstStyle/>
          <a:p>
            <a:pPr marL="0" indent="0" algn="ctr">
              <a:buNone/>
            </a:pPr>
            <a:r>
              <a:rPr lang="en-US" sz="850" b="1" dirty="0">
                <a:solidFill>
                  <a:srgbClr val="2E2E2E"/>
                </a:solidFill>
                <a:latin typeface="Calibri" pitchFamily="34" charset="0"/>
                <a:ea typeface="Calibri" pitchFamily="34" charset="-122"/>
                <a:cs typeface="Calibri" pitchFamily="34" charset="-120"/>
              </a:rPr>
              <a:t>Kitchen</a:t>
            </a:r>
            <a:endParaRPr lang="en-US" sz="850" dirty="0"/>
          </a:p>
          <a:p>
            <a:pPr marL="0" indent="0" algn="ctr">
              <a:buNone/>
            </a:pPr>
            <a:r>
              <a:rPr lang="en-US" sz="850" b="1" dirty="0">
                <a:solidFill>
                  <a:srgbClr val="2E2E2E"/>
                </a:solidFill>
                <a:latin typeface="Calibri" pitchFamily="34" charset="0"/>
                <a:ea typeface="Calibri" pitchFamily="34" charset="-122"/>
                <a:cs typeface="Calibri" pitchFamily="34" charset="-120"/>
              </a:rPr>
              <a:t>Supervisor /</a:t>
            </a:r>
            <a:endParaRPr lang="en-US" sz="850" dirty="0"/>
          </a:p>
          <a:p>
            <a:pPr marL="0" indent="0" algn="ctr">
              <a:buNone/>
            </a:pPr>
            <a:r>
              <a:rPr lang="en-US" sz="850" b="1" dirty="0">
                <a:solidFill>
                  <a:srgbClr val="2E2E2E"/>
                </a:solidFill>
                <a:latin typeface="Calibri" pitchFamily="34" charset="0"/>
                <a:ea typeface="Calibri" pitchFamily="34" charset="-122"/>
                <a:cs typeface="Calibri" pitchFamily="34" charset="-120"/>
              </a:rPr>
              <a:t>Head Cook</a:t>
            </a:r>
            <a:endParaRPr lang="en-US" sz="850" dirty="0"/>
          </a:p>
        </p:txBody>
      </p:sp>
      <p:sp>
        <p:nvSpPr>
          <p:cNvPr id="18" name="Shape 16"/>
          <p:cNvSpPr/>
          <p:nvPr/>
        </p:nvSpPr>
        <p:spPr>
          <a:xfrm>
            <a:off x="6789420" y="2194560"/>
            <a:ext cx="0" cy="164592"/>
          </a:xfrm>
          <a:prstGeom prst="line">
            <a:avLst/>
          </a:prstGeom>
          <a:noFill/>
          <a:ln w="15875">
            <a:solidFill>
              <a:srgbClr val="6B6B6B"/>
            </a:solidFill>
            <a:prstDash val="solid"/>
          </a:ln>
        </p:spPr>
        <p:txBody>
          <a:bodyPr/>
          <a:lstStyle/>
          <a:p>
            <a:endParaRPr lang="en-US"/>
          </a:p>
        </p:txBody>
      </p:sp>
      <p:sp>
        <p:nvSpPr>
          <p:cNvPr id="19" name="Shape 17"/>
          <p:cNvSpPr/>
          <p:nvPr/>
        </p:nvSpPr>
        <p:spPr>
          <a:xfrm>
            <a:off x="6172200" y="2359152"/>
            <a:ext cx="1234440" cy="841248"/>
          </a:xfrm>
          <a:prstGeom prst="roundRect">
            <a:avLst>
              <a:gd name="adj" fmla="val 6522"/>
            </a:avLst>
          </a:prstGeom>
          <a:solidFill>
            <a:srgbClr val="F7E3CE"/>
          </a:solidFill>
          <a:ln/>
        </p:spPr>
        <p:txBody>
          <a:bodyPr/>
          <a:lstStyle/>
          <a:p>
            <a:endParaRPr lang="en-US"/>
          </a:p>
        </p:txBody>
      </p:sp>
      <p:sp>
        <p:nvSpPr>
          <p:cNvPr id="20" name="Text 18"/>
          <p:cNvSpPr/>
          <p:nvPr/>
        </p:nvSpPr>
        <p:spPr>
          <a:xfrm>
            <a:off x="6208776" y="2359152"/>
            <a:ext cx="1161288" cy="841248"/>
          </a:xfrm>
          <a:prstGeom prst="rect">
            <a:avLst/>
          </a:prstGeom>
          <a:noFill/>
          <a:ln/>
        </p:spPr>
        <p:txBody>
          <a:bodyPr wrap="square" lIns="0" tIns="0" rIns="0" bIns="0" rtlCol="0" anchor="ctr"/>
          <a:lstStyle/>
          <a:p>
            <a:pPr marL="0" indent="0" algn="ctr">
              <a:buNone/>
            </a:pPr>
            <a:r>
              <a:rPr lang="en-US" sz="850" b="1" dirty="0">
                <a:solidFill>
                  <a:srgbClr val="2E2E2E"/>
                </a:solidFill>
                <a:latin typeface="Calibri" pitchFamily="34" charset="0"/>
                <a:ea typeface="Calibri" pitchFamily="34" charset="-122"/>
                <a:cs typeface="Calibri" pitchFamily="34" charset="-120"/>
              </a:rPr>
              <a:t>Marketing &amp;</a:t>
            </a:r>
            <a:endParaRPr lang="en-US" sz="850" dirty="0"/>
          </a:p>
          <a:p>
            <a:pPr marL="0" indent="0" algn="ctr">
              <a:buNone/>
            </a:pPr>
            <a:r>
              <a:rPr lang="en-US" sz="850" b="1" dirty="0">
                <a:solidFill>
                  <a:srgbClr val="2E2E2E"/>
                </a:solidFill>
                <a:latin typeface="Calibri" pitchFamily="34" charset="0"/>
                <a:ea typeface="Calibri" pitchFamily="34" charset="-122"/>
                <a:cs typeface="Calibri" pitchFamily="34" charset="-120"/>
              </a:rPr>
              <a:t>Customer Service</a:t>
            </a:r>
            <a:endParaRPr lang="en-US" sz="850" dirty="0"/>
          </a:p>
          <a:p>
            <a:pPr marL="0" indent="0" algn="ctr">
              <a:buNone/>
            </a:pPr>
            <a:r>
              <a:rPr lang="en-US" sz="850" b="1" dirty="0">
                <a:solidFill>
                  <a:srgbClr val="2E2E2E"/>
                </a:solidFill>
                <a:latin typeface="Calibri" pitchFamily="34" charset="0"/>
                <a:ea typeface="Calibri" pitchFamily="34" charset="-122"/>
                <a:cs typeface="Calibri" pitchFamily="34" charset="-120"/>
              </a:rPr>
              <a:t>Assistant</a:t>
            </a:r>
            <a:endParaRPr lang="en-US" sz="850" dirty="0"/>
          </a:p>
        </p:txBody>
      </p:sp>
      <p:sp>
        <p:nvSpPr>
          <p:cNvPr id="21" name="Shape 19"/>
          <p:cNvSpPr/>
          <p:nvPr/>
        </p:nvSpPr>
        <p:spPr>
          <a:xfrm>
            <a:off x="8115300" y="2194560"/>
            <a:ext cx="0" cy="164592"/>
          </a:xfrm>
          <a:prstGeom prst="line">
            <a:avLst/>
          </a:prstGeom>
          <a:noFill/>
          <a:ln w="15875">
            <a:solidFill>
              <a:srgbClr val="6B6B6B"/>
            </a:solidFill>
            <a:prstDash val="solid"/>
          </a:ln>
        </p:spPr>
        <p:txBody>
          <a:bodyPr/>
          <a:lstStyle/>
          <a:p>
            <a:endParaRPr lang="en-US"/>
          </a:p>
        </p:txBody>
      </p:sp>
      <p:sp>
        <p:nvSpPr>
          <p:cNvPr id="22" name="Shape 20"/>
          <p:cNvSpPr/>
          <p:nvPr/>
        </p:nvSpPr>
        <p:spPr>
          <a:xfrm>
            <a:off x="7498080" y="2359152"/>
            <a:ext cx="1234440" cy="841248"/>
          </a:xfrm>
          <a:prstGeom prst="roundRect">
            <a:avLst>
              <a:gd name="adj" fmla="val 6522"/>
            </a:avLst>
          </a:prstGeom>
          <a:solidFill>
            <a:srgbClr val="D8EDE1"/>
          </a:solidFill>
          <a:ln/>
        </p:spPr>
        <p:txBody>
          <a:bodyPr/>
          <a:lstStyle/>
          <a:p>
            <a:endParaRPr lang="en-US"/>
          </a:p>
        </p:txBody>
      </p:sp>
      <p:sp>
        <p:nvSpPr>
          <p:cNvPr id="23" name="Text 21"/>
          <p:cNvSpPr/>
          <p:nvPr/>
        </p:nvSpPr>
        <p:spPr>
          <a:xfrm>
            <a:off x="7534656" y="2359152"/>
            <a:ext cx="1161288" cy="841248"/>
          </a:xfrm>
          <a:prstGeom prst="rect">
            <a:avLst/>
          </a:prstGeom>
          <a:noFill/>
          <a:ln/>
        </p:spPr>
        <p:txBody>
          <a:bodyPr wrap="square" lIns="0" tIns="0" rIns="0" bIns="0" rtlCol="0" anchor="ctr"/>
          <a:lstStyle/>
          <a:p>
            <a:pPr marL="0" indent="0" algn="ctr">
              <a:buNone/>
            </a:pPr>
            <a:r>
              <a:rPr lang="en-US" sz="850" b="1" dirty="0">
                <a:solidFill>
                  <a:srgbClr val="2E2E2E"/>
                </a:solidFill>
                <a:latin typeface="Calibri" pitchFamily="34" charset="0"/>
                <a:ea typeface="Calibri" pitchFamily="34" charset="-122"/>
                <a:cs typeface="Calibri" pitchFamily="34" charset="-120"/>
              </a:rPr>
              <a:t>Delivery</a:t>
            </a:r>
            <a:endParaRPr lang="en-US" sz="850" dirty="0"/>
          </a:p>
          <a:p>
            <a:pPr marL="0" indent="0" algn="ctr">
              <a:buNone/>
            </a:pPr>
            <a:r>
              <a:rPr lang="en-US" sz="850" b="1" dirty="0">
                <a:solidFill>
                  <a:srgbClr val="2E2E2E"/>
                </a:solidFill>
                <a:latin typeface="Calibri" pitchFamily="34" charset="0"/>
                <a:ea typeface="Calibri" pitchFamily="34" charset="-122"/>
                <a:cs typeface="Calibri" pitchFamily="34" charset="-120"/>
              </a:rPr>
              <a:t>Support</a:t>
            </a:r>
            <a:endParaRPr lang="en-US" sz="850" dirty="0"/>
          </a:p>
        </p:txBody>
      </p:sp>
      <p:sp>
        <p:nvSpPr>
          <p:cNvPr id="24" name="Text 22"/>
          <p:cNvSpPr/>
          <p:nvPr/>
        </p:nvSpPr>
        <p:spPr>
          <a:xfrm>
            <a:off x="4846320" y="3401568"/>
            <a:ext cx="3886200" cy="457200"/>
          </a:xfrm>
          <a:prstGeom prst="rect">
            <a:avLst/>
          </a:prstGeom>
          <a:noFill/>
          <a:ln/>
        </p:spPr>
        <p:txBody>
          <a:bodyPr wrap="square" lIns="0" tIns="0" rIns="0" bIns="0" rtlCol="0" anchor="t"/>
          <a:lstStyle/>
          <a:p>
            <a:pPr marL="0" indent="0">
              <a:buNone/>
            </a:pPr>
            <a:r>
              <a:rPr lang="en-US" sz="1000" i="1" dirty="0">
                <a:solidFill>
                  <a:srgbClr val="6B6B6B"/>
                </a:solidFill>
                <a:latin typeface="Calibri" pitchFamily="34" charset="0"/>
                <a:ea typeface="Calibri" pitchFamily="34" charset="-122"/>
                <a:cs typeface="Calibri" pitchFamily="34" charset="-120"/>
              </a:rPr>
              <a:t>Roles reflect EcoBite's proposed staffing for its first year of trading.</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B4332"/>
          </a:solidFill>
          <a:ln/>
        </p:spPr>
        <p:txBody>
          <a:bodyPr/>
          <a:lstStyle/>
          <a:p>
            <a:endParaRPr lang="en-US"/>
          </a:p>
        </p:txBody>
      </p:sp>
      <p:sp>
        <p:nvSpPr>
          <p:cNvPr id="3" name="Text 1"/>
          <p:cNvSpPr/>
          <p:nvPr/>
        </p:nvSpPr>
        <p:spPr>
          <a:xfrm>
            <a:off x="411480" y="0"/>
            <a:ext cx="6949440" cy="749808"/>
          </a:xfrm>
          <a:prstGeom prst="rect">
            <a:avLst/>
          </a:prstGeom>
          <a:noFill/>
          <a:ln/>
        </p:spPr>
        <p:txBody>
          <a:bodyPr wrap="square" lIns="0" tIns="0" rIns="0" bIns="0" rtlCol="0" anchor="ctr"/>
          <a:lstStyle/>
          <a:p>
            <a:pPr marL="0" indent="0">
              <a:buNone/>
            </a:pPr>
            <a:r>
              <a:rPr lang="en-US" sz="2500" b="1" dirty="0">
                <a:solidFill>
                  <a:srgbClr val="FFFFFF"/>
                </a:solidFill>
                <a:latin typeface="Cambria" pitchFamily="34" charset="0"/>
                <a:ea typeface="Cambria" pitchFamily="34" charset="-122"/>
                <a:cs typeface="Cambria" pitchFamily="34" charset="-120"/>
              </a:rPr>
              <a:t>Three Priority PESTEL Factors</a:t>
            </a:r>
            <a:endParaRPr lang="en-US" sz="2500" dirty="0"/>
          </a:p>
        </p:txBody>
      </p:sp>
      <p:sp>
        <p:nvSpPr>
          <p:cNvPr id="6" name="Text 4"/>
          <p:cNvSpPr/>
          <p:nvPr/>
        </p:nvSpPr>
        <p:spPr>
          <a:xfrm>
            <a:off x="411480" y="4901184"/>
            <a:ext cx="4114800" cy="201168"/>
          </a:xfrm>
          <a:prstGeom prst="rect">
            <a:avLst/>
          </a:prstGeom>
          <a:noFill/>
          <a:ln/>
        </p:spPr>
        <p:txBody>
          <a:bodyPr wrap="square" lIns="0" tIns="0" rIns="0" bIns="0" rtlCol="0" anchor="ctr"/>
          <a:lstStyle/>
          <a:p>
            <a:pPr marL="0" indent="0">
              <a:buNone/>
            </a:pPr>
            <a:r>
              <a:rPr lang="en-US" sz="900" dirty="0">
                <a:solidFill>
                  <a:srgbClr val="6B6B6B"/>
                </a:solidFill>
                <a:latin typeface="Calibri" pitchFamily="34" charset="0"/>
                <a:ea typeface="Calibri" pitchFamily="34" charset="-122"/>
                <a:cs typeface="Calibri" pitchFamily="34" charset="-120"/>
              </a:rPr>
              <a:t>EcoBite African Kitchen Ltd</a:t>
            </a:r>
            <a:endParaRPr lang="en-US" sz="900" dirty="0"/>
          </a:p>
        </p:txBody>
      </p:sp>
      <p:sp>
        <p:nvSpPr>
          <p:cNvPr id="7" name="Text 5"/>
          <p:cNvSpPr/>
          <p:nvPr/>
        </p:nvSpPr>
        <p:spPr>
          <a:xfrm>
            <a:off x="8275320" y="4901184"/>
            <a:ext cx="457200" cy="201168"/>
          </a:xfrm>
          <a:prstGeom prst="rect">
            <a:avLst/>
          </a:prstGeom>
          <a:noFill/>
          <a:ln/>
        </p:spPr>
        <p:txBody>
          <a:bodyPr wrap="square" lIns="0" tIns="0" rIns="0" bIns="0" rtlCol="0" anchor="ctr"/>
          <a:lstStyle/>
          <a:p>
            <a:pPr marL="0" indent="0" algn="r">
              <a:buNone/>
            </a:pPr>
            <a:r>
              <a:rPr lang="en-US" sz="900" dirty="0">
                <a:solidFill>
                  <a:srgbClr val="6B6B6B"/>
                </a:solidFill>
                <a:latin typeface="Calibri" pitchFamily="34" charset="0"/>
                <a:ea typeface="Calibri" pitchFamily="34" charset="-122"/>
                <a:cs typeface="Calibri" pitchFamily="34" charset="-120"/>
              </a:rPr>
              <a:t>6</a:t>
            </a:r>
            <a:endParaRPr lang="en-US" sz="900" dirty="0"/>
          </a:p>
        </p:txBody>
      </p:sp>
      <p:sp>
        <p:nvSpPr>
          <p:cNvPr id="8" name="Shape 6"/>
          <p:cNvSpPr/>
          <p:nvPr/>
        </p:nvSpPr>
        <p:spPr>
          <a:xfrm>
            <a:off x="411480" y="914400"/>
            <a:ext cx="2706624" cy="3520440"/>
          </a:xfrm>
          <a:prstGeom prst="roundRect">
            <a:avLst>
              <a:gd name="adj" fmla="val 2703"/>
            </a:avLst>
          </a:prstGeom>
          <a:solidFill>
            <a:srgbClr val="FFFFFF"/>
          </a:solidFill>
          <a:ln w="19050">
            <a:solidFill>
              <a:srgbClr val="1B4332"/>
            </a:solidFill>
            <a:prstDash val="solid"/>
          </a:ln>
        </p:spPr>
        <p:txBody>
          <a:bodyPr/>
          <a:lstStyle/>
          <a:p>
            <a:endParaRPr lang="en-US"/>
          </a:p>
        </p:txBody>
      </p:sp>
      <p:sp>
        <p:nvSpPr>
          <p:cNvPr id="9" name="Shape 7"/>
          <p:cNvSpPr/>
          <p:nvPr/>
        </p:nvSpPr>
        <p:spPr>
          <a:xfrm>
            <a:off x="411480" y="914400"/>
            <a:ext cx="2706624" cy="457200"/>
          </a:xfrm>
          <a:prstGeom prst="rect">
            <a:avLst/>
          </a:prstGeom>
          <a:solidFill>
            <a:srgbClr val="1B4332"/>
          </a:solidFill>
          <a:ln/>
        </p:spPr>
        <p:txBody>
          <a:bodyPr/>
          <a:lstStyle/>
          <a:p>
            <a:endParaRPr lang="en-US"/>
          </a:p>
        </p:txBody>
      </p:sp>
      <p:sp>
        <p:nvSpPr>
          <p:cNvPr id="10" name="Text 8"/>
          <p:cNvSpPr/>
          <p:nvPr/>
        </p:nvSpPr>
        <p:spPr>
          <a:xfrm>
            <a:off x="411480" y="914400"/>
            <a:ext cx="2706624" cy="457200"/>
          </a:xfrm>
          <a:prstGeom prst="rect">
            <a:avLst/>
          </a:prstGeom>
          <a:noFill/>
          <a:ln/>
        </p:spPr>
        <p:txBody>
          <a:bodyPr wrap="square" lIns="0" tIns="0" rIns="0" bIns="0"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Economic</a:t>
            </a:r>
            <a:endParaRPr lang="en-US" sz="1500" dirty="0"/>
          </a:p>
        </p:txBody>
      </p:sp>
      <p:sp>
        <p:nvSpPr>
          <p:cNvPr id="11" name="Text 9"/>
          <p:cNvSpPr/>
          <p:nvPr/>
        </p:nvSpPr>
        <p:spPr>
          <a:xfrm>
            <a:off x="548640" y="1463040"/>
            <a:ext cx="2432304" cy="201168"/>
          </a:xfrm>
          <a:prstGeom prst="rect">
            <a:avLst/>
          </a:prstGeom>
          <a:noFill/>
          <a:ln/>
        </p:spPr>
        <p:txBody>
          <a:bodyPr wrap="square" lIns="0" tIns="0" rIns="0" bIns="0" rtlCol="0" anchor="ctr"/>
          <a:lstStyle/>
          <a:p>
            <a:pPr marL="0" indent="0">
              <a:buNone/>
            </a:pPr>
            <a:r>
              <a:rPr lang="en-US" sz="850" b="1" dirty="0">
                <a:solidFill>
                  <a:srgbClr val="1B4332"/>
                </a:solidFill>
                <a:latin typeface="Calibri" pitchFamily="34" charset="0"/>
                <a:ea typeface="Calibri" pitchFamily="34" charset="-122"/>
                <a:cs typeface="Calibri" pitchFamily="34" charset="-120"/>
              </a:rPr>
              <a:t>EXTERNAL ISSUE</a:t>
            </a:r>
            <a:endParaRPr lang="en-US" sz="850" dirty="0"/>
          </a:p>
        </p:txBody>
      </p:sp>
      <p:sp>
        <p:nvSpPr>
          <p:cNvPr id="12" name="Text 10"/>
          <p:cNvSpPr/>
          <p:nvPr/>
        </p:nvSpPr>
        <p:spPr>
          <a:xfrm>
            <a:off x="548640" y="1682496"/>
            <a:ext cx="2432304" cy="1234440"/>
          </a:xfrm>
          <a:prstGeom prst="rect">
            <a:avLst/>
          </a:prstGeom>
          <a:noFill/>
          <a:ln/>
        </p:spPr>
        <p:txBody>
          <a:bodyPr wrap="square" lIns="0" tIns="0" rIns="0" bIns="0" rtlCol="0" anchor="t"/>
          <a:lstStyle/>
          <a:p>
            <a:pPr marL="0" indent="0">
              <a:buNone/>
            </a:pPr>
            <a:r>
              <a:rPr lang="en-US" sz="970" dirty="0">
                <a:solidFill>
                  <a:srgbClr val="2E2E2E"/>
                </a:solidFill>
                <a:latin typeface="Calibri" pitchFamily="34" charset="0"/>
                <a:ea typeface="Calibri" pitchFamily="34" charset="-122"/>
                <a:cs typeface="Calibri" pitchFamily="34" charset="-120"/>
              </a:rPr>
              <a:t>Potential increases in ingredient, packaging, energy and delivery costs may affect operating expenses.</a:t>
            </a:r>
            <a:endParaRPr lang="en-US" sz="970" dirty="0"/>
          </a:p>
        </p:txBody>
      </p:sp>
      <p:sp>
        <p:nvSpPr>
          <p:cNvPr id="13" name="Shape 11"/>
          <p:cNvSpPr/>
          <p:nvPr/>
        </p:nvSpPr>
        <p:spPr>
          <a:xfrm>
            <a:off x="548640" y="2999232"/>
            <a:ext cx="2432304" cy="9144"/>
          </a:xfrm>
          <a:prstGeom prst="rect">
            <a:avLst/>
          </a:prstGeom>
          <a:solidFill>
            <a:srgbClr val="1B4332"/>
          </a:solidFill>
          <a:ln/>
        </p:spPr>
        <p:txBody>
          <a:bodyPr/>
          <a:lstStyle/>
          <a:p>
            <a:endParaRPr lang="en-US"/>
          </a:p>
        </p:txBody>
      </p:sp>
      <p:sp>
        <p:nvSpPr>
          <p:cNvPr id="14" name="Text 12"/>
          <p:cNvSpPr/>
          <p:nvPr/>
        </p:nvSpPr>
        <p:spPr>
          <a:xfrm>
            <a:off x="548640" y="3090672"/>
            <a:ext cx="2432304" cy="201168"/>
          </a:xfrm>
          <a:prstGeom prst="rect">
            <a:avLst/>
          </a:prstGeom>
          <a:noFill/>
          <a:ln/>
        </p:spPr>
        <p:txBody>
          <a:bodyPr wrap="square" lIns="0" tIns="0" rIns="0" bIns="0" rtlCol="0" anchor="ctr"/>
          <a:lstStyle/>
          <a:p>
            <a:pPr marL="0" indent="0">
              <a:buNone/>
            </a:pPr>
            <a:r>
              <a:rPr lang="en-US" sz="850" b="1" dirty="0">
                <a:solidFill>
                  <a:srgbClr val="1B4332"/>
                </a:solidFill>
                <a:latin typeface="Calibri" pitchFamily="34" charset="0"/>
                <a:ea typeface="Calibri" pitchFamily="34" charset="-122"/>
                <a:cs typeface="Calibri" pitchFamily="34" charset="-120"/>
              </a:rPr>
              <a:t>BUSINESS RESPONSE</a:t>
            </a:r>
            <a:endParaRPr lang="en-US" sz="850" dirty="0"/>
          </a:p>
        </p:txBody>
      </p:sp>
      <p:sp>
        <p:nvSpPr>
          <p:cNvPr id="15" name="Text 13"/>
          <p:cNvSpPr/>
          <p:nvPr/>
        </p:nvSpPr>
        <p:spPr>
          <a:xfrm>
            <a:off x="548640" y="3310128"/>
            <a:ext cx="2432304" cy="1051560"/>
          </a:xfrm>
          <a:prstGeom prst="rect">
            <a:avLst/>
          </a:prstGeom>
          <a:noFill/>
          <a:ln/>
        </p:spPr>
        <p:txBody>
          <a:bodyPr wrap="square" lIns="0" tIns="0" rIns="0" bIns="0" rtlCol="0" anchor="t"/>
          <a:lstStyle/>
          <a:p>
            <a:pPr marL="0" indent="0">
              <a:buNone/>
            </a:pPr>
            <a:r>
              <a:rPr lang="en-US" sz="970" dirty="0">
                <a:solidFill>
                  <a:srgbClr val="2E2E2E"/>
                </a:solidFill>
                <a:latin typeface="Calibri" pitchFamily="34" charset="0"/>
                <a:ea typeface="Calibri" pitchFamily="34" charset="-122"/>
                <a:cs typeface="Calibri" pitchFamily="34" charset="-120"/>
              </a:rPr>
              <a:t>Affordable meal bundles, student deals, pre-order options and cost monitoring.</a:t>
            </a:r>
            <a:endParaRPr lang="en-US" sz="970" dirty="0"/>
          </a:p>
        </p:txBody>
      </p:sp>
      <p:sp>
        <p:nvSpPr>
          <p:cNvPr id="16" name="Shape 14"/>
          <p:cNvSpPr/>
          <p:nvPr/>
        </p:nvSpPr>
        <p:spPr>
          <a:xfrm>
            <a:off x="3282696" y="914400"/>
            <a:ext cx="2706624" cy="3520440"/>
          </a:xfrm>
          <a:prstGeom prst="roundRect">
            <a:avLst>
              <a:gd name="adj" fmla="val 2703"/>
            </a:avLst>
          </a:prstGeom>
          <a:solidFill>
            <a:srgbClr val="FFFFFF"/>
          </a:solidFill>
          <a:ln w="19050">
            <a:solidFill>
              <a:srgbClr val="D97D35"/>
            </a:solidFill>
            <a:prstDash val="solid"/>
          </a:ln>
        </p:spPr>
        <p:txBody>
          <a:bodyPr/>
          <a:lstStyle/>
          <a:p>
            <a:endParaRPr lang="en-US"/>
          </a:p>
        </p:txBody>
      </p:sp>
      <p:sp>
        <p:nvSpPr>
          <p:cNvPr id="17" name="Shape 15"/>
          <p:cNvSpPr/>
          <p:nvPr/>
        </p:nvSpPr>
        <p:spPr>
          <a:xfrm>
            <a:off x="3282696" y="914400"/>
            <a:ext cx="2706624" cy="457200"/>
          </a:xfrm>
          <a:prstGeom prst="rect">
            <a:avLst/>
          </a:prstGeom>
          <a:solidFill>
            <a:srgbClr val="D97D35"/>
          </a:solidFill>
          <a:ln/>
        </p:spPr>
        <p:txBody>
          <a:bodyPr/>
          <a:lstStyle/>
          <a:p>
            <a:endParaRPr lang="en-US"/>
          </a:p>
        </p:txBody>
      </p:sp>
      <p:sp>
        <p:nvSpPr>
          <p:cNvPr id="18" name="Text 16"/>
          <p:cNvSpPr/>
          <p:nvPr/>
        </p:nvSpPr>
        <p:spPr>
          <a:xfrm>
            <a:off x="3282696" y="914400"/>
            <a:ext cx="2706624" cy="457200"/>
          </a:xfrm>
          <a:prstGeom prst="rect">
            <a:avLst/>
          </a:prstGeom>
          <a:noFill/>
          <a:ln/>
        </p:spPr>
        <p:txBody>
          <a:bodyPr wrap="square" lIns="0" tIns="0" rIns="0" bIns="0"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Technological</a:t>
            </a:r>
            <a:endParaRPr lang="en-US" sz="1500" dirty="0"/>
          </a:p>
        </p:txBody>
      </p:sp>
      <p:sp>
        <p:nvSpPr>
          <p:cNvPr id="19" name="Text 17"/>
          <p:cNvSpPr/>
          <p:nvPr/>
        </p:nvSpPr>
        <p:spPr>
          <a:xfrm>
            <a:off x="3419856" y="1463040"/>
            <a:ext cx="2432304" cy="201168"/>
          </a:xfrm>
          <a:prstGeom prst="rect">
            <a:avLst/>
          </a:prstGeom>
          <a:noFill/>
          <a:ln/>
        </p:spPr>
        <p:txBody>
          <a:bodyPr wrap="square" lIns="0" tIns="0" rIns="0" bIns="0" rtlCol="0" anchor="ctr"/>
          <a:lstStyle/>
          <a:p>
            <a:pPr marL="0" indent="0">
              <a:buNone/>
            </a:pPr>
            <a:r>
              <a:rPr lang="en-US" sz="850" b="1" dirty="0">
                <a:solidFill>
                  <a:srgbClr val="D97D35"/>
                </a:solidFill>
                <a:latin typeface="Calibri" pitchFamily="34" charset="0"/>
                <a:ea typeface="Calibri" pitchFamily="34" charset="-122"/>
                <a:cs typeface="Calibri" pitchFamily="34" charset="-120"/>
              </a:rPr>
              <a:t>EXTERNAL ISSUE</a:t>
            </a:r>
            <a:endParaRPr lang="en-US" sz="850" dirty="0"/>
          </a:p>
        </p:txBody>
      </p:sp>
      <p:sp>
        <p:nvSpPr>
          <p:cNvPr id="20" name="Text 18"/>
          <p:cNvSpPr/>
          <p:nvPr/>
        </p:nvSpPr>
        <p:spPr>
          <a:xfrm>
            <a:off x="3419856" y="1682496"/>
            <a:ext cx="2432304" cy="1234440"/>
          </a:xfrm>
          <a:prstGeom prst="rect">
            <a:avLst/>
          </a:prstGeom>
          <a:noFill/>
          <a:ln/>
        </p:spPr>
        <p:txBody>
          <a:bodyPr wrap="square" lIns="0" tIns="0" rIns="0" bIns="0" rtlCol="0" anchor="t"/>
          <a:lstStyle/>
          <a:p>
            <a:pPr marL="0" indent="0">
              <a:buNone/>
            </a:pPr>
            <a:r>
              <a:rPr lang="en-US" sz="970" dirty="0">
                <a:solidFill>
                  <a:srgbClr val="2E2E2E"/>
                </a:solidFill>
                <a:latin typeface="Calibri" pitchFamily="34" charset="0"/>
                <a:ea typeface="Calibri" pitchFamily="34" charset="-122"/>
                <a:cs typeface="Calibri" pitchFamily="34" charset="-120"/>
              </a:rPr>
              <a:t>Access to online food outlets is associated with the use of online food-delivery services among adults in the UK.</a:t>
            </a:r>
            <a:r>
              <a:rPr lang="en-US" sz="800" i="1" dirty="0">
                <a:solidFill>
                  <a:srgbClr val="6B6B6B"/>
                </a:solidFill>
                <a:latin typeface="Calibri" pitchFamily="34" charset="0"/>
                <a:ea typeface="Calibri" pitchFamily="34" charset="-122"/>
                <a:cs typeface="Calibri" pitchFamily="34" charset="-120"/>
              </a:rPr>
              <a:t> (Keeble et al., 2021)</a:t>
            </a:r>
            <a:endParaRPr lang="en-US" sz="970" dirty="0"/>
          </a:p>
        </p:txBody>
      </p:sp>
      <p:sp>
        <p:nvSpPr>
          <p:cNvPr id="21" name="Shape 19"/>
          <p:cNvSpPr/>
          <p:nvPr/>
        </p:nvSpPr>
        <p:spPr>
          <a:xfrm>
            <a:off x="3419856" y="2999232"/>
            <a:ext cx="2432304" cy="9144"/>
          </a:xfrm>
          <a:prstGeom prst="rect">
            <a:avLst/>
          </a:prstGeom>
          <a:solidFill>
            <a:srgbClr val="D97D35"/>
          </a:solidFill>
          <a:ln/>
        </p:spPr>
        <p:txBody>
          <a:bodyPr/>
          <a:lstStyle/>
          <a:p>
            <a:endParaRPr lang="en-US"/>
          </a:p>
        </p:txBody>
      </p:sp>
      <p:sp>
        <p:nvSpPr>
          <p:cNvPr id="22" name="Text 20"/>
          <p:cNvSpPr/>
          <p:nvPr/>
        </p:nvSpPr>
        <p:spPr>
          <a:xfrm>
            <a:off x="3419856" y="3090672"/>
            <a:ext cx="2432304" cy="201168"/>
          </a:xfrm>
          <a:prstGeom prst="rect">
            <a:avLst/>
          </a:prstGeom>
          <a:noFill/>
          <a:ln/>
        </p:spPr>
        <p:txBody>
          <a:bodyPr wrap="square" lIns="0" tIns="0" rIns="0" bIns="0" rtlCol="0" anchor="ctr"/>
          <a:lstStyle/>
          <a:p>
            <a:pPr marL="0" indent="0">
              <a:buNone/>
            </a:pPr>
            <a:r>
              <a:rPr lang="en-US" sz="850" b="1" dirty="0">
                <a:solidFill>
                  <a:srgbClr val="D97D35"/>
                </a:solidFill>
                <a:latin typeface="Calibri" pitchFamily="34" charset="0"/>
                <a:ea typeface="Calibri" pitchFamily="34" charset="-122"/>
                <a:cs typeface="Calibri" pitchFamily="34" charset="-120"/>
              </a:rPr>
              <a:t>BUSINESS RESPONSE</a:t>
            </a:r>
            <a:endParaRPr lang="en-US" sz="850" dirty="0"/>
          </a:p>
        </p:txBody>
      </p:sp>
      <p:sp>
        <p:nvSpPr>
          <p:cNvPr id="23" name="Text 21"/>
          <p:cNvSpPr/>
          <p:nvPr/>
        </p:nvSpPr>
        <p:spPr>
          <a:xfrm>
            <a:off x="3419856" y="3310128"/>
            <a:ext cx="2432304" cy="1051560"/>
          </a:xfrm>
          <a:prstGeom prst="rect">
            <a:avLst/>
          </a:prstGeom>
          <a:noFill/>
          <a:ln/>
        </p:spPr>
        <p:txBody>
          <a:bodyPr wrap="square" lIns="0" tIns="0" rIns="0" bIns="0" rtlCol="0" anchor="t"/>
          <a:lstStyle/>
          <a:p>
            <a:pPr marL="0" indent="0">
              <a:buNone/>
            </a:pPr>
            <a:r>
              <a:rPr lang="en-US" sz="970" dirty="0">
                <a:solidFill>
                  <a:srgbClr val="2E2E2E"/>
                </a:solidFill>
                <a:latin typeface="Calibri" pitchFamily="34" charset="0"/>
                <a:ea typeface="Calibri" pitchFamily="34" charset="-122"/>
                <a:cs typeface="Calibri" pitchFamily="34" charset="-120"/>
              </a:rPr>
              <a:t>EcoBite will use a website, WhatsApp Business and selected delivery platforms to make ordering more convenient.</a:t>
            </a:r>
            <a:endParaRPr lang="en-US" sz="970" dirty="0"/>
          </a:p>
        </p:txBody>
      </p:sp>
      <p:sp>
        <p:nvSpPr>
          <p:cNvPr id="24" name="Shape 22"/>
          <p:cNvSpPr/>
          <p:nvPr/>
        </p:nvSpPr>
        <p:spPr>
          <a:xfrm>
            <a:off x="6153912" y="914400"/>
            <a:ext cx="2706624" cy="3520440"/>
          </a:xfrm>
          <a:prstGeom prst="roundRect">
            <a:avLst>
              <a:gd name="adj" fmla="val 2703"/>
            </a:avLst>
          </a:prstGeom>
          <a:solidFill>
            <a:srgbClr val="FFFFFF"/>
          </a:solidFill>
          <a:ln w="19050">
            <a:solidFill>
              <a:srgbClr val="40916C"/>
            </a:solidFill>
            <a:prstDash val="solid"/>
          </a:ln>
        </p:spPr>
        <p:txBody>
          <a:bodyPr/>
          <a:lstStyle/>
          <a:p>
            <a:endParaRPr lang="en-US"/>
          </a:p>
        </p:txBody>
      </p:sp>
      <p:sp>
        <p:nvSpPr>
          <p:cNvPr id="25" name="Shape 23"/>
          <p:cNvSpPr/>
          <p:nvPr/>
        </p:nvSpPr>
        <p:spPr>
          <a:xfrm>
            <a:off x="6153912" y="914400"/>
            <a:ext cx="2706624" cy="457200"/>
          </a:xfrm>
          <a:prstGeom prst="rect">
            <a:avLst/>
          </a:prstGeom>
          <a:solidFill>
            <a:srgbClr val="40916C"/>
          </a:solidFill>
          <a:ln/>
        </p:spPr>
        <p:txBody>
          <a:bodyPr/>
          <a:lstStyle/>
          <a:p>
            <a:endParaRPr lang="en-US"/>
          </a:p>
        </p:txBody>
      </p:sp>
      <p:sp>
        <p:nvSpPr>
          <p:cNvPr id="26" name="Text 24"/>
          <p:cNvSpPr/>
          <p:nvPr/>
        </p:nvSpPr>
        <p:spPr>
          <a:xfrm>
            <a:off x="6153912" y="914400"/>
            <a:ext cx="2706624" cy="457200"/>
          </a:xfrm>
          <a:prstGeom prst="rect">
            <a:avLst/>
          </a:prstGeom>
          <a:noFill/>
          <a:ln/>
        </p:spPr>
        <p:txBody>
          <a:bodyPr wrap="square" lIns="0" tIns="0" rIns="0" bIns="0"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Legal</a:t>
            </a:r>
            <a:endParaRPr lang="en-US" sz="1500" dirty="0"/>
          </a:p>
        </p:txBody>
      </p:sp>
      <p:sp>
        <p:nvSpPr>
          <p:cNvPr id="27" name="Text 25"/>
          <p:cNvSpPr/>
          <p:nvPr/>
        </p:nvSpPr>
        <p:spPr>
          <a:xfrm>
            <a:off x="6291072" y="1463040"/>
            <a:ext cx="2432304" cy="201168"/>
          </a:xfrm>
          <a:prstGeom prst="rect">
            <a:avLst/>
          </a:prstGeom>
          <a:noFill/>
          <a:ln/>
        </p:spPr>
        <p:txBody>
          <a:bodyPr wrap="square" lIns="0" tIns="0" rIns="0" bIns="0" rtlCol="0" anchor="ctr"/>
          <a:lstStyle/>
          <a:p>
            <a:pPr marL="0" indent="0">
              <a:buNone/>
            </a:pPr>
            <a:r>
              <a:rPr lang="en-US" sz="850" b="1" dirty="0">
                <a:solidFill>
                  <a:srgbClr val="40916C"/>
                </a:solidFill>
                <a:latin typeface="Calibri" pitchFamily="34" charset="0"/>
                <a:ea typeface="Calibri" pitchFamily="34" charset="-122"/>
                <a:cs typeface="Calibri" pitchFamily="34" charset="-120"/>
              </a:rPr>
              <a:t>EXTERNAL ISSUE</a:t>
            </a:r>
            <a:endParaRPr lang="en-US" sz="850" dirty="0"/>
          </a:p>
        </p:txBody>
      </p:sp>
      <p:sp>
        <p:nvSpPr>
          <p:cNvPr id="28" name="Text 26"/>
          <p:cNvSpPr/>
          <p:nvPr/>
        </p:nvSpPr>
        <p:spPr>
          <a:xfrm>
            <a:off x="6291072" y="1682496"/>
            <a:ext cx="2432304" cy="1234440"/>
          </a:xfrm>
          <a:prstGeom prst="rect">
            <a:avLst/>
          </a:prstGeom>
          <a:noFill/>
          <a:ln/>
        </p:spPr>
        <p:txBody>
          <a:bodyPr wrap="square" lIns="0" tIns="0" rIns="0" bIns="0" rtlCol="0" anchor="t"/>
          <a:lstStyle/>
          <a:p>
            <a:pPr marL="0" indent="0">
              <a:buNone/>
            </a:pPr>
            <a:r>
              <a:rPr lang="en-US" sz="970" dirty="0">
                <a:solidFill>
                  <a:srgbClr val="2E2E2E"/>
                </a:solidFill>
                <a:latin typeface="Calibri" pitchFamily="34" charset="0"/>
                <a:ea typeface="Calibri" pitchFamily="34" charset="-122"/>
                <a:cs typeface="Calibri" pitchFamily="34" charset="-120"/>
              </a:rPr>
              <a:t>Food businesses must register with the local authority at least 28 days before trading and provide accurate allergen information to customers.</a:t>
            </a:r>
            <a:r>
              <a:rPr lang="en-US" sz="800" i="1" dirty="0">
                <a:solidFill>
                  <a:srgbClr val="6B6B6B"/>
                </a:solidFill>
                <a:latin typeface="Calibri" pitchFamily="34" charset="0"/>
                <a:ea typeface="Calibri" pitchFamily="34" charset="-122"/>
                <a:cs typeface="Calibri" pitchFamily="34" charset="-120"/>
              </a:rPr>
              <a:t> (GOV.UK, 2023; Food Standards Agency, 2024)</a:t>
            </a:r>
            <a:endParaRPr lang="en-US" sz="970" dirty="0"/>
          </a:p>
        </p:txBody>
      </p:sp>
      <p:sp>
        <p:nvSpPr>
          <p:cNvPr id="29" name="Shape 27"/>
          <p:cNvSpPr/>
          <p:nvPr/>
        </p:nvSpPr>
        <p:spPr>
          <a:xfrm>
            <a:off x="6291072" y="2999232"/>
            <a:ext cx="2432304" cy="9144"/>
          </a:xfrm>
          <a:prstGeom prst="rect">
            <a:avLst/>
          </a:prstGeom>
          <a:solidFill>
            <a:srgbClr val="40916C"/>
          </a:solidFill>
          <a:ln/>
        </p:spPr>
        <p:txBody>
          <a:bodyPr/>
          <a:lstStyle/>
          <a:p>
            <a:endParaRPr lang="en-US"/>
          </a:p>
        </p:txBody>
      </p:sp>
      <p:sp>
        <p:nvSpPr>
          <p:cNvPr id="30" name="Text 28"/>
          <p:cNvSpPr/>
          <p:nvPr/>
        </p:nvSpPr>
        <p:spPr>
          <a:xfrm>
            <a:off x="6291072" y="3090672"/>
            <a:ext cx="2432304" cy="201168"/>
          </a:xfrm>
          <a:prstGeom prst="rect">
            <a:avLst/>
          </a:prstGeom>
          <a:noFill/>
          <a:ln/>
        </p:spPr>
        <p:txBody>
          <a:bodyPr wrap="square" lIns="0" tIns="0" rIns="0" bIns="0" rtlCol="0" anchor="ctr"/>
          <a:lstStyle/>
          <a:p>
            <a:pPr marL="0" indent="0">
              <a:buNone/>
            </a:pPr>
            <a:r>
              <a:rPr lang="en-US" sz="850" b="1" dirty="0">
                <a:solidFill>
                  <a:srgbClr val="40916C"/>
                </a:solidFill>
                <a:latin typeface="Calibri" pitchFamily="34" charset="0"/>
                <a:ea typeface="Calibri" pitchFamily="34" charset="-122"/>
                <a:cs typeface="Calibri" pitchFamily="34" charset="-120"/>
              </a:rPr>
              <a:t>BUSINESS RESPONSE</a:t>
            </a:r>
            <a:endParaRPr lang="en-US" sz="850" dirty="0"/>
          </a:p>
        </p:txBody>
      </p:sp>
      <p:sp>
        <p:nvSpPr>
          <p:cNvPr id="31" name="Text 29"/>
          <p:cNvSpPr/>
          <p:nvPr/>
        </p:nvSpPr>
        <p:spPr>
          <a:xfrm>
            <a:off x="6291072" y="3310128"/>
            <a:ext cx="2432304" cy="1051560"/>
          </a:xfrm>
          <a:prstGeom prst="rect">
            <a:avLst/>
          </a:prstGeom>
          <a:noFill/>
          <a:ln/>
        </p:spPr>
        <p:txBody>
          <a:bodyPr wrap="square" lIns="0" tIns="0" rIns="0" bIns="0" rtlCol="0" anchor="t"/>
          <a:lstStyle/>
          <a:p>
            <a:pPr marL="0" indent="0">
              <a:buNone/>
            </a:pPr>
            <a:r>
              <a:rPr lang="en-US" sz="970" dirty="0">
                <a:solidFill>
                  <a:srgbClr val="2E2E2E"/>
                </a:solidFill>
                <a:latin typeface="Calibri" pitchFamily="34" charset="0"/>
                <a:ea typeface="Calibri" pitchFamily="34" charset="-122"/>
                <a:cs typeface="Calibri" pitchFamily="34" charset="-120"/>
              </a:rPr>
              <a:t>EcoBite will register in advance and put food hygiene and allergen procedures in place before trading.</a:t>
            </a:r>
            <a:endParaRPr lang="en-US" sz="97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B4332"/>
          </a:solidFill>
          <a:ln/>
        </p:spPr>
        <p:txBody>
          <a:bodyPr/>
          <a:lstStyle/>
          <a:p>
            <a:endParaRPr lang="en-US"/>
          </a:p>
        </p:txBody>
      </p:sp>
      <p:sp>
        <p:nvSpPr>
          <p:cNvPr id="3" name="Text 1"/>
          <p:cNvSpPr/>
          <p:nvPr/>
        </p:nvSpPr>
        <p:spPr>
          <a:xfrm>
            <a:off x="411480" y="0"/>
            <a:ext cx="6949440" cy="749808"/>
          </a:xfrm>
          <a:prstGeom prst="rect">
            <a:avLst/>
          </a:prstGeom>
          <a:noFill/>
          <a:ln/>
        </p:spPr>
        <p:txBody>
          <a:bodyPr wrap="square" lIns="0" tIns="0" rIns="0" bIns="0" rtlCol="0" anchor="ctr"/>
          <a:lstStyle/>
          <a:p>
            <a:pPr marL="0" indent="0">
              <a:buNone/>
            </a:pPr>
            <a:r>
              <a:rPr lang="en-US" sz="2000" b="1" dirty="0">
                <a:solidFill>
                  <a:srgbClr val="FFFFFF"/>
                </a:solidFill>
                <a:latin typeface="Cambria" pitchFamily="34" charset="0"/>
                <a:ea typeface="Cambria" pitchFamily="34" charset="-122"/>
                <a:cs typeface="Cambria" pitchFamily="34" charset="-120"/>
              </a:rPr>
              <a:t>Marketing Strategy 1: Digital Discovery &amp; Acquisition</a:t>
            </a:r>
            <a:endParaRPr lang="en-US" sz="2000" dirty="0"/>
          </a:p>
        </p:txBody>
      </p:sp>
      <p:sp>
        <p:nvSpPr>
          <p:cNvPr id="6" name="Text 4"/>
          <p:cNvSpPr/>
          <p:nvPr/>
        </p:nvSpPr>
        <p:spPr>
          <a:xfrm>
            <a:off x="411480" y="4901184"/>
            <a:ext cx="4114800" cy="201168"/>
          </a:xfrm>
          <a:prstGeom prst="rect">
            <a:avLst/>
          </a:prstGeom>
          <a:noFill/>
          <a:ln/>
        </p:spPr>
        <p:txBody>
          <a:bodyPr wrap="square" lIns="0" tIns="0" rIns="0" bIns="0" rtlCol="0" anchor="ctr"/>
          <a:lstStyle/>
          <a:p>
            <a:pPr marL="0" indent="0">
              <a:buNone/>
            </a:pPr>
            <a:r>
              <a:rPr lang="en-US" sz="900" dirty="0">
                <a:solidFill>
                  <a:srgbClr val="6B6B6B"/>
                </a:solidFill>
                <a:latin typeface="Calibri" pitchFamily="34" charset="0"/>
                <a:ea typeface="Calibri" pitchFamily="34" charset="-122"/>
                <a:cs typeface="Calibri" pitchFamily="34" charset="-120"/>
              </a:rPr>
              <a:t>EcoBite African Kitchen Ltd</a:t>
            </a:r>
            <a:endParaRPr lang="en-US" sz="900" dirty="0"/>
          </a:p>
        </p:txBody>
      </p:sp>
      <p:sp>
        <p:nvSpPr>
          <p:cNvPr id="7" name="Text 5"/>
          <p:cNvSpPr/>
          <p:nvPr/>
        </p:nvSpPr>
        <p:spPr>
          <a:xfrm>
            <a:off x="8275320" y="4901184"/>
            <a:ext cx="457200" cy="201168"/>
          </a:xfrm>
          <a:prstGeom prst="rect">
            <a:avLst/>
          </a:prstGeom>
          <a:noFill/>
          <a:ln/>
        </p:spPr>
        <p:txBody>
          <a:bodyPr wrap="square" lIns="0" tIns="0" rIns="0" bIns="0" rtlCol="0" anchor="ctr"/>
          <a:lstStyle/>
          <a:p>
            <a:pPr marL="0" indent="0" algn="r">
              <a:buNone/>
            </a:pPr>
            <a:r>
              <a:rPr lang="en-US" sz="900" dirty="0">
                <a:solidFill>
                  <a:srgbClr val="6B6B6B"/>
                </a:solidFill>
                <a:latin typeface="Calibri" pitchFamily="34" charset="0"/>
                <a:ea typeface="Calibri" pitchFamily="34" charset="-122"/>
                <a:cs typeface="Calibri" pitchFamily="34" charset="-120"/>
              </a:rPr>
              <a:t>7</a:t>
            </a:r>
            <a:endParaRPr lang="en-US" sz="900" dirty="0"/>
          </a:p>
        </p:txBody>
      </p:sp>
      <p:sp>
        <p:nvSpPr>
          <p:cNvPr id="8" name="Shape 6"/>
          <p:cNvSpPr/>
          <p:nvPr/>
        </p:nvSpPr>
        <p:spPr>
          <a:xfrm>
            <a:off x="411480" y="960120"/>
            <a:ext cx="5074920" cy="777240"/>
          </a:xfrm>
          <a:prstGeom prst="roundRect">
            <a:avLst>
              <a:gd name="adj" fmla="val 7059"/>
            </a:avLst>
          </a:prstGeom>
          <a:solidFill>
            <a:srgbClr val="D8EDE1"/>
          </a:solidFill>
          <a:ln/>
        </p:spPr>
        <p:txBody>
          <a:bodyPr/>
          <a:lstStyle/>
          <a:p>
            <a:endParaRPr lang="en-US"/>
          </a:p>
        </p:txBody>
      </p:sp>
      <p:sp>
        <p:nvSpPr>
          <p:cNvPr id="9" name="Text 7"/>
          <p:cNvSpPr/>
          <p:nvPr/>
        </p:nvSpPr>
        <p:spPr>
          <a:xfrm>
            <a:off x="539496" y="1014984"/>
            <a:ext cx="4800600" cy="237744"/>
          </a:xfrm>
          <a:prstGeom prst="rect">
            <a:avLst/>
          </a:prstGeom>
          <a:noFill/>
          <a:ln/>
        </p:spPr>
        <p:txBody>
          <a:bodyPr wrap="square" lIns="0" tIns="0" rIns="0" bIns="0" rtlCol="0" anchor="ctr"/>
          <a:lstStyle/>
          <a:p>
            <a:pPr marL="0" indent="0">
              <a:buNone/>
            </a:pPr>
            <a:r>
              <a:rPr lang="en-US" sz="1200" b="1" dirty="0">
                <a:solidFill>
                  <a:srgbClr val="1B4332"/>
                </a:solidFill>
                <a:latin typeface="Calibri" pitchFamily="34" charset="0"/>
                <a:ea typeface="Calibri" pitchFamily="34" charset="-122"/>
                <a:cs typeface="Calibri" pitchFamily="34" charset="-120"/>
              </a:rPr>
              <a:t>Instagram &amp; TikTok</a:t>
            </a:r>
            <a:endParaRPr lang="en-US" sz="1200" dirty="0"/>
          </a:p>
        </p:txBody>
      </p:sp>
      <p:sp>
        <p:nvSpPr>
          <p:cNvPr id="10" name="Text 8"/>
          <p:cNvSpPr/>
          <p:nvPr/>
        </p:nvSpPr>
        <p:spPr>
          <a:xfrm>
            <a:off x="539496" y="1243584"/>
            <a:ext cx="4800600" cy="457200"/>
          </a:xfrm>
          <a:prstGeom prst="rect">
            <a:avLst/>
          </a:prstGeom>
          <a:noFill/>
          <a:ln/>
        </p:spPr>
        <p:txBody>
          <a:bodyPr wrap="square" lIns="0" tIns="0" rIns="0" bIns="0" rtlCol="0" anchor="ctr"/>
          <a:lstStyle/>
          <a:p>
            <a:pPr marL="0" indent="0">
              <a:buNone/>
            </a:pPr>
            <a:r>
              <a:rPr lang="en-US" sz="950" dirty="0">
                <a:solidFill>
                  <a:srgbClr val="2E2E2E"/>
                </a:solidFill>
                <a:latin typeface="Calibri" pitchFamily="34" charset="0"/>
                <a:ea typeface="Calibri" pitchFamily="34" charset="-122"/>
                <a:cs typeface="Calibri" pitchFamily="34" charset="-120"/>
              </a:rPr>
              <a:t>EcoBite will prioritise Instagram and TikTok because their visual formats suit meal photographs and short food videos.</a:t>
            </a:r>
            <a:endParaRPr lang="en-US" sz="950" dirty="0"/>
          </a:p>
        </p:txBody>
      </p:sp>
      <p:sp>
        <p:nvSpPr>
          <p:cNvPr id="11" name="Shape 9"/>
          <p:cNvSpPr/>
          <p:nvPr/>
        </p:nvSpPr>
        <p:spPr>
          <a:xfrm>
            <a:off x="411480" y="1847088"/>
            <a:ext cx="5074920" cy="777240"/>
          </a:xfrm>
          <a:prstGeom prst="roundRect">
            <a:avLst>
              <a:gd name="adj" fmla="val 7059"/>
            </a:avLst>
          </a:prstGeom>
          <a:solidFill>
            <a:srgbClr val="D8EDE1"/>
          </a:solidFill>
          <a:ln/>
        </p:spPr>
        <p:txBody>
          <a:bodyPr/>
          <a:lstStyle/>
          <a:p>
            <a:endParaRPr lang="en-US"/>
          </a:p>
        </p:txBody>
      </p:sp>
      <p:sp>
        <p:nvSpPr>
          <p:cNvPr id="12" name="Text 10"/>
          <p:cNvSpPr/>
          <p:nvPr/>
        </p:nvSpPr>
        <p:spPr>
          <a:xfrm>
            <a:off x="539496" y="1901952"/>
            <a:ext cx="4800600" cy="237744"/>
          </a:xfrm>
          <a:prstGeom prst="rect">
            <a:avLst/>
          </a:prstGeom>
          <a:noFill/>
          <a:ln/>
        </p:spPr>
        <p:txBody>
          <a:bodyPr wrap="square" lIns="0" tIns="0" rIns="0" bIns="0" rtlCol="0" anchor="ctr"/>
          <a:lstStyle/>
          <a:p>
            <a:pPr marL="0" indent="0">
              <a:buNone/>
            </a:pPr>
            <a:r>
              <a:rPr lang="en-US" sz="1200" b="1" dirty="0">
                <a:solidFill>
                  <a:srgbClr val="1B4332"/>
                </a:solidFill>
                <a:latin typeface="Calibri" pitchFamily="34" charset="0"/>
                <a:ea typeface="Calibri" pitchFamily="34" charset="-122"/>
                <a:cs typeface="Calibri" pitchFamily="34" charset="-120"/>
              </a:rPr>
              <a:t>Facebook Groups</a:t>
            </a:r>
            <a:endParaRPr lang="en-US" sz="1200" dirty="0"/>
          </a:p>
        </p:txBody>
      </p:sp>
      <p:sp>
        <p:nvSpPr>
          <p:cNvPr id="13" name="Text 11"/>
          <p:cNvSpPr/>
          <p:nvPr/>
        </p:nvSpPr>
        <p:spPr>
          <a:xfrm>
            <a:off x="539496" y="2130552"/>
            <a:ext cx="4800600" cy="457200"/>
          </a:xfrm>
          <a:prstGeom prst="rect">
            <a:avLst/>
          </a:prstGeom>
          <a:noFill/>
          <a:ln/>
        </p:spPr>
        <p:txBody>
          <a:bodyPr wrap="square" lIns="0" tIns="0" rIns="0" bIns="0" rtlCol="0" anchor="ctr"/>
          <a:lstStyle/>
          <a:p>
            <a:pPr marL="0" indent="0">
              <a:buNone/>
            </a:pPr>
            <a:r>
              <a:rPr lang="en-US" sz="950" dirty="0">
                <a:solidFill>
                  <a:srgbClr val="2E2E2E"/>
                </a:solidFill>
                <a:latin typeface="Calibri" pitchFamily="34" charset="0"/>
                <a:ea typeface="Calibri" pitchFamily="34" charset="-122"/>
                <a:cs typeface="Calibri" pitchFamily="34" charset="-120"/>
              </a:rPr>
              <a:t>Local Birmingham community groups for organic reach.</a:t>
            </a:r>
            <a:endParaRPr lang="en-US" sz="950" dirty="0"/>
          </a:p>
        </p:txBody>
      </p:sp>
      <p:sp>
        <p:nvSpPr>
          <p:cNvPr id="14" name="Shape 12"/>
          <p:cNvSpPr/>
          <p:nvPr/>
        </p:nvSpPr>
        <p:spPr>
          <a:xfrm>
            <a:off x="411480" y="2734056"/>
            <a:ext cx="5074920" cy="777240"/>
          </a:xfrm>
          <a:prstGeom prst="roundRect">
            <a:avLst>
              <a:gd name="adj" fmla="val 7059"/>
            </a:avLst>
          </a:prstGeom>
          <a:solidFill>
            <a:srgbClr val="D8EDE1"/>
          </a:solidFill>
          <a:ln/>
        </p:spPr>
        <p:txBody>
          <a:bodyPr/>
          <a:lstStyle/>
          <a:p>
            <a:endParaRPr lang="en-US"/>
          </a:p>
        </p:txBody>
      </p:sp>
      <p:sp>
        <p:nvSpPr>
          <p:cNvPr id="15" name="Text 13"/>
          <p:cNvSpPr/>
          <p:nvPr/>
        </p:nvSpPr>
        <p:spPr>
          <a:xfrm>
            <a:off x="539496" y="2788920"/>
            <a:ext cx="4800600" cy="237744"/>
          </a:xfrm>
          <a:prstGeom prst="rect">
            <a:avLst/>
          </a:prstGeom>
          <a:noFill/>
          <a:ln/>
        </p:spPr>
        <p:txBody>
          <a:bodyPr wrap="square" lIns="0" tIns="0" rIns="0" bIns="0" rtlCol="0" anchor="ctr"/>
          <a:lstStyle/>
          <a:p>
            <a:pPr marL="0" indent="0">
              <a:buNone/>
            </a:pPr>
            <a:r>
              <a:rPr lang="en-US" sz="1200" b="1" dirty="0">
                <a:solidFill>
                  <a:srgbClr val="1B4332"/>
                </a:solidFill>
                <a:latin typeface="Calibri" pitchFamily="34" charset="0"/>
                <a:ea typeface="Calibri" pitchFamily="34" charset="-122"/>
                <a:cs typeface="Calibri" pitchFamily="34" charset="-120"/>
              </a:rPr>
              <a:t>Google Business Profile</a:t>
            </a:r>
            <a:endParaRPr lang="en-US" sz="1200" dirty="0"/>
          </a:p>
        </p:txBody>
      </p:sp>
      <p:sp>
        <p:nvSpPr>
          <p:cNvPr id="16" name="Text 14"/>
          <p:cNvSpPr/>
          <p:nvPr/>
        </p:nvSpPr>
        <p:spPr>
          <a:xfrm>
            <a:off x="539496" y="3017520"/>
            <a:ext cx="4800600" cy="457200"/>
          </a:xfrm>
          <a:prstGeom prst="rect">
            <a:avLst/>
          </a:prstGeom>
          <a:noFill/>
          <a:ln/>
        </p:spPr>
        <p:txBody>
          <a:bodyPr wrap="square" lIns="0" tIns="0" rIns="0" bIns="0" rtlCol="0" anchor="ctr"/>
          <a:lstStyle/>
          <a:p>
            <a:pPr marL="0" indent="0">
              <a:buNone/>
            </a:pPr>
            <a:r>
              <a:rPr lang="en-US" sz="950" dirty="0">
                <a:solidFill>
                  <a:srgbClr val="2E2E2E"/>
                </a:solidFill>
                <a:latin typeface="Calibri" pitchFamily="34" charset="0"/>
                <a:ea typeface="Calibri" pitchFamily="34" charset="-122"/>
                <a:cs typeface="Calibri" pitchFamily="34" charset="-120"/>
              </a:rPr>
              <a:t>Search and Maps visibility, opening hours, reviews and directions to the collection point.</a:t>
            </a:r>
            <a:endParaRPr lang="en-US" sz="950" dirty="0"/>
          </a:p>
        </p:txBody>
      </p:sp>
      <p:sp>
        <p:nvSpPr>
          <p:cNvPr id="17" name="Shape 15"/>
          <p:cNvSpPr/>
          <p:nvPr/>
        </p:nvSpPr>
        <p:spPr>
          <a:xfrm>
            <a:off x="411480" y="3621024"/>
            <a:ext cx="5074920" cy="777240"/>
          </a:xfrm>
          <a:prstGeom prst="roundRect">
            <a:avLst>
              <a:gd name="adj" fmla="val 7059"/>
            </a:avLst>
          </a:prstGeom>
          <a:solidFill>
            <a:srgbClr val="D8EDE1"/>
          </a:solidFill>
          <a:ln/>
        </p:spPr>
        <p:txBody>
          <a:bodyPr/>
          <a:lstStyle/>
          <a:p>
            <a:endParaRPr lang="en-US"/>
          </a:p>
        </p:txBody>
      </p:sp>
      <p:sp>
        <p:nvSpPr>
          <p:cNvPr id="18" name="Text 16"/>
          <p:cNvSpPr/>
          <p:nvPr/>
        </p:nvSpPr>
        <p:spPr>
          <a:xfrm>
            <a:off x="539496" y="3675888"/>
            <a:ext cx="4800600" cy="237744"/>
          </a:xfrm>
          <a:prstGeom prst="rect">
            <a:avLst/>
          </a:prstGeom>
          <a:noFill/>
          <a:ln/>
        </p:spPr>
        <p:txBody>
          <a:bodyPr wrap="square" lIns="0" tIns="0" rIns="0" bIns="0" rtlCol="0" anchor="ctr"/>
          <a:lstStyle/>
          <a:p>
            <a:pPr marL="0" indent="0">
              <a:buNone/>
            </a:pPr>
            <a:r>
              <a:rPr lang="en-US" sz="1200" b="1" dirty="0">
                <a:solidFill>
                  <a:srgbClr val="1B4332"/>
                </a:solidFill>
                <a:latin typeface="Calibri" pitchFamily="34" charset="0"/>
                <a:ea typeface="Calibri" pitchFamily="34" charset="-122"/>
                <a:cs typeface="Calibri" pitchFamily="34" charset="-120"/>
              </a:rPr>
              <a:t>Customer Reviews</a:t>
            </a:r>
            <a:endParaRPr lang="en-US" sz="1200" dirty="0"/>
          </a:p>
        </p:txBody>
      </p:sp>
      <p:sp>
        <p:nvSpPr>
          <p:cNvPr id="19" name="Text 17"/>
          <p:cNvSpPr/>
          <p:nvPr/>
        </p:nvSpPr>
        <p:spPr>
          <a:xfrm>
            <a:off x="539496" y="3904488"/>
            <a:ext cx="4800600" cy="457200"/>
          </a:xfrm>
          <a:prstGeom prst="rect">
            <a:avLst/>
          </a:prstGeom>
          <a:noFill/>
          <a:ln/>
        </p:spPr>
        <p:txBody>
          <a:bodyPr wrap="square" lIns="0" tIns="0" rIns="0" bIns="0" rtlCol="0" anchor="ctr"/>
          <a:lstStyle/>
          <a:p>
            <a:pPr marL="0" indent="0">
              <a:buNone/>
            </a:pPr>
            <a:r>
              <a:rPr lang="en-US" sz="950" dirty="0">
                <a:solidFill>
                  <a:srgbClr val="2E2E2E"/>
                </a:solidFill>
                <a:latin typeface="Calibri" pitchFamily="34" charset="0"/>
                <a:ea typeface="Calibri" pitchFamily="34" charset="-122"/>
                <a:cs typeface="Calibri" pitchFamily="34" charset="-120"/>
              </a:rPr>
              <a:t>EcoBite will encourage customers to leave Google reviews and respond professionally to feedback to strengthen its online reputation.</a:t>
            </a:r>
            <a:endParaRPr lang="en-US" sz="950" dirty="0"/>
          </a:p>
        </p:txBody>
      </p:sp>
      <p:sp>
        <p:nvSpPr>
          <p:cNvPr id="20" name="Text 18"/>
          <p:cNvSpPr/>
          <p:nvPr/>
        </p:nvSpPr>
        <p:spPr>
          <a:xfrm>
            <a:off x="5742432" y="932688"/>
            <a:ext cx="2971800" cy="365760"/>
          </a:xfrm>
          <a:prstGeom prst="rect">
            <a:avLst/>
          </a:prstGeom>
          <a:noFill/>
          <a:ln/>
        </p:spPr>
        <p:txBody>
          <a:bodyPr wrap="square" lIns="0" tIns="0" rIns="0" bIns="0" rtlCol="0" anchor="ctr"/>
          <a:lstStyle/>
          <a:p>
            <a:pPr marL="0" indent="0">
              <a:buNone/>
            </a:pPr>
            <a:r>
              <a:rPr lang="en-US" sz="1050" i="1" dirty="0">
                <a:solidFill>
                  <a:srgbClr val="6B6B6B"/>
                </a:solidFill>
                <a:latin typeface="Calibri" pitchFamily="34" charset="0"/>
                <a:ea typeface="Calibri" pitchFamily="34" charset="-122"/>
                <a:cs typeface="Calibri" pitchFamily="34" charset="-120"/>
              </a:rPr>
              <a:t>Weekly special offers keep the content calendar active.</a:t>
            </a:r>
            <a:endParaRPr lang="en-US" sz="1050" dirty="0"/>
          </a:p>
        </p:txBody>
      </p:sp>
      <p:sp>
        <p:nvSpPr>
          <p:cNvPr id="21" name="Shape 19"/>
          <p:cNvSpPr/>
          <p:nvPr/>
        </p:nvSpPr>
        <p:spPr>
          <a:xfrm>
            <a:off x="5742432" y="1417320"/>
            <a:ext cx="2971800" cy="566928"/>
          </a:xfrm>
          <a:prstGeom prst="roundRect">
            <a:avLst>
              <a:gd name="adj" fmla="val 12903"/>
            </a:avLst>
          </a:prstGeom>
          <a:solidFill>
            <a:srgbClr val="1B4332"/>
          </a:solidFill>
          <a:ln/>
        </p:spPr>
        <p:txBody>
          <a:bodyPr/>
          <a:lstStyle/>
          <a:p>
            <a:endParaRPr lang="en-US"/>
          </a:p>
        </p:txBody>
      </p:sp>
      <p:sp>
        <p:nvSpPr>
          <p:cNvPr id="22" name="Text 20"/>
          <p:cNvSpPr/>
          <p:nvPr/>
        </p:nvSpPr>
        <p:spPr>
          <a:xfrm>
            <a:off x="5742432" y="1417320"/>
            <a:ext cx="2971800" cy="566928"/>
          </a:xfrm>
          <a:prstGeom prst="rect">
            <a:avLst/>
          </a:prstGeom>
          <a:noFill/>
          <a:ln/>
        </p:spPr>
        <p:txBody>
          <a:bodyPr wrap="square" lIns="0" tIns="0" rIns="0" bIns="0"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Awareness</a:t>
            </a:r>
            <a:endParaRPr lang="en-US" sz="1500" dirty="0"/>
          </a:p>
        </p:txBody>
      </p:sp>
      <p:sp>
        <p:nvSpPr>
          <p:cNvPr id="23" name="Shape 21"/>
          <p:cNvSpPr/>
          <p:nvPr/>
        </p:nvSpPr>
        <p:spPr>
          <a:xfrm rot="10800000">
            <a:off x="7127748" y="2020824"/>
            <a:ext cx="201168" cy="182880"/>
          </a:xfrm>
          <a:prstGeom prst="triangle">
            <a:avLst/>
          </a:prstGeom>
          <a:solidFill>
            <a:srgbClr val="D97D35"/>
          </a:solidFill>
          <a:ln/>
        </p:spPr>
        <p:txBody>
          <a:bodyPr/>
          <a:lstStyle/>
          <a:p>
            <a:endParaRPr lang="en-US"/>
          </a:p>
        </p:txBody>
      </p:sp>
      <p:sp>
        <p:nvSpPr>
          <p:cNvPr id="24" name="Shape 22"/>
          <p:cNvSpPr/>
          <p:nvPr/>
        </p:nvSpPr>
        <p:spPr>
          <a:xfrm>
            <a:off x="5742432" y="2203704"/>
            <a:ext cx="2971800" cy="566928"/>
          </a:xfrm>
          <a:prstGeom prst="roundRect">
            <a:avLst>
              <a:gd name="adj" fmla="val 12903"/>
            </a:avLst>
          </a:prstGeom>
          <a:solidFill>
            <a:srgbClr val="1B4332"/>
          </a:solidFill>
          <a:ln/>
        </p:spPr>
        <p:txBody>
          <a:bodyPr/>
          <a:lstStyle/>
          <a:p>
            <a:endParaRPr lang="en-US"/>
          </a:p>
        </p:txBody>
      </p:sp>
      <p:sp>
        <p:nvSpPr>
          <p:cNvPr id="25" name="Text 23"/>
          <p:cNvSpPr/>
          <p:nvPr/>
        </p:nvSpPr>
        <p:spPr>
          <a:xfrm>
            <a:off x="5742432" y="2203704"/>
            <a:ext cx="2971800" cy="566928"/>
          </a:xfrm>
          <a:prstGeom prst="rect">
            <a:avLst/>
          </a:prstGeom>
          <a:noFill/>
          <a:ln/>
        </p:spPr>
        <p:txBody>
          <a:bodyPr wrap="square" lIns="0" tIns="0" rIns="0" bIns="0"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Interest</a:t>
            </a:r>
            <a:endParaRPr lang="en-US" sz="1500" dirty="0"/>
          </a:p>
        </p:txBody>
      </p:sp>
      <p:sp>
        <p:nvSpPr>
          <p:cNvPr id="26" name="Shape 24"/>
          <p:cNvSpPr/>
          <p:nvPr/>
        </p:nvSpPr>
        <p:spPr>
          <a:xfrm rot="10800000">
            <a:off x="7127748" y="2807208"/>
            <a:ext cx="201168" cy="182880"/>
          </a:xfrm>
          <a:prstGeom prst="triangle">
            <a:avLst/>
          </a:prstGeom>
          <a:solidFill>
            <a:srgbClr val="D97D35"/>
          </a:solidFill>
          <a:ln/>
        </p:spPr>
        <p:txBody>
          <a:bodyPr/>
          <a:lstStyle/>
          <a:p>
            <a:endParaRPr lang="en-US"/>
          </a:p>
        </p:txBody>
      </p:sp>
      <p:sp>
        <p:nvSpPr>
          <p:cNvPr id="27" name="Shape 25"/>
          <p:cNvSpPr/>
          <p:nvPr/>
        </p:nvSpPr>
        <p:spPr>
          <a:xfrm>
            <a:off x="5742432" y="2990088"/>
            <a:ext cx="2971800" cy="566928"/>
          </a:xfrm>
          <a:prstGeom prst="roundRect">
            <a:avLst>
              <a:gd name="adj" fmla="val 12903"/>
            </a:avLst>
          </a:prstGeom>
          <a:solidFill>
            <a:srgbClr val="D97D35"/>
          </a:solidFill>
          <a:ln/>
        </p:spPr>
        <p:txBody>
          <a:bodyPr/>
          <a:lstStyle/>
          <a:p>
            <a:endParaRPr lang="en-US"/>
          </a:p>
        </p:txBody>
      </p:sp>
      <p:sp>
        <p:nvSpPr>
          <p:cNvPr id="28" name="Text 26"/>
          <p:cNvSpPr/>
          <p:nvPr/>
        </p:nvSpPr>
        <p:spPr>
          <a:xfrm>
            <a:off x="5742432" y="2990088"/>
            <a:ext cx="2971800" cy="566928"/>
          </a:xfrm>
          <a:prstGeom prst="rect">
            <a:avLst/>
          </a:prstGeom>
          <a:noFill/>
          <a:ln/>
        </p:spPr>
        <p:txBody>
          <a:bodyPr wrap="square" lIns="0" tIns="0" rIns="0" bIns="0"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Order</a:t>
            </a:r>
            <a:endParaRPr lang="en-US" sz="15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B4332"/>
          </a:solidFill>
          <a:ln/>
        </p:spPr>
        <p:txBody>
          <a:bodyPr/>
          <a:lstStyle/>
          <a:p>
            <a:endParaRPr lang="en-US"/>
          </a:p>
        </p:txBody>
      </p:sp>
      <p:sp>
        <p:nvSpPr>
          <p:cNvPr id="3" name="Text 1"/>
          <p:cNvSpPr/>
          <p:nvPr/>
        </p:nvSpPr>
        <p:spPr>
          <a:xfrm>
            <a:off x="411480" y="0"/>
            <a:ext cx="6949440" cy="749808"/>
          </a:xfrm>
          <a:prstGeom prst="rect">
            <a:avLst/>
          </a:prstGeom>
          <a:noFill/>
          <a:ln/>
        </p:spPr>
        <p:txBody>
          <a:bodyPr wrap="square" lIns="0" tIns="0" rIns="0" bIns="0" rtlCol="0" anchor="ctr"/>
          <a:lstStyle/>
          <a:p>
            <a:pPr marL="0" indent="0">
              <a:buNone/>
            </a:pPr>
            <a:r>
              <a:rPr lang="en-US" sz="2000" b="1" dirty="0">
                <a:solidFill>
                  <a:srgbClr val="FFFFFF"/>
                </a:solidFill>
                <a:latin typeface="Cambria" pitchFamily="34" charset="0"/>
                <a:ea typeface="Cambria" pitchFamily="34" charset="-122"/>
                <a:cs typeface="Cambria" pitchFamily="34" charset="-120"/>
              </a:rPr>
              <a:t>Marketing Strategy 2: Direct Ordering &amp; Retention</a:t>
            </a:r>
            <a:endParaRPr lang="en-US" sz="2000" dirty="0"/>
          </a:p>
        </p:txBody>
      </p:sp>
      <p:sp>
        <p:nvSpPr>
          <p:cNvPr id="6" name="Text 4"/>
          <p:cNvSpPr/>
          <p:nvPr/>
        </p:nvSpPr>
        <p:spPr>
          <a:xfrm>
            <a:off x="411480" y="4901184"/>
            <a:ext cx="4114800" cy="201168"/>
          </a:xfrm>
          <a:prstGeom prst="rect">
            <a:avLst/>
          </a:prstGeom>
          <a:noFill/>
          <a:ln/>
        </p:spPr>
        <p:txBody>
          <a:bodyPr wrap="square" lIns="0" tIns="0" rIns="0" bIns="0" rtlCol="0" anchor="ctr"/>
          <a:lstStyle/>
          <a:p>
            <a:pPr marL="0" indent="0">
              <a:buNone/>
            </a:pPr>
            <a:r>
              <a:rPr lang="en-US" sz="900" dirty="0">
                <a:solidFill>
                  <a:srgbClr val="6B6B6B"/>
                </a:solidFill>
                <a:latin typeface="Calibri" pitchFamily="34" charset="0"/>
                <a:ea typeface="Calibri" pitchFamily="34" charset="-122"/>
                <a:cs typeface="Calibri" pitchFamily="34" charset="-120"/>
              </a:rPr>
              <a:t>EcoBite African Kitchen Ltd</a:t>
            </a:r>
            <a:endParaRPr lang="en-US" sz="900" dirty="0"/>
          </a:p>
        </p:txBody>
      </p:sp>
      <p:sp>
        <p:nvSpPr>
          <p:cNvPr id="7" name="Text 5"/>
          <p:cNvSpPr/>
          <p:nvPr/>
        </p:nvSpPr>
        <p:spPr>
          <a:xfrm>
            <a:off x="8275320" y="4901184"/>
            <a:ext cx="457200" cy="201168"/>
          </a:xfrm>
          <a:prstGeom prst="rect">
            <a:avLst/>
          </a:prstGeom>
          <a:noFill/>
          <a:ln/>
        </p:spPr>
        <p:txBody>
          <a:bodyPr wrap="square" lIns="0" tIns="0" rIns="0" bIns="0" rtlCol="0" anchor="ctr"/>
          <a:lstStyle/>
          <a:p>
            <a:pPr marL="0" indent="0" algn="r">
              <a:buNone/>
            </a:pPr>
            <a:r>
              <a:rPr lang="en-US" sz="900" dirty="0">
                <a:solidFill>
                  <a:srgbClr val="6B6B6B"/>
                </a:solidFill>
                <a:latin typeface="Calibri" pitchFamily="34" charset="0"/>
                <a:ea typeface="Calibri" pitchFamily="34" charset="-122"/>
                <a:cs typeface="Calibri" pitchFamily="34" charset="-120"/>
              </a:rPr>
              <a:t>8</a:t>
            </a:r>
            <a:endParaRPr lang="en-US" sz="900" dirty="0"/>
          </a:p>
        </p:txBody>
      </p:sp>
      <p:pic>
        <p:nvPicPr>
          <p:cNvPr id="8" name="Image 0" descr="/home/claude/assets/ordering_platform.jpeg"/>
          <p:cNvPicPr>
            <a:picLocks noChangeAspect="1"/>
          </p:cNvPicPr>
          <p:nvPr/>
        </p:nvPicPr>
        <p:blipFill>
          <a:blip r:embed="rId3"/>
          <a:stretch>
            <a:fillRect/>
          </a:stretch>
        </p:blipFill>
        <p:spPr>
          <a:xfrm>
            <a:off x="411480" y="960120"/>
            <a:ext cx="3429000" cy="2560320"/>
          </a:xfrm>
          <a:prstGeom prst="rect">
            <a:avLst/>
          </a:prstGeom>
        </p:spPr>
      </p:pic>
      <p:sp>
        <p:nvSpPr>
          <p:cNvPr id="9" name="Text 6"/>
          <p:cNvSpPr/>
          <p:nvPr/>
        </p:nvSpPr>
        <p:spPr>
          <a:xfrm>
            <a:off x="411480" y="3538728"/>
            <a:ext cx="3429000" cy="365760"/>
          </a:xfrm>
          <a:prstGeom prst="rect">
            <a:avLst/>
          </a:prstGeom>
          <a:noFill/>
          <a:ln/>
        </p:spPr>
        <p:txBody>
          <a:bodyPr wrap="square" lIns="0" tIns="0" rIns="0" bIns="0" rtlCol="0" anchor="ctr"/>
          <a:lstStyle/>
          <a:p>
            <a:pPr marL="0" indent="0">
              <a:buNone/>
            </a:pPr>
            <a:r>
              <a:rPr lang="en-US" sz="850" i="1" dirty="0">
                <a:solidFill>
                  <a:srgbClr val="6B6B6B"/>
                </a:solidFill>
                <a:latin typeface="Calibri" pitchFamily="34" charset="0"/>
                <a:ea typeface="Calibri" pitchFamily="34" charset="-122"/>
                <a:cs typeface="Calibri" pitchFamily="34" charset="-120"/>
              </a:rPr>
              <a:t>Figure: Proposed digital ordering platform for EcoBite African Kitchen Ltd</a:t>
            </a:r>
            <a:endParaRPr lang="en-US" sz="850" dirty="0"/>
          </a:p>
        </p:txBody>
      </p:sp>
      <p:sp>
        <p:nvSpPr>
          <p:cNvPr id="10" name="Text 7"/>
          <p:cNvSpPr/>
          <p:nvPr/>
        </p:nvSpPr>
        <p:spPr>
          <a:xfrm>
            <a:off x="4114800" y="960120"/>
            <a:ext cx="4617720" cy="2331720"/>
          </a:xfrm>
          <a:prstGeom prst="rect">
            <a:avLst/>
          </a:prstGeom>
          <a:noFill/>
          <a:ln/>
        </p:spPr>
        <p:txBody>
          <a:bodyPr wrap="square" lIns="0" tIns="0" rIns="0" bIns="0" rtlCol="0" anchor="t"/>
          <a:lstStyle/>
          <a:p>
            <a:pPr marL="177800" indent="-177800">
              <a:lnSpc>
                <a:spcPct val="105000"/>
              </a:lnSpc>
              <a:spcAft>
                <a:spcPts val="900"/>
              </a:spcAft>
              <a:buSzPct val="100000"/>
              <a:buChar char="▪"/>
            </a:pPr>
            <a:r>
              <a:rPr lang="en-US" sz="1150" dirty="0">
                <a:solidFill>
                  <a:srgbClr val="2E2E2E"/>
                </a:solidFill>
                <a:latin typeface="Calibri" pitchFamily="34" charset="0"/>
                <a:ea typeface="Calibri" pitchFamily="34" charset="-122"/>
                <a:cs typeface="Calibri" pitchFamily="34" charset="-120"/>
              </a:rPr>
              <a:t>WhatsApp Business and a simple website support direct orders, collection and pre-ordering</a:t>
            </a:r>
            <a:endParaRPr lang="en-US" sz="1150" dirty="0"/>
          </a:p>
          <a:p>
            <a:pPr marL="177800" indent="-177800">
              <a:lnSpc>
                <a:spcPct val="105000"/>
              </a:lnSpc>
              <a:spcAft>
                <a:spcPts val="900"/>
              </a:spcAft>
              <a:buSzPct val="100000"/>
              <a:buChar char="▪"/>
            </a:pPr>
            <a:r>
              <a:rPr lang="en-US" sz="1150" dirty="0">
                <a:solidFill>
                  <a:srgbClr val="2E2E2E"/>
                </a:solidFill>
                <a:latin typeface="Calibri" pitchFamily="34" charset="0"/>
                <a:ea typeface="Calibri" pitchFamily="34" charset="-122"/>
                <a:cs typeface="Calibri" pitchFamily="34" charset="-120"/>
              </a:rPr>
              <a:t>Direct-order discounts encourage customers to order directly rather than through delivery platforms</a:t>
            </a:r>
            <a:endParaRPr lang="en-US" sz="1150" dirty="0"/>
          </a:p>
          <a:p>
            <a:pPr marL="177800" indent="-177800">
              <a:lnSpc>
                <a:spcPct val="105000"/>
              </a:lnSpc>
              <a:spcAft>
                <a:spcPts val="900"/>
              </a:spcAft>
              <a:buSzPct val="100000"/>
              <a:buChar char="▪"/>
            </a:pPr>
            <a:r>
              <a:rPr lang="en-US" sz="1150" dirty="0">
                <a:solidFill>
                  <a:srgbClr val="2E2E2E"/>
                </a:solidFill>
                <a:latin typeface="Calibri" pitchFamily="34" charset="0"/>
                <a:ea typeface="Calibri" pitchFamily="34" charset="-122"/>
                <a:cs typeface="Calibri" pitchFamily="34" charset="-120"/>
              </a:rPr>
              <a:t>Digital loyalty cards, referral benefits and student meal deals support repeat custom</a:t>
            </a:r>
            <a:endParaRPr lang="en-US" sz="1150" dirty="0"/>
          </a:p>
          <a:p>
            <a:pPr marL="177800" indent="-177800">
              <a:lnSpc>
                <a:spcPct val="105000"/>
              </a:lnSpc>
              <a:spcAft>
                <a:spcPts val="900"/>
              </a:spcAft>
              <a:buSzPct val="100000"/>
              <a:buChar char="▪"/>
            </a:pPr>
            <a:r>
              <a:rPr lang="en-US" sz="1150" dirty="0">
                <a:solidFill>
                  <a:srgbClr val="2E2E2E"/>
                </a:solidFill>
                <a:latin typeface="Calibri" pitchFamily="34" charset="0"/>
                <a:ea typeface="Calibri" pitchFamily="34" charset="-122"/>
                <a:cs typeface="Calibri" pitchFamily="34" charset="-120"/>
              </a:rPr>
              <a:t>Direct ordering can reduce reliance on third-party delivery platforms and allow EcoBite to retain a greater proportion of each sale</a:t>
            </a:r>
            <a:endParaRPr lang="en-US" sz="1150" dirty="0"/>
          </a:p>
        </p:txBody>
      </p:sp>
      <p:sp>
        <p:nvSpPr>
          <p:cNvPr id="11" name="Shape 8"/>
          <p:cNvSpPr/>
          <p:nvPr/>
        </p:nvSpPr>
        <p:spPr>
          <a:xfrm>
            <a:off x="4114800" y="3337560"/>
            <a:ext cx="1042416" cy="713232"/>
          </a:xfrm>
          <a:prstGeom prst="roundRect">
            <a:avLst>
              <a:gd name="adj" fmla="val 8974"/>
            </a:avLst>
          </a:prstGeom>
          <a:solidFill>
            <a:srgbClr val="1B4332"/>
          </a:solidFill>
          <a:ln/>
        </p:spPr>
        <p:txBody>
          <a:bodyPr/>
          <a:lstStyle/>
          <a:p>
            <a:endParaRPr lang="en-US"/>
          </a:p>
        </p:txBody>
      </p:sp>
      <p:sp>
        <p:nvSpPr>
          <p:cNvPr id="12" name="Text 9"/>
          <p:cNvSpPr/>
          <p:nvPr/>
        </p:nvSpPr>
        <p:spPr>
          <a:xfrm>
            <a:off x="4114800" y="3337560"/>
            <a:ext cx="1042416" cy="713232"/>
          </a:xfrm>
          <a:prstGeom prst="rect">
            <a:avLst/>
          </a:prstGeom>
          <a:noFill/>
          <a:ln/>
        </p:spPr>
        <p:txBody>
          <a:bodyPr wrap="square" lIns="0" tIns="0" rIns="0" bIns="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Order</a:t>
            </a:r>
            <a:endParaRPr lang="en-US" sz="950" dirty="0"/>
          </a:p>
        </p:txBody>
      </p:sp>
      <p:sp>
        <p:nvSpPr>
          <p:cNvPr id="13" name="Shape 10"/>
          <p:cNvSpPr/>
          <p:nvPr/>
        </p:nvSpPr>
        <p:spPr>
          <a:xfrm rot="5400000">
            <a:off x="5166360" y="3611880"/>
            <a:ext cx="146304" cy="164592"/>
          </a:xfrm>
          <a:prstGeom prst="triangle">
            <a:avLst/>
          </a:prstGeom>
          <a:solidFill>
            <a:srgbClr val="6B6B6B"/>
          </a:solidFill>
          <a:ln/>
        </p:spPr>
        <p:txBody>
          <a:bodyPr/>
          <a:lstStyle/>
          <a:p>
            <a:endParaRPr lang="en-US"/>
          </a:p>
        </p:txBody>
      </p:sp>
      <p:sp>
        <p:nvSpPr>
          <p:cNvPr id="14" name="Shape 11"/>
          <p:cNvSpPr/>
          <p:nvPr/>
        </p:nvSpPr>
        <p:spPr>
          <a:xfrm>
            <a:off x="5266944" y="3337560"/>
            <a:ext cx="1042416" cy="713232"/>
          </a:xfrm>
          <a:prstGeom prst="roundRect">
            <a:avLst>
              <a:gd name="adj" fmla="val 8974"/>
            </a:avLst>
          </a:prstGeom>
          <a:solidFill>
            <a:srgbClr val="D97D35"/>
          </a:solidFill>
          <a:ln/>
        </p:spPr>
        <p:txBody>
          <a:bodyPr/>
          <a:lstStyle/>
          <a:p>
            <a:endParaRPr lang="en-US"/>
          </a:p>
        </p:txBody>
      </p:sp>
      <p:sp>
        <p:nvSpPr>
          <p:cNvPr id="15" name="Text 12"/>
          <p:cNvSpPr/>
          <p:nvPr/>
        </p:nvSpPr>
        <p:spPr>
          <a:xfrm>
            <a:off x="5266944" y="3337560"/>
            <a:ext cx="1042416" cy="713232"/>
          </a:xfrm>
          <a:prstGeom prst="rect">
            <a:avLst/>
          </a:prstGeom>
          <a:noFill/>
          <a:ln/>
        </p:spPr>
        <p:txBody>
          <a:bodyPr wrap="square" lIns="0" tIns="0" rIns="0" bIns="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Positive</a:t>
            </a:r>
            <a:endParaRPr lang="en-US" sz="950" dirty="0"/>
          </a:p>
          <a:p>
            <a:pPr marL="0" indent="0" algn="ctr">
              <a:buNone/>
            </a:pPr>
            <a:r>
              <a:rPr lang="en-US" sz="950" b="1" dirty="0">
                <a:solidFill>
                  <a:srgbClr val="FFFFFF"/>
                </a:solidFill>
                <a:latin typeface="Calibri" pitchFamily="34" charset="0"/>
                <a:ea typeface="Calibri" pitchFamily="34" charset="-122"/>
                <a:cs typeface="Calibri" pitchFamily="34" charset="-120"/>
              </a:rPr>
              <a:t>experience</a:t>
            </a:r>
            <a:endParaRPr lang="en-US" sz="950" dirty="0"/>
          </a:p>
        </p:txBody>
      </p:sp>
      <p:sp>
        <p:nvSpPr>
          <p:cNvPr id="16" name="Shape 13"/>
          <p:cNvSpPr/>
          <p:nvPr/>
        </p:nvSpPr>
        <p:spPr>
          <a:xfrm rot="5400000">
            <a:off x="6318504" y="3611880"/>
            <a:ext cx="146304" cy="164592"/>
          </a:xfrm>
          <a:prstGeom prst="triangle">
            <a:avLst/>
          </a:prstGeom>
          <a:solidFill>
            <a:srgbClr val="6B6B6B"/>
          </a:solidFill>
          <a:ln/>
        </p:spPr>
        <p:txBody>
          <a:bodyPr/>
          <a:lstStyle/>
          <a:p>
            <a:endParaRPr lang="en-US"/>
          </a:p>
        </p:txBody>
      </p:sp>
      <p:sp>
        <p:nvSpPr>
          <p:cNvPr id="17" name="Shape 14"/>
          <p:cNvSpPr/>
          <p:nvPr/>
        </p:nvSpPr>
        <p:spPr>
          <a:xfrm>
            <a:off x="6419088" y="3337560"/>
            <a:ext cx="1042416" cy="713232"/>
          </a:xfrm>
          <a:prstGeom prst="roundRect">
            <a:avLst>
              <a:gd name="adj" fmla="val 8974"/>
            </a:avLst>
          </a:prstGeom>
          <a:solidFill>
            <a:srgbClr val="1B4332"/>
          </a:solidFill>
          <a:ln/>
        </p:spPr>
        <p:txBody>
          <a:bodyPr/>
          <a:lstStyle/>
          <a:p>
            <a:endParaRPr lang="en-US"/>
          </a:p>
        </p:txBody>
      </p:sp>
      <p:sp>
        <p:nvSpPr>
          <p:cNvPr id="18" name="Text 15"/>
          <p:cNvSpPr/>
          <p:nvPr/>
        </p:nvSpPr>
        <p:spPr>
          <a:xfrm>
            <a:off x="6419088" y="3337560"/>
            <a:ext cx="1042416" cy="713232"/>
          </a:xfrm>
          <a:prstGeom prst="rect">
            <a:avLst/>
          </a:prstGeom>
          <a:noFill/>
          <a:ln/>
        </p:spPr>
        <p:txBody>
          <a:bodyPr wrap="square" lIns="0" tIns="0" rIns="0" bIns="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Loyalty</a:t>
            </a:r>
            <a:endParaRPr lang="en-US" sz="950" dirty="0"/>
          </a:p>
          <a:p>
            <a:pPr marL="0" indent="0" algn="ctr">
              <a:buNone/>
            </a:pPr>
            <a:r>
              <a:rPr lang="en-US" sz="950" b="1" dirty="0">
                <a:solidFill>
                  <a:srgbClr val="FFFFFF"/>
                </a:solidFill>
                <a:latin typeface="Calibri" pitchFamily="34" charset="0"/>
                <a:ea typeface="Calibri" pitchFamily="34" charset="-122"/>
                <a:cs typeface="Calibri" pitchFamily="34" charset="-120"/>
              </a:rPr>
              <a:t>reward</a:t>
            </a:r>
            <a:endParaRPr lang="en-US" sz="950" dirty="0"/>
          </a:p>
        </p:txBody>
      </p:sp>
      <p:sp>
        <p:nvSpPr>
          <p:cNvPr id="19" name="Shape 16"/>
          <p:cNvSpPr/>
          <p:nvPr/>
        </p:nvSpPr>
        <p:spPr>
          <a:xfrm rot="5400000">
            <a:off x="7470648" y="3611880"/>
            <a:ext cx="146304" cy="164592"/>
          </a:xfrm>
          <a:prstGeom prst="triangle">
            <a:avLst/>
          </a:prstGeom>
          <a:solidFill>
            <a:srgbClr val="6B6B6B"/>
          </a:solidFill>
          <a:ln/>
        </p:spPr>
        <p:txBody>
          <a:bodyPr/>
          <a:lstStyle/>
          <a:p>
            <a:endParaRPr lang="en-US"/>
          </a:p>
        </p:txBody>
      </p:sp>
      <p:sp>
        <p:nvSpPr>
          <p:cNvPr id="20" name="Shape 17"/>
          <p:cNvSpPr/>
          <p:nvPr/>
        </p:nvSpPr>
        <p:spPr>
          <a:xfrm>
            <a:off x="7571232" y="3337560"/>
            <a:ext cx="1042416" cy="713232"/>
          </a:xfrm>
          <a:prstGeom prst="roundRect">
            <a:avLst>
              <a:gd name="adj" fmla="val 8974"/>
            </a:avLst>
          </a:prstGeom>
          <a:solidFill>
            <a:srgbClr val="D97D35"/>
          </a:solidFill>
          <a:ln/>
        </p:spPr>
        <p:txBody>
          <a:bodyPr/>
          <a:lstStyle/>
          <a:p>
            <a:endParaRPr lang="en-US"/>
          </a:p>
        </p:txBody>
      </p:sp>
      <p:sp>
        <p:nvSpPr>
          <p:cNvPr id="21" name="Text 18"/>
          <p:cNvSpPr/>
          <p:nvPr/>
        </p:nvSpPr>
        <p:spPr>
          <a:xfrm>
            <a:off x="7571232" y="3337560"/>
            <a:ext cx="1042416" cy="713232"/>
          </a:xfrm>
          <a:prstGeom prst="rect">
            <a:avLst/>
          </a:prstGeom>
          <a:noFill/>
          <a:ln/>
        </p:spPr>
        <p:txBody>
          <a:bodyPr wrap="square" lIns="0" tIns="0" rIns="0" bIns="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Repeat</a:t>
            </a:r>
            <a:endParaRPr lang="en-US" sz="950" dirty="0"/>
          </a:p>
          <a:p>
            <a:pPr marL="0" indent="0" algn="ctr">
              <a:buNone/>
            </a:pPr>
            <a:r>
              <a:rPr lang="en-US" sz="950" b="1" dirty="0">
                <a:solidFill>
                  <a:srgbClr val="FFFFFF"/>
                </a:solidFill>
                <a:latin typeface="Calibri" pitchFamily="34" charset="0"/>
                <a:ea typeface="Calibri" pitchFamily="34" charset="-122"/>
                <a:cs typeface="Calibri" pitchFamily="34" charset="-120"/>
              </a:rPr>
              <a:t>purchase</a:t>
            </a:r>
            <a:endParaRPr lang="en-US" sz="950" dirty="0"/>
          </a:p>
        </p:txBody>
      </p:sp>
      <p:sp>
        <p:nvSpPr>
          <p:cNvPr id="22" name="Shape 19"/>
          <p:cNvSpPr/>
          <p:nvPr/>
        </p:nvSpPr>
        <p:spPr>
          <a:xfrm>
            <a:off x="4114800" y="4187952"/>
            <a:ext cx="4617720" cy="457200"/>
          </a:xfrm>
          <a:prstGeom prst="roundRect">
            <a:avLst>
              <a:gd name="adj" fmla="val 12000"/>
            </a:avLst>
          </a:prstGeom>
          <a:solidFill>
            <a:srgbClr val="FBF6EE"/>
          </a:solidFill>
          <a:ln/>
        </p:spPr>
        <p:txBody>
          <a:bodyPr/>
          <a:lstStyle/>
          <a:p>
            <a:endParaRPr lang="en-US"/>
          </a:p>
        </p:txBody>
      </p:sp>
      <p:sp>
        <p:nvSpPr>
          <p:cNvPr id="23" name="Text 20"/>
          <p:cNvSpPr/>
          <p:nvPr/>
        </p:nvSpPr>
        <p:spPr>
          <a:xfrm>
            <a:off x="4224528" y="4187952"/>
            <a:ext cx="4434840" cy="457200"/>
          </a:xfrm>
          <a:prstGeom prst="rect">
            <a:avLst/>
          </a:prstGeom>
          <a:noFill/>
          <a:ln/>
        </p:spPr>
        <p:txBody>
          <a:bodyPr wrap="square" lIns="0" tIns="0" rIns="0" bIns="0" rtlCol="0" anchor="ctr"/>
          <a:lstStyle/>
          <a:p>
            <a:pPr marL="0" indent="0">
              <a:buNone/>
            </a:pPr>
            <a:r>
              <a:rPr lang="en-US" sz="1050" i="1" dirty="0">
                <a:solidFill>
                  <a:srgbClr val="2E2E2E"/>
                </a:solidFill>
                <a:latin typeface="Calibri" pitchFamily="34" charset="0"/>
                <a:ea typeface="Calibri" pitchFamily="34" charset="-122"/>
                <a:cs typeface="Calibri" pitchFamily="34" charset="-120"/>
              </a:rPr>
              <a:t>This approach aims to build repeat purchases and steady direct revenue.</a:t>
            </a:r>
            <a:endParaRPr lang="en-US" sz="10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B4332"/>
          </a:solidFill>
          <a:ln/>
        </p:spPr>
        <p:txBody>
          <a:bodyPr/>
          <a:lstStyle/>
          <a:p>
            <a:endParaRPr lang="en-US"/>
          </a:p>
        </p:txBody>
      </p:sp>
      <p:sp>
        <p:nvSpPr>
          <p:cNvPr id="3" name="Text 1"/>
          <p:cNvSpPr/>
          <p:nvPr/>
        </p:nvSpPr>
        <p:spPr>
          <a:xfrm>
            <a:off x="411480" y="0"/>
            <a:ext cx="6949440" cy="749808"/>
          </a:xfrm>
          <a:prstGeom prst="rect">
            <a:avLst/>
          </a:prstGeom>
          <a:noFill/>
          <a:ln/>
        </p:spPr>
        <p:txBody>
          <a:bodyPr wrap="square" lIns="0" tIns="0" rIns="0" bIns="0" rtlCol="0" anchor="ctr"/>
          <a:lstStyle/>
          <a:p>
            <a:pPr marL="0" indent="0">
              <a:buNone/>
            </a:pPr>
            <a:r>
              <a:rPr lang="en-US" sz="2500" b="1" dirty="0">
                <a:solidFill>
                  <a:srgbClr val="FFFFFF"/>
                </a:solidFill>
                <a:latin typeface="Cambria" pitchFamily="34" charset="0"/>
                <a:ea typeface="Cambria" pitchFamily="34" charset="-122"/>
                <a:cs typeface="Cambria" pitchFamily="34" charset="-120"/>
              </a:rPr>
              <a:t>Funding Requirement &amp; Allocation</a:t>
            </a:r>
            <a:endParaRPr lang="en-US" sz="2500" dirty="0"/>
          </a:p>
        </p:txBody>
      </p:sp>
      <p:sp>
        <p:nvSpPr>
          <p:cNvPr id="6" name="Text 4"/>
          <p:cNvSpPr/>
          <p:nvPr/>
        </p:nvSpPr>
        <p:spPr>
          <a:xfrm>
            <a:off x="411480" y="4901184"/>
            <a:ext cx="4114800" cy="201168"/>
          </a:xfrm>
          <a:prstGeom prst="rect">
            <a:avLst/>
          </a:prstGeom>
          <a:noFill/>
          <a:ln/>
        </p:spPr>
        <p:txBody>
          <a:bodyPr wrap="square" lIns="0" tIns="0" rIns="0" bIns="0" rtlCol="0" anchor="ctr"/>
          <a:lstStyle/>
          <a:p>
            <a:pPr marL="0" indent="0">
              <a:buNone/>
            </a:pPr>
            <a:r>
              <a:rPr lang="en-US" sz="900" dirty="0">
                <a:solidFill>
                  <a:srgbClr val="6B6B6B"/>
                </a:solidFill>
                <a:latin typeface="Calibri" pitchFamily="34" charset="0"/>
                <a:ea typeface="Calibri" pitchFamily="34" charset="-122"/>
                <a:cs typeface="Calibri" pitchFamily="34" charset="-120"/>
              </a:rPr>
              <a:t>EcoBite African Kitchen Ltd</a:t>
            </a:r>
            <a:endParaRPr lang="en-US" sz="900" dirty="0"/>
          </a:p>
        </p:txBody>
      </p:sp>
      <p:sp>
        <p:nvSpPr>
          <p:cNvPr id="7" name="Text 5"/>
          <p:cNvSpPr/>
          <p:nvPr/>
        </p:nvSpPr>
        <p:spPr>
          <a:xfrm>
            <a:off x="8275320" y="4901184"/>
            <a:ext cx="457200" cy="201168"/>
          </a:xfrm>
          <a:prstGeom prst="rect">
            <a:avLst/>
          </a:prstGeom>
          <a:noFill/>
          <a:ln/>
        </p:spPr>
        <p:txBody>
          <a:bodyPr wrap="square" lIns="0" tIns="0" rIns="0" bIns="0" rtlCol="0" anchor="ctr"/>
          <a:lstStyle/>
          <a:p>
            <a:pPr marL="0" indent="0" algn="r">
              <a:buNone/>
            </a:pPr>
            <a:r>
              <a:rPr lang="en-US" sz="900" dirty="0">
                <a:solidFill>
                  <a:srgbClr val="6B6B6B"/>
                </a:solidFill>
                <a:latin typeface="Calibri" pitchFamily="34" charset="0"/>
                <a:ea typeface="Calibri" pitchFamily="34" charset="-122"/>
                <a:cs typeface="Calibri" pitchFamily="34" charset="-120"/>
              </a:rPr>
              <a:t>9</a:t>
            </a:r>
            <a:endParaRPr lang="en-US" sz="900" dirty="0"/>
          </a:p>
        </p:txBody>
      </p:sp>
      <p:sp>
        <p:nvSpPr>
          <p:cNvPr id="8" name="Text 6"/>
          <p:cNvSpPr/>
          <p:nvPr/>
        </p:nvSpPr>
        <p:spPr>
          <a:xfrm>
            <a:off x="411480" y="896112"/>
            <a:ext cx="2103120" cy="640080"/>
          </a:xfrm>
          <a:prstGeom prst="rect">
            <a:avLst/>
          </a:prstGeom>
          <a:noFill/>
          <a:ln/>
        </p:spPr>
        <p:txBody>
          <a:bodyPr wrap="square" lIns="0" tIns="0" rIns="0" bIns="0" rtlCol="0" anchor="ctr"/>
          <a:lstStyle/>
          <a:p>
            <a:pPr marL="0" indent="0">
              <a:buNone/>
            </a:pPr>
            <a:r>
              <a:rPr lang="en-US" sz="3800" b="1" dirty="0">
                <a:solidFill>
                  <a:srgbClr val="1B4332"/>
                </a:solidFill>
                <a:latin typeface="Cambria" pitchFamily="34" charset="0"/>
                <a:ea typeface="Cambria" pitchFamily="34" charset="-122"/>
                <a:cs typeface="Cambria" pitchFamily="34" charset="-120"/>
              </a:rPr>
              <a:t>£8,500</a:t>
            </a:r>
            <a:endParaRPr lang="en-US" sz="3800" dirty="0"/>
          </a:p>
        </p:txBody>
      </p:sp>
      <p:sp>
        <p:nvSpPr>
          <p:cNvPr id="9" name="Text 7"/>
          <p:cNvSpPr/>
          <p:nvPr/>
        </p:nvSpPr>
        <p:spPr>
          <a:xfrm>
            <a:off x="411480" y="1463040"/>
            <a:ext cx="2651760" cy="365760"/>
          </a:xfrm>
          <a:prstGeom prst="rect">
            <a:avLst/>
          </a:prstGeom>
          <a:noFill/>
          <a:ln/>
        </p:spPr>
        <p:txBody>
          <a:bodyPr wrap="square" lIns="0" tIns="0" rIns="0" bIns="0" rtlCol="0" anchor="ctr"/>
          <a:lstStyle/>
          <a:p>
            <a:pPr marL="0" indent="0">
              <a:buNone/>
            </a:pPr>
            <a:r>
              <a:rPr lang="en-US" sz="1100" dirty="0">
                <a:solidFill>
                  <a:srgbClr val="6B6B6B"/>
                </a:solidFill>
                <a:latin typeface="Calibri" pitchFamily="34" charset="0"/>
                <a:ea typeface="Calibri" pitchFamily="34" charset="-122"/>
                <a:cs typeface="Calibri" pitchFamily="34" charset="-120"/>
              </a:rPr>
              <a:t>total start-up funding required</a:t>
            </a:r>
            <a:endParaRPr lang="en-US" sz="1100" dirty="0"/>
          </a:p>
        </p:txBody>
      </p:sp>
      <p:sp>
        <p:nvSpPr>
          <p:cNvPr id="10" name="Shape 8"/>
          <p:cNvSpPr/>
          <p:nvPr/>
        </p:nvSpPr>
        <p:spPr>
          <a:xfrm>
            <a:off x="411480" y="1874520"/>
            <a:ext cx="2651760" cy="457200"/>
          </a:xfrm>
          <a:prstGeom prst="roundRect">
            <a:avLst>
              <a:gd name="adj" fmla="val 12000"/>
            </a:avLst>
          </a:prstGeom>
          <a:solidFill>
            <a:srgbClr val="D8EDE1"/>
          </a:solidFill>
          <a:ln/>
        </p:spPr>
        <p:txBody>
          <a:bodyPr/>
          <a:lstStyle/>
          <a:p>
            <a:endParaRPr lang="en-US"/>
          </a:p>
        </p:txBody>
      </p:sp>
      <p:sp>
        <p:nvSpPr>
          <p:cNvPr id="11" name="Text 9"/>
          <p:cNvSpPr/>
          <p:nvPr/>
        </p:nvSpPr>
        <p:spPr>
          <a:xfrm>
            <a:off x="502920" y="1874520"/>
            <a:ext cx="2468880" cy="457200"/>
          </a:xfrm>
          <a:prstGeom prst="rect">
            <a:avLst/>
          </a:prstGeom>
          <a:noFill/>
          <a:ln/>
        </p:spPr>
        <p:txBody>
          <a:bodyPr wrap="square" lIns="0" tIns="0" rIns="0" bIns="0" rtlCol="0" anchor="ctr"/>
          <a:lstStyle/>
          <a:p>
            <a:pPr marL="0" indent="0">
              <a:buNone/>
            </a:pPr>
            <a:r>
              <a:rPr lang="en-US" sz="1150" b="1" dirty="0">
                <a:solidFill>
                  <a:srgbClr val="2E2E2E"/>
                </a:solidFill>
                <a:latin typeface="Calibri" pitchFamily="34" charset="0"/>
                <a:ea typeface="Calibri" pitchFamily="34" charset="-122"/>
                <a:cs typeface="Calibri" pitchFamily="34" charset="-120"/>
              </a:rPr>
              <a:t>Founder's savings   </a:t>
            </a:r>
            <a:r>
              <a:rPr lang="en-US" sz="1150" b="1" dirty="0">
                <a:solidFill>
                  <a:srgbClr val="1B4332"/>
                </a:solidFill>
                <a:latin typeface="Calibri" pitchFamily="34" charset="0"/>
                <a:ea typeface="Calibri" pitchFamily="34" charset="-122"/>
                <a:cs typeface="Calibri" pitchFamily="34" charset="-120"/>
              </a:rPr>
              <a:t>£3,500</a:t>
            </a:r>
            <a:endParaRPr lang="en-US" sz="1150" dirty="0"/>
          </a:p>
        </p:txBody>
      </p:sp>
      <p:sp>
        <p:nvSpPr>
          <p:cNvPr id="12" name="Shape 10"/>
          <p:cNvSpPr/>
          <p:nvPr/>
        </p:nvSpPr>
        <p:spPr>
          <a:xfrm>
            <a:off x="411480" y="2395728"/>
            <a:ext cx="2651760" cy="457200"/>
          </a:xfrm>
          <a:prstGeom prst="roundRect">
            <a:avLst>
              <a:gd name="adj" fmla="val 12000"/>
            </a:avLst>
          </a:prstGeom>
          <a:solidFill>
            <a:srgbClr val="F7E3CE"/>
          </a:solidFill>
          <a:ln/>
        </p:spPr>
        <p:txBody>
          <a:bodyPr/>
          <a:lstStyle/>
          <a:p>
            <a:endParaRPr lang="en-US"/>
          </a:p>
        </p:txBody>
      </p:sp>
      <p:sp>
        <p:nvSpPr>
          <p:cNvPr id="13" name="Text 11"/>
          <p:cNvSpPr/>
          <p:nvPr/>
        </p:nvSpPr>
        <p:spPr>
          <a:xfrm>
            <a:off x="502920" y="2395728"/>
            <a:ext cx="2468880" cy="457200"/>
          </a:xfrm>
          <a:prstGeom prst="rect">
            <a:avLst/>
          </a:prstGeom>
          <a:noFill/>
          <a:ln/>
        </p:spPr>
        <p:txBody>
          <a:bodyPr wrap="square" lIns="0" tIns="0" rIns="0" bIns="0" rtlCol="0" anchor="ctr"/>
          <a:lstStyle/>
          <a:p>
            <a:pPr marL="0" indent="0">
              <a:buNone/>
            </a:pPr>
            <a:r>
              <a:rPr lang="en-US" sz="1150" b="1" dirty="0">
                <a:solidFill>
                  <a:srgbClr val="2E2E2E"/>
                </a:solidFill>
                <a:latin typeface="Calibri" pitchFamily="34" charset="0"/>
                <a:ea typeface="Calibri" pitchFamily="34" charset="-122"/>
                <a:cs typeface="Calibri" pitchFamily="34" charset="-120"/>
              </a:rPr>
              <a:t>Start Up Loan          </a:t>
            </a:r>
            <a:r>
              <a:rPr lang="en-US" sz="1150" b="1" dirty="0">
                <a:solidFill>
                  <a:srgbClr val="D97D35"/>
                </a:solidFill>
                <a:latin typeface="Calibri" pitchFamily="34" charset="0"/>
                <a:ea typeface="Calibri" pitchFamily="34" charset="-122"/>
                <a:cs typeface="Calibri" pitchFamily="34" charset="-120"/>
              </a:rPr>
              <a:t>£5,000</a:t>
            </a:r>
            <a:endParaRPr lang="en-US" sz="1150" dirty="0"/>
          </a:p>
        </p:txBody>
      </p:sp>
      <p:sp>
        <p:nvSpPr>
          <p:cNvPr id="14" name="Shape 12"/>
          <p:cNvSpPr/>
          <p:nvPr/>
        </p:nvSpPr>
        <p:spPr>
          <a:xfrm>
            <a:off x="411480" y="2962656"/>
            <a:ext cx="2651760" cy="777240"/>
          </a:xfrm>
          <a:prstGeom prst="roundRect">
            <a:avLst>
              <a:gd name="adj" fmla="val 7059"/>
            </a:avLst>
          </a:prstGeom>
          <a:solidFill>
            <a:srgbClr val="FBF6EE"/>
          </a:solidFill>
          <a:ln/>
        </p:spPr>
        <p:txBody>
          <a:bodyPr/>
          <a:lstStyle/>
          <a:p>
            <a:endParaRPr lang="en-US"/>
          </a:p>
        </p:txBody>
      </p:sp>
      <p:sp>
        <p:nvSpPr>
          <p:cNvPr id="15" name="Text 13"/>
          <p:cNvSpPr/>
          <p:nvPr/>
        </p:nvSpPr>
        <p:spPr>
          <a:xfrm>
            <a:off x="521208" y="2962656"/>
            <a:ext cx="2432304" cy="777240"/>
          </a:xfrm>
          <a:prstGeom prst="rect">
            <a:avLst/>
          </a:prstGeom>
          <a:noFill/>
          <a:ln/>
        </p:spPr>
        <p:txBody>
          <a:bodyPr wrap="square" lIns="0" tIns="0" rIns="0" bIns="0" rtlCol="0" anchor="ctr"/>
          <a:lstStyle/>
          <a:p>
            <a:pPr marL="0" indent="0">
              <a:buNone/>
            </a:pPr>
            <a:r>
              <a:rPr lang="en-US" sz="1050" i="1" dirty="0">
                <a:solidFill>
                  <a:srgbClr val="2E2E2E"/>
                </a:solidFill>
                <a:latin typeface="Calibri" pitchFamily="34" charset="0"/>
                <a:ea typeface="Calibri" pitchFamily="34" charset="-122"/>
                <a:cs typeface="Calibri" pitchFamily="34" charset="-120"/>
              </a:rPr>
              <a:t>Figures are drawn from EcoBite's Month 1 cash-flow projection.</a:t>
            </a:r>
            <a:endParaRPr lang="en-US" sz="1050" dirty="0"/>
          </a:p>
        </p:txBody>
      </p:sp>
      <p:graphicFrame>
        <p:nvGraphicFramePr>
          <p:cNvPr id="16" name="Chart 0"/>
          <p:cNvGraphicFramePr/>
          <p:nvPr/>
        </p:nvGraphicFramePr>
        <p:xfrm>
          <a:off x="3383280" y="868680"/>
          <a:ext cx="5349240" cy="3429000"/>
        </p:xfrm>
        <a:graphic>
          <a:graphicData uri="http://schemas.openxmlformats.org/drawingml/2006/chart">
            <c:chart xmlns:c="http://schemas.openxmlformats.org/drawingml/2006/chart" xmlns:r="http://schemas.openxmlformats.org/officeDocument/2006/relationships" r:id="rId3"/>
          </a:graphicData>
        </a:graphic>
      </p:graphicFrame>
      <p:sp>
        <p:nvSpPr>
          <p:cNvPr id="17" name="Text 14"/>
          <p:cNvSpPr/>
          <p:nvPr/>
        </p:nvSpPr>
        <p:spPr>
          <a:xfrm>
            <a:off x="411480" y="4160520"/>
            <a:ext cx="8321040" cy="219456"/>
          </a:xfrm>
          <a:prstGeom prst="rect">
            <a:avLst/>
          </a:prstGeom>
          <a:noFill/>
          <a:ln/>
        </p:spPr>
        <p:txBody>
          <a:bodyPr wrap="square" lIns="0" tIns="0" rIns="0" bIns="0" rtlCol="0" anchor="ctr"/>
          <a:lstStyle/>
          <a:p>
            <a:pPr marL="0" indent="0">
              <a:buNone/>
            </a:pPr>
            <a:r>
              <a:rPr lang="en-US" sz="850" i="1" dirty="0">
                <a:solidFill>
                  <a:srgbClr val="6B6B6B"/>
                </a:solidFill>
                <a:latin typeface="Calibri" pitchFamily="34" charset="0"/>
                <a:ea typeface="Calibri" pitchFamily="34" charset="-122"/>
                <a:cs typeface="Calibri" pitchFamily="34" charset="-120"/>
              </a:rPr>
              <a:t>The detailed month 1 breakdown behind each category is available on request and is set out in the speaker notes.</a:t>
            </a:r>
            <a:endParaRPr lang="en-US" sz="8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1B4332"/>
        </a:solidFill>
        <a:effectLst/>
      </p:bgPr>
    </p:bg>
    <p:spTree>
      <p:nvGrpSpPr>
        <p:cNvPr id="1" name=""/>
        <p:cNvGrpSpPr/>
        <p:nvPr/>
      </p:nvGrpSpPr>
      <p:grpSpPr>
        <a:xfrm>
          <a:off x="0" y="0"/>
          <a:ext cx="0" cy="0"/>
          <a:chOff x="0" y="0"/>
          <a:chExt cx="0" cy="0"/>
        </a:xfrm>
      </p:grpSpPr>
      <p:sp>
        <p:nvSpPr>
          <p:cNvPr id="2" name="Shape 0"/>
          <p:cNvSpPr/>
          <p:nvPr/>
        </p:nvSpPr>
        <p:spPr>
          <a:xfrm>
            <a:off x="7589520" y="-1280160"/>
            <a:ext cx="2926080" cy="2926080"/>
          </a:xfrm>
          <a:prstGeom prst="ellipse">
            <a:avLst/>
          </a:prstGeom>
          <a:solidFill>
            <a:srgbClr val="40916C">
              <a:alpha val="22000"/>
            </a:srgbClr>
          </a:solidFill>
          <a:ln/>
        </p:spPr>
        <p:txBody>
          <a:bodyPr/>
          <a:lstStyle/>
          <a:p>
            <a:endParaRPr lang="en-US"/>
          </a:p>
        </p:txBody>
      </p:sp>
      <p:sp>
        <p:nvSpPr>
          <p:cNvPr id="3" name="Shape 1"/>
          <p:cNvSpPr/>
          <p:nvPr/>
        </p:nvSpPr>
        <p:spPr>
          <a:xfrm>
            <a:off x="0" y="0"/>
            <a:ext cx="9144000" cy="749808"/>
          </a:xfrm>
          <a:prstGeom prst="rect">
            <a:avLst/>
          </a:prstGeom>
          <a:solidFill>
            <a:srgbClr val="1B4332"/>
          </a:solidFill>
          <a:ln/>
        </p:spPr>
        <p:txBody>
          <a:bodyPr/>
          <a:lstStyle/>
          <a:p>
            <a:endParaRPr lang="en-US"/>
          </a:p>
        </p:txBody>
      </p:sp>
      <p:sp>
        <p:nvSpPr>
          <p:cNvPr id="4" name="Text 2"/>
          <p:cNvSpPr/>
          <p:nvPr/>
        </p:nvSpPr>
        <p:spPr>
          <a:xfrm>
            <a:off x="411480" y="0"/>
            <a:ext cx="6949440" cy="749808"/>
          </a:xfrm>
          <a:prstGeom prst="rect">
            <a:avLst/>
          </a:prstGeom>
          <a:noFill/>
          <a:ln/>
        </p:spPr>
        <p:txBody>
          <a:bodyPr wrap="square" lIns="0" tIns="0" rIns="0" bIns="0" rtlCol="0" anchor="ctr"/>
          <a:lstStyle/>
          <a:p>
            <a:pPr marL="0" indent="0">
              <a:buNone/>
            </a:pPr>
            <a:r>
              <a:rPr lang="en-US" sz="2500" b="1" dirty="0">
                <a:solidFill>
                  <a:srgbClr val="FFFFFF"/>
                </a:solidFill>
                <a:latin typeface="Cambria" pitchFamily="34" charset="0"/>
                <a:ea typeface="Cambria" pitchFamily="34" charset="-122"/>
                <a:cs typeface="Cambria" pitchFamily="34" charset="-120"/>
              </a:rPr>
              <a:t>Investment Case &amp; Closing Pitch</a:t>
            </a:r>
            <a:endParaRPr lang="en-US" sz="2500" dirty="0"/>
          </a:p>
        </p:txBody>
      </p:sp>
      <p:sp>
        <p:nvSpPr>
          <p:cNvPr id="7" name="Text 5"/>
          <p:cNvSpPr/>
          <p:nvPr/>
        </p:nvSpPr>
        <p:spPr>
          <a:xfrm>
            <a:off x="411480" y="4901184"/>
            <a:ext cx="4114800" cy="201168"/>
          </a:xfrm>
          <a:prstGeom prst="rect">
            <a:avLst/>
          </a:prstGeom>
          <a:noFill/>
          <a:ln/>
        </p:spPr>
        <p:txBody>
          <a:bodyPr wrap="square" lIns="0" tIns="0" rIns="0" bIns="0" rtlCol="0" anchor="ctr"/>
          <a:lstStyle/>
          <a:p>
            <a:pPr marL="0" indent="0">
              <a:buNone/>
            </a:pPr>
            <a:r>
              <a:rPr lang="en-US" sz="900" dirty="0">
                <a:solidFill>
                  <a:srgbClr val="6B6B6B"/>
                </a:solidFill>
                <a:latin typeface="Calibri" pitchFamily="34" charset="0"/>
                <a:ea typeface="Calibri" pitchFamily="34" charset="-122"/>
                <a:cs typeface="Calibri" pitchFamily="34" charset="-120"/>
              </a:rPr>
              <a:t>EcoBite African Kitchen Ltd</a:t>
            </a:r>
            <a:endParaRPr lang="en-US" sz="900" dirty="0"/>
          </a:p>
        </p:txBody>
      </p:sp>
      <p:sp>
        <p:nvSpPr>
          <p:cNvPr id="8" name="Text 6"/>
          <p:cNvSpPr/>
          <p:nvPr/>
        </p:nvSpPr>
        <p:spPr>
          <a:xfrm>
            <a:off x="8275320" y="4901184"/>
            <a:ext cx="457200" cy="201168"/>
          </a:xfrm>
          <a:prstGeom prst="rect">
            <a:avLst/>
          </a:prstGeom>
          <a:noFill/>
          <a:ln/>
        </p:spPr>
        <p:txBody>
          <a:bodyPr wrap="square" lIns="0" tIns="0" rIns="0" bIns="0" rtlCol="0" anchor="ctr"/>
          <a:lstStyle/>
          <a:p>
            <a:pPr marL="0" indent="0" algn="r">
              <a:buNone/>
            </a:pPr>
            <a:r>
              <a:rPr lang="en-US" sz="900" dirty="0">
                <a:solidFill>
                  <a:srgbClr val="6B6B6B"/>
                </a:solidFill>
                <a:latin typeface="Calibri" pitchFamily="34" charset="0"/>
                <a:ea typeface="Calibri" pitchFamily="34" charset="-122"/>
                <a:cs typeface="Calibri" pitchFamily="34" charset="-120"/>
              </a:rPr>
              <a:t>10</a:t>
            </a:r>
            <a:endParaRPr lang="en-US" sz="900" dirty="0"/>
          </a:p>
        </p:txBody>
      </p:sp>
      <p:sp>
        <p:nvSpPr>
          <p:cNvPr id="9" name="Text 7"/>
          <p:cNvSpPr/>
          <p:nvPr/>
        </p:nvSpPr>
        <p:spPr>
          <a:xfrm>
            <a:off x="411480" y="1005840"/>
            <a:ext cx="5120640" cy="3383280"/>
          </a:xfrm>
          <a:prstGeom prst="rect">
            <a:avLst/>
          </a:prstGeom>
          <a:noFill/>
          <a:ln/>
        </p:spPr>
        <p:txBody>
          <a:bodyPr wrap="square" lIns="0" tIns="0" rIns="0" bIns="0" rtlCol="0" anchor="t"/>
          <a:lstStyle/>
          <a:p>
            <a:pPr marL="177800" indent="-177800">
              <a:lnSpc>
                <a:spcPct val="105000"/>
              </a:lnSpc>
              <a:spcAft>
                <a:spcPts val="1000"/>
              </a:spcAft>
              <a:buSzPct val="100000"/>
              <a:buChar char="▪"/>
            </a:pPr>
            <a:r>
              <a:rPr lang="en-US" sz="1250" dirty="0">
                <a:solidFill>
                  <a:srgbClr val="FFFFFF"/>
                </a:solidFill>
                <a:latin typeface="Calibri" pitchFamily="34" charset="0"/>
                <a:ea typeface="Calibri" pitchFamily="34" charset="-122"/>
                <a:cs typeface="Calibri" pitchFamily="34" charset="-120"/>
              </a:rPr>
              <a:t>Clear customer need: affordable, convenient, culturally diverse food in Birmingham</a:t>
            </a:r>
            <a:endParaRPr lang="en-US" sz="1250" dirty="0"/>
          </a:p>
          <a:p>
            <a:pPr marL="177800" indent="-177800">
              <a:lnSpc>
                <a:spcPct val="105000"/>
              </a:lnSpc>
              <a:spcAft>
                <a:spcPts val="1000"/>
              </a:spcAft>
              <a:buSzPct val="100000"/>
              <a:buChar char="▪"/>
            </a:pPr>
            <a:r>
              <a:rPr lang="en-US" sz="1250" dirty="0">
                <a:solidFill>
                  <a:srgbClr val="FFFFFF"/>
                </a:solidFill>
                <a:latin typeface="Calibri" pitchFamily="34" charset="0"/>
                <a:ea typeface="Calibri" pitchFamily="34" charset="-122"/>
                <a:cs typeface="Calibri" pitchFamily="34" charset="-120"/>
              </a:rPr>
              <a:t>EcoBite's solution: African-inspired meals through a lean, digital-first small-kitchen model</a:t>
            </a:r>
            <a:endParaRPr lang="en-US" sz="1250" dirty="0"/>
          </a:p>
          <a:p>
            <a:pPr marL="177800" indent="-177800">
              <a:lnSpc>
                <a:spcPct val="105000"/>
              </a:lnSpc>
              <a:spcAft>
                <a:spcPts val="1000"/>
              </a:spcAft>
              <a:buSzPct val="100000"/>
              <a:buChar char="▪"/>
            </a:pPr>
            <a:r>
              <a:rPr lang="en-US" sz="1250" dirty="0">
                <a:solidFill>
                  <a:srgbClr val="FFFFFF"/>
                </a:solidFill>
                <a:latin typeface="Calibri" pitchFamily="34" charset="0"/>
                <a:ea typeface="Calibri" pitchFamily="34" charset="-122"/>
                <a:cs typeface="Calibri" pitchFamily="34" charset="-120"/>
              </a:rPr>
              <a:t>Defined target market across students, workers, families and diverse-food communities</a:t>
            </a:r>
            <a:endParaRPr lang="en-US" sz="1250" dirty="0"/>
          </a:p>
          <a:p>
            <a:pPr marL="177800" indent="-177800">
              <a:lnSpc>
                <a:spcPct val="105000"/>
              </a:lnSpc>
              <a:spcAft>
                <a:spcPts val="1000"/>
              </a:spcAft>
              <a:buSzPct val="100000"/>
              <a:buChar char="▪"/>
            </a:pPr>
            <a:r>
              <a:rPr lang="en-US" sz="1250" dirty="0">
                <a:solidFill>
                  <a:srgbClr val="FFFFFF"/>
                </a:solidFill>
                <a:latin typeface="Calibri" pitchFamily="34" charset="0"/>
                <a:ea typeface="Calibri" pitchFamily="34" charset="-122"/>
                <a:cs typeface="Calibri" pitchFamily="34" charset="-120"/>
              </a:rPr>
              <a:t>Competitive edge: affordable bundles, sustainable packaging and community impact</a:t>
            </a:r>
            <a:endParaRPr lang="en-US" sz="1250" dirty="0"/>
          </a:p>
          <a:p>
            <a:pPr marL="177800" indent="-177800">
              <a:lnSpc>
                <a:spcPct val="105000"/>
              </a:lnSpc>
              <a:spcAft>
                <a:spcPts val="1000"/>
              </a:spcAft>
              <a:buSzPct val="100000"/>
              <a:buChar char="▪"/>
            </a:pPr>
            <a:r>
              <a:rPr lang="en-US" sz="1250" dirty="0">
                <a:solidFill>
                  <a:srgbClr val="FFFFFF"/>
                </a:solidFill>
                <a:latin typeface="Calibri" pitchFamily="34" charset="0"/>
                <a:ea typeface="Calibri" pitchFamily="34" charset="-122"/>
                <a:cs typeface="Calibri" pitchFamily="34" charset="-120"/>
              </a:rPr>
              <a:t>EcoBite proposes a lean, digitally supported operating model that can be expanded after the business establishes stable demand</a:t>
            </a:r>
            <a:endParaRPr lang="en-US" sz="1250" dirty="0"/>
          </a:p>
        </p:txBody>
      </p:sp>
      <p:sp>
        <p:nvSpPr>
          <p:cNvPr id="10" name="Shape 8"/>
          <p:cNvSpPr/>
          <p:nvPr/>
        </p:nvSpPr>
        <p:spPr>
          <a:xfrm>
            <a:off x="5623560" y="1280160"/>
            <a:ext cx="3108960" cy="2926080"/>
          </a:xfrm>
          <a:prstGeom prst="roundRect">
            <a:avLst>
              <a:gd name="adj" fmla="val 2813"/>
            </a:avLst>
          </a:prstGeom>
          <a:solidFill>
            <a:srgbClr val="D97D35"/>
          </a:solidFill>
          <a:ln/>
        </p:spPr>
        <p:txBody>
          <a:bodyPr/>
          <a:lstStyle/>
          <a:p>
            <a:endParaRPr lang="en-US"/>
          </a:p>
        </p:txBody>
      </p:sp>
      <p:sp>
        <p:nvSpPr>
          <p:cNvPr id="11" name="Text 9"/>
          <p:cNvSpPr/>
          <p:nvPr/>
        </p:nvSpPr>
        <p:spPr>
          <a:xfrm>
            <a:off x="5760720" y="1463040"/>
            <a:ext cx="2834640" cy="640080"/>
          </a:xfrm>
          <a:prstGeom prst="rect">
            <a:avLst/>
          </a:prstGeom>
          <a:noFill/>
          <a:ln/>
        </p:spPr>
        <p:txBody>
          <a:bodyPr wrap="square" lIns="0" tIns="0" rIns="0" bIns="0" rtlCol="0" anchor="ctr"/>
          <a:lstStyle/>
          <a:p>
            <a:pPr marL="0" indent="0" algn="ctr">
              <a:buNone/>
            </a:pPr>
            <a:r>
              <a:rPr lang="en-US" sz="3200" b="1" dirty="0">
                <a:solidFill>
                  <a:srgbClr val="FFFFFF"/>
                </a:solidFill>
                <a:latin typeface="Cambria" pitchFamily="34" charset="0"/>
                <a:ea typeface="Cambria" pitchFamily="34" charset="-122"/>
                <a:cs typeface="Cambria" pitchFamily="34" charset="-120"/>
              </a:rPr>
              <a:t>£8,500</a:t>
            </a:r>
            <a:endParaRPr lang="en-US" sz="3200" dirty="0"/>
          </a:p>
        </p:txBody>
      </p:sp>
      <p:sp>
        <p:nvSpPr>
          <p:cNvPr id="12" name="Text 10"/>
          <p:cNvSpPr/>
          <p:nvPr/>
        </p:nvSpPr>
        <p:spPr>
          <a:xfrm>
            <a:off x="5760720" y="2057400"/>
            <a:ext cx="2834640" cy="320040"/>
          </a:xfrm>
          <a:prstGeom prst="rect">
            <a:avLst/>
          </a:prstGeom>
          <a:noFill/>
          <a:ln/>
        </p:spPr>
        <p:txBody>
          <a:bodyPr wrap="square" lIns="0" tIns="0" rIns="0" bIns="0" rtlCol="0" anchor="ctr"/>
          <a:lstStyle/>
          <a:p>
            <a:pPr marL="0" indent="0" algn="ctr">
              <a:buNone/>
            </a:pPr>
            <a:r>
              <a:rPr lang="en-US" sz="1200" dirty="0">
                <a:solidFill>
                  <a:srgbClr val="FFFFFF"/>
                </a:solidFill>
                <a:latin typeface="Calibri" pitchFamily="34" charset="0"/>
                <a:ea typeface="Calibri" pitchFamily="34" charset="-122"/>
                <a:cs typeface="Calibri" pitchFamily="34" charset="-120"/>
              </a:rPr>
              <a:t>funding requested</a:t>
            </a:r>
            <a:endParaRPr lang="en-US" sz="1200" dirty="0"/>
          </a:p>
        </p:txBody>
      </p:sp>
      <p:sp>
        <p:nvSpPr>
          <p:cNvPr id="13" name="Shape 11"/>
          <p:cNvSpPr/>
          <p:nvPr/>
        </p:nvSpPr>
        <p:spPr>
          <a:xfrm>
            <a:off x="5989320" y="2441448"/>
            <a:ext cx="2377440" cy="13716"/>
          </a:xfrm>
          <a:prstGeom prst="rect">
            <a:avLst/>
          </a:prstGeom>
          <a:solidFill>
            <a:srgbClr val="FFFFFF"/>
          </a:solidFill>
          <a:ln/>
        </p:spPr>
        <p:txBody>
          <a:bodyPr/>
          <a:lstStyle/>
          <a:p>
            <a:endParaRPr lang="en-US"/>
          </a:p>
        </p:txBody>
      </p:sp>
      <p:sp>
        <p:nvSpPr>
          <p:cNvPr id="14" name="Text 12"/>
          <p:cNvSpPr/>
          <p:nvPr/>
        </p:nvSpPr>
        <p:spPr>
          <a:xfrm>
            <a:off x="5760720" y="2587752"/>
            <a:ext cx="2834640" cy="1463040"/>
          </a:xfrm>
          <a:prstGeom prst="rect">
            <a:avLst/>
          </a:prstGeom>
          <a:noFill/>
          <a:ln/>
        </p:spPr>
        <p:txBody>
          <a:bodyPr wrap="square" lIns="0" tIns="0" rIns="0" bIns="0" rtlCol="0" anchor="t"/>
          <a:lstStyle/>
          <a:p>
            <a:pPr marL="0" indent="0" algn="ctr">
              <a:buNone/>
            </a:pPr>
            <a:r>
              <a:rPr lang="en-US" sz="1150" i="1" dirty="0">
                <a:solidFill>
                  <a:srgbClr val="FFFFFF"/>
                </a:solidFill>
                <a:latin typeface="Calibri" pitchFamily="34" charset="0"/>
                <a:ea typeface="Calibri" pitchFamily="34" charset="-122"/>
                <a:cs typeface="Calibri" pitchFamily="34" charset="-120"/>
              </a:rPr>
              <a:t>"EcoBite is seeking £8,500 to launch an affordable, convenient and responsible African food business in Birmingham."</a:t>
            </a:r>
            <a:endParaRPr lang="en-US" sz="11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B4332"/>
          </a:solidFill>
          <a:ln/>
        </p:spPr>
        <p:txBody>
          <a:bodyPr/>
          <a:lstStyle/>
          <a:p>
            <a:endParaRPr lang="en-US"/>
          </a:p>
        </p:txBody>
      </p:sp>
      <p:sp>
        <p:nvSpPr>
          <p:cNvPr id="3" name="Text 1"/>
          <p:cNvSpPr/>
          <p:nvPr/>
        </p:nvSpPr>
        <p:spPr>
          <a:xfrm>
            <a:off x="411480" y="0"/>
            <a:ext cx="6949440" cy="749808"/>
          </a:xfrm>
          <a:prstGeom prst="rect">
            <a:avLst/>
          </a:prstGeom>
          <a:noFill/>
          <a:ln/>
        </p:spPr>
        <p:txBody>
          <a:bodyPr wrap="square" lIns="0" tIns="0" rIns="0" bIns="0" rtlCol="0" anchor="ctr"/>
          <a:lstStyle/>
          <a:p>
            <a:pPr marL="0" indent="0">
              <a:buNone/>
            </a:pPr>
            <a:r>
              <a:rPr lang="en-US" sz="2500" b="1" dirty="0">
                <a:solidFill>
                  <a:srgbClr val="FFFFFF"/>
                </a:solidFill>
                <a:latin typeface="Cambria" pitchFamily="34" charset="0"/>
                <a:ea typeface="Cambria" pitchFamily="34" charset="-122"/>
                <a:cs typeface="Cambria" pitchFamily="34" charset="-120"/>
              </a:rPr>
              <a:t>References</a:t>
            </a:r>
            <a:endParaRPr lang="en-US" sz="2500" dirty="0"/>
          </a:p>
        </p:txBody>
      </p:sp>
      <p:sp>
        <p:nvSpPr>
          <p:cNvPr id="4" name="Text 2"/>
          <p:cNvSpPr/>
          <p:nvPr/>
        </p:nvSpPr>
        <p:spPr>
          <a:xfrm>
            <a:off x="411480" y="4901184"/>
            <a:ext cx="4114800" cy="201168"/>
          </a:xfrm>
          <a:prstGeom prst="rect">
            <a:avLst/>
          </a:prstGeom>
          <a:noFill/>
          <a:ln/>
        </p:spPr>
        <p:txBody>
          <a:bodyPr wrap="square" lIns="0" tIns="0" rIns="0" bIns="0" rtlCol="0" anchor="ctr"/>
          <a:lstStyle/>
          <a:p>
            <a:pPr marL="0" indent="0">
              <a:buNone/>
            </a:pPr>
            <a:r>
              <a:rPr lang="en-US" sz="900" dirty="0">
                <a:solidFill>
                  <a:srgbClr val="6B6B6B"/>
                </a:solidFill>
                <a:latin typeface="Calibri" pitchFamily="34" charset="0"/>
                <a:ea typeface="Calibri" pitchFamily="34" charset="-122"/>
                <a:cs typeface="Calibri" pitchFamily="34" charset="-120"/>
              </a:rPr>
              <a:t>EcoBite African Kitchen Ltd</a:t>
            </a:r>
            <a:endParaRPr lang="en-US" sz="900" dirty="0"/>
          </a:p>
        </p:txBody>
      </p:sp>
      <p:sp>
        <p:nvSpPr>
          <p:cNvPr id="5" name="Text 3"/>
          <p:cNvSpPr/>
          <p:nvPr/>
        </p:nvSpPr>
        <p:spPr>
          <a:xfrm>
            <a:off x="8275320" y="4901184"/>
            <a:ext cx="457200" cy="201168"/>
          </a:xfrm>
          <a:prstGeom prst="rect">
            <a:avLst/>
          </a:prstGeom>
          <a:noFill/>
          <a:ln/>
        </p:spPr>
        <p:txBody>
          <a:bodyPr wrap="square" lIns="0" tIns="0" rIns="0" bIns="0" rtlCol="0" anchor="ctr"/>
          <a:lstStyle/>
          <a:p>
            <a:pPr marL="0" indent="0" algn="r">
              <a:buNone/>
            </a:pPr>
            <a:r>
              <a:rPr lang="en-US" sz="900" dirty="0">
                <a:solidFill>
                  <a:srgbClr val="6B6B6B"/>
                </a:solidFill>
                <a:latin typeface="Calibri" pitchFamily="34" charset="0"/>
                <a:ea typeface="Calibri" pitchFamily="34" charset="-122"/>
                <a:cs typeface="Calibri" pitchFamily="34" charset="-120"/>
              </a:rPr>
              <a:t>11</a:t>
            </a:r>
            <a:endParaRPr lang="en-US" sz="900" dirty="0"/>
          </a:p>
        </p:txBody>
      </p:sp>
      <p:sp>
        <p:nvSpPr>
          <p:cNvPr id="6" name="Text 4"/>
          <p:cNvSpPr/>
          <p:nvPr/>
        </p:nvSpPr>
        <p:spPr>
          <a:xfrm>
            <a:off x="411480" y="960120"/>
            <a:ext cx="8321040" cy="3840480"/>
          </a:xfrm>
          <a:prstGeom prst="rect">
            <a:avLst/>
          </a:prstGeom>
          <a:noFill/>
          <a:ln/>
        </p:spPr>
        <p:txBody>
          <a:bodyPr wrap="square" lIns="0" tIns="0" rIns="0" bIns="0" rtlCol="0" anchor="t"/>
          <a:lstStyle/>
          <a:p>
            <a:pPr marL="0" indent="0">
              <a:spcAft>
                <a:spcPts val="1100"/>
              </a:spcAft>
              <a:buNone/>
            </a:pPr>
            <a:r>
              <a:rPr lang="en-US" sz="1000" dirty="0">
                <a:solidFill>
                  <a:srgbClr val="2E2E2E"/>
                </a:solidFill>
                <a:latin typeface="Calibri" pitchFamily="34" charset="0"/>
                <a:ea typeface="Calibri" pitchFamily="34" charset="-122"/>
                <a:cs typeface="Calibri" pitchFamily="34" charset="-120"/>
              </a:rPr>
              <a:t>Companies House (2018) Choosing the right business structure. Available at: https://companieshouse.blog.gov.uk/2018/07/18/choosing-the-right-business-structure/ (Accessed: 15 June 2026).</a:t>
            </a:r>
            <a:endParaRPr lang="en-US" sz="1000" dirty="0"/>
          </a:p>
          <a:p>
            <a:pPr marL="0" indent="0">
              <a:spcAft>
                <a:spcPts val="1100"/>
              </a:spcAft>
              <a:buNone/>
            </a:pPr>
            <a:r>
              <a:rPr lang="en-US" sz="1000" dirty="0">
                <a:solidFill>
                  <a:srgbClr val="2E2E2E"/>
                </a:solidFill>
                <a:latin typeface="Calibri" pitchFamily="34" charset="0"/>
                <a:ea typeface="Calibri" pitchFamily="34" charset="-122"/>
                <a:cs typeface="Calibri" pitchFamily="34" charset="-120"/>
              </a:rPr>
              <a:t>Food Standards Agency (2024) Allergen information and labelling for consumers. Available at: https://www.food.gov.uk/safety-hygiene/allergen-information-and-labelling-for-consumers (Accessed: 11 July 2026).</a:t>
            </a:r>
            <a:endParaRPr lang="en-US" sz="1000" dirty="0"/>
          </a:p>
          <a:p>
            <a:pPr marL="0" indent="0">
              <a:spcAft>
                <a:spcPts val="1100"/>
              </a:spcAft>
              <a:buNone/>
            </a:pPr>
            <a:r>
              <a:rPr lang="en-US" sz="1000" dirty="0">
                <a:solidFill>
                  <a:srgbClr val="2E2E2E"/>
                </a:solidFill>
                <a:latin typeface="Calibri" pitchFamily="34" charset="0"/>
                <a:ea typeface="Calibri" pitchFamily="34" charset="-122"/>
                <a:cs typeface="Calibri" pitchFamily="34" charset="-120"/>
              </a:rPr>
              <a:t>GOV.UK (2023) Food business registration. Available at: https://www.gov.uk/guidance/food-business-registration (Accessed: 11 July 2026).</a:t>
            </a:r>
            <a:endParaRPr lang="en-US" sz="1000" dirty="0"/>
          </a:p>
          <a:p>
            <a:pPr marL="0" indent="0">
              <a:spcAft>
                <a:spcPts val="1100"/>
              </a:spcAft>
              <a:buNone/>
            </a:pPr>
            <a:r>
              <a:rPr lang="en-US" sz="1000" dirty="0">
                <a:solidFill>
                  <a:srgbClr val="2E2E2E"/>
                </a:solidFill>
                <a:latin typeface="Calibri" pitchFamily="34" charset="0"/>
                <a:ea typeface="Calibri" pitchFamily="34" charset="-122"/>
                <a:cs typeface="Calibri" pitchFamily="34" charset="-120"/>
              </a:rPr>
              <a:t>Google (2026) "African restaurant" OR "African takeaway" Birmingham: Google search results. Available at: https://www.google.com/search?q=%E2%80%9CAfrican+restaurant%E2%80%9D+OR+%E2%80%9CAfrican+takeaway%E2%80%9D+Birmingham (Accessed: 14 June 2026).</a:t>
            </a:r>
            <a:endParaRPr lang="en-US" sz="1000" dirty="0"/>
          </a:p>
          <a:p>
            <a:pPr marL="0" indent="0">
              <a:spcAft>
                <a:spcPts val="1100"/>
              </a:spcAft>
              <a:buNone/>
            </a:pPr>
            <a:r>
              <a:rPr lang="en-US" sz="1000" dirty="0">
                <a:solidFill>
                  <a:srgbClr val="2E2E2E"/>
                </a:solidFill>
                <a:latin typeface="Calibri" pitchFamily="34" charset="0"/>
                <a:ea typeface="Calibri" pitchFamily="34" charset="-122"/>
                <a:cs typeface="Calibri" pitchFamily="34" charset="-120"/>
              </a:rPr>
              <a:t>Keeble, M., Adams, J., Vanderlee, L., Hammond, D. and Burgoine, T. (2021) 'Associations between online food outlet access and online food delivery service use amongst adults in the UK: a cross-sectional analysis of linked data', BMC Public Health, 21(1), article 1968. Available at: https://doi.org/10.1186/s12889-021-11953-9.</a:t>
            </a:r>
            <a:endParaRPr lang="en-US" sz="1000" dirty="0"/>
          </a:p>
          <a:p>
            <a:pPr marL="0" indent="0">
              <a:spcAft>
                <a:spcPts val="1100"/>
              </a:spcAft>
              <a:buNone/>
            </a:pPr>
            <a:r>
              <a:rPr lang="en-US" sz="1000" dirty="0">
                <a:solidFill>
                  <a:srgbClr val="2E2E2E"/>
                </a:solidFill>
                <a:latin typeface="Calibri" pitchFamily="34" charset="0"/>
                <a:ea typeface="Calibri" pitchFamily="34" charset="-122"/>
                <a:cs typeface="Calibri" pitchFamily="34" charset="-120"/>
              </a:rPr>
              <a:t>Lerner, J. and Leamon, A. (2023) Venture capital, private equity, and the financing of entrepreneurship. Hoboken: John Wiley &amp; Sons.</a:t>
            </a:r>
            <a:endParaRPr lang="en-US" sz="1000" dirty="0"/>
          </a:p>
          <a:p>
            <a:pPr marL="0" indent="0">
              <a:spcAft>
                <a:spcPts val="1100"/>
              </a:spcAft>
              <a:buNone/>
            </a:pPr>
            <a:r>
              <a:rPr lang="en-US" sz="1000" dirty="0">
                <a:solidFill>
                  <a:srgbClr val="2E2E2E"/>
                </a:solidFill>
                <a:latin typeface="Calibri" pitchFamily="34" charset="0"/>
                <a:ea typeface="Calibri" pitchFamily="34" charset="-122"/>
                <a:cs typeface="Calibri" pitchFamily="34" charset="-120"/>
              </a:rPr>
              <a:t>Office for National Statistics (2023) How life has changed in Birmingham: Census 2021. Available at: https://www.ons.gov.uk/visualisations/censusareachanges/E08000025 (Accessed: 14 June 2026).</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3551</Words>
  <Application>Microsoft Office PowerPoint</Application>
  <PresentationFormat>On-screen Show (16:9)</PresentationFormat>
  <Paragraphs>182</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Prince Isidahomen (2509813)</cp:lastModifiedBy>
  <cp:revision>5</cp:revision>
  <dcterms:created xsi:type="dcterms:W3CDTF">2026-07-11T08:21:11Z</dcterms:created>
  <dcterms:modified xsi:type="dcterms:W3CDTF">2026-07-13T00:31:13Z</dcterms:modified>
</cp:coreProperties>
</file>