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</p:sldIdLst>
  <p:sldSz cy="5143500" cx="9144000"/>
  <p:notesSz cx="6858000" cy="9144000"/>
  <p:embeddedFontLst>
    <p:embeddedFont>
      <p:font typeface="Lexend"/>
      <p:regular r:id="rId14"/>
      <p:bold r:id="rId1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A990786A-420D-449D-B1BC-2BB07CEBB6A0}">
  <a:tblStyle styleId="{A990786A-420D-449D-B1BC-2BB07CEBB6A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font" Target="fonts/Lexend-bold.fntdata"/><Relationship Id="rId14" Type="http://schemas.openxmlformats.org/officeDocument/2006/relationships/font" Target="fonts/Lexend-regular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9f9c4df9e1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9f9c4df9e1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9f9730e5a2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9f9730e5a2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9f9730e5a2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39f9730e5a2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39f9730e5a2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39f9730e5a2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9f9730e5a2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9f9730e5a2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a1a04b451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a1a04b451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3a1a15f0989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3a1a15f0989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image" Target="../media/image7.png"/><Relationship Id="rId5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2.png"/><Relationship Id="rId4" Type="http://schemas.openxmlformats.org/officeDocument/2006/relationships/image" Target="../media/image4.png"/><Relationship Id="rId5" Type="http://schemas.openxmlformats.org/officeDocument/2006/relationships/image" Target="../media/image3.png"/><Relationship Id="rId6" Type="http://schemas.openxmlformats.org/officeDocument/2006/relationships/image" Target="../media/image1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www.skillsforcare.org.uk/Home.aspx" TargetMode="External"/><Relationship Id="rId4" Type="http://schemas.openxmlformats.org/officeDocument/2006/relationships/hyperlink" Target="https://www.england.nhs.uk/long-term-pl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" name="Google Shape;54;p13"/>
          <p:cNvGraphicFramePr/>
          <p:nvPr/>
        </p:nvGraphicFramePr>
        <p:xfrm>
          <a:off x="650675" y="7748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{A990786A-420D-449D-B1BC-2BB07CEBB6A0}</a:tableStyleId>
              </a:tblPr>
              <a:tblGrid>
                <a:gridCol w="2009800"/>
                <a:gridCol w="522920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600">
                          <a:latin typeface="Lexend"/>
                          <a:ea typeface="Lexend"/>
                          <a:cs typeface="Lexend"/>
                          <a:sym typeface="Lexend"/>
                        </a:rPr>
                        <a:t>INTRODUCTION</a:t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600">
                          <a:latin typeface="Lexend"/>
                          <a:ea typeface="Lexend"/>
                          <a:cs typeface="Lexend"/>
                          <a:sym typeface="Lexend"/>
                        </a:rPr>
                        <a:t>Student name</a:t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Personal swot analysis</a:t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S</a:t>
                      </a: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ainabou lowe</a:t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</a:tr>
              <a:tr h="9693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600">
                          <a:latin typeface="Lexend"/>
                          <a:ea typeface="Lexend"/>
                          <a:cs typeface="Lexend"/>
                          <a:sym typeface="Lexend"/>
                        </a:rPr>
                        <a:t>programme</a:t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Certificate of Higher Education Skills for the Workplace (Health and Social Care)</a:t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600">
                          <a:latin typeface="Lexend"/>
                          <a:ea typeface="Lexend"/>
                          <a:cs typeface="Lexend"/>
                          <a:sym typeface="Lexend"/>
                        </a:rPr>
                        <a:t>module</a:t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Professional </a:t>
                      </a: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development</a:t>
                      </a: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 within </a:t>
                      </a: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health</a:t>
                      </a: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 and </a:t>
                      </a: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social</a:t>
                      </a: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 care</a:t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600">
                          <a:latin typeface="Lexend"/>
                          <a:ea typeface="Lexend"/>
                          <a:cs typeface="Lexend"/>
                          <a:sym typeface="Lexend"/>
                        </a:rPr>
                        <a:t>Module code</a:t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LCHS4009</a:t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600">
                          <a:latin typeface="Lexend"/>
                          <a:ea typeface="Lexend"/>
                          <a:cs typeface="Lexend"/>
                          <a:sym typeface="Lexend"/>
                        </a:rPr>
                        <a:t>Assignment title</a:t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Self-Awareness Presentation</a:t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lang="en-GB" sz="1600">
                          <a:latin typeface="Lexend"/>
                          <a:ea typeface="Lexend"/>
                          <a:cs typeface="Lexend"/>
                          <a:sym typeface="Lexend"/>
                        </a:rPr>
                        <a:t>lecturer</a:t>
                      </a:r>
                      <a:endParaRPr b="1" sz="1600"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Christopher Mafuva</a:t>
                      </a:r>
                      <a:endParaRPr>
                        <a:solidFill>
                          <a:schemeClr val="dk1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  <p:sp>
        <p:nvSpPr>
          <p:cNvPr id="55" name="Google Shape;55;p13"/>
          <p:cNvSpPr txBox="1"/>
          <p:nvPr/>
        </p:nvSpPr>
        <p:spPr>
          <a:xfrm>
            <a:off x="1442850" y="324550"/>
            <a:ext cx="60960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/>
        </p:nvSpPr>
        <p:spPr>
          <a:xfrm>
            <a:off x="290575" y="113025"/>
            <a:ext cx="4843200" cy="367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 u="sng">
                <a:solidFill>
                  <a:schemeClr val="dk1"/>
                </a:solidFill>
              </a:rPr>
              <a:t>STRENGTHS</a:t>
            </a:r>
            <a:endParaRPr b="1" sz="2800" u="sng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Font typeface="Lexend"/>
              <a:buChar char="●"/>
            </a:pPr>
            <a:r>
              <a:rPr lang="en-GB" sz="19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One of my best strengths is my strong communication skills which i developed through my time studying the course. </a:t>
            </a:r>
            <a:endParaRPr sz="19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492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●"/>
            </a:pPr>
            <a:r>
              <a:rPr lang="en-GB" sz="19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Another strength of mine is my improved devotion to helping improve the lives of people who need my help</a:t>
            </a:r>
            <a:r>
              <a:rPr lang="en-GB" sz="1900">
                <a:solidFill>
                  <a:schemeClr val="dk1"/>
                </a:solidFill>
              </a:rPr>
              <a:t>.</a:t>
            </a:r>
            <a:endParaRPr sz="1900">
              <a:solidFill>
                <a:schemeClr val="dk1"/>
              </a:solidFill>
            </a:endParaRPr>
          </a:p>
        </p:txBody>
      </p:sp>
      <p:pic>
        <p:nvPicPr>
          <p:cNvPr id="61" name="Google Shape;61;p14" title="download.png"/>
          <p:cNvPicPr preferRelativeResize="0"/>
          <p:nvPr/>
        </p:nvPicPr>
        <p:blipFill rotWithShape="1">
          <a:blip r:embed="rId3">
            <a:alphaModFix/>
          </a:blip>
          <a:srcRect b="0" l="0" r="11386" t="0"/>
          <a:stretch/>
        </p:blipFill>
        <p:spPr>
          <a:xfrm>
            <a:off x="5899650" y="0"/>
            <a:ext cx="2577975" cy="281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4" title="download.jpg"/>
          <p:cNvPicPr preferRelativeResize="0"/>
          <p:nvPr/>
        </p:nvPicPr>
        <p:blipFill rotWithShape="1">
          <a:blip r:embed="rId4">
            <a:alphaModFix/>
          </a:blip>
          <a:srcRect b="7995" l="0" r="0" t="0"/>
          <a:stretch/>
        </p:blipFill>
        <p:spPr>
          <a:xfrm>
            <a:off x="5899650" y="2571750"/>
            <a:ext cx="2577975" cy="2558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/>
        </p:nvSpPr>
        <p:spPr>
          <a:xfrm>
            <a:off x="290600" y="129125"/>
            <a:ext cx="4606500" cy="480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 u="sng">
                <a:solidFill>
                  <a:schemeClr val="dk1"/>
                </a:solidFill>
              </a:rPr>
              <a:t>WEAKNESS</a:t>
            </a:r>
            <a:endParaRPr b="1" sz="2800" u="sng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chemeClr val="dk1"/>
                </a:solidFill>
              </a:rPr>
              <a:t>What resources am i lacking? </a:t>
            </a:r>
            <a:endParaRPr sz="2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exend"/>
              <a:buChar char="●"/>
            </a:pPr>
            <a:r>
              <a:rPr lang="en-GB" sz="18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One weakness of mine is that i don't have much experience dealing with professional clinical apparatus and even advanced technologies used in the medical field.</a:t>
            </a:r>
            <a:endParaRPr sz="18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exend"/>
              <a:buChar char="●"/>
            </a:pPr>
            <a:r>
              <a:rPr lang="en-GB" sz="18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My other  weakness is that i’m  too self critical of myself and judge myself too harshly on </a:t>
            </a:r>
            <a:r>
              <a:rPr lang="en-GB" sz="18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uncontrollable</a:t>
            </a:r>
            <a:r>
              <a:rPr lang="en-GB" sz="18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factors. </a:t>
            </a:r>
            <a:endParaRPr sz="16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exend"/>
              <a:buChar char="●"/>
            </a:pPr>
            <a:r>
              <a:rPr lang="en-GB" sz="18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Need to </a:t>
            </a:r>
            <a:r>
              <a:rPr lang="en-GB" sz="18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build</a:t>
            </a:r>
            <a:r>
              <a:rPr lang="en-GB" sz="18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more confidence in writing and documentation skills  </a:t>
            </a:r>
            <a:endParaRPr sz="18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pic>
        <p:nvPicPr>
          <p:cNvPr id="68" name="Google Shape;68;p15" title="downloa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97100" y="152400"/>
            <a:ext cx="2206000" cy="220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 title="images.png"/>
          <p:cNvPicPr preferRelativeResize="0"/>
          <p:nvPr/>
        </p:nvPicPr>
        <p:blipFill rotWithShape="1">
          <a:blip r:embed="rId4">
            <a:alphaModFix/>
          </a:blip>
          <a:srcRect b="11055" l="0" r="0" t="0"/>
          <a:stretch/>
        </p:blipFill>
        <p:spPr>
          <a:xfrm>
            <a:off x="6892325" y="152400"/>
            <a:ext cx="2076450" cy="2986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15" title="download.png"/>
          <p:cNvPicPr preferRelativeResize="0"/>
          <p:nvPr/>
        </p:nvPicPr>
        <p:blipFill rotWithShape="1">
          <a:blip r:embed="rId5">
            <a:alphaModFix/>
          </a:blip>
          <a:srcRect b="0" l="9415" r="9415" t="0"/>
          <a:stretch/>
        </p:blipFill>
        <p:spPr>
          <a:xfrm>
            <a:off x="4897100" y="2284300"/>
            <a:ext cx="2424325" cy="2143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/>
          <p:nvPr/>
        </p:nvSpPr>
        <p:spPr>
          <a:xfrm>
            <a:off x="0" y="-29550"/>
            <a:ext cx="5163300" cy="52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 u="sng">
                <a:solidFill>
                  <a:schemeClr val="dk1"/>
                </a:solidFill>
              </a:rPr>
              <a:t>OPPORTUNITIES</a:t>
            </a:r>
            <a:endParaRPr b="1" sz="2800" u="sng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How new technology can change and help meet my goals</a:t>
            </a:r>
            <a:endParaRPr b="1" sz="20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365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exend"/>
              <a:buChar char="○"/>
            </a:pP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The great opportunity i had was to participate in the E-learning platform for training in the workplace.</a:t>
            </a:r>
            <a:endParaRPr sz="17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365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exend"/>
              <a:buChar char="○"/>
            </a:pP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Attending workshops where i had the opportunity to meet and diversify my social career. </a:t>
            </a:r>
            <a:endParaRPr sz="17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9144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36550" lvl="1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exend"/>
              <a:buChar char="○"/>
            </a:pP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Another opportunity i have gained is that i am able to branch out into different sectors of the medical field allowing for a range of option after the course is done. Such as working as a nurse or therapist.</a:t>
            </a:r>
            <a:r>
              <a:rPr lang="en-GB" sz="1500">
                <a:solidFill>
                  <a:schemeClr val="dk1"/>
                </a:solidFill>
              </a:rPr>
              <a:t> </a:t>
            </a:r>
            <a:endParaRPr sz="1500">
              <a:solidFill>
                <a:schemeClr val="dk1"/>
              </a:solidFill>
            </a:endParaRPr>
          </a:p>
        </p:txBody>
      </p:sp>
      <p:pic>
        <p:nvPicPr>
          <p:cNvPr id="76" name="Google Shape;76;p16" title="downloa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75925" y="152400"/>
            <a:ext cx="2143125" cy="2215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7" name="Google Shape;77;p16" title="images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75925" y="2295525"/>
            <a:ext cx="2143125" cy="21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6" title="images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119050" y="152400"/>
            <a:ext cx="1872550" cy="21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9" name="Google Shape;79;p16" title="download.pn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119050" y="2295525"/>
            <a:ext cx="1872550" cy="2143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7"/>
          <p:cNvSpPr txBox="1"/>
          <p:nvPr/>
        </p:nvSpPr>
        <p:spPr>
          <a:xfrm>
            <a:off x="113000" y="0"/>
            <a:ext cx="4170600" cy="430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 u="sng">
                <a:solidFill>
                  <a:schemeClr val="dk1"/>
                </a:solidFill>
              </a:rPr>
              <a:t>THREATS</a:t>
            </a:r>
            <a:endParaRPr b="1" sz="2800" u="sng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800" u="sng">
                <a:solidFill>
                  <a:schemeClr val="dk1"/>
                </a:solidFill>
              </a:rPr>
              <a:t>What obstacles do i face?</a:t>
            </a:r>
            <a:endParaRPr b="1" sz="2800" u="sng">
              <a:solidFill>
                <a:schemeClr val="dk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exend"/>
              <a:buChar char="●"/>
            </a:pP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A threat i could face is experiencing emotional and </a:t>
            </a: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stressful</a:t>
            </a: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challenges due to my job role taking care of </a:t>
            </a: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vulnerable</a:t>
            </a: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</a:t>
            </a: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people</a:t>
            </a: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.</a:t>
            </a:r>
            <a:endParaRPr sz="17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Lexend"/>
              <a:buChar char="●"/>
            </a:pP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stress from work under management can negatively affect my psych and even cause burnout.</a:t>
            </a:r>
            <a:endParaRPr sz="17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</a:t>
            </a:r>
            <a:endParaRPr sz="17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85" name="Google Shape;85;p17" title="download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152400"/>
            <a:ext cx="2143125" cy="2143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7" title="images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0" y="2212100"/>
            <a:ext cx="2143125" cy="2226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7" title="download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79125" y="152400"/>
            <a:ext cx="2295525" cy="2143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A4C2F4"/>
        </a:solidFill>
      </p:bgPr>
    </p:bg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/>
          <p:cNvSpPr txBox="1"/>
          <p:nvPr>
            <p:ph type="title"/>
          </p:nvPr>
        </p:nvSpPr>
        <p:spPr>
          <a:xfrm>
            <a:off x="311700" y="2422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Lexend"/>
                <a:ea typeface="Lexend"/>
                <a:cs typeface="Lexend"/>
                <a:sym typeface="Lexend"/>
              </a:rPr>
              <a:t>C</a:t>
            </a:r>
            <a:r>
              <a:rPr b="1" lang="en-GB">
                <a:latin typeface="Lexend"/>
                <a:ea typeface="Lexend"/>
                <a:cs typeface="Lexend"/>
                <a:sym typeface="Lexend"/>
              </a:rPr>
              <a:t>onclusion</a:t>
            </a:r>
            <a:endParaRPr b="1"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93" name="Google Shape;93;p18"/>
          <p:cNvSpPr txBox="1"/>
          <p:nvPr>
            <p:ph idx="1" type="body"/>
          </p:nvPr>
        </p:nvSpPr>
        <p:spPr>
          <a:xfrm>
            <a:off x="311700" y="100402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Strength-</a:t>
            </a:r>
            <a:r>
              <a:rPr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My greatest strength is my passion and patience for vulnerable people </a:t>
            </a:r>
            <a:endParaRPr sz="6997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6997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Weakness-</a:t>
            </a:r>
            <a:r>
              <a:rPr lang="en-GB" sz="67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</a:t>
            </a:r>
            <a:r>
              <a:rPr lang="en-GB" sz="67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ometimes i </a:t>
            </a:r>
            <a:r>
              <a:rPr lang="en-GB" sz="67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hesitate</a:t>
            </a:r>
            <a:r>
              <a:rPr lang="en-GB" sz="67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to speak in public but i will overcome my weakness by improving my technical,</a:t>
            </a:r>
            <a:r>
              <a:rPr lang="en-GB" sz="67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writing</a:t>
            </a:r>
            <a:r>
              <a:rPr lang="en-GB" sz="67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and speaking skills</a:t>
            </a:r>
            <a:r>
              <a:rPr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.</a:t>
            </a:r>
            <a:endParaRPr sz="6997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6997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Opportunities-</a:t>
            </a:r>
            <a:r>
              <a:rPr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Had the opportunity to enroll in UWTSD as a health and social care student.</a:t>
            </a:r>
            <a:endParaRPr sz="6997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6997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Threats-</a:t>
            </a:r>
            <a:r>
              <a:rPr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Been too empathetic that can also course burnout if i </a:t>
            </a:r>
            <a:r>
              <a:rPr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don't</a:t>
            </a:r>
            <a:r>
              <a:rPr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have </a:t>
            </a:r>
            <a:r>
              <a:rPr lang="en-GB" sz="6997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boundaries.</a:t>
            </a:r>
            <a:endParaRPr sz="6997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8"/>
          <p:cNvSpPr txBox="1"/>
          <p:nvPr/>
        </p:nvSpPr>
        <p:spPr>
          <a:xfrm>
            <a:off x="6194775" y="814925"/>
            <a:ext cx="29598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FEAFB"/>
            </a:gs>
            <a:gs pos="100000">
              <a:srgbClr val="6E9CE7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9"/>
          <p:cNvSpPr txBox="1"/>
          <p:nvPr/>
        </p:nvSpPr>
        <p:spPr>
          <a:xfrm>
            <a:off x="548400" y="465950"/>
            <a:ext cx="71253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5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References</a:t>
            </a:r>
            <a:endParaRPr b="1" sz="25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  <p:sp>
        <p:nvSpPr>
          <p:cNvPr id="100" name="Google Shape;100;p19"/>
          <p:cNvSpPr txBox="1"/>
          <p:nvPr/>
        </p:nvSpPr>
        <p:spPr>
          <a:xfrm>
            <a:off x="622625" y="1270000"/>
            <a:ext cx="7125300" cy="3182400"/>
          </a:xfrm>
          <a:prstGeom prst="rect">
            <a:avLst/>
          </a:prstGeom>
          <a:noFill/>
          <a:ln cap="flat" cmpd="sng" w="1905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6195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Lexend"/>
              <a:buChar char="●"/>
            </a:pPr>
            <a:r>
              <a:rPr lang="en-GB" sz="16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Skills for Care (2023). </a:t>
            </a:r>
            <a:r>
              <a:rPr i="1" lang="en-GB" sz="16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Skills for Care - Home</a:t>
            </a:r>
            <a:r>
              <a:rPr lang="en-GB" sz="16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. [online] Skillsforcare.org.uk. Available at: </a:t>
            </a:r>
            <a:r>
              <a:rPr lang="en-GB" sz="1650" u="sng">
                <a:solidFill>
                  <a:schemeClr val="hlink"/>
                </a:solidFill>
                <a:latin typeface="Lexend"/>
                <a:ea typeface="Lexend"/>
                <a:cs typeface="Lexend"/>
                <a:sym typeface="Lexend"/>
                <a:hlinkClick r:id="rId3"/>
              </a:rPr>
              <a:t>https://www.skillsforcare.org.uk/Home.aspx</a:t>
            </a:r>
            <a:r>
              <a:rPr lang="en-GB" sz="16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.</a:t>
            </a:r>
            <a:endParaRPr sz="165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5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exend"/>
              <a:buChar char="●"/>
            </a:pPr>
            <a:r>
              <a:rPr lang="en-GB" sz="220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 </a:t>
            </a:r>
            <a:r>
              <a:rPr lang="en-GB" sz="17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NHS England (2019). </a:t>
            </a:r>
            <a:r>
              <a:rPr i="1" lang="en-GB" sz="17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NHS Long Term Plan</a:t>
            </a:r>
            <a:r>
              <a:rPr lang="en-GB" sz="17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. [online] NHS. Available at: </a:t>
            </a:r>
            <a:r>
              <a:rPr lang="en-GB" sz="1750" u="sng">
                <a:solidFill>
                  <a:schemeClr val="hlink"/>
                </a:solidFill>
                <a:latin typeface="Lexend"/>
                <a:ea typeface="Lexend"/>
                <a:cs typeface="Lexend"/>
                <a:sym typeface="Lexend"/>
                <a:hlinkClick r:id="rId4"/>
              </a:rPr>
              <a:t>https://www.england.nhs.uk/long-term-plan/</a:t>
            </a:r>
            <a:r>
              <a:rPr lang="en-GB" sz="1750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.</a:t>
            </a:r>
            <a:endParaRPr sz="175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5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200">
              <a:solidFill>
                <a:schemeClr val="dk1"/>
              </a:solidFill>
              <a:latin typeface="Lexend"/>
              <a:ea typeface="Lexend"/>
              <a:cs typeface="Lexend"/>
              <a:sym typeface="Lexen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