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handoutMasterIdLst>
    <p:handoutMasterId r:id="rId23"/>
  </p:handoutMasterIdLst>
  <p:sldIdLst>
    <p:sldId id="272" r:id="rId2"/>
    <p:sldId id="273" r:id="rId3"/>
    <p:sldId id="299" r:id="rId4"/>
    <p:sldId id="301" r:id="rId5"/>
    <p:sldId id="263" r:id="rId6"/>
    <p:sldId id="298" r:id="rId7"/>
    <p:sldId id="305" r:id="rId8"/>
    <p:sldId id="284" r:id="rId9"/>
    <p:sldId id="300" r:id="rId10"/>
    <p:sldId id="302" r:id="rId11"/>
    <p:sldId id="313" r:id="rId12"/>
    <p:sldId id="303" r:id="rId13"/>
    <p:sldId id="306" r:id="rId14"/>
    <p:sldId id="307" r:id="rId15"/>
    <p:sldId id="308" r:id="rId16"/>
    <p:sldId id="310" r:id="rId17"/>
    <p:sldId id="311" r:id="rId18"/>
    <p:sldId id="312" r:id="rId19"/>
    <p:sldId id="304" r:id="rId20"/>
    <p:sldId id="28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D1D8B7"/>
    <a:srgbClr val="A09D79"/>
    <a:srgbClr val="AD5C4D"/>
    <a:srgbClr val="543E35"/>
    <a:srgbClr val="637700"/>
    <a:srgbClr val="FFF4ED"/>
    <a:srgbClr val="5E6A76"/>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5" autoAdjust="0"/>
    <p:restoredTop sz="94830"/>
  </p:normalViewPr>
  <p:slideViewPr>
    <p:cSldViewPr snapToGrid="0">
      <p:cViewPr varScale="1">
        <p:scale>
          <a:sx n="85" d="100"/>
          <a:sy n="85" d="100"/>
        </p:scale>
        <p:origin x="48" y="51"/>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58" d="100"/>
          <a:sy n="58" d="100"/>
        </p:scale>
        <p:origin x="324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18/10/relationships/authors" Targe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2/5/2026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2/5/2026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smtClean="0"/>
              <a:t>2</a:t>
            </a:fld>
            <a:endParaRPr lang="en-US" dirty="0"/>
          </a:p>
        </p:txBody>
      </p:sp>
    </p:spTree>
    <p:extLst>
      <p:ext uri="{BB962C8B-B14F-4D97-AF65-F5344CB8AC3E}">
        <p14:creationId xmlns:p14="http://schemas.microsoft.com/office/powerpoint/2010/main" val="2915729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a:lstStyle>
            <a:lvl1pPr algn="ctr">
              <a:defRPr>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anchor="b"/>
          <a:lstStyle>
            <a:lvl1pPr>
              <a:defRPr sz="4800"/>
            </a:lvl1pPr>
          </a:lstStyle>
          <a:p>
            <a:r>
              <a:rPr lang="en-US" dirty="0"/>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anchor="b"/>
          <a:lstStyle>
            <a:lvl1pPr>
              <a:defRPr sz="6000">
                <a:solidFill>
                  <a:schemeClr val="accent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a:normAutofit/>
          </a:bodyPr>
          <a:lstStyle>
            <a:lvl1pPr marL="0" indent="0" algn="ctr">
              <a:lnSpc>
                <a:spcPct val="100000"/>
              </a:lnSpc>
              <a:spcBef>
                <a:spcPts val="0"/>
              </a:spcBef>
              <a:buNone/>
              <a:defRPr sz="2400"/>
            </a:lvl1pPr>
          </a:lstStyle>
          <a:p>
            <a:pPr lv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a:lstStyle>
            <a:lvl1pPr algn="ctr">
              <a:defRPr sz="2400" cap="all" baseline="0">
                <a:latin typeface="Gill Sans Nova" panose="020B0602020104020203" pitchFamily="34" charset="0"/>
              </a:defRPr>
            </a:lvl1pPr>
          </a:lstStyle>
          <a:p>
            <a:r>
              <a:rPr lang="en-US"/>
              <a:t>Click to edit Master title style</a:t>
            </a:r>
            <a:endParaRPr lang="en-US" dirty="0"/>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anchor="b">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anchor="b">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a:lstStyle>
            <a:lvl1pPr>
              <a:defRPr sz="4800">
                <a:solidFill>
                  <a:schemeClr val="accent1"/>
                </a:solidFill>
              </a:defRPr>
            </a:lvl1pPr>
          </a:lstStyle>
          <a:p>
            <a:r>
              <a:rPr lang="en-US" dirty="0"/>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a:lstStyle>
            <a:lvl1pPr>
              <a:defRPr sz="4800">
                <a:solidFill>
                  <a:schemeClr val="accent1"/>
                </a:solidFill>
              </a:defRPr>
            </a:lvl1pPr>
          </a:lstStyle>
          <a:p>
            <a:r>
              <a:rPr lang="en-US" dirty="0"/>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a:lstStyle/>
          <a:p>
            <a:r>
              <a:rPr lang="en-US" dirty="0"/>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r>
              <a:rPr lang="en-US" dirty="0"/>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sz="1400">
                <a:solidFill>
                  <a:schemeClr val="tx1"/>
                </a:solidFill>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hyperlink" Target="https://www.mind.org.uk/information-support/tips-for-everyday-living/nature-and-mental-health/how-nature-benefits-mental-health/" TargetMode="Externa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forestbathe.co.uk/forest-bathing/what-is-shinrin-yoku/" TargetMode="Externa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onforchildren.org.uk/blog/is-youth-mental-health-getting-better-or-worse/?gad=1&amp;gclid=Cj0KCQjwu-KiBhCsARIsAPztUF1iDP-eqXFwKt4GtaNWsTsI_mvL0gZvteCq33sk802yduLTWsMGkSkaAgmaEALw_wcB" TargetMode="External"/><Relationship Id="rId2" Type="http://schemas.openxmlformats.org/officeDocument/2006/relationships/hyperlink" Target="https://www.derbyshire.gov.uk/social-health/health-and-wellbeing/mental-health-and-wellbeing/five-ways-to-wellbeing/five-ways-to-wellbeing-young-people/five-ways-to-wellbeing-for-young-people.aspx" TargetMode="External"/><Relationship Id="rId1" Type="http://schemas.openxmlformats.org/officeDocument/2006/relationships/slideLayout" Target="../slideLayouts/slideLayout6.xml"/><Relationship Id="rId6" Type="http://schemas.openxmlformats.org/officeDocument/2006/relationships/hyperlink" Target="https://www.unicef.org.uk/wp-content/uploads/2016/08/unicef-convention-rights-child-uncrc.pdf" TargetMode="External"/><Relationship Id="rId5" Type="http://schemas.openxmlformats.org/officeDocument/2006/relationships/hyperlink" Target="https://www.mind.org.uk/information-support/tips-for-everyday-living/nature-and-mental-health/how-nature-benefits-mental-health/" TargetMode="External"/><Relationship Id="rId4" Type="http://schemas.openxmlformats.org/officeDocument/2006/relationships/hyperlink" Target="https://www.scouts.scot/news-events/news/positive-futures-outdoor-youth-work-and-mental-health-in-young-people/"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doi.org/10.4324/9781315750941" TargetMode="External"/><Relationship Id="rId7" Type="http://schemas.openxmlformats.org/officeDocument/2006/relationships/hyperlink" Target="https://www.gov.wales/sites/default/files/publications/2021-10/well-being-future-generations-wales-act-2015-the-essentials-2021.pdf" TargetMode="External"/><Relationship Id="rId2" Type="http://schemas.openxmlformats.org/officeDocument/2006/relationships/hyperlink" Target="https://www.scouts.scot/news-events/news/positive-futures-outdoor-youth-work-and-mental-health-in-young-people/" TargetMode="External"/><Relationship Id="rId1" Type="http://schemas.openxmlformats.org/officeDocument/2006/relationships/slideLayout" Target="../slideLayouts/slideLayout7.xml"/><Relationship Id="rId6" Type="http://schemas.openxmlformats.org/officeDocument/2006/relationships/hyperlink" Target="https://thewellbeingnetwork.ie/" TargetMode="External"/><Relationship Id="rId5" Type="http://schemas.openxmlformats.org/officeDocument/2006/relationships/hyperlink" Target="https://www.theguardian.com/environment/2019/jun/08/forest-bathing-japanese-practice-in-west-wellbeing" TargetMode="External"/><Relationship Id="rId4" Type="http://schemas.openxmlformats.org/officeDocument/2006/relationships/hyperlink" Target="https://www.mind.org.uk/information-support/tips-for-everyday-living/nature-and-mental-health/how-nature-benefits-mental-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p:txBody>
          <a:bodyPr/>
          <a:lstStyle/>
          <a:p>
            <a:r>
              <a:rPr lang="en-US"/>
              <a:t>ECYW600</a:t>
            </a:r>
            <a:r>
              <a:rPr lang="en-US" dirty="0"/>
              <a:t>9</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p:txBody>
          <a:bodyPr/>
          <a:lstStyle/>
          <a:p>
            <a:r>
              <a:rPr lang="en-US" dirty="0"/>
              <a:t>05.02.26</a:t>
            </a:r>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878135-3F5C-BB53-0082-122956799B79}"/>
              </a:ext>
            </a:extLst>
          </p:cNvPr>
          <p:cNvSpPr>
            <a:spLocks noGrp="1"/>
          </p:cNvSpPr>
          <p:nvPr>
            <p:ph type="title"/>
          </p:nvPr>
        </p:nvSpPr>
        <p:spPr/>
        <p:txBody>
          <a:bodyPr/>
          <a:lstStyle/>
          <a:p>
            <a:r>
              <a:rPr lang="en-US" dirty="0"/>
              <a:t>Lecture Focus</a:t>
            </a:r>
          </a:p>
        </p:txBody>
      </p:sp>
      <p:graphicFrame>
        <p:nvGraphicFramePr>
          <p:cNvPr id="2" name="Table 4">
            <a:extLst>
              <a:ext uri="{FF2B5EF4-FFF2-40B4-BE49-F238E27FC236}">
                <a16:creationId xmlns:a16="http://schemas.microsoft.com/office/drawing/2014/main" id="{14883AB6-E6D8-70A9-3CCB-61E120FC6000}"/>
              </a:ext>
            </a:extLst>
          </p:cNvPr>
          <p:cNvGraphicFramePr>
            <a:graphicFrameLocks noGrp="1"/>
          </p:cNvGraphicFramePr>
          <p:nvPr>
            <p:ph idx="1"/>
            <p:extLst>
              <p:ext uri="{D42A27DB-BD31-4B8C-83A1-F6EECF244321}">
                <p14:modId xmlns:p14="http://schemas.microsoft.com/office/powerpoint/2010/main" val="2596270846"/>
              </p:ext>
            </p:extLst>
          </p:nvPr>
        </p:nvGraphicFramePr>
        <p:xfrm>
          <a:off x="7342664" y="941222"/>
          <a:ext cx="4608114" cy="3775793"/>
        </p:xfrm>
        <a:graphic>
          <a:graphicData uri="http://schemas.openxmlformats.org/drawingml/2006/table">
            <a:tbl>
              <a:tblPr firstRow="1" bandRow="1"/>
              <a:tblGrid>
                <a:gridCol w="4608114">
                  <a:extLst>
                    <a:ext uri="{9D8B030D-6E8A-4147-A177-3AD203B41FA5}">
                      <a16:colId xmlns:a16="http://schemas.microsoft.com/office/drawing/2014/main" val="1563570424"/>
                    </a:ext>
                  </a:extLst>
                </a:gridCol>
              </a:tblGrid>
              <a:tr h="574665">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dirty="0">
                          <a:latin typeface="+mn-lt"/>
                        </a:rPr>
                        <a:t>Summary of findings from Week 1</a:t>
                      </a:r>
                    </a:p>
                  </a:txBody>
                  <a:tcPr>
                    <a:lnL w="12700" cmpd="sng">
                      <a:noFill/>
                      <a:prstDash val="solid"/>
                    </a:lnL>
                    <a:lnR w="12700" cmpd="sng">
                      <a:noFill/>
                      <a:prstDash val="solid"/>
                    </a:lnR>
                    <a:lnT w="12700" cmpd="sng">
                      <a:noFill/>
                      <a:prstDash val="soli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89471877"/>
                  </a:ext>
                </a:extLst>
              </a:tr>
              <a:tr h="437865">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tx1"/>
                          </a:solidFill>
                          <a:effectLst/>
                          <a:latin typeface="+mn-lt"/>
                          <a:ea typeface="+mn-ea"/>
                          <a:cs typeface="+mn-cs"/>
                        </a:rPr>
                        <a:t>How can engaging in nature and in physical and mental fitness combat toxicity?</a:t>
                      </a:r>
                      <a:endParaRPr lang="en-US" sz="2400" kern="1200" dirty="0">
                        <a:solidFill>
                          <a:schemeClr val="tx1"/>
                        </a:solidFill>
                        <a:latin typeface="+mn-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24452646"/>
                  </a:ext>
                </a:extLst>
              </a:tr>
              <a:tr h="60642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dirty="0">
                          <a:latin typeface="+mn-lt"/>
                          <a:cs typeface="Gill Sans Light" panose="020B0302020104020203" pitchFamily="34" charset="-79"/>
                        </a:rPr>
                        <a:t>Group Work</a:t>
                      </a:r>
                      <a:endParaRPr lang="en-US" sz="2400" kern="1200" dirty="0">
                        <a:solidFill>
                          <a:schemeClr val="tx1"/>
                        </a:solidFill>
                        <a:latin typeface="+mn-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90977400"/>
                  </a:ext>
                </a:extLst>
              </a:tr>
              <a:tr h="583027">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dirty="0">
                          <a:latin typeface="+mn-lt"/>
                          <a:cs typeface="Gill Sans Light" panose="020B0302020104020203" pitchFamily="34" charset="-79"/>
                        </a:rPr>
                        <a:t>Further Assessment Guidance </a:t>
                      </a:r>
                      <a:endParaRPr lang="en-US" sz="240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56376589"/>
                  </a:ext>
                </a:extLst>
              </a:tr>
              <a:tr h="675757">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dirty="0">
                          <a:latin typeface="+mn-lt"/>
                          <a:cs typeface="Gill Sans Light" panose="020B0302020104020203" pitchFamily="34" charset="-79"/>
                        </a:rPr>
                        <a:t>Personal study time for your assessment preparation </a:t>
                      </a:r>
                      <a:endParaRPr lang="en-US" sz="240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29405078"/>
                  </a:ext>
                </a:extLst>
              </a:tr>
            </a:tbl>
          </a:graphicData>
        </a:graphic>
      </p:graphicFrame>
    </p:spTree>
    <p:extLst>
      <p:ext uri="{BB962C8B-B14F-4D97-AF65-F5344CB8AC3E}">
        <p14:creationId xmlns:p14="http://schemas.microsoft.com/office/powerpoint/2010/main" val="3474133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789A5E0-F025-ED55-8F0A-E3A707F85913}"/>
              </a:ext>
            </a:extLst>
          </p:cNvPr>
          <p:cNvSpPr>
            <a:spLocks noGrp="1"/>
          </p:cNvSpPr>
          <p:nvPr>
            <p:ph type="title"/>
          </p:nvPr>
        </p:nvSpPr>
        <p:spPr>
          <a:xfrm>
            <a:off x="2387234" y="-409321"/>
            <a:ext cx="10000150" cy="1600200"/>
          </a:xfrm>
        </p:spPr>
        <p:txBody>
          <a:bodyPr anchor="b">
            <a:normAutofit/>
          </a:bodyPr>
          <a:lstStyle/>
          <a:p>
            <a:r>
              <a:rPr lang="en-GB" dirty="0"/>
              <a:t>Summary of  discussion from Week 1</a:t>
            </a:r>
          </a:p>
        </p:txBody>
      </p:sp>
      <p:sp>
        <p:nvSpPr>
          <p:cNvPr id="2" name="Content Placeholder 1">
            <a:extLst>
              <a:ext uri="{FF2B5EF4-FFF2-40B4-BE49-F238E27FC236}">
                <a16:creationId xmlns:a16="http://schemas.microsoft.com/office/drawing/2014/main" id="{BA5D8FC4-E8C2-43FC-E603-35D85F397101}"/>
              </a:ext>
            </a:extLst>
          </p:cNvPr>
          <p:cNvSpPr>
            <a:spLocks noGrp="1"/>
          </p:cNvSpPr>
          <p:nvPr>
            <p:ph idx="1"/>
          </p:nvPr>
        </p:nvSpPr>
        <p:spPr>
          <a:xfrm>
            <a:off x="928292" y="1466860"/>
            <a:ext cx="10335416" cy="5037123"/>
          </a:xfrm>
        </p:spPr>
        <p:txBody>
          <a:bodyPr>
            <a:normAutofit lnSpcReduction="10000"/>
          </a:bodyPr>
          <a:lstStyle/>
          <a:p>
            <a:pPr marL="0" indent="0">
              <a:buNone/>
            </a:pPr>
            <a:r>
              <a:rPr lang="en-GB" sz="2400" dirty="0"/>
              <a:t>The 6 social aspects as noted by Palmer (2015) impact on children and young people in a number of ways, leading to what she refers to as childhood becoming increasingly toxic for a number of children:</a:t>
            </a:r>
          </a:p>
          <a:p>
            <a:pPr marL="0" indent="0">
              <a:buNone/>
            </a:pPr>
            <a:endParaRPr lang="en-GB" sz="1600" dirty="0"/>
          </a:p>
          <a:p>
            <a:pPr lvl="1"/>
            <a:r>
              <a:rPr lang="en-GB" sz="2400" dirty="0"/>
              <a:t>Children and young people are </a:t>
            </a:r>
            <a:r>
              <a:rPr lang="en-GB" sz="2400" b="1" dirty="0"/>
              <a:t>spending less time outdoors </a:t>
            </a:r>
            <a:r>
              <a:rPr lang="en-GB" sz="2400" dirty="0"/>
              <a:t>– resulting in lack of imagination, not developing ‘risk’, impacts their wellbeing, decrease in confidence, lack of socialisation, struggle to deal with their mental health, not developing resilience, less opportunities to build and form relationships</a:t>
            </a:r>
          </a:p>
          <a:p>
            <a:pPr lvl="1"/>
            <a:r>
              <a:rPr lang="en-GB" sz="2400" dirty="0"/>
              <a:t>Children and young people are becoming consumers at a young age due to the </a:t>
            </a:r>
            <a:r>
              <a:rPr lang="en-GB" sz="2400" b="1" dirty="0"/>
              <a:t>commercialisation of childhood.  </a:t>
            </a:r>
            <a:r>
              <a:rPr lang="en-GB" sz="2400" dirty="0"/>
              <a:t>Pressure on parents, children grow up too quickly, highlights their self-awareness </a:t>
            </a:r>
          </a:p>
          <a:p>
            <a:pPr lvl="1"/>
            <a:r>
              <a:rPr lang="en-GB" sz="2400" dirty="0"/>
              <a:t>The </a:t>
            </a:r>
            <a:r>
              <a:rPr lang="en-GB" sz="2400" b="1" dirty="0"/>
              <a:t>schoolification of early childhood </a:t>
            </a:r>
            <a:r>
              <a:rPr lang="en-GB" sz="2400" dirty="0"/>
              <a:t>results in missing out on other important aspects such as play, socialisation, the rigidity of education at an early age reduces the opportunity for experiential learning, long hours away from home in some instances </a:t>
            </a:r>
          </a:p>
          <a:p>
            <a:pPr marL="914400" lvl="1" indent="-457200">
              <a:buFont typeface="+mj-lt"/>
              <a:buAutoNum type="arabicPeriod"/>
            </a:pPr>
            <a:endParaRPr lang="en-GB" sz="2000" dirty="0"/>
          </a:p>
          <a:p>
            <a:pPr lvl="1"/>
            <a:endParaRPr lang="en-GB" sz="2000" dirty="0"/>
          </a:p>
          <a:p>
            <a:endParaRPr lang="en-GB" sz="2000" dirty="0"/>
          </a:p>
        </p:txBody>
      </p:sp>
    </p:spTree>
    <p:extLst>
      <p:ext uri="{BB962C8B-B14F-4D97-AF65-F5344CB8AC3E}">
        <p14:creationId xmlns:p14="http://schemas.microsoft.com/office/powerpoint/2010/main" val="4271041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789A5E0-F025-ED55-8F0A-E3A707F85913}"/>
              </a:ext>
            </a:extLst>
          </p:cNvPr>
          <p:cNvSpPr>
            <a:spLocks noGrp="1"/>
          </p:cNvSpPr>
          <p:nvPr>
            <p:ph type="title"/>
          </p:nvPr>
        </p:nvSpPr>
        <p:spPr>
          <a:xfrm>
            <a:off x="2387234" y="-409321"/>
            <a:ext cx="10000150" cy="1600200"/>
          </a:xfrm>
        </p:spPr>
        <p:txBody>
          <a:bodyPr anchor="b">
            <a:normAutofit/>
          </a:bodyPr>
          <a:lstStyle/>
          <a:p>
            <a:r>
              <a:rPr lang="en-GB" dirty="0"/>
              <a:t>Summary of  discussion from Week 1</a:t>
            </a:r>
          </a:p>
        </p:txBody>
      </p:sp>
      <p:sp>
        <p:nvSpPr>
          <p:cNvPr id="2" name="Content Placeholder 1">
            <a:extLst>
              <a:ext uri="{FF2B5EF4-FFF2-40B4-BE49-F238E27FC236}">
                <a16:creationId xmlns:a16="http://schemas.microsoft.com/office/drawing/2014/main" id="{BA5D8FC4-E8C2-43FC-E603-35D85F397101}"/>
              </a:ext>
            </a:extLst>
          </p:cNvPr>
          <p:cNvSpPr>
            <a:spLocks noGrp="1"/>
          </p:cNvSpPr>
          <p:nvPr>
            <p:ph idx="1"/>
          </p:nvPr>
        </p:nvSpPr>
        <p:spPr>
          <a:xfrm>
            <a:off x="726338" y="1650884"/>
            <a:ext cx="10335416" cy="5037123"/>
          </a:xfrm>
        </p:spPr>
        <p:txBody>
          <a:bodyPr>
            <a:normAutofit fontScale="92500" lnSpcReduction="20000"/>
          </a:bodyPr>
          <a:lstStyle/>
          <a:p>
            <a:pPr lvl="1"/>
            <a:r>
              <a:rPr lang="en-GB" sz="2600" b="1" dirty="0"/>
              <a:t>Screen saturation </a:t>
            </a:r>
            <a:r>
              <a:rPr lang="en-GB" sz="2600" dirty="0"/>
              <a:t>results in sleep-deprivation, feeling argumentative, opens up bullying in new ways, creates a world which isn’t real, loneliness for some, social exclusion, reduces face to face interaction, no socialisation, not out playing with their friends and connecting with them in that way, leads to low mood, depression, irregular sleep patterns, the development of habits that can be hard to break</a:t>
            </a:r>
          </a:p>
          <a:p>
            <a:pPr lvl="1"/>
            <a:r>
              <a:rPr lang="en-GB" sz="2600" dirty="0"/>
              <a:t>It is a hyper-competitive education system with challenges linked to </a:t>
            </a:r>
            <a:r>
              <a:rPr lang="en-GB" sz="2600" b="1" dirty="0"/>
              <a:t>tests, targets and education.  </a:t>
            </a:r>
            <a:r>
              <a:rPr lang="en-GB" sz="2600" dirty="0"/>
              <a:t>Added stress to wellbeing with too much pressure to achieve and perform.  Lives are pressured enough without the need to be the best.  Increases anxiety among children and young people, the separation of peer groups (due to being placed in ‘sets’) can impact negatively on some young people, fun is taken out of learning, school doesn’t prepare them for real life</a:t>
            </a:r>
          </a:p>
          <a:p>
            <a:pPr lvl="1"/>
            <a:r>
              <a:rPr lang="en-GB" sz="2600" dirty="0"/>
              <a:t>The </a:t>
            </a:r>
            <a:r>
              <a:rPr lang="en-GB" sz="2600" b="1" dirty="0"/>
              <a:t>decline of listening, language and communication skills </a:t>
            </a:r>
            <a:r>
              <a:rPr lang="en-GB" sz="2600" dirty="0"/>
              <a:t>can be attributed to a combination of the other social factors noted by Palmer (2015).  Additionally, a lack of family interaction can have an impact, along with too much focus on screentime – often resulting in shortened attention span – and also limits the opportunities to communicate</a:t>
            </a:r>
          </a:p>
          <a:p>
            <a:pPr lvl="1"/>
            <a:endParaRPr lang="en-GB" sz="1800" dirty="0"/>
          </a:p>
          <a:p>
            <a:endParaRPr lang="en-GB" sz="2000" dirty="0"/>
          </a:p>
        </p:txBody>
      </p:sp>
    </p:spTree>
    <p:extLst>
      <p:ext uri="{BB962C8B-B14F-4D97-AF65-F5344CB8AC3E}">
        <p14:creationId xmlns:p14="http://schemas.microsoft.com/office/powerpoint/2010/main" val="1883665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F5768EFB-B317-47EA-C969-D365EB136882}"/>
              </a:ext>
            </a:extLst>
          </p:cNvPr>
          <p:cNvSpPr>
            <a:spLocks noGrp="1"/>
          </p:cNvSpPr>
          <p:nvPr>
            <p:ph type="title"/>
          </p:nvPr>
        </p:nvSpPr>
        <p:spPr/>
        <p:txBody>
          <a:bodyPr/>
          <a:lstStyle/>
          <a:p>
            <a:r>
              <a:rPr lang="en-US" dirty="0"/>
              <a:t>Group Activity Feedback</a:t>
            </a:r>
          </a:p>
        </p:txBody>
      </p:sp>
      <p:sp>
        <p:nvSpPr>
          <p:cNvPr id="16" name="Text Placeholder 15">
            <a:extLst>
              <a:ext uri="{FF2B5EF4-FFF2-40B4-BE49-F238E27FC236}">
                <a16:creationId xmlns:a16="http://schemas.microsoft.com/office/drawing/2014/main" id="{BB801EE7-C3C0-5B30-EB9B-2C995032EE99}"/>
              </a:ext>
            </a:extLst>
          </p:cNvPr>
          <p:cNvSpPr>
            <a:spLocks noGrp="1"/>
          </p:cNvSpPr>
          <p:nvPr>
            <p:ph type="body" sz="quarter" idx="13"/>
          </p:nvPr>
        </p:nvSpPr>
        <p:spPr/>
        <p:txBody>
          <a:bodyPr>
            <a:normAutofit fontScale="92500"/>
          </a:bodyPr>
          <a:lstStyle/>
          <a:p>
            <a:pPr algn="just"/>
            <a:r>
              <a:rPr lang="en-GB" dirty="0"/>
              <a:t>Research and consider how engaging in nature can combat toxicity…</a:t>
            </a:r>
          </a:p>
          <a:p>
            <a:pPr algn="just"/>
            <a:endParaRPr lang="en-GB" dirty="0"/>
          </a:p>
          <a:p>
            <a:pPr algn="just"/>
            <a:r>
              <a:rPr lang="en-GB" dirty="0"/>
              <a:t>Research and consider how engaging with physical and mental fitness can combat toxicity…</a:t>
            </a:r>
          </a:p>
          <a:p>
            <a:endParaRPr lang="en-US" dirty="0"/>
          </a:p>
        </p:txBody>
      </p:sp>
    </p:spTree>
    <p:extLst>
      <p:ext uri="{BB962C8B-B14F-4D97-AF65-F5344CB8AC3E}">
        <p14:creationId xmlns:p14="http://schemas.microsoft.com/office/powerpoint/2010/main" val="1096717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239605-B069-1C12-8859-1561D3700A3A}"/>
              </a:ext>
            </a:extLst>
          </p:cNvPr>
          <p:cNvSpPr>
            <a:spLocks noGrp="1"/>
          </p:cNvSpPr>
          <p:nvPr>
            <p:ph type="title"/>
          </p:nvPr>
        </p:nvSpPr>
        <p:spPr>
          <a:xfrm>
            <a:off x="576071" y="704088"/>
            <a:ext cx="10802414" cy="676656"/>
          </a:xfrm>
        </p:spPr>
        <p:txBody>
          <a:bodyPr/>
          <a:lstStyle/>
          <a:p>
            <a:r>
              <a:rPr lang="en-GB" sz="4800" b="1" kern="1200" dirty="0">
                <a:solidFill>
                  <a:schemeClr val="tx1"/>
                </a:solidFill>
                <a:effectLst/>
                <a:latin typeface="+mn-lt"/>
                <a:ea typeface="+mn-ea"/>
                <a:cs typeface="+mn-cs"/>
              </a:rPr>
              <a:t>How can nature combat toxicity?</a:t>
            </a:r>
            <a:endParaRPr lang="en-GB" dirty="0"/>
          </a:p>
        </p:txBody>
      </p:sp>
      <p:sp>
        <p:nvSpPr>
          <p:cNvPr id="7" name="TextBox 6">
            <a:extLst>
              <a:ext uri="{FF2B5EF4-FFF2-40B4-BE49-F238E27FC236}">
                <a16:creationId xmlns:a16="http://schemas.microsoft.com/office/drawing/2014/main" id="{08420389-BEBE-36E3-E542-212D2784EFD7}"/>
              </a:ext>
            </a:extLst>
          </p:cNvPr>
          <p:cNvSpPr txBox="1"/>
          <p:nvPr/>
        </p:nvSpPr>
        <p:spPr>
          <a:xfrm>
            <a:off x="742274" y="1471103"/>
            <a:ext cx="10636211" cy="4801314"/>
          </a:xfrm>
          <a:prstGeom prst="rect">
            <a:avLst/>
          </a:prstGeom>
          <a:noFill/>
        </p:spPr>
        <p:txBody>
          <a:bodyPr wrap="square">
            <a:spAutoFit/>
          </a:bodyPr>
          <a:lstStyle/>
          <a:p>
            <a:r>
              <a:rPr lang="en-GB" dirty="0"/>
              <a:t>There is much written about how nature can impact positively on our health as a whole.</a:t>
            </a:r>
          </a:p>
          <a:p>
            <a:endParaRPr lang="en-GB" dirty="0"/>
          </a:p>
          <a:p>
            <a:r>
              <a:rPr lang="en-GB" dirty="0"/>
              <a:t>For example, according to Mind (2021, p. 2) “spending time in green space or bringing nature into your everyday life can benefit both your mental and physical wellbeing. For example, doing things like growing food or flowers, exercising outdoors or being around animals can have lots of positive effects. It can:</a:t>
            </a:r>
          </a:p>
          <a:p>
            <a:endParaRPr lang="en-GB" dirty="0"/>
          </a:p>
          <a:p>
            <a:pPr marL="285750" indent="-285750">
              <a:buFont typeface="Arial" panose="020B0604020202020204" pitchFamily="34" charset="0"/>
              <a:buChar char="•"/>
            </a:pPr>
            <a:r>
              <a:rPr lang="en-GB" dirty="0"/>
              <a:t>improve your mood</a:t>
            </a:r>
          </a:p>
          <a:p>
            <a:pPr marL="285750" indent="-285750">
              <a:buFont typeface="Arial" panose="020B0604020202020204" pitchFamily="34" charset="0"/>
              <a:buChar char="•"/>
            </a:pPr>
            <a:r>
              <a:rPr lang="en-GB" dirty="0"/>
              <a:t>reduce feelings of stress or anger</a:t>
            </a:r>
          </a:p>
          <a:p>
            <a:pPr marL="285750" indent="-285750">
              <a:buFont typeface="Arial" panose="020B0604020202020204" pitchFamily="34" charset="0"/>
              <a:buChar char="•"/>
            </a:pPr>
            <a:r>
              <a:rPr lang="en-GB" dirty="0"/>
              <a:t>help you take time out and feel more relaxed</a:t>
            </a:r>
          </a:p>
          <a:p>
            <a:pPr marL="285750" indent="-285750">
              <a:buFont typeface="Arial" panose="020B0604020202020204" pitchFamily="34" charset="0"/>
              <a:buChar char="•"/>
            </a:pPr>
            <a:r>
              <a:rPr lang="en-GB" dirty="0"/>
              <a:t>improve your physical health</a:t>
            </a:r>
          </a:p>
          <a:p>
            <a:pPr marL="285750" indent="-285750">
              <a:buFont typeface="Arial" panose="020B0604020202020204" pitchFamily="34" charset="0"/>
              <a:buChar char="•"/>
            </a:pPr>
            <a:r>
              <a:rPr lang="en-GB" dirty="0"/>
              <a:t>improve your confidence and self-esteem</a:t>
            </a:r>
          </a:p>
          <a:p>
            <a:pPr marL="285750" indent="-285750">
              <a:buFont typeface="Arial" panose="020B0604020202020204" pitchFamily="34" charset="0"/>
              <a:buChar char="•"/>
            </a:pPr>
            <a:r>
              <a:rPr lang="en-GB" dirty="0"/>
              <a:t>help you be more active</a:t>
            </a:r>
          </a:p>
          <a:p>
            <a:pPr marL="285750" indent="-285750">
              <a:buFont typeface="Arial" panose="020B0604020202020204" pitchFamily="34" charset="0"/>
              <a:buChar char="•"/>
            </a:pPr>
            <a:r>
              <a:rPr lang="en-GB" dirty="0"/>
              <a:t>help you meet and get to know new people</a:t>
            </a:r>
          </a:p>
          <a:p>
            <a:pPr marL="285750" indent="-285750">
              <a:buFont typeface="Arial" panose="020B0604020202020204" pitchFamily="34" charset="0"/>
              <a:buChar char="•"/>
            </a:pPr>
            <a:r>
              <a:rPr lang="en-GB" dirty="0"/>
              <a:t>connect you to your local community</a:t>
            </a:r>
          </a:p>
          <a:p>
            <a:pPr marL="285750" indent="-285750">
              <a:buFont typeface="Arial" panose="020B0604020202020204" pitchFamily="34" charset="0"/>
              <a:buChar char="•"/>
            </a:pPr>
            <a:r>
              <a:rPr lang="en-GB" dirty="0"/>
              <a:t>reduce loneliness</a:t>
            </a:r>
          </a:p>
          <a:p>
            <a:pPr marL="285750" indent="-285750">
              <a:buFont typeface="Arial" panose="020B0604020202020204" pitchFamily="34" charset="0"/>
              <a:buChar char="•"/>
            </a:pPr>
            <a:r>
              <a:rPr lang="en-GB" dirty="0"/>
              <a:t>help you feel more connected to nature</a:t>
            </a:r>
          </a:p>
          <a:p>
            <a:pPr marL="285750" indent="-285750">
              <a:buFont typeface="Arial" panose="020B0604020202020204" pitchFamily="34" charset="0"/>
              <a:buChar char="•"/>
            </a:pPr>
            <a:r>
              <a:rPr lang="en-GB" dirty="0"/>
              <a:t>provide peer support.”  				                 </a:t>
            </a:r>
            <a:r>
              <a:rPr lang="en-GB" sz="1100" dirty="0"/>
              <a:t>Figure 1: The Wellbeing Network, 2018</a:t>
            </a:r>
            <a:endParaRPr lang="en-GB" dirty="0"/>
          </a:p>
        </p:txBody>
      </p:sp>
      <p:pic>
        <p:nvPicPr>
          <p:cNvPr id="8" name="Picture 7">
            <a:extLst>
              <a:ext uri="{FF2B5EF4-FFF2-40B4-BE49-F238E27FC236}">
                <a16:creationId xmlns:a16="http://schemas.microsoft.com/office/drawing/2014/main" id="{DF6F16DE-952B-80C0-5148-DE3B5E143087}"/>
              </a:ext>
            </a:extLst>
          </p:cNvPr>
          <p:cNvPicPr>
            <a:picLocks noChangeAspect="1"/>
          </p:cNvPicPr>
          <p:nvPr/>
        </p:nvPicPr>
        <p:blipFill>
          <a:blip r:embed="rId2"/>
          <a:stretch>
            <a:fillRect/>
          </a:stretch>
        </p:blipFill>
        <p:spPr>
          <a:xfrm>
            <a:off x="6987223" y="3259343"/>
            <a:ext cx="2796296" cy="2396825"/>
          </a:xfrm>
          <a:prstGeom prst="rect">
            <a:avLst/>
          </a:prstGeom>
        </p:spPr>
      </p:pic>
      <p:sp>
        <p:nvSpPr>
          <p:cNvPr id="9" name="Arrow: Left-Right 8">
            <a:extLst>
              <a:ext uri="{FF2B5EF4-FFF2-40B4-BE49-F238E27FC236}">
                <a16:creationId xmlns:a16="http://schemas.microsoft.com/office/drawing/2014/main" id="{7EA73733-1E9E-839E-25F3-9725A0A2495B}"/>
              </a:ext>
            </a:extLst>
          </p:cNvPr>
          <p:cNvSpPr/>
          <p:nvPr/>
        </p:nvSpPr>
        <p:spPr>
          <a:xfrm>
            <a:off x="5253611" y="4532732"/>
            <a:ext cx="1447333" cy="33658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310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239605-B069-1C12-8859-1561D3700A3A}"/>
              </a:ext>
            </a:extLst>
          </p:cNvPr>
          <p:cNvSpPr>
            <a:spLocks noGrp="1"/>
          </p:cNvSpPr>
          <p:nvPr>
            <p:ph type="title"/>
          </p:nvPr>
        </p:nvSpPr>
        <p:spPr>
          <a:xfrm>
            <a:off x="576071" y="704088"/>
            <a:ext cx="10802414" cy="676656"/>
          </a:xfrm>
        </p:spPr>
        <p:txBody>
          <a:bodyPr/>
          <a:lstStyle/>
          <a:p>
            <a:r>
              <a:rPr lang="en-GB" sz="4800" b="1" kern="1200" dirty="0">
                <a:solidFill>
                  <a:schemeClr val="tx1"/>
                </a:solidFill>
                <a:effectLst/>
                <a:latin typeface="+mn-lt"/>
                <a:ea typeface="+mn-ea"/>
                <a:cs typeface="+mn-cs"/>
              </a:rPr>
              <a:t>How to spend more time in nature</a:t>
            </a:r>
            <a:endParaRPr lang="en-GB" dirty="0"/>
          </a:p>
        </p:txBody>
      </p:sp>
      <p:sp>
        <p:nvSpPr>
          <p:cNvPr id="7" name="TextBox 6">
            <a:extLst>
              <a:ext uri="{FF2B5EF4-FFF2-40B4-BE49-F238E27FC236}">
                <a16:creationId xmlns:a16="http://schemas.microsoft.com/office/drawing/2014/main" id="{08420389-BEBE-36E3-E542-212D2784EFD7}"/>
              </a:ext>
            </a:extLst>
          </p:cNvPr>
          <p:cNvSpPr txBox="1"/>
          <p:nvPr/>
        </p:nvSpPr>
        <p:spPr>
          <a:xfrm>
            <a:off x="742274" y="1471103"/>
            <a:ext cx="10636211" cy="6186309"/>
          </a:xfrm>
          <a:prstGeom prst="rect">
            <a:avLst/>
          </a:prstGeom>
          <a:noFill/>
        </p:spPr>
        <p:txBody>
          <a:bodyPr wrap="square">
            <a:spAutoFit/>
          </a:bodyPr>
          <a:lstStyle/>
          <a:p>
            <a:pPr algn="l"/>
            <a:r>
              <a:rPr lang="en-GB" dirty="0"/>
              <a:t>Mind (2021, pp. 9-10) suggests ways in which you can prepare to spend more time in nature, as follows:</a:t>
            </a:r>
          </a:p>
          <a:p>
            <a:pPr algn="l"/>
            <a:endParaRPr lang="en-GB" dirty="0"/>
          </a:p>
          <a:p>
            <a:pPr marL="285750" indent="-285750" algn="l">
              <a:buFont typeface="Arial" panose="020B0604020202020204" pitchFamily="34" charset="0"/>
              <a:buChar char="•"/>
            </a:pPr>
            <a:r>
              <a:rPr lang="en-GB" b="1" dirty="0"/>
              <a:t>Ask for support:</a:t>
            </a:r>
            <a:r>
              <a:rPr lang="en-GB" dirty="0"/>
              <a:t> </a:t>
            </a:r>
          </a:p>
          <a:p>
            <a:pPr marL="742950" lvl="1" indent="-285750">
              <a:buFont typeface="Arial" panose="020B0604020202020204" pitchFamily="34" charset="0"/>
              <a:buChar char="•"/>
            </a:pPr>
            <a:r>
              <a:rPr lang="en-GB" dirty="0"/>
              <a:t>For example, if you feel anxious in new places or social situations, you could ask someone you trust to go with you at first.</a:t>
            </a:r>
          </a:p>
          <a:p>
            <a:pPr marL="285750" indent="-285750" algn="l">
              <a:buFont typeface="Arial" panose="020B0604020202020204" pitchFamily="34" charset="0"/>
              <a:buChar char="•"/>
            </a:pPr>
            <a:r>
              <a:rPr lang="en-GB" b="1" dirty="0"/>
              <a:t>Plan ahead:</a:t>
            </a:r>
            <a:endParaRPr lang="en-GB" dirty="0"/>
          </a:p>
          <a:p>
            <a:pPr marL="742950" lvl="1" indent="-285750">
              <a:buFont typeface="Arial" panose="020B0604020202020204" pitchFamily="34" charset="0"/>
              <a:buChar char="•"/>
            </a:pPr>
            <a:r>
              <a:rPr lang="en-GB" dirty="0"/>
              <a:t>Check the weather forecast and think about things you might need. This could include warm or waterproof clothing, sun protection, a water bottle or a map.</a:t>
            </a:r>
          </a:p>
          <a:p>
            <a:pPr marL="285750" indent="-285750" algn="l">
              <a:buFont typeface="Arial" panose="020B0604020202020204" pitchFamily="34" charset="0"/>
              <a:buChar char="•"/>
            </a:pPr>
            <a:r>
              <a:rPr lang="en-GB" b="1" dirty="0"/>
              <a:t>Fit nature into your routine:</a:t>
            </a:r>
          </a:p>
          <a:p>
            <a:pPr marL="742950" lvl="1" indent="-285750">
              <a:buFont typeface="Arial" panose="020B0604020202020204" pitchFamily="34" charset="0"/>
              <a:buChar char="•"/>
            </a:pPr>
            <a:r>
              <a:rPr lang="en-GB" dirty="0"/>
              <a:t>Spend time in nature doing things that you already do. For example, you could make a phone call while going for a walk in nature. Or you could study, work or exercise outdoors rather than indoors.</a:t>
            </a:r>
          </a:p>
          <a:p>
            <a:pPr marL="285750" indent="-285750" algn="l">
              <a:buFont typeface="Arial" panose="020B0604020202020204" pitchFamily="34" charset="0"/>
              <a:buChar char="•"/>
            </a:pPr>
            <a:r>
              <a:rPr lang="en-GB" b="1" dirty="0"/>
              <a:t>Think about timing:</a:t>
            </a:r>
          </a:p>
          <a:p>
            <a:pPr marL="742950" lvl="1" indent="-285750">
              <a:buFont typeface="Arial" panose="020B0604020202020204" pitchFamily="34" charset="0"/>
              <a:buChar char="•"/>
            </a:pPr>
            <a:r>
              <a:rPr lang="en-GB" dirty="0"/>
              <a:t>If you live in a busy area, you may want to go out at when it’s quieter. Or you may feel safer going out when there are more people around.</a:t>
            </a:r>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buFont typeface="Arial" panose="020B0604020202020204" pitchFamily="34" charset="0"/>
              <a:buChar char="•"/>
            </a:pPr>
            <a:endParaRPr lang="en-GB" dirty="0"/>
          </a:p>
          <a:p>
            <a:r>
              <a:rPr lang="en-GB" dirty="0"/>
              <a:t>			</a:t>
            </a:r>
          </a:p>
        </p:txBody>
      </p:sp>
    </p:spTree>
    <p:extLst>
      <p:ext uri="{BB962C8B-B14F-4D97-AF65-F5344CB8AC3E}">
        <p14:creationId xmlns:p14="http://schemas.microsoft.com/office/powerpoint/2010/main" val="1301838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7131953E-FEB5-583E-3527-E4983C369B1A}"/>
              </a:ext>
            </a:extLst>
          </p:cNvPr>
          <p:cNvSpPr>
            <a:spLocks noGrp="1"/>
          </p:cNvSpPr>
          <p:nvPr>
            <p:ph type="body" sz="quarter" idx="13"/>
          </p:nvPr>
        </p:nvSpPr>
        <p:spPr/>
        <p:txBody>
          <a:bodyPr/>
          <a:lstStyle/>
          <a:p>
            <a:pPr algn="just"/>
            <a:r>
              <a:rPr lang="en-GB" dirty="0"/>
              <a:t>You can find out more from Mind at this link: </a:t>
            </a:r>
            <a:r>
              <a:rPr lang="en-GB" dirty="0">
                <a:hlinkClick r:id="rId2"/>
              </a:rPr>
              <a:t>How nature benefits mental health – Mind</a:t>
            </a:r>
            <a:endParaRPr lang="en-GB" dirty="0"/>
          </a:p>
          <a:p>
            <a:pPr algn="just"/>
            <a:endParaRPr lang="en-GB" dirty="0"/>
          </a:p>
          <a:p>
            <a:pPr algn="just"/>
            <a:r>
              <a:rPr lang="en-GB" dirty="0"/>
              <a:t>Or, please see the pdf version of this information which is saved on Moodle</a:t>
            </a:r>
          </a:p>
        </p:txBody>
      </p:sp>
    </p:spTree>
    <p:extLst>
      <p:ext uri="{BB962C8B-B14F-4D97-AF65-F5344CB8AC3E}">
        <p14:creationId xmlns:p14="http://schemas.microsoft.com/office/powerpoint/2010/main" val="830459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8420389-BEBE-36E3-E542-212D2784EFD7}"/>
              </a:ext>
            </a:extLst>
          </p:cNvPr>
          <p:cNvSpPr txBox="1"/>
          <p:nvPr/>
        </p:nvSpPr>
        <p:spPr>
          <a:xfrm>
            <a:off x="777894" y="762890"/>
            <a:ext cx="10636211" cy="6432530"/>
          </a:xfrm>
          <a:prstGeom prst="rect">
            <a:avLst/>
          </a:prstGeom>
          <a:noFill/>
        </p:spPr>
        <p:txBody>
          <a:bodyPr wrap="square">
            <a:spAutoFit/>
          </a:bodyPr>
          <a:lstStyle/>
          <a:p>
            <a:r>
              <a:rPr lang="en-GB" sz="2000" b="0" i="0" dirty="0">
                <a:effectLst/>
              </a:rPr>
              <a:t>Aldous (2023, np) notes how “it has long been agreed that getting outside, being in open spaces and getting fresh air have a positive impact on how you are feeling. Getting in and around trees and woodlands is better still. Being around trees, or even just being able to see them, can reduce your blood pressure by 10 percent. GPs in the UK are now prescribing time outdoors as a remedy to improve mental health, and in Japan ‘Forest Bathing’ has become a popular wellness activity”.</a:t>
            </a:r>
          </a:p>
          <a:p>
            <a:endParaRPr lang="en-GB" dirty="0"/>
          </a:p>
          <a:p>
            <a:endParaRPr lang="en-GB" dirty="0"/>
          </a:p>
          <a:p>
            <a:r>
              <a:rPr lang="en-GB" sz="2800" dirty="0"/>
              <a:t>“</a:t>
            </a:r>
            <a:r>
              <a:rPr lang="en-GB" sz="2800" dirty="0" err="1"/>
              <a:t>Shinrin-yoku</a:t>
            </a:r>
            <a:r>
              <a:rPr lang="en-GB" sz="2800" dirty="0"/>
              <a:t>”</a:t>
            </a:r>
          </a:p>
          <a:p>
            <a:pPr algn="just"/>
            <a:r>
              <a:rPr lang="en-GB" sz="1400" dirty="0">
                <a:hlinkClick r:id="rId2"/>
              </a:rPr>
              <a:t>Find out more here</a:t>
            </a:r>
            <a:endParaRPr lang="en-GB" sz="1400" dirty="0"/>
          </a:p>
          <a:p>
            <a:endParaRPr lang="en-GB" dirty="0"/>
          </a:p>
          <a:p>
            <a:endParaRPr lang="en-GB" dirty="0"/>
          </a:p>
          <a:p>
            <a:endParaRPr lang="en-GB" dirty="0"/>
          </a:p>
          <a:p>
            <a:endParaRPr lang="en-GB" dirty="0"/>
          </a:p>
          <a:p>
            <a:endParaRPr lang="en-GB" dirty="0"/>
          </a:p>
          <a:p>
            <a:endParaRPr lang="en-GB" dirty="0"/>
          </a:p>
          <a:p>
            <a:pPr algn="r"/>
            <a:endParaRPr lang="en-GB" dirty="0"/>
          </a:p>
          <a:p>
            <a:pPr algn="r"/>
            <a:endParaRPr lang="en-GB" dirty="0"/>
          </a:p>
          <a:p>
            <a:pPr algn="r"/>
            <a:endParaRPr lang="en-GB" dirty="0"/>
          </a:p>
          <a:p>
            <a:pPr algn="ctr"/>
            <a:r>
              <a:rPr lang="en-GB" dirty="0"/>
              <a:t>   Figure 2: Murdo MacLeod/The Observer, 2019</a:t>
            </a:r>
          </a:p>
          <a:p>
            <a:endParaRPr lang="en-GB" dirty="0"/>
          </a:p>
          <a:p>
            <a:endParaRPr lang="en-GB" dirty="0"/>
          </a:p>
          <a:p>
            <a:endParaRPr lang="en-GB" dirty="0"/>
          </a:p>
        </p:txBody>
      </p:sp>
      <p:pic>
        <p:nvPicPr>
          <p:cNvPr id="2" name="Picture 1">
            <a:extLst>
              <a:ext uri="{FF2B5EF4-FFF2-40B4-BE49-F238E27FC236}">
                <a16:creationId xmlns:a16="http://schemas.microsoft.com/office/drawing/2014/main" id="{66A9AC1C-28D4-D918-B09F-99FD1546DC54}"/>
              </a:ext>
            </a:extLst>
          </p:cNvPr>
          <p:cNvPicPr>
            <a:picLocks noChangeAspect="1"/>
          </p:cNvPicPr>
          <p:nvPr/>
        </p:nvPicPr>
        <p:blipFill>
          <a:blip r:embed="rId3"/>
          <a:stretch>
            <a:fillRect/>
          </a:stretch>
        </p:blipFill>
        <p:spPr>
          <a:xfrm>
            <a:off x="3594938" y="2670272"/>
            <a:ext cx="5142369" cy="3085421"/>
          </a:xfrm>
          <a:prstGeom prst="rect">
            <a:avLst/>
          </a:prstGeom>
        </p:spPr>
      </p:pic>
    </p:spTree>
    <p:extLst>
      <p:ext uri="{BB962C8B-B14F-4D97-AF65-F5344CB8AC3E}">
        <p14:creationId xmlns:p14="http://schemas.microsoft.com/office/powerpoint/2010/main" val="3432662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D39AF61D-4FEC-3677-FA7F-A95C3ED297CE}"/>
              </a:ext>
            </a:extLst>
          </p:cNvPr>
          <p:cNvSpPr>
            <a:spLocks noGrp="1"/>
          </p:cNvSpPr>
          <p:nvPr>
            <p:ph type="title"/>
          </p:nvPr>
        </p:nvSpPr>
        <p:spPr>
          <a:xfrm>
            <a:off x="2212309" y="-364732"/>
            <a:ext cx="9211007" cy="1600200"/>
          </a:xfrm>
        </p:spPr>
        <p:txBody>
          <a:bodyPr vert="horz" lIns="91440" tIns="45720" rIns="91440" bIns="45720" rtlCol="0" anchor="b">
            <a:normAutofit/>
          </a:bodyPr>
          <a:lstStyle/>
          <a:p>
            <a:r>
              <a:rPr lang="en-US" sz="2700" b="1" kern="1200" dirty="0">
                <a:effectLst/>
                <a:latin typeface="+mn-lt"/>
                <a:ea typeface="+mj-ea"/>
                <a:cs typeface="+mj-cs"/>
              </a:rPr>
              <a:t>How can engaging in physical and mental fitness combat toxicity?</a:t>
            </a:r>
            <a:endParaRPr lang="en-US" sz="2700" kern="1200" dirty="0">
              <a:latin typeface="+mn-lt"/>
              <a:ea typeface="+mj-ea"/>
              <a:cs typeface="+mj-cs"/>
            </a:endParaRPr>
          </a:p>
        </p:txBody>
      </p:sp>
      <p:pic>
        <p:nvPicPr>
          <p:cNvPr id="4" name="Picture 3" descr="A group of colorful speech bubbles&#10;&#10;Description automatically generated with low confidence">
            <a:extLst>
              <a:ext uri="{FF2B5EF4-FFF2-40B4-BE49-F238E27FC236}">
                <a16:creationId xmlns:a16="http://schemas.microsoft.com/office/drawing/2014/main" id="{93A55D13-FD4C-6E52-3F69-112B0CAE64CD}"/>
              </a:ext>
            </a:extLst>
          </p:cNvPr>
          <p:cNvPicPr>
            <a:picLocks noChangeAspect="1"/>
          </p:cNvPicPr>
          <p:nvPr/>
        </p:nvPicPr>
        <p:blipFill>
          <a:blip r:embed="rId2"/>
          <a:stretch>
            <a:fillRect/>
          </a:stretch>
        </p:blipFill>
        <p:spPr>
          <a:xfrm>
            <a:off x="9174491" y="1764768"/>
            <a:ext cx="2131075" cy="1827397"/>
          </a:xfrm>
          <a:prstGeom prst="rect">
            <a:avLst/>
          </a:prstGeom>
          <a:noFill/>
        </p:spPr>
      </p:pic>
      <p:sp>
        <p:nvSpPr>
          <p:cNvPr id="7" name="TextBox 6">
            <a:extLst>
              <a:ext uri="{FF2B5EF4-FFF2-40B4-BE49-F238E27FC236}">
                <a16:creationId xmlns:a16="http://schemas.microsoft.com/office/drawing/2014/main" id="{08420389-BEBE-36E3-E542-212D2784EFD7}"/>
              </a:ext>
            </a:extLst>
          </p:cNvPr>
          <p:cNvSpPr txBox="1"/>
          <p:nvPr/>
        </p:nvSpPr>
        <p:spPr>
          <a:xfrm>
            <a:off x="934327" y="1502795"/>
            <a:ext cx="7810548" cy="5965827"/>
          </a:xfrm>
          <a:prstGeom prst="rect">
            <a:avLst/>
          </a:prstGeom>
        </p:spPr>
        <p:txBody>
          <a:bodyPr vert="horz" lIns="91440" tIns="45720" rIns="91440" bIns="45720" rtlCol="0">
            <a:normAutofit/>
          </a:bodyPr>
          <a:lstStyle/>
          <a:p>
            <a:pPr marL="342900" indent="-342900" algn="just">
              <a:lnSpc>
                <a:spcPct val="90000"/>
              </a:lnSpc>
              <a:spcBef>
                <a:spcPts val="1000"/>
              </a:spcBef>
              <a:buFont typeface="Arial" panose="020B0604020202020204" pitchFamily="34" charset="0"/>
              <a:buChar char="•"/>
            </a:pPr>
            <a:r>
              <a:rPr lang="en-US" sz="2400" kern="1200" dirty="0">
                <a:latin typeface="+mn-lt"/>
                <a:ea typeface="+mn-ea"/>
                <a:cs typeface="+mn-cs"/>
              </a:rPr>
              <a:t>Nature promotes stress recovery, protects from future stresses and improves concentration and ability to think clearly. </a:t>
            </a:r>
          </a:p>
          <a:p>
            <a:pPr marL="342900" indent="-342900" algn="just">
              <a:lnSpc>
                <a:spcPct val="90000"/>
              </a:lnSpc>
              <a:spcBef>
                <a:spcPts val="1000"/>
              </a:spcBef>
              <a:buFont typeface="Arial" panose="020B0604020202020204" pitchFamily="34" charset="0"/>
              <a:buChar char="•"/>
            </a:pPr>
            <a:r>
              <a:rPr lang="en-US" sz="2400" kern="1200" dirty="0">
                <a:latin typeface="+mn-lt"/>
                <a:ea typeface="+mn-ea"/>
                <a:cs typeface="+mn-cs"/>
              </a:rPr>
              <a:t>It is also well established that regular physical activity has both physical and psychological health benefits. Therefore, knowing that both physical activity and nature independently enhance health, the term Green Exercise was coined to signify the synergistic health benefits derived from being active in green or natural places (Pretty et al., 2005 </a:t>
            </a:r>
            <a:r>
              <a:rPr lang="en-US" sz="2400" i="1" kern="1200" dirty="0">
                <a:latin typeface="+mn-lt"/>
                <a:ea typeface="+mn-ea"/>
                <a:cs typeface="+mn-cs"/>
              </a:rPr>
              <a:t>cited in </a:t>
            </a:r>
            <a:r>
              <a:rPr lang="en-US" sz="2400" kern="1200" dirty="0">
                <a:latin typeface="+mn-lt"/>
                <a:ea typeface="+mn-ea"/>
                <a:cs typeface="+mn-cs"/>
              </a:rPr>
              <a:t>Barton et al 2016, p. 27).</a:t>
            </a:r>
          </a:p>
          <a:p>
            <a:pPr>
              <a:lnSpc>
                <a:spcPct val="90000"/>
              </a:lnSpc>
              <a:spcBef>
                <a:spcPts val="1000"/>
              </a:spcBef>
            </a:pPr>
            <a:endParaRPr lang="en-US" sz="1000" b="0" i="0" kern="1200" dirty="0">
              <a:effectLst/>
              <a:latin typeface="+mn-lt"/>
              <a:ea typeface="+mn-ea"/>
              <a:cs typeface="+mn-cs"/>
            </a:endParaRPr>
          </a:p>
          <a:p>
            <a:pPr>
              <a:lnSpc>
                <a:spcPct val="90000"/>
              </a:lnSpc>
              <a:spcBef>
                <a:spcPts val="1000"/>
              </a:spcBef>
            </a:pPr>
            <a:br>
              <a:rPr lang="en-US" sz="1000" kern="1200" dirty="0">
                <a:latin typeface="+mn-lt"/>
                <a:ea typeface="+mn-ea"/>
                <a:cs typeface="+mn-cs"/>
              </a:rPr>
            </a:br>
            <a:br>
              <a:rPr lang="en-US" sz="1000" kern="1200" dirty="0">
                <a:latin typeface="+mn-lt"/>
                <a:ea typeface="+mn-ea"/>
                <a:cs typeface="+mn-cs"/>
              </a:rPr>
            </a:br>
            <a:endParaRPr lang="en-US" sz="1000" kern="1200" dirty="0">
              <a:latin typeface="+mn-lt"/>
              <a:ea typeface="+mn-ea"/>
              <a:cs typeface="+mn-cs"/>
            </a:endParaRPr>
          </a:p>
          <a:p>
            <a:pPr>
              <a:lnSpc>
                <a:spcPct val="90000"/>
              </a:lnSpc>
              <a:spcBef>
                <a:spcPts val="1000"/>
              </a:spcBef>
            </a:pPr>
            <a:endParaRPr lang="en-US" sz="1000" kern="1200" dirty="0">
              <a:latin typeface="+mn-lt"/>
              <a:ea typeface="+mn-ea"/>
              <a:cs typeface="+mn-cs"/>
            </a:endParaRPr>
          </a:p>
        </p:txBody>
      </p:sp>
      <p:sp>
        <p:nvSpPr>
          <p:cNvPr id="6" name="TextBox 5">
            <a:extLst>
              <a:ext uri="{FF2B5EF4-FFF2-40B4-BE49-F238E27FC236}">
                <a16:creationId xmlns:a16="http://schemas.microsoft.com/office/drawing/2014/main" id="{FB7802B6-211A-6518-684F-CEC04BB19F8C}"/>
              </a:ext>
            </a:extLst>
          </p:cNvPr>
          <p:cNvSpPr txBox="1"/>
          <p:nvPr/>
        </p:nvSpPr>
        <p:spPr>
          <a:xfrm>
            <a:off x="8935795" y="3638724"/>
            <a:ext cx="6103480" cy="276999"/>
          </a:xfrm>
          <a:prstGeom prst="rect">
            <a:avLst/>
          </a:prstGeom>
          <a:noFill/>
        </p:spPr>
        <p:txBody>
          <a:bodyPr wrap="square">
            <a:spAutoFit/>
          </a:bodyPr>
          <a:lstStyle/>
          <a:p>
            <a:pPr algn="just"/>
            <a:r>
              <a:rPr lang="en-GB" sz="1200" dirty="0"/>
              <a:t>Figure 1: The Wellbeing Network, 2018</a:t>
            </a:r>
          </a:p>
        </p:txBody>
      </p:sp>
    </p:spTree>
    <p:extLst>
      <p:ext uri="{BB962C8B-B14F-4D97-AF65-F5344CB8AC3E}">
        <p14:creationId xmlns:p14="http://schemas.microsoft.com/office/powerpoint/2010/main" val="696651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D39AF61D-4FEC-3677-FA7F-A95C3ED297CE}"/>
              </a:ext>
            </a:extLst>
          </p:cNvPr>
          <p:cNvSpPr>
            <a:spLocks noGrp="1"/>
          </p:cNvSpPr>
          <p:nvPr>
            <p:ph type="title"/>
          </p:nvPr>
        </p:nvSpPr>
        <p:spPr>
          <a:xfrm>
            <a:off x="2212309" y="-364732"/>
            <a:ext cx="9211007" cy="1600200"/>
          </a:xfrm>
        </p:spPr>
        <p:txBody>
          <a:bodyPr vert="horz" lIns="91440" tIns="45720" rIns="91440" bIns="45720" rtlCol="0" anchor="b">
            <a:normAutofit/>
          </a:bodyPr>
          <a:lstStyle/>
          <a:p>
            <a:r>
              <a:rPr lang="en-US" sz="2700" b="1" kern="1200" dirty="0">
                <a:effectLst/>
                <a:latin typeface="+mn-lt"/>
                <a:ea typeface="+mj-ea"/>
                <a:cs typeface="+mj-cs"/>
              </a:rPr>
              <a:t>How can engaging in physical and mental fitness combat toxicity?</a:t>
            </a:r>
            <a:endParaRPr lang="en-US" sz="2700" kern="1200" dirty="0">
              <a:latin typeface="+mn-lt"/>
              <a:ea typeface="+mj-ea"/>
              <a:cs typeface="+mj-cs"/>
            </a:endParaRPr>
          </a:p>
        </p:txBody>
      </p:sp>
      <p:pic>
        <p:nvPicPr>
          <p:cNvPr id="4" name="Picture 3" descr="A group of colorful speech bubbles&#10;&#10;Description automatically generated with low confidence">
            <a:extLst>
              <a:ext uri="{FF2B5EF4-FFF2-40B4-BE49-F238E27FC236}">
                <a16:creationId xmlns:a16="http://schemas.microsoft.com/office/drawing/2014/main" id="{93A55D13-FD4C-6E52-3F69-112B0CAE64CD}"/>
              </a:ext>
            </a:extLst>
          </p:cNvPr>
          <p:cNvPicPr>
            <a:picLocks noChangeAspect="1"/>
          </p:cNvPicPr>
          <p:nvPr/>
        </p:nvPicPr>
        <p:blipFill>
          <a:blip r:embed="rId2"/>
          <a:stretch>
            <a:fillRect/>
          </a:stretch>
        </p:blipFill>
        <p:spPr>
          <a:xfrm>
            <a:off x="9174491" y="1764768"/>
            <a:ext cx="2131075" cy="1827397"/>
          </a:xfrm>
          <a:prstGeom prst="rect">
            <a:avLst/>
          </a:prstGeom>
          <a:noFill/>
        </p:spPr>
      </p:pic>
      <p:sp>
        <p:nvSpPr>
          <p:cNvPr id="7" name="TextBox 6">
            <a:extLst>
              <a:ext uri="{FF2B5EF4-FFF2-40B4-BE49-F238E27FC236}">
                <a16:creationId xmlns:a16="http://schemas.microsoft.com/office/drawing/2014/main" id="{08420389-BEBE-36E3-E542-212D2784EFD7}"/>
              </a:ext>
            </a:extLst>
          </p:cNvPr>
          <p:cNvSpPr txBox="1"/>
          <p:nvPr/>
        </p:nvSpPr>
        <p:spPr>
          <a:xfrm>
            <a:off x="934327" y="1502795"/>
            <a:ext cx="7810548" cy="5965827"/>
          </a:xfrm>
          <a:prstGeom prst="rect">
            <a:avLst/>
          </a:prstGeom>
        </p:spPr>
        <p:txBody>
          <a:bodyPr vert="horz" lIns="91440" tIns="45720" rIns="91440" bIns="45720" rtlCol="0">
            <a:normAutofit/>
          </a:bodyPr>
          <a:lstStyle/>
          <a:p>
            <a:pPr marL="342900" indent="-342900" algn="just">
              <a:lnSpc>
                <a:spcPct val="90000"/>
              </a:lnSpc>
              <a:spcBef>
                <a:spcPts val="1000"/>
              </a:spcBef>
              <a:buFont typeface="Arial" panose="020B0604020202020204" pitchFamily="34" charset="0"/>
              <a:buChar char="•"/>
            </a:pPr>
            <a:r>
              <a:rPr lang="en-US" sz="2400" kern="1200" dirty="0">
                <a:latin typeface="+mn-lt"/>
                <a:ea typeface="+mn-ea"/>
                <a:cs typeface="+mn-cs"/>
              </a:rPr>
              <a:t>According to Barton et al (2016, p. 29), “i</a:t>
            </a:r>
            <a:r>
              <a:rPr lang="en-US" sz="2400" b="0" i="0" kern="1200" dirty="0">
                <a:effectLst/>
                <a:latin typeface="+mn-lt"/>
                <a:ea typeface="+mn-ea"/>
                <a:cs typeface="+mn-cs"/>
              </a:rPr>
              <a:t>n a review of studies comparing indoor and outdoor physical activity, Thompson Coon et al. (2011) found that compared with walking indoors, outdoor walking was associated with more positive mood, increased self-esteem, vitality, energy and pleasure; alongside reductions in frustration, worry, confusion, depression and tiredness. Running outside was also associated with less anxiety, depression, anger and hostility than running indoors (Thompson Coon et al., 2011)”. </a:t>
            </a:r>
          </a:p>
          <a:p>
            <a:pPr marL="342900" indent="-342900" algn="just">
              <a:lnSpc>
                <a:spcPct val="90000"/>
              </a:lnSpc>
              <a:spcBef>
                <a:spcPts val="1000"/>
              </a:spcBef>
              <a:buFont typeface="Arial" panose="020B0604020202020204" pitchFamily="34" charset="0"/>
              <a:buChar char="•"/>
            </a:pPr>
            <a:r>
              <a:rPr lang="en-US" sz="2400" b="0" i="0" kern="1200" dirty="0">
                <a:effectLst/>
                <a:latin typeface="+mn-lt"/>
                <a:ea typeface="+mn-ea"/>
                <a:cs typeface="+mn-cs"/>
              </a:rPr>
              <a:t>“Natural environments promote physical activity and social contact which in turn also improve health and well- being” (</a:t>
            </a:r>
            <a:r>
              <a:rPr lang="en-US" sz="2400" kern="1200" dirty="0">
                <a:latin typeface="+mn-lt"/>
                <a:ea typeface="+mn-ea"/>
                <a:cs typeface="+mn-cs"/>
              </a:rPr>
              <a:t>Barton et al 2016, p. 35).</a:t>
            </a:r>
          </a:p>
          <a:p>
            <a:pPr>
              <a:lnSpc>
                <a:spcPct val="90000"/>
              </a:lnSpc>
              <a:spcBef>
                <a:spcPts val="1000"/>
              </a:spcBef>
            </a:pPr>
            <a:endParaRPr lang="en-US" sz="1000" b="0" i="0" kern="1200" dirty="0">
              <a:effectLst/>
              <a:latin typeface="+mn-lt"/>
              <a:ea typeface="+mn-ea"/>
              <a:cs typeface="+mn-cs"/>
            </a:endParaRPr>
          </a:p>
          <a:p>
            <a:pPr>
              <a:lnSpc>
                <a:spcPct val="90000"/>
              </a:lnSpc>
              <a:spcBef>
                <a:spcPts val="1000"/>
              </a:spcBef>
            </a:pPr>
            <a:br>
              <a:rPr lang="en-US" sz="1000" kern="1200" dirty="0">
                <a:latin typeface="+mn-lt"/>
                <a:ea typeface="+mn-ea"/>
                <a:cs typeface="+mn-cs"/>
              </a:rPr>
            </a:br>
            <a:br>
              <a:rPr lang="en-US" sz="1000" kern="1200" dirty="0">
                <a:latin typeface="+mn-lt"/>
                <a:ea typeface="+mn-ea"/>
                <a:cs typeface="+mn-cs"/>
              </a:rPr>
            </a:br>
            <a:endParaRPr lang="en-US" sz="1000" kern="1200" dirty="0">
              <a:latin typeface="+mn-lt"/>
              <a:ea typeface="+mn-ea"/>
              <a:cs typeface="+mn-cs"/>
            </a:endParaRPr>
          </a:p>
          <a:p>
            <a:pPr>
              <a:lnSpc>
                <a:spcPct val="90000"/>
              </a:lnSpc>
              <a:spcBef>
                <a:spcPts val="1000"/>
              </a:spcBef>
            </a:pPr>
            <a:endParaRPr lang="en-US" sz="1000" kern="1200" dirty="0">
              <a:latin typeface="+mn-lt"/>
              <a:ea typeface="+mn-ea"/>
              <a:cs typeface="+mn-cs"/>
            </a:endParaRPr>
          </a:p>
        </p:txBody>
      </p:sp>
      <p:sp>
        <p:nvSpPr>
          <p:cNvPr id="6" name="TextBox 5">
            <a:extLst>
              <a:ext uri="{FF2B5EF4-FFF2-40B4-BE49-F238E27FC236}">
                <a16:creationId xmlns:a16="http://schemas.microsoft.com/office/drawing/2014/main" id="{FB7802B6-211A-6518-684F-CEC04BB19F8C}"/>
              </a:ext>
            </a:extLst>
          </p:cNvPr>
          <p:cNvSpPr txBox="1"/>
          <p:nvPr/>
        </p:nvSpPr>
        <p:spPr>
          <a:xfrm>
            <a:off x="8935795" y="3638724"/>
            <a:ext cx="6103480" cy="276999"/>
          </a:xfrm>
          <a:prstGeom prst="rect">
            <a:avLst/>
          </a:prstGeom>
          <a:noFill/>
        </p:spPr>
        <p:txBody>
          <a:bodyPr wrap="square">
            <a:spAutoFit/>
          </a:bodyPr>
          <a:lstStyle/>
          <a:p>
            <a:pPr algn="just"/>
            <a:r>
              <a:rPr lang="en-GB" sz="1200" dirty="0"/>
              <a:t>Figure 1: The Wellbeing Network, 2018</a:t>
            </a:r>
          </a:p>
        </p:txBody>
      </p:sp>
    </p:spTree>
    <p:extLst>
      <p:ext uri="{BB962C8B-B14F-4D97-AF65-F5344CB8AC3E}">
        <p14:creationId xmlns:p14="http://schemas.microsoft.com/office/powerpoint/2010/main" val="1751406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5A706ED-55C5-BD6C-7756-7FB4EAD2E10F}"/>
              </a:ext>
            </a:extLst>
          </p:cNvPr>
          <p:cNvSpPr>
            <a:spLocks noGrp="1"/>
          </p:cNvSpPr>
          <p:nvPr>
            <p:ph type="title"/>
          </p:nvPr>
        </p:nvSpPr>
        <p:spPr>
          <a:xfrm>
            <a:off x="1984135" y="788235"/>
            <a:ext cx="9144000" cy="676656"/>
          </a:xfrm>
        </p:spPr>
        <p:txBody>
          <a:bodyPr/>
          <a:lstStyle/>
          <a:p>
            <a:r>
              <a:rPr lang="en-GB" b="1" dirty="0">
                <a:latin typeface="+mn-lt"/>
              </a:rPr>
              <a:t>Green Education…</a:t>
            </a:r>
          </a:p>
        </p:txBody>
      </p:sp>
      <p:sp>
        <p:nvSpPr>
          <p:cNvPr id="7" name="TextBox 6">
            <a:extLst>
              <a:ext uri="{FF2B5EF4-FFF2-40B4-BE49-F238E27FC236}">
                <a16:creationId xmlns:a16="http://schemas.microsoft.com/office/drawing/2014/main" id="{B8B16C79-596C-1662-674E-73025F90CF41}"/>
              </a:ext>
            </a:extLst>
          </p:cNvPr>
          <p:cNvSpPr txBox="1"/>
          <p:nvPr/>
        </p:nvSpPr>
        <p:spPr>
          <a:xfrm>
            <a:off x="643389" y="2060470"/>
            <a:ext cx="10048920" cy="4062651"/>
          </a:xfrm>
          <a:prstGeom prst="rect">
            <a:avLst/>
          </a:prstGeom>
          <a:noFill/>
        </p:spPr>
        <p:txBody>
          <a:bodyPr wrap="square">
            <a:spAutoFit/>
          </a:bodyPr>
          <a:lstStyle/>
          <a:p>
            <a:pPr marL="285750" indent="-285750">
              <a:buFont typeface="Arial" panose="020B0604020202020204" pitchFamily="34" charset="0"/>
              <a:buChar char="•"/>
            </a:pPr>
            <a:r>
              <a:rPr lang="en-GB" sz="2400" dirty="0"/>
              <a:t>Also called outdoor learning, learning outside the classroom, outdoor education, and learning in natural environments</a:t>
            </a:r>
          </a:p>
          <a:p>
            <a:pPr marL="285750" indent="-285750">
              <a:buFont typeface="Arial" panose="020B0604020202020204" pitchFamily="34" charset="0"/>
              <a:buChar char="•"/>
            </a:pPr>
            <a:r>
              <a:rPr lang="en-GB" sz="2400" dirty="0"/>
              <a:t>It extends beyond learning about the natural environment and developing positive environmental attitudes.</a:t>
            </a:r>
          </a:p>
          <a:p>
            <a:pPr marL="285750" indent="-285750">
              <a:buFont typeface="Arial" panose="020B0604020202020204" pitchFamily="34" charset="0"/>
              <a:buChar char="•"/>
            </a:pPr>
            <a:r>
              <a:rPr lang="en-GB" sz="2400" dirty="0"/>
              <a:t>It is “a situated natural and cultural context for learning any subject or skill, which brings </a:t>
            </a:r>
            <a:r>
              <a:rPr lang="en-GB" sz="2400" u="sng" dirty="0"/>
              <a:t>greater opportunities</a:t>
            </a:r>
            <a:r>
              <a:rPr lang="en-GB" sz="2400" dirty="0"/>
              <a:t> for people to trial different ways of being and learning than when indoors” (Waite, 2013; Waite and Pratt, 2015 </a:t>
            </a:r>
            <a:r>
              <a:rPr lang="en-GB" sz="2400" i="1" dirty="0"/>
              <a:t>cited in </a:t>
            </a:r>
            <a:r>
              <a:rPr lang="en-GB" sz="2400" dirty="0"/>
              <a:t>Barton et al 2016, p. 53, </a:t>
            </a:r>
            <a:r>
              <a:rPr lang="en-GB" sz="2400" u="sng" dirty="0"/>
              <a:t>emphasis added</a:t>
            </a:r>
            <a:r>
              <a:rPr lang="en-GB" sz="2400" dirty="0"/>
              <a:t>).</a:t>
            </a:r>
          </a:p>
          <a:p>
            <a:pPr marL="285750" indent="-285750">
              <a:buFont typeface="Arial" panose="020B0604020202020204" pitchFamily="34" charset="0"/>
              <a:buChar char="•"/>
            </a:pPr>
            <a:r>
              <a:rPr lang="en-GB" sz="2400" dirty="0"/>
              <a:t>Do you see links here to what we do in our roles as informal and non-formal educators?</a:t>
            </a:r>
          </a:p>
          <a:p>
            <a:endParaRPr lang="en-GB" dirty="0"/>
          </a:p>
        </p:txBody>
      </p:sp>
    </p:spTree>
    <p:extLst>
      <p:ext uri="{BB962C8B-B14F-4D97-AF65-F5344CB8AC3E}">
        <p14:creationId xmlns:p14="http://schemas.microsoft.com/office/powerpoint/2010/main" val="3551498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09333-D508-32ED-F947-CB55F3A8DE8C}"/>
              </a:ext>
            </a:extLst>
          </p:cNvPr>
          <p:cNvSpPr>
            <a:spLocks noGrp="1"/>
          </p:cNvSpPr>
          <p:nvPr>
            <p:ph type="title"/>
          </p:nvPr>
        </p:nvSpPr>
        <p:spPr>
          <a:xfrm>
            <a:off x="1668646" y="128954"/>
            <a:ext cx="6084643" cy="1600200"/>
          </a:xfrm>
        </p:spPr>
        <p:txBody>
          <a:bodyPr anchor="b">
            <a:normAutofit/>
          </a:bodyPr>
          <a:lstStyle/>
          <a:p>
            <a:r>
              <a:rPr lang="en-GB" b="1" dirty="0"/>
              <a:t>Considering Youth Work </a:t>
            </a:r>
            <a:br>
              <a:rPr lang="en-GB" b="1" dirty="0"/>
            </a:br>
            <a:r>
              <a:rPr lang="en-GB" b="1" dirty="0"/>
              <a:t>and Wider Policy…</a:t>
            </a:r>
          </a:p>
        </p:txBody>
      </p:sp>
      <p:pic>
        <p:nvPicPr>
          <p:cNvPr id="18" name="Picture Placeholder 17" descr="A picture containing text, map, screenshot, circle&#10;&#10;Description automatically generated">
            <a:extLst>
              <a:ext uri="{FF2B5EF4-FFF2-40B4-BE49-F238E27FC236}">
                <a16:creationId xmlns:a16="http://schemas.microsoft.com/office/drawing/2014/main" id="{3A0F3A9A-B151-F6EE-7584-4024E43F1001}"/>
              </a:ext>
            </a:extLst>
          </p:cNvPr>
          <p:cNvPicPr>
            <a:picLocks noGrp="1" noChangeAspect="1"/>
          </p:cNvPicPr>
          <p:nvPr>
            <p:ph idx="1"/>
          </p:nvPr>
        </p:nvPicPr>
        <p:blipFill>
          <a:blip r:embed="rId2"/>
          <a:stretch>
            <a:fillRect/>
          </a:stretch>
        </p:blipFill>
        <p:spPr>
          <a:xfrm>
            <a:off x="7481033" y="1096108"/>
            <a:ext cx="3871179" cy="3871179"/>
          </a:xfrm>
          <a:noFill/>
        </p:spPr>
      </p:pic>
      <p:sp>
        <p:nvSpPr>
          <p:cNvPr id="17" name="Content Placeholder 2">
            <a:extLst>
              <a:ext uri="{FF2B5EF4-FFF2-40B4-BE49-F238E27FC236}">
                <a16:creationId xmlns:a16="http://schemas.microsoft.com/office/drawing/2014/main" id="{CB07BD43-21E7-B785-CF19-74B08362D530}"/>
              </a:ext>
            </a:extLst>
          </p:cNvPr>
          <p:cNvSpPr>
            <a:spLocks noGrp="1"/>
          </p:cNvSpPr>
          <p:nvPr>
            <p:ph type="body" sz="half" idx="2"/>
          </p:nvPr>
        </p:nvSpPr>
        <p:spPr>
          <a:xfrm>
            <a:off x="390769" y="2057400"/>
            <a:ext cx="6877539" cy="4343400"/>
          </a:xfrm>
        </p:spPr>
        <p:txBody>
          <a:bodyPr>
            <a:normAutofit/>
          </a:bodyPr>
          <a:lstStyle/>
          <a:p>
            <a:pPr marL="285750" indent="-285750">
              <a:spcAft>
                <a:spcPts val="600"/>
              </a:spcAft>
              <a:buFont typeface="Arial" panose="020B0604020202020204" pitchFamily="34" charset="0"/>
              <a:buChar char="•"/>
            </a:pPr>
            <a:r>
              <a:rPr lang="en-GB" sz="1800" dirty="0"/>
              <a:t>“At its core, youth work provides safe environments and supports the development and well-being of young people” (WG, 2019, p. 5)</a:t>
            </a:r>
          </a:p>
          <a:p>
            <a:pPr marL="285750" indent="-285750">
              <a:spcAft>
                <a:spcPts val="600"/>
              </a:spcAft>
              <a:buFont typeface="Arial" panose="020B0604020202020204" pitchFamily="34" charset="0"/>
              <a:buChar char="•"/>
            </a:pPr>
            <a:r>
              <a:rPr lang="en-GB" sz="1800" dirty="0"/>
              <a:t>Youth Work has a role to play in “ensuring equity in physical and mental health outcomes by supporting young people to make healthy lifestyle choices and signposting them to support” (WG, 2019, p. 24)</a:t>
            </a:r>
          </a:p>
          <a:p>
            <a:pPr marL="285750" indent="-285750">
              <a:spcAft>
                <a:spcPts val="600"/>
              </a:spcAft>
              <a:buFont typeface="Arial" panose="020B0604020202020204" pitchFamily="34" charset="0"/>
              <a:buChar char="•"/>
            </a:pPr>
            <a:r>
              <a:rPr lang="en-GB" sz="1800" dirty="0"/>
              <a:t>Well-being of Future Generations (Wales) Act 2015 (WG, 2015) outlines clear goals as can be seen in Figure 3</a:t>
            </a:r>
          </a:p>
          <a:p>
            <a:pPr marL="285750" indent="-285750">
              <a:spcAft>
                <a:spcPts val="600"/>
              </a:spcAft>
              <a:buFont typeface="Arial" panose="020B0604020202020204" pitchFamily="34" charset="0"/>
              <a:buChar char="•"/>
            </a:pPr>
            <a:r>
              <a:rPr lang="en-GB" sz="1800" dirty="0"/>
              <a:t>UNCRC Article 24: Every child has the right to the best possible health. Governments must provide good quality health care, clean water, nutritious food, and a clean environment and education on health and well-being so that children can stay healthy. Richer countries must help poorer countries achieve this.</a:t>
            </a:r>
          </a:p>
          <a:p>
            <a:pPr>
              <a:spcAft>
                <a:spcPts val="600"/>
              </a:spcAft>
            </a:pPr>
            <a:endParaRPr lang="en-GB" dirty="0"/>
          </a:p>
          <a:p>
            <a:pPr>
              <a:spcAft>
                <a:spcPts val="600"/>
              </a:spcAft>
            </a:pPr>
            <a:endParaRPr lang="en-GB" dirty="0"/>
          </a:p>
        </p:txBody>
      </p:sp>
      <p:sp>
        <p:nvSpPr>
          <p:cNvPr id="19" name="TextBox 18">
            <a:extLst>
              <a:ext uri="{FF2B5EF4-FFF2-40B4-BE49-F238E27FC236}">
                <a16:creationId xmlns:a16="http://schemas.microsoft.com/office/drawing/2014/main" id="{E8575CAD-1E27-22A8-DA2A-429044C62DF8}"/>
              </a:ext>
            </a:extLst>
          </p:cNvPr>
          <p:cNvSpPr txBox="1"/>
          <p:nvPr/>
        </p:nvSpPr>
        <p:spPr>
          <a:xfrm>
            <a:off x="8440616" y="5072184"/>
            <a:ext cx="2461846" cy="369332"/>
          </a:xfrm>
          <a:prstGeom prst="rect">
            <a:avLst/>
          </a:prstGeom>
          <a:noFill/>
        </p:spPr>
        <p:txBody>
          <a:bodyPr wrap="square" rtlCol="0">
            <a:spAutoFit/>
          </a:bodyPr>
          <a:lstStyle/>
          <a:p>
            <a:r>
              <a:rPr lang="en-GB" dirty="0"/>
              <a:t>Figure 3: WG, 2015</a:t>
            </a:r>
          </a:p>
        </p:txBody>
      </p:sp>
    </p:spTree>
    <p:extLst>
      <p:ext uri="{BB962C8B-B14F-4D97-AF65-F5344CB8AC3E}">
        <p14:creationId xmlns:p14="http://schemas.microsoft.com/office/powerpoint/2010/main" val="1508112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88B5EBDD-4F41-8559-4951-CF38A6FE5941}"/>
              </a:ext>
            </a:extLst>
          </p:cNvPr>
          <p:cNvSpPr>
            <a:spLocks noGrp="1"/>
          </p:cNvSpPr>
          <p:nvPr>
            <p:ph type="body" sz="quarter" idx="13"/>
          </p:nvPr>
        </p:nvSpPr>
        <p:spPr>
          <a:xfrm>
            <a:off x="3180861" y="2208580"/>
            <a:ext cx="6353114" cy="3012097"/>
          </a:xfrm>
        </p:spPr>
        <p:txBody>
          <a:bodyPr>
            <a:normAutofit/>
          </a:bodyPr>
          <a:lstStyle/>
          <a:p>
            <a:pPr algn="just"/>
            <a:r>
              <a:rPr lang="en-GB" dirty="0"/>
              <a:t>In your groups, think of three activities that can be used in your Youth Work practice that will promote young people’s </a:t>
            </a:r>
            <a:r>
              <a:rPr lang="en-GB" sz="2400" kern="1200" dirty="0">
                <a:solidFill>
                  <a:schemeClr val="tx1"/>
                </a:solidFill>
                <a:effectLst/>
                <a:latin typeface="+mn-lt"/>
                <a:ea typeface="+mn-ea"/>
                <a:cs typeface="+mn-cs"/>
              </a:rPr>
              <a:t>engagement in nature, and promote their physical and mental fitness.  Consider how these activities link to Youth Work policy.  </a:t>
            </a:r>
            <a:endParaRPr lang="en-GB" dirty="0"/>
          </a:p>
        </p:txBody>
      </p:sp>
      <p:sp>
        <p:nvSpPr>
          <p:cNvPr id="8" name="Title 7">
            <a:extLst>
              <a:ext uri="{FF2B5EF4-FFF2-40B4-BE49-F238E27FC236}">
                <a16:creationId xmlns:a16="http://schemas.microsoft.com/office/drawing/2014/main" id="{D416D444-B698-805E-5077-17F267B17B22}"/>
              </a:ext>
            </a:extLst>
          </p:cNvPr>
          <p:cNvSpPr>
            <a:spLocks noGrp="1"/>
          </p:cNvSpPr>
          <p:nvPr>
            <p:ph type="title"/>
          </p:nvPr>
        </p:nvSpPr>
        <p:spPr>
          <a:xfrm>
            <a:off x="838200" y="1253275"/>
            <a:ext cx="10515600" cy="466344"/>
          </a:xfrm>
        </p:spPr>
        <p:txBody>
          <a:bodyPr/>
          <a:lstStyle/>
          <a:p>
            <a:r>
              <a:rPr lang="en-GB" dirty="0"/>
              <a:t>Group work</a:t>
            </a:r>
          </a:p>
        </p:txBody>
      </p:sp>
    </p:spTree>
    <p:extLst>
      <p:ext uri="{BB962C8B-B14F-4D97-AF65-F5344CB8AC3E}">
        <p14:creationId xmlns:p14="http://schemas.microsoft.com/office/powerpoint/2010/main" val="3911506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3A1BE-40E8-35C9-42B0-C7684A436907}"/>
              </a:ext>
            </a:extLst>
          </p:cNvPr>
          <p:cNvSpPr>
            <a:spLocks noGrp="1"/>
          </p:cNvSpPr>
          <p:nvPr>
            <p:ph type="title"/>
          </p:nvPr>
        </p:nvSpPr>
        <p:spPr/>
        <p:txBody>
          <a:bodyPr/>
          <a:lstStyle/>
          <a:p>
            <a:r>
              <a:rPr lang="en-GB" b="1" dirty="0">
                <a:latin typeface="+mn-lt"/>
              </a:rPr>
              <a:t>Assessment Recap</a:t>
            </a:r>
          </a:p>
        </p:txBody>
      </p:sp>
      <p:sp>
        <p:nvSpPr>
          <p:cNvPr id="3" name="Text Placeholder 2">
            <a:extLst>
              <a:ext uri="{FF2B5EF4-FFF2-40B4-BE49-F238E27FC236}">
                <a16:creationId xmlns:a16="http://schemas.microsoft.com/office/drawing/2014/main" id="{F7CD9597-7045-DD54-0332-385F00131454}"/>
              </a:ext>
            </a:extLst>
          </p:cNvPr>
          <p:cNvSpPr>
            <a:spLocks noGrp="1"/>
          </p:cNvSpPr>
          <p:nvPr>
            <p:ph type="body" sz="half" idx="2"/>
          </p:nvPr>
        </p:nvSpPr>
        <p:spPr>
          <a:xfrm>
            <a:off x="576071" y="1599861"/>
            <a:ext cx="5476919" cy="4593375"/>
          </a:xfrm>
        </p:spPr>
        <p:txBody>
          <a:bodyPr>
            <a:normAutofit fontScale="92500" lnSpcReduction="20000"/>
          </a:bodyPr>
          <a:lstStyle/>
          <a:p>
            <a:pPr algn="just"/>
            <a:r>
              <a:rPr lang="en-GB" sz="2400" b="1" dirty="0"/>
              <a:t>Component 1:</a:t>
            </a:r>
          </a:p>
          <a:p>
            <a:pPr algn="just"/>
            <a:r>
              <a:rPr lang="en-GB" sz="2400" dirty="0"/>
              <a:t>Incorporating issues studied in this module, students are required to design an advisory leaflet for parents and guardians focusing on an issue faced by young people in contemporary society. </a:t>
            </a:r>
          </a:p>
          <a:p>
            <a:pPr algn="just"/>
            <a:endParaRPr lang="en-GB" sz="2400" dirty="0"/>
          </a:p>
          <a:p>
            <a:pPr algn="just"/>
            <a:endParaRPr lang="en-GB" sz="2400" dirty="0"/>
          </a:p>
          <a:p>
            <a:pPr algn="just"/>
            <a:r>
              <a:rPr lang="en-GB" sz="2400" b="1" dirty="0"/>
              <a:t>Component 2:</a:t>
            </a:r>
          </a:p>
          <a:p>
            <a:pPr algn="just"/>
            <a:r>
              <a:rPr lang="en-GB" sz="2400" dirty="0"/>
              <a:t>Students will be required to ‘present’ their advisory leaflet, ensuring they demonstrate how youth workers can best support at risk young people. The presentation should be supported by wider reading, and linked to the Youth Work National Occupational Standards (CLD Standards Council Scotland, 2019).</a:t>
            </a:r>
          </a:p>
          <a:p>
            <a:pPr algn="just"/>
            <a:endParaRPr lang="en-GB" sz="2400" b="1" dirty="0"/>
          </a:p>
          <a:p>
            <a:pPr algn="just"/>
            <a:endParaRPr lang="en-GB" sz="2400" dirty="0"/>
          </a:p>
        </p:txBody>
      </p:sp>
    </p:spTree>
    <p:extLst>
      <p:ext uri="{BB962C8B-B14F-4D97-AF65-F5344CB8AC3E}">
        <p14:creationId xmlns:p14="http://schemas.microsoft.com/office/powerpoint/2010/main" val="1866578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C5F6C-4696-BB48-5002-34190503DFBB}"/>
              </a:ext>
            </a:extLst>
          </p:cNvPr>
          <p:cNvSpPr>
            <a:spLocks noGrp="1"/>
          </p:cNvSpPr>
          <p:nvPr>
            <p:ph type="title"/>
          </p:nvPr>
        </p:nvSpPr>
        <p:spPr/>
        <p:txBody>
          <a:bodyPr/>
          <a:lstStyle/>
          <a:p>
            <a:r>
              <a:rPr lang="en-GB" b="1" dirty="0">
                <a:latin typeface="+mn-lt"/>
              </a:rPr>
              <a:t>Component 2 Recap</a:t>
            </a:r>
            <a:endParaRPr lang="en-GB" dirty="0"/>
          </a:p>
        </p:txBody>
      </p:sp>
      <p:sp>
        <p:nvSpPr>
          <p:cNvPr id="3" name="Content Placeholder 2">
            <a:extLst>
              <a:ext uri="{FF2B5EF4-FFF2-40B4-BE49-F238E27FC236}">
                <a16:creationId xmlns:a16="http://schemas.microsoft.com/office/drawing/2014/main" id="{5830A839-3777-BBBB-C961-E535D5B53D04}"/>
              </a:ext>
            </a:extLst>
          </p:cNvPr>
          <p:cNvSpPr>
            <a:spLocks noGrp="1"/>
          </p:cNvSpPr>
          <p:nvPr>
            <p:ph idx="1"/>
          </p:nvPr>
        </p:nvSpPr>
        <p:spPr/>
        <p:txBody>
          <a:bodyPr/>
          <a:lstStyle/>
          <a:p>
            <a:r>
              <a:rPr lang="en-GB" dirty="0"/>
              <a:t>There are key components to consider:</a:t>
            </a:r>
          </a:p>
          <a:p>
            <a:pPr lvl="1"/>
            <a:r>
              <a:rPr lang="en-GB" dirty="0"/>
              <a:t>You will need to outline the issue that you have chosen to focus upon</a:t>
            </a:r>
          </a:p>
          <a:p>
            <a:pPr lvl="1"/>
            <a:r>
              <a:rPr lang="en-GB" dirty="0"/>
              <a:t>You will need to discuss the advisory leaflet that you have designed for parents and guardians</a:t>
            </a:r>
          </a:p>
          <a:p>
            <a:pPr lvl="1"/>
            <a:r>
              <a:rPr lang="en-GB" dirty="0"/>
              <a:t>You need to demonstrate how Youth Workers can best support at risk young people</a:t>
            </a:r>
          </a:p>
          <a:p>
            <a:pPr lvl="1"/>
            <a:r>
              <a:rPr lang="en-GB" dirty="0"/>
              <a:t>You need to ensure you make links to your wider reading, including the YW NOS (CLD Standards Council Scotland, 2019)</a:t>
            </a:r>
          </a:p>
          <a:p>
            <a:endParaRPr lang="en-GB" dirty="0"/>
          </a:p>
        </p:txBody>
      </p:sp>
    </p:spTree>
    <p:extLst>
      <p:ext uri="{BB962C8B-B14F-4D97-AF65-F5344CB8AC3E}">
        <p14:creationId xmlns:p14="http://schemas.microsoft.com/office/powerpoint/2010/main" val="1734453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C5F6C-4696-BB48-5002-34190503DFBB}"/>
              </a:ext>
            </a:extLst>
          </p:cNvPr>
          <p:cNvSpPr>
            <a:spLocks noGrp="1"/>
          </p:cNvSpPr>
          <p:nvPr>
            <p:ph type="title"/>
          </p:nvPr>
        </p:nvSpPr>
        <p:spPr/>
        <p:txBody>
          <a:bodyPr/>
          <a:lstStyle/>
          <a:p>
            <a:r>
              <a:rPr lang="en-GB" b="1" dirty="0">
                <a:latin typeface="+mn-lt"/>
              </a:rPr>
              <a:t>Component 2 Recap</a:t>
            </a:r>
            <a:endParaRPr lang="en-GB" dirty="0"/>
          </a:p>
        </p:txBody>
      </p:sp>
      <p:sp>
        <p:nvSpPr>
          <p:cNvPr id="3" name="Content Placeholder 2">
            <a:extLst>
              <a:ext uri="{FF2B5EF4-FFF2-40B4-BE49-F238E27FC236}">
                <a16:creationId xmlns:a16="http://schemas.microsoft.com/office/drawing/2014/main" id="{5830A839-3777-BBBB-C961-E535D5B53D04}"/>
              </a:ext>
            </a:extLst>
          </p:cNvPr>
          <p:cNvSpPr>
            <a:spLocks noGrp="1"/>
          </p:cNvSpPr>
          <p:nvPr>
            <p:ph idx="1"/>
          </p:nvPr>
        </p:nvSpPr>
        <p:spPr>
          <a:xfrm>
            <a:off x="576072" y="1901951"/>
            <a:ext cx="9363456" cy="4482019"/>
          </a:xfrm>
        </p:spPr>
        <p:txBody>
          <a:bodyPr>
            <a:normAutofit/>
          </a:bodyPr>
          <a:lstStyle/>
          <a:p>
            <a:r>
              <a:rPr lang="en-GB" dirty="0"/>
              <a:t>Some ideas for your consideration:</a:t>
            </a:r>
          </a:p>
          <a:p>
            <a:pPr lvl="1" algn="just"/>
            <a:r>
              <a:rPr lang="en-GB" dirty="0"/>
              <a:t>You could begin by giving an overview of the range of issues that young people may be facing in contemporary society, before identifying the issue you have chosen to focus upon</a:t>
            </a:r>
          </a:p>
          <a:p>
            <a:pPr lvl="1" algn="just"/>
            <a:r>
              <a:rPr lang="en-GB" dirty="0"/>
              <a:t>Next, you could provide an overview of how your chosen issue impacts upon young people, linking to relevant wider reading/stats etc.  Offer relevant definitions, and make links to relevant theory and research</a:t>
            </a:r>
          </a:p>
          <a:p>
            <a:pPr lvl="1" algn="just"/>
            <a:r>
              <a:rPr lang="en-GB" dirty="0"/>
              <a:t>You will give an overview of the advisory leaflet that you've designed for parents and guardians, running through its content, and drawing on what you feel are the highlights of it, why you have designed it that way etc</a:t>
            </a:r>
          </a:p>
        </p:txBody>
      </p:sp>
    </p:spTree>
    <p:extLst>
      <p:ext uri="{BB962C8B-B14F-4D97-AF65-F5344CB8AC3E}">
        <p14:creationId xmlns:p14="http://schemas.microsoft.com/office/powerpoint/2010/main" val="560506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C5F6C-4696-BB48-5002-34190503DFBB}"/>
              </a:ext>
            </a:extLst>
          </p:cNvPr>
          <p:cNvSpPr>
            <a:spLocks noGrp="1"/>
          </p:cNvSpPr>
          <p:nvPr>
            <p:ph type="title"/>
          </p:nvPr>
        </p:nvSpPr>
        <p:spPr/>
        <p:txBody>
          <a:bodyPr/>
          <a:lstStyle/>
          <a:p>
            <a:r>
              <a:rPr lang="en-GB" b="1" dirty="0">
                <a:latin typeface="+mn-lt"/>
              </a:rPr>
              <a:t>Component 2 Recap</a:t>
            </a:r>
            <a:endParaRPr lang="en-GB" dirty="0"/>
          </a:p>
        </p:txBody>
      </p:sp>
      <p:sp>
        <p:nvSpPr>
          <p:cNvPr id="3" name="Content Placeholder 2">
            <a:extLst>
              <a:ext uri="{FF2B5EF4-FFF2-40B4-BE49-F238E27FC236}">
                <a16:creationId xmlns:a16="http://schemas.microsoft.com/office/drawing/2014/main" id="{5830A839-3777-BBBB-C961-E535D5B53D04}"/>
              </a:ext>
            </a:extLst>
          </p:cNvPr>
          <p:cNvSpPr>
            <a:spLocks noGrp="1"/>
          </p:cNvSpPr>
          <p:nvPr>
            <p:ph idx="1"/>
          </p:nvPr>
        </p:nvSpPr>
        <p:spPr>
          <a:xfrm>
            <a:off x="576072" y="1901952"/>
            <a:ext cx="9363456" cy="4330554"/>
          </a:xfrm>
        </p:spPr>
        <p:txBody>
          <a:bodyPr>
            <a:normAutofit lnSpcReduction="10000"/>
          </a:bodyPr>
          <a:lstStyle/>
          <a:p>
            <a:pPr lvl="1" algn="just"/>
            <a:r>
              <a:rPr lang="en-GB" dirty="0"/>
              <a:t>Think of how you would offer information, knowledge and solutions to the parents and guardians, and how you would offer tips for them to use/share with their young people. </a:t>
            </a:r>
          </a:p>
          <a:p>
            <a:pPr lvl="1" algn="just"/>
            <a:r>
              <a:rPr lang="en-GB" dirty="0"/>
              <a:t>Highlight the services that are available to young people – think back to the activity you engaged in at the end of our first lecture for the module</a:t>
            </a:r>
          </a:p>
          <a:p>
            <a:pPr lvl="1" algn="just"/>
            <a:r>
              <a:rPr lang="en-GB" dirty="0"/>
              <a:t>What about listing local support, as well as online support/Apps that may be of help</a:t>
            </a:r>
          </a:p>
          <a:p>
            <a:pPr lvl="1" algn="just"/>
            <a:r>
              <a:rPr lang="en-GB" dirty="0"/>
              <a:t>Can you also list what further support the parents and guardians can access for themselves?</a:t>
            </a:r>
          </a:p>
          <a:p>
            <a:pPr lvl="1" algn="just"/>
            <a:r>
              <a:rPr lang="en-GB" dirty="0"/>
              <a:t>You can then explain how Youth Work can support young people around the issue that you have chosen, and ho</a:t>
            </a:r>
            <a:r>
              <a:rPr lang="en-GB" dirty="0">
                <a:effectLst/>
                <a:ea typeface="Times New Roman" panose="02020603050405020304" pitchFamily="18" charset="0"/>
              </a:rPr>
              <a:t>w Youth </a:t>
            </a:r>
            <a:r>
              <a:rPr lang="en-GB" dirty="0">
                <a:ea typeface="Times New Roman" panose="02020603050405020304" pitchFamily="18" charset="0"/>
              </a:rPr>
              <a:t>W</a:t>
            </a:r>
            <a:r>
              <a:rPr lang="en-GB" dirty="0">
                <a:effectLst/>
                <a:ea typeface="Times New Roman" panose="02020603050405020304" pitchFamily="18" charset="0"/>
              </a:rPr>
              <a:t>orkers can best support at risk young people</a:t>
            </a:r>
            <a:endParaRPr lang="en-GB" dirty="0"/>
          </a:p>
          <a:p>
            <a:endParaRPr lang="en-GB" dirty="0"/>
          </a:p>
        </p:txBody>
      </p:sp>
    </p:spTree>
    <p:extLst>
      <p:ext uri="{BB962C8B-B14F-4D97-AF65-F5344CB8AC3E}">
        <p14:creationId xmlns:p14="http://schemas.microsoft.com/office/powerpoint/2010/main" val="1241289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4E6AE1-63F7-7D84-E606-EAA398FE91C6}"/>
              </a:ext>
            </a:extLst>
          </p:cNvPr>
          <p:cNvSpPr>
            <a:spLocks noGrp="1"/>
          </p:cNvSpPr>
          <p:nvPr>
            <p:ph type="title"/>
          </p:nvPr>
        </p:nvSpPr>
        <p:spPr/>
        <p:txBody>
          <a:bodyPr/>
          <a:lstStyle/>
          <a:p>
            <a:r>
              <a:rPr lang="en-GB" b="1" dirty="0">
                <a:latin typeface="+mn-lt"/>
              </a:rPr>
              <a:t>Useful Resources</a:t>
            </a:r>
          </a:p>
        </p:txBody>
      </p:sp>
      <p:sp>
        <p:nvSpPr>
          <p:cNvPr id="8" name="Content Placeholder 7">
            <a:extLst>
              <a:ext uri="{FF2B5EF4-FFF2-40B4-BE49-F238E27FC236}">
                <a16:creationId xmlns:a16="http://schemas.microsoft.com/office/drawing/2014/main" id="{8CC64D5D-3AE5-7E25-961E-36E88CF4F700}"/>
              </a:ext>
            </a:extLst>
          </p:cNvPr>
          <p:cNvSpPr>
            <a:spLocks noGrp="1"/>
          </p:cNvSpPr>
          <p:nvPr>
            <p:ph idx="1"/>
          </p:nvPr>
        </p:nvSpPr>
        <p:spPr/>
        <p:txBody>
          <a:bodyPr>
            <a:normAutofit lnSpcReduction="10000"/>
          </a:bodyPr>
          <a:lstStyle/>
          <a:p>
            <a:r>
              <a:rPr lang="en-GB" dirty="0"/>
              <a:t>There are useful resources available here around the 5 Ways to Wellbeing for young people: </a:t>
            </a:r>
            <a:r>
              <a:rPr lang="en-GB" dirty="0">
                <a:hlinkClick r:id="rId2"/>
              </a:rPr>
              <a:t>Five ways to wellbeing for young people - Derbyshire County Council</a:t>
            </a:r>
            <a:endParaRPr lang="en-GB" dirty="0"/>
          </a:p>
          <a:p>
            <a:r>
              <a:rPr lang="en-GB" dirty="0">
                <a:hlinkClick r:id="rId3"/>
              </a:rPr>
              <a:t>Is youth mental health getting better or worse? | Action For Children</a:t>
            </a:r>
            <a:endParaRPr lang="en-GB" dirty="0"/>
          </a:p>
          <a:p>
            <a:r>
              <a:rPr lang="en-GB" sz="2800" dirty="0">
                <a:hlinkClick r:id="rId4"/>
              </a:rPr>
              <a:t>Positive futures: outdoor youth work and mental health in young people (</a:t>
            </a:r>
            <a:r>
              <a:rPr lang="en-GB" sz="2800" dirty="0" err="1">
                <a:hlinkClick r:id="rId4"/>
              </a:rPr>
              <a:t>scouts.scot</a:t>
            </a:r>
            <a:r>
              <a:rPr lang="en-GB" sz="2800" dirty="0">
                <a:hlinkClick r:id="rId4"/>
              </a:rPr>
              <a:t>)</a:t>
            </a:r>
            <a:endParaRPr lang="en-GB" sz="2800" dirty="0"/>
          </a:p>
          <a:p>
            <a:r>
              <a:rPr lang="en-GB" sz="2800" dirty="0">
                <a:hlinkClick r:id="rId5"/>
              </a:rPr>
              <a:t>How nature benefits mental health – Mind</a:t>
            </a:r>
            <a:endParaRPr lang="en-GB" sz="2800" dirty="0"/>
          </a:p>
          <a:p>
            <a:r>
              <a:rPr lang="en-GB" dirty="0">
                <a:hlinkClick r:id="rId6"/>
              </a:rPr>
              <a:t>UNCRC</a:t>
            </a:r>
            <a:endParaRPr lang="en-GB" sz="2800" dirty="0"/>
          </a:p>
          <a:p>
            <a:endParaRPr lang="en-GB" dirty="0"/>
          </a:p>
          <a:p>
            <a:endParaRPr lang="en-GB" dirty="0"/>
          </a:p>
        </p:txBody>
      </p:sp>
    </p:spTree>
    <p:extLst>
      <p:ext uri="{BB962C8B-B14F-4D97-AF65-F5344CB8AC3E}">
        <p14:creationId xmlns:p14="http://schemas.microsoft.com/office/powerpoint/2010/main" val="1022951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47179F7-8740-03DE-F133-BBA41988A64A}"/>
              </a:ext>
            </a:extLst>
          </p:cNvPr>
          <p:cNvSpPr>
            <a:spLocks noGrp="1"/>
          </p:cNvSpPr>
          <p:nvPr>
            <p:ph type="title"/>
          </p:nvPr>
        </p:nvSpPr>
        <p:spPr/>
        <p:txBody>
          <a:bodyPr/>
          <a:lstStyle/>
          <a:p>
            <a:r>
              <a:rPr lang="en-US" dirty="0"/>
              <a:t>References &amp; Further Reading</a:t>
            </a:r>
          </a:p>
        </p:txBody>
      </p:sp>
      <p:sp>
        <p:nvSpPr>
          <p:cNvPr id="5" name="Content Placeholder 4">
            <a:extLst>
              <a:ext uri="{FF2B5EF4-FFF2-40B4-BE49-F238E27FC236}">
                <a16:creationId xmlns:a16="http://schemas.microsoft.com/office/drawing/2014/main" id="{A45EB57E-48A5-AA9B-7682-56298F1431CB}"/>
              </a:ext>
            </a:extLst>
          </p:cNvPr>
          <p:cNvSpPr>
            <a:spLocks noGrp="1"/>
          </p:cNvSpPr>
          <p:nvPr>
            <p:ph idx="1"/>
          </p:nvPr>
        </p:nvSpPr>
        <p:spPr>
          <a:xfrm>
            <a:off x="576072" y="1490472"/>
            <a:ext cx="10515600" cy="3877056"/>
          </a:xfrm>
        </p:spPr>
        <p:txBody>
          <a:bodyPr>
            <a:noAutofit/>
          </a:bodyPr>
          <a:lstStyle/>
          <a:p>
            <a:r>
              <a:rPr lang="en-US" sz="2000" dirty="0"/>
              <a:t>Aldous, A. (2023) ‘</a:t>
            </a:r>
            <a:r>
              <a:rPr lang="en-GB" sz="2000" dirty="0"/>
              <a:t>Positive futures: outdoor youth work and mental health in young people’, </a:t>
            </a:r>
            <a:r>
              <a:rPr lang="en-US" sz="2000" dirty="0"/>
              <a:t> Available at: </a:t>
            </a:r>
            <a:r>
              <a:rPr lang="en-GB" sz="2000" dirty="0">
                <a:hlinkClick r:id="rId2"/>
              </a:rPr>
              <a:t>Positive futures: outdoor youth work and mental health in young people (</a:t>
            </a:r>
            <a:r>
              <a:rPr lang="en-GB" sz="2000" dirty="0" err="1">
                <a:hlinkClick r:id="rId2"/>
              </a:rPr>
              <a:t>scouts.scot</a:t>
            </a:r>
            <a:r>
              <a:rPr lang="en-GB" sz="2000" dirty="0">
                <a:hlinkClick r:id="rId2"/>
              </a:rPr>
              <a:t>)</a:t>
            </a:r>
            <a:r>
              <a:rPr lang="en-GB" sz="2000" dirty="0"/>
              <a:t> (Accessed 8 May 2023).</a:t>
            </a:r>
          </a:p>
          <a:p>
            <a:r>
              <a:rPr lang="en-GB" sz="2000" dirty="0"/>
              <a:t>Barton, J. </a:t>
            </a:r>
            <a:r>
              <a:rPr lang="en-GB" sz="2000" i="1" dirty="0"/>
              <a:t>et al</a:t>
            </a:r>
            <a:r>
              <a:rPr lang="en-GB" sz="2000" dirty="0"/>
              <a:t>. (2016) </a:t>
            </a:r>
            <a:r>
              <a:rPr lang="en-GB" sz="2000" i="1" dirty="0"/>
              <a:t>Green exercise : linking nature, health and well-being</a:t>
            </a:r>
            <a:r>
              <a:rPr lang="en-GB" sz="2000" dirty="0"/>
              <a:t>. London: Routledge.  Available at: </a:t>
            </a:r>
            <a:r>
              <a:rPr lang="en-GB" sz="2000" dirty="0">
                <a:hlinkClick r:id="rId3"/>
              </a:rPr>
              <a:t>https://doi.org/10.4324/9781315750941</a:t>
            </a:r>
            <a:r>
              <a:rPr lang="en-GB" sz="2000" dirty="0"/>
              <a:t>.</a:t>
            </a:r>
          </a:p>
          <a:p>
            <a:r>
              <a:rPr lang="en-GB" sz="2000" dirty="0"/>
              <a:t>Mind (2021) </a:t>
            </a:r>
            <a:r>
              <a:rPr lang="en-GB" sz="2000" i="1" dirty="0"/>
              <a:t>Nature and mental health</a:t>
            </a:r>
            <a:r>
              <a:rPr lang="en-GB" sz="2000" dirty="0"/>
              <a:t>. Available at: </a:t>
            </a:r>
            <a:r>
              <a:rPr lang="en-GB" sz="2000" dirty="0">
                <a:hlinkClick r:id="rId4"/>
              </a:rPr>
              <a:t>How nature benefits mental health – Mind</a:t>
            </a:r>
            <a:r>
              <a:rPr lang="en-GB" sz="2000" dirty="0"/>
              <a:t> (Accessed: 8 May 2023).</a:t>
            </a:r>
            <a:endParaRPr lang="en-US" sz="2000" dirty="0"/>
          </a:p>
          <a:p>
            <a:r>
              <a:rPr lang="en-US" sz="2000" dirty="0"/>
              <a:t>Sherwood, H. (2019) ‘</a:t>
            </a:r>
            <a:r>
              <a:rPr lang="en-GB" sz="2000" dirty="0"/>
              <a:t>Getting back to nature: how forest bathing can make us feel better’, </a:t>
            </a:r>
            <a:r>
              <a:rPr lang="en-GB" sz="2000" i="1" dirty="0"/>
              <a:t>The Guardian, </a:t>
            </a:r>
            <a:r>
              <a:rPr lang="en-GB" sz="2000" dirty="0"/>
              <a:t>8 June. Available at:  </a:t>
            </a:r>
            <a:r>
              <a:rPr lang="en-GB" sz="2000" dirty="0">
                <a:hlinkClick r:id="rId5"/>
              </a:rPr>
              <a:t>https://www.theguardian.com/environment/2019/jun/08/forest-bathing-japanese-practice-in-west-wellbeing</a:t>
            </a:r>
            <a:r>
              <a:rPr lang="en-GB" sz="2000" dirty="0"/>
              <a:t> (Accessed: 8 May 2023).</a:t>
            </a:r>
            <a:endParaRPr lang="en-GB" sz="2000" i="1" dirty="0"/>
          </a:p>
          <a:p>
            <a:r>
              <a:rPr lang="en-GB" sz="2000" dirty="0"/>
              <a:t>Figure 1: </a:t>
            </a:r>
            <a:r>
              <a:rPr lang="en-GB" sz="2000" dirty="0">
                <a:hlinkClick r:id="rId6"/>
              </a:rPr>
              <a:t>Home - Wellbeing Network (thewellbeingnetwork.ie)</a:t>
            </a:r>
            <a:endParaRPr lang="en-GB" sz="2000" dirty="0"/>
          </a:p>
          <a:p>
            <a:r>
              <a:rPr lang="en-GB" sz="2000" dirty="0"/>
              <a:t>Figure 2: </a:t>
            </a:r>
            <a:r>
              <a:rPr lang="en-GB" sz="2000" dirty="0">
                <a:hlinkClick r:id="rId5"/>
              </a:rPr>
              <a:t>Getting back to nature: how forest bathing can make us feel better | Trees and forests | The Guardian</a:t>
            </a:r>
            <a:endParaRPr lang="en-GB" sz="2000" dirty="0"/>
          </a:p>
          <a:p>
            <a:r>
              <a:rPr lang="en-GB" sz="2000" dirty="0"/>
              <a:t>Figure 3: </a:t>
            </a:r>
            <a:r>
              <a:rPr lang="en-GB" sz="2000" dirty="0">
                <a:hlinkClick r:id="rId7"/>
              </a:rPr>
              <a:t>42329 WBFG Essentials Guide (</a:t>
            </a:r>
            <a:r>
              <a:rPr lang="en-GB" sz="2000" dirty="0" err="1">
                <a:hlinkClick r:id="rId7"/>
              </a:rPr>
              <a:t>gov.wales</a:t>
            </a:r>
            <a:r>
              <a:rPr lang="en-GB" sz="2000" dirty="0">
                <a:hlinkClick r:id="rId7"/>
              </a:rPr>
              <a:t>)</a:t>
            </a:r>
            <a:endParaRPr lang="en-GB" sz="2000" dirty="0"/>
          </a:p>
        </p:txBody>
      </p:sp>
    </p:spTree>
    <p:extLst>
      <p:ext uri="{BB962C8B-B14F-4D97-AF65-F5344CB8AC3E}">
        <p14:creationId xmlns:p14="http://schemas.microsoft.com/office/powerpoint/2010/main" val="1164941242"/>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s_Organic_Presentation_Win32_SW_v10.potx" id="{6F7A4518-677F-49D0-AD76-8F0F7DEFB1E5}" vid="{F577DF72-62B0-42B0-B34E-786789A7979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{2CD84980-B6B9-42A4-A14F-0F5CDB58909F}tf11964407_win32</Template>
  <TotalTime>836</TotalTime>
  <Words>2226</Words>
  <Application>Microsoft Office PowerPoint</Application>
  <PresentationFormat>Widescreen</PresentationFormat>
  <Paragraphs>141</Paragraphs>
  <Slides>20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Courier New</vt:lpstr>
      <vt:lpstr>Gill Sans Nova</vt:lpstr>
      <vt:lpstr>Gill Sans Nova Light</vt:lpstr>
      <vt:lpstr>Sagona Book</vt:lpstr>
      <vt:lpstr>Times New Roman</vt:lpstr>
      <vt:lpstr>Office Theme</vt:lpstr>
      <vt:lpstr>ECYW6009</vt:lpstr>
      <vt:lpstr>Lecture Focus</vt:lpstr>
      <vt:lpstr>Summary of  discussion from Week 1</vt:lpstr>
      <vt:lpstr>Summary of  discussion from Week 1</vt:lpstr>
      <vt:lpstr>Group Activity Feedback</vt:lpstr>
      <vt:lpstr>How can nature combat toxicity?</vt:lpstr>
      <vt:lpstr>How to spend more time in nature</vt:lpstr>
      <vt:lpstr>PowerPoint Presentation</vt:lpstr>
      <vt:lpstr>PowerPoint Presentation</vt:lpstr>
      <vt:lpstr>How can engaging in physical and mental fitness combat toxicity?</vt:lpstr>
      <vt:lpstr>How can engaging in physical and mental fitness combat toxicity?</vt:lpstr>
      <vt:lpstr>Green Education…</vt:lpstr>
      <vt:lpstr>Considering Youth Work  and Wider Policy…</vt:lpstr>
      <vt:lpstr>Group work</vt:lpstr>
      <vt:lpstr>Assessment Recap</vt:lpstr>
      <vt:lpstr>Component 2 Recap</vt:lpstr>
      <vt:lpstr>Component 2 Recap</vt:lpstr>
      <vt:lpstr>Component 2 Recap</vt:lpstr>
      <vt:lpstr>Useful Resources</vt:lpstr>
      <vt:lpstr>References &amp; Further 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ECYW6004</dc:title>
  <dc:creator>Angharad Lewis</dc:creator>
  <cp:lastModifiedBy>Angharad Lewis</cp:lastModifiedBy>
  <cp:revision>10</cp:revision>
  <dcterms:created xsi:type="dcterms:W3CDTF">2023-05-08T15:39:43Z</dcterms:created>
  <dcterms:modified xsi:type="dcterms:W3CDTF">2026-02-05T12:50:09Z</dcterms:modified>
</cp:coreProperties>
</file>