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6"/>
  </p:notesMasterIdLst>
  <p:handoutMasterIdLst>
    <p:handoutMasterId r:id="rId27"/>
  </p:handoutMasterIdLst>
  <p:sldIdLst>
    <p:sldId id="256" r:id="rId4"/>
    <p:sldId id="257" r:id="rId5"/>
    <p:sldId id="335" r:id="rId6"/>
    <p:sldId id="336" r:id="rId7"/>
    <p:sldId id="337" r:id="rId8"/>
    <p:sldId id="338" r:id="rId9"/>
    <p:sldId id="339" r:id="rId10"/>
    <p:sldId id="340" r:id="rId11"/>
    <p:sldId id="341" r:id="rId12"/>
    <p:sldId id="342" r:id="rId13"/>
    <p:sldId id="343" r:id="rId14"/>
    <p:sldId id="344" r:id="rId15"/>
    <p:sldId id="345" r:id="rId16"/>
    <p:sldId id="346" r:id="rId17"/>
    <p:sldId id="347" r:id="rId18"/>
    <p:sldId id="348" r:id="rId19"/>
    <p:sldId id="349" r:id="rId20"/>
    <p:sldId id="350" r:id="rId21"/>
    <p:sldId id="351" r:id="rId22"/>
    <p:sldId id="353" r:id="rId23"/>
    <p:sldId id="354" r:id="rId24"/>
    <p:sldId id="333" r:id="rId2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26" autoAdjust="0"/>
    <p:restoredTop sz="90794" autoAdjust="0"/>
  </p:normalViewPr>
  <p:slideViewPr>
    <p:cSldViewPr>
      <p:cViewPr varScale="1">
        <p:scale>
          <a:sx n="68" d="100"/>
          <a:sy n="68" d="100"/>
        </p:scale>
        <p:origin x="576" y="5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23/11/2016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047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11/23/2016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11/23/2016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11/23/2016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11/23/2016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11/23/2016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11/23/2016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– Data Manipulation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7: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21-Nov-2016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Multi-Table Queries</a:t>
            </a:r>
          </a:p>
          <a:p>
            <a:pPr lvl="1"/>
            <a:r>
              <a:rPr lang="en-GB" dirty="0"/>
              <a:t>Joins</a:t>
            </a:r>
          </a:p>
          <a:p>
            <a:pPr lvl="1"/>
            <a:r>
              <a:rPr lang="en-GB" dirty="0"/>
              <a:t>Exists and Not Exists</a:t>
            </a:r>
          </a:p>
          <a:p>
            <a:r>
              <a:rPr lang="en-GB" dirty="0"/>
              <a:t>Set Operations</a:t>
            </a:r>
          </a:p>
          <a:p>
            <a:r>
              <a:rPr lang="en-GB" dirty="0"/>
              <a:t>Alternative </a:t>
            </a:r>
            <a:r>
              <a:rPr lang="en-GB"/>
              <a:t>INSERT Syntax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Multi-Table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r>
              <a:rPr lang="en-GB" dirty="0"/>
              <a:t>So far we have only looked at single table queries and they have a major limitation.</a:t>
            </a:r>
          </a:p>
          <a:p>
            <a:r>
              <a:rPr lang="en-GB" dirty="0"/>
              <a:t>Most times the information retrieved from a single table is insufficient to answer user queries.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Retrieving a list from only the </a:t>
            </a:r>
            <a:r>
              <a:rPr lang="en-GB" dirty="0" smtClean="0"/>
              <a:t>Viewing </a:t>
            </a:r>
            <a:r>
              <a:rPr lang="en-GB" dirty="0"/>
              <a:t>table, it is difficult to determine which property or client is scheduled for a viewing.</a:t>
            </a:r>
          </a:p>
          <a:p>
            <a:pPr lvl="1"/>
            <a:r>
              <a:rPr lang="en-GB" dirty="0"/>
              <a:t>Retrieving staff details from only the Staff table, though you can determine the branch number where the staff works, it does not include the branch details.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9969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Multi-Table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You can use subqueries, provided the </a:t>
            </a:r>
            <a:r>
              <a:rPr lang="en-GB" b="1" i="1" dirty="0"/>
              <a:t>query result columns</a:t>
            </a:r>
            <a:r>
              <a:rPr lang="en-GB" dirty="0"/>
              <a:t> only come from the </a:t>
            </a:r>
            <a:r>
              <a:rPr lang="en-GB" b="1" dirty="0"/>
              <a:t>same table</a:t>
            </a:r>
            <a:r>
              <a:rPr lang="en-GB" dirty="0"/>
              <a:t>.</a:t>
            </a:r>
          </a:p>
          <a:p>
            <a:r>
              <a:rPr lang="en-GB" dirty="0"/>
              <a:t>However, if the </a:t>
            </a:r>
            <a:r>
              <a:rPr lang="en-GB" b="1" dirty="0"/>
              <a:t>query result columns</a:t>
            </a:r>
            <a:r>
              <a:rPr lang="en-GB" dirty="0"/>
              <a:t> come </a:t>
            </a:r>
            <a:r>
              <a:rPr lang="en-GB" b="1" dirty="0"/>
              <a:t>from</a:t>
            </a:r>
            <a:r>
              <a:rPr lang="en-GB" dirty="0"/>
              <a:t> </a:t>
            </a:r>
            <a:r>
              <a:rPr lang="en-GB" b="1" dirty="0"/>
              <a:t>more than one table</a:t>
            </a:r>
            <a:r>
              <a:rPr lang="en-GB" dirty="0"/>
              <a:t>, then you must </a:t>
            </a:r>
            <a:r>
              <a:rPr lang="en-GB" b="1" dirty="0"/>
              <a:t>use a</a:t>
            </a:r>
            <a:r>
              <a:rPr lang="en-GB" dirty="0"/>
              <a:t> </a:t>
            </a:r>
            <a:r>
              <a:rPr lang="en-GB" b="1" dirty="0"/>
              <a:t>Join</a:t>
            </a:r>
            <a:r>
              <a:rPr lang="en-GB" dirty="0"/>
              <a:t>.</a:t>
            </a:r>
          </a:p>
          <a:p>
            <a:r>
              <a:rPr lang="en-GB" dirty="0"/>
              <a:t>An SQL Join combines the rows from two or more tables, based on a </a:t>
            </a:r>
            <a:r>
              <a:rPr lang="en-GB" b="1" dirty="0"/>
              <a:t>common field between them</a:t>
            </a:r>
            <a:r>
              <a:rPr lang="en-GB" dirty="0"/>
              <a:t>.</a:t>
            </a:r>
          </a:p>
          <a:p>
            <a:r>
              <a:rPr lang="en-GB" dirty="0"/>
              <a:t>There are different types of joins:</a:t>
            </a:r>
          </a:p>
          <a:p>
            <a:pPr lvl="1"/>
            <a:r>
              <a:rPr lang="en-GB" dirty="0"/>
              <a:t>INNER (Simple) Join</a:t>
            </a:r>
          </a:p>
          <a:p>
            <a:pPr lvl="1"/>
            <a:r>
              <a:rPr lang="en-GB" dirty="0"/>
              <a:t>Left OUTER Join</a:t>
            </a:r>
          </a:p>
          <a:p>
            <a:pPr lvl="1"/>
            <a:r>
              <a:rPr lang="en-GB" dirty="0"/>
              <a:t>Right OUTER Join</a:t>
            </a:r>
          </a:p>
          <a:p>
            <a:pPr lvl="1"/>
            <a:r>
              <a:rPr lang="en-GB" dirty="0"/>
              <a:t>FULL Join</a:t>
            </a:r>
          </a:p>
          <a:p>
            <a:pPr lvl="1"/>
            <a:r>
              <a:rPr lang="en-GB" dirty="0"/>
              <a:t>CROSS Join (Cartesian Product)</a:t>
            </a:r>
          </a:p>
        </p:txBody>
      </p:sp>
    </p:spTree>
    <p:extLst>
      <p:ext uri="{BB962C8B-B14F-4D97-AF65-F5344CB8AC3E}">
        <p14:creationId xmlns:p14="http://schemas.microsoft.com/office/powerpoint/2010/main" val="1434477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5983183" y="209160"/>
            <a:ext cx="1274440" cy="1010039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INNER JOIN </a:t>
            </a:r>
            <a:br>
              <a:rPr lang="en-GB" dirty="0"/>
            </a:br>
            <a:r>
              <a:rPr lang="en-GB" dirty="0"/>
              <a:t>(or Simple JOIN)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INNER JOIN or simple join returns all rows when there is at least one match in BOTH tables.</a:t>
            </a:r>
          </a:p>
          <a:p>
            <a:r>
              <a:rPr lang="en-GB" dirty="0"/>
              <a:t>The SQL standard syntax is: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Column1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Column2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…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table1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INNER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table2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table1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matching_column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table2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matching_column</a:t>
            </a:r>
          </a:p>
          <a:p>
            <a:pPr lvl="1"/>
            <a:r>
              <a:rPr lang="en-GB" dirty="0"/>
              <a:t>If the column name in the select list appears in both tables, you need to specify which one to include in the select list.</a:t>
            </a:r>
          </a:p>
          <a:p>
            <a:pPr lvl="1"/>
            <a:r>
              <a:rPr lang="en-GB" dirty="0"/>
              <a:t>You prefix the column names with the table name or table alias name.</a:t>
            </a:r>
          </a:p>
          <a:p>
            <a:pPr lvl="1"/>
            <a:r>
              <a:rPr lang="en-GB" dirty="0"/>
              <a:t>You can omit the keyword INNER from this type of join.</a:t>
            </a:r>
          </a:p>
          <a:p>
            <a:endParaRPr lang="en-GB" dirty="0"/>
          </a:p>
        </p:txBody>
      </p:sp>
      <p:sp>
        <p:nvSpPr>
          <p:cNvPr id="5" name="Oval 4"/>
          <p:cNvSpPr/>
          <p:nvPr/>
        </p:nvSpPr>
        <p:spPr>
          <a:xfrm>
            <a:off x="6897960" y="209160"/>
            <a:ext cx="1274440" cy="91440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GB" sz="1400" dirty="0">
                <a:solidFill>
                  <a:schemeClr val="tx1"/>
                </a:solidFill>
              </a:rPr>
              <a:t>Table 2</a:t>
            </a:r>
          </a:p>
        </p:txBody>
      </p:sp>
      <p:sp>
        <p:nvSpPr>
          <p:cNvPr id="6" name="Oval 5"/>
          <p:cNvSpPr/>
          <p:nvPr/>
        </p:nvSpPr>
        <p:spPr>
          <a:xfrm>
            <a:off x="6012160" y="209161"/>
            <a:ext cx="127444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solidFill>
                  <a:schemeClr val="tx1"/>
                </a:solidFill>
              </a:rPr>
              <a:t>Table 1</a:t>
            </a:r>
          </a:p>
        </p:txBody>
      </p:sp>
      <p:sp>
        <p:nvSpPr>
          <p:cNvPr id="7" name="Oval 6"/>
          <p:cNvSpPr/>
          <p:nvPr/>
        </p:nvSpPr>
        <p:spPr>
          <a:xfrm>
            <a:off x="6912000" y="360000"/>
            <a:ext cx="359663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914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INNER JOIN – Two Table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141168"/>
          </a:xfrm>
        </p:spPr>
        <p:txBody>
          <a:bodyPr>
            <a:normAutofit/>
          </a:bodyPr>
          <a:lstStyle/>
          <a:p>
            <a:r>
              <a:rPr lang="en-GB" dirty="0"/>
              <a:t>List the names of all clients who have set up a viewing appointment, including the viewing time and comments were feedback has been obtained: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ClientNo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ViewingDateTime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Comment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Client c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INNER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Viewing v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ClientNo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v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ClientNo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1"/>
            <a:r>
              <a:rPr lang="en-GB" dirty="0"/>
              <a:t>The alias </a:t>
            </a:r>
            <a:r>
              <a:rPr lang="en-GB" b="1" dirty="0"/>
              <a:t>c</a:t>
            </a:r>
            <a:r>
              <a:rPr lang="en-GB" dirty="0"/>
              <a:t> has been used for the </a:t>
            </a:r>
            <a:r>
              <a:rPr lang="en-GB" b="1" dirty="0"/>
              <a:t>Client</a:t>
            </a:r>
            <a:r>
              <a:rPr lang="en-GB" dirty="0"/>
              <a:t> table and </a:t>
            </a:r>
            <a:r>
              <a:rPr lang="en-GB" b="1" dirty="0"/>
              <a:t>v</a:t>
            </a:r>
            <a:r>
              <a:rPr lang="en-GB" dirty="0"/>
              <a:t> for the </a:t>
            </a:r>
            <a:r>
              <a:rPr lang="en-GB" b="1" dirty="0"/>
              <a:t>Viewing</a:t>
            </a:r>
            <a:r>
              <a:rPr lang="en-GB" dirty="0"/>
              <a:t> table.</a:t>
            </a:r>
          </a:p>
          <a:p>
            <a:pPr lvl="1"/>
            <a:r>
              <a:rPr lang="en-GB" dirty="0"/>
              <a:t>Only the </a:t>
            </a:r>
            <a:r>
              <a:rPr lang="en-GB" dirty="0" err="1"/>
              <a:t>ClientNo</a:t>
            </a:r>
            <a:r>
              <a:rPr lang="en-GB" dirty="0"/>
              <a:t> column is qualified by the alias name as the other column names are unique within both tables.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9363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INNER JOIN – Three table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For each branch, list staff who manage properties, including the city the branch is located in and its contact phone number and the property numbers managed.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City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Branch b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INNER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Staff s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INNER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prstClr val="black"/>
                </a:solidFill>
                <a:latin typeface="Consolas" panose="020B0609020204030204" pitchFamily="49" charset="0"/>
              </a:rPr>
              <a:t>Property p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7107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INNER JOIN – With Aggregates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For each branch, find the number of properties handled by each of its members of staff: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PropCount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Staff 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Property 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578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OUTER JOINS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If a row in an INNER JOIN is unmatched in the other table, the row is omitted from query result.</a:t>
            </a:r>
          </a:p>
          <a:p>
            <a:pPr lvl="1"/>
            <a:r>
              <a:rPr lang="en-GB" dirty="0"/>
              <a:t>If the tables above are INNER joined on </a:t>
            </a:r>
            <a:r>
              <a:rPr lang="en-GB" b="1" dirty="0" err="1"/>
              <a:t>branchCity</a:t>
            </a:r>
            <a:r>
              <a:rPr lang="en-GB" b="1" dirty="0"/>
              <a:t> = </a:t>
            </a:r>
            <a:r>
              <a:rPr lang="en-GB" b="1" dirty="0" err="1"/>
              <a:t>propertyCity</a:t>
            </a:r>
            <a:r>
              <a:rPr lang="en-GB" dirty="0"/>
              <a:t>, </a:t>
            </a:r>
          </a:p>
          <a:p>
            <a:pPr lvl="2"/>
            <a:r>
              <a:rPr lang="en-GB" dirty="0"/>
              <a:t>the branch B0007 and property P160014 will be excluded as there are no matches when </a:t>
            </a:r>
            <a:r>
              <a:rPr lang="en-GB" dirty="0" err="1"/>
              <a:t>branchCity</a:t>
            </a:r>
            <a:r>
              <a:rPr lang="en-GB" dirty="0"/>
              <a:t> = ‘Bristol’ or </a:t>
            </a:r>
            <a:r>
              <a:rPr lang="en-GB" dirty="0" err="1"/>
              <a:t>propertyCity</a:t>
            </a:r>
            <a:r>
              <a:rPr lang="en-GB" dirty="0"/>
              <a:t> = ‘Aberdeen’</a:t>
            </a:r>
          </a:p>
          <a:p>
            <a:r>
              <a:rPr lang="en-GB" dirty="0"/>
              <a:t>An outer join includes rows that are unmatched depending on the Join side specified.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4803108"/>
              </p:ext>
            </p:extLst>
          </p:nvPr>
        </p:nvGraphicFramePr>
        <p:xfrm>
          <a:off x="899592" y="1600200"/>
          <a:ext cx="2880320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xmlns="" val="3527476214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xmlns="" val="2623679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branchNo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branchCity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5842413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B0006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Glasgow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4632841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B0005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London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00617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B0007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Bristol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360763266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7623978"/>
              </p:ext>
            </p:extLst>
          </p:nvPr>
        </p:nvGraphicFramePr>
        <p:xfrm>
          <a:off x="4860032" y="1600200"/>
          <a:ext cx="3168352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04967">
                  <a:extLst>
                    <a:ext uri="{9D8B030D-6E8A-4147-A177-3AD203B41FA5}">
                      <a16:colId xmlns:a16="http://schemas.microsoft.com/office/drawing/2014/main" xmlns="" val="3527476214"/>
                    </a:ext>
                  </a:extLst>
                </a:gridCol>
                <a:gridCol w="1663385">
                  <a:extLst>
                    <a:ext uri="{9D8B030D-6E8A-4147-A177-3AD203B41FA5}">
                      <a16:colId xmlns:a16="http://schemas.microsoft.com/office/drawing/2014/main" xmlns="" val="2623679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propertyNo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propertyCity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5842413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P160014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Aberdeen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4632841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P160094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London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00617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P160004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Glasgow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3607632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5473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LEFT OUTER JOIN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</a:t>
            </a:r>
            <a:r>
              <a:rPr lang="en-GB" b="1" dirty="0"/>
              <a:t>Left</a:t>
            </a:r>
            <a:r>
              <a:rPr lang="en-GB" dirty="0"/>
              <a:t> Outer Join returns </a:t>
            </a:r>
            <a:r>
              <a:rPr lang="en-GB" b="1" dirty="0"/>
              <a:t>all rows from the left table</a:t>
            </a:r>
            <a:r>
              <a:rPr lang="en-GB" dirty="0"/>
              <a:t> (table1), with the matching rows in the right table (table2). The result is NULL in the right side when there is no match.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Column1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Column2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…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table1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LEFT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table2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table1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matching_column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table2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matching_column</a:t>
            </a:r>
            <a:endParaRPr lang="en-GB" dirty="0"/>
          </a:p>
          <a:p>
            <a:r>
              <a:rPr lang="en-GB" dirty="0"/>
              <a:t>List </a:t>
            </a:r>
            <a:r>
              <a:rPr lang="en-GB" b="1" dirty="0"/>
              <a:t>all</a:t>
            </a:r>
            <a:r>
              <a:rPr lang="en-GB" dirty="0"/>
              <a:t> staff and </a:t>
            </a:r>
            <a:r>
              <a:rPr lang="en-GB" b="1" dirty="0"/>
              <a:t>any</a:t>
            </a:r>
            <a:r>
              <a:rPr lang="en-GB" dirty="0"/>
              <a:t> properties they are managing: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s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LEFT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</p:txBody>
      </p:sp>
      <p:sp>
        <p:nvSpPr>
          <p:cNvPr id="5" name="Oval 4"/>
          <p:cNvSpPr/>
          <p:nvPr/>
        </p:nvSpPr>
        <p:spPr>
          <a:xfrm>
            <a:off x="6012160" y="228600"/>
            <a:ext cx="1274440" cy="914400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solidFill>
                  <a:schemeClr val="tx1"/>
                </a:solidFill>
              </a:rPr>
              <a:t>Table 1</a:t>
            </a:r>
          </a:p>
        </p:txBody>
      </p:sp>
      <p:sp>
        <p:nvSpPr>
          <p:cNvPr id="6" name="Oval 5"/>
          <p:cNvSpPr/>
          <p:nvPr/>
        </p:nvSpPr>
        <p:spPr>
          <a:xfrm>
            <a:off x="6897960" y="260648"/>
            <a:ext cx="127444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GB" sz="1400" dirty="0">
                <a:solidFill>
                  <a:schemeClr val="tx1"/>
                </a:solidFill>
              </a:rPr>
              <a:t>Table 2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6897960" y="1988840"/>
            <a:ext cx="1058416" cy="15841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5670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RIGHT OUTER JOIN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Returns all rows from the right table</a:t>
            </a:r>
          </a:p>
          <a:p>
            <a:r>
              <a:rPr lang="en-GB" dirty="0"/>
              <a:t>List </a:t>
            </a:r>
            <a:r>
              <a:rPr lang="en-GB" b="1" dirty="0"/>
              <a:t>all</a:t>
            </a:r>
            <a:r>
              <a:rPr lang="en-GB" dirty="0"/>
              <a:t> leases and matching property details, including properties that are </a:t>
            </a:r>
            <a:r>
              <a:rPr lang="en-GB" b="1" dirty="0"/>
              <a:t>yet to be</a:t>
            </a:r>
            <a:r>
              <a:rPr lang="en-GB" dirty="0"/>
              <a:t> leased: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LeaseNo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RentStart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RentFinish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MonthlyRent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.*</a:t>
            </a:r>
            <a:b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Lease l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RIGHT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endParaRPr lang="en-GB" dirty="0"/>
          </a:p>
        </p:txBody>
      </p:sp>
      <p:sp>
        <p:nvSpPr>
          <p:cNvPr id="5" name="Oval 4"/>
          <p:cNvSpPr/>
          <p:nvPr/>
        </p:nvSpPr>
        <p:spPr>
          <a:xfrm>
            <a:off x="6897960" y="260648"/>
            <a:ext cx="1274440" cy="914400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GB" sz="1400" dirty="0">
                <a:solidFill>
                  <a:schemeClr val="tx1"/>
                </a:solidFill>
              </a:rPr>
              <a:t>Table 2</a:t>
            </a:r>
          </a:p>
        </p:txBody>
      </p:sp>
      <p:sp>
        <p:nvSpPr>
          <p:cNvPr id="4" name="Oval 3"/>
          <p:cNvSpPr/>
          <p:nvPr/>
        </p:nvSpPr>
        <p:spPr>
          <a:xfrm>
            <a:off x="6012160" y="228600"/>
            <a:ext cx="127444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solidFill>
                  <a:schemeClr val="tx1"/>
                </a:solidFill>
              </a:rPr>
              <a:t>Table 1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3707904" y="1988840"/>
            <a:ext cx="1728192" cy="22322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8918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FULL JOIN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FULL OUTER JOIN returns all rows from the left table (table1) and from the right table (table2).</a:t>
            </a:r>
          </a:p>
          <a:p>
            <a:pPr marL="365760" lvl="1" indent="0">
              <a:buNone/>
            </a:pPr>
            <a:r>
              <a:rPr lang="en-GB" dirty="0"/>
              <a:t>(Note: </a:t>
            </a:r>
            <a:r>
              <a:rPr lang="en-GB" i="1" dirty="0"/>
              <a:t>There is no data in our database that really demonstrates this</a:t>
            </a:r>
            <a:r>
              <a:rPr lang="en-GB" dirty="0"/>
              <a:t>)</a:t>
            </a:r>
          </a:p>
        </p:txBody>
      </p:sp>
      <p:sp>
        <p:nvSpPr>
          <p:cNvPr id="4" name="Oval 3"/>
          <p:cNvSpPr/>
          <p:nvPr/>
        </p:nvSpPr>
        <p:spPr>
          <a:xfrm>
            <a:off x="5983183" y="209161"/>
            <a:ext cx="1274440" cy="914400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6897960" y="260648"/>
            <a:ext cx="1274440" cy="914400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GB" sz="1400" dirty="0">
                <a:solidFill>
                  <a:schemeClr val="tx1"/>
                </a:solidFill>
              </a:rPr>
              <a:t>Table 2</a:t>
            </a:r>
          </a:p>
        </p:txBody>
      </p:sp>
      <p:sp>
        <p:nvSpPr>
          <p:cNvPr id="6" name="Oval 5"/>
          <p:cNvSpPr/>
          <p:nvPr/>
        </p:nvSpPr>
        <p:spPr>
          <a:xfrm>
            <a:off x="6012160" y="209161"/>
            <a:ext cx="1274440" cy="9144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solidFill>
                  <a:schemeClr val="tx1"/>
                </a:solidFill>
              </a:rPr>
              <a:t>Table 1</a:t>
            </a:r>
          </a:p>
        </p:txBody>
      </p:sp>
    </p:spTree>
    <p:extLst>
      <p:ext uri="{BB962C8B-B14F-4D97-AF65-F5344CB8AC3E}">
        <p14:creationId xmlns:p14="http://schemas.microsoft.com/office/powerpoint/2010/main" val="2746457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 JOIN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CROSS JOIN returns a Cartesian product.</a:t>
            </a:r>
          </a:p>
          <a:p>
            <a:r>
              <a:rPr lang="en-GB" dirty="0"/>
              <a:t>Try the following: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CROSS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p</a:t>
            </a:r>
          </a:p>
          <a:p>
            <a:r>
              <a:rPr lang="en-GB" dirty="0"/>
              <a:t>It returns </a:t>
            </a:r>
            <a:r>
              <a:rPr lang="en-GB" b="1" i="1" dirty="0"/>
              <a:t>all </a:t>
            </a:r>
            <a:r>
              <a:rPr lang="en-GB" dirty="0" err="1"/>
              <a:t>BranchNo</a:t>
            </a:r>
            <a:r>
              <a:rPr lang="en-GB" dirty="0"/>
              <a:t>, </a:t>
            </a:r>
            <a:r>
              <a:rPr lang="en-GB" dirty="0" err="1"/>
              <a:t>ManagedBy</a:t>
            </a:r>
            <a:r>
              <a:rPr lang="en-GB" dirty="0"/>
              <a:t> </a:t>
            </a:r>
            <a:r>
              <a:rPr lang="en-GB" b="1" i="1" dirty="0"/>
              <a:t>combinations</a:t>
            </a:r>
            <a:r>
              <a:rPr lang="en-GB" dirty="0"/>
              <a:t> </a:t>
            </a:r>
            <a:r>
              <a:rPr lang="en-GB" b="1" i="1" dirty="0"/>
              <a:t>that are possible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9211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Subqueries: EXISTS and NOT EXISTS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EXISTS and NOT EXISTS are designed for use with subqueries.</a:t>
            </a:r>
          </a:p>
          <a:p>
            <a:r>
              <a:rPr lang="en-GB" dirty="0"/>
              <a:t>They produce a simple true or false result:</a:t>
            </a:r>
          </a:p>
          <a:p>
            <a:pPr lvl="1"/>
            <a:r>
              <a:rPr lang="en-GB" b="1" dirty="0"/>
              <a:t>True</a:t>
            </a:r>
            <a:r>
              <a:rPr lang="en-GB" dirty="0"/>
              <a:t>, if and only if there exists at least one row in the result returned by the subquery.</a:t>
            </a:r>
          </a:p>
          <a:p>
            <a:pPr lvl="1"/>
            <a:r>
              <a:rPr lang="en-GB" b="1" dirty="0"/>
              <a:t>False</a:t>
            </a:r>
            <a:r>
              <a:rPr lang="en-GB" dirty="0"/>
              <a:t>, if subquery returns an empty result – zero rows.</a:t>
            </a:r>
          </a:p>
          <a:p>
            <a:r>
              <a:rPr lang="en-GB" dirty="0"/>
              <a:t>NOT EXISTS is the opposite of EXISTS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311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EXISTS: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Find all staff who work in a London Branch: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EXISTS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b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City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'London'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365760" lvl="1" indent="0">
              <a:buNone/>
            </a:pPr>
            <a:r>
              <a:rPr lang="en-GB" sz="2200" dirty="0"/>
              <a:t>The query could be rephrased as: </a:t>
            </a:r>
            <a:r>
              <a:rPr lang="en-GB" sz="2200" i="1" dirty="0"/>
              <a:t>Find all staff such that there exists a branch row containing his/her </a:t>
            </a:r>
            <a:r>
              <a:rPr lang="en-GB" sz="2200" i="1" dirty="0" err="1"/>
              <a:t>branchNo</a:t>
            </a:r>
            <a:r>
              <a:rPr lang="en-GB" sz="2200" i="1" dirty="0"/>
              <a:t> and the branch is in London.</a:t>
            </a:r>
          </a:p>
          <a:p>
            <a:r>
              <a:rPr lang="en-GB" dirty="0"/>
              <a:t>Note:</a:t>
            </a:r>
          </a:p>
          <a:p>
            <a:pPr lvl="1"/>
            <a:r>
              <a:rPr lang="en-GB" dirty="0"/>
              <a:t>The condition matches the branch number in inner query to the branch number in outer query and ensures that the correct branch is considered for each staff member.</a:t>
            </a:r>
          </a:p>
          <a:p>
            <a:pPr marL="685800" lvl="2" indent="0" algn="ctr">
              <a:buNone/>
            </a:pPr>
            <a:r>
              <a:rPr lang="en-GB" dirty="0" err="1"/>
              <a:t>b.branchNo</a:t>
            </a:r>
            <a:r>
              <a:rPr lang="en-GB" dirty="0"/>
              <a:t> = </a:t>
            </a:r>
            <a:r>
              <a:rPr lang="en-GB" dirty="0" err="1"/>
              <a:t>s.branchNo</a:t>
            </a:r>
            <a:endParaRPr lang="en-GB" dirty="0"/>
          </a:p>
          <a:p>
            <a:pPr lvl="1"/>
            <a:r>
              <a:rPr lang="en-GB" dirty="0"/>
              <a:t>The query could have also been written with a join.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9336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NOT EXISTS: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Find all staff who have not yet been given a property to manage.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s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EXISTS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p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3412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 Operations</a:t>
            </a:r>
          </a:p>
        </p:txBody>
      </p:sp>
    </p:spTree>
    <p:extLst>
      <p:ext uri="{BB962C8B-B14F-4D97-AF65-F5344CB8AC3E}">
        <p14:creationId xmlns:p14="http://schemas.microsoft.com/office/powerpoint/2010/main" val="3430241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Union, Intersect and Difference (Except) Set Operations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set operations can be used to combine results of two or more queries into a single result table.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>
              <a:spcBef>
                <a:spcPts val="1200"/>
              </a:spcBef>
            </a:pPr>
            <a:r>
              <a:rPr lang="en-GB" b="1" dirty="0"/>
              <a:t>Union</a:t>
            </a:r>
            <a:r>
              <a:rPr lang="en-GB" dirty="0"/>
              <a:t> of two queries, A and B, is a query result containing </a:t>
            </a:r>
            <a:r>
              <a:rPr lang="en-GB" b="1" i="1" dirty="0"/>
              <a:t>all rows</a:t>
            </a:r>
            <a:r>
              <a:rPr lang="en-GB" dirty="0"/>
              <a:t> in either A or B or both.</a:t>
            </a:r>
          </a:p>
          <a:p>
            <a:pPr lvl="1"/>
            <a:r>
              <a:rPr lang="en-GB" b="1" dirty="0"/>
              <a:t>Intersection</a:t>
            </a:r>
            <a:r>
              <a:rPr lang="en-GB" dirty="0"/>
              <a:t> contains </a:t>
            </a:r>
            <a:r>
              <a:rPr lang="en-GB" b="1" i="1" dirty="0"/>
              <a:t>all rows common</a:t>
            </a:r>
            <a:r>
              <a:rPr lang="en-GB" dirty="0"/>
              <a:t> to both A and B.</a:t>
            </a:r>
          </a:p>
          <a:p>
            <a:pPr lvl="1"/>
            <a:r>
              <a:rPr lang="en-GB" b="1" dirty="0"/>
              <a:t>Difference</a:t>
            </a:r>
            <a:r>
              <a:rPr lang="en-GB" dirty="0"/>
              <a:t> (also </a:t>
            </a:r>
            <a:r>
              <a:rPr lang="en-GB" b="1" dirty="0"/>
              <a:t>Except</a:t>
            </a:r>
            <a:r>
              <a:rPr lang="en-GB" dirty="0"/>
              <a:t>) contains all rows </a:t>
            </a:r>
            <a:r>
              <a:rPr lang="en-GB" b="1" i="1" dirty="0"/>
              <a:t>in A but not in B</a:t>
            </a:r>
            <a:r>
              <a:rPr lang="en-GB" dirty="0"/>
              <a:t>. </a:t>
            </a:r>
            <a:r>
              <a:rPr lang="en-GB" i="1" u="sng" dirty="0"/>
              <a:t>SQL Server uses Except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two tables must be </a:t>
            </a:r>
            <a:r>
              <a:rPr lang="en-GB" b="1" i="1" dirty="0"/>
              <a:t>union compatible</a:t>
            </a:r>
            <a:r>
              <a:rPr lang="en-GB" dirty="0"/>
              <a:t>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331640" y="2611655"/>
          <a:ext cx="1296144" cy="1402700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296144">
                  <a:extLst>
                    <a:ext uri="{9D8B030D-6E8A-4147-A177-3AD203B41FA5}">
                      <a16:colId xmlns:a16="http://schemas.microsoft.com/office/drawing/2014/main" xmlns="" val="4001800417"/>
                    </a:ext>
                  </a:extLst>
                </a:gridCol>
              </a:tblGrid>
              <a:tr h="70135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775940011"/>
                  </a:ext>
                </a:extLst>
              </a:tr>
              <a:tr h="70135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76627555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4139952" y="2613803"/>
          <a:ext cx="1224136" cy="1400553"/>
        </p:xfrm>
        <a:graphic>
          <a:graphicData uri="http://schemas.openxmlformats.org/drawingml/2006/table">
            <a:tbl>
              <a:tblPr bandRow="1">
                <a:tableStyleId>{B301B821-A1FF-4177-AEE7-76D212191A09}</a:tableStyleId>
              </a:tblPr>
              <a:tblGrid>
                <a:gridCol w="1224136">
                  <a:extLst>
                    <a:ext uri="{9D8B030D-6E8A-4147-A177-3AD203B41FA5}">
                      <a16:colId xmlns:a16="http://schemas.microsoft.com/office/drawing/2014/main" xmlns="" val="1025770966"/>
                    </a:ext>
                  </a:extLst>
                </a:gridCol>
              </a:tblGrid>
              <a:tr h="46685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40046266"/>
                  </a:ext>
                </a:extLst>
              </a:tr>
              <a:tr h="46685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525767467"/>
                  </a:ext>
                </a:extLst>
              </a:tr>
              <a:tr h="46685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4111822588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6876256" y="2608690"/>
          <a:ext cx="1224136" cy="1400553"/>
        </p:xfrm>
        <a:graphic>
          <a:graphicData uri="http://schemas.openxmlformats.org/drawingml/2006/table">
            <a:tbl>
              <a:tblPr bandRow="1">
                <a:tableStyleId>{B301B821-A1FF-4177-AEE7-76D212191A09}</a:tableStyleId>
              </a:tblPr>
              <a:tblGrid>
                <a:gridCol w="1224136">
                  <a:extLst>
                    <a:ext uri="{9D8B030D-6E8A-4147-A177-3AD203B41FA5}">
                      <a16:colId xmlns:a16="http://schemas.microsoft.com/office/drawing/2014/main" xmlns="" val="1025770966"/>
                    </a:ext>
                  </a:extLst>
                </a:gridCol>
              </a:tblGrid>
              <a:tr h="46685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40046266"/>
                  </a:ext>
                </a:extLst>
              </a:tr>
              <a:tr h="46685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525767467"/>
                  </a:ext>
                </a:extLst>
              </a:tr>
              <a:tr h="46685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4111822588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618080" y="2348880"/>
            <a:ext cx="7296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 ∪ B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391184" y="2348880"/>
            <a:ext cx="7296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 ∩ B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95798" y="2348880"/>
            <a:ext cx="649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 - B</a:t>
            </a:r>
          </a:p>
        </p:txBody>
      </p:sp>
      <p:sp>
        <p:nvSpPr>
          <p:cNvPr id="10" name="Left Brace 9"/>
          <p:cNvSpPr/>
          <p:nvPr/>
        </p:nvSpPr>
        <p:spPr>
          <a:xfrm>
            <a:off x="971600" y="2611656"/>
            <a:ext cx="216024" cy="68262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Ins="540000" rtlCol="0" anchor="ctr"/>
          <a:lstStyle/>
          <a:p>
            <a:pPr algn="ctr"/>
            <a:r>
              <a:rPr lang="en-GB" dirty="0"/>
              <a:t>A</a:t>
            </a:r>
          </a:p>
        </p:txBody>
      </p:sp>
      <p:sp>
        <p:nvSpPr>
          <p:cNvPr id="11" name="Left Brace 10"/>
          <p:cNvSpPr/>
          <p:nvPr/>
        </p:nvSpPr>
        <p:spPr>
          <a:xfrm>
            <a:off x="971600" y="3294276"/>
            <a:ext cx="216024" cy="68262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Ins="540000" rtlCol="0" anchor="ctr"/>
          <a:lstStyle/>
          <a:p>
            <a:pPr algn="ctr"/>
            <a:r>
              <a:rPr lang="en-GB" dirty="0"/>
              <a:t>B</a:t>
            </a:r>
          </a:p>
        </p:txBody>
      </p:sp>
      <p:sp>
        <p:nvSpPr>
          <p:cNvPr id="12" name="Left Brace 11"/>
          <p:cNvSpPr/>
          <p:nvPr/>
        </p:nvSpPr>
        <p:spPr>
          <a:xfrm>
            <a:off x="3893259" y="2611656"/>
            <a:ext cx="174685" cy="970652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Ins="540000" rtlCol="0" anchor="ctr"/>
          <a:lstStyle/>
          <a:p>
            <a:pPr algn="ctr"/>
            <a:r>
              <a:rPr lang="en-GB" dirty="0"/>
              <a:t>A</a:t>
            </a:r>
          </a:p>
        </p:txBody>
      </p:sp>
      <p:sp>
        <p:nvSpPr>
          <p:cNvPr id="13" name="Left Brace 12"/>
          <p:cNvSpPr/>
          <p:nvPr/>
        </p:nvSpPr>
        <p:spPr>
          <a:xfrm>
            <a:off x="3563888" y="3078252"/>
            <a:ext cx="216024" cy="898644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Ins="540000" rtlCol="0" anchor="ctr"/>
          <a:lstStyle/>
          <a:p>
            <a:pPr algn="ctr"/>
            <a:r>
              <a:rPr lang="en-GB" dirty="0"/>
              <a:t>B</a:t>
            </a:r>
          </a:p>
        </p:txBody>
      </p:sp>
      <p:sp>
        <p:nvSpPr>
          <p:cNvPr id="14" name="Left Brace 13"/>
          <p:cNvSpPr/>
          <p:nvPr/>
        </p:nvSpPr>
        <p:spPr>
          <a:xfrm>
            <a:off x="6629563" y="2611656"/>
            <a:ext cx="174685" cy="970652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Ins="540000" rtlCol="0" anchor="ctr"/>
          <a:lstStyle/>
          <a:p>
            <a:pPr algn="ctr"/>
            <a:r>
              <a:rPr lang="en-GB" dirty="0"/>
              <a:t>A</a:t>
            </a:r>
          </a:p>
        </p:txBody>
      </p:sp>
      <p:sp>
        <p:nvSpPr>
          <p:cNvPr id="15" name="Left Brace 14"/>
          <p:cNvSpPr/>
          <p:nvPr/>
        </p:nvSpPr>
        <p:spPr>
          <a:xfrm>
            <a:off x="6300192" y="3078252"/>
            <a:ext cx="216024" cy="898644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Ins="540000" rtlCol="0" anchor="ctr"/>
          <a:lstStyle/>
          <a:p>
            <a:pPr algn="ctr"/>
            <a:r>
              <a:rPr lang="en-GB" dirty="0"/>
              <a:t>B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546576" y="3951579"/>
            <a:ext cx="776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Union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099341" y="3951579"/>
            <a:ext cx="1378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Intersection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989963" y="3951579"/>
            <a:ext cx="1197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Difference</a:t>
            </a:r>
          </a:p>
        </p:txBody>
      </p:sp>
    </p:spTree>
    <p:extLst>
      <p:ext uri="{BB962C8B-B14F-4D97-AF65-F5344CB8AC3E}">
        <p14:creationId xmlns:p14="http://schemas.microsoft.com/office/powerpoint/2010/main" val="2883115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8" grpId="0"/>
      <p:bldP spid="19" grpId="0"/>
      <p:bldP spid="2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Union, Intersect and Except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The syntax for using the set operators is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query1 </a:t>
            </a: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SET_OPERATOR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query2</a:t>
            </a:r>
            <a:endParaRPr lang="en-GB" dirty="0"/>
          </a:p>
          <a:p>
            <a:r>
              <a:rPr lang="en-GB" dirty="0"/>
              <a:t>For example, construct a list of cities where there is </a:t>
            </a:r>
            <a:r>
              <a:rPr lang="en-GB" b="1" dirty="0"/>
              <a:t>either</a:t>
            </a:r>
            <a:r>
              <a:rPr lang="en-GB" dirty="0"/>
              <a:t> a branch office or a property: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</a:p>
          <a:p>
            <a:pPr marL="594360" lvl="2" indent="0">
              <a:buNone/>
            </a:pP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UNION</a:t>
            </a:r>
            <a:endParaRPr lang="en-GB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The SET operator selects distinct values by default, to include </a:t>
            </a:r>
            <a:r>
              <a:rPr lang="en-GB" dirty="0" smtClean="0"/>
              <a:t>duplicates, </a:t>
            </a:r>
            <a:r>
              <a:rPr lang="en-GB" dirty="0"/>
              <a:t>add the ALL keyword: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</a:p>
          <a:p>
            <a:pPr marL="594360" lvl="2" indent="0">
              <a:buNone/>
            </a:pP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UNION</a:t>
            </a:r>
            <a:r>
              <a:rPr lang="en-GB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endParaRPr lang="en-GB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9590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Union, Intersect and Except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Construct a list of cities where there is </a:t>
            </a:r>
            <a:r>
              <a:rPr lang="en-GB" b="1" dirty="0"/>
              <a:t>both</a:t>
            </a:r>
            <a:r>
              <a:rPr lang="en-GB" dirty="0"/>
              <a:t> a branch office and a property: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INTERSECT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1"/>
            <a:r>
              <a:rPr lang="en-GB" dirty="0"/>
              <a:t>Could be rewritten using a JOIN or WHERE EXISTS</a:t>
            </a:r>
          </a:p>
          <a:p>
            <a:r>
              <a:rPr lang="en-GB" dirty="0"/>
              <a:t>Construct a list of cities where there is a property </a:t>
            </a:r>
            <a:r>
              <a:rPr lang="en-GB" b="1" dirty="0"/>
              <a:t>but no</a:t>
            </a:r>
            <a:r>
              <a:rPr lang="en-GB" dirty="0"/>
              <a:t> branch office: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EXCEPT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dirty="0"/>
              <a:t>Could be rewritten using WHERE NOT IN or WHERE NOT EXISTS.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215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INSERT … SELECT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 have previously looked at the INSERT statement that allows us to add a row of data.</a:t>
            </a:r>
          </a:p>
          <a:p>
            <a:r>
              <a:rPr lang="en-GB" dirty="0"/>
              <a:t>There is an alternative form of INSERT that allows </a:t>
            </a:r>
            <a:r>
              <a:rPr lang="en-GB" b="1" i="1" dirty="0"/>
              <a:t>multiple</a:t>
            </a:r>
            <a:r>
              <a:rPr lang="en-GB" dirty="0"/>
              <a:t> rows to be copied from one or more tables to another table.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…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778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29615683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11019</TotalTime>
  <Words>1267</Words>
  <Application>Microsoft Office PowerPoint</Application>
  <PresentationFormat>On-screen Show (4:3)</PresentationFormat>
  <Paragraphs>166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Calibri</vt:lpstr>
      <vt:lpstr>Cambria</vt:lpstr>
      <vt:lpstr>Consolas</vt:lpstr>
      <vt:lpstr>Wingdings</vt:lpstr>
      <vt:lpstr>Wingdings 2</vt:lpstr>
      <vt:lpstr>Median</vt:lpstr>
      <vt:lpstr>SQL – Data Manipulation</vt:lpstr>
      <vt:lpstr>Today’s Lecture</vt:lpstr>
      <vt:lpstr>Multi-Table Queries</vt:lpstr>
      <vt:lpstr>Multi-Table Queries</vt:lpstr>
      <vt:lpstr>The INNER JOIN  (or Simple JOIN)</vt:lpstr>
      <vt:lpstr>INNER JOIN – Two Table Example</vt:lpstr>
      <vt:lpstr>INNER JOIN – Three table Example</vt:lpstr>
      <vt:lpstr>INNER JOIN – With Aggregates</vt:lpstr>
      <vt:lpstr>OUTER JOINS</vt:lpstr>
      <vt:lpstr>LEFT OUTER JOIN</vt:lpstr>
      <vt:lpstr>RIGHT OUTER JOIN</vt:lpstr>
      <vt:lpstr>FULL JOIN</vt:lpstr>
      <vt:lpstr>CROSS JOIN</vt:lpstr>
      <vt:lpstr>Subqueries: EXISTS and NOT EXISTS</vt:lpstr>
      <vt:lpstr>Using EXISTS: Example</vt:lpstr>
      <vt:lpstr>Using NOT EXISTS: Example</vt:lpstr>
      <vt:lpstr>Set Operations</vt:lpstr>
      <vt:lpstr>Union, Intersect and Difference (Except) Set Operations</vt:lpstr>
      <vt:lpstr>Union, Intersect and Except</vt:lpstr>
      <vt:lpstr>Union, Intersect and Except Examples</vt:lpstr>
      <vt:lpstr>The INSERT … SELECT Statement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1781</cp:revision>
  <cp:lastPrinted>2014-09-29T16:21:25Z</cp:lastPrinted>
  <dcterms:created xsi:type="dcterms:W3CDTF">2013-09-18T07:00:31Z</dcterms:created>
  <dcterms:modified xsi:type="dcterms:W3CDTF">2016-11-23T09:18:31Z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