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68" r:id="rId3"/>
    <p:sldId id="257" r:id="rId4"/>
    <p:sldId id="266" r:id="rId5"/>
    <p:sldId id="258" r:id="rId6"/>
    <p:sldId id="259" r:id="rId7"/>
    <p:sldId id="260" r:id="rId8"/>
    <p:sldId id="261" r:id="rId9"/>
    <p:sldId id="263" r:id="rId10"/>
    <p:sldId id="262" r:id="rId11"/>
    <p:sldId id="264" r:id="rId12"/>
    <p:sldId id="265" r:id="rId13"/>
    <p:sldId id="269" r:id="rId14"/>
    <p:sldId id="267"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BFB718-B71E-4DAC-B19F-95BDA5E93002}"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40C1511B-D8CC-4B07-8D75-6F73C93ADD97}">
      <dgm:prSet/>
      <dgm:spPr/>
      <dgm:t>
        <a:bodyPr/>
        <a:lstStyle/>
        <a:p>
          <a:r>
            <a:rPr lang="en-GB"/>
            <a:t>Introduction</a:t>
          </a:r>
          <a:endParaRPr lang="en-US"/>
        </a:p>
      </dgm:t>
    </dgm:pt>
    <dgm:pt modelId="{F148144B-44A8-48F7-8693-CC1FE15C8FB9}" type="parTrans" cxnId="{383BD674-AC0C-4B1F-AA37-E0C790106F6D}">
      <dgm:prSet/>
      <dgm:spPr/>
      <dgm:t>
        <a:bodyPr/>
        <a:lstStyle/>
        <a:p>
          <a:endParaRPr lang="en-US"/>
        </a:p>
      </dgm:t>
    </dgm:pt>
    <dgm:pt modelId="{443F72E2-044F-407B-ADBD-91C4FA84EB0B}" type="sibTrans" cxnId="{383BD674-AC0C-4B1F-AA37-E0C790106F6D}">
      <dgm:prSet/>
      <dgm:spPr/>
      <dgm:t>
        <a:bodyPr/>
        <a:lstStyle/>
        <a:p>
          <a:endParaRPr lang="en-US"/>
        </a:p>
      </dgm:t>
    </dgm:pt>
    <dgm:pt modelId="{8B58065C-40EF-47FA-B12F-90B896A98D2D}">
      <dgm:prSet/>
      <dgm:spPr/>
      <dgm:t>
        <a:bodyPr/>
        <a:lstStyle/>
        <a:p>
          <a:r>
            <a:rPr lang="en-GB"/>
            <a:t>360-degree feedback versus standard feedback strategy</a:t>
          </a:r>
          <a:endParaRPr lang="en-US"/>
        </a:p>
      </dgm:t>
    </dgm:pt>
    <dgm:pt modelId="{E0049075-D37A-45A8-B08E-F2A57E389F1A}" type="parTrans" cxnId="{041A5811-5295-42D3-B4F2-0DF94343CF56}">
      <dgm:prSet/>
      <dgm:spPr/>
      <dgm:t>
        <a:bodyPr/>
        <a:lstStyle/>
        <a:p>
          <a:endParaRPr lang="en-US"/>
        </a:p>
      </dgm:t>
    </dgm:pt>
    <dgm:pt modelId="{147853B7-7ACA-4D9A-9970-D93B9EE7C706}" type="sibTrans" cxnId="{041A5811-5295-42D3-B4F2-0DF94343CF56}">
      <dgm:prSet/>
      <dgm:spPr/>
      <dgm:t>
        <a:bodyPr/>
        <a:lstStyle/>
        <a:p>
          <a:endParaRPr lang="en-US"/>
        </a:p>
      </dgm:t>
    </dgm:pt>
    <dgm:pt modelId="{E165D3BF-0BA5-402D-BD28-A4AE69AB6854}">
      <dgm:prSet/>
      <dgm:spPr/>
      <dgm:t>
        <a:bodyPr/>
        <a:lstStyle/>
        <a:p>
          <a:r>
            <a:rPr lang="en-GB"/>
            <a:t>The concept of 360 – degree feedback</a:t>
          </a:r>
          <a:endParaRPr lang="en-US"/>
        </a:p>
      </dgm:t>
    </dgm:pt>
    <dgm:pt modelId="{F3770655-4DDF-460D-B31A-BF4ADDC9DD3B}" type="parTrans" cxnId="{0FBEA35D-04C8-4AA0-89AC-F353618CDA6F}">
      <dgm:prSet/>
      <dgm:spPr/>
      <dgm:t>
        <a:bodyPr/>
        <a:lstStyle/>
        <a:p>
          <a:endParaRPr lang="en-US"/>
        </a:p>
      </dgm:t>
    </dgm:pt>
    <dgm:pt modelId="{B348665F-EF9F-477C-BC35-F96C76EEA8D5}" type="sibTrans" cxnId="{0FBEA35D-04C8-4AA0-89AC-F353618CDA6F}">
      <dgm:prSet/>
      <dgm:spPr/>
      <dgm:t>
        <a:bodyPr/>
        <a:lstStyle/>
        <a:p>
          <a:endParaRPr lang="en-US"/>
        </a:p>
      </dgm:t>
    </dgm:pt>
    <dgm:pt modelId="{14094F88-9281-4947-A6A3-619E7B2DAC74}">
      <dgm:prSet/>
      <dgm:spPr/>
      <dgm:t>
        <a:bodyPr/>
        <a:lstStyle/>
        <a:p>
          <a:r>
            <a:rPr lang="en-GB"/>
            <a:t>The importance of 360-degree feedback strategy to employees</a:t>
          </a:r>
          <a:endParaRPr lang="en-US"/>
        </a:p>
      </dgm:t>
    </dgm:pt>
    <dgm:pt modelId="{F04B9875-9517-448C-86C6-0A5F2A123C66}" type="parTrans" cxnId="{9BD5C705-7254-4D8D-9633-45B48A8C6216}">
      <dgm:prSet/>
      <dgm:spPr/>
      <dgm:t>
        <a:bodyPr/>
        <a:lstStyle/>
        <a:p>
          <a:endParaRPr lang="en-US"/>
        </a:p>
      </dgm:t>
    </dgm:pt>
    <dgm:pt modelId="{0E9873E8-3588-48DF-BD64-2CD76F705E00}" type="sibTrans" cxnId="{9BD5C705-7254-4D8D-9633-45B48A8C6216}">
      <dgm:prSet/>
      <dgm:spPr/>
      <dgm:t>
        <a:bodyPr/>
        <a:lstStyle/>
        <a:p>
          <a:endParaRPr lang="en-US"/>
        </a:p>
      </dgm:t>
    </dgm:pt>
    <dgm:pt modelId="{9DF57494-30E4-4E64-B0BD-874C3C069291}">
      <dgm:prSet/>
      <dgm:spPr/>
      <dgm:t>
        <a:bodyPr/>
        <a:lstStyle/>
        <a:p>
          <a:r>
            <a:rPr lang="en-GB"/>
            <a:t>The importance of the concept to employers</a:t>
          </a:r>
          <a:endParaRPr lang="en-US"/>
        </a:p>
      </dgm:t>
    </dgm:pt>
    <dgm:pt modelId="{8C3D9843-B127-4DCD-8A7A-42DC053968A3}" type="parTrans" cxnId="{65936395-C920-4D0B-B5FF-F3036D5DBAD7}">
      <dgm:prSet/>
      <dgm:spPr/>
      <dgm:t>
        <a:bodyPr/>
        <a:lstStyle/>
        <a:p>
          <a:endParaRPr lang="en-US"/>
        </a:p>
      </dgm:t>
    </dgm:pt>
    <dgm:pt modelId="{8FA611EA-4DDD-49BC-B669-B032BB125AE8}" type="sibTrans" cxnId="{65936395-C920-4D0B-B5FF-F3036D5DBAD7}">
      <dgm:prSet/>
      <dgm:spPr/>
      <dgm:t>
        <a:bodyPr/>
        <a:lstStyle/>
        <a:p>
          <a:endParaRPr lang="en-US"/>
        </a:p>
      </dgm:t>
    </dgm:pt>
    <dgm:pt modelId="{CD0078CE-AFB3-4A0B-BB3A-3765F0B34DD8}">
      <dgm:prSet/>
      <dgm:spPr/>
      <dgm:t>
        <a:bodyPr/>
        <a:lstStyle/>
        <a:p>
          <a:r>
            <a:rPr lang="en-GB"/>
            <a:t>The benefits of implementing 360-degree feedback to employees</a:t>
          </a:r>
          <a:endParaRPr lang="en-US"/>
        </a:p>
      </dgm:t>
    </dgm:pt>
    <dgm:pt modelId="{19E98526-85C1-4537-A5E5-4C765D3529C0}" type="parTrans" cxnId="{E399DFD1-A9B1-456F-9658-9DCB3043E306}">
      <dgm:prSet/>
      <dgm:spPr/>
      <dgm:t>
        <a:bodyPr/>
        <a:lstStyle/>
        <a:p>
          <a:endParaRPr lang="en-US"/>
        </a:p>
      </dgm:t>
    </dgm:pt>
    <dgm:pt modelId="{F3086E3D-B34C-4496-86DC-B21C3B537D7C}" type="sibTrans" cxnId="{E399DFD1-A9B1-456F-9658-9DCB3043E306}">
      <dgm:prSet/>
      <dgm:spPr/>
      <dgm:t>
        <a:bodyPr/>
        <a:lstStyle/>
        <a:p>
          <a:endParaRPr lang="en-US"/>
        </a:p>
      </dgm:t>
    </dgm:pt>
    <dgm:pt modelId="{64B1763D-3419-489A-BB8C-EA0E85A6B212}">
      <dgm:prSet/>
      <dgm:spPr/>
      <dgm:t>
        <a:bodyPr/>
        <a:lstStyle/>
        <a:p>
          <a:r>
            <a:rPr lang="en-GB"/>
            <a:t>The benefits of implementing 360-degree feedback to employers</a:t>
          </a:r>
          <a:endParaRPr lang="en-US"/>
        </a:p>
      </dgm:t>
    </dgm:pt>
    <dgm:pt modelId="{7CE7E4B9-D4EC-4960-B484-460FED1D1843}" type="parTrans" cxnId="{73428D00-F48C-43AE-A6EC-E40E3C320FFB}">
      <dgm:prSet/>
      <dgm:spPr/>
      <dgm:t>
        <a:bodyPr/>
        <a:lstStyle/>
        <a:p>
          <a:endParaRPr lang="en-US"/>
        </a:p>
      </dgm:t>
    </dgm:pt>
    <dgm:pt modelId="{43E1FC0D-B4EB-482D-AE58-C125FFD4FAE6}" type="sibTrans" cxnId="{73428D00-F48C-43AE-A6EC-E40E3C320FFB}">
      <dgm:prSet/>
      <dgm:spPr/>
      <dgm:t>
        <a:bodyPr/>
        <a:lstStyle/>
        <a:p>
          <a:endParaRPr lang="en-US"/>
        </a:p>
      </dgm:t>
    </dgm:pt>
    <dgm:pt modelId="{523A2A9B-4941-4C53-A403-A3E65D3D66D2}">
      <dgm:prSet/>
      <dgm:spPr/>
      <dgm:t>
        <a:bodyPr/>
        <a:lstStyle/>
        <a:p>
          <a:r>
            <a:rPr lang="en-GB"/>
            <a:t>key issues to focus on whilst implementing 360 – degree feedback</a:t>
          </a:r>
          <a:endParaRPr lang="en-US"/>
        </a:p>
      </dgm:t>
    </dgm:pt>
    <dgm:pt modelId="{B4DC2F84-E2EA-43C7-B5E9-87081B82E770}" type="parTrans" cxnId="{84E47BA2-AB76-4081-9847-068440872C2C}">
      <dgm:prSet/>
      <dgm:spPr/>
      <dgm:t>
        <a:bodyPr/>
        <a:lstStyle/>
        <a:p>
          <a:endParaRPr lang="en-US"/>
        </a:p>
      </dgm:t>
    </dgm:pt>
    <dgm:pt modelId="{291B71D4-13CE-4B3F-BFC2-CFAD12CB4A48}" type="sibTrans" cxnId="{84E47BA2-AB76-4081-9847-068440872C2C}">
      <dgm:prSet/>
      <dgm:spPr/>
      <dgm:t>
        <a:bodyPr/>
        <a:lstStyle/>
        <a:p>
          <a:endParaRPr lang="en-US"/>
        </a:p>
      </dgm:t>
    </dgm:pt>
    <dgm:pt modelId="{F5E22031-8423-4C2E-884F-FB28D666F955}">
      <dgm:prSet/>
      <dgm:spPr/>
      <dgm:t>
        <a:bodyPr/>
        <a:lstStyle/>
        <a:p>
          <a:r>
            <a:rPr lang="en-GB"/>
            <a:t>Conclusion</a:t>
          </a:r>
          <a:endParaRPr lang="en-US"/>
        </a:p>
      </dgm:t>
    </dgm:pt>
    <dgm:pt modelId="{71A5486D-8289-4AA4-9151-93175F9CAB43}" type="parTrans" cxnId="{F42D5F6D-9DB6-4143-89A0-CBE482ACA4F3}">
      <dgm:prSet/>
      <dgm:spPr/>
      <dgm:t>
        <a:bodyPr/>
        <a:lstStyle/>
        <a:p>
          <a:endParaRPr lang="en-US"/>
        </a:p>
      </dgm:t>
    </dgm:pt>
    <dgm:pt modelId="{A2EE0463-2ECF-478B-8F09-9BBB6F086BA4}" type="sibTrans" cxnId="{F42D5F6D-9DB6-4143-89A0-CBE482ACA4F3}">
      <dgm:prSet/>
      <dgm:spPr/>
      <dgm:t>
        <a:bodyPr/>
        <a:lstStyle/>
        <a:p>
          <a:endParaRPr lang="en-US"/>
        </a:p>
      </dgm:t>
    </dgm:pt>
    <dgm:pt modelId="{014A24E1-0010-4DCF-8ADB-76333157AE65}">
      <dgm:prSet/>
      <dgm:spPr/>
      <dgm:t>
        <a:bodyPr/>
        <a:lstStyle/>
        <a:p>
          <a:r>
            <a:rPr lang="en-GB"/>
            <a:t>References </a:t>
          </a:r>
          <a:endParaRPr lang="en-US"/>
        </a:p>
      </dgm:t>
    </dgm:pt>
    <dgm:pt modelId="{857AA99D-0AE1-4267-9574-6ED9AC15D414}" type="parTrans" cxnId="{8AFB24E9-3221-4D6C-B7A6-D46BC5F4EB4E}">
      <dgm:prSet/>
      <dgm:spPr/>
      <dgm:t>
        <a:bodyPr/>
        <a:lstStyle/>
        <a:p>
          <a:endParaRPr lang="en-US"/>
        </a:p>
      </dgm:t>
    </dgm:pt>
    <dgm:pt modelId="{8C0CB51C-4746-4DA7-B1FF-BB8DF8B8D848}" type="sibTrans" cxnId="{8AFB24E9-3221-4D6C-B7A6-D46BC5F4EB4E}">
      <dgm:prSet/>
      <dgm:spPr/>
      <dgm:t>
        <a:bodyPr/>
        <a:lstStyle/>
        <a:p>
          <a:endParaRPr lang="en-US"/>
        </a:p>
      </dgm:t>
    </dgm:pt>
    <dgm:pt modelId="{166F946E-97D5-4848-B914-51990A83F591}" type="pres">
      <dgm:prSet presAssocID="{D0BFB718-B71E-4DAC-B19F-95BDA5E93002}" presName="Name0" presStyleCnt="0">
        <dgm:presLayoutVars>
          <dgm:dir/>
          <dgm:resizeHandles val="exact"/>
        </dgm:presLayoutVars>
      </dgm:prSet>
      <dgm:spPr/>
    </dgm:pt>
    <dgm:pt modelId="{386C2C33-3319-4FF4-96D1-45EF1D38C3A1}" type="pres">
      <dgm:prSet presAssocID="{40C1511B-D8CC-4B07-8D75-6F73C93ADD97}" presName="node" presStyleLbl="node1" presStyleIdx="0" presStyleCnt="10">
        <dgm:presLayoutVars>
          <dgm:bulletEnabled val="1"/>
        </dgm:presLayoutVars>
      </dgm:prSet>
      <dgm:spPr/>
    </dgm:pt>
    <dgm:pt modelId="{4BA2398E-1248-4D4F-9CC8-AC27676B1946}" type="pres">
      <dgm:prSet presAssocID="{443F72E2-044F-407B-ADBD-91C4FA84EB0B}" presName="sibTrans" presStyleLbl="sibTrans1D1" presStyleIdx="0" presStyleCnt="9"/>
      <dgm:spPr/>
    </dgm:pt>
    <dgm:pt modelId="{FB0D3225-6B31-4714-B32A-86CF22B1FC7A}" type="pres">
      <dgm:prSet presAssocID="{443F72E2-044F-407B-ADBD-91C4FA84EB0B}" presName="connectorText" presStyleLbl="sibTrans1D1" presStyleIdx="0" presStyleCnt="9"/>
      <dgm:spPr/>
    </dgm:pt>
    <dgm:pt modelId="{36EEFFF6-63C3-4134-BB9A-4D274DF20673}" type="pres">
      <dgm:prSet presAssocID="{8B58065C-40EF-47FA-B12F-90B896A98D2D}" presName="node" presStyleLbl="node1" presStyleIdx="1" presStyleCnt="10">
        <dgm:presLayoutVars>
          <dgm:bulletEnabled val="1"/>
        </dgm:presLayoutVars>
      </dgm:prSet>
      <dgm:spPr/>
    </dgm:pt>
    <dgm:pt modelId="{CBBED106-8502-49E4-8B3B-70FD01325C55}" type="pres">
      <dgm:prSet presAssocID="{147853B7-7ACA-4D9A-9970-D93B9EE7C706}" presName="sibTrans" presStyleLbl="sibTrans1D1" presStyleIdx="1" presStyleCnt="9"/>
      <dgm:spPr/>
    </dgm:pt>
    <dgm:pt modelId="{F4FDB023-111F-4A39-AD84-FC0042D2F666}" type="pres">
      <dgm:prSet presAssocID="{147853B7-7ACA-4D9A-9970-D93B9EE7C706}" presName="connectorText" presStyleLbl="sibTrans1D1" presStyleIdx="1" presStyleCnt="9"/>
      <dgm:spPr/>
    </dgm:pt>
    <dgm:pt modelId="{803AC959-FF33-4FC5-92DE-79CC566C2525}" type="pres">
      <dgm:prSet presAssocID="{E165D3BF-0BA5-402D-BD28-A4AE69AB6854}" presName="node" presStyleLbl="node1" presStyleIdx="2" presStyleCnt="10">
        <dgm:presLayoutVars>
          <dgm:bulletEnabled val="1"/>
        </dgm:presLayoutVars>
      </dgm:prSet>
      <dgm:spPr/>
    </dgm:pt>
    <dgm:pt modelId="{CB564379-441A-47BB-A721-CB50137BBC89}" type="pres">
      <dgm:prSet presAssocID="{B348665F-EF9F-477C-BC35-F96C76EEA8D5}" presName="sibTrans" presStyleLbl="sibTrans1D1" presStyleIdx="2" presStyleCnt="9"/>
      <dgm:spPr/>
    </dgm:pt>
    <dgm:pt modelId="{88DFED0C-DE3C-42F6-827D-876B410BBD1B}" type="pres">
      <dgm:prSet presAssocID="{B348665F-EF9F-477C-BC35-F96C76EEA8D5}" presName="connectorText" presStyleLbl="sibTrans1D1" presStyleIdx="2" presStyleCnt="9"/>
      <dgm:spPr/>
    </dgm:pt>
    <dgm:pt modelId="{07B2BC99-02AC-477B-A1E7-38533C1F0CE8}" type="pres">
      <dgm:prSet presAssocID="{14094F88-9281-4947-A6A3-619E7B2DAC74}" presName="node" presStyleLbl="node1" presStyleIdx="3" presStyleCnt="10">
        <dgm:presLayoutVars>
          <dgm:bulletEnabled val="1"/>
        </dgm:presLayoutVars>
      </dgm:prSet>
      <dgm:spPr/>
    </dgm:pt>
    <dgm:pt modelId="{B0A3AA85-6651-4AB5-A4E3-3A1A49E0319D}" type="pres">
      <dgm:prSet presAssocID="{0E9873E8-3588-48DF-BD64-2CD76F705E00}" presName="sibTrans" presStyleLbl="sibTrans1D1" presStyleIdx="3" presStyleCnt="9"/>
      <dgm:spPr/>
    </dgm:pt>
    <dgm:pt modelId="{BA0B0AA0-263B-40B4-8550-19F6600E194C}" type="pres">
      <dgm:prSet presAssocID="{0E9873E8-3588-48DF-BD64-2CD76F705E00}" presName="connectorText" presStyleLbl="sibTrans1D1" presStyleIdx="3" presStyleCnt="9"/>
      <dgm:spPr/>
    </dgm:pt>
    <dgm:pt modelId="{AB1E0DFC-2BE2-4C74-B54F-D62849E716EC}" type="pres">
      <dgm:prSet presAssocID="{9DF57494-30E4-4E64-B0BD-874C3C069291}" presName="node" presStyleLbl="node1" presStyleIdx="4" presStyleCnt="10">
        <dgm:presLayoutVars>
          <dgm:bulletEnabled val="1"/>
        </dgm:presLayoutVars>
      </dgm:prSet>
      <dgm:spPr/>
    </dgm:pt>
    <dgm:pt modelId="{29FBA2DF-0EF3-426D-BDC5-E68A0790C6D0}" type="pres">
      <dgm:prSet presAssocID="{8FA611EA-4DDD-49BC-B669-B032BB125AE8}" presName="sibTrans" presStyleLbl="sibTrans1D1" presStyleIdx="4" presStyleCnt="9"/>
      <dgm:spPr/>
    </dgm:pt>
    <dgm:pt modelId="{F9DD71FF-08BB-4ABD-93B3-81139055E79A}" type="pres">
      <dgm:prSet presAssocID="{8FA611EA-4DDD-49BC-B669-B032BB125AE8}" presName="connectorText" presStyleLbl="sibTrans1D1" presStyleIdx="4" presStyleCnt="9"/>
      <dgm:spPr/>
    </dgm:pt>
    <dgm:pt modelId="{F8D98322-6292-49B7-BCBD-C3F6319E0046}" type="pres">
      <dgm:prSet presAssocID="{CD0078CE-AFB3-4A0B-BB3A-3765F0B34DD8}" presName="node" presStyleLbl="node1" presStyleIdx="5" presStyleCnt="10">
        <dgm:presLayoutVars>
          <dgm:bulletEnabled val="1"/>
        </dgm:presLayoutVars>
      </dgm:prSet>
      <dgm:spPr/>
    </dgm:pt>
    <dgm:pt modelId="{73561F90-94A2-4F75-83A1-9F3AB4A138AF}" type="pres">
      <dgm:prSet presAssocID="{F3086E3D-B34C-4496-86DC-B21C3B537D7C}" presName="sibTrans" presStyleLbl="sibTrans1D1" presStyleIdx="5" presStyleCnt="9"/>
      <dgm:spPr/>
    </dgm:pt>
    <dgm:pt modelId="{94047F2F-4D6D-48A0-A25D-C4AB06674E03}" type="pres">
      <dgm:prSet presAssocID="{F3086E3D-B34C-4496-86DC-B21C3B537D7C}" presName="connectorText" presStyleLbl="sibTrans1D1" presStyleIdx="5" presStyleCnt="9"/>
      <dgm:spPr/>
    </dgm:pt>
    <dgm:pt modelId="{717254C1-D21F-485A-95B8-26EBFE35E115}" type="pres">
      <dgm:prSet presAssocID="{64B1763D-3419-489A-BB8C-EA0E85A6B212}" presName="node" presStyleLbl="node1" presStyleIdx="6" presStyleCnt="10">
        <dgm:presLayoutVars>
          <dgm:bulletEnabled val="1"/>
        </dgm:presLayoutVars>
      </dgm:prSet>
      <dgm:spPr/>
    </dgm:pt>
    <dgm:pt modelId="{392BD10F-FAF0-468B-B13A-A45BF916BBDE}" type="pres">
      <dgm:prSet presAssocID="{43E1FC0D-B4EB-482D-AE58-C125FFD4FAE6}" presName="sibTrans" presStyleLbl="sibTrans1D1" presStyleIdx="6" presStyleCnt="9"/>
      <dgm:spPr/>
    </dgm:pt>
    <dgm:pt modelId="{8EE2FA64-A572-4D10-9E69-B9BADCC9FC5D}" type="pres">
      <dgm:prSet presAssocID="{43E1FC0D-B4EB-482D-AE58-C125FFD4FAE6}" presName="connectorText" presStyleLbl="sibTrans1D1" presStyleIdx="6" presStyleCnt="9"/>
      <dgm:spPr/>
    </dgm:pt>
    <dgm:pt modelId="{368EBCC1-A9A2-45B0-83C6-089046B923EA}" type="pres">
      <dgm:prSet presAssocID="{523A2A9B-4941-4C53-A403-A3E65D3D66D2}" presName="node" presStyleLbl="node1" presStyleIdx="7" presStyleCnt="10">
        <dgm:presLayoutVars>
          <dgm:bulletEnabled val="1"/>
        </dgm:presLayoutVars>
      </dgm:prSet>
      <dgm:spPr/>
    </dgm:pt>
    <dgm:pt modelId="{22A01981-FA92-4373-88E4-2B3DBB6C4982}" type="pres">
      <dgm:prSet presAssocID="{291B71D4-13CE-4B3F-BFC2-CFAD12CB4A48}" presName="sibTrans" presStyleLbl="sibTrans1D1" presStyleIdx="7" presStyleCnt="9"/>
      <dgm:spPr/>
    </dgm:pt>
    <dgm:pt modelId="{8056C4DD-9AE6-468B-856C-863AC74D18D0}" type="pres">
      <dgm:prSet presAssocID="{291B71D4-13CE-4B3F-BFC2-CFAD12CB4A48}" presName="connectorText" presStyleLbl="sibTrans1D1" presStyleIdx="7" presStyleCnt="9"/>
      <dgm:spPr/>
    </dgm:pt>
    <dgm:pt modelId="{819A3E26-EFAC-43D5-BBBA-4482FD2362C0}" type="pres">
      <dgm:prSet presAssocID="{F5E22031-8423-4C2E-884F-FB28D666F955}" presName="node" presStyleLbl="node1" presStyleIdx="8" presStyleCnt="10">
        <dgm:presLayoutVars>
          <dgm:bulletEnabled val="1"/>
        </dgm:presLayoutVars>
      </dgm:prSet>
      <dgm:spPr/>
    </dgm:pt>
    <dgm:pt modelId="{934F7477-B9D8-426B-B91E-0236A8E55439}" type="pres">
      <dgm:prSet presAssocID="{A2EE0463-2ECF-478B-8F09-9BBB6F086BA4}" presName="sibTrans" presStyleLbl="sibTrans1D1" presStyleIdx="8" presStyleCnt="9"/>
      <dgm:spPr/>
    </dgm:pt>
    <dgm:pt modelId="{01AD30FD-DDCF-4D86-AE8F-52C8480F2E00}" type="pres">
      <dgm:prSet presAssocID="{A2EE0463-2ECF-478B-8F09-9BBB6F086BA4}" presName="connectorText" presStyleLbl="sibTrans1D1" presStyleIdx="8" presStyleCnt="9"/>
      <dgm:spPr/>
    </dgm:pt>
    <dgm:pt modelId="{E47742E8-707F-4CF8-A7C3-D3FC0EF374D5}" type="pres">
      <dgm:prSet presAssocID="{014A24E1-0010-4DCF-8ADB-76333157AE65}" presName="node" presStyleLbl="node1" presStyleIdx="9" presStyleCnt="10">
        <dgm:presLayoutVars>
          <dgm:bulletEnabled val="1"/>
        </dgm:presLayoutVars>
      </dgm:prSet>
      <dgm:spPr/>
    </dgm:pt>
  </dgm:ptLst>
  <dgm:cxnLst>
    <dgm:cxn modelId="{73428D00-F48C-43AE-A6EC-E40E3C320FFB}" srcId="{D0BFB718-B71E-4DAC-B19F-95BDA5E93002}" destId="{64B1763D-3419-489A-BB8C-EA0E85A6B212}" srcOrd="6" destOrd="0" parTransId="{7CE7E4B9-D4EC-4960-B484-460FED1D1843}" sibTransId="{43E1FC0D-B4EB-482D-AE58-C125FFD4FAE6}"/>
    <dgm:cxn modelId="{A08FB400-E5D4-4F82-BD41-DDF23F255BEF}" type="presOf" srcId="{A2EE0463-2ECF-478B-8F09-9BBB6F086BA4}" destId="{934F7477-B9D8-426B-B91E-0236A8E55439}" srcOrd="0" destOrd="0" presId="urn:microsoft.com/office/officeart/2016/7/layout/RepeatingBendingProcessNew"/>
    <dgm:cxn modelId="{CCACB500-9142-4C74-8488-CF03C2F35BCB}" type="presOf" srcId="{40C1511B-D8CC-4B07-8D75-6F73C93ADD97}" destId="{386C2C33-3319-4FF4-96D1-45EF1D38C3A1}" srcOrd="0" destOrd="0" presId="urn:microsoft.com/office/officeart/2016/7/layout/RepeatingBendingProcessNew"/>
    <dgm:cxn modelId="{9BD5C705-7254-4D8D-9633-45B48A8C6216}" srcId="{D0BFB718-B71E-4DAC-B19F-95BDA5E93002}" destId="{14094F88-9281-4947-A6A3-619E7B2DAC74}" srcOrd="3" destOrd="0" parTransId="{F04B9875-9517-448C-86C6-0A5F2A123C66}" sibTransId="{0E9873E8-3588-48DF-BD64-2CD76F705E00}"/>
    <dgm:cxn modelId="{B3C9910A-B78F-40FB-909D-6A5239B5683D}" type="presOf" srcId="{B348665F-EF9F-477C-BC35-F96C76EEA8D5}" destId="{CB564379-441A-47BB-A721-CB50137BBC89}" srcOrd="0" destOrd="0" presId="urn:microsoft.com/office/officeart/2016/7/layout/RepeatingBendingProcessNew"/>
    <dgm:cxn modelId="{589F0710-31D6-44C3-8C04-FD88E3FEBB80}" type="presOf" srcId="{14094F88-9281-4947-A6A3-619E7B2DAC74}" destId="{07B2BC99-02AC-477B-A1E7-38533C1F0CE8}" srcOrd="0" destOrd="0" presId="urn:microsoft.com/office/officeart/2016/7/layout/RepeatingBendingProcessNew"/>
    <dgm:cxn modelId="{041A5811-5295-42D3-B4F2-0DF94343CF56}" srcId="{D0BFB718-B71E-4DAC-B19F-95BDA5E93002}" destId="{8B58065C-40EF-47FA-B12F-90B896A98D2D}" srcOrd="1" destOrd="0" parTransId="{E0049075-D37A-45A8-B08E-F2A57E389F1A}" sibTransId="{147853B7-7ACA-4D9A-9970-D93B9EE7C706}"/>
    <dgm:cxn modelId="{24A16617-BF81-4BF0-8B4A-876F3EC9E8D3}" type="presOf" srcId="{0E9873E8-3588-48DF-BD64-2CD76F705E00}" destId="{BA0B0AA0-263B-40B4-8550-19F6600E194C}" srcOrd="1" destOrd="0" presId="urn:microsoft.com/office/officeart/2016/7/layout/RepeatingBendingProcessNew"/>
    <dgm:cxn modelId="{E65FED1D-D858-4393-95C6-B96678A47138}" type="presOf" srcId="{523A2A9B-4941-4C53-A403-A3E65D3D66D2}" destId="{368EBCC1-A9A2-45B0-83C6-089046B923EA}" srcOrd="0" destOrd="0" presId="urn:microsoft.com/office/officeart/2016/7/layout/RepeatingBendingProcessNew"/>
    <dgm:cxn modelId="{A7C2B121-7223-4844-9802-C0CEFF8E5D60}" type="presOf" srcId="{CD0078CE-AFB3-4A0B-BB3A-3765F0B34DD8}" destId="{F8D98322-6292-49B7-BCBD-C3F6319E0046}" srcOrd="0" destOrd="0" presId="urn:microsoft.com/office/officeart/2016/7/layout/RepeatingBendingProcessNew"/>
    <dgm:cxn modelId="{6FE6B721-E91B-49C2-9B52-1283F9B347EE}" type="presOf" srcId="{A2EE0463-2ECF-478B-8F09-9BBB6F086BA4}" destId="{01AD30FD-DDCF-4D86-AE8F-52C8480F2E00}" srcOrd="1" destOrd="0" presId="urn:microsoft.com/office/officeart/2016/7/layout/RepeatingBendingProcessNew"/>
    <dgm:cxn modelId="{2E90132E-3E17-43F0-85BD-D4BC26BACFA4}" type="presOf" srcId="{291B71D4-13CE-4B3F-BFC2-CFAD12CB4A48}" destId="{8056C4DD-9AE6-468B-856C-863AC74D18D0}" srcOrd="1" destOrd="0" presId="urn:microsoft.com/office/officeart/2016/7/layout/RepeatingBendingProcessNew"/>
    <dgm:cxn modelId="{0FBEA35D-04C8-4AA0-89AC-F353618CDA6F}" srcId="{D0BFB718-B71E-4DAC-B19F-95BDA5E93002}" destId="{E165D3BF-0BA5-402D-BD28-A4AE69AB6854}" srcOrd="2" destOrd="0" parTransId="{F3770655-4DDF-460D-B31A-BF4ADDC9DD3B}" sibTransId="{B348665F-EF9F-477C-BC35-F96C76EEA8D5}"/>
    <dgm:cxn modelId="{4D672F5F-3594-4534-A585-8BA18334471E}" type="presOf" srcId="{F3086E3D-B34C-4496-86DC-B21C3B537D7C}" destId="{73561F90-94A2-4F75-83A1-9F3AB4A138AF}" srcOrd="0" destOrd="0" presId="urn:microsoft.com/office/officeart/2016/7/layout/RepeatingBendingProcessNew"/>
    <dgm:cxn modelId="{FA619663-386C-42A6-94DE-F02C4C2E75A5}" type="presOf" srcId="{291B71D4-13CE-4B3F-BFC2-CFAD12CB4A48}" destId="{22A01981-FA92-4373-88E4-2B3DBB6C4982}" srcOrd="0" destOrd="0" presId="urn:microsoft.com/office/officeart/2016/7/layout/RepeatingBendingProcessNew"/>
    <dgm:cxn modelId="{D422F664-9462-46C4-8D16-8911A2FFD010}" type="presOf" srcId="{443F72E2-044F-407B-ADBD-91C4FA84EB0B}" destId="{FB0D3225-6B31-4714-B32A-86CF22B1FC7A}" srcOrd="1" destOrd="0" presId="urn:microsoft.com/office/officeart/2016/7/layout/RepeatingBendingProcessNew"/>
    <dgm:cxn modelId="{C97C3B68-D86E-41B4-9D40-3CC7D3F91C97}" type="presOf" srcId="{0E9873E8-3588-48DF-BD64-2CD76F705E00}" destId="{B0A3AA85-6651-4AB5-A4E3-3A1A49E0319D}" srcOrd="0" destOrd="0" presId="urn:microsoft.com/office/officeart/2016/7/layout/RepeatingBendingProcessNew"/>
    <dgm:cxn modelId="{A55CB34B-429B-4CE3-9D0C-6CE3E440693D}" type="presOf" srcId="{B348665F-EF9F-477C-BC35-F96C76EEA8D5}" destId="{88DFED0C-DE3C-42F6-827D-876B410BBD1B}" srcOrd="1" destOrd="0" presId="urn:microsoft.com/office/officeart/2016/7/layout/RepeatingBendingProcessNew"/>
    <dgm:cxn modelId="{F42D5F6D-9DB6-4143-89A0-CBE482ACA4F3}" srcId="{D0BFB718-B71E-4DAC-B19F-95BDA5E93002}" destId="{F5E22031-8423-4C2E-884F-FB28D666F955}" srcOrd="8" destOrd="0" parTransId="{71A5486D-8289-4AA4-9151-93175F9CAB43}" sibTransId="{A2EE0463-2ECF-478B-8F09-9BBB6F086BA4}"/>
    <dgm:cxn modelId="{383BD674-AC0C-4B1F-AA37-E0C790106F6D}" srcId="{D0BFB718-B71E-4DAC-B19F-95BDA5E93002}" destId="{40C1511B-D8CC-4B07-8D75-6F73C93ADD97}" srcOrd="0" destOrd="0" parTransId="{F148144B-44A8-48F7-8693-CC1FE15C8FB9}" sibTransId="{443F72E2-044F-407B-ADBD-91C4FA84EB0B}"/>
    <dgm:cxn modelId="{B88A8658-EA73-458E-98CB-78F34B200904}" type="presOf" srcId="{8FA611EA-4DDD-49BC-B669-B032BB125AE8}" destId="{F9DD71FF-08BB-4ABD-93B3-81139055E79A}" srcOrd="1" destOrd="0" presId="urn:microsoft.com/office/officeart/2016/7/layout/RepeatingBendingProcessNew"/>
    <dgm:cxn modelId="{948EB67C-5146-42C4-AD51-6E46B00BD59E}" type="presOf" srcId="{D0BFB718-B71E-4DAC-B19F-95BDA5E93002}" destId="{166F946E-97D5-4848-B914-51990A83F591}" srcOrd="0" destOrd="0" presId="urn:microsoft.com/office/officeart/2016/7/layout/RepeatingBendingProcessNew"/>
    <dgm:cxn modelId="{BE65AD8B-0FAB-4C57-8A2E-77D5A93263D0}" type="presOf" srcId="{43E1FC0D-B4EB-482D-AE58-C125FFD4FAE6}" destId="{8EE2FA64-A572-4D10-9E69-B9BADCC9FC5D}" srcOrd="1" destOrd="0" presId="urn:microsoft.com/office/officeart/2016/7/layout/RepeatingBendingProcessNew"/>
    <dgm:cxn modelId="{65936395-C920-4D0B-B5FF-F3036D5DBAD7}" srcId="{D0BFB718-B71E-4DAC-B19F-95BDA5E93002}" destId="{9DF57494-30E4-4E64-B0BD-874C3C069291}" srcOrd="4" destOrd="0" parTransId="{8C3D9843-B127-4DCD-8A7A-42DC053968A3}" sibTransId="{8FA611EA-4DDD-49BC-B669-B032BB125AE8}"/>
    <dgm:cxn modelId="{603ACB98-7D87-42C2-B64B-AD8DEA152A72}" type="presOf" srcId="{43E1FC0D-B4EB-482D-AE58-C125FFD4FAE6}" destId="{392BD10F-FAF0-468B-B13A-A45BF916BBDE}" srcOrd="0" destOrd="0" presId="urn:microsoft.com/office/officeart/2016/7/layout/RepeatingBendingProcessNew"/>
    <dgm:cxn modelId="{BED8A7A0-DB85-45D5-9A93-973784732365}" type="presOf" srcId="{147853B7-7ACA-4D9A-9970-D93B9EE7C706}" destId="{F4FDB023-111F-4A39-AD84-FC0042D2F666}" srcOrd="1" destOrd="0" presId="urn:microsoft.com/office/officeart/2016/7/layout/RepeatingBendingProcessNew"/>
    <dgm:cxn modelId="{84E47BA2-AB76-4081-9847-068440872C2C}" srcId="{D0BFB718-B71E-4DAC-B19F-95BDA5E93002}" destId="{523A2A9B-4941-4C53-A403-A3E65D3D66D2}" srcOrd="7" destOrd="0" parTransId="{B4DC2F84-E2EA-43C7-B5E9-87081B82E770}" sibTransId="{291B71D4-13CE-4B3F-BFC2-CFAD12CB4A48}"/>
    <dgm:cxn modelId="{A97903A3-60D8-4A47-8673-8539A1D6FF31}" type="presOf" srcId="{014A24E1-0010-4DCF-8ADB-76333157AE65}" destId="{E47742E8-707F-4CF8-A7C3-D3FC0EF374D5}" srcOrd="0" destOrd="0" presId="urn:microsoft.com/office/officeart/2016/7/layout/RepeatingBendingProcessNew"/>
    <dgm:cxn modelId="{40BEEAB0-361A-4F1B-AF15-A0F40BF2EE71}" type="presOf" srcId="{E165D3BF-0BA5-402D-BD28-A4AE69AB6854}" destId="{803AC959-FF33-4FC5-92DE-79CC566C2525}" srcOrd="0" destOrd="0" presId="urn:microsoft.com/office/officeart/2016/7/layout/RepeatingBendingProcessNew"/>
    <dgm:cxn modelId="{2B6084B1-757C-4044-BE98-FB3ADDDB6746}" type="presOf" srcId="{9DF57494-30E4-4E64-B0BD-874C3C069291}" destId="{AB1E0DFC-2BE2-4C74-B54F-D62849E716EC}" srcOrd="0" destOrd="0" presId="urn:microsoft.com/office/officeart/2016/7/layout/RepeatingBendingProcessNew"/>
    <dgm:cxn modelId="{54CC58BB-08BA-45F1-905F-1F3E73DC4EAA}" type="presOf" srcId="{147853B7-7ACA-4D9A-9970-D93B9EE7C706}" destId="{CBBED106-8502-49E4-8B3B-70FD01325C55}" srcOrd="0" destOrd="0" presId="urn:microsoft.com/office/officeart/2016/7/layout/RepeatingBendingProcessNew"/>
    <dgm:cxn modelId="{89DE0BBC-F5F6-460B-8D26-0B559BA1A223}" type="presOf" srcId="{64B1763D-3419-489A-BB8C-EA0E85A6B212}" destId="{717254C1-D21F-485A-95B8-26EBFE35E115}" srcOrd="0" destOrd="0" presId="urn:microsoft.com/office/officeart/2016/7/layout/RepeatingBendingProcessNew"/>
    <dgm:cxn modelId="{F79395BC-7E44-460C-A158-882006893328}" type="presOf" srcId="{F3086E3D-B34C-4496-86DC-B21C3B537D7C}" destId="{94047F2F-4D6D-48A0-A25D-C4AB06674E03}" srcOrd="1" destOrd="0" presId="urn:microsoft.com/office/officeart/2016/7/layout/RepeatingBendingProcessNew"/>
    <dgm:cxn modelId="{C4547ACE-F216-4E58-A073-3D14EC835CB9}" type="presOf" srcId="{F5E22031-8423-4C2E-884F-FB28D666F955}" destId="{819A3E26-EFAC-43D5-BBBA-4482FD2362C0}" srcOrd="0" destOrd="0" presId="urn:microsoft.com/office/officeart/2016/7/layout/RepeatingBendingProcessNew"/>
    <dgm:cxn modelId="{E399DFD1-A9B1-456F-9658-9DCB3043E306}" srcId="{D0BFB718-B71E-4DAC-B19F-95BDA5E93002}" destId="{CD0078CE-AFB3-4A0B-BB3A-3765F0B34DD8}" srcOrd="5" destOrd="0" parTransId="{19E98526-85C1-4537-A5E5-4C765D3529C0}" sibTransId="{F3086E3D-B34C-4496-86DC-B21C3B537D7C}"/>
    <dgm:cxn modelId="{8AFB24E9-3221-4D6C-B7A6-D46BC5F4EB4E}" srcId="{D0BFB718-B71E-4DAC-B19F-95BDA5E93002}" destId="{014A24E1-0010-4DCF-8ADB-76333157AE65}" srcOrd="9" destOrd="0" parTransId="{857AA99D-0AE1-4267-9574-6ED9AC15D414}" sibTransId="{8C0CB51C-4746-4DA7-B1FF-BB8DF8B8D848}"/>
    <dgm:cxn modelId="{F466A3E9-DC52-473C-8F47-75D2A0F96E29}" type="presOf" srcId="{8B58065C-40EF-47FA-B12F-90B896A98D2D}" destId="{36EEFFF6-63C3-4134-BB9A-4D274DF20673}" srcOrd="0" destOrd="0" presId="urn:microsoft.com/office/officeart/2016/7/layout/RepeatingBendingProcessNew"/>
    <dgm:cxn modelId="{AC2440F4-8B44-4BA5-9C58-FE7B062BFE1D}" type="presOf" srcId="{443F72E2-044F-407B-ADBD-91C4FA84EB0B}" destId="{4BA2398E-1248-4D4F-9CC8-AC27676B1946}" srcOrd="0" destOrd="0" presId="urn:microsoft.com/office/officeart/2016/7/layout/RepeatingBendingProcessNew"/>
    <dgm:cxn modelId="{171389FA-C151-432F-823D-66F36A424707}" type="presOf" srcId="{8FA611EA-4DDD-49BC-B669-B032BB125AE8}" destId="{29FBA2DF-0EF3-426D-BDC5-E68A0790C6D0}" srcOrd="0" destOrd="0" presId="urn:microsoft.com/office/officeart/2016/7/layout/RepeatingBendingProcessNew"/>
    <dgm:cxn modelId="{B7CE6BC2-B6AA-4C85-9143-B8E039EEACBA}" type="presParOf" srcId="{166F946E-97D5-4848-B914-51990A83F591}" destId="{386C2C33-3319-4FF4-96D1-45EF1D38C3A1}" srcOrd="0" destOrd="0" presId="urn:microsoft.com/office/officeart/2016/7/layout/RepeatingBendingProcessNew"/>
    <dgm:cxn modelId="{27A9CB9D-4CD5-4094-9C76-DE032C085CF3}" type="presParOf" srcId="{166F946E-97D5-4848-B914-51990A83F591}" destId="{4BA2398E-1248-4D4F-9CC8-AC27676B1946}" srcOrd="1" destOrd="0" presId="urn:microsoft.com/office/officeart/2016/7/layout/RepeatingBendingProcessNew"/>
    <dgm:cxn modelId="{B7A3E934-8B24-4A76-8677-C226486608C9}" type="presParOf" srcId="{4BA2398E-1248-4D4F-9CC8-AC27676B1946}" destId="{FB0D3225-6B31-4714-B32A-86CF22B1FC7A}" srcOrd="0" destOrd="0" presId="urn:microsoft.com/office/officeart/2016/7/layout/RepeatingBendingProcessNew"/>
    <dgm:cxn modelId="{1C1938C4-2A00-4928-8055-6C776AA012D9}" type="presParOf" srcId="{166F946E-97D5-4848-B914-51990A83F591}" destId="{36EEFFF6-63C3-4134-BB9A-4D274DF20673}" srcOrd="2" destOrd="0" presId="urn:microsoft.com/office/officeart/2016/7/layout/RepeatingBendingProcessNew"/>
    <dgm:cxn modelId="{64826C4D-0FA3-4C5E-A6FF-AA670AA9389C}" type="presParOf" srcId="{166F946E-97D5-4848-B914-51990A83F591}" destId="{CBBED106-8502-49E4-8B3B-70FD01325C55}" srcOrd="3" destOrd="0" presId="urn:microsoft.com/office/officeart/2016/7/layout/RepeatingBendingProcessNew"/>
    <dgm:cxn modelId="{74C3E910-E3A9-47AE-A491-A99EF5F4F437}" type="presParOf" srcId="{CBBED106-8502-49E4-8B3B-70FD01325C55}" destId="{F4FDB023-111F-4A39-AD84-FC0042D2F666}" srcOrd="0" destOrd="0" presId="urn:microsoft.com/office/officeart/2016/7/layout/RepeatingBendingProcessNew"/>
    <dgm:cxn modelId="{86AD29C1-AB8D-488A-93C8-813061A95CC3}" type="presParOf" srcId="{166F946E-97D5-4848-B914-51990A83F591}" destId="{803AC959-FF33-4FC5-92DE-79CC566C2525}" srcOrd="4" destOrd="0" presId="urn:microsoft.com/office/officeart/2016/7/layout/RepeatingBendingProcessNew"/>
    <dgm:cxn modelId="{2A88BE6F-99EF-4B4E-8725-1B7DFB312CED}" type="presParOf" srcId="{166F946E-97D5-4848-B914-51990A83F591}" destId="{CB564379-441A-47BB-A721-CB50137BBC89}" srcOrd="5" destOrd="0" presId="urn:microsoft.com/office/officeart/2016/7/layout/RepeatingBendingProcessNew"/>
    <dgm:cxn modelId="{39CDCFA4-F6D7-4B53-9404-DC2D94C21057}" type="presParOf" srcId="{CB564379-441A-47BB-A721-CB50137BBC89}" destId="{88DFED0C-DE3C-42F6-827D-876B410BBD1B}" srcOrd="0" destOrd="0" presId="urn:microsoft.com/office/officeart/2016/7/layout/RepeatingBendingProcessNew"/>
    <dgm:cxn modelId="{85E91B26-3387-423F-B9F4-5E852383B117}" type="presParOf" srcId="{166F946E-97D5-4848-B914-51990A83F591}" destId="{07B2BC99-02AC-477B-A1E7-38533C1F0CE8}" srcOrd="6" destOrd="0" presId="urn:microsoft.com/office/officeart/2016/7/layout/RepeatingBendingProcessNew"/>
    <dgm:cxn modelId="{8EA91B6A-BAEE-42F5-879C-EDBFD179939E}" type="presParOf" srcId="{166F946E-97D5-4848-B914-51990A83F591}" destId="{B0A3AA85-6651-4AB5-A4E3-3A1A49E0319D}" srcOrd="7" destOrd="0" presId="urn:microsoft.com/office/officeart/2016/7/layout/RepeatingBendingProcessNew"/>
    <dgm:cxn modelId="{B26B5608-FFD5-4E55-8650-E6B8D725DA2C}" type="presParOf" srcId="{B0A3AA85-6651-4AB5-A4E3-3A1A49E0319D}" destId="{BA0B0AA0-263B-40B4-8550-19F6600E194C}" srcOrd="0" destOrd="0" presId="urn:microsoft.com/office/officeart/2016/7/layout/RepeatingBendingProcessNew"/>
    <dgm:cxn modelId="{583C4BFD-A9A6-4BB8-A532-3D82F1625452}" type="presParOf" srcId="{166F946E-97D5-4848-B914-51990A83F591}" destId="{AB1E0DFC-2BE2-4C74-B54F-D62849E716EC}" srcOrd="8" destOrd="0" presId="urn:microsoft.com/office/officeart/2016/7/layout/RepeatingBendingProcessNew"/>
    <dgm:cxn modelId="{EC698C1C-C419-4399-84E7-36F2522E6E8D}" type="presParOf" srcId="{166F946E-97D5-4848-B914-51990A83F591}" destId="{29FBA2DF-0EF3-426D-BDC5-E68A0790C6D0}" srcOrd="9" destOrd="0" presId="urn:microsoft.com/office/officeart/2016/7/layout/RepeatingBendingProcessNew"/>
    <dgm:cxn modelId="{F48D6DA1-7D95-4A22-9702-409839A6047E}" type="presParOf" srcId="{29FBA2DF-0EF3-426D-BDC5-E68A0790C6D0}" destId="{F9DD71FF-08BB-4ABD-93B3-81139055E79A}" srcOrd="0" destOrd="0" presId="urn:microsoft.com/office/officeart/2016/7/layout/RepeatingBendingProcessNew"/>
    <dgm:cxn modelId="{AFDEB5FC-ECED-49EB-B12F-D378787B80C8}" type="presParOf" srcId="{166F946E-97D5-4848-B914-51990A83F591}" destId="{F8D98322-6292-49B7-BCBD-C3F6319E0046}" srcOrd="10" destOrd="0" presId="urn:microsoft.com/office/officeart/2016/7/layout/RepeatingBendingProcessNew"/>
    <dgm:cxn modelId="{FA6B4576-02E3-4E45-8666-04B8AE09FD4F}" type="presParOf" srcId="{166F946E-97D5-4848-B914-51990A83F591}" destId="{73561F90-94A2-4F75-83A1-9F3AB4A138AF}" srcOrd="11" destOrd="0" presId="urn:microsoft.com/office/officeart/2016/7/layout/RepeatingBendingProcessNew"/>
    <dgm:cxn modelId="{BC6384FD-E5A8-473E-931E-612B19B157DC}" type="presParOf" srcId="{73561F90-94A2-4F75-83A1-9F3AB4A138AF}" destId="{94047F2F-4D6D-48A0-A25D-C4AB06674E03}" srcOrd="0" destOrd="0" presId="urn:microsoft.com/office/officeart/2016/7/layout/RepeatingBendingProcessNew"/>
    <dgm:cxn modelId="{C7713EA5-FA56-468B-8D05-182F3F5E4291}" type="presParOf" srcId="{166F946E-97D5-4848-B914-51990A83F591}" destId="{717254C1-D21F-485A-95B8-26EBFE35E115}" srcOrd="12" destOrd="0" presId="urn:microsoft.com/office/officeart/2016/7/layout/RepeatingBendingProcessNew"/>
    <dgm:cxn modelId="{1AF70F81-FDEF-4C07-A48C-FBBBFDFCB2E8}" type="presParOf" srcId="{166F946E-97D5-4848-B914-51990A83F591}" destId="{392BD10F-FAF0-468B-B13A-A45BF916BBDE}" srcOrd="13" destOrd="0" presId="urn:microsoft.com/office/officeart/2016/7/layout/RepeatingBendingProcessNew"/>
    <dgm:cxn modelId="{DD1C681D-9D4F-44F4-A130-6839951EB445}" type="presParOf" srcId="{392BD10F-FAF0-468B-B13A-A45BF916BBDE}" destId="{8EE2FA64-A572-4D10-9E69-B9BADCC9FC5D}" srcOrd="0" destOrd="0" presId="urn:microsoft.com/office/officeart/2016/7/layout/RepeatingBendingProcessNew"/>
    <dgm:cxn modelId="{E80F9BDD-119B-4941-A9C5-BE4828775EA8}" type="presParOf" srcId="{166F946E-97D5-4848-B914-51990A83F591}" destId="{368EBCC1-A9A2-45B0-83C6-089046B923EA}" srcOrd="14" destOrd="0" presId="urn:microsoft.com/office/officeart/2016/7/layout/RepeatingBendingProcessNew"/>
    <dgm:cxn modelId="{FE4C8D7F-27FA-475A-9AF9-50FB3DE355FC}" type="presParOf" srcId="{166F946E-97D5-4848-B914-51990A83F591}" destId="{22A01981-FA92-4373-88E4-2B3DBB6C4982}" srcOrd="15" destOrd="0" presId="urn:microsoft.com/office/officeart/2016/7/layout/RepeatingBendingProcessNew"/>
    <dgm:cxn modelId="{FF9C8E78-A27F-4E06-AE8E-D2D5BBB4032B}" type="presParOf" srcId="{22A01981-FA92-4373-88E4-2B3DBB6C4982}" destId="{8056C4DD-9AE6-468B-856C-863AC74D18D0}" srcOrd="0" destOrd="0" presId="urn:microsoft.com/office/officeart/2016/7/layout/RepeatingBendingProcessNew"/>
    <dgm:cxn modelId="{810CE49B-5177-4952-9A64-BF221C9C52FF}" type="presParOf" srcId="{166F946E-97D5-4848-B914-51990A83F591}" destId="{819A3E26-EFAC-43D5-BBBA-4482FD2362C0}" srcOrd="16" destOrd="0" presId="urn:microsoft.com/office/officeart/2016/7/layout/RepeatingBendingProcessNew"/>
    <dgm:cxn modelId="{2B8A24FE-D42C-4F37-ABD6-653D2FDA7B67}" type="presParOf" srcId="{166F946E-97D5-4848-B914-51990A83F591}" destId="{934F7477-B9D8-426B-B91E-0236A8E55439}" srcOrd="17" destOrd="0" presId="urn:microsoft.com/office/officeart/2016/7/layout/RepeatingBendingProcessNew"/>
    <dgm:cxn modelId="{2831F9C5-49CB-4E16-B326-EB4CA2B5FDAE}" type="presParOf" srcId="{934F7477-B9D8-426B-B91E-0236A8E55439}" destId="{01AD30FD-DDCF-4D86-AE8F-52C8480F2E00}" srcOrd="0" destOrd="0" presId="urn:microsoft.com/office/officeart/2016/7/layout/RepeatingBendingProcessNew"/>
    <dgm:cxn modelId="{2EE0DDD0-CA58-4DA4-890F-74CCA58A8203}" type="presParOf" srcId="{166F946E-97D5-4848-B914-51990A83F591}" destId="{E47742E8-707F-4CF8-A7C3-D3FC0EF374D5}"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564CDE-23A7-4D43-BC7D-74D8C372A11E}" type="doc">
      <dgm:prSet loTypeId="urn:microsoft.com/office/officeart/2005/8/layout/arrow5" loCatId="relationship" qsTypeId="urn:microsoft.com/office/officeart/2005/8/quickstyle/simple4" qsCatId="simple" csTypeId="urn:microsoft.com/office/officeart/2005/8/colors/colorful1" csCatId="colorful"/>
      <dgm:spPr/>
      <dgm:t>
        <a:bodyPr/>
        <a:lstStyle/>
        <a:p>
          <a:endParaRPr lang="en-US"/>
        </a:p>
      </dgm:t>
    </dgm:pt>
    <dgm:pt modelId="{BDA80AEF-0E6A-4D63-9AA2-DDE326CCEA49}">
      <dgm:prSet/>
      <dgm:spPr/>
      <dgm:t>
        <a:bodyPr/>
        <a:lstStyle/>
        <a:p>
          <a:r>
            <a:rPr lang="en-US" dirty="0"/>
            <a:t>Providing feedback to employees in an organization is vital for their improvement (Armstrong and Taylor, 2014).</a:t>
          </a:r>
        </a:p>
      </dgm:t>
    </dgm:pt>
    <dgm:pt modelId="{2AA30F46-B31C-4F87-AEAD-1FBF1BC0F1CE}" type="parTrans" cxnId="{ABF83BD9-6B3A-436B-8E74-0776F2217986}">
      <dgm:prSet/>
      <dgm:spPr/>
      <dgm:t>
        <a:bodyPr/>
        <a:lstStyle/>
        <a:p>
          <a:endParaRPr lang="en-US"/>
        </a:p>
      </dgm:t>
    </dgm:pt>
    <dgm:pt modelId="{78F5435F-5553-4E2D-ABB1-13B3E8F6FA9C}" type="sibTrans" cxnId="{ABF83BD9-6B3A-436B-8E74-0776F2217986}">
      <dgm:prSet/>
      <dgm:spPr/>
      <dgm:t>
        <a:bodyPr/>
        <a:lstStyle/>
        <a:p>
          <a:endParaRPr lang="en-US"/>
        </a:p>
      </dgm:t>
    </dgm:pt>
    <dgm:pt modelId="{BBAFBF5A-9B39-464E-A603-A33536B26F0A}">
      <dgm:prSet/>
      <dgm:spPr/>
      <dgm:t>
        <a:bodyPr/>
        <a:lstStyle/>
        <a:p>
          <a:r>
            <a:rPr lang="en-US"/>
            <a:t>Feedback allows employees to know the areas they should work on and the areas where their performance was as expected (Armstrong and Taylor, 2014).</a:t>
          </a:r>
        </a:p>
      </dgm:t>
    </dgm:pt>
    <dgm:pt modelId="{C59BC965-4801-48B3-9D6B-03656AEC6962}" type="parTrans" cxnId="{10BA7736-FDDE-4B6F-8EAF-3C29394B5105}">
      <dgm:prSet/>
      <dgm:spPr/>
      <dgm:t>
        <a:bodyPr/>
        <a:lstStyle/>
        <a:p>
          <a:endParaRPr lang="en-US"/>
        </a:p>
      </dgm:t>
    </dgm:pt>
    <dgm:pt modelId="{281DD2AC-95A4-4DC5-88FC-45E011566F89}" type="sibTrans" cxnId="{10BA7736-FDDE-4B6F-8EAF-3C29394B5105}">
      <dgm:prSet/>
      <dgm:spPr/>
      <dgm:t>
        <a:bodyPr/>
        <a:lstStyle/>
        <a:p>
          <a:endParaRPr lang="en-US"/>
        </a:p>
      </dgm:t>
    </dgm:pt>
    <dgm:pt modelId="{493907E2-CE35-46CA-8661-107580014AFA}">
      <dgm:prSet/>
      <dgm:spPr/>
      <dgm:t>
        <a:bodyPr/>
        <a:lstStyle/>
        <a:p>
          <a:r>
            <a:rPr lang="en-US"/>
            <a:t>There are different strategies for providing feedback including individual feedback and 360-degree feedback (Rowe, 2017).</a:t>
          </a:r>
        </a:p>
      </dgm:t>
    </dgm:pt>
    <dgm:pt modelId="{2719A2E0-93A1-4ECA-A02C-53C54296CE9B}" type="parTrans" cxnId="{38BC26C7-343F-4A6B-87D8-ABE14D1C9792}">
      <dgm:prSet/>
      <dgm:spPr/>
      <dgm:t>
        <a:bodyPr/>
        <a:lstStyle/>
        <a:p>
          <a:endParaRPr lang="en-US"/>
        </a:p>
      </dgm:t>
    </dgm:pt>
    <dgm:pt modelId="{0E671766-55D7-4C1E-9521-D8B55B7867BA}" type="sibTrans" cxnId="{38BC26C7-343F-4A6B-87D8-ABE14D1C9792}">
      <dgm:prSet/>
      <dgm:spPr/>
      <dgm:t>
        <a:bodyPr/>
        <a:lstStyle/>
        <a:p>
          <a:endParaRPr lang="en-US"/>
        </a:p>
      </dgm:t>
    </dgm:pt>
    <dgm:pt modelId="{5FB9CFF5-F77C-4B19-AC8A-E1C3A1AECD9B}">
      <dgm:prSet/>
      <dgm:spPr/>
      <dgm:t>
        <a:bodyPr/>
        <a:lstStyle/>
        <a:p>
          <a:r>
            <a:rPr lang="en-US"/>
            <a:t>A 360-degree feedback offers a holistic feedback from diverse stakeholders, hence providing more information . </a:t>
          </a:r>
        </a:p>
      </dgm:t>
    </dgm:pt>
    <dgm:pt modelId="{C2C32140-BA09-47AC-B477-6CE57E3736E5}" type="parTrans" cxnId="{FA4B2CD1-961E-45F4-B818-25371E97056D}">
      <dgm:prSet/>
      <dgm:spPr/>
      <dgm:t>
        <a:bodyPr/>
        <a:lstStyle/>
        <a:p>
          <a:endParaRPr lang="en-US"/>
        </a:p>
      </dgm:t>
    </dgm:pt>
    <dgm:pt modelId="{165CE2E6-0E02-49FD-8296-DE4FA5365D17}" type="sibTrans" cxnId="{FA4B2CD1-961E-45F4-B818-25371E97056D}">
      <dgm:prSet/>
      <dgm:spPr/>
      <dgm:t>
        <a:bodyPr/>
        <a:lstStyle/>
        <a:p>
          <a:endParaRPr lang="en-US"/>
        </a:p>
      </dgm:t>
    </dgm:pt>
    <dgm:pt modelId="{E9C26900-05FC-4167-9FC7-80734500DA55}">
      <dgm:prSet/>
      <dgm:spPr/>
      <dgm:t>
        <a:bodyPr/>
        <a:lstStyle/>
        <a:p>
          <a:r>
            <a:rPr lang="en-US"/>
            <a:t>This presentation focuses on 360-degree feedback as the superior strategy to providing feedback to individuals in an organization. </a:t>
          </a:r>
        </a:p>
      </dgm:t>
    </dgm:pt>
    <dgm:pt modelId="{D2992C04-C255-447D-ABB0-A51862ABE5A5}" type="parTrans" cxnId="{EC9420D3-56AA-4C0F-BFB8-35C94657DE0C}">
      <dgm:prSet/>
      <dgm:spPr/>
      <dgm:t>
        <a:bodyPr/>
        <a:lstStyle/>
        <a:p>
          <a:endParaRPr lang="en-US"/>
        </a:p>
      </dgm:t>
    </dgm:pt>
    <dgm:pt modelId="{7C422DB9-869B-43B0-97ED-5E17D8BF2451}" type="sibTrans" cxnId="{EC9420D3-56AA-4C0F-BFB8-35C94657DE0C}">
      <dgm:prSet/>
      <dgm:spPr/>
      <dgm:t>
        <a:bodyPr/>
        <a:lstStyle/>
        <a:p>
          <a:endParaRPr lang="en-US"/>
        </a:p>
      </dgm:t>
    </dgm:pt>
    <dgm:pt modelId="{EFD55EE6-6675-4691-97C0-B252D7CFABEC}" type="pres">
      <dgm:prSet presAssocID="{43564CDE-23A7-4D43-BC7D-74D8C372A11E}" presName="diagram" presStyleCnt="0">
        <dgm:presLayoutVars>
          <dgm:dir/>
          <dgm:resizeHandles val="exact"/>
        </dgm:presLayoutVars>
      </dgm:prSet>
      <dgm:spPr/>
    </dgm:pt>
    <dgm:pt modelId="{32EA3737-E480-4FDE-8F95-7B672AA1F328}" type="pres">
      <dgm:prSet presAssocID="{BDA80AEF-0E6A-4D63-9AA2-DDE326CCEA49}" presName="arrow" presStyleLbl="node1" presStyleIdx="0" presStyleCnt="5">
        <dgm:presLayoutVars>
          <dgm:bulletEnabled val="1"/>
        </dgm:presLayoutVars>
      </dgm:prSet>
      <dgm:spPr/>
    </dgm:pt>
    <dgm:pt modelId="{8A6ED819-5663-4365-A71C-636E6C717645}" type="pres">
      <dgm:prSet presAssocID="{BBAFBF5A-9B39-464E-A603-A33536B26F0A}" presName="arrow" presStyleLbl="node1" presStyleIdx="1" presStyleCnt="5">
        <dgm:presLayoutVars>
          <dgm:bulletEnabled val="1"/>
        </dgm:presLayoutVars>
      </dgm:prSet>
      <dgm:spPr/>
    </dgm:pt>
    <dgm:pt modelId="{E94D3906-636D-4745-B659-37E0B5372BD1}" type="pres">
      <dgm:prSet presAssocID="{493907E2-CE35-46CA-8661-107580014AFA}" presName="arrow" presStyleLbl="node1" presStyleIdx="2" presStyleCnt="5">
        <dgm:presLayoutVars>
          <dgm:bulletEnabled val="1"/>
        </dgm:presLayoutVars>
      </dgm:prSet>
      <dgm:spPr/>
    </dgm:pt>
    <dgm:pt modelId="{995455D1-CC6B-4326-BA1A-FE30503CA213}" type="pres">
      <dgm:prSet presAssocID="{5FB9CFF5-F77C-4B19-AC8A-E1C3A1AECD9B}" presName="arrow" presStyleLbl="node1" presStyleIdx="3" presStyleCnt="5">
        <dgm:presLayoutVars>
          <dgm:bulletEnabled val="1"/>
        </dgm:presLayoutVars>
      </dgm:prSet>
      <dgm:spPr/>
    </dgm:pt>
    <dgm:pt modelId="{B3FB3A49-D957-4CBD-B55B-DDC7D8D8FC74}" type="pres">
      <dgm:prSet presAssocID="{E9C26900-05FC-4167-9FC7-80734500DA55}" presName="arrow" presStyleLbl="node1" presStyleIdx="4" presStyleCnt="5">
        <dgm:presLayoutVars>
          <dgm:bulletEnabled val="1"/>
        </dgm:presLayoutVars>
      </dgm:prSet>
      <dgm:spPr/>
    </dgm:pt>
  </dgm:ptLst>
  <dgm:cxnLst>
    <dgm:cxn modelId="{71936629-05C7-478B-971E-6D6BEB01447F}" type="presOf" srcId="{43564CDE-23A7-4D43-BC7D-74D8C372A11E}" destId="{EFD55EE6-6675-4691-97C0-B252D7CFABEC}" srcOrd="0" destOrd="0" presId="urn:microsoft.com/office/officeart/2005/8/layout/arrow5"/>
    <dgm:cxn modelId="{10BA7736-FDDE-4B6F-8EAF-3C29394B5105}" srcId="{43564CDE-23A7-4D43-BC7D-74D8C372A11E}" destId="{BBAFBF5A-9B39-464E-A603-A33536B26F0A}" srcOrd="1" destOrd="0" parTransId="{C59BC965-4801-48B3-9D6B-03656AEC6962}" sibTransId="{281DD2AC-95A4-4DC5-88FC-45E011566F89}"/>
    <dgm:cxn modelId="{DD3E433A-585A-4950-822A-598F12EF2E3F}" type="presOf" srcId="{5FB9CFF5-F77C-4B19-AC8A-E1C3A1AECD9B}" destId="{995455D1-CC6B-4326-BA1A-FE30503CA213}" srcOrd="0" destOrd="0" presId="urn:microsoft.com/office/officeart/2005/8/layout/arrow5"/>
    <dgm:cxn modelId="{2301B66F-C91E-4511-A714-D9DC2061C78F}" type="presOf" srcId="{E9C26900-05FC-4167-9FC7-80734500DA55}" destId="{B3FB3A49-D957-4CBD-B55B-DDC7D8D8FC74}" srcOrd="0" destOrd="0" presId="urn:microsoft.com/office/officeart/2005/8/layout/arrow5"/>
    <dgm:cxn modelId="{C3ADBA51-192D-4868-8D0D-E3885DE02A1C}" type="presOf" srcId="{493907E2-CE35-46CA-8661-107580014AFA}" destId="{E94D3906-636D-4745-B659-37E0B5372BD1}" srcOrd="0" destOrd="0" presId="urn:microsoft.com/office/officeart/2005/8/layout/arrow5"/>
    <dgm:cxn modelId="{34A29DB9-4B14-47C7-ABE8-BDC6403E48F6}" type="presOf" srcId="{BBAFBF5A-9B39-464E-A603-A33536B26F0A}" destId="{8A6ED819-5663-4365-A71C-636E6C717645}" srcOrd="0" destOrd="0" presId="urn:microsoft.com/office/officeart/2005/8/layout/arrow5"/>
    <dgm:cxn modelId="{A7DF1FC5-B103-459E-9535-E674EC79C408}" type="presOf" srcId="{BDA80AEF-0E6A-4D63-9AA2-DDE326CCEA49}" destId="{32EA3737-E480-4FDE-8F95-7B672AA1F328}" srcOrd="0" destOrd="0" presId="urn:microsoft.com/office/officeart/2005/8/layout/arrow5"/>
    <dgm:cxn modelId="{38BC26C7-343F-4A6B-87D8-ABE14D1C9792}" srcId="{43564CDE-23A7-4D43-BC7D-74D8C372A11E}" destId="{493907E2-CE35-46CA-8661-107580014AFA}" srcOrd="2" destOrd="0" parTransId="{2719A2E0-93A1-4ECA-A02C-53C54296CE9B}" sibTransId="{0E671766-55D7-4C1E-9521-D8B55B7867BA}"/>
    <dgm:cxn modelId="{FA4B2CD1-961E-45F4-B818-25371E97056D}" srcId="{43564CDE-23A7-4D43-BC7D-74D8C372A11E}" destId="{5FB9CFF5-F77C-4B19-AC8A-E1C3A1AECD9B}" srcOrd="3" destOrd="0" parTransId="{C2C32140-BA09-47AC-B477-6CE57E3736E5}" sibTransId="{165CE2E6-0E02-49FD-8296-DE4FA5365D17}"/>
    <dgm:cxn modelId="{EC9420D3-56AA-4C0F-BFB8-35C94657DE0C}" srcId="{43564CDE-23A7-4D43-BC7D-74D8C372A11E}" destId="{E9C26900-05FC-4167-9FC7-80734500DA55}" srcOrd="4" destOrd="0" parTransId="{D2992C04-C255-447D-ABB0-A51862ABE5A5}" sibTransId="{7C422DB9-869B-43B0-97ED-5E17D8BF2451}"/>
    <dgm:cxn modelId="{ABF83BD9-6B3A-436B-8E74-0776F2217986}" srcId="{43564CDE-23A7-4D43-BC7D-74D8C372A11E}" destId="{BDA80AEF-0E6A-4D63-9AA2-DDE326CCEA49}" srcOrd="0" destOrd="0" parTransId="{2AA30F46-B31C-4F87-AEAD-1FBF1BC0F1CE}" sibTransId="{78F5435F-5553-4E2D-ABB1-13B3E8F6FA9C}"/>
    <dgm:cxn modelId="{29C5854F-88C2-4DEE-B080-5331B1026A59}" type="presParOf" srcId="{EFD55EE6-6675-4691-97C0-B252D7CFABEC}" destId="{32EA3737-E480-4FDE-8F95-7B672AA1F328}" srcOrd="0" destOrd="0" presId="urn:microsoft.com/office/officeart/2005/8/layout/arrow5"/>
    <dgm:cxn modelId="{9435F1FE-2DB1-43ED-86F1-B0A561FEE3E9}" type="presParOf" srcId="{EFD55EE6-6675-4691-97C0-B252D7CFABEC}" destId="{8A6ED819-5663-4365-A71C-636E6C717645}" srcOrd="1" destOrd="0" presId="urn:microsoft.com/office/officeart/2005/8/layout/arrow5"/>
    <dgm:cxn modelId="{544485C4-6B32-4ABA-AFDC-13DF21B024B2}" type="presParOf" srcId="{EFD55EE6-6675-4691-97C0-B252D7CFABEC}" destId="{E94D3906-636D-4745-B659-37E0B5372BD1}" srcOrd="2" destOrd="0" presId="urn:microsoft.com/office/officeart/2005/8/layout/arrow5"/>
    <dgm:cxn modelId="{FBA9DB8B-BEA1-4DE0-99E5-667EBF1D45B3}" type="presParOf" srcId="{EFD55EE6-6675-4691-97C0-B252D7CFABEC}" destId="{995455D1-CC6B-4326-BA1A-FE30503CA213}" srcOrd="3" destOrd="0" presId="urn:microsoft.com/office/officeart/2005/8/layout/arrow5"/>
    <dgm:cxn modelId="{3D45D444-42CB-4201-8A31-375DCB20BDDE}" type="presParOf" srcId="{EFD55EE6-6675-4691-97C0-B252D7CFABEC}" destId="{B3FB3A49-D957-4CBD-B55B-DDC7D8D8FC74}" srcOrd="4"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233EAA-D490-4B8D-97BA-5215F124DD2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F455967-7AFD-415B-B79A-47BA35EF0855}">
      <dgm:prSet/>
      <dgm:spPr/>
      <dgm:t>
        <a:bodyPr/>
        <a:lstStyle/>
        <a:p>
          <a:r>
            <a:rPr lang="en-US"/>
            <a:t>360-degree feedback is a concept in which an organization assesses its employees’ performances (Waldman and Atwater, 1998). </a:t>
          </a:r>
        </a:p>
      </dgm:t>
    </dgm:pt>
    <dgm:pt modelId="{85D431E4-CFEE-4EB1-8EC8-4606DED0C488}" type="parTrans" cxnId="{82451AF8-95FD-4E19-986B-80B7F0BFADC7}">
      <dgm:prSet/>
      <dgm:spPr/>
      <dgm:t>
        <a:bodyPr/>
        <a:lstStyle/>
        <a:p>
          <a:endParaRPr lang="en-US"/>
        </a:p>
      </dgm:t>
    </dgm:pt>
    <dgm:pt modelId="{2D07786F-0E7E-4514-9D28-251FC9528ED5}" type="sibTrans" cxnId="{82451AF8-95FD-4E19-986B-80B7F0BFADC7}">
      <dgm:prSet/>
      <dgm:spPr/>
      <dgm:t>
        <a:bodyPr/>
        <a:lstStyle/>
        <a:p>
          <a:endParaRPr lang="en-US"/>
        </a:p>
      </dgm:t>
    </dgm:pt>
    <dgm:pt modelId="{B9E3FFC5-BDBF-4DAE-9F11-8714105CB52C}">
      <dgm:prSet/>
      <dgm:spPr/>
      <dgm:t>
        <a:bodyPr/>
        <a:lstStyle/>
        <a:p>
          <a:r>
            <a:rPr lang="en-US"/>
            <a:t>The concept involves giving employees feedback from colleagues from diverse ranks in the organization.</a:t>
          </a:r>
        </a:p>
      </dgm:t>
    </dgm:pt>
    <dgm:pt modelId="{1B0F9CAE-EBB6-4A9D-BA8B-070763F96A76}" type="parTrans" cxnId="{5ADE14A0-8C7D-4B38-9BBF-78D45735B459}">
      <dgm:prSet/>
      <dgm:spPr/>
      <dgm:t>
        <a:bodyPr/>
        <a:lstStyle/>
        <a:p>
          <a:endParaRPr lang="en-US"/>
        </a:p>
      </dgm:t>
    </dgm:pt>
    <dgm:pt modelId="{472EEB9D-41B2-4974-ACAB-18638869598E}" type="sibTrans" cxnId="{5ADE14A0-8C7D-4B38-9BBF-78D45735B459}">
      <dgm:prSet/>
      <dgm:spPr/>
      <dgm:t>
        <a:bodyPr/>
        <a:lstStyle/>
        <a:p>
          <a:endParaRPr lang="en-US"/>
        </a:p>
      </dgm:t>
    </dgm:pt>
    <dgm:pt modelId="{3942A457-6604-4149-BE52-46D51B59ABA2}">
      <dgm:prSet/>
      <dgm:spPr/>
      <dgm:t>
        <a:bodyPr/>
        <a:lstStyle/>
        <a:p>
          <a:r>
            <a:rPr lang="en-US"/>
            <a:t>In a 360-degree feedback strategy, the diverse colleagues that provide feedback include managers, peers, and even service users (Waldman and Atwater, 1998). </a:t>
          </a:r>
        </a:p>
      </dgm:t>
    </dgm:pt>
    <dgm:pt modelId="{0E2BB2C5-F283-4C78-B23D-685F23BA5F81}" type="parTrans" cxnId="{89756720-9BF7-4782-9F8C-E56A7C2898E1}">
      <dgm:prSet/>
      <dgm:spPr/>
      <dgm:t>
        <a:bodyPr/>
        <a:lstStyle/>
        <a:p>
          <a:endParaRPr lang="en-US"/>
        </a:p>
      </dgm:t>
    </dgm:pt>
    <dgm:pt modelId="{83C6EE92-EDAD-4B2C-AAD2-19B75ED62D3C}" type="sibTrans" cxnId="{89756720-9BF7-4782-9F8C-E56A7C2898E1}">
      <dgm:prSet/>
      <dgm:spPr/>
      <dgm:t>
        <a:bodyPr/>
        <a:lstStyle/>
        <a:p>
          <a:endParaRPr lang="en-US"/>
        </a:p>
      </dgm:t>
    </dgm:pt>
    <dgm:pt modelId="{0078470A-B870-492A-B8E9-35F3FB4C869C}">
      <dgm:prSet/>
      <dgm:spPr/>
      <dgm:t>
        <a:bodyPr/>
        <a:lstStyle/>
        <a:p>
          <a:r>
            <a:rPr lang="en-US"/>
            <a:t>A unique feature of the strategy is the anonymity of the provider of the feedback.</a:t>
          </a:r>
        </a:p>
      </dgm:t>
    </dgm:pt>
    <dgm:pt modelId="{B5E188BC-CF92-45CB-BAB5-9BAF9F96E66B}" type="parTrans" cxnId="{87B6B4A2-26A3-47F1-ADFF-7FC17B21C748}">
      <dgm:prSet/>
      <dgm:spPr/>
      <dgm:t>
        <a:bodyPr/>
        <a:lstStyle/>
        <a:p>
          <a:endParaRPr lang="en-US"/>
        </a:p>
      </dgm:t>
    </dgm:pt>
    <dgm:pt modelId="{C6E218B7-3238-4E8E-A585-70E5DF7B427A}" type="sibTrans" cxnId="{87B6B4A2-26A3-47F1-ADFF-7FC17B21C748}">
      <dgm:prSet/>
      <dgm:spPr/>
      <dgm:t>
        <a:bodyPr/>
        <a:lstStyle/>
        <a:p>
          <a:endParaRPr lang="en-US"/>
        </a:p>
      </dgm:t>
    </dgm:pt>
    <dgm:pt modelId="{22A62D8F-52DB-4F00-87EA-34F94C798494}" type="pres">
      <dgm:prSet presAssocID="{15233EAA-D490-4B8D-97BA-5215F124DD2C}" presName="linear" presStyleCnt="0">
        <dgm:presLayoutVars>
          <dgm:animLvl val="lvl"/>
          <dgm:resizeHandles val="exact"/>
        </dgm:presLayoutVars>
      </dgm:prSet>
      <dgm:spPr/>
    </dgm:pt>
    <dgm:pt modelId="{F4E7EEBD-A8F7-4643-A4AF-7E72D42A62F9}" type="pres">
      <dgm:prSet presAssocID="{4F455967-7AFD-415B-B79A-47BA35EF0855}" presName="parentText" presStyleLbl="node1" presStyleIdx="0" presStyleCnt="4">
        <dgm:presLayoutVars>
          <dgm:chMax val="0"/>
          <dgm:bulletEnabled val="1"/>
        </dgm:presLayoutVars>
      </dgm:prSet>
      <dgm:spPr/>
    </dgm:pt>
    <dgm:pt modelId="{A0D044C2-773F-4AB5-8663-4E5D5E62AE99}" type="pres">
      <dgm:prSet presAssocID="{2D07786F-0E7E-4514-9D28-251FC9528ED5}" presName="spacer" presStyleCnt="0"/>
      <dgm:spPr/>
    </dgm:pt>
    <dgm:pt modelId="{4A36843D-01B3-4D8E-8A30-D17FE7DCD5E9}" type="pres">
      <dgm:prSet presAssocID="{B9E3FFC5-BDBF-4DAE-9F11-8714105CB52C}" presName="parentText" presStyleLbl="node1" presStyleIdx="1" presStyleCnt="4">
        <dgm:presLayoutVars>
          <dgm:chMax val="0"/>
          <dgm:bulletEnabled val="1"/>
        </dgm:presLayoutVars>
      </dgm:prSet>
      <dgm:spPr/>
    </dgm:pt>
    <dgm:pt modelId="{52BFC31C-AE02-418C-8DC9-6A82792CB3A8}" type="pres">
      <dgm:prSet presAssocID="{472EEB9D-41B2-4974-ACAB-18638869598E}" presName="spacer" presStyleCnt="0"/>
      <dgm:spPr/>
    </dgm:pt>
    <dgm:pt modelId="{4BC24102-C2F7-403B-8EC0-5ECE473E3FC2}" type="pres">
      <dgm:prSet presAssocID="{3942A457-6604-4149-BE52-46D51B59ABA2}" presName="parentText" presStyleLbl="node1" presStyleIdx="2" presStyleCnt="4">
        <dgm:presLayoutVars>
          <dgm:chMax val="0"/>
          <dgm:bulletEnabled val="1"/>
        </dgm:presLayoutVars>
      </dgm:prSet>
      <dgm:spPr/>
    </dgm:pt>
    <dgm:pt modelId="{78A74944-FBF0-42F7-B2D7-4B6045B80135}" type="pres">
      <dgm:prSet presAssocID="{83C6EE92-EDAD-4B2C-AAD2-19B75ED62D3C}" presName="spacer" presStyleCnt="0"/>
      <dgm:spPr/>
    </dgm:pt>
    <dgm:pt modelId="{06142DD0-7B31-4A06-9E8D-E96C06FB7EEB}" type="pres">
      <dgm:prSet presAssocID="{0078470A-B870-492A-B8E9-35F3FB4C869C}" presName="parentText" presStyleLbl="node1" presStyleIdx="3" presStyleCnt="4">
        <dgm:presLayoutVars>
          <dgm:chMax val="0"/>
          <dgm:bulletEnabled val="1"/>
        </dgm:presLayoutVars>
      </dgm:prSet>
      <dgm:spPr/>
    </dgm:pt>
  </dgm:ptLst>
  <dgm:cxnLst>
    <dgm:cxn modelId="{9E7CA30F-86FA-4AFA-93F9-22101EBF7E0F}" type="presOf" srcId="{3942A457-6604-4149-BE52-46D51B59ABA2}" destId="{4BC24102-C2F7-403B-8EC0-5ECE473E3FC2}" srcOrd="0" destOrd="0" presId="urn:microsoft.com/office/officeart/2005/8/layout/vList2"/>
    <dgm:cxn modelId="{89756720-9BF7-4782-9F8C-E56A7C2898E1}" srcId="{15233EAA-D490-4B8D-97BA-5215F124DD2C}" destId="{3942A457-6604-4149-BE52-46D51B59ABA2}" srcOrd="2" destOrd="0" parTransId="{0E2BB2C5-F283-4C78-B23D-685F23BA5F81}" sibTransId="{83C6EE92-EDAD-4B2C-AAD2-19B75ED62D3C}"/>
    <dgm:cxn modelId="{5ADE14A0-8C7D-4B38-9BBF-78D45735B459}" srcId="{15233EAA-D490-4B8D-97BA-5215F124DD2C}" destId="{B9E3FFC5-BDBF-4DAE-9F11-8714105CB52C}" srcOrd="1" destOrd="0" parTransId="{1B0F9CAE-EBB6-4A9D-BA8B-070763F96A76}" sibTransId="{472EEB9D-41B2-4974-ACAB-18638869598E}"/>
    <dgm:cxn modelId="{87B6B4A2-26A3-47F1-ADFF-7FC17B21C748}" srcId="{15233EAA-D490-4B8D-97BA-5215F124DD2C}" destId="{0078470A-B870-492A-B8E9-35F3FB4C869C}" srcOrd="3" destOrd="0" parTransId="{B5E188BC-CF92-45CB-BAB5-9BAF9F96E66B}" sibTransId="{C6E218B7-3238-4E8E-A585-70E5DF7B427A}"/>
    <dgm:cxn modelId="{7914A3AC-3623-444E-8EDE-0008DC236C3F}" type="presOf" srcId="{4F455967-7AFD-415B-B79A-47BA35EF0855}" destId="{F4E7EEBD-A8F7-4643-A4AF-7E72D42A62F9}" srcOrd="0" destOrd="0" presId="urn:microsoft.com/office/officeart/2005/8/layout/vList2"/>
    <dgm:cxn modelId="{23A569B3-34D5-4DA8-89C5-A4C9CF9445A2}" type="presOf" srcId="{0078470A-B870-492A-B8E9-35F3FB4C869C}" destId="{06142DD0-7B31-4A06-9E8D-E96C06FB7EEB}" srcOrd="0" destOrd="0" presId="urn:microsoft.com/office/officeart/2005/8/layout/vList2"/>
    <dgm:cxn modelId="{4B1CE3C5-7C74-4510-8C7A-2DD095A97A00}" type="presOf" srcId="{B9E3FFC5-BDBF-4DAE-9F11-8714105CB52C}" destId="{4A36843D-01B3-4D8E-8A30-D17FE7DCD5E9}" srcOrd="0" destOrd="0" presId="urn:microsoft.com/office/officeart/2005/8/layout/vList2"/>
    <dgm:cxn modelId="{6D62C1F2-1817-4FFE-AFF0-B9F29E03ED6D}" type="presOf" srcId="{15233EAA-D490-4B8D-97BA-5215F124DD2C}" destId="{22A62D8F-52DB-4F00-87EA-34F94C798494}" srcOrd="0" destOrd="0" presId="urn:microsoft.com/office/officeart/2005/8/layout/vList2"/>
    <dgm:cxn modelId="{82451AF8-95FD-4E19-986B-80B7F0BFADC7}" srcId="{15233EAA-D490-4B8D-97BA-5215F124DD2C}" destId="{4F455967-7AFD-415B-B79A-47BA35EF0855}" srcOrd="0" destOrd="0" parTransId="{85D431E4-CFEE-4EB1-8EC8-4606DED0C488}" sibTransId="{2D07786F-0E7E-4514-9D28-251FC9528ED5}"/>
    <dgm:cxn modelId="{9CECC21B-4B5C-44E3-88A1-4BB02EF42E4E}" type="presParOf" srcId="{22A62D8F-52DB-4F00-87EA-34F94C798494}" destId="{F4E7EEBD-A8F7-4643-A4AF-7E72D42A62F9}" srcOrd="0" destOrd="0" presId="urn:microsoft.com/office/officeart/2005/8/layout/vList2"/>
    <dgm:cxn modelId="{CAA6FC25-46A4-445F-AFA4-71668B8924FF}" type="presParOf" srcId="{22A62D8F-52DB-4F00-87EA-34F94C798494}" destId="{A0D044C2-773F-4AB5-8663-4E5D5E62AE99}" srcOrd="1" destOrd="0" presId="urn:microsoft.com/office/officeart/2005/8/layout/vList2"/>
    <dgm:cxn modelId="{0A8A65C4-8D97-4DB9-A441-8257839AD848}" type="presParOf" srcId="{22A62D8F-52DB-4F00-87EA-34F94C798494}" destId="{4A36843D-01B3-4D8E-8A30-D17FE7DCD5E9}" srcOrd="2" destOrd="0" presId="urn:microsoft.com/office/officeart/2005/8/layout/vList2"/>
    <dgm:cxn modelId="{D0383C27-9B54-43F6-AFF7-73209006FC4B}" type="presParOf" srcId="{22A62D8F-52DB-4F00-87EA-34F94C798494}" destId="{52BFC31C-AE02-418C-8DC9-6A82792CB3A8}" srcOrd="3" destOrd="0" presId="urn:microsoft.com/office/officeart/2005/8/layout/vList2"/>
    <dgm:cxn modelId="{CD070FDF-0E69-4AF9-A048-E5B3298A64D3}" type="presParOf" srcId="{22A62D8F-52DB-4F00-87EA-34F94C798494}" destId="{4BC24102-C2F7-403B-8EC0-5ECE473E3FC2}" srcOrd="4" destOrd="0" presId="urn:microsoft.com/office/officeart/2005/8/layout/vList2"/>
    <dgm:cxn modelId="{D979131B-7061-4E89-88A8-448C380D0A2A}" type="presParOf" srcId="{22A62D8F-52DB-4F00-87EA-34F94C798494}" destId="{78A74944-FBF0-42F7-B2D7-4B6045B80135}" srcOrd="5" destOrd="0" presId="urn:microsoft.com/office/officeart/2005/8/layout/vList2"/>
    <dgm:cxn modelId="{A668AAE7-C378-4A94-B3A0-8AF781FBFADE}" type="presParOf" srcId="{22A62D8F-52DB-4F00-87EA-34F94C798494}" destId="{06142DD0-7B31-4A06-9E8D-E96C06FB7EE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F5AC3B-CF96-44C1-80A3-E8D5E5EB14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9026DD1-2A65-4DDD-BF2A-B75C01CC5436}">
      <dgm:prSet/>
      <dgm:spPr/>
      <dgm:t>
        <a:bodyPr/>
        <a:lstStyle/>
        <a:p>
          <a:r>
            <a:rPr lang="en-US" b="1"/>
            <a:t>Reveals strengths and weaknesses –</a:t>
          </a:r>
          <a:r>
            <a:rPr lang="en-US"/>
            <a:t>360-degree feedback provides employees with the opportunity to know their strengths and weaknesses (Bee and Bee, 2004).</a:t>
          </a:r>
        </a:p>
      </dgm:t>
    </dgm:pt>
    <dgm:pt modelId="{0631618E-8CD7-4715-BD9B-4F8C316185F7}" type="parTrans" cxnId="{AEE8A972-084F-4D2A-8825-5E8CC9F741B5}">
      <dgm:prSet/>
      <dgm:spPr/>
      <dgm:t>
        <a:bodyPr/>
        <a:lstStyle/>
        <a:p>
          <a:endParaRPr lang="en-US"/>
        </a:p>
      </dgm:t>
    </dgm:pt>
    <dgm:pt modelId="{763EF751-93CB-461B-9197-347744AFA64F}" type="sibTrans" cxnId="{AEE8A972-084F-4D2A-8825-5E8CC9F741B5}">
      <dgm:prSet/>
      <dgm:spPr/>
      <dgm:t>
        <a:bodyPr/>
        <a:lstStyle/>
        <a:p>
          <a:endParaRPr lang="en-US"/>
        </a:p>
      </dgm:t>
    </dgm:pt>
    <dgm:pt modelId="{949399CC-A40D-4BAF-8E36-557A0887AE5A}">
      <dgm:prSet/>
      <dgm:spPr/>
      <dgm:t>
        <a:bodyPr/>
        <a:lstStyle/>
        <a:p>
          <a:r>
            <a:rPr lang="en-US" b="1"/>
            <a:t>Enhances continuous learning – </a:t>
          </a:r>
          <a:r>
            <a:rPr lang="en-US"/>
            <a:t>By offering them the opportunity to know their weaknesses, the strategy allows employees to improve on their weaknesses by learning (Bee and Bee, 2004).</a:t>
          </a:r>
        </a:p>
      </dgm:t>
    </dgm:pt>
    <dgm:pt modelId="{196FF42B-EE0D-4C7F-A41B-923C84CD045F}" type="parTrans" cxnId="{33AA67F7-D0C3-4C11-9F6A-B0AE6496EB96}">
      <dgm:prSet/>
      <dgm:spPr/>
      <dgm:t>
        <a:bodyPr/>
        <a:lstStyle/>
        <a:p>
          <a:endParaRPr lang="en-US"/>
        </a:p>
      </dgm:t>
    </dgm:pt>
    <dgm:pt modelId="{ACE86830-5D31-4064-9BC0-121E177782FE}" type="sibTrans" cxnId="{33AA67F7-D0C3-4C11-9F6A-B0AE6496EB96}">
      <dgm:prSet/>
      <dgm:spPr/>
      <dgm:t>
        <a:bodyPr/>
        <a:lstStyle/>
        <a:p>
          <a:endParaRPr lang="en-US"/>
        </a:p>
      </dgm:t>
    </dgm:pt>
    <dgm:pt modelId="{0B2A3D68-30F2-4D28-8CE5-2ECF904118E5}">
      <dgm:prSet/>
      <dgm:spPr/>
      <dgm:t>
        <a:bodyPr/>
        <a:lstStyle/>
        <a:p>
          <a:r>
            <a:rPr lang="en-US" b="1"/>
            <a:t>Enables employees to evaluate their superiors – </a:t>
          </a:r>
          <a:r>
            <a:rPr lang="en-US"/>
            <a:t>The 360-degree feedback strategy gives employees the opportunity to evaluate their manager (Bee and Bee, 2004).</a:t>
          </a:r>
        </a:p>
      </dgm:t>
    </dgm:pt>
    <dgm:pt modelId="{FDDF78FF-2E1D-4D08-B9D4-EBF2CCD6989F}" type="parTrans" cxnId="{59C4EC90-DF9F-436E-A6A4-EB55A0AD8FEC}">
      <dgm:prSet/>
      <dgm:spPr/>
      <dgm:t>
        <a:bodyPr/>
        <a:lstStyle/>
        <a:p>
          <a:endParaRPr lang="en-US"/>
        </a:p>
      </dgm:t>
    </dgm:pt>
    <dgm:pt modelId="{B293F143-F2A1-4E4F-BD24-D547BD87657D}" type="sibTrans" cxnId="{59C4EC90-DF9F-436E-A6A4-EB55A0AD8FEC}">
      <dgm:prSet/>
      <dgm:spPr/>
      <dgm:t>
        <a:bodyPr/>
        <a:lstStyle/>
        <a:p>
          <a:endParaRPr lang="en-US"/>
        </a:p>
      </dgm:t>
    </dgm:pt>
    <dgm:pt modelId="{E6B01C6E-DEE6-4DE6-8B27-1F5C1D0ED016}" type="pres">
      <dgm:prSet presAssocID="{24F5AC3B-CF96-44C1-80A3-E8D5E5EB14BC}" presName="root" presStyleCnt="0">
        <dgm:presLayoutVars>
          <dgm:dir/>
          <dgm:resizeHandles val="exact"/>
        </dgm:presLayoutVars>
      </dgm:prSet>
      <dgm:spPr/>
    </dgm:pt>
    <dgm:pt modelId="{078560E8-D512-44E8-987D-1598F9258888}" type="pres">
      <dgm:prSet presAssocID="{49026DD1-2A65-4DDD-BF2A-B75C01CC5436}" presName="compNode" presStyleCnt="0"/>
      <dgm:spPr/>
    </dgm:pt>
    <dgm:pt modelId="{BBD4CFE1-C45B-46AD-9531-A77E441048E7}" type="pres">
      <dgm:prSet presAssocID="{49026DD1-2A65-4DDD-BF2A-B75C01CC5436}" presName="bgRect" presStyleLbl="bgShp" presStyleIdx="0" presStyleCnt="3"/>
      <dgm:spPr/>
    </dgm:pt>
    <dgm:pt modelId="{EC1F3992-D01A-4571-8E78-28D8108B78B1}" type="pres">
      <dgm:prSet presAssocID="{49026DD1-2A65-4DDD-BF2A-B75C01CC54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e"/>
        </a:ext>
      </dgm:extLst>
    </dgm:pt>
    <dgm:pt modelId="{65C698B6-49B4-452F-8C15-24C81B3D88A4}" type="pres">
      <dgm:prSet presAssocID="{49026DD1-2A65-4DDD-BF2A-B75C01CC5436}" presName="spaceRect" presStyleCnt="0"/>
      <dgm:spPr/>
    </dgm:pt>
    <dgm:pt modelId="{F467391C-2AAD-434E-AECA-A9687FCBE4D1}" type="pres">
      <dgm:prSet presAssocID="{49026DD1-2A65-4DDD-BF2A-B75C01CC5436}" presName="parTx" presStyleLbl="revTx" presStyleIdx="0" presStyleCnt="3">
        <dgm:presLayoutVars>
          <dgm:chMax val="0"/>
          <dgm:chPref val="0"/>
        </dgm:presLayoutVars>
      </dgm:prSet>
      <dgm:spPr/>
    </dgm:pt>
    <dgm:pt modelId="{84D7680D-8589-4AA9-BDE7-EF924C605DC8}" type="pres">
      <dgm:prSet presAssocID="{763EF751-93CB-461B-9197-347744AFA64F}" presName="sibTrans" presStyleCnt="0"/>
      <dgm:spPr/>
    </dgm:pt>
    <dgm:pt modelId="{94E41D91-FCE3-4655-B968-E1C82E7A885B}" type="pres">
      <dgm:prSet presAssocID="{949399CC-A40D-4BAF-8E36-557A0887AE5A}" presName="compNode" presStyleCnt="0"/>
      <dgm:spPr/>
    </dgm:pt>
    <dgm:pt modelId="{3FF0599C-35AC-4D5E-8F47-537DDB83B4EA}" type="pres">
      <dgm:prSet presAssocID="{949399CC-A40D-4BAF-8E36-557A0887AE5A}" presName="bgRect" presStyleLbl="bgShp" presStyleIdx="1" presStyleCnt="3"/>
      <dgm:spPr/>
    </dgm:pt>
    <dgm:pt modelId="{718AB6AD-21AC-40C0-9E68-371817E5FE8A}" type="pres">
      <dgm:prSet presAssocID="{949399CC-A40D-4BAF-8E36-557A0887AE5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8AF3E738-4D03-45F3-A02A-66284C078C5D}" type="pres">
      <dgm:prSet presAssocID="{949399CC-A40D-4BAF-8E36-557A0887AE5A}" presName="spaceRect" presStyleCnt="0"/>
      <dgm:spPr/>
    </dgm:pt>
    <dgm:pt modelId="{7932C60C-59F6-4B1C-82AF-BFF7371DC10A}" type="pres">
      <dgm:prSet presAssocID="{949399CC-A40D-4BAF-8E36-557A0887AE5A}" presName="parTx" presStyleLbl="revTx" presStyleIdx="1" presStyleCnt="3">
        <dgm:presLayoutVars>
          <dgm:chMax val="0"/>
          <dgm:chPref val="0"/>
        </dgm:presLayoutVars>
      </dgm:prSet>
      <dgm:spPr/>
    </dgm:pt>
    <dgm:pt modelId="{3570B356-767B-4057-81A8-FCA140290417}" type="pres">
      <dgm:prSet presAssocID="{ACE86830-5D31-4064-9BC0-121E177782FE}" presName="sibTrans" presStyleCnt="0"/>
      <dgm:spPr/>
    </dgm:pt>
    <dgm:pt modelId="{4E4D6203-2BC7-416E-8024-D35F7C561B01}" type="pres">
      <dgm:prSet presAssocID="{0B2A3D68-30F2-4D28-8CE5-2ECF904118E5}" presName="compNode" presStyleCnt="0"/>
      <dgm:spPr/>
    </dgm:pt>
    <dgm:pt modelId="{50988E18-C6E1-4FC6-81C5-8905F826EED1}" type="pres">
      <dgm:prSet presAssocID="{0B2A3D68-30F2-4D28-8CE5-2ECF904118E5}" presName="bgRect" presStyleLbl="bgShp" presStyleIdx="2" presStyleCnt="3"/>
      <dgm:spPr/>
    </dgm:pt>
    <dgm:pt modelId="{13A96F75-52ED-4CBF-91FD-6338F0EB767D}" type="pres">
      <dgm:prSet presAssocID="{0B2A3D68-30F2-4D28-8CE5-2ECF904118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ee with hive"/>
        </a:ext>
      </dgm:extLst>
    </dgm:pt>
    <dgm:pt modelId="{B85C1C62-3B56-4E26-AEB8-531A557CF2BD}" type="pres">
      <dgm:prSet presAssocID="{0B2A3D68-30F2-4D28-8CE5-2ECF904118E5}" presName="spaceRect" presStyleCnt="0"/>
      <dgm:spPr/>
    </dgm:pt>
    <dgm:pt modelId="{0D186E71-C7FF-44EB-9B6F-9DB2A4443479}" type="pres">
      <dgm:prSet presAssocID="{0B2A3D68-30F2-4D28-8CE5-2ECF904118E5}" presName="parTx" presStyleLbl="revTx" presStyleIdx="2" presStyleCnt="3">
        <dgm:presLayoutVars>
          <dgm:chMax val="0"/>
          <dgm:chPref val="0"/>
        </dgm:presLayoutVars>
      </dgm:prSet>
      <dgm:spPr/>
    </dgm:pt>
  </dgm:ptLst>
  <dgm:cxnLst>
    <dgm:cxn modelId="{6D56BB3F-2E01-4B19-8450-E87238AEBF99}" type="presOf" srcId="{49026DD1-2A65-4DDD-BF2A-B75C01CC5436}" destId="{F467391C-2AAD-434E-AECA-A9687FCBE4D1}" srcOrd="0" destOrd="0" presId="urn:microsoft.com/office/officeart/2018/2/layout/IconVerticalSolidList"/>
    <dgm:cxn modelId="{AEE8A972-084F-4D2A-8825-5E8CC9F741B5}" srcId="{24F5AC3B-CF96-44C1-80A3-E8D5E5EB14BC}" destId="{49026DD1-2A65-4DDD-BF2A-B75C01CC5436}" srcOrd="0" destOrd="0" parTransId="{0631618E-8CD7-4715-BD9B-4F8C316185F7}" sibTransId="{763EF751-93CB-461B-9197-347744AFA64F}"/>
    <dgm:cxn modelId="{D649D481-0D8A-477F-BAD5-F3611BF2EA45}" type="presOf" srcId="{949399CC-A40D-4BAF-8E36-557A0887AE5A}" destId="{7932C60C-59F6-4B1C-82AF-BFF7371DC10A}" srcOrd="0" destOrd="0" presId="urn:microsoft.com/office/officeart/2018/2/layout/IconVerticalSolidList"/>
    <dgm:cxn modelId="{59C4EC90-DF9F-436E-A6A4-EB55A0AD8FEC}" srcId="{24F5AC3B-CF96-44C1-80A3-E8D5E5EB14BC}" destId="{0B2A3D68-30F2-4D28-8CE5-2ECF904118E5}" srcOrd="2" destOrd="0" parTransId="{FDDF78FF-2E1D-4D08-B9D4-EBF2CCD6989F}" sibTransId="{B293F143-F2A1-4E4F-BD24-D547BD87657D}"/>
    <dgm:cxn modelId="{D02463C3-17D7-4673-A1B8-12118419ECAD}" type="presOf" srcId="{0B2A3D68-30F2-4D28-8CE5-2ECF904118E5}" destId="{0D186E71-C7FF-44EB-9B6F-9DB2A4443479}" srcOrd="0" destOrd="0" presId="urn:microsoft.com/office/officeart/2018/2/layout/IconVerticalSolidList"/>
    <dgm:cxn modelId="{4FC24DF2-8749-46A9-BCF9-785A5787DD43}" type="presOf" srcId="{24F5AC3B-CF96-44C1-80A3-E8D5E5EB14BC}" destId="{E6B01C6E-DEE6-4DE6-8B27-1F5C1D0ED016}" srcOrd="0" destOrd="0" presId="urn:microsoft.com/office/officeart/2018/2/layout/IconVerticalSolidList"/>
    <dgm:cxn modelId="{33AA67F7-D0C3-4C11-9F6A-B0AE6496EB96}" srcId="{24F5AC3B-CF96-44C1-80A3-E8D5E5EB14BC}" destId="{949399CC-A40D-4BAF-8E36-557A0887AE5A}" srcOrd="1" destOrd="0" parTransId="{196FF42B-EE0D-4C7F-A41B-923C84CD045F}" sibTransId="{ACE86830-5D31-4064-9BC0-121E177782FE}"/>
    <dgm:cxn modelId="{DE53BD6C-C259-48E8-A1C6-44C78C6D8CA3}" type="presParOf" srcId="{E6B01C6E-DEE6-4DE6-8B27-1F5C1D0ED016}" destId="{078560E8-D512-44E8-987D-1598F9258888}" srcOrd="0" destOrd="0" presId="urn:microsoft.com/office/officeart/2018/2/layout/IconVerticalSolidList"/>
    <dgm:cxn modelId="{70783C9C-D35A-47FC-BABA-92C9584BCCD8}" type="presParOf" srcId="{078560E8-D512-44E8-987D-1598F9258888}" destId="{BBD4CFE1-C45B-46AD-9531-A77E441048E7}" srcOrd="0" destOrd="0" presId="urn:microsoft.com/office/officeart/2018/2/layout/IconVerticalSolidList"/>
    <dgm:cxn modelId="{CB076DD7-D924-4907-92B3-FC0CA3661DB9}" type="presParOf" srcId="{078560E8-D512-44E8-987D-1598F9258888}" destId="{EC1F3992-D01A-4571-8E78-28D8108B78B1}" srcOrd="1" destOrd="0" presId="urn:microsoft.com/office/officeart/2018/2/layout/IconVerticalSolidList"/>
    <dgm:cxn modelId="{3E654751-C166-4923-A94F-41DDA5D6CD41}" type="presParOf" srcId="{078560E8-D512-44E8-987D-1598F9258888}" destId="{65C698B6-49B4-452F-8C15-24C81B3D88A4}" srcOrd="2" destOrd="0" presId="urn:microsoft.com/office/officeart/2018/2/layout/IconVerticalSolidList"/>
    <dgm:cxn modelId="{A88AF77E-FB2A-4B48-BE9D-362349B98D0D}" type="presParOf" srcId="{078560E8-D512-44E8-987D-1598F9258888}" destId="{F467391C-2AAD-434E-AECA-A9687FCBE4D1}" srcOrd="3" destOrd="0" presId="urn:microsoft.com/office/officeart/2018/2/layout/IconVerticalSolidList"/>
    <dgm:cxn modelId="{48941184-33A0-4B48-9277-A62D2887D9A8}" type="presParOf" srcId="{E6B01C6E-DEE6-4DE6-8B27-1F5C1D0ED016}" destId="{84D7680D-8589-4AA9-BDE7-EF924C605DC8}" srcOrd="1" destOrd="0" presId="urn:microsoft.com/office/officeart/2018/2/layout/IconVerticalSolidList"/>
    <dgm:cxn modelId="{8259DFAD-BD4F-4776-8305-5A4DD5C82DAA}" type="presParOf" srcId="{E6B01C6E-DEE6-4DE6-8B27-1F5C1D0ED016}" destId="{94E41D91-FCE3-4655-B968-E1C82E7A885B}" srcOrd="2" destOrd="0" presId="urn:microsoft.com/office/officeart/2018/2/layout/IconVerticalSolidList"/>
    <dgm:cxn modelId="{C044063B-2377-4D1B-8EA8-BACABD28D487}" type="presParOf" srcId="{94E41D91-FCE3-4655-B968-E1C82E7A885B}" destId="{3FF0599C-35AC-4D5E-8F47-537DDB83B4EA}" srcOrd="0" destOrd="0" presId="urn:microsoft.com/office/officeart/2018/2/layout/IconVerticalSolidList"/>
    <dgm:cxn modelId="{AABF8913-B6EB-482F-B1DB-6E88C78B3240}" type="presParOf" srcId="{94E41D91-FCE3-4655-B968-E1C82E7A885B}" destId="{718AB6AD-21AC-40C0-9E68-371817E5FE8A}" srcOrd="1" destOrd="0" presId="urn:microsoft.com/office/officeart/2018/2/layout/IconVerticalSolidList"/>
    <dgm:cxn modelId="{670EE562-69AB-418A-BE62-349F0DDF28F3}" type="presParOf" srcId="{94E41D91-FCE3-4655-B968-E1C82E7A885B}" destId="{8AF3E738-4D03-45F3-A02A-66284C078C5D}" srcOrd="2" destOrd="0" presId="urn:microsoft.com/office/officeart/2018/2/layout/IconVerticalSolidList"/>
    <dgm:cxn modelId="{59186732-85DC-4B58-B495-B67E9F23DFDF}" type="presParOf" srcId="{94E41D91-FCE3-4655-B968-E1C82E7A885B}" destId="{7932C60C-59F6-4B1C-82AF-BFF7371DC10A}" srcOrd="3" destOrd="0" presId="urn:microsoft.com/office/officeart/2018/2/layout/IconVerticalSolidList"/>
    <dgm:cxn modelId="{64C3B36E-4525-4191-87B6-38F757DD5BF0}" type="presParOf" srcId="{E6B01C6E-DEE6-4DE6-8B27-1F5C1D0ED016}" destId="{3570B356-767B-4057-81A8-FCA140290417}" srcOrd="3" destOrd="0" presId="urn:microsoft.com/office/officeart/2018/2/layout/IconVerticalSolidList"/>
    <dgm:cxn modelId="{8EA97630-8B0C-46BE-9E36-95220692F88F}" type="presParOf" srcId="{E6B01C6E-DEE6-4DE6-8B27-1F5C1D0ED016}" destId="{4E4D6203-2BC7-416E-8024-D35F7C561B01}" srcOrd="4" destOrd="0" presId="urn:microsoft.com/office/officeart/2018/2/layout/IconVerticalSolidList"/>
    <dgm:cxn modelId="{6B346640-DE40-4CC0-8186-6BD4D7CD9697}" type="presParOf" srcId="{4E4D6203-2BC7-416E-8024-D35F7C561B01}" destId="{50988E18-C6E1-4FC6-81C5-8905F826EED1}" srcOrd="0" destOrd="0" presId="urn:microsoft.com/office/officeart/2018/2/layout/IconVerticalSolidList"/>
    <dgm:cxn modelId="{59316BC9-A358-494F-8924-2A824077EB51}" type="presParOf" srcId="{4E4D6203-2BC7-416E-8024-D35F7C561B01}" destId="{13A96F75-52ED-4CBF-91FD-6338F0EB767D}" srcOrd="1" destOrd="0" presId="urn:microsoft.com/office/officeart/2018/2/layout/IconVerticalSolidList"/>
    <dgm:cxn modelId="{47255455-50AC-4EDF-91AA-4D3B4A38CA34}" type="presParOf" srcId="{4E4D6203-2BC7-416E-8024-D35F7C561B01}" destId="{B85C1C62-3B56-4E26-AEB8-531A557CF2BD}" srcOrd="2" destOrd="0" presId="urn:microsoft.com/office/officeart/2018/2/layout/IconVerticalSolidList"/>
    <dgm:cxn modelId="{2107D6AB-A269-48D1-9DAD-297F8D690594}" type="presParOf" srcId="{4E4D6203-2BC7-416E-8024-D35F7C561B01}" destId="{0D186E71-C7FF-44EB-9B6F-9DB2A444347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F560DB-3D43-45E3-B64E-D33DDC01F84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BD40197-702D-4B04-91C4-478BD0E05ED6}">
      <dgm:prSet/>
      <dgm:spPr/>
      <dgm:t>
        <a:bodyPr/>
        <a:lstStyle/>
        <a:p>
          <a:r>
            <a:rPr lang="en-US" b="1"/>
            <a:t>Effective communication – </a:t>
          </a:r>
          <a:r>
            <a:rPr lang="en-US"/>
            <a:t>whilst implementing a 360-degree feedback program, the managers should ensure to maintain effective communication with the employees providing the feedback (Harrison, 2009). Information such as the time of the program and the expected cooperation should be disseminated effectively. </a:t>
          </a:r>
        </a:p>
      </dgm:t>
    </dgm:pt>
    <dgm:pt modelId="{5623D014-309D-4F2F-ABFB-85BFEC6CC555}" type="parTrans" cxnId="{A816A6F1-8D7E-4730-AEF9-0E279A3ED83E}">
      <dgm:prSet/>
      <dgm:spPr/>
      <dgm:t>
        <a:bodyPr/>
        <a:lstStyle/>
        <a:p>
          <a:endParaRPr lang="en-US"/>
        </a:p>
      </dgm:t>
    </dgm:pt>
    <dgm:pt modelId="{148E7B0D-FE43-4034-943D-B6A1A02BE4C2}" type="sibTrans" cxnId="{A816A6F1-8D7E-4730-AEF9-0E279A3ED83E}">
      <dgm:prSet/>
      <dgm:spPr/>
      <dgm:t>
        <a:bodyPr/>
        <a:lstStyle/>
        <a:p>
          <a:endParaRPr lang="en-US"/>
        </a:p>
      </dgm:t>
    </dgm:pt>
    <dgm:pt modelId="{A0B84855-7598-4844-8A50-625542F5C657}">
      <dgm:prSet/>
      <dgm:spPr/>
      <dgm:t>
        <a:bodyPr/>
        <a:lstStyle/>
        <a:p>
          <a:r>
            <a:rPr lang="en-US" b="1"/>
            <a:t>Planning – </a:t>
          </a:r>
          <a:r>
            <a:rPr lang="en-US"/>
            <a:t>the planning process is vital to the implementation of a 360-degree program (Mohapatra, 2015). Managers should take care to ensure that the plan is followed as the program progresses.    </a:t>
          </a:r>
        </a:p>
      </dgm:t>
    </dgm:pt>
    <dgm:pt modelId="{10A8D662-E302-4C51-898F-CF7BC46151FC}" type="parTrans" cxnId="{D964E62D-C939-418F-9A19-39FE6C54A084}">
      <dgm:prSet/>
      <dgm:spPr/>
      <dgm:t>
        <a:bodyPr/>
        <a:lstStyle/>
        <a:p>
          <a:endParaRPr lang="en-US"/>
        </a:p>
      </dgm:t>
    </dgm:pt>
    <dgm:pt modelId="{144B7188-14E9-499E-A5CE-ADFBF0AC89EA}" type="sibTrans" cxnId="{D964E62D-C939-418F-9A19-39FE6C54A084}">
      <dgm:prSet/>
      <dgm:spPr/>
      <dgm:t>
        <a:bodyPr/>
        <a:lstStyle/>
        <a:p>
          <a:endParaRPr lang="en-US"/>
        </a:p>
      </dgm:t>
    </dgm:pt>
    <dgm:pt modelId="{D18065CC-C82B-476F-BB67-0831209F26D2}" type="pres">
      <dgm:prSet presAssocID="{0EF560DB-3D43-45E3-B64E-D33DDC01F844}" presName="root" presStyleCnt="0">
        <dgm:presLayoutVars>
          <dgm:dir/>
          <dgm:resizeHandles val="exact"/>
        </dgm:presLayoutVars>
      </dgm:prSet>
      <dgm:spPr/>
    </dgm:pt>
    <dgm:pt modelId="{10245104-769A-4EF8-8C82-477AFA704A00}" type="pres">
      <dgm:prSet presAssocID="{8BD40197-702D-4B04-91C4-478BD0E05ED6}" presName="compNode" presStyleCnt="0"/>
      <dgm:spPr/>
    </dgm:pt>
    <dgm:pt modelId="{55FC4A36-8C89-40ED-BA34-5989492F43A7}" type="pres">
      <dgm:prSet presAssocID="{8BD40197-702D-4B04-91C4-478BD0E05ED6}" presName="bgRect" presStyleLbl="bgShp" presStyleIdx="0" presStyleCnt="2"/>
      <dgm:spPr/>
    </dgm:pt>
    <dgm:pt modelId="{D03CFC38-17E2-47BF-A29E-74556F1C69F7}" type="pres">
      <dgm:prSet presAssocID="{8BD40197-702D-4B04-91C4-478BD0E05ED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EBA61902-A2F4-4189-BAB8-5F7097BE1575}" type="pres">
      <dgm:prSet presAssocID="{8BD40197-702D-4B04-91C4-478BD0E05ED6}" presName="spaceRect" presStyleCnt="0"/>
      <dgm:spPr/>
    </dgm:pt>
    <dgm:pt modelId="{467DAF90-8261-4DD9-9A79-7A5164C91E40}" type="pres">
      <dgm:prSet presAssocID="{8BD40197-702D-4B04-91C4-478BD0E05ED6}" presName="parTx" presStyleLbl="revTx" presStyleIdx="0" presStyleCnt="2">
        <dgm:presLayoutVars>
          <dgm:chMax val="0"/>
          <dgm:chPref val="0"/>
        </dgm:presLayoutVars>
      </dgm:prSet>
      <dgm:spPr/>
    </dgm:pt>
    <dgm:pt modelId="{0FD9CE0B-CE85-45A4-B876-29935CDD1BC6}" type="pres">
      <dgm:prSet presAssocID="{148E7B0D-FE43-4034-943D-B6A1A02BE4C2}" presName="sibTrans" presStyleCnt="0"/>
      <dgm:spPr/>
    </dgm:pt>
    <dgm:pt modelId="{D06A187B-7D90-4D2B-A291-7C454E131AFB}" type="pres">
      <dgm:prSet presAssocID="{A0B84855-7598-4844-8A50-625542F5C657}" presName="compNode" presStyleCnt="0"/>
      <dgm:spPr/>
    </dgm:pt>
    <dgm:pt modelId="{300142E1-6D39-4D42-A258-0AE551A19858}" type="pres">
      <dgm:prSet presAssocID="{A0B84855-7598-4844-8A50-625542F5C657}" presName="bgRect" presStyleLbl="bgShp" presStyleIdx="1" presStyleCnt="2"/>
      <dgm:spPr/>
    </dgm:pt>
    <dgm:pt modelId="{30D9FCA7-05A4-41AF-BDB6-4C93D105DE32}" type="pres">
      <dgm:prSet presAssocID="{A0B84855-7598-4844-8A50-625542F5C65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owchart"/>
        </a:ext>
      </dgm:extLst>
    </dgm:pt>
    <dgm:pt modelId="{FC404639-CD2A-4E1F-9FD5-E2DF95D6A322}" type="pres">
      <dgm:prSet presAssocID="{A0B84855-7598-4844-8A50-625542F5C657}" presName="spaceRect" presStyleCnt="0"/>
      <dgm:spPr/>
    </dgm:pt>
    <dgm:pt modelId="{FBDC4237-4105-4829-9FEF-269B80EC186B}" type="pres">
      <dgm:prSet presAssocID="{A0B84855-7598-4844-8A50-625542F5C657}" presName="parTx" presStyleLbl="revTx" presStyleIdx="1" presStyleCnt="2">
        <dgm:presLayoutVars>
          <dgm:chMax val="0"/>
          <dgm:chPref val="0"/>
        </dgm:presLayoutVars>
      </dgm:prSet>
      <dgm:spPr/>
    </dgm:pt>
  </dgm:ptLst>
  <dgm:cxnLst>
    <dgm:cxn modelId="{0F160A14-E13A-4E97-97F5-CBC571B61260}" type="presOf" srcId="{A0B84855-7598-4844-8A50-625542F5C657}" destId="{FBDC4237-4105-4829-9FEF-269B80EC186B}" srcOrd="0" destOrd="0" presId="urn:microsoft.com/office/officeart/2018/2/layout/IconVerticalSolidList"/>
    <dgm:cxn modelId="{D964E62D-C939-418F-9A19-39FE6C54A084}" srcId="{0EF560DB-3D43-45E3-B64E-D33DDC01F844}" destId="{A0B84855-7598-4844-8A50-625542F5C657}" srcOrd="1" destOrd="0" parTransId="{10A8D662-E302-4C51-898F-CF7BC46151FC}" sibTransId="{144B7188-14E9-499E-A5CE-ADFBF0AC89EA}"/>
    <dgm:cxn modelId="{E90CDF4D-B0F7-4687-8470-98CE1E787C7C}" type="presOf" srcId="{0EF560DB-3D43-45E3-B64E-D33DDC01F844}" destId="{D18065CC-C82B-476F-BB67-0831209F26D2}" srcOrd="0" destOrd="0" presId="urn:microsoft.com/office/officeart/2018/2/layout/IconVerticalSolidList"/>
    <dgm:cxn modelId="{B9ECB1A3-A71E-4F71-9412-FD9FF9E423F0}" type="presOf" srcId="{8BD40197-702D-4B04-91C4-478BD0E05ED6}" destId="{467DAF90-8261-4DD9-9A79-7A5164C91E40}" srcOrd="0" destOrd="0" presId="urn:microsoft.com/office/officeart/2018/2/layout/IconVerticalSolidList"/>
    <dgm:cxn modelId="{A816A6F1-8D7E-4730-AEF9-0E279A3ED83E}" srcId="{0EF560DB-3D43-45E3-B64E-D33DDC01F844}" destId="{8BD40197-702D-4B04-91C4-478BD0E05ED6}" srcOrd="0" destOrd="0" parTransId="{5623D014-309D-4F2F-ABFB-85BFEC6CC555}" sibTransId="{148E7B0D-FE43-4034-943D-B6A1A02BE4C2}"/>
    <dgm:cxn modelId="{A1A109C4-79C0-4E5F-89A6-666CA166853C}" type="presParOf" srcId="{D18065CC-C82B-476F-BB67-0831209F26D2}" destId="{10245104-769A-4EF8-8C82-477AFA704A00}" srcOrd="0" destOrd="0" presId="urn:microsoft.com/office/officeart/2018/2/layout/IconVerticalSolidList"/>
    <dgm:cxn modelId="{926F37CE-1624-413E-A07B-A1991B5005F6}" type="presParOf" srcId="{10245104-769A-4EF8-8C82-477AFA704A00}" destId="{55FC4A36-8C89-40ED-BA34-5989492F43A7}" srcOrd="0" destOrd="0" presId="urn:microsoft.com/office/officeart/2018/2/layout/IconVerticalSolidList"/>
    <dgm:cxn modelId="{728CC453-2F3E-4D16-BA68-819BE8BBB80F}" type="presParOf" srcId="{10245104-769A-4EF8-8C82-477AFA704A00}" destId="{D03CFC38-17E2-47BF-A29E-74556F1C69F7}" srcOrd="1" destOrd="0" presId="urn:microsoft.com/office/officeart/2018/2/layout/IconVerticalSolidList"/>
    <dgm:cxn modelId="{ABBC9EBD-8D1F-48D2-B862-B31AC4DC8B9A}" type="presParOf" srcId="{10245104-769A-4EF8-8C82-477AFA704A00}" destId="{EBA61902-A2F4-4189-BAB8-5F7097BE1575}" srcOrd="2" destOrd="0" presId="urn:microsoft.com/office/officeart/2018/2/layout/IconVerticalSolidList"/>
    <dgm:cxn modelId="{92029CD0-D2A9-4EF4-88B9-CF0D206EE5BE}" type="presParOf" srcId="{10245104-769A-4EF8-8C82-477AFA704A00}" destId="{467DAF90-8261-4DD9-9A79-7A5164C91E40}" srcOrd="3" destOrd="0" presId="urn:microsoft.com/office/officeart/2018/2/layout/IconVerticalSolidList"/>
    <dgm:cxn modelId="{3B3E84BB-2B57-4658-B64C-CF087C716FF1}" type="presParOf" srcId="{D18065CC-C82B-476F-BB67-0831209F26D2}" destId="{0FD9CE0B-CE85-45A4-B876-29935CDD1BC6}" srcOrd="1" destOrd="0" presId="urn:microsoft.com/office/officeart/2018/2/layout/IconVerticalSolidList"/>
    <dgm:cxn modelId="{1983F2C7-4B5A-4469-87F7-330806B37478}" type="presParOf" srcId="{D18065CC-C82B-476F-BB67-0831209F26D2}" destId="{D06A187B-7D90-4D2B-A291-7C454E131AFB}" srcOrd="2" destOrd="0" presId="urn:microsoft.com/office/officeart/2018/2/layout/IconVerticalSolidList"/>
    <dgm:cxn modelId="{45184AC5-EA39-4B28-B783-81E59E9F9A4A}" type="presParOf" srcId="{D06A187B-7D90-4D2B-A291-7C454E131AFB}" destId="{300142E1-6D39-4D42-A258-0AE551A19858}" srcOrd="0" destOrd="0" presId="urn:microsoft.com/office/officeart/2018/2/layout/IconVerticalSolidList"/>
    <dgm:cxn modelId="{30187A27-9E99-45DC-AB9B-30589BADD6DA}" type="presParOf" srcId="{D06A187B-7D90-4D2B-A291-7C454E131AFB}" destId="{30D9FCA7-05A4-41AF-BDB6-4C93D105DE32}" srcOrd="1" destOrd="0" presId="urn:microsoft.com/office/officeart/2018/2/layout/IconVerticalSolidList"/>
    <dgm:cxn modelId="{4673E151-D19D-4FAA-82C3-920BC19A7527}" type="presParOf" srcId="{D06A187B-7D90-4D2B-A291-7C454E131AFB}" destId="{FC404639-CD2A-4E1F-9FD5-E2DF95D6A322}" srcOrd="2" destOrd="0" presId="urn:microsoft.com/office/officeart/2018/2/layout/IconVerticalSolidList"/>
    <dgm:cxn modelId="{54B7B15C-2B7C-48D6-91CA-A295C20B0C98}" type="presParOf" srcId="{D06A187B-7D90-4D2B-A291-7C454E131AFB}" destId="{FBDC4237-4105-4829-9FEF-269B80EC186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191C96E-5E16-4792-80C2-438F17BABBF1}"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9CB4527-9EDE-454B-8A48-69E96D63C63D}">
      <dgm:prSet/>
      <dgm:spPr/>
      <dgm:t>
        <a:bodyPr/>
        <a:lstStyle/>
        <a:p>
          <a:pPr>
            <a:defRPr cap="all"/>
          </a:pPr>
          <a:r>
            <a:rPr lang="en-US" b="1"/>
            <a:t>Alignment with organization goals – </a:t>
          </a:r>
          <a:r>
            <a:rPr lang="en-US"/>
            <a:t>the process of a 360-degree feedback should be aligned to the overall organization goals (Mullins, 2006). In the process of implementing such a program, therefore, the manager of the program should continuously focus on aligning it to the general organizational program. </a:t>
          </a:r>
          <a:r>
            <a:rPr lang="en-US" b="1"/>
            <a:t> </a:t>
          </a:r>
          <a:endParaRPr lang="en-US"/>
        </a:p>
      </dgm:t>
    </dgm:pt>
    <dgm:pt modelId="{B3382547-2EC2-4320-BFB6-EFCBF25A63A6}" type="parTrans" cxnId="{68C53FF7-032F-4764-99F4-320769C3109B}">
      <dgm:prSet/>
      <dgm:spPr/>
      <dgm:t>
        <a:bodyPr/>
        <a:lstStyle/>
        <a:p>
          <a:endParaRPr lang="en-US"/>
        </a:p>
      </dgm:t>
    </dgm:pt>
    <dgm:pt modelId="{A051EB9B-DD31-4C20-9CF8-D8EF070A5396}" type="sibTrans" cxnId="{68C53FF7-032F-4764-99F4-320769C3109B}">
      <dgm:prSet/>
      <dgm:spPr/>
      <dgm:t>
        <a:bodyPr/>
        <a:lstStyle/>
        <a:p>
          <a:endParaRPr lang="en-US"/>
        </a:p>
      </dgm:t>
    </dgm:pt>
    <dgm:pt modelId="{D1984B23-F985-43FD-832B-FF401D40E354}">
      <dgm:prSet/>
      <dgm:spPr/>
      <dgm:t>
        <a:bodyPr/>
        <a:lstStyle/>
        <a:p>
          <a:pPr>
            <a:defRPr cap="all"/>
          </a:pPr>
          <a:r>
            <a:rPr lang="en-US" b="1"/>
            <a:t>Assessment items – </a:t>
          </a:r>
          <a:r>
            <a:rPr lang="en-US"/>
            <a:t>the items that the 360-degree program targets to assess are at the center of the program (Rowe, 2017). In the process of implementing the program, managers should take care to investigate the usefulness of the items and decide whether to add more items.</a:t>
          </a:r>
        </a:p>
      </dgm:t>
    </dgm:pt>
    <dgm:pt modelId="{8554B1BB-5791-4E40-BC9E-A08358BCEAF9}" type="parTrans" cxnId="{B9CFBF77-33A2-4A1C-93B1-4BA52169772B}">
      <dgm:prSet/>
      <dgm:spPr/>
      <dgm:t>
        <a:bodyPr/>
        <a:lstStyle/>
        <a:p>
          <a:endParaRPr lang="en-US"/>
        </a:p>
      </dgm:t>
    </dgm:pt>
    <dgm:pt modelId="{94DE68B1-7E08-4F73-B4FC-8E6E5F46964A}" type="sibTrans" cxnId="{B9CFBF77-33A2-4A1C-93B1-4BA52169772B}">
      <dgm:prSet/>
      <dgm:spPr/>
      <dgm:t>
        <a:bodyPr/>
        <a:lstStyle/>
        <a:p>
          <a:endParaRPr lang="en-US"/>
        </a:p>
      </dgm:t>
    </dgm:pt>
    <dgm:pt modelId="{93FEF5AE-B76C-4F68-8CB0-37DF8806CD26}" type="pres">
      <dgm:prSet presAssocID="{3191C96E-5E16-4792-80C2-438F17BABBF1}" presName="root" presStyleCnt="0">
        <dgm:presLayoutVars>
          <dgm:dir/>
          <dgm:resizeHandles val="exact"/>
        </dgm:presLayoutVars>
      </dgm:prSet>
      <dgm:spPr/>
    </dgm:pt>
    <dgm:pt modelId="{9AFFF108-5157-43B7-9FAB-710FBEB1D1B4}" type="pres">
      <dgm:prSet presAssocID="{A9CB4527-9EDE-454B-8A48-69E96D63C63D}" presName="compNode" presStyleCnt="0"/>
      <dgm:spPr/>
    </dgm:pt>
    <dgm:pt modelId="{32DA1EC7-D660-4EE7-BCF0-22017895CA07}" type="pres">
      <dgm:prSet presAssocID="{A9CB4527-9EDE-454B-8A48-69E96D63C63D}" presName="iconBgRect" presStyleLbl="bgShp" presStyleIdx="0" presStyleCnt="2"/>
      <dgm:spPr>
        <a:prstGeom prst="round2DiagRect">
          <a:avLst>
            <a:gd name="adj1" fmla="val 29727"/>
            <a:gd name="adj2" fmla="val 0"/>
          </a:avLst>
        </a:prstGeom>
      </dgm:spPr>
    </dgm:pt>
    <dgm:pt modelId="{6917CF4D-520E-431B-BFFB-A6DD8B92C475}" type="pres">
      <dgm:prSet presAssocID="{A9CB4527-9EDE-454B-8A48-69E96D63C63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lter"/>
        </a:ext>
      </dgm:extLst>
    </dgm:pt>
    <dgm:pt modelId="{54F60AED-E824-4197-83AB-54ABDDBE9066}" type="pres">
      <dgm:prSet presAssocID="{A9CB4527-9EDE-454B-8A48-69E96D63C63D}" presName="spaceRect" presStyleCnt="0"/>
      <dgm:spPr/>
    </dgm:pt>
    <dgm:pt modelId="{E265A40F-2EAC-44B5-938C-B0516C14276D}" type="pres">
      <dgm:prSet presAssocID="{A9CB4527-9EDE-454B-8A48-69E96D63C63D}" presName="textRect" presStyleLbl="revTx" presStyleIdx="0" presStyleCnt="2">
        <dgm:presLayoutVars>
          <dgm:chMax val="1"/>
          <dgm:chPref val="1"/>
        </dgm:presLayoutVars>
      </dgm:prSet>
      <dgm:spPr/>
    </dgm:pt>
    <dgm:pt modelId="{4169F393-FDBB-47C9-B41C-0D16A3BA6BD0}" type="pres">
      <dgm:prSet presAssocID="{A051EB9B-DD31-4C20-9CF8-D8EF070A5396}" presName="sibTrans" presStyleCnt="0"/>
      <dgm:spPr/>
    </dgm:pt>
    <dgm:pt modelId="{452F9B80-8106-4E9B-9995-E1249048C06F}" type="pres">
      <dgm:prSet presAssocID="{D1984B23-F985-43FD-832B-FF401D40E354}" presName="compNode" presStyleCnt="0"/>
      <dgm:spPr/>
    </dgm:pt>
    <dgm:pt modelId="{B296BBCB-80E6-42B9-91D0-CD306E809EFE}" type="pres">
      <dgm:prSet presAssocID="{D1984B23-F985-43FD-832B-FF401D40E354}" presName="iconBgRect" presStyleLbl="bgShp" presStyleIdx="1" presStyleCnt="2"/>
      <dgm:spPr>
        <a:prstGeom prst="round2DiagRect">
          <a:avLst>
            <a:gd name="adj1" fmla="val 29727"/>
            <a:gd name="adj2" fmla="val 0"/>
          </a:avLst>
        </a:prstGeom>
      </dgm:spPr>
    </dgm:pt>
    <dgm:pt modelId="{A0C23EAB-F72D-4C93-A32E-39BAEEEFA6AC}" type="pres">
      <dgm:prSet presAssocID="{D1984B23-F985-43FD-832B-FF401D40E35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wim"/>
        </a:ext>
      </dgm:extLst>
    </dgm:pt>
    <dgm:pt modelId="{0FB2DCD9-D329-4D1D-87BA-F9CBF10EE27B}" type="pres">
      <dgm:prSet presAssocID="{D1984B23-F985-43FD-832B-FF401D40E354}" presName="spaceRect" presStyleCnt="0"/>
      <dgm:spPr/>
    </dgm:pt>
    <dgm:pt modelId="{819495B0-6A2B-42D8-A49D-7C17C8794C16}" type="pres">
      <dgm:prSet presAssocID="{D1984B23-F985-43FD-832B-FF401D40E354}" presName="textRect" presStyleLbl="revTx" presStyleIdx="1" presStyleCnt="2">
        <dgm:presLayoutVars>
          <dgm:chMax val="1"/>
          <dgm:chPref val="1"/>
        </dgm:presLayoutVars>
      </dgm:prSet>
      <dgm:spPr/>
    </dgm:pt>
  </dgm:ptLst>
  <dgm:cxnLst>
    <dgm:cxn modelId="{E80F892F-6094-4B8B-8DC2-749F6DB877B5}" type="presOf" srcId="{A9CB4527-9EDE-454B-8A48-69E96D63C63D}" destId="{E265A40F-2EAC-44B5-938C-B0516C14276D}" srcOrd="0" destOrd="0" presId="urn:microsoft.com/office/officeart/2018/5/layout/IconLeafLabelList"/>
    <dgm:cxn modelId="{B9CFBF77-33A2-4A1C-93B1-4BA52169772B}" srcId="{3191C96E-5E16-4792-80C2-438F17BABBF1}" destId="{D1984B23-F985-43FD-832B-FF401D40E354}" srcOrd="1" destOrd="0" parTransId="{8554B1BB-5791-4E40-BC9E-A08358BCEAF9}" sibTransId="{94DE68B1-7E08-4F73-B4FC-8E6E5F46964A}"/>
    <dgm:cxn modelId="{B6F7EDA9-D8B9-46F7-8D11-62BBCF2719AA}" type="presOf" srcId="{3191C96E-5E16-4792-80C2-438F17BABBF1}" destId="{93FEF5AE-B76C-4F68-8CB0-37DF8806CD26}" srcOrd="0" destOrd="0" presId="urn:microsoft.com/office/officeart/2018/5/layout/IconLeafLabelList"/>
    <dgm:cxn modelId="{D2C832E1-BF79-484B-BDB5-5618058D8FDC}" type="presOf" srcId="{D1984B23-F985-43FD-832B-FF401D40E354}" destId="{819495B0-6A2B-42D8-A49D-7C17C8794C16}" srcOrd="0" destOrd="0" presId="urn:microsoft.com/office/officeart/2018/5/layout/IconLeafLabelList"/>
    <dgm:cxn modelId="{68C53FF7-032F-4764-99F4-320769C3109B}" srcId="{3191C96E-5E16-4792-80C2-438F17BABBF1}" destId="{A9CB4527-9EDE-454B-8A48-69E96D63C63D}" srcOrd="0" destOrd="0" parTransId="{B3382547-2EC2-4320-BFB6-EFCBF25A63A6}" sibTransId="{A051EB9B-DD31-4C20-9CF8-D8EF070A5396}"/>
    <dgm:cxn modelId="{32C41977-F9F1-4588-80A0-3F8173E45D64}" type="presParOf" srcId="{93FEF5AE-B76C-4F68-8CB0-37DF8806CD26}" destId="{9AFFF108-5157-43B7-9FAB-710FBEB1D1B4}" srcOrd="0" destOrd="0" presId="urn:microsoft.com/office/officeart/2018/5/layout/IconLeafLabelList"/>
    <dgm:cxn modelId="{D41EAEC3-2720-48E4-9632-8BB6FEBE96D9}" type="presParOf" srcId="{9AFFF108-5157-43B7-9FAB-710FBEB1D1B4}" destId="{32DA1EC7-D660-4EE7-BCF0-22017895CA07}" srcOrd="0" destOrd="0" presId="urn:microsoft.com/office/officeart/2018/5/layout/IconLeafLabelList"/>
    <dgm:cxn modelId="{D92BE064-D232-41E2-861D-43DFC7EBBAC4}" type="presParOf" srcId="{9AFFF108-5157-43B7-9FAB-710FBEB1D1B4}" destId="{6917CF4D-520E-431B-BFFB-A6DD8B92C475}" srcOrd="1" destOrd="0" presId="urn:microsoft.com/office/officeart/2018/5/layout/IconLeafLabelList"/>
    <dgm:cxn modelId="{7F09E480-1078-435A-8E12-06A35A81B8A1}" type="presParOf" srcId="{9AFFF108-5157-43B7-9FAB-710FBEB1D1B4}" destId="{54F60AED-E824-4197-83AB-54ABDDBE9066}" srcOrd="2" destOrd="0" presId="urn:microsoft.com/office/officeart/2018/5/layout/IconLeafLabelList"/>
    <dgm:cxn modelId="{08ADE6C8-DA3B-4697-9899-E27F8E151BE2}" type="presParOf" srcId="{9AFFF108-5157-43B7-9FAB-710FBEB1D1B4}" destId="{E265A40F-2EAC-44B5-938C-B0516C14276D}" srcOrd="3" destOrd="0" presId="urn:microsoft.com/office/officeart/2018/5/layout/IconLeafLabelList"/>
    <dgm:cxn modelId="{C5FACEE6-23CF-4F39-AED2-B004616DE542}" type="presParOf" srcId="{93FEF5AE-B76C-4F68-8CB0-37DF8806CD26}" destId="{4169F393-FDBB-47C9-B41C-0D16A3BA6BD0}" srcOrd="1" destOrd="0" presId="urn:microsoft.com/office/officeart/2018/5/layout/IconLeafLabelList"/>
    <dgm:cxn modelId="{0151E1D2-A0D0-4C67-B7B6-9ABA9B155F07}" type="presParOf" srcId="{93FEF5AE-B76C-4F68-8CB0-37DF8806CD26}" destId="{452F9B80-8106-4E9B-9995-E1249048C06F}" srcOrd="2" destOrd="0" presId="urn:microsoft.com/office/officeart/2018/5/layout/IconLeafLabelList"/>
    <dgm:cxn modelId="{8F00A65F-2C0E-4278-8B39-0B81F7A853F7}" type="presParOf" srcId="{452F9B80-8106-4E9B-9995-E1249048C06F}" destId="{B296BBCB-80E6-42B9-91D0-CD306E809EFE}" srcOrd="0" destOrd="0" presId="urn:microsoft.com/office/officeart/2018/5/layout/IconLeafLabelList"/>
    <dgm:cxn modelId="{7ED96D52-6917-419F-B109-828E9CB7D6F7}" type="presParOf" srcId="{452F9B80-8106-4E9B-9995-E1249048C06F}" destId="{A0C23EAB-F72D-4C93-A32E-39BAEEEFA6AC}" srcOrd="1" destOrd="0" presId="urn:microsoft.com/office/officeart/2018/5/layout/IconLeafLabelList"/>
    <dgm:cxn modelId="{F6D7C331-D170-4248-9A2A-3561578B0E45}" type="presParOf" srcId="{452F9B80-8106-4E9B-9995-E1249048C06F}" destId="{0FB2DCD9-D329-4D1D-87BA-F9CBF10EE27B}" srcOrd="2" destOrd="0" presId="urn:microsoft.com/office/officeart/2018/5/layout/IconLeafLabelList"/>
    <dgm:cxn modelId="{D96601EE-BC88-416D-ADDB-E6E96F8288C3}" type="presParOf" srcId="{452F9B80-8106-4E9B-9995-E1249048C06F}" destId="{819495B0-6A2B-42D8-A49D-7C17C8794C1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2398E-1248-4D4F-9CC8-AC27676B1946}">
      <dsp:nvSpPr>
        <dsp:cNvPr id="0" name=""/>
        <dsp:cNvSpPr/>
      </dsp:nvSpPr>
      <dsp:spPr>
        <a:xfrm>
          <a:off x="1701546" y="1143121"/>
          <a:ext cx="359678" cy="91440"/>
        </a:xfrm>
        <a:custGeom>
          <a:avLst/>
          <a:gdLst/>
          <a:ahLst/>
          <a:cxnLst/>
          <a:rect l="0" t="0" r="0" b="0"/>
          <a:pathLst>
            <a:path>
              <a:moveTo>
                <a:pt x="0" y="45720"/>
              </a:moveTo>
              <a:lnTo>
                <a:pt x="359678"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71629" y="1186890"/>
        <a:ext cx="19513" cy="3902"/>
      </dsp:txXfrm>
    </dsp:sp>
    <dsp:sp modelId="{386C2C33-3319-4FF4-96D1-45EF1D38C3A1}">
      <dsp:nvSpPr>
        <dsp:cNvPr id="0" name=""/>
        <dsp:cNvSpPr/>
      </dsp:nvSpPr>
      <dsp:spPr>
        <a:xfrm>
          <a:off x="6482" y="679782"/>
          <a:ext cx="1696863" cy="101811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48" tIns="87278" rIns="83148" bIns="87278" numCol="1" spcCol="1270" anchor="ctr" anchorCtr="0">
          <a:noAutofit/>
        </a:bodyPr>
        <a:lstStyle/>
        <a:p>
          <a:pPr marL="0" lvl="0" indent="0" algn="ctr" defTabSz="666750">
            <a:lnSpc>
              <a:spcPct val="90000"/>
            </a:lnSpc>
            <a:spcBef>
              <a:spcPct val="0"/>
            </a:spcBef>
            <a:spcAft>
              <a:spcPct val="35000"/>
            </a:spcAft>
            <a:buNone/>
          </a:pPr>
          <a:r>
            <a:rPr lang="en-GB" sz="1500" kern="1200"/>
            <a:t>Introduction</a:t>
          </a:r>
          <a:endParaRPr lang="en-US" sz="1500" kern="1200"/>
        </a:p>
      </dsp:txBody>
      <dsp:txXfrm>
        <a:off x="6482" y="679782"/>
        <a:ext cx="1696863" cy="1018118"/>
      </dsp:txXfrm>
    </dsp:sp>
    <dsp:sp modelId="{CBBED106-8502-49E4-8B3B-70FD01325C55}">
      <dsp:nvSpPr>
        <dsp:cNvPr id="0" name=""/>
        <dsp:cNvSpPr/>
      </dsp:nvSpPr>
      <dsp:spPr>
        <a:xfrm>
          <a:off x="3788689" y="1143121"/>
          <a:ext cx="359678" cy="91440"/>
        </a:xfrm>
        <a:custGeom>
          <a:avLst/>
          <a:gdLst/>
          <a:ahLst/>
          <a:cxnLst/>
          <a:rect l="0" t="0" r="0" b="0"/>
          <a:pathLst>
            <a:path>
              <a:moveTo>
                <a:pt x="0" y="45720"/>
              </a:moveTo>
              <a:lnTo>
                <a:pt x="359678"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58771" y="1186890"/>
        <a:ext cx="19513" cy="3902"/>
      </dsp:txXfrm>
    </dsp:sp>
    <dsp:sp modelId="{36EEFFF6-63C3-4134-BB9A-4D274DF20673}">
      <dsp:nvSpPr>
        <dsp:cNvPr id="0" name=""/>
        <dsp:cNvSpPr/>
      </dsp:nvSpPr>
      <dsp:spPr>
        <a:xfrm>
          <a:off x="2093625" y="679782"/>
          <a:ext cx="1696863" cy="1018118"/>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48" tIns="87278" rIns="83148" bIns="87278" numCol="1" spcCol="1270" anchor="ctr" anchorCtr="0">
          <a:noAutofit/>
        </a:bodyPr>
        <a:lstStyle/>
        <a:p>
          <a:pPr marL="0" lvl="0" indent="0" algn="ctr" defTabSz="666750">
            <a:lnSpc>
              <a:spcPct val="90000"/>
            </a:lnSpc>
            <a:spcBef>
              <a:spcPct val="0"/>
            </a:spcBef>
            <a:spcAft>
              <a:spcPct val="35000"/>
            </a:spcAft>
            <a:buNone/>
          </a:pPr>
          <a:r>
            <a:rPr lang="en-GB" sz="1500" kern="1200"/>
            <a:t>360-degree feedback versus standard feedback strategy</a:t>
          </a:r>
          <a:endParaRPr lang="en-US" sz="1500" kern="1200"/>
        </a:p>
      </dsp:txBody>
      <dsp:txXfrm>
        <a:off x="2093625" y="679782"/>
        <a:ext cx="1696863" cy="1018118"/>
      </dsp:txXfrm>
    </dsp:sp>
    <dsp:sp modelId="{CB564379-441A-47BB-A721-CB50137BBC89}">
      <dsp:nvSpPr>
        <dsp:cNvPr id="0" name=""/>
        <dsp:cNvSpPr/>
      </dsp:nvSpPr>
      <dsp:spPr>
        <a:xfrm>
          <a:off x="5875831" y="1143121"/>
          <a:ext cx="359678" cy="91440"/>
        </a:xfrm>
        <a:custGeom>
          <a:avLst/>
          <a:gdLst/>
          <a:ahLst/>
          <a:cxnLst/>
          <a:rect l="0" t="0" r="0" b="0"/>
          <a:pathLst>
            <a:path>
              <a:moveTo>
                <a:pt x="0" y="45720"/>
              </a:moveTo>
              <a:lnTo>
                <a:pt x="359678" y="45720"/>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45914" y="1186890"/>
        <a:ext cx="19513" cy="3902"/>
      </dsp:txXfrm>
    </dsp:sp>
    <dsp:sp modelId="{803AC959-FF33-4FC5-92DE-79CC566C2525}">
      <dsp:nvSpPr>
        <dsp:cNvPr id="0" name=""/>
        <dsp:cNvSpPr/>
      </dsp:nvSpPr>
      <dsp:spPr>
        <a:xfrm>
          <a:off x="4180768" y="679782"/>
          <a:ext cx="1696863" cy="1018118"/>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48" tIns="87278" rIns="83148" bIns="87278" numCol="1" spcCol="1270" anchor="ctr" anchorCtr="0">
          <a:noAutofit/>
        </a:bodyPr>
        <a:lstStyle/>
        <a:p>
          <a:pPr marL="0" lvl="0" indent="0" algn="ctr" defTabSz="666750">
            <a:lnSpc>
              <a:spcPct val="90000"/>
            </a:lnSpc>
            <a:spcBef>
              <a:spcPct val="0"/>
            </a:spcBef>
            <a:spcAft>
              <a:spcPct val="35000"/>
            </a:spcAft>
            <a:buNone/>
          </a:pPr>
          <a:r>
            <a:rPr lang="en-GB" sz="1500" kern="1200"/>
            <a:t>The concept of 360 – degree feedback</a:t>
          </a:r>
          <a:endParaRPr lang="en-US" sz="1500" kern="1200"/>
        </a:p>
      </dsp:txBody>
      <dsp:txXfrm>
        <a:off x="4180768" y="679782"/>
        <a:ext cx="1696863" cy="1018118"/>
      </dsp:txXfrm>
    </dsp:sp>
    <dsp:sp modelId="{B0A3AA85-6651-4AB5-A4E3-3A1A49E0319D}">
      <dsp:nvSpPr>
        <dsp:cNvPr id="0" name=""/>
        <dsp:cNvSpPr/>
      </dsp:nvSpPr>
      <dsp:spPr>
        <a:xfrm>
          <a:off x="7962974" y="1143121"/>
          <a:ext cx="359678" cy="91440"/>
        </a:xfrm>
        <a:custGeom>
          <a:avLst/>
          <a:gdLst/>
          <a:ahLst/>
          <a:cxnLst/>
          <a:rect l="0" t="0" r="0" b="0"/>
          <a:pathLst>
            <a:path>
              <a:moveTo>
                <a:pt x="0" y="45720"/>
              </a:moveTo>
              <a:lnTo>
                <a:pt x="359678" y="45720"/>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33056" y="1186890"/>
        <a:ext cx="19513" cy="3902"/>
      </dsp:txXfrm>
    </dsp:sp>
    <dsp:sp modelId="{07B2BC99-02AC-477B-A1E7-38533C1F0CE8}">
      <dsp:nvSpPr>
        <dsp:cNvPr id="0" name=""/>
        <dsp:cNvSpPr/>
      </dsp:nvSpPr>
      <dsp:spPr>
        <a:xfrm>
          <a:off x="6267910" y="679782"/>
          <a:ext cx="1696863" cy="1018118"/>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48" tIns="87278" rIns="83148" bIns="87278" numCol="1" spcCol="1270" anchor="ctr" anchorCtr="0">
          <a:noAutofit/>
        </a:bodyPr>
        <a:lstStyle/>
        <a:p>
          <a:pPr marL="0" lvl="0" indent="0" algn="ctr" defTabSz="666750">
            <a:lnSpc>
              <a:spcPct val="90000"/>
            </a:lnSpc>
            <a:spcBef>
              <a:spcPct val="0"/>
            </a:spcBef>
            <a:spcAft>
              <a:spcPct val="35000"/>
            </a:spcAft>
            <a:buNone/>
          </a:pPr>
          <a:r>
            <a:rPr lang="en-GB" sz="1500" kern="1200"/>
            <a:t>The importance of 360-degree feedback strategy to employees</a:t>
          </a:r>
          <a:endParaRPr lang="en-US" sz="1500" kern="1200"/>
        </a:p>
      </dsp:txBody>
      <dsp:txXfrm>
        <a:off x="6267910" y="679782"/>
        <a:ext cx="1696863" cy="1018118"/>
      </dsp:txXfrm>
    </dsp:sp>
    <dsp:sp modelId="{29FBA2DF-0EF3-426D-BDC5-E68A0790C6D0}">
      <dsp:nvSpPr>
        <dsp:cNvPr id="0" name=""/>
        <dsp:cNvSpPr/>
      </dsp:nvSpPr>
      <dsp:spPr>
        <a:xfrm>
          <a:off x="854914" y="1696100"/>
          <a:ext cx="8348570" cy="359678"/>
        </a:xfrm>
        <a:custGeom>
          <a:avLst/>
          <a:gdLst/>
          <a:ahLst/>
          <a:cxnLst/>
          <a:rect l="0" t="0" r="0" b="0"/>
          <a:pathLst>
            <a:path>
              <a:moveTo>
                <a:pt x="8348570" y="0"/>
              </a:moveTo>
              <a:lnTo>
                <a:pt x="8348570" y="196939"/>
              </a:lnTo>
              <a:lnTo>
                <a:pt x="0" y="196939"/>
              </a:lnTo>
              <a:lnTo>
                <a:pt x="0" y="359678"/>
              </a:lnTo>
            </a:path>
          </a:pathLst>
        </a:custGeom>
        <a:noFill/>
        <a:ln w="12700"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20257" y="1873988"/>
        <a:ext cx="417884" cy="3902"/>
      </dsp:txXfrm>
    </dsp:sp>
    <dsp:sp modelId="{AB1E0DFC-2BE2-4C74-B54F-D62849E716EC}">
      <dsp:nvSpPr>
        <dsp:cNvPr id="0" name=""/>
        <dsp:cNvSpPr/>
      </dsp:nvSpPr>
      <dsp:spPr>
        <a:xfrm>
          <a:off x="8355053" y="679782"/>
          <a:ext cx="1696863" cy="1018118"/>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48" tIns="87278" rIns="83148" bIns="87278" numCol="1" spcCol="1270" anchor="ctr" anchorCtr="0">
          <a:noAutofit/>
        </a:bodyPr>
        <a:lstStyle/>
        <a:p>
          <a:pPr marL="0" lvl="0" indent="0" algn="ctr" defTabSz="666750">
            <a:lnSpc>
              <a:spcPct val="90000"/>
            </a:lnSpc>
            <a:spcBef>
              <a:spcPct val="0"/>
            </a:spcBef>
            <a:spcAft>
              <a:spcPct val="35000"/>
            </a:spcAft>
            <a:buNone/>
          </a:pPr>
          <a:r>
            <a:rPr lang="en-GB" sz="1500" kern="1200"/>
            <a:t>The importance of the concept to employers</a:t>
          </a:r>
          <a:endParaRPr lang="en-US" sz="1500" kern="1200"/>
        </a:p>
      </dsp:txBody>
      <dsp:txXfrm>
        <a:off x="8355053" y="679782"/>
        <a:ext cx="1696863" cy="1018118"/>
      </dsp:txXfrm>
    </dsp:sp>
    <dsp:sp modelId="{73561F90-94A2-4F75-83A1-9F3AB4A138AF}">
      <dsp:nvSpPr>
        <dsp:cNvPr id="0" name=""/>
        <dsp:cNvSpPr/>
      </dsp:nvSpPr>
      <dsp:spPr>
        <a:xfrm>
          <a:off x="1701546" y="2551518"/>
          <a:ext cx="359678" cy="91440"/>
        </a:xfrm>
        <a:custGeom>
          <a:avLst/>
          <a:gdLst/>
          <a:ahLst/>
          <a:cxnLst/>
          <a:rect l="0" t="0" r="0" b="0"/>
          <a:pathLst>
            <a:path>
              <a:moveTo>
                <a:pt x="0" y="45720"/>
              </a:moveTo>
              <a:lnTo>
                <a:pt x="359678" y="45720"/>
              </a:lnTo>
            </a:path>
          </a:pathLst>
        </a:custGeom>
        <a:noFill/>
        <a:ln w="12700"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871629" y="2595287"/>
        <a:ext cx="19513" cy="3902"/>
      </dsp:txXfrm>
    </dsp:sp>
    <dsp:sp modelId="{F8D98322-6292-49B7-BCBD-C3F6319E0046}">
      <dsp:nvSpPr>
        <dsp:cNvPr id="0" name=""/>
        <dsp:cNvSpPr/>
      </dsp:nvSpPr>
      <dsp:spPr>
        <a:xfrm>
          <a:off x="6482" y="2088179"/>
          <a:ext cx="1696863" cy="101811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48" tIns="87278" rIns="83148" bIns="87278" numCol="1" spcCol="1270" anchor="ctr" anchorCtr="0">
          <a:noAutofit/>
        </a:bodyPr>
        <a:lstStyle/>
        <a:p>
          <a:pPr marL="0" lvl="0" indent="0" algn="ctr" defTabSz="666750">
            <a:lnSpc>
              <a:spcPct val="90000"/>
            </a:lnSpc>
            <a:spcBef>
              <a:spcPct val="0"/>
            </a:spcBef>
            <a:spcAft>
              <a:spcPct val="35000"/>
            </a:spcAft>
            <a:buNone/>
          </a:pPr>
          <a:r>
            <a:rPr lang="en-GB" sz="1500" kern="1200"/>
            <a:t>The benefits of implementing 360-degree feedback to employees</a:t>
          </a:r>
          <a:endParaRPr lang="en-US" sz="1500" kern="1200"/>
        </a:p>
      </dsp:txBody>
      <dsp:txXfrm>
        <a:off x="6482" y="2088179"/>
        <a:ext cx="1696863" cy="1018118"/>
      </dsp:txXfrm>
    </dsp:sp>
    <dsp:sp modelId="{392BD10F-FAF0-468B-B13A-A45BF916BBDE}">
      <dsp:nvSpPr>
        <dsp:cNvPr id="0" name=""/>
        <dsp:cNvSpPr/>
      </dsp:nvSpPr>
      <dsp:spPr>
        <a:xfrm>
          <a:off x="3788689" y="2551518"/>
          <a:ext cx="359678" cy="91440"/>
        </a:xfrm>
        <a:custGeom>
          <a:avLst/>
          <a:gdLst/>
          <a:ahLst/>
          <a:cxnLst/>
          <a:rect l="0" t="0" r="0" b="0"/>
          <a:pathLst>
            <a:path>
              <a:moveTo>
                <a:pt x="0" y="45720"/>
              </a:moveTo>
              <a:lnTo>
                <a:pt x="359678" y="45720"/>
              </a:lnTo>
            </a:path>
          </a:pathLst>
        </a:custGeom>
        <a:noFill/>
        <a:ln w="12700"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58771" y="2595287"/>
        <a:ext cx="19513" cy="3902"/>
      </dsp:txXfrm>
    </dsp:sp>
    <dsp:sp modelId="{717254C1-D21F-485A-95B8-26EBFE35E115}">
      <dsp:nvSpPr>
        <dsp:cNvPr id="0" name=""/>
        <dsp:cNvSpPr/>
      </dsp:nvSpPr>
      <dsp:spPr>
        <a:xfrm>
          <a:off x="2093625" y="2088179"/>
          <a:ext cx="1696863" cy="1018118"/>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48" tIns="87278" rIns="83148" bIns="87278" numCol="1" spcCol="1270" anchor="ctr" anchorCtr="0">
          <a:noAutofit/>
        </a:bodyPr>
        <a:lstStyle/>
        <a:p>
          <a:pPr marL="0" lvl="0" indent="0" algn="ctr" defTabSz="666750">
            <a:lnSpc>
              <a:spcPct val="90000"/>
            </a:lnSpc>
            <a:spcBef>
              <a:spcPct val="0"/>
            </a:spcBef>
            <a:spcAft>
              <a:spcPct val="35000"/>
            </a:spcAft>
            <a:buNone/>
          </a:pPr>
          <a:r>
            <a:rPr lang="en-GB" sz="1500" kern="1200"/>
            <a:t>The benefits of implementing 360-degree feedback to employers</a:t>
          </a:r>
          <a:endParaRPr lang="en-US" sz="1500" kern="1200"/>
        </a:p>
      </dsp:txBody>
      <dsp:txXfrm>
        <a:off x="2093625" y="2088179"/>
        <a:ext cx="1696863" cy="1018118"/>
      </dsp:txXfrm>
    </dsp:sp>
    <dsp:sp modelId="{22A01981-FA92-4373-88E4-2B3DBB6C4982}">
      <dsp:nvSpPr>
        <dsp:cNvPr id="0" name=""/>
        <dsp:cNvSpPr/>
      </dsp:nvSpPr>
      <dsp:spPr>
        <a:xfrm>
          <a:off x="5875831" y="2551518"/>
          <a:ext cx="359678" cy="91440"/>
        </a:xfrm>
        <a:custGeom>
          <a:avLst/>
          <a:gdLst/>
          <a:ahLst/>
          <a:cxnLst/>
          <a:rect l="0" t="0" r="0" b="0"/>
          <a:pathLst>
            <a:path>
              <a:moveTo>
                <a:pt x="0" y="45720"/>
              </a:moveTo>
              <a:lnTo>
                <a:pt x="359678" y="45720"/>
              </a:lnTo>
            </a:path>
          </a:pathLst>
        </a:custGeom>
        <a:noFill/>
        <a:ln w="12700"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45914" y="2595287"/>
        <a:ext cx="19513" cy="3902"/>
      </dsp:txXfrm>
    </dsp:sp>
    <dsp:sp modelId="{368EBCC1-A9A2-45B0-83C6-089046B923EA}">
      <dsp:nvSpPr>
        <dsp:cNvPr id="0" name=""/>
        <dsp:cNvSpPr/>
      </dsp:nvSpPr>
      <dsp:spPr>
        <a:xfrm>
          <a:off x="4180768" y="2088179"/>
          <a:ext cx="1696863" cy="1018118"/>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48" tIns="87278" rIns="83148" bIns="87278" numCol="1" spcCol="1270" anchor="ctr" anchorCtr="0">
          <a:noAutofit/>
        </a:bodyPr>
        <a:lstStyle/>
        <a:p>
          <a:pPr marL="0" lvl="0" indent="0" algn="ctr" defTabSz="666750">
            <a:lnSpc>
              <a:spcPct val="90000"/>
            </a:lnSpc>
            <a:spcBef>
              <a:spcPct val="0"/>
            </a:spcBef>
            <a:spcAft>
              <a:spcPct val="35000"/>
            </a:spcAft>
            <a:buNone/>
          </a:pPr>
          <a:r>
            <a:rPr lang="en-GB" sz="1500" kern="1200"/>
            <a:t>key issues to focus on whilst implementing 360 – degree feedback</a:t>
          </a:r>
          <a:endParaRPr lang="en-US" sz="1500" kern="1200"/>
        </a:p>
      </dsp:txBody>
      <dsp:txXfrm>
        <a:off x="4180768" y="2088179"/>
        <a:ext cx="1696863" cy="1018118"/>
      </dsp:txXfrm>
    </dsp:sp>
    <dsp:sp modelId="{934F7477-B9D8-426B-B91E-0236A8E55439}">
      <dsp:nvSpPr>
        <dsp:cNvPr id="0" name=""/>
        <dsp:cNvSpPr/>
      </dsp:nvSpPr>
      <dsp:spPr>
        <a:xfrm>
          <a:off x="7962974" y="2551518"/>
          <a:ext cx="359678" cy="91440"/>
        </a:xfrm>
        <a:custGeom>
          <a:avLst/>
          <a:gdLst/>
          <a:ahLst/>
          <a:cxnLst/>
          <a:rect l="0" t="0" r="0" b="0"/>
          <a:pathLst>
            <a:path>
              <a:moveTo>
                <a:pt x="0" y="45720"/>
              </a:moveTo>
              <a:lnTo>
                <a:pt x="359678" y="45720"/>
              </a:lnTo>
            </a:path>
          </a:pathLst>
        </a:custGeom>
        <a:noFill/>
        <a:ln w="12700"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133056" y="2595287"/>
        <a:ext cx="19513" cy="3902"/>
      </dsp:txXfrm>
    </dsp:sp>
    <dsp:sp modelId="{819A3E26-EFAC-43D5-BBBA-4482FD2362C0}">
      <dsp:nvSpPr>
        <dsp:cNvPr id="0" name=""/>
        <dsp:cNvSpPr/>
      </dsp:nvSpPr>
      <dsp:spPr>
        <a:xfrm>
          <a:off x="6267910" y="2088179"/>
          <a:ext cx="1696863" cy="1018118"/>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48" tIns="87278" rIns="83148" bIns="87278" numCol="1" spcCol="1270" anchor="ctr" anchorCtr="0">
          <a:noAutofit/>
        </a:bodyPr>
        <a:lstStyle/>
        <a:p>
          <a:pPr marL="0" lvl="0" indent="0" algn="ctr" defTabSz="666750">
            <a:lnSpc>
              <a:spcPct val="90000"/>
            </a:lnSpc>
            <a:spcBef>
              <a:spcPct val="0"/>
            </a:spcBef>
            <a:spcAft>
              <a:spcPct val="35000"/>
            </a:spcAft>
            <a:buNone/>
          </a:pPr>
          <a:r>
            <a:rPr lang="en-GB" sz="1500" kern="1200"/>
            <a:t>Conclusion</a:t>
          </a:r>
          <a:endParaRPr lang="en-US" sz="1500" kern="1200"/>
        </a:p>
      </dsp:txBody>
      <dsp:txXfrm>
        <a:off x="6267910" y="2088179"/>
        <a:ext cx="1696863" cy="1018118"/>
      </dsp:txXfrm>
    </dsp:sp>
    <dsp:sp modelId="{E47742E8-707F-4CF8-A7C3-D3FC0EF374D5}">
      <dsp:nvSpPr>
        <dsp:cNvPr id="0" name=""/>
        <dsp:cNvSpPr/>
      </dsp:nvSpPr>
      <dsp:spPr>
        <a:xfrm>
          <a:off x="8355053" y="2088179"/>
          <a:ext cx="1696863" cy="1018118"/>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148" tIns="87278" rIns="83148" bIns="87278" numCol="1" spcCol="1270" anchor="ctr" anchorCtr="0">
          <a:noAutofit/>
        </a:bodyPr>
        <a:lstStyle/>
        <a:p>
          <a:pPr marL="0" lvl="0" indent="0" algn="ctr" defTabSz="666750">
            <a:lnSpc>
              <a:spcPct val="90000"/>
            </a:lnSpc>
            <a:spcBef>
              <a:spcPct val="0"/>
            </a:spcBef>
            <a:spcAft>
              <a:spcPct val="35000"/>
            </a:spcAft>
            <a:buNone/>
          </a:pPr>
          <a:r>
            <a:rPr lang="en-GB" sz="1500" kern="1200"/>
            <a:t>References </a:t>
          </a:r>
          <a:endParaRPr lang="en-US" sz="1500" kern="1200"/>
        </a:p>
      </dsp:txBody>
      <dsp:txXfrm>
        <a:off x="8355053" y="2088179"/>
        <a:ext cx="1696863" cy="10181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A3737-E480-4FDE-8F95-7B672AA1F328}">
      <dsp:nvSpPr>
        <dsp:cNvPr id="0" name=""/>
        <dsp:cNvSpPr/>
      </dsp:nvSpPr>
      <dsp:spPr>
        <a:xfrm>
          <a:off x="2310147" y="311"/>
          <a:ext cx="2177380" cy="2177380"/>
        </a:xfrm>
        <a:prstGeom prst="downArrow">
          <a:avLst>
            <a:gd name="adj1" fmla="val 50000"/>
            <a:gd name="adj2" fmla="val 35000"/>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kern="1200" dirty="0"/>
            <a:t>Providing feedback to employees in an organization is vital for their improvement (Armstrong and Taylor, 2014).</a:t>
          </a:r>
        </a:p>
      </dsp:txBody>
      <dsp:txXfrm>
        <a:off x="2854492" y="311"/>
        <a:ext cx="1088690" cy="1796339"/>
      </dsp:txXfrm>
    </dsp:sp>
    <dsp:sp modelId="{8A6ED819-5663-4365-A71C-636E6C717645}">
      <dsp:nvSpPr>
        <dsp:cNvPr id="0" name=""/>
        <dsp:cNvSpPr/>
      </dsp:nvSpPr>
      <dsp:spPr>
        <a:xfrm rot="4320000">
          <a:off x="4135437" y="1326462"/>
          <a:ext cx="2177380" cy="2177380"/>
        </a:xfrm>
        <a:prstGeom prst="downArrow">
          <a:avLst>
            <a:gd name="adj1" fmla="val 50000"/>
            <a:gd name="adj2" fmla="val 35000"/>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kern="1200"/>
            <a:t>Feedback allows employees to know the areas they should work on and the areas where their performance was as expected (Armstrong and Taylor, 2014).</a:t>
          </a:r>
        </a:p>
      </dsp:txBody>
      <dsp:txXfrm rot="-5400000">
        <a:off x="4507154" y="1811932"/>
        <a:ext cx="1796339" cy="1088690"/>
      </dsp:txXfrm>
    </dsp:sp>
    <dsp:sp modelId="{E94D3906-636D-4745-B659-37E0B5372BD1}">
      <dsp:nvSpPr>
        <dsp:cNvPr id="0" name=""/>
        <dsp:cNvSpPr/>
      </dsp:nvSpPr>
      <dsp:spPr>
        <a:xfrm rot="8640000">
          <a:off x="3438238" y="3472220"/>
          <a:ext cx="2177380" cy="2177380"/>
        </a:xfrm>
        <a:prstGeom prst="downArrow">
          <a:avLst>
            <a:gd name="adj1" fmla="val 50000"/>
            <a:gd name="adj2" fmla="val 35000"/>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kern="1200"/>
            <a:t>There are different strategies for providing feedback including individual feedback and 360-degree feedback (Rowe, 2017).</a:t>
          </a:r>
        </a:p>
      </dsp:txBody>
      <dsp:txXfrm rot="10800000">
        <a:off x="4094568" y="3816875"/>
        <a:ext cx="1088690" cy="1796339"/>
      </dsp:txXfrm>
    </dsp:sp>
    <dsp:sp modelId="{995455D1-CC6B-4326-BA1A-FE30503CA213}">
      <dsp:nvSpPr>
        <dsp:cNvPr id="0" name=""/>
        <dsp:cNvSpPr/>
      </dsp:nvSpPr>
      <dsp:spPr>
        <a:xfrm rot="12960000">
          <a:off x="1182055" y="3472220"/>
          <a:ext cx="2177380" cy="2177380"/>
        </a:xfrm>
        <a:prstGeom prst="downArrow">
          <a:avLst>
            <a:gd name="adj1" fmla="val 50000"/>
            <a:gd name="adj2" fmla="val 35000"/>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kern="1200"/>
            <a:t>A 360-degree feedback offers a holistic feedback from diverse stakeholders, hence providing more information . </a:t>
          </a:r>
        </a:p>
      </dsp:txBody>
      <dsp:txXfrm rot="10800000">
        <a:off x="1614415" y="3816875"/>
        <a:ext cx="1088690" cy="1796339"/>
      </dsp:txXfrm>
    </dsp:sp>
    <dsp:sp modelId="{B3FB3A49-D957-4CBD-B55B-DDC7D8D8FC74}">
      <dsp:nvSpPr>
        <dsp:cNvPr id="0" name=""/>
        <dsp:cNvSpPr/>
      </dsp:nvSpPr>
      <dsp:spPr>
        <a:xfrm rot="17280000">
          <a:off x="484856" y="1326462"/>
          <a:ext cx="2177380" cy="2177380"/>
        </a:xfrm>
        <a:prstGeom prst="downArrow">
          <a:avLst>
            <a:gd name="adj1" fmla="val 50000"/>
            <a:gd name="adj2" fmla="val 35000"/>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kern="1200"/>
            <a:t>This presentation focuses on 360-degree feedback as the superior strategy to providing feedback to individuals in an organization. </a:t>
          </a:r>
        </a:p>
      </dsp:txBody>
      <dsp:txXfrm rot="5400000">
        <a:off x="494181" y="1811932"/>
        <a:ext cx="1796339" cy="10886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E7EEBD-A8F7-4643-A4AF-7E72D42A62F9}">
      <dsp:nvSpPr>
        <dsp:cNvPr id="0" name=""/>
        <dsp:cNvSpPr/>
      </dsp:nvSpPr>
      <dsp:spPr>
        <a:xfrm>
          <a:off x="0" y="310355"/>
          <a:ext cx="6797675" cy="120978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360-degree feedback is a concept in which an organization assesses its employees’ performances (Waldman and Atwater, 1998). </a:t>
          </a:r>
        </a:p>
      </dsp:txBody>
      <dsp:txXfrm>
        <a:off x="59057" y="369412"/>
        <a:ext cx="6679561" cy="1091666"/>
      </dsp:txXfrm>
    </dsp:sp>
    <dsp:sp modelId="{4A36843D-01B3-4D8E-8A30-D17FE7DCD5E9}">
      <dsp:nvSpPr>
        <dsp:cNvPr id="0" name=""/>
        <dsp:cNvSpPr/>
      </dsp:nvSpPr>
      <dsp:spPr>
        <a:xfrm>
          <a:off x="0" y="1583495"/>
          <a:ext cx="6797675" cy="1209780"/>
        </a:xfrm>
        <a:prstGeom prst="roundRect">
          <a:avLst/>
        </a:prstGeom>
        <a:gradFill rotWithShape="0">
          <a:gsLst>
            <a:gs pos="0">
              <a:schemeClr val="accent2">
                <a:hueOff val="939284"/>
                <a:satOff val="-6721"/>
                <a:lumOff val="-392"/>
                <a:alphaOff val="0"/>
                <a:shade val="85000"/>
                <a:satMod val="130000"/>
              </a:schemeClr>
            </a:gs>
            <a:gs pos="34000">
              <a:schemeClr val="accent2">
                <a:hueOff val="939284"/>
                <a:satOff val="-6721"/>
                <a:lumOff val="-392"/>
                <a:alphaOff val="0"/>
                <a:shade val="87000"/>
                <a:satMod val="125000"/>
              </a:schemeClr>
            </a:gs>
            <a:gs pos="70000">
              <a:schemeClr val="accent2">
                <a:hueOff val="939284"/>
                <a:satOff val="-6721"/>
                <a:lumOff val="-392"/>
                <a:alphaOff val="0"/>
                <a:tint val="100000"/>
                <a:shade val="90000"/>
                <a:satMod val="130000"/>
              </a:schemeClr>
            </a:gs>
            <a:gs pos="100000">
              <a:schemeClr val="accent2">
                <a:hueOff val="939284"/>
                <a:satOff val="-6721"/>
                <a:lumOff val="-392"/>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concept involves giving employees feedback from colleagues from diverse ranks in the organization.</a:t>
          </a:r>
        </a:p>
      </dsp:txBody>
      <dsp:txXfrm>
        <a:off x="59057" y="1642552"/>
        <a:ext cx="6679561" cy="1091666"/>
      </dsp:txXfrm>
    </dsp:sp>
    <dsp:sp modelId="{4BC24102-C2F7-403B-8EC0-5ECE473E3FC2}">
      <dsp:nvSpPr>
        <dsp:cNvPr id="0" name=""/>
        <dsp:cNvSpPr/>
      </dsp:nvSpPr>
      <dsp:spPr>
        <a:xfrm>
          <a:off x="0" y="2856636"/>
          <a:ext cx="6797675" cy="1209780"/>
        </a:xfrm>
        <a:prstGeom prst="roundRect">
          <a:avLst/>
        </a:prstGeom>
        <a:gradFill rotWithShape="0">
          <a:gsLst>
            <a:gs pos="0">
              <a:schemeClr val="accent2">
                <a:hueOff val="1878569"/>
                <a:satOff val="-13441"/>
                <a:lumOff val="-785"/>
                <a:alphaOff val="0"/>
                <a:shade val="85000"/>
                <a:satMod val="130000"/>
              </a:schemeClr>
            </a:gs>
            <a:gs pos="34000">
              <a:schemeClr val="accent2">
                <a:hueOff val="1878569"/>
                <a:satOff val="-13441"/>
                <a:lumOff val="-785"/>
                <a:alphaOff val="0"/>
                <a:shade val="87000"/>
                <a:satMod val="125000"/>
              </a:schemeClr>
            </a:gs>
            <a:gs pos="70000">
              <a:schemeClr val="accent2">
                <a:hueOff val="1878569"/>
                <a:satOff val="-13441"/>
                <a:lumOff val="-785"/>
                <a:alphaOff val="0"/>
                <a:tint val="100000"/>
                <a:shade val="90000"/>
                <a:satMod val="130000"/>
              </a:schemeClr>
            </a:gs>
            <a:gs pos="100000">
              <a:schemeClr val="accent2">
                <a:hueOff val="1878569"/>
                <a:satOff val="-13441"/>
                <a:lumOff val="-785"/>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In a 360-degree feedback strategy, the diverse colleagues that provide feedback include managers, peers, and even service users (Waldman and Atwater, 1998). </a:t>
          </a:r>
        </a:p>
      </dsp:txBody>
      <dsp:txXfrm>
        <a:off x="59057" y="2915693"/>
        <a:ext cx="6679561" cy="1091666"/>
      </dsp:txXfrm>
    </dsp:sp>
    <dsp:sp modelId="{06142DD0-7B31-4A06-9E8D-E96C06FB7EEB}">
      <dsp:nvSpPr>
        <dsp:cNvPr id="0" name=""/>
        <dsp:cNvSpPr/>
      </dsp:nvSpPr>
      <dsp:spPr>
        <a:xfrm>
          <a:off x="0" y="4129776"/>
          <a:ext cx="6797675" cy="1209780"/>
        </a:xfrm>
        <a:prstGeom prst="roundRect">
          <a:avLst/>
        </a:prstGeom>
        <a:gradFill rotWithShape="0">
          <a:gsLst>
            <a:gs pos="0">
              <a:schemeClr val="accent2">
                <a:hueOff val="2817853"/>
                <a:satOff val="-20162"/>
                <a:lumOff val="-1177"/>
                <a:alphaOff val="0"/>
                <a:shade val="85000"/>
                <a:satMod val="130000"/>
              </a:schemeClr>
            </a:gs>
            <a:gs pos="34000">
              <a:schemeClr val="accent2">
                <a:hueOff val="2817853"/>
                <a:satOff val="-20162"/>
                <a:lumOff val="-1177"/>
                <a:alphaOff val="0"/>
                <a:shade val="87000"/>
                <a:satMod val="125000"/>
              </a:schemeClr>
            </a:gs>
            <a:gs pos="70000">
              <a:schemeClr val="accent2">
                <a:hueOff val="2817853"/>
                <a:satOff val="-20162"/>
                <a:lumOff val="-1177"/>
                <a:alphaOff val="0"/>
                <a:tint val="100000"/>
                <a:shade val="90000"/>
                <a:satMod val="130000"/>
              </a:schemeClr>
            </a:gs>
            <a:gs pos="100000">
              <a:schemeClr val="accent2">
                <a:hueOff val="2817853"/>
                <a:satOff val="-20162"/>
                <a:lumOff val="-1177"/>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 unique feature of the strategy is the anonymity of the provider of the feedback.</a:t>
          </a:r>
        </a:p>
      </dsp:txBody>
      <dsp:txXfrm>
        <a:off x="59057" y="4188833"/>
        <a:ext cx="6679561" cy="10916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D4CFE1-C45B-46AD-9531-A77E441048E7}">
      <dsp:nvSpPr>
        <dsp:cNvPr id="0" name=""/>
        <dsp:cNvSpPr/>
      </dsp:nvSpPr>
      <dsp:spPr>
        <a:xfrm>
          <a:off x="0" y="462"/>
          <a:ext cx="10058399"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1F3992-D01A-4571-8E78-28D8108B78B1}">
      <dsp:nvSpPr>
        <dsp:cNvPr id="0" name=""/>
        <dsp:cNvSpPr/>
      </dsp:nvSpPr>
      <dsp:spPr>
        <a:xfrm>
          <a:off x="327145" y="243793"/>
          <a:ext cx="594810" cy="5948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67391C-2AAD-434E-AECA-A9687FCBE4D1}">
      <dsp:nvSpPr>
        <dsp:cNvPr id="0" name=""/>
        <dsp:cNvSpPr/>
      </dsp:nvSpPr>
      <dsp:spPr>
        <a:xfrm>
          <a:off x="1249101" y="462"/>
          <a:ext cx="88092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89000">
            <a:lnSpc>
              <a:spcPct val="90000"/>
            </a:lnSpc>
            <a:spcBef>
              <a:spcPct val="0"/>
            </a:spcBef>
            <a:spcAft>
              <a:spcPct val="35000"/>
            </a:spcAft>
            <a:buNone/>
          </a:pPr>
          <a:r>
            <a:rPr lang="en-US" sz="2000" b="1" kern="1200"/>
            <a:t>Reveals strengths and weaknesses –</a:t>
          </a:r>
          <a:r>
            <a:rPr lang="en-US" sz="2000" kern="1200"/>
            <a:t>360-degree feedback provides employees with the opportunity to know their strengths and weaknesses (Bee and Bee, 2004).</a:t>
          </a:r>
        </a:p>
      </dsp:txBody>
      <dsp:txXfrm>
        <a:off x="1249101" y="462"/>
        <a:ext cx="8809298" cy="1081473"/>
      </dsp:txXfrm>
    </dsp:sp>
    <dsp:sp modelId="{3FF0599C-35AC-4D5E-8F47-537DDB83B4EA}">
      <dsp:nvSpPr>
        <dsp:cNvPr id="0" name=""/>
        <dsp:cNvSpPr/>
      </dsp:nvSpPr>
      <dsp:spPr>
        <a:xfrm>
          <a:off x="0" y="1352303"/>
          <a:ext cx="10058399"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8AB6AD-21AC-40C0-9E68-371817E5FE8A}">
      <dsp:nvSpPr>
        <dsp:cNvPr id="0" name=""/>
        <dsp:cNvSpPr/>
      </dsp:nvSpPr>
      <dsp:spPr>
        <a:xfrm>
          <a:off x="327145" y="1595634"/>
          <a:ext cx="594810" cy="5948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932C60C-59F6-4B1C-82AF-BFF7371DC10A}">
      <dsp:nvSpPr>
        <dsp:cNvPr id="0" name=""/>
        <dsp:cNvSpPr/>
      </dsp:nvSpPr>
      <dsp:spPr>
        <a:xfrm>
          <a:off x="1249101" y="1352303"/>
          <a:ext cx="88092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89000">
            <a:lnSpc>
              <a:spcPct val="90000"/>
            </a:lnSpc>
            <a:spcBef>
              <a:spcPct val="0"/>
            </a:spcBef>
            <a:spcAft>
              <a:spcPct val="35000"/>
            </a:spcAft>
            <a:buNone/>
          </a:pPr>
          <a:r>
            <a:rPr lang="en-US" sz="2000" b="1" kern="1200"/>
            <a:t>Enhances continuous learning – </a:t>
          </a:r>
          <a:r>
            <a:rPr lang="en-US" sz="2000" kern="1200"/>
            <a:t>By offering them the opportunity to know their weaknesses, the strategy allows employees to improve on their weaknesses by learning (Bee and Bee, 2004).</a:t>
          </a:r>
        </a:p>
      </dsp:txBody>
      <dsp:txXfrm>
        <a:off x="1249101" y="1352303"/>
        <a:ext cx="8809298" cy="1081473"/>
      </dsp:txXfrm>
    </dsp:sp>
    <dsp:sp modelId="{50988E18-C6E1-4FC6-81C5-8905F826EED1}">
      <dsp:nvSpPr>
        <dsp:cNvPr id="0" name=""/>
        <dsp:cNvSpPr/>
      </dsp:nvSpPr>
      <dsp:spPr>
        <a:xfrm>
          <a:off x="0" y="2704144"/>
          <a:ext cx="10058399" cy="10814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A96F75-52ED-4CBF-91FD-6338F0EB767D}">
      <dsp:nvSpPr>
        <dsp:cNvPr id="0" name=""/>
        <dsp:cNvSpPr/>
      </dsp:nvSpPr>
      <dsp:spPr>
        <a:xfrm>
          <a:off x="327145" y="2947476"/>
          <a:ext cx="594810" cy="5948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186E71-C7FF-44EB-9B6F-9DB2A4443479}">
      <dsp:nvSpPr>
        <dsp:cNvPr id="0" name=""/>
        <dsp:cNvSpPr/>
      </dsp:nvSpPr>
      <dsp:spPr>
        <a:xfrm>
          <a:off x="1249101" y="2704144"/>
          <a:ext cx="8809298" cy="10814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456" tIns="114456" rIns="114456" bIns="114456" numCol="1" spcCol="1270" anchor="ctr" anchorCtr="0">
          <a:noAutofit/>
        </a:bodyPr>
        <a:lstStyle/>
        <a:p>
          <a:pPr marL="0" lvl="0" indent="0" algn="l" defTabSz="889000">
            <a:lnSpc>
              <a:spcPct val="90000"/>
            </a:lnSpc>
            <a:spcBef>
              <a:spcPct val="0"/>
            </a:spcBef>
            <a:spcAft>
              <a:spcPct val="35000"/>
            </a:spcAft>
            <a:buNone/>
          </a:pPr>
          <a:r>
            <a:rPr lang="en-US" sz="2000" b="1" kern="1200"/>
            <a:t>Enables employees to evaluate their superiors – </a:t>
          </a:r>
          <a:r>
            <a:rPr lang="en-US" sz="2000" kern="1200"/>
            <a:t>The 360-degree feedback strategy gives employees the opportunity to evaluate their manager (Bee and Bee, 2004).</a:t>
          </a:r>
        </a:p>
      </dsp:txBody>
      <dsp:txXfrm>
        <a:off x="1249101" y="2704144"/>
        <a:ext cx="8809298" cy="10814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FC4A36-8C89-40ED-BA34-5989492F43A7}">
      <dsp:nvSpPr>
        <dsp:cNvPr id="0" name=""/>
        <dsp:cNvSpPr/>
      </dsp:nvSpPr>
      <dsp:spPr>
        <a:xfrm>
          <a:off x="0" y="615237"/>
          <a:ext cx="10058399" cy="11358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3CFC38-17E2-47BF-A29E-74556F1C69F7}">
      <dsp:nvSpPr>
        <dsp:cNvPr id="0" name=""/>
        <dsp:cNvSpPr/>
      </dsp:nvSpPr>
      <dsp:spPr>
        <a:xfrm>
          <a:off x="343586" y="870798"/>
          <a:ext cx="624703" cy="624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7DAF90-8261-4DD9-9A79-7A5164C91E40}">
      <dsp:nvSpPr>
        <dsp:cNvPr id="0" name=""/>
        <dsp:cNvSpPr/>
      </dsp:nvSpPr>
      <dsp:spPr>
        <a:xfrm>
          <a:off x="1311876" y="615237"/>
          <a:ext cx="8746523" cy="1135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08" tIns="120208" rIns="120208" bIns="120208" numCol="1" spcCol="1270" anchor="ctr" anchorCtr="0">
          <a:noAutofit/>
        </a:bodyPr>
        <a:lstStyle/>
        <a:p>
          <a:pPr marL="0" lvl="0" indent="0" algn="l" defTabSz="711200">
            <a:lnSpc>
              <a:spcPct val="90000"/>
            </a:lnSpc>
            <a:spcBef>
              <a:spcPct val="0"/>
            </a:spcBef>
            <a:spcAft>
              <a:spcPct val="35000"/>
            </a:spcAft>
            <a:buNone/>
          </a:pPr>
          <a:r>
            <a:rPr lang="en-US" sz="1600" b="1" kern="1200"/>
            <a:t>Effective communication – </a:t>
          </a:r>
          <a:r>
            <a:rPr lang="en-US" sz="1600" kern="1200"/>
            <a:t>whilst implementing a 360-degree feedback program, the managers should ensure to maintain effective communication with the employees providing the feedback (Harrison, 2009). Information such as the time of the program and the expected cooperation should be disseminated effectively. </a:t>
          </a:r>
        </a:p>
      </dsp:txBody>
      <dsp:txXfrm>
        <a:off x="1311876" y="615237"/>
        <a:ext cx="8746523" cy="1135824"/>
      </dsp:txXfrm>
    </dsp:sp>
    <dsp:sp modelId="{300142E1-6D39-4D42-A258-0AE551A19858}">
      <dsp:nvSpPr>
        <dsp:cNvPr id="0" name=""/>
        <dsp:cNvSpPr/>
      </dsp:nvSpPr>
      <dsp:spPr>
        <a:xfrm>
          <a:off x="0" y="2035018"/>
          <a:ext cx="10058399" cy="11358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D9FCA7-05A4-41AF-BDB6-4C93D105DE32}">
      <dsp:nvSpPr>
        <dsp:cNvPr id="0" name=""/>
        <dsp:cNvSpPr/>
      </dsp:nvSpPr>
      <dsp:spPr>
        <a:xfrm>
          <a:off x="343586" y="2290578"/>
          <a:ext cx="624703" cy="624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DC4237-4105-4829-9FEF-269B80EC186B}">
      <dsp:nvSpPr>
        <dsp:cNvPr id="0" name=""/>
        <dsp:cNvSpPr/>
      </dsp:nvSpPr>
      <dsp:spPr>
        <a:xfrm>
          <a:off x="1311876" y="2035018"/>
          <a:ext cx="8746523" cy="1135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208" tIns="120208" rIns="120208" bIns="120208" numCol="1" spcCol="1270" anchor="ctr" anchorCtr="0">
          <a:noAutofit/>
        </a:bodyPr>
        <a:lstStyle/>
        <a:p>
          <a:pPr marL="0" lvl="0" indent="0" algn="l" defTabSz="711200">
            <a:lnSpc>
              <a:spcPct val="90000"/>
            </a:lnSpc>
            <a:spcBef>
              <a:spcPct val="0"/>
            </a:spcBef>
            <a:spcAft>
              <a:spcPct val="35000"/>
            </a:spcAft>
            <a:buNone/>
          </a:pPr>
          <a:r>
            <a:rPr lang="en-US" sz="1600" b="1" kern="1200"/>
            <a:t>Planning – </a:t>
          </a:r>
          <a:r>
            <a:rPr lang="en-US" sz="1600" kern="1200"/>
            <a:t>the planning process is vital to the implementation of a 360-degree program (Mohapatra, 2015). Managers should take care to ensure that the plan is followed as the program progresses.    </a:t>
          </a:r>
        </a:p>
      </dsp:txBody>
      <dsp:txXfrm>
        <a:off x="1311876" y="2035018"/>
        <a:ext cx="8746523" cy="11358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A1EC7-D660-4EE7-BCF0-22017895CA07}">
      <dsp:nvSpPr>
        <dsp:cNvPr id="0" name=""/>
        <dsp:cNvSpPr/>
      </dsp:nvSpPr>
      <dsp:spPr>
        <a:xfrm>
          <a:off x="2017012" y="3039"/>
          <a:ext cx="2058750" cy="20587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17CF4D-520E-431B-BFFB-A6DD8B92C475}">
      <dsp:nvSpPr>
        <dsp:cNvPr id="0" name=""/>
        <dsp:cNvSpPr/>
      </dsp:nvSpPr>
      <dsp:spPr>
        <a:xfrm>
          <a:off x="2455762" y="441789"/>
          <a:ext cx="1181250" cy="118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65A40F-2EAC-44B5-938C-B0516C14276D}">
      <dsp:nvSpPr>
        <dsp:cNvPr id="0" name=""/>
        <dsp:cNvSpPr/>
      </dsp:nvSpPr>
      <dsp:spPr>
        <a:xfrm>
          <a:off x="1358887" y="2703040"/>
          <a:ext cx="3375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t>Alignment with organization goals – </a:t>
          </a:r>
          <a:r>
            <a:rPr lang="en-US" sz="1100" kern="1200"/>
            <a:t>the process of a 360-degree feedback should be aligned to the overall organization goals (Mullins, 2006). In the process of implementing such a program, therefore, the manager of the program should continuously focus on aligning it to the general organizational program. </a:t>
          </a:r>
          <a:r>
            <a:rPr lang="en-US" sz="1100" b="1" kern="1200"/>
            <a:t> </a:t>
          </a:r>
          <a:endParaRPr lang="en-US" sz="1100" kern="1200"/>
        </a:p>
      </dsp:txBody>
      <dsp:txXfrm>
        <a:off x="1358887" y="2703040"/>
        <a:ext cx="3375000" cy="1080000"/>
      </dsp:txXfrm>
    </dsp:sp>
    <dsp:sp modelId="{B296BBCB-80E6-42B9-91D0-CD306E809EFE}">
      <dsp:nvSpPr>
        <dsp:cNvPr id="0" name=""/>
        <dsp:cNvSpPr/>
      </dsp:nvSpPr>
      <dsp:spPr>
        <a:xfrm>
          <a:off x="5982637" y="3039"/>
          <a:ext cx="2058750" cy="20587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C23EAB-F72D-4C93-A32E-39BAEEEFA6AC}">
      <dsp:nvSpPr>
        <dsp:cNvPr id="0" name=""/>
        <dsp:cNvSpPr/>
      </dsp:nvSpPr>
      <dsp:spPr>
        <a:xfrm>
          <a:off x="6421387" y="441789"/>
          <a:ext cx="1181250" cy="118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9495B0-6A2B-42D8-A49D-7C17C8794C16}">
      <dsp:nvSpPr>
        <dsp:cNvPr id="0" name=""/>
        <dsp:cNvSpPr/>
      </dsp:nvSpPr>
      <dsp:spPr>
        <a:xfrm>
          <a:off x="5324512" y="2703040"/>
          <a:ext cx="3375000" cy="10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1" kern="1200"/>
            <a:t>Assessment items – </a:t>
          </a:r>
          <a:r>
            <a:rPr lang="en-US" sz="1100" kern="1200"/>
            <a:t>the items that the 360-degree program targets to assess are at the center of the program (Rowe, 2017). In the process of implementing the program, managers should take care to investigate the usefulness of the items and decide whether to add more items.</a:t>
          </a:r>
        </a:p>
      </dsp:txBody>
      <dsp:txXfrm>
        <a:off x="5324512" y="2703040"/>
        <a:ext cx="3375000" cy="108000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03E007-DCAD-425B-BFAD-62EBF67E450F}"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0B303168-3A00-42D9-B97B-EBBDD71AEBC9}" type="slidenum">
              <a:rPr lang="en-KE" smtClean="0"/>
              <a:t>‹#›</a:t>
            </a:fld>
            <a:endParaRPr lang="en-KE"/>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8400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03E007-DCAD-425B-BFAD-62EBF67E450F}"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0B303168-3A00-42D9-B97B-EBBDD71AEBC9}" type="slidenum">
              <a:rPr lang="en-KE" smtClean="0"/>
              <a:t>‹#›</a:t>
            </a:fld>
            <a:endParaRPr lang="en-KE"/>
          </a:p>
        </p:txBody>
      </p:sp>
    </p:spTree>
    <p:extLst>
      <p:ext uri="{BB962C8B-B14F-4D97-AF65-F5344CB8AC3E}">
        <p14:creationId xmlns:p14="http://schemas.microsoft.com/office/powerpoint/2010/main" val="4198467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03E007-DCAD-425B-BFAD-62EBF67E450F}"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0B303168-3A00-42D9-B97B-EBBDD71AEBC9}" type="slidenum">
              <a:rPr lang="en-KE" smtClean="0"/>
              <a:t>‹#›</a:t>
            </a:fld>
            <a:endParaRPr lang="en-KE"/>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01667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03E007-DCAD-425B-BFAD-62EBF67E450F}" type="datetimeFigureOut">
              <a:rPr lang="en-KE" smtClean="0"/>
              <a:t>10/29/2023</a:t>
            </a:fld>
            <a:endParaRPr lang="en-KE"/>
          </a:p>
        </p:txBody>
      </p:sp>
      <p:sp>
        <p:nvSpPr>
          <p:cNvPr id="6" name="Footer Placeholder 5"/>
          <p:cNvSpPr>
            <a:spLocks noGrp="1"/>
          </p:cNvSpPr>
          <p:nvPr>
            <p:ph type="ftr" sz="quarter" idx="11"/>
          </p:nvPr>
        </p:nvSpPr>
        <p:spPr/>
        <p:txBody>
          <a:bodyPr/>
          <a:lstStyle/>
          <a:p>
            <a:endParaRPr lang="en-KE"/>
          </a:p>
        </p:txBody>
      </p:sp>
      <p:sp>
        <p:nvSpPr>
          <p:cNvPr id="7" name="Slide Number Placeholder 6"/>
          <p:cNvSpPr>
            <a:spLocks noGrp="1"/>
          </p:cNvSpPr>
          <p:nvPr>
            <p:ph type="sldNum" sz="quarter" idx="12"/>
          </p:nvPr>
        </p:nvSpPr>
        <p:spPr/>
        <p:txBody>
          <a:bodyPr/>
          <a:lstStyle/>
          <a:p>
            <a:fld id="{0B303168-3A00-42D9-B97B-EBBDD71AEBC9}" type="slidenum">
              <a:rPr lang="en-KE" smtClean="0"/>
              <a:t>‹#›</a:t>
            </a:fld>
            <a:endParaRPr lang="en-KE"/>
          </a:p>
        </p:txBody>
      </p:sp>
    </p:spTree>
    <p:extLst>
      <p:ext uri="{BB962C8B-B14F-4D97-AF65-F5344CB8AC3E}">
        <p14:creationId xmlns:p14="http://schemas.microsoft.com/office/powerpoint/2010/main" val="16811083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03E007-DCAD-425B-BFAD-62EBF67E450F}" type="datetimeFigureOut">
              <a:rPr lang="en-KE" smtClean="0"/>
              <a:t>10/29/2023</a:t>
            </a:fld>
            <a:endParaRPr lang="en-KE"/>
          </a:p>
        </p:txBody>
      </p:sp>
      <p:sp>
        <p:nvSpPr>
          <p:cNvPr id="8" name="Footer Placeholder 7"/>
          <p:cNvSpPr>
            <a:spLocks noGrp="1"/>
          </p:cNvSpPr>
          <p:nvPr>
            <p:ph type="ftr" sz="quarter" idx="11"/>
          </p:nvPr>
        </p:nvSpPr>
        <p:spPr/>
        <p:txBody>
          <a:bodyPr/>
          <a:lstStyle/>
          <a:p>
            <a:endParaRPr lang="en-KE"/>
          </a:p>
        </p:txBody>
      </p:sp>
      <p:sp>
        <p:nvSpPr>
          <p:cNvPr id="9" name="Slide Number Placeholder 8"/>
          <p:cNvSpPr>
            <a:spLocks noGrp="1"/>
          </p:cNvSpPr>
          <p:nvPr>
            <p:ph type="sldNum" sz="quarter" idx="12"/>
          </p:nvPr>
        </p:nvSpPr>
        <p:spPr/>
        <p:txBody>
          <a:bodyPr/>
          <a:lstStyle/>
          <a:p>
            <a:fld id="{0B303168-3A00-42D9-B97B-EBBDD71AEBC9}" type="slidenum">
              <a:rPr lang="en-KE" smtClean="0"/>
              <a:t>‹#›</a:t>
            </a:fld>
            <a:endParaRPr lang="en-KE"/>
          </a:p>
        </p:txBody>
      </p:sp>
    </p:spTree>
    <p:extLst>
      <p:ext uri="{BB962C8B-B14F-4D97-AF65-F5344CB8AC3E}">
        <p14:creationId xmlns:p14="http://schemas.microsoft.com/office/powerpoint/2010/main" val="3278380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C03E007-DCAD-425B-BFAD-62EBF67E450F}" type="datetimeFigureOut">
              <a:rPr lang="en-KE" smtClean="0"/>
              <a:t>10/29/2023</a:t>
            </a:fld>
            <a:endParaRPr lang="en-KE"/>
          </a:p>
        </p:txBody>
      </p:sp>
      <p:sp>
        <p:nvSpPr>
          <p:cNvPr id="4" name="Footer Placeholder 3"/>
          <p:cNvSpPr>
            <a:spLocks noGrp="1"/>
          </p:cNvSpPr>
          <p:nvPr>
            <p:ph type="ftr" sz="quarter" idx="11"/>
          </p:nvPr>
        </p:nvSpPr>
        <p:spPr/>
        <p:txBody>
          <a:bodyPr/>
          <a:lstStyle/>
          <a:p>
            <a:endParaRPr lang="en-KE"/>
          </a:p>
        </p:txBody>
      </p:sp>
      <p:sp>
        <p:nvSpPr>
          <p:cNvPr id="5" name="Slide Number Placeholder 4"/>
          <p:cNvSpPr>
            <a:spLocks noGrp="1"/>
          </p:cNvSpPr>
          <p:nvPr>
            <p:ph type="sldNum" sz="quarter" idx="12"/>
          </p:nvPr>
        </p:nvSpPr>
        <p:spPr/>
        <p:txBody>
          <a:bodyPr/>
          <a:lstStyle/>
          <a:p>
            <a:fld id="{0B303168-3A00-42D9-B97B-EBBDD71AEBC9}" type="slidenum">
              <a:rPr lang="en-KE" smtClean="0"/>
              <a:t>‹#›</a:t>
            </a:fld>
            <a:endParaRPr lang="en-KE"/>
          </a:p>
        </p:txBody>
      </p:sp>
    </p:spTree>
    <p:extLst>
      <p:ext uri="{BB962C8B-B14F-4D97-AF65-F5344CB8AC3E}">
        <p14:creationId xmlns:p14="http://schemas.microsoft.com/office/powerpoint/2010/main" val="2466603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C03E007-DCAD-425B-BFAD-62EBF67E450F}" type="datetimeFigureOut">
              <a:rPr lang="en-KE" smtClean="0"/>
              <a:t>10/29/2023</a:t>
            </a:fld>
            <a:endParaRPr lang="en-KE"/>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KE"/>
          </a:p>
        </p:txBody>
      </p:sp>
      <p:sp>
        <p:nvSpPr>
          <p:cNvPr id="9" name="Slide Number Placeholder 8"/>
          <p:cNvSpPr>
            <a:spLocks noGrp="1"/>
          </p:cNvSpPr>
          <p:nvPr>
            <p:ph type="sldNum" sz="quarter" idx="12"/>
          </p:nvPr>
        </p:nvSpPr>
        <p:spPr/>
        <p:txBody>
          <a:bodyPr/>
          <a:lstStyle/>
          <a:p>
            <a:fld id="{0B303168-3A00-42D9-B97B-EBBDD71AEBC9}" type="slidenum">
              <a:rPr lang="en-KE" smtClean="0"/>
              <a:t>‹#›</a:t>
            </a:fld>
            <a:endParaRPr lang="en-KE"/>
          </a:p>
        </p:txBody>
      </p:sp>
    </p:spTree>
    <p:extLst>
      <p:ext uri="{BB962C8B-B14F-4D97-AF65-F5344CB8AC3E}">
        <p14:creationId xmlns:p14="http://schemas.microsoft.com/office/powerpoint/2010/main" val="1803554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4050791"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C03E007-DCAD-425B-BFAD-62EBF67E450F}" type="datetimeFigureOut">
              <a:rPr lang="en-KE" smtClean="0"/>
              <a:t>10/29/2023</a:t>
            </a:fld>
            <a:endParaRPr lang="en-KE"/>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KE"/>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B303168-3A00-42D9-B97B-EBBDD71AEBC9}" type="slidenum">
              <a:rPr lang="en-KE" smtClean="0"/>
              <a:t>‹#›</a:t>
            </a:fld>
            <a:endParaRPr lang="en-KE"/>
          </a:p>
        </p:txBody>
      </p:sp>
    </p:spTree>
    <p:extLst>
      <p:ext uri="{BB962C8B-B14F-4D97-AF65-F5344CB8AC3E}">
        <p14:creationId xmlns:p14="http://schemas.microsoft.com/office/powerpoint/2010/main" val="357570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chemeClr val="tx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1">
              <a:lumMod val="50000"/>
              <a:lumOff val="5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2C03E007-DCAD-425B-BFAD-62EBF67E450F}" type="datetimeFigureOut">
              <a:rPr lang="en-KE" smtClean="0"/>
              <a:t>10/29/2023</a:t>
            </a:fld>
            <a:endParaRPr lang="en-KE"/>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KE"/>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B303168-3A00-42D9-B97B-EBBDD71AEBC9}" type="slidenum">
              <a:rPr lang="en-KE" smtClean="0"/>
              <a:t>‹#›</a:t>
            </a:fld>
            <a:endParaRPr lang="en-KE"/>
          </a:p>
        </p:txBody>
      </p:sp>
    </p:spTree>
    <p:extLst>
      <p:ext uri="{BB962C8B-B14F-4D97-AF65-F5344CB8AC3E}">
        <p14:creationId xmlns:p14="http://schemas.microsoft.com/office/powerpoint/2010/main" val="467460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03E007-DCAD-425B-BFAD-62EBF67E450F}"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0B303168-3A00-42D9-B97B-EBBDD71AEBC9}" type="slidenum">
              <a:rPr lang="en-KE" smtClean="0"/>
              <a:t>‹#›</a:t>
            </a:fld>
            <a:endParaRPr lang="en-KE"/>
          </a:p>
        </p:txBody>
      </p:sp>
    </p:spTree>
    <p:extLst>
      <p:ext uri="{BB962C8B-B14F-4D97-AF65-F5344CB8AC3E}">
        <p14:creationId xmlns:p14="http://schemas.microsoft.com/office/powerpoint/2010/main" val="3474837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03E007-DCAD-425B-BFAD-62EBF67E450F}" type="datetimeFigureOut">
              <a:rPr lang="en-KE" smtClean="0"/>
              <a:t>10/29/2023</a:t>
            </a:fld>
            <a:endParaRPr lang="en-KE"/>
          </a:p>
        </p:txBody>
      </p:sp>
      <p:sp>
        <p:nvSpPr>
          <p:cNvPr id="5" name="Footer Placeholder 4"/>
          <p:cNvSpPr>
            <a:spLocks noGrp="1"/>
          </p:cNvSpPr>
          <p:nvPr>
            <p:ph type="ftr" sz="quarter" idx="11"/>
          </p:nvPr>
        </p:nvSpPr>
        <p:spPr/>
        <p:txBody>
          <a:bodyPr/>
          <a:lstStyle/>
          <a:p>
            <a:endParaRPr lang="en-KE"/>
          </a:p>
        </p:txBody>
      </p:sp>
      <p:sp>
        <p:nvSpPr>
          <p:cNvPr id="6" name="Slide Number Placeholder 5"/>
          <p:cNvSpPr>
            <a:spLocks noGrp="1"/>
          </p:cNvSpPr>
          <p:nvPr>
            <p:ph type="sldNum" sz="quarter" idx="12"/>
          </p:nvPr>
        </p:nvSpPr>
        <p:spPr/>
        <p:txBody>
          <a:bodyPr/>
          <a:lstStyle/>
          <a:p>
            <a:fld id="{0B303168-3A00-42D9-B97B-EBBDD71AEBC9}" type="slidenum">
              <a:rPr lang="en-KE" smtClean="0"/>
              <a:t>‹#›</a:t>
            </a:fld>
            <a:endParaRPr lang="en-KE"/>
          </a:p>
        </p:txBody>
      </p:sp>
    </p:spTree>
    <p:extLst>
      <p:ext uri="{BB962C8B-B14F-4D97-AF65-F5344CB8AC3E}">
        <p14:creationId xmlns:p14="http://schemas.microsoft.com/office/powerpoint/2010/main" val="3477005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C03E007-DCAD-425B-BFAD-62EBF67E450F}" type="datetimeFigureOut">
              <a:rPr lang="en-KE" smtClean="0"/>
              <a:t>10/29/2023</a:t>
            </a:fld>
            <a:endParaRPr lang="en-KE"/>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KE"/>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B303168-3A00-42D9-B97B-EBBDD71AEBC9}" type="slidenum">
              <a:rPr lang="en-KE" smtClean="0"/>
              <a:t>‹#›</a:t>
            </a:fld>
            <a:endParaRPr lang="en-KE"/>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2371833"/>
      </p:ext>
    </p:extLst>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C0CDD34-455E-4188-B6E6-C57A40E43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38B2E-6D7F-AB59-5F56-5316A8B6CF23}"/>
              </a:ext>
            </a:extLst>
          </p:cNvPr>
          <p:cNvSpPr>
            <a:spLocks noGrp="1"/>
          </p:cNvSpPr>
          <p:nvPr>
            <p:ph type="ctrTitle"/>
          </p:nvPr>
        </p:nvSpPr>
        <p:spPr>
          <a:xfrm>
            <a:off x="8141110" y="639097"/>
            <a:ext cx="3401961" cy="3686015"/>
          </a:xfrm>
        </p:spPr>
        <p:txBody>
          <a:bodyPr vert="horz" lIns="91440" tIns="45720" rIns="91440" bIns="45720" rtlCol="0">
            <a:normAutofit/>
          </a:bodyPr>
          <a:lstStyle/>
          <a:p>
            <a:r>
              <a:rPr lang="en-US" sz="3100"/>
              <a:t>BMSW5102 - Developing Relationships and Workplace Achievement</a:t>
            </a:r>
            <a:br>
              <a:rPr lang="en-US" sz="3100"/>
            </a:br>
            <a:br>
              <a:rPr lang="en-US" sz="3100"/>
            </a:br>
            <a:r>
              <a:rPr lang="en-US" sz="3100"/>
              <a:t>360 – DEGREE FEEDBACK</a:t>
            </a:r>
          </a:p>
        </p:txBody>
      </p:sp>
      <p:sp>
        <p:nvSpPr>
          <p:cNvPr id="3" name="Subtitle 2">
            <a:extLst>
              <a:ext uri="{FF2B5EF4-FFF2-40B4-BE49-F238E27FC236}">
                <a16:creationId xmlns:a16="http://schemas.microsoft.com/office/drawing/2014/main" id="{53041D8A-3E44-5FF2-88FC-5FA940745505}"/>
              </a:ext>
            </a:extLst>
          </p:cNvPr>
          <p:cNvSpPr>
            <a:spLocks noGrp="1"/>
          </p:cNvSpPr>
          <p:nvPr>
            <p:ph type="subTitle" idx="1"/>
          </p:nvPr>
        </p:nvSpPr>
        <p:spPr>
          <a:xfrm>
            <a:off x="8141110" y="4455621"/>
            <a:ext cx="3417990" cy="1238616"/>
          </a:xfrm>
        </p:spPr>
        <p:txBody>
          <a:bodyPr vert="horz" lIns="0" tIns="45720" rIns="0" bIns="45720" rtlCol="0">
            <a:normAutofit/>
          </a:bodyPr>
          <a:lstStyle/>
          <a:p>
            <a:r>
              <a:rPr lang="en-US" sz="1400">
                <a:solidFill>
                  <a:schemeClr val="tx1">
                    <a:lumMod val="85000"/>
                    <a:lumOff val="15000"/>
                  </a:schemeClr>
                </a:solidFill>
                <a:latin typeface="+mn-lt"/>
              </a:rPr>
              <a:t>Lecturer Name :Ehsan Khajeh</a:t>
            </a:r>
          </a:p>
          <a:p>
            <a:r>
              <a:rPr lang="en-US" sz="1400">
                <a:solidFill>
                  <a:schemeClr val="tx1">
                    <a:lumMod val="85000"/>
                    <a:lumOff val="15000"/>
                  </a:schemeClr>
                </a:solidFill>
                <a:latin typeface="+mn-lt"/>
              </a:rPr>
              <a:t>Student Name :Elena Banica</a:t>
            </a:r>
          </a:p>
          <a:p>
            <a:r>
              <a:rPr lang="en-US" sz="1400">
                <a:solidFill>
                  <a:schemeClr val="tx1">
                    <a:lumMod val="85000"/>
                    <a:lumOff val="15000"/>
                  </a:schemeClr>
                </a:solidFill>
                <a:latin typeface="+mn-lt"/>
              </a:rPr>
              <a:t>Student Number :2126381</a:t>
            </a:r>
          </a:p>
          <a:p>
            <a:endParaRPr lang="en-US" sz="1400">
              <a:solidFill>
                <a:schemeClr val="tx1">
                  <a:lumMod val="85000"/>
                  <a:lumOff val="15000"/>
                </a:schemeClr>
              </a:solidFill>
              <a:latin typeface="+mn-lt"/>
            </a:endParaRPr>
          </a:p>
        </p:txBody>
      </p:sp>
      <p:pic>
        <p:nvPicPr>
          <p:cNvPr id="5" name="Picture 4">
            <a:extLst>
              <a:ext uri="{FF2B5EF4-FFF2-40B4-BE49-F238E27FC236}">
                <a16:creationId xmlns:a16="http://schemas.microsoft.com/office/drawing/2014/main" id="{CB1CD5C9-4FAE-EEDF-E88C-E1F3483C12DC}"/>
              </a:ext>
            </a:extLst>
          </p:cNvPr>
          <p:cNvPicPr>
            <a:picLocks noChangeAspect="1"/>
          </p:cNvPicPr>
          <p:nvPr/>
        </p:nvPicPr>
        <p:blipFill rotWithShape="1">
          <a:blip r:embed="rId2"/>
          <a:srcRect r="16616"/>
          <a:stretch/>
        </p:blipFill>
        <p:spPr>
          <a:xfrm>
            <a:off x="1101202" y="640081"/>
            <a:ext cx="5977811" cy="5054156"/>
          </a:xfrm>
          <a:prstGeom prst="rect">
            <a:avLst/>
          </a:prstGeom>
        </p:spPr>
      </p:pic>
      <p:cxnSp>
        <p:nvCxnSpPr>
          <p:cNvPr id="19" name="Straight Connector 18">
            <a:extLst>
              <a:ext uri="{FF2B5EF4-FFF2-40B4-BE49-F238E27FC236}">
                <a16:creationId xmlns:a16="http://schemas.microsoft.com/office/drawing/2014/main" id="{381C2058-47F2-4937-AFC4-04B58EC1A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4B0E089E-E773-40BF-B966-E1B54156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16A56A1B-DB74-41DA-B78B-0C762EE7B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729169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BF413-4478-BA3D-518F-CEB4A1FF03CC}"/>
              </a:ext>
            </a:extLst>
          </p:cNvPr>
          <p:cNvSpPr>
            <a:spLocks noGrp="1"/>
          </p:cNvSpPr>
          <p:nvPr>
            <p:ph type="title"/>
          </p:nvPr>
        </p:nvSpPr>
        <p:spPr/>
        <p:txBody>
          <a:bodyPr>
            <a:normAutofit/>
          </a:bodyPr>
          <a:lstStyle/>
          <a:p>
            <a:r>
              <a:rPr lang="en-GB"/>
              <a:t>Table of content</a:t>
            </a:r>
            <a:endParaRPr lang="en-US" dirty="0"/>
          </a:p>
        </p:txBody>
      </p:sp>
      <p:graphicFrame>
        <p:nvGraphicFramePr>
          <p:cNvPr id="5" name="Content Placeholder 2">
            <a:extLst>
              <a:ext uri="{FF2B5EF4-FFF2-40B4-BE49-F238E27FC236}">
                <a16:creationId xmlns:a16="http://schemas.microsoft.com/office/drawing/2014/main" id="{3BC62FF1-FFA9-F767-C876-72E3F95298B2}"/>
              </a:ext>
            </a:extLst>
          </p:cNvPr>
          <p:cNvGraphicFramePr>
            <a:graphicFrameLocks noGrp="1"/>
          </p:cNvGraphicFramePr>
          <p:nvPr>
            <p:ph idx="1"/>
            <p:extLst>
              <p:ext uri="{D42A27DB-BD31-4B8C-83A1-F6EECF244321}">
                <p14:modId xmlns:p14="http://schemas.microsoft.com/office/powerpoint/2010/main" val="107994250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5105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AB68B-1280-C062-8DAA-8C1179148F85}"/>
              </a:ext>
            </a:extLst>
          </p:cNvPr>
          <p:cNvSpPr>
            <a:spLocks noGrp="1"/>
          </p:cNvSpPr>
          <p:nvPr>
            <p:ph type="title"/>
          </p:nvPr>
        </p:nvSpPr>
        <p:spPr>
          <a:xfrm>
            <a:off x="492370" y="516835"/>
            <a:ext cx="3084844" cy="5772840"/>
          </a:xfrm>
        </p:spPr>
        <p:txBody>
          <a:bodyPr anchor="ctr">
            <a:normAutofit/>
          </a:bodyPr>
          <a:lstStyle/>
          <a:p>
            <a:r>
              <a:rPr lang="en-US" sz="3600">
                <a:solidFill>
                  <a:srgbClr val="FFFFFF"/>
                </a:solidFill>
              </a:rPr>
              <a:t>Introduction </a:t>
            </a:r>
            <a:endParaRPr lang="en-KE" sz="3600">
              <a:solidFill>
                <a:srgbClr val="FFFFFF"/>
              </a:solidFill>
            </a:endParaRPr>
          </a:p>
        </p:txBody>
      </p:sp>
      <p:graphicFrame>
        <p:nvGraphicFramePr>
          <p:cNvPr id="5" name="Content Placeholder 2">
            <a:extLst>
              <a:ext uri="{FF2B5EF4-FFF2-40B4-BE49-F238E27FC236}">
                <a16:creationId xmlns:a16="http://schemas.microsoft.com/office/drawing/2014/main" id="{652C8790-9E9C-1A63-110D-9E8DC47572E1}"/>
              </a:ext>
            </a:extLst>
          </p:cNvPr>
          <p:cNvGraphicFramePr>
            <a:graphicFrameLocks noGrp="1"/>
          </p:cNvGraphicFramePr>
          <p:nvPr>
            <p:ph idx="1"/>
            <p:extLst>
              <p:ext uri="{D42A27DB-BD31-4B8C-83A1-F6EECF244321}">
                <p14:modId xmlns:p14="http://schemas.microsoft.com/office/powerpoint/2010/main" val="3068368296"/>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5998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C4D4C-4805-2D22-CF10-AF97C3D426B8}"/>
              </a:ext>
            </a:extLst>
          </p:cNvPr>
          <p:cNvSpPr>
            <a:spLocks noGrp="1"/>
          </p:cNvSpPr>
          <p:nvPr>
            <p:ph type="title"/>
          </p:nvPr>
        </p:nvSpPr>
        <p:spPr/>
        <p:txBody>
          <a:bodyPr>
            <a:normAutofit/>
          </a:bodyPr>
          <a:lstStyle/>
          <a:p>
            <a:pPr algn="ctr"/>
            <a:r>
              <a:rPr lang="en-US" b="1" dirty="0">
                <a:latin typeface="Algerian" panose="04020705040A02060702" pitchFamily="82" charset="0"/>
              </a:rPr>
              <a:t>360</a:t>
            </a:r>
            <a:r>
              <a:rPr lang="en-US" b="1" dirty="0"/>
              <a:t>-degree feedback versus standard feedback strategy</a:t>
            </a:r>
            <a:endParaRPr lang="en-KE" b="1" dirty="0"/>
          </a:p>
        </p:txBody>
      </p:sp>
      <p:sp>
        <p:nvSpPr>
          <p:cNvPr id="3" name="Content Placeholder 2">
            <a:extLst>
              <a:ext uri="{FF2B5EF4-FFF2-40B4-BE49-F238E27FC236}">
                <a16:creationId xmlns:a16="http://schemas.microsoft.com/office/drawing/2014/main" id="{12D19C9C-3550-2827-93C0-7046F62DA3DA}"/>
              </a:ext>
            </a:extLst>
          </p:cNvPr>
          <p:cNvSpPr>
            <a:spLocks noGrp="1"/>
          </p:cNvSpPr>
          <p:nvPr>
            <p:ph idx="1"/>
          </p:nvPr>
        </p:nvSpPr>
        <p:spPr/>
        <p:txBody>
          <a:bodyPr>
            <a:normAutofit/>
          </a:bodyPr>
          <a:lstStyle/>
          <a:p>
            <a:pPr marL="0" indent="0">
              <a:buNone/>
            </a:pPr>
            <a:r>
              <a:rPr lang="en-US" dirty="0"/>
              <a:t>The 360-degree feedback strategy is more beneficial to an organization compared to the standard individual feedback system. According to Rowe (2017), it has the following advantages over standard feedback:</a:t>
            </a:r>
          </a:p>
          <a:p>
            <a:r>
              <a:rPr lang="en-US" dirty="0"/>
              <a:t>It promotes honesty in feedback due to its anonymity.</a:t>
            </a:r>
          </a:p>
          <a:p>
            <a:r>
              <a:rPr lang="en-US" dirty="0"/>
              <a:t>Its results have a higher degree of objectivity since more people take part in the evaluation process.</a:t>
            </a:r>
          </a:p>
          <a:p>
            <a:r>
              <a:rPr lang="en-US" dirty="0"/>
              <a:t>It increases accountability at the managerial level.</a:t>
            </a:r>
          </a:p>
          <a:p>
            <a:r>
              <a:rPr lang="en-US" dirty="0"/>
              <a:t>It builds openness and trust between the managers and the employees. </a:t>
            </a:r>
            <a:endParaRPr lang="en-KE" dirty="0"/>
          </a:p>
        </p:txBody>
      </p:sp>
    </p:spTree>
    <p:extLst>
      <p:ext uri="{BB962C8B-B14F-4D97-AF65-F5344CB8AC3E}">
        <p14:creationId xmlns:p14="http://schemas.microsoft.com/office/powerpoint/2010/main" val="1588844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38932-235E-1291-1048-FF4E138871AA}"/>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effectLst/>
                <a:latin typeface="Arial" panose="020B0604020202020204" pitchFamily="34" charset="0"/>
                <a:ea typeface="Times New Roman" panose="02020603050405020304" pitchFamily="18" charset="0"/>
              </a:rPr>
              <a:t>The concept of 360 – degree feedback</a:t>
            </a:r>
            <a:endParaRPr lang="en-KE" sz="3600">
              <a:solidFill>
                <a:srgbClr val="FFFFFF"/>
              </a:solidFill>
            </a:endParaRPr>
          </a:p>
        </p:txBody>
      </p:sp>
      <p:graphicFrame>
        <p:nvGraphicFramePr>
          <p:cNvPr id="5" name="Content Placeholder 2">
            <a:extLst>
              <a:ext uri="{FF2B5EF4-FFF2-40B4-BE49-F238E27FC236}">
                <a16:creationId xmlns:a16="http://schemas.microsoft.com/office/drawing/2014/main" id="{3C7C5474-862A-5C52-9608-105F81B79FAE}"/>
              </a:ext>
            </a:extLst>
          </p:cNvPr>
          <p:cNvGraphicFramePr>
            <a:graphicFrameLocks noGrp="1"/>
          </p:cNvGraphicFramePr>
          <p:nvPr>
            <p:ph idx="1"/>
            <p:extLst>
              <p:ext uri="{D42A27DB-BD31-4B8C-83A1-F6EECF244321}">
                <p14:modId xmlns:p14="http://schemas.microsoft.com/office/powerpoint/2010/main" val="21696091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3378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BEABB-019F-46F2-CD2F-6DF8ED7063E0}"/>
              </a:ext>
            </a:extLst>
          </p:cNvPr>
          <p:cNvSpPr>
            <a:spLocks noGrp="1"/>
          </p:cNvSpPr>
          <p:nvPr>
            <p:ph type="title"/>
          </p:nvPr>
        </p:nvSpPr>
        <p:spPr>
          <a:xfrm>
            <a:off x="1097280" y="286603"/>
            <a:ext cx="10058400" cy="1450757"/>
          </a:xfrm>
        </p:spPr>
        <p:txBody>
          <a:bodyPr>
            <a:normAutofit/>
          </a:bodyPr>
          <a:lstStyle/>
          <a:p>
            <a:r>
              <a:rPr lang="en-GB">
                <a:effectLst/>
                <a:latin typeface="Arial" panose="020B0604020202020204" pitchFamily="34" charset="0"/>
                <a:ea typeface="Times New Roman" panose="02020603050405020304" pitchFamily="18" charset="0"/>
              </a:rPr>
              <a:t>The importance of 360-degree feedback strategy to employees</a:t>
            </a:r>
            <a:endParaRPr lang="en-KE"/>
          </a:p>
        </p:txBody>
      </p:sp>
      <p:graphicFrame>
        <p:nvGraphicFramePr>
          <p:cNvPr id="5" name="Content Placeholder 2">
            <a:extLst>
              <a:ext uri="{FF2B5EF4-FFF2-40B4-BE49-F238E27FC236}">
                <a16:creationId xmlns:a16="http://schemas.microsoft.com/office/drawing/2014/main" id="{C4841773-1E3A-4433-6AD5-EF843F502DC0}"/>
              </a:ext>
            </a:extLst>
          </p:cNvPr>
          <p:cNvGraphicFramePr>
            <a:graphicFrameLocks noGrp="1"/>
          </p:cNvGraphicFramePr>
          <p:nvPr>
            <p:ph idx="1"/>
            <p:extLst>
              <p:ext uri="{D42A27DB-BD31-4B8C-83A1-F6EECF244321}">
                <p14:modId xmlns:p14="http://schemas.microsoft.com/office/powerpoint/2010/main" val="164762106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55961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CC61C-C95B-6003-1BAB-799544061EC3}"/>
              </a:ext>
            </a:extLst>
          </p:cNvPr>
          <p:cNvSpPr>
            <a:spLocks noGrp="1"/>
          </p:cNvSpPr>
          <p:nvPr>
            <p:ph type="title"/>
          </p:nvPr>
        </p:nvSpPr>
        <p:spPr>
          <a:xfrm>
            <a:off x="5181601" y="634946"/>
            <a:ext cx="6368142" cy="1450757"/>
          </a:xfrm>
        </p:spPr>
        <p:txBody>
          <a:bodyPr>
            <a:normAutofit/>
          </a:bodyPr>
          <a:lstStyle/>
          <a:p>
            <a:r>
              <a:rPr lang="en-US" b="1"/>
              <a:t>The importance of the concept to employers</a:t>
            </a:r>
            <a:endParaRPr lang="en-KE" b="1"/>
          </a:p>
        </p:txBody>
      </p:sp>
      <p:pic>
        <p:nvPicPr>
          <p:cNvPr id="5" name="Picture 4" descr="Red toy person in front of two lines of white figures">
            <a:extLst>
              <a:ext uri="{FF2B5EF4-FFF2-40B4-BE49-F238E27FC236}">
                <a16:creationId xmlns:a16="http://schemas.microsoft.com/office/drawing/2014/main" id="{760FF4CF-C03D-67B1-F939-CF7DA8578A00}"/>
              </a:ext>
            </a:extLst>
          </p:cNvPr>
          <p:cNvPicPr>
            <a:picLocks noChangeAspect="1"/>
          </p:cNvPicPr>
          <p:nvPr/>
        </p:nvPicPr>
        <p:blipFill rotWithShape="1">
          <a:blip r:embed="rId2"/>
          <a:srcRect l="29656" r="25800" b="-1"/>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B55D883-8BF0-0D00-53E4-CF5FDCD9ED01}"/>
              </a:ext>
            </a:extLst>
          </p:cNvPr>
          <p:cNvSpPr>
            <a:spLocks noGrp="1"/>
          </p:cNvSpPr>
          <p:nvPr>
            <p:ph idx="1"/>
          </p:nvPr>
        </p:nvSpPr>
        <p:spPr>
          <a:xfrm>
            <a:off x="5181601" y="2198914"/>
            <a:ext cx="6368142" cy="3670180"/>
          </a:xfrm>
        </p:spPr>
        <p:txBody>
          <a:bodyPr>
            <a:normAutofit/>
          </a:bodyPr>
          <a:lstStyle/>
          <a:p>
            <a:endParaRPr lang="en-US" b="1"/>
          </a:p>
          <a:p>
            <a:pPr marL="0" indent="0">
              <a:buNone/>
            </a:pPr>
            <a:r>
              <a:rPr lang="en-US"/>
              <a:t> Armstrong (2012) argues that the 360-degree feedback strategy is of importance to employers during performance management because  provides them with information they require to:</a:t>
            </a:r>
          </a:p>
          <a:p>
            <a:r>
              <a:rPr lang="en-US"/>
              <a:t>Understand training needs. </a:t>
            </a:r>
          </a:p>
          <a:p>
            <a:r>
              <a:rPr lang="en-US"/>
              <a:t>Engage in effective decision making. </a:t>
            </a:r>
          </a:p>
          <a:p>
            <a:r>
              <a:rPr lang="en-US"/>
              <a:t>Objectively evaluate the employee performance.</a:t>
            </a:r>
          </a:p>
          <a:p>
            <a:r>
              <a:rPr lang="en-US"/>
              <a:t>Align individual goals with organizational goals. </a:t>
            </a:r>
          </a:p>
          <a:p>
            <a:endParaRPr lang="en-KE" dirty="0"/>
          </a:p>
        </p:txBody>
      </p:sp>
    </p:spTree>
    <p:extLst>
      <p:ext uri="{BB962C8B-B14F-4D97-AF65-F5344CB8AC3E}">
        <p14:creationId xmlns:p14="http://schemas.microsoft.com/office/powerpoint/2010/main" val="370023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6F53DC-3B82-156D-3974-0D985B6F5220}"/>
              </a:ext>
            </a:extLst>
          </p:cNvPr>
          <p:cNvSpPr>
            <a:spLocks noGrp="1"/>
          </p:cNvSpPr>
          <p:nvPr>
            <p:ph type="title"/>
          </p:nvPr>
        </p:nvSpPr>
        <p:spPr>
          <a:xfrm>
            <a:off x="5181601" y="634946"/>
            <a:ext cx="6368142" cy="1450757"/>
          </a:xfrm>
        </p:spPr>
        <p:txBody>
          <a:bodyPr>
            <a:normAutofit/>
          </a:bodyPr>
          <a:lstStyle/>
          <a:p>
            <a:r>
              <a:rPr lang="en-US" sz="3400"/>
              <a:t>The benefits of implementing 360-degree feedback to employees</a:t>
            </a:r>
            <a:endParaRPr lang="en-KE" sz="3400"/>
          </a:p>
        </p:txBody>
      </p:sp>
      <p:pic>
        <p:nvPicPr>
          <p:cNvPr id="5" name="Picture 4" descr="A group of multi coloured wooden stick figures">
            <a:extLst>
              <a:ext uri="{FF2B5EF4-FFF2-40B4-BE49-F238E27FC236}">
                <a16:creationId xmlns:a16="http://schemas.microsoft.com/office/drawing/2014/main" id="{10716A4F-CB71-C5BE-B698-75D49876FFFB}"/>
              </a:ext>
            </a:extLst>
          </p:cNvPr>
          <p:cNvPicPr>
            <a:picLocks noChangeAspect="1"/>
          </p:cNvPicPr>
          <p:nvPr/>
        </p:nvPicPr>
        <p:blipFill rotWithShape="1">
          <a:blip r:embed="rId2"/>
          <a:srcRect l="19477" r="33609"/>
          <a:stretch/>
        </p:blipFill>
        <p:spPr>
          <a:xfrm>
            <a:off x="20" y="-12128"/>
            <a:ext cx="4654276" cy="6870127"/>
          </a:xfrm>
          <a:prstGeom prst="rect">
            <a:avLst/>
          </a:prstGeom>
        </p:spPr>
      </p:pic>
      <p:cxnSp>
        <p:nvCxnSpPr>
          <p:cNvPr id="18" name="Straight Connector 1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D15259-3EB4-9109-A17E-768F6D3ADA05}"/>
              </a:ext>
            </a:extLst>
          </p:cNvPr>
          <p:cNvSpPr>
            <a:spLocks noGrp="1"/>
          </p:cNvSpPr>
          <p:nvPr>
            <p:ph idx="1"/>
          </p:nvPr>
        </p:nvSpPr>
        <p:spPr>
          <a:xfrm>
            <a:off x="5181601" y="2198914"/>
            <a:ext cx="6368142" cy="3670180"/>
          </a:xfrm>
        </p:spPr>
        <p:txBody>
          <a:bodyPr>
            <a:normAutofit/>
          </a:bodyPr>
          <a:lstStyle/>
          <a:p>
            <a:pPr marL="0" indent="0">
              <a:buNone/>
            </a:pPr>
            <a:r>
              <a:rPr lang="en-US" dirty="0"/>
              <a:t>According to Hargreaves (2004), 360-degree feedback is beneficial to employees because it:</a:t>
            </a:r>
          </a:p>
          <a:p>
            <a:r>
              <a:rPr lang="en-US" dirty="0"/>
              <a:t>Increases self-awareness.</a:t>
            </a:r>
          </a:p>
          <a:p>
            <a:r>
              <a:rPr lang="en-US" dirty="0"/>
              <a:t>Improves workplace relationships.</a:t>
            </a:r>
          </a:p>
          <a:p>
            <a:r>
              <a:rPr lang="en-US" dirty="0"/>
              <a:t>It makes them comfortable sharing their assessment due to anonymity.</a:t>
            </a:r>
          </a:p>
          <a:p>
            <a:r>
              <a:rPr lang="en-US" dirty="0"/>
              <a:t>It boosts employee morale.</a:t>
            </a:r>
          </a:p>
          <a:p>
            <a:endParaRPr lang="en-US" dirty="0"/>
          </a:p>
          <a:p>
            <a:endParaRPr lang="en-KE" dirty="0"/>
          </a:p>
        </p:txBody>
      </p:sp>
    </p:spTree>
    <p:extLst>
      <p:ext uri="{BB962C8B-B14F-4D97-AF65-F5344CB8AC3E}">
        <p14:creationId xmlns:p14="http://schemas.microsoft.com/office/powerpoint/2010/main" val="2457769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EF9EB-A78F-3974-DDB8-6029539B2944}"/>
              </a:ext>
            </a:extLst>
          </p:cNvPr>
          <p:cNvSpPr>
            <a:spLocks noGrp="1"/>
          </p:cNvSpPr>
          <p:nvPr>
            <p:ph type="title"/>
          </p:nvPr>
        </p:nvSpPr>
        <p:spPr/>
        <p:txBody>
          <a:bodyPr>
            <a:normAutofit/>
          </a:bodyPr>
          <a:lstStyle/>
          <a:p>
            <a:pPr algn="ctr"/>
            <a:r>
              <a:rPr lang="en-US"/>
              <a:t>The benefits of implementing 360-degree feedback to employees</a:t>
            </a:r>
            <a:endParaRPr lang="en-KE" dirty="0"/>
          </a:p>
        </p:txBody>
      </p:sp>
      <p:sp>
        <p:nvSpPr>
          <p:cNvPr id="3" name="Content Placeholder 2">
            <a:extLst>
              <a:ext uri="{FF2B5EF4-FFF2-40B4-BE49-F238E27FC236}">
                <a16:creationId xmlns:a16="http://schemas.microsoft.com/office/drawing/2014/main" id="{E736FA87-DA73-7410-38E8-B2C3EDE316AA}"/>
              </a:ext>
            </a:extLst>
          </p:cNvPr>
          <p:cNvSpPr>
            <a:spLocks noGrp="1"/>
          </p:cNvSpPr>
          <p:nvPr>
            <p:ph idx="1"/>
          </p:nvPr>
        </p:nvSpPr>
        <p:spPr/>
        <p:txBody>
          <a:bodyPr/>
          <a:lstStyle/>
          <a:p>
            <a:pPr marL="0" indent="0">
              <a:buNone/>
            </a:pPr>
            <a:r>
              <a:rPr lang="en-US"/>
              <a:t>Hargreaves (2004) also argues that 360-degree feedback is beneficial to employees because it:</a:t>
            </a:r>
          </a:p>
          <a:p>
            <a:r>
              <a:rPr lang="en-US"/>
              <a:t>Informs employees on how to improve.</a:t>
            </a:r>
          </a:p>
          <a:p>
            <a:r>
              <a:rPr lang="en-US"/>
              <a:t>Enhances transparency from their managers.</a:t>
            </a:r>
          </a:p>
          <a:p>
            <a:r>
              <a:rPr lang="en-US"/>
              <a:t>Brings about the change they need.</a:t>
            </a:r>
          </a:p>
          <a:p>
            <a:r>
              <a:rPr lang="en-US"/>
              <a:t>Promotes dialogue with their employers and fellow employees. </a:t>
            </a:r>
          </a:p>
          <a:p>
            <a:endParaRPr lang="en-KE" dirty="0"/>
          </a:p>
        </p:txBody>
      </p:sp>
    </p:spTree>
    <p:extLst>
      <p:ext uri="{BB962C8B-B14F-4D97-AF65-F5344CB8AC3E}">
        <p14:creationId xmlns:p14="http://schemas.microsoft.com/office/powerpoint/2010/main" val="35836862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50373-F6E5-39F2-49FC-8D5209DB1A00}"/>
              </a:ext>
            </a:extLst>
          </p:cNvPr>
          <p:cNvSpPr>
            <a:spLocks noGrp="1"/>
          </p:cNvSpPr>
          <p:nvPr>
            <p:ph type="title"/>
          </p:nvPr>
        </p:nvSpPr>
        <p:spPr/>
        <p:txBody>
          <a:bodyPr>
            <a:normAutofit/>
          </a:bodyPr>
          <a:lstStyle/>
          <a:p>
            <a:pPr algn="ctr"/>
            <a:r>
              <a:rPr lang="en-US"/>
              <a:t>The benefits of implementing 360-degree feedback to employers</a:t>
            </a:r>
            <a:endParaRPr lang="en-KE" dirty="0"/>
          </a:p>
        </p:txBody>
      </p:sp>
      <p:sp>
        <p:nvSpPr>
          <p:cNvPr id="3" name="Content Placeholder 2">
            <a:extLst>
              <a:ext uri="{FF2B5EF4-FFF2-40B4-BE49-F238E27FC236}">
                <a16:creationId xmlns:a16="http://schemas.microsoft.com/office/drawing/2014/main" id="{63BCEA27-9138-EF6B-4D2D-DA8B7A6A5EDC}"/>
              </a:ext>
            </a:extLst>
          </p:cNvPr>
          <p:cNvSpPr>
            <a:spLocks noGrp="1"/>
          </p:cNvSpPr>
          <p:nvPr>
            <p:ph idx="1"/>
          </p:nvPr>
        </p:nvSpPr>
        <p:spPr/>
        <p:txBody>
          <a:bodyPr>
            <a:normAutofit/>
          </a:bodyPr>
          <a:lstStyle/>
          <a:p>
            <a:pPr marL="0" indent="0">
              <a:buNone/>
            </a:pPr>
            <a:r>
              <a:rPr lang="en-US"/>
              <a:t>According to Alexander, D.M., (2006) employers benefit from a 360-degree feedback programs because it:</a:t>
            </a:r>
          </a:p>
          <a:p>
            <a:r>
              <a:rPr lang="en-US"/>
              <a:t>Offers objective evaluation.</a:t>
            </a:r>
          </a:p>
          <a:p>
            <a:r>
              <a:rPr lang="en-US"/>
              <a:t>Provides complete assessment.</a:t>
            </a:r>
          </a:p>
          <a:p>
            <a:r>
              <a:rPr lang="en-US"/>
              <a:t>Reduces workplace bias.</a:t>
            </a:r>
          </a:p>
          <a:p>
            <a:r>
              <a:rPr lang="en-US"/>
              <a:t>Enhances employee development.</a:t>
            </a:r>
          </a:p>
          <a:p>
            <a:r>
              <a:rPr lang="en-US"/>
              <a:t>Enhances team building.</a:t>
            </a:r>
          </a:p>
          <a:p>
            <a:r>
              <a:rPr lang="en-US"/>
              <a:t>Improves employee performance.</a:t>
            </a:r>
          </a:p>
          <a:p>
            <a:r>
              <a:rPr lang="en-US"/>
              <a:t>Enables more feedback.</a:t>
            </a:r>
          </a:p>
          <a:p>
            <a:endParaRPr lang="en-KE" dirty="0"/>
          </a:p>
        </p:txBody>
      </p:sp>
    </p:spTree>
    <p:extLst>
      <p:ext uri="{BB962C8B-B14F-4D97-AF65-F5344CB8AC3E}">
        <p14:creationId xmlns:p14="http://schemas.microsoft.com/office/powerpoint/2010/main" val="3606415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4231D-4E62-AF2D-9807-A6755941D91F}"/>
              </a:ext>
            </a:extLst>
          </p:cNvPr>
          <p:cNvSpPr>
            <a:spLocks noGrp="1"/>
          </p:cNvSpPr>
          <p:nvPr>
            <p:ph type="title"/>
          </p:nvPr>
        </p:nvSpPr>
        <p:spPr>
          <a:xfrm>
            <a:off x="1097280" y="286603"/>
            <a:ext cx="10058400" cy="1450757"/>
          </a:xfrm>
        </p:spPr>
        <p:txBody>
          <a:bodyPr>
            <a:normAutofit/>
          </a:bodyPr>
          <a:lstStyle/>
          <a:p>
            <a:r>
              <a:rPr lang="en-US" dirty="0"/>
              <a:t>Key issues to focus on whilst implementing 360 – degree feedback</a:t>
            </a:r>
            <a:endParaRPr lang="en-KE"/>
          </a:p>
        </p:txBody>
      </p:sp>
      <p:graphicFrame>
        <p:nvGraphicFramePr>
          <p:cNvPr id="5" name="Content Placeholder 2">
            <a:extLst>
              <a:ext uri="{FF2B5EF4-FFF2-40B4-BE49-F238E27FC236}">
                <a16:creationId xmlns:a16="http://schemas.microsoft.com/office/drawing/2014/main" id="{7D99A89D-F3AA-E4C5-2ED3-A950E0BBCCA5}"/>
              </a:ext>
            </a:extLst>
          </p:cNvPr>
          <p:cNvGraphicFramePr>
            <a:graphicFrameLocks noGrp="1"/>
          </p:cNvGraphicFramePr>
          <p:nvPr>
            <p:ph idx="1"/>
            <p:extLst>
              <p:ext uri="{D42A27DB-BD31-4B8C-83A1-F6EECF244321}">
                <p14:modId xmlns:p14="http://schemas.microsoft.com/office/powerpoint/2010/main" val="1596500017"/>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1060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0DC57-24AF-CB24-B7A3-96D15AB69135}"/>
              </a:ext>
            </a:extLst>
          </p:cNvPr>
          <p:cNvSpPr>
            <a:spLocks noGrp="1"/>
          </p:cNvSpPr>
          <p:nvPr>
            <p:ph type="title"/>
          </p:nvPr>
        </p:nvSpPr>
        <p:spPr>
          <a:xfrm>
            <a:off x="1097280" y="286603"/>
            <a:ext cx="10058400" cy="1450757"/>
          </a:xfrm>
        </p:spPr>
        <p:txBody>
          <a:bodyPr>
            <a:normAutofit/>
          </a:bodyPr>
          <a:lstStyle/>
          <a:p>
            <a:r>
              <a:rPr lang="en-US"/>
              <a:t>Key issues to focus on whilst implementing 360 – degree feedback</a:t>
            </a:r>
            <a:endParaRPr lang="en-KE"/>
          </a:p>
        </p:txBody>
      </p:sp>
      <p:graphicFrame>
        <p:nvGraphicFramePr>
          <p:cNvPr id="5" name="Content Placeholder 2">
            <a:extLst>
              <a:ext uri="{FF2B5EF4-FFF2-40B4-BE49-F238E27FC236}">
                <a16:creationId xmlns:a16="http://schemas.microsoft.com/office/drawing/2014/main" id="{B3D7DB33-8630-C10D-E9BD-682DF36FE814}"/>
              </a:ext>
            </a:extLst>
          </p:cNvPr>
          <p:cNvGraphicFramePr>
            <a:graphicFrameLocks noGrp="1"/>
          </p:cNvGraphicFramePr>
          <p:nvPr>
            <p:ph idx="1"/>
            <p:extLst>
              <p:ext uri="{D42A27DB-BD31-4B8C-83A1-F6EECF244321}">
                <p14:modId xmlns:p14="http://schemas.microsoft.com/office/powerpoint/2010/main" val="3728959795"/>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2987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3BB9BA-BAE4-7B9D-9561-9F75D5DD7D4D}"/>
              </a:ext>
            </a:extLst>
          </p:cNvPr>
          <p:cNvSpPr>
            <a:spLocks noGrp="1"/>
          </p:cNvSpPr>
          <p:nvPr>
            <p:ph type="title"/>
          </p:nvPr>
        </p:nvSpPr>
        <p:spPr>
          <a:xfrm>
            <a:off x="5181601" y="634946"/>
            <a:ext cx="6368142" cy="1450757"/>
          </a:xfrm>
        </p:spPr>
        <p:txBody>
          <a:bodyPr>
            <a:normAutofit/>
          </a:bodyPr>
          <a:lstStyle/>
          <a:p>
            <a:r>
              <a:rPr lang="en-GB" dirty="0"/>
              <a:t>Conclusion</a:t>
            </a:r>
            <a:endParaRPr lang="en-US" dirty="0"/>
          </a:p>
        </p:txBody>
      </p:sp>
      <p:pic>
        <p:nvPicPr>
          <p:cNvPr id="5" name="Picture 4" descr="Colourful carved figures of humans">
            <a:extLst>
              <a:ext uri="{FF2B5EF4-FFF2-40B4-BE49-F238E27FC236}">
                <a16:creationId xmlns:a16="http://schemas.microsoft.com/office/drawing/2014/main" id="{059AD3D9-49DD-E0B8-B948-DE1639A3D4A7}"/>
              </a:ext>
            </a:extLst>
          </p:cNvPr>
          <p:cNvPicPr>
            <a:picLocks noChangeAspect="1"/>
          </p:cNvPicPr>
          <p:nvPr/>
        </p:nvPicPr>
        <p:blipFill rotWithShape="1">
          <a:blip r:embed="rId2"/>
          <a:srcRect l="25981" r="25750" b="1"/>
          <a:stretch/>
        </p:blipFill>
        <p:spPr>
          <a:xfrm>
            <a:off x="20" y="-12128"/>
            <a:ext cx="4654276" cy="6870127"/>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87617" y="2085703"/>
            <a:ext cx="617068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5AD18D-B8DB-EC71-756B-EAF0395068BF}"/>
              </a:ext>
            </a:extLst>
          </p:cNvPr>
          <p:cNvSpPr>
            <a:spLocks noGrp="1"/>
          </p:cNvSpPr>
          <p:nvPr>
            <p:ph idx="1"/>
          </p:nvPr>
        </p:nvSpPr>
        <p:spPr>
          <a:xfrm>
            <a:off x="5181601" y="2198914"/>
            <a:ext cx="6368142" cy="3670180"/>
          </a:xfrm>
        </p:spPr>
        <p:txBody>
          <a:bodyPr>
            <a:normAutofit/>
          </a:bodyPr>
          <a:lstStyle/>
          <a:p>
            <a:r>
              <a:rPr lang="en-GB" dirty="0"/>
              <a:t>In summary, the adoption of a 360-degree feedback system is not only an effective instrument for performance management and employee development, but it is also a better approach for HR teams than the traditional individual feedback method. The 360-degree feedback approach is more advantageous for HR teams .</a:t>
            </a:r>
          </a:p>
          <a:p>
            <a:endParaRPr lang="en-GB" dirty="0"/>
          </a:p>
          <a:p>
            <a:r>
              <a:rPr lang="en-GB" dirty="0"/>
              <a:t>A 360-degree feedback system is a vital tool in the field of human resource management since it allows HR teams to better support employee growth as well as corporate performance.</a:t>
            </a:r>
            <a:endParaRPr lang="en-US" dirty="0"/>
          </a:p>
        </p:txBody>
      </p:sp>
    </p:spTree>
    <p:extLst>
      <p:ext uri="{BB962C8B-B14F-4D97-AF65-F5344CB8AC3E}">
        <p14:creationId xmlns:p14="http://schemas.microsoft.com/office/powerpoint/2010/main" val="2641135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4F69A190-57F0-B2FE-33F8-58C659D2AC09}"/>
              </a:ext>
            </a:extLst>
          </p:cNvPr>
          <p:cNvPicPr>
            <a:picLocks noChangeAspect="1"/>
          </p:cNvPicPr>
          <p:nvPr/>
        </p:nvPicPr>
        <p:blipFill rotWithShape="1">
          <a:blip r:embed="rId2">
            <a:alphaModFix amt="35000"/>
          </a:blip>
          <a:srcRect t="1310" b="14420"/>
          <a:stretch/>
        </p:blipFill>
        <p:spPr>
          <a:xfrm>
            <a:off x="20" y="10"/>
            <a:ext cx="12191980" cy="6857990"/>
          </a:xfrm>
          <a:prstGeom prst="rect">
            <a:avLst/>
          </a:prstGeom>
        </p:spPr>
      </p:pic>
      <p:cxnSp>
        <p:nvCxnSpPr>
          <p:cNvPr id="9" name="Straight Connector 8">
            <a:extLst>
              <a:ext uri="{FF2B5EF4-FFF2-40B4-BE49-F238E27FC236}">
                <a16:creationId xmlns:a16="http://schemas.microsoft.com/office/drawing/2014/main" id="{D234663B-5BFF-482A-865A-27F31AF098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B8BC569-2F7F-84DE-F233-0F748F8C64C1}"/>
              </a:ext>
            </a:extLst>
          </p:cNvPr>
          <p:cNvSpPr>
            <a:spLocks noGrp="1"/>
          </p:cNvSpPr>
          <p:nvPr>
            <p:ph type="title"/>
          </p:nvPr>
        </p:nvSpPr>
        <p:spPr>
          <a:xfrm>
            <a:off x="1097280" y="286603"/>
            <a:ext cx="10058400" cy="1450757"/>
          </a:xfrm>
        </p:spPr>
        <p:txBody>
          <a:bodyPr>
            <a:normAutofit/>
          </a:bodyPr>
          <a:lstStyle/>
          <a:p>
            <a:r>
              <a:rPr lang="en-US" b="1">
                <a:solidFill>
                  <a:schemeClr val="tx1"/>
                </a:solidFill>
              </a:rPr>
              <a:t>References</a:t>
            </a:r>
            <a:r>
              <a:rPr lang="en-US">
                <a:solidFill>
                  <a:schemeClr val="tx1"/>
                </a:solidFill>
              </a:rPr>
              <a:t> </a:t>
            </a:r>
            <a:endParaRPr lang="en-KE">
              <a:solidFill>
                <a:schemeClr val="tx1"/>
              </a:solidFill>
            </a:endParaRPr>
          </a:p>
        </p:txBody>
      </p:sp>
      <p:sp>
        <p:nvSpPr>
          <p:cNvPr id="3" name="Content Placeholder 2">
            <a:extLst>
              <a:ext uri="{FF2B5EF4-FFF2-40B4-BE49-F238E27FC236}">
                <a16:creationId xmlns:a16="http://schemas.microsoft.com/office/drawing/2014/main" id="{2D3B9EF2-F46C-03EA-E044-D0AF4B71F7E0}"/>
              </a:ext>
            </a:extLst>
          </p:cNvPr>
          <p:cNvSpPr>
            <a:spLocks noGrp="1"/>
          </p:cNvSpPr>
          <p:nvPr>
            <p:ph idx="1"/>
          </p:nvPr>
        </p:nvSpPr>
        <p:spPr>
          <a:xfrm>
            <a:off x="1097280" y="1845734"/>
            <a:ext cx="10058400" cy="4023360"/>
          </a:xfrm>
        </p:spPr>
        <p:txBody>
          <a:bodyPr>
            <a:normAutofit/>
          </a:bodyPr>
          <a:lstStyle/>
          <a:p>
            <a:pPr marL="0" indent="0">
              <a:buNone/>
            </a:pPr>
            <a:r>
              <a:rPr lang="en-US" sz="1100" b="0" i="0">
                <a:solidFill>
                  <a:schemeClr val="tx1"/>
                </a:solidFill>
                <a:effectLst/>
                <a:latin typeface="Arial" panose="020B0604020202020204" pitchFamily="34" charset="0"/>
              </a:rPr>
              <a:t>Alexander, D.M., (2006). How do 360 degree performance reviews affect employee attitudes, effectiveness and performance?.</a:t>
            </a:r>
          </a:p>
          <a:p>
            <a:pPr marL="0" indent="0">
              <a:buNone/>
            </a:pPr>
            <a:r>
              <a:rPr lang="en-US" sz="1100" b="0" i="0">
                <a:solidFill>
                  <a:schemeClr val="tx1"/>
                </a:solidFill>
                <a:effectLst/>
                <a:latin typeface="Arial" panose="020B0604020202020204" pitchFamily="34" charset="0"/>
              </a:rPr>
              <a:t> Armstrong, M. (2012) Armstrong’s handbook of performance management: an evidence based guide to delivering high performance 4th edition. (Online) London, U.K. ; Philadelphia, Pa. : Kogan Page.</a:t>
            </a:r>
          </a:p>
          <a:p>
            <a:pPr marL="0" indent="0">
              <a:buNone/>
            </a:pPr>
            <a:r>
              <a:rPr lang="en-US" sz="1100" b="0" i="0">
                <a:solidFill>
                  <a:schemeClr val="tx1"/>
                </a:solidFill>
                <a:effectLst/>
                <a:latin typeface="Arial" panose="020B0604020202020204" pitchFamily="34" charset="0"/>
              </a:rPr>
              <a:t>Armstrong, M. and Taylor, S., (2014). Armstrong's Handbook of Human Resource Management Practice: A Guide to the Theory and Practice of People Management. Kogan Page Publishers.</a:t>
            </a:r>
          </a:p>
          <a:p>
            <a:pPr marL="0" indent="0">
              <a:buNone/>
            </a:pPr>
            <a:r>
              <a:rPr lang="en-US" sz="1100" b="0" i="0">
                <a:solidFill>
                  <a:schemeClr val="tx1"/>
                </a:solidFill>
                <a:effectLst/>
                <a:latin typeface="Arial" panose="020B0604020202020204" pitchFamily="34" charset="0"/>
              </a:rPr>
              <a:t>Bee, F. and Bee, R. (2004). Learning Needs Analysis and Evaluation. 2nd ed. (Online) London: Chartered Institute of Personnel and Development.</a:t>
            </a:r>
          </a:p>
          <a:p>
            <a:pPr marL="0" indent="0">
              <a:buNone/>
            </a:pPr>
            <a:r>
              <a:rPr lang="en-US" sz="1100" b="0" i="0">
                <a:solidFill>
                  <a:schemeClr val="tx1"/>
                </a:solidFill>
                <a:effectLst/>
                <a:latin typeface="Arial" panose="020B0604020202020204" pitchFamily="34" charset="0"/>
              </a:rPr>
              <a:t>Hargreaves, D.H., (2004). Learning for life: The foundations for lifelong learning. Policy Press.</a:t>
            </a:r>
          </a:p>
          <a:p>
            <a:pPr marL="0" indent="0">
              <a:buNone/>
            </a:pPr>
            <a:r>
              <a:rPr lang="en-US" sz="1100" b="0" i="0">
                <a:solidFill>
                  <a:schemeClr val="tx1"/>
                </a:solidFill>
                <a:effectLst/>
                <a:latin typeface="Arial" panose="020B0604020202020204" pitchFamily="34" charset="0"/>
              </a:rPr>
              <a:t>Harrison, R. (2009). Learning and Development. 5th ed. London: Chartered Institute of Personnel and Development.</a:t>
            </a:r>
          </a:p>
          <a:p>
            <a:pPr marL="0" indent="0">
              <a:buNone/>
            </a:pPr>
            <a:r>
              <a:rPr lang="en-US" sz="1100" b="0" i="0">
                <a:solidFill>
                  <a:schemeClr val="tx1"/>
                </a:solidFill>
                <a:effectLst/>
                <a:latin typeface="Arial" panose="020B0604020202020204" pitchFamily="34" charset="0"/>
              </a:rPr>
              <a:t>Mohapatra, M., (2015). 360 degree feedback: a review of literature. Research Scholar of Management KIIT University Bhubaneswar Orissa, 2(1), pp.112-116.</a:t>
            </a:r>
          </a:p>
          <a:p>
            <a:pPr marL="0" indent="0">
              <a:buNone/>
            </a:pPr>
            <a:r>
              <a:rPr lang="en-US" sz="1100" b="0" i="0">
                <a:solidFill>
                  <a:schemeClr val="tx1"/>
                </a:solidFill>
                <a:effectLst/>
                <a:latin typeface="Arial" panose="020B0604020202020204" pitchFamily="34" charset="0"/>
              </a:rPr>
              <a:t>Mullins, L.J., (2006). Essentials of organisational behaviour. Pearson Education.</a:t>
            </a:r>
          </a:p>
          <a:p>
            <a:pPr marL="0" indent="0">
              <a:buNone/>
            </a:pPr>
            <a:r>
              <a:rPr lang="en-US" sz="1100" b="0" i="0">
                <a:solidFill>
                  <a:schemeClr val="tx1"/>
                </a:solidFill>
                <a:effectLst/>
                <a:latin typeface="Arial" panose="020B0604020202020204" pitchFamily="34" charset="0"/>
              </a:rPr>
              <a:t>Rowe, C., (2017). Introducing 360‐degree feedback: the benefits and pitfalls. Executive Development, 8(7), pp.14-20.</a:t>
            </a:r>
          </a:p>
          <a:p>
            <a:pPr marL="0" indent="0">
              <a:buNone/>
            </a:pPr>
            <a:r>
              <a:rPr lang="en-US" sz="1100" b="0" i="0">
                <a:solidFill>
                  <a:schemeClr val="tx1"/>
                </a:solidFill>
                <a:effectLst/>
                <a:latin typeface="Arial" panose="020B0604020202020204" pitchFamily="34" charset="0"/>
              </a:rPr>
              <a:t>Waldman, D.A. and Atwater, L.E., (1998). Power of 360 Degree Feedback. Routledge.</a:t>
            </a:r>
          </a:p>
        </p:txBody>
      </p:sp>
      <p:sp>
        <p:nvSpPr>
          <p:cNvPr id="11" name="Rectangle 10">
            <a:extLst>
              <a:ext uri="{FF2B5EF4-FFF2-40B4-BE49-F238E27FC236}">
                <a16:creationId xmlns:a16="http://schemas.microsoft.com/office/drawing/2014/main" id="{14B68BB4-E55B-4DC8-825B-0A792D33AF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D876438C-C6C1-4170-95B8-E2CA8180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418105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E3DA18C2-75F1-4980-A5F0-165F6F71DE6D}"/>
    </a:ext>
  </a:extLst>
</a:theme>
</file>

<file path=docProps/app.xml><?xml version="1.0" encoding="utf-8"?>
<Properties xmlns="http://schemas.openxmlformats.org/officeDocument/2006/extended-properties" xmlns:vt="http://schemas.openxmlformats.org/officeDocument/2006/docPropsVTypes">
  <Template>Retrospect</Template>
  <TotalTime>68</TotalTime>
  <Words>1235</Words>
  <Application>Microsoft Office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Algerian</vt:lpstr>
      <vt:lpstr>Arial</vt:lpstr>
      <vt:lpstr>Calibri</vt:lpstr>
      <vt:lpstr>Calibri Light</vt:lpstr>
      <vt:lpstr>Retrospect</vt:lpstr>
      <vt:lpstr>BMSW5102 - Developing Relationships and Workplace Achievement  360 – DEGREE FEEDBACK</vt:lpstr>
      <vt:lpstr>Table of content</vt:lpstr>
      <vt:lpstr>Introduction </vt:lpstr>
      <vt:lpstr>360-degree feedback versus standard feedback strategy</vt:lpstr>
      <vt:lpstr>The concept of 360 – degree feedback</vt:lpstr>
      <vt:lpstr>The importance of 360-degree feedback strategy to employees</vt:lpstr>
      <vt:lpstr>The importance of the concept to employers</vt:lpstr>
      <vt:lpstr>The benefits of implementing 360-degree feedback to employees</vt:lpstr>
      <vt:lpstr>The benefits of implementing 360-degree feedback to employees</vt:lpstr>
      <vt:lpstr>The benefits of implementing 360-degree feedback to employers</vt:lpstr>
      <vt:lpstr>Key issues to focus on whilst implementing 360 – degree feedback</vt:lpstr>
      <vt:lpstr>Key issues to focus on whilst implementing 360 – degree feedback</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360 – DEGREE FEEDBACK</dc:title>
  <dc:creator>Elena Banica</dc:creator>
  <cp:lastModifiedBy>Elena Banica</cp:lastModifiedBy>
  <cp:revision>9</cp:revision>
  <dcterms:created xsi:type="dcterms:W3CDTF">2023-10-24T09:58:30Z</dcterms:created>
  <dcterms:modified xsi:type="dcterms:W3CDTF">2023-10-29T14:15:09Z</dcterms:modified>
</cp:coreProperties>
</file>