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2" r:id="rId1"/>
  </p:sldMasterIdLst>
  <p:sldIdLst>
    <p:sldId id="256" r:id="rId2"/>
    <p:sldId id="257" r:id="rId3"/>
    <p:sldId id="258" r:id="rId4"/>
    <p:sldId id="259" r:id="rId5"/>
    <p:sldId id="267" r:id="rId6"/>
    <p:sldId id="260" r:id="rId7"/>
    <p:sldId id="261" r:id="rId8"/>
    <p:sldId id="266" r:id="rId9"/>
    <p:sldId id="262" r:id="rId10"/>
    <p:sldId id="263" r:id="rId11"/>
    <p:sldId id="265"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a-louise Jones (1908102)" initials="DJ(" lastIdx="1" clrIdx="0">
    <p:extLst>
      <p:ext uri="{19B8F6BF-5375-455C-9EA6-DF929625EA0E}">
        <p15:presenceInfo xmlns:p15="http://schemas.microsoft.com/office/powerpoint/2012/main" userId="S::1908102@student.uwtsd.ac.uk::d2ed43a6-bacc-48b4-bda2-7fe3aaa257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94"/>
    <p:restoredTop sz="95170"/>
  </p:normalViewPr>
  <p:slideViewPr>
    <p:cSldViewPr snapToGrid="0" snapToObjects="1">
      <p:cViewPr varScale="1">
        <p:scale>
          <a:sx n="51" d="100"/>
          <a:sy n="51" d="100"/>
        </p:scale>
        <p:origin x="232" y="1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09FE9E-0583-8D4E-A007-C82BA6138E6C}" type="doc">
      <dgm:prSet loTypeId="urn:microsoft.com/office/officeart/2005/8/layout/balance1" loCatId="" qsTypeId="urn:microsoft.com/office/officeart/2005/8/quickstyle/simple1" qsCatId="simple" csTypeId="urn:microsoft.com/office/officeart/2005/8/colors/accent1_2" csCatId="accent1" phldr="1"/>
      <dgm:spPr/>
      <dgm:t>
        <a:bodyPr/>
        <a:lstStyle/>
        <a:p>
          <a:endParaRPr lang="en-GB"/>
        </a:p>
      </dgm:t>
    </dgm:pt>
    <dgm:pt modelId="{76A3D379-2C51-B74C-B1FA-0E0BC94C295F}">
      <dgm:prSet phldrT="[Text]"/>
      <dgm:spPr/>
      <dgm:t>
        <a:bodyPr/>
        <a:lstStyle/>
        <a:p>
          <a:r>
            <a:rPr lang="en-GB" dirty="0"/>
            <a:t>Aces</a:t>
          </a:r>
        </a:p>
      </dgm:t>
    </dgm:pt>
    <dgm:pt modelId="{395014A3-314E-DA41-857F-D51597852A98}" type="parTrans" cxnId="{A6CD5691-8299-2448-B73C-A19FBAC2F61E}">
      <dgm:prSet/>
      <dgm:spPr/>
      <dgm:t>
        <a:bodyPr/>
        <a:lstStyle/>
        <a:p>
          <a:endParaRPr lang="en-GB"/>
        </a:p>
      </dgm:t>
    </dgm:pt>
    <dgm:pt modelId="{0D250E24-2B9C-5B4B-A860-8BB12C6567C5}" type="sibTrans" cxnId="{A6CD5691-8299-2448-B73C-A19FBAC2F61E}">
      <dgm:prSet/>
      <dgm:spPr/>
      <dgm:t>
        <a:bodyPr/>
        <a:lstStyle/>
        <a:p>
          <a:endParaRPr lang="en-GB"/>
        </a:p>
      </dgm:t>
    </dgm:pt>
    <dgm:pt modelId="{A86B1570-6ABE-0344-BB63-1187672E332B}">
      <dgm:prSet phldrT="[Text]"/>
      <dgm:spPr/>
      <dgm:t>
        <a:bodyPr/>
        <a:lstStyle/>
        <a:p>
          <a:r>
            <a:rPr lang="en-GB" dirty="0"/>
            <a:t>Youth Worker</a:t>
          </a:r>
        </a:p>
      </dgm:t>
    </dgm:pt>
    <dgm:pt modelId="{1E4F05A1-D2EF-F149-8FB8-240ABB7A5336}" type="parTrans" cxnId="{6464931A-EFDA-E347-9483-F98BD2DE5CBA}">
      <dgm:prSet/>
      <dgm:spPr/>
      <dgm:t>
        <a:bodyPr/>
        <a:lstStyle/>
        <a:p>
          <a:endParaRPr lang="en-GB"/>
        </a:p>
      </dgm:t>
    </dgm:pt>
    <dgm:pt modelId="{0A02D607-9987-B24B-A87F-E76B6294371A}" type="sibTrans" cxnId="{6464931A-EFDA-E347-9483-F98BD2DE5CBA}">
      <dgm:prSet/>
      <dgm:spPr/>
      <dgm:t>
        <a:bodyPr/>
        <a:lstStyle/>
        <a:p>
          <a:endParaRPr lang="en-GB"/>
        </a:p>
      </dgm:t>
    </dgm:pt>
    <dgm:pt modelId="{95932C28-0145-8C43-80EE-5EA158240C30}" type="pres">
      <dgm:prSet presAssocID="{5F09FE9E-0583-8D4E-A007-C82BA6138E6C}" presName="outerComposite" presStyleCnt="0">
        <dgm:presLayoutVars>
          <dgm:chMax val="2"/>
          <dgm:animLvl val="lvl"/>
          <dgm:resizeHandles val="exact"/>
        </dgm:presLayoutVars>
      </dgm:prSet>
      <dgm:spPr/>
    </dgm:pt>
    <dgm:pt modelId="{891BD9C4-5615-F643-BCF2-76D6B512E20B}" type="pres">
      <dgm:prSet presAssocID="{5F09FE9E-0583-8D4E-A007-C82BA6138E6C}" presName="dummyMaxCanvas" presStyleCnt="0"/>
      <dgm:spPr/>
    </dgm:pt>
    <dgm:pt modelId="{F64F791E-E11A-8C42-AD3C-016ACD2EC7A7}" type="pres">
      <dgm:prSet presAssocID="{5F09FE9E-0583-8D4E-A007-C82BA6138E6C}" presName="parentComposite" presStyleCnt="0"/>
      <dgm:spPr/>
    </dgm:pt>
    <dgm:pt modelId="{A0FDC42E-5EDF-4A43-8B12-23DF5EF073D2}" type="pres">
      <dgm:prSet presAssocID="{5F09FE9E-0583-8D4E-A007-C82BA6138E6C}" presName="parent1" presStyleLbl="alignAccFollowNode1" presStyleIdx="0" presStyleCnt="4" custLinFactY="100000" custLinFactNeighborX="-35702" custLinFactNeighborY="195862">
        <dgm:presLayoutVars>
          <dgm:chMax val="4"/>
        </dgm:presLayoutVars>
      </dgm:prSet>
      <dgm:spPr/>
    </dgm:pt>
    <dgm:pt modelId="{5D91DEA0-E3F1-3846-8C42-6995BF10CA62}" type="pres">
      <dgm:prSet presAssocID="{5F09FE9E-0583-8D4E-A007-C82BA6138E6C}" presName="parent2" presStyleLbl="alignAccFollowNode1" presStyleIdx="1" presStyleCnt="4" custScaleX="128669" custScaleY="181072" custLinFactY="100000" custLinFactNeighborX="8649" custLinFactNeighborY="151530">
        <dgm:presLayoutVars>
          <dgm:chMax val="4"/>
        </dgm:presLayoutVars>
      </dgm:prSet>
      <dgm:spPr/>
    </dgm:pt>
    <dgm:pt modelId="{02C9B579-40EC-A748-A96E-A6AA0220F1FB}" type="pres">
      <dgm:prSet presAssocID="{5F09FE9E-0583-8D4E-A007-C82BA6138E6C}" presName="childrenComposite" presStyleCnt="0"/>
      <dgm:spPr/>
    </dgm:pt>
    <dgm:pt modelId="{60423B73-B908-2249-8FE1-20AA188DA153}" type="pres">
      <dgm:prSet presAssocID="{5F09FE9E-0583-8D4E-A007-C82BA6138E6C}" presName="dummyMaxCanvas_ChildArea" presStyleCnt="0"/>
      <dgm:spPr/>
    </dgm:pt>
    <dgm:pt modelId="{93926BF1-AD8A-D741-A1B0-E484649377AA}" type="pres">
      <dgm:prSet presAssocID="{5F09FE9E-0583-8D4E-A007-C82BA6138E6C}" presName="fulcrum" presStyleLbl="alignAccFollowNode1" presStyleIdx="2" presStyleCnt="4"/>
      <dgm:spPr/>
    </dgm:pt>
    <dgm:pt modelId="{0FFC9AE3-A791-AF4E-B52C-067C5F3DA85B}" type="pres">
      <dgm:prSet presAssocID="{5F09FE9E-0583-8D4E-A007-C82BA6138E6C}" presName="balance_00" presStyleLbl="alignAccFollowNode1" presStyleIdx="3" presStyleCnt="4" custLinFactNeighborX="-2899" custLinFactNeighborY="3969">
        <dgm:presLayoutVars>
          <dgm:bulletEnabled val="1"/>
        </dgm:presLayoutVars>
      </dgm:prSet>
      <dgm:spPr/>
    </dgm:pt>
  </dgm:ptLst>
  <dgm:cxnLst>
    <dgm:cxn modelId="{9D4D2614-B474-EB48-A915-6F1278D5F140}" type="presOf" srcId="{76A3D379-2C51-B74C-B1FA-0E0BC94C295F}" destId="{A0FDC42E-5EDF-4A43-8B12-23DF5EF073D2}" srcOrd="0" destOrd="0" presId="urn:microsoft.com/office/officeart/2005/8/layout/balance1"/>
    <dgm:cxn modelId="{6464931A-EFDA-E347-9483-F98BD2DE5CBA}" srcId="{5F09FE9E-0583-8D4E-A007-C82BA6138E6C}" destId="{A86B1570-6ABE-0344-BB63-1187672E332B}" srcOrd="1" destOrd="0" parTransId="{1E4F05A1-D2EF-F149-8FB8-240ABB7A5336}" sibTransId="{0A02D607-9987-B24B-A87F-E76B6294371A}"/>
    <dgm:cxn modelId="{A6CD5691-8299-2448-B73C-A19FBAC2F61E}" srcId="{5F09FE9E-0583-8D4E-A007-C82BA6138E6C}" destId="{76A3D379-2C51-B74C-B1FA-0E0BC94C295F}" srcOrd="0" destOrd="0" parTransId="{395014A3-314E-DA41-857F-D51597852A98}" sibTransId="{0D250E24-2B9C-5B4B-A860-8BB12C6567C5}"/>
    <dgm:cxn modelId="{BF075DCA-7EDC-F240-9DBE-467DDC2E4144}" type="presOf" srcId="{5F09FE9E-0583-8D4E-A007-C82BA6138E6C}" destId="{95932C28-0145-8C43-80EE-5EA158240C30}" srcOrd="0" destOrd="0" presId="urn:microsoft.com/office/officeart/2005/8/layout/balance1"/>
    <dgm:cxn modelId="{411F2EFD-BC4B-0845-B4AE-F1A9E4F6395E}" type="presOf" srcId="{A86B1570-6ABE-0344-BB63-1187672E332B}" destId="{5D91DEA0-E3F1-3846-8C42-6995BF10CA62}" srcOrd="0" destOrd="0" presId="urn:microsoft.com/office/officeart/2005/8/layout/balance1"/>
    <dgm:cxn modelId="{5121234F-9DBC-6A43-9D20-C64F6ABA33BA}" type="presParOf" srcId="{95932C28-0145-8C43-80EE-5EA158240C30}" destId="{891BD9C4-5615-F643-BCF2-76D6B512E20B}" srcOrd="0" destOrd="0" presId="urn:microsoft.com/office/officeart/2005/8/layout/balance1"/>
    <dgm:cxn modelId="{B03FA455-592F-FA41-9442-C51D92BC3F45}" type="presParOf" srcId="{95932C28-0145-8C43-80EE-5EA158240C30}" destId="{F64F791E-E11A-8C42-AD3C-016ACD2EC7A7}" srcOrd="1" destOrd="0" presId="urn:microsoft.com/office/officeart/2005/8/layout/balance1"/>
    <dgm:cxn modelId="{CF88D659-93CD-7045-8541-0FC2474630DA}" type="presParOf" srcId="{F64F791E-E11A-8C42-AD3C-016ACD2EC7A7}" destId="{A0FDC42E-5EDF-4A43-8B12-23DF5EF073D2}" srcOrd="0" destOrd="0" presId="urn:microsoft.com/office/officeart/2005/8/layout/balance1"/>
    <dgm:cxn modelId="{3FCF64C8-1411-C646-8C8A-77D709980549}" type="presParOf" srcId="{F64F791E-E11A-8C42-AD3C-016ACD2EC7A7}" destId="{5D91DEA0-E3F1-3846-8C42-6995BF10CA62}" srcOrd="1" destOrd="0" presId="urn:microsoft.com/office/officeart/2005/8/layout/balance1"/>
    <dgm:cxn modelId="{A59FA700-7A05-6044-902C-BDEEA7BC98C7}" type="presParOf" srcId="{95932C28-0145-8C43-80EE-5EA158240C30}" destId="{02C9B579-40EC-A748-A96E-A6AA0220F1FB}" srcOrd="2" destOrd="0" presId="urn:microsoft.com/office/officeart/2005/8/layout/balance1"/>
    <dgm:cxn modelId="{E031A7C3-732F-CF47-9783-196F650E9FE1}" type="presParOf" srcId="{02C9B579-40EC-A748-A96E-A6AA0220F1FB}" destId="{60423B73-B908-2249-8FE1-20AA188DA153}" srcOrd="0" destOrd="0" presId="urn:microsoft.com/office/officeart/2005/8/layout/balance1"/>
    <dgm:cxn modelId="{D4A66C1C-BBC4-7C45-8EA2-484F3E019573}" type="presParOf" srcId="{02C9B579-40EC-A748-A96E-A6AA0220F1FB}" destId="{93926BF1-AD8A-D741-A1B0-E484649377AA}" srcOrd="1" destOrd="0" presId="urn:microsoft.com/office/officeart/2005/8/layout/balance1"/>
    <dgm:cxn modelId="{0727263C-6543-BF4B-BB4F-C0DA83949477}" type="presParOf" srcId="{02C9B579-40EC-A748-A96E-A6AA0220F1FB}" destId="{0FFC9AE3-A791-AF4E-B52C-067C5F3DA85B}" srcOrd="2" destOrd="0" presId="urn:microsoft.com/office/officeart/2005/8/layout/balance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FDC42E-5EDF-4A43-8B12-23DF5EF073D2}">
      <dsp:nvSpPr>
        <dsp:cNvPr id="0" name=""/>
        <dsp:cNvSpPr/>
      </dsp:nvSpPr>
      <dsp:spPr>
        <a:xfrm>
          <a:off x="510568" y="1819588"/>
          <a:ext cx="1036047" cy="575582"/>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Aces</a:t>
          </a:r>
        </a:p>
      </dsp:txBody>
      <dsp:txXfrm>
        <a:off x="527426" y="1836446"/>
        <a:ext cx="1002331" cy="541866"/>
      </dsp:txXfrm>
    </dsp:sp>
    <dsp:sp modelId="{5D91DEA0-E3F1-3846-8C42-6995BF10CA62}">
      <dsp:nvSpPr>
        <dsp:cNvPr id="0" name=""/>
        <dsp:cNvSpPr/>
      </dsp:nvSpPr>
      <dsp:spPr>
        <a:xfrm>
          <a:off x="2318067" y="1331102"/>
          <a:ext cx="1333072" cy="104221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Youth Worker</a:t>
          </a:r>
        </a:p>
      </dsp:txBody>
      <dsp:txXfrm>
        <a:off x="2348593" y="1361628"/>
        <a:ext cx="1272020" cy="981166"/>
      </dsp:txXfrm>
    </dsp:sp>
    <dsp:sp modelId="{93926BF1-AD8A-D741-A1B0-E484649377AA}">
      <dsp:nvSpPr>
        <dsp:cNvPr id="0" name=""/>
        <dsp:cNvSpPr/>
      </dsp:nvSpPr>
      <dsp:spPr>
        <a:xfrm>
          <a:off x="2005151" y="2562883"/>
          <a:ext cx="431686" cy="431686"/>
        </a:xfrm>
        <a:prstGeom prst="triangl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FC9AE3-A791-AF4E-B52C-067C5F3DA85B}">
      <dsp:nvSpPr>
        <dsp:cNvPr id="0" name=""/>
        <dsp:cNvSpPr/>
      </dsp:nvSpPr>
      <dsp:spPr>
        <a:xfrm>
          <a:off x="850847" y="2389095"/>
          <a:ext cx="2590119" cy="17497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B696F-4195-1C46-8C91-FC57757DCF3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40B721E-5F60-A74A-905D-5009B054CC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29BAE01-B056-5E48-BC30-1AFDC6B1E35C}"/>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5" name="Footer Placeholder 4">
            <a:extLst>
              <a:ext uri="{FF2B5EF4-FFF2-40B4-BE49-F238E27FC236}">
                <a16:creationId xmlns:a16="http://schemas.microsoft.com/office/drawing/2014/main" id="{5279284C-7C00-1B4E-A689-1FEF6A9525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1D9E0C9-6D10-1D44-9E18-F0501808F23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00273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5D6D3-5EFA-C247-98BD-F828878A19D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9BD3CBD-54D0-DB4A-B442-C3DCD967D8A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FBC6ADB-ACA0-DE43-93E4-B06E15504281}"/>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5" name="Footer Placeholder 4">
            <a:extLst>
              <a:ext uri="{FF2B5EF4-FFF2-40B4-BE49-F238E27FC236}">
                <a16:creationId xmlns:a16="http://schemas.microsoft.com/office/drawing/2014/main" id="{5C2EDAB1-E29C-0943-AE77-7FB8D5CF28E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2854A79-0697-9741-8E20-2598FDC9246A}"/>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98253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FAF7B-BE2E-A743-B02F-603C4E06E66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516F86F-1974-AE4E-B45E-A478344D94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05E176E-D88E-CC45-A7C7-8B1F17B53B4A}"/>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5" name="Footer Placeholder 4">
            <a:extLst>
              <a:ext uri="{FF2B5EF4-FFF2-40B4-BE49-F238E27FC236}">
                <a16:creationId xmlns:a16="http://schemas.microsoft.com/office/drawing/2014/main" id="{9C79190C-AA85-BB4F-860B-CC791218A21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F2816F8-3D3C-1A47-BBC6-F151EEE9DA2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39603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EEA29-89F1-E247-A91D-7C70336305F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45C17B0-AD91-A14F-B705-44B39AC786E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CE5182D-F241-6E45-8B7E-E61319044D1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7541818-2321-144B-9B52-5F07A9C0B9D9}"/>
              </a:ext>
            </a:extLst>
          </p:cNvPr>
          <p:cNvSpPr>
            <a:spLocks noGrp="1"/>
          </p:cNvSpPr>
          <p:nvPr>
            <p:ph type="dt" sz="half" idx="10"/>
          </p:nvPr>
        </p:nvSpPr>
        <p:spPr/>
        <p:txBody>
          <a:bodyPr/>
          <a:lstStyle/>
          <a:p>
            <a:fld id="{EB712588-04B1-427B-82EE-E8DB90309F08}" type="datetimeFigureOut">
              <a:rPr lang="en-US" smtClean="0"/>
              <a:t>3/22/20</a:t>
            </a:fld>
            <a:endParaRPr lang="en-US" dirty="0"/>
          </a:p>
        </p:txBody>
      </p:sp>
      <p:sp>
        <p:nvSpPr>
          <p:cNvPr id="6" name="Footer Placeholder 5">
            <a:extLst>
              <a:ext uri="{FF2B5EF4-FFF2-40B4-BE49-F238E27FC236}">
                <a16:creationId xmlns:a16="http://schemas.microsoft.com/office/drawing/2014/main" id="{4FD0D15E-A17A-9049-9E88-FF01C93812E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EB0A538-7B34-DD4A-AA22-F9A255FA0E9D}"/>
              </a:ext>
            </a:extLst>
          </p:cNvPr>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1845385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30D2-A79D-9048-997C-68FB97281D5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5F0E6A4-D460-1345-9D5B-226932DF1D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A238D70-93E2-1649-83DD-99F63106B5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AEBBAF5-3C96-1F43-9267-65E7A6DE9A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0B06B57-8B80-CF4A-A941-71D0813B636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2C99BE3-49EA-C641-94DF-8CCE865AC83B}"/>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8" name="Footer Placeholder 7">
            <a:extLst>
              <a:ext uri="{FF2B5EF4-FFF2-40B4-BE49-F238E27FC236}">
                <a16:creationId xmlns:a16="http://schemas.microsoft.com/office/drawing/2014/main" id="{45A079EE-AC6F-DA47-92BB-252E493169A1}"/>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BF709C2-4210-0B48-8A64-69A98DB1D028}"/>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99262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F98EB-0384-934D-89E7-D427F9CF907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BA3BFE5-BB03-744E-9DBC-36FCB8104FCD}"/>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4" name="Footer Placeholder 3">
            <a:extLst>
              <a:ext uri="{FF2B5EF4-FFF2-40B4-BE49-F238E27FC236}">
                <a16:creationId xmlns:a16="http://schemas.microsoft.com/office/drawing/2014/main" id="{9AEF4C26-93BC-4042-AA70-E518C3610ED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70FC68A-5DEB-0743-A16E-E46A18D0BCA6}"/>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50084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5FAEF1-0FB3-AA47-ADA0-EA22F2ADAE8B}"/>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3" name="Footer Placeholder 2">
            <a:extLst>
              <a:ext uri="{FF2B5EF4-FFF2-40B4-BE49-F238E27FC236}">
                <a16:creationId xmlns:a16="http://schemas.microsoft.com/office/drawing/2014/main" id="{05D799C8-58C3-7942-BC78-C1FD6F091406}"/>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D50F95CA-BC01-4648-818B-F1E792641C42}"/>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1576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BD744-C141-E34B-8974-58001F2B83F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B1FD8BE-68B4-A14F-971B-B36FC90CE2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523FC69-9A0E-544B-9749-E43041676A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49BD214-F3C0-1A4E-B301-96996E0A7400}"/>
              </a:ext>
            </a:extLst>
          </p:cNvPr>
          <p:cNvSpPr>
            <a:spLocks noGrp="1"/>
          </p:cNvSpPr>
          <p:nvPr>
            <p:ph type="dt" sz="half" idx="10"/>
          </p:nvPr>
        </p:nvSpPr>
        <p:spPr/>
        <p:txBody>
          <a:bodyPr/>
          <a:lstStyle/>
          <a:p>
            <a:fld id="{42A54C80-263E-416B-A8E0-580EDEADCBDC}" type="datetimeFigureOut">
              <a:rPr lang="en-US" smtClean="0"/>
              <a:t>3/22/20</a:t>
            </a:fld>
            <a:endParaRPr lang="en-US" dirty="0"/>
          </a:p>
        </p:txBody>
      </p:sp>
      <p:sp>
        <p:nvSpPr>
          <p:cNvPr id="6" name="Footer Placeholder 5">
            <a:extLst>
              <a:ext uri="{FF2B5EF4-FFF2-40B4-BE49-F238E27FC236}">
                <a16:creationId xmlns:a16="http://schemas.microsoft.com/office/drawing/2014/main" id="{5E51AEBD-705D-B44C-AE90-5818A100C80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95A79D8-7184-EF44-9CE3-4B7BE7547A7D}"/>
              </a:ext>
            </a:extLst>
          </p:cNvPr>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368121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D6BC-EC95-884D-86F3-0774BC6464F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858A298-F32D-DB40-906E-62580C1C31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E53AD7E1-3F11-F242-882D-815D27EA81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2CEFAB-E76D-834D-A98A-56CA15D490B3}"/>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6" name="Footer Placeholder 5">
            <a:extLst>
              <a:ext uri="{FF2B5EF4-FFF2-40B4-BE49-F238E27FC236}">
                <a16:creationId xmlns:a16="http://schemas.microsoft.com/office/drawing/2014/main" id="{0D81DEC9-F68D-BE4C-9C81-768B1702FFB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6A915BC-8801-C84A-99C0-01B61F69A980}"/>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09813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E8149-344D-D346-8E24-BFAE39EDCA8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C91E83C-3738-8848-AC68-3FB255D9930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580CC41-77C6-8F47-BE39-4F73D4AB1011}"/>
              </a:ext>
            </a:extLst>
          </p:cNvPr>
          <p:cNvSpPr>
            <a:spLocks noGrp="1"/>
          </p:cNvSpPr>
          <p:nvPr>
            <p:ph type="dt" sz="half" idx="10"/>
          </p:nvPr>
        </p:nvSpPr>
        <p:spPr/>
        <p:txBody>
          <a:bodyPr/>
          <a:lstStyle/>
          <a:p>
            <a:fld id="{55C6B4A9-1611-4792-9094-5F34BCA07E0B}" type="datetimeFigureOut">
              <a:rPr lang="en-US" smtClean="0"/>
              <a:t>3/22/20</a:t>
            </a:fld>
            <a:endParaRPr lang="en-US" dirty="0"/>
          </a:p>
        </p:txBody>
      </p:sp>
      <p:sp>
        <p:nvSpPr>
          <p:cNvPr id="5" name="Footer Placeholder 4">
            <a:extLst>
              <a:ext uri="{FF2B5EF4-FFF2-40B4-BE49-F238E27FC236}">
                <a16:creationId xmlns:a16="http://schemas.microsoft.com/office/drawing/2014/main" id="{E54C3A66-61B4-8B4E-ADE5-4B961F55114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6297E45-F01B-5E4E-A2CB-A96DBA634B8F}"/>
              </a:ext>
            </a:extLst>
          </p:cNvPr>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4291429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4F801A-A089-2745-A30B-F3711438D44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CF2375B-A661-584E-AF80-1B881A8CA1D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D39AF46-CD81-4840-97CE-242CA1F76574}"/>
              </a:ext>
            </a:extLst>
          </p:cNvPr>
          <p:cNvSpPr>
            <a:spLocks noGrp="1"/>
          </p:cNvSpPr>
          <p:nvPr>
            <p:ph type="dt" sz="half" idx="10"/>
          </p:nvPr>
        </p:nvSpPr>
        <p:spPr/>
        <p:txBody>
          <a:bodyPr/>
          <a:lstStyle/>
          <a:p>
            <a:fld id="{B61BEF0D-F0BB-DE4B-95CE-6DB70DBA9567}" type="datetimeFigureOut">
              <a:rPr lang="en-US" smtClean="0"/>
              <a:pPr/>
              <a:t>3/22/20</a:t>
            </a:fld>
            <a:endParaRPr lang="en-US" dirty="0"/>
          </a:p>
        </p:txBody>
      </p:sp>
      <p:sp>
        <p:nvSpPr>
          <p:cNvPr id="5" name="Footer Placeholder 4">
            <a:extLst>
              <a:ext uri="{FF2B5EF4-FFF2-40B4-BE49-F238E27FC236}">
                <a16:creationId xmlns:a16="http://schemas.microsoft.com/office/drawing/2014/main" id="{57A1040C-F365-4B43-AA38-65000AAF1AC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035F9F5-B8A7-7646-80A7-D6E83C942868}"/>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6520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6B6E39-EDE6-344E-8696-DBA9FFF563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7449567-825F-C54D-AC51-8CF1CFCD19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FE09392-A9A2-F74D-81A2-3289DD40BA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3/22/20</a:t>
            </a:fld>
            <a:endParaRPr lang="en-US" dirty="0"/>
          </a:p>
        </p:txBody>
      </p:sp>
      <p:sp>
        <p:nvSpPr>
          <p:cNvPr id="5" name="Footer Placeholder 4">
            <a:extLst>
              <a:ext uri="{FF2B5EF4-FFF2-40B4-BE49-F238E27FC236}">
                <a16:creationId xmlns:a16="http://schemas.microsoft.com/office/drawing/2014/main" id="{2922F079-6FB3-6849-BCBD-35829259DB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C3CF3CD-EC3C-EF43-AC7F-F339A9401E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76555941"/>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png"/><Relationship Id="rId7" Type="http://schemas.openxmlformats.org/officeDocument/2006/relationships/diagramQuickStyle" Target="../diagrams/quickStyle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7.svg"/><Relationship Id="rId5" Type="http://schemas.openxmlformats.org/officeDocument/2006/relationships/diagramData" Target="../diagrams/data1.xml"/><Relationship Id="rId10" Type="http://schemas.openxmlformats.org/officeDocument/2006/relationships/image" Target="../media/image6.png"/><Relationship Id="rId4" Type="http://schemas.openxmlformats.org/officeDocument/2006/relationships/image" Target="../media/image4.jp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3" Type="http://schemas.openxmlformats.org/officeDocument/2006/relationships/hyperlink" Target="https://doi.org/10.1016/j.drugpo.2009.02.001"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B0335A-E75D-7F46-8B98-EFAA7CEDE51C}"/>
              </a:ext>
            </a:extLst>
          </p:cNvPr>
          <p:cNvSpPr>
            <a:spLocks noGrp="1"/>
          </p:cNvSpPr>
          <p:nvPr>
            <p:ph type="ctrTitle"/>
          </p:nvPr>
        </p:nvSpPr>
        <p:spPr>
          <a:xfrm>
            <a:off x="3045368" y="2043663"/>
            <a:ext cx="6105194" cy="2031055"/>
          </a:xfrm>
        </p:spPr>
        <p:txBody>
          <a:bodyPr>
            <a:normAutofit/>
          </a:bodyPr>
          <a:lstStyle/>
          <a:p>
            <a:r>
              <a:rPr lang="en-US" dirty="0">
                <a:solidFill>
                  <a:srgbClr val="FFFFFF"/>
                </a:solidFill>
              </a:rPr>
              <a:t>Passport to Youth Work </a:t>
            </a:r>
          </a:p>
        </p:txBody>
      </p:sp>
      <p:sp>
        <p:nvSpPr>
          <p:cNvPr id="3" name="Subtitle 2">
            <a:extLst>
              <a:ext uri="{FF2B5EF4-FFF2-40B4-BE49-F238E27FC236}">
                <a16:creationId xmlns:a16="http://schemas.microsoft.com/office/drawing/2014/main" id="{0BD9D6AD-80AB-EE4B-AC3C-A3239FF88C5D}"/>
              </a:ext>
            </a:extLst>
          </p:cNvPr>
          <p:cNvSpPr>
            <a:spLocks noGrp="1"/>
          </p:cNvSpPr>
          <p:nvPr>
            <p:ph type="subTitle" idx="1"/>
          </p:nvPr>
        </p:nvSpPr>
        <p:spPr>
          <a:xfrm>
            <a:off x="3045368" y="4074718"/>
            <a:ext cx="6105194" cy="682079"/>
          </a:xfrm>
        </p:spPr>
        <p:txBody>
          <a:bodyPr>
            <a:normAutofit/>
          </a:bodyPr>
          <a:lstStyle/>
          <a:p>
            <a:r>
              <a:rPr lang="en-US" sz="1500" dirty="0">
                <a:solidFill>
                  <a:schemeClr val="accent2"/>
                </a:solidFill>
              </a:rPr>
              <a:t>Dana-Louise Jones </a:t>
            </a:r>
          </a:p>
          <a:p>
            <a:r>
              <a:rPr lang="en-US" sz="1500" dirty="0">
                <a:solidFill>
                  <a:schemeClr val="accent2"/>
                </a:solidFill>
              </a:rPr>
              <a:t>1908102</a:t>
            </a:r>
          </a:p>
        </p:txBody>
      </p:sp>
    </p:spTree>
    <p:extLst>
      <p:ext uri="{BB962C8B-B14F-4D97-AF65-F5344CB8AC3E}">
        <p14:creationId xmlns:p14="http://schemas.microsoft.com/office/powerpoint/2010/main" val="2940884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3D9EB89-5226-2644-9BD0-EC8F5B467FED}"/>
              </a:ext>
            </a:extLst>
          </p:cNvPr>
          <p:cNvSpPr>
            <a:spLocks noGrp="1"/>
          </p:cNvSpPr>
          <p:nvPr>
            <p:ph type="title"/>
          </p:nvPr>
        </p:nvSpPr>
        <p:spPr>
          <a:xfrm>
            <a:off x="640079" y="2053641"/>
            <a:ext cx="3669161" cy="2760098"/>
          </a:xfrm>
        </p:spPr>
        <p:txBody>
          <a:bodyPr>
            <a:normAutofit/>
          </a:bodyPr>
          <a:lstStyle/>
          <a:p>
            <a:r>
              <a:rPr lang="en-US" dirty="0">
                <a:solidFill>
                  <a:srgbClr val="FFFFFF"/>
                </a:solidFill>
              </a:rPr>
              <a:t>Passport to Youth Work</a:t>
            </a:r>
            <a:br>
              <a:rPr lang="en-US" dirty="0">
                <a:solidFill>
                  <a:srgbClr val="FFFFFF"/>
                </a:solidFill>
              </a:rPr>
            </a:br>
            <a:r>
              <a:rPr lang="en-US" dirty="0">
                <a:solidFill>
                  <a:srgbClr val="FFFFFF"/>
                </a:solidFill>
              </a:rPr>
              <a:t>question:</a:t>
            </a:r>
          </a:p>
        </p:txBody>
      </p:sp>
      <p:sp>
        <p:nvSpPr>
          <p:cNvPr id="3" name="Content Placeholder 2">
            <a:extLst>
              <a:ext uri="{FF2B5EF4-FFF2-40B4-BE49-F238E27FC236}">
                <a16:creationId xmlns:a16="http://schemas.microsoft.com/office/drawing/2014/main" id="{834219DB-B500-FC44-9F87-D7327912C02C}"/>
              </a:ext>
            </a:extLst>
          </p:cNvPr>
          <p:cNvSpPr>
            <a:spLocks noGrp="1"/>
          </p:cNvSpPr>
          <p:nvPr>
            <p:ph idx="1"/>
          </p:nvPr>
        </p:nvSpPr>
        <p:spPr>
          <a:xfrm>
            <a:off x="6090574" y="801866"/>
            <a:ext cx="5306084" cy="5230634"/>
          </a:xfrm>
        </p:spPr>
        <p:txBody>
          <a:bodyPr anchor="ctr">
            <a:normAutofit/>
          </a:bodyPr>
          <a:lstStyle/>
          <a:p>
            <a:r>
              <a:rPr lang="en-US" sz="2400" dirty="0">
                <a:solidFill>
                  <a:srgbClr val="000000"/>
                </a:solidFill>
              </a:rPr>
              <a:t>A ten minute seminar in which the writer will reflect on a critical incident in their youth work practices.</a:t>
            </a:r>
          </a:p>
          <a:p>
            <a:pPr marL="0" indent="0">
              <a:buNone/>
            </a:pPr>
            <a:endParaRPr lang="en-US" sz="2400" dirty="0">
              <a:solidFill>
                <a:srgbClr val="000000"/>
              </a:solidFill>
            </a:endParaRPr>
          </a:p>
        </p:txBody>
      </p:sp>
    </p:spTree>
    <p:extLst>
      <p:ext uri="{BB962C8B-B14F-4D97-AF65-F5344CB8AC3E}">
        <p14:creationId xmlns:p14="http://schemas.microsoft.com/office/powerpoint/2010/main" val="1613521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Picture 29">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666A4BE-A07D-504F-8332-46AFB2B2C0D3}"/>
              </a:ext>
            </a:extLst>
          </p:cNvPr>
          <p:cNvSpPr>
            <a:spLocks noGrp="1"/>
          </p:cNvSpPr>
          <p:nvPr>
            <p:ph type="title"/>
          </p:nvPr>
        </p:nvSpPr>
        <p:spPr>
          <a:xfrm>
            <a:off x="640079" y="2053641"/>
            <a:ext cx="3669161" cy="2760098"/>
          </a:xfrm>
        </p:spPr>
        <p:txBody>
          <a:bodyPr vert="horz" lIns="91440" tIns="45720" rIns="91440" bIns="45720" rtlCol="0">
            <a:normAutofit/>
          </a:bodyPr>
          <a:lstStyle/>
          <a:p>
            <a:r>
              <a:rPr lang="en-US" dirty="0">
                <a:solidFill>
                  <a:srgbClr val="FFFFFF"/>
                </a:solidFill>
              </a:rPr>
              <a:t>The writer will be using Gibbs reflective cycle (1988).</a:t>
            </a:r>
          </a:p>
        </p:txBody>
      </p:sp>
      <p:pic>
        <p:nvPicPr>
          <p:cNvPr id="6" name="Content Placeholder 5" descr="A close up of a map&#10;&#10;Description automatically generated">
            <a:extLst>
              <a:ext uri="{FF2B5EF4-FFF2-40B4-BE49-F238E27FC236}">
                <a16:creationId xmlns:a16="http://schemas.microsoft.com/office/drawing/2014/main" id="{CEE13218-9BC4-2044-AE35-0ABFF4D6D75E}"/>
              </a:ext>
            </a:extLst>
          </p:cNvPr>
          <p:cNvPicPr>
            <a:picLocks noGrp="1" noChangeAspect="1"/>
          </p:cNvPicPr>
          <p:nvPr>
            <p:ph idx="1"/>
          </p:nvPr>
        </p:nvPicPr>
        <p:blipFill>
          <a:blip r:embed="rId3"/>
          <a:stretch>
            <a:fillRect/>
          </a:stretch>
        </p:blipFill>
        <p:spPr>
          <a:xfrm>
            <a:off x="5286154" y="610752"/>
            <a:ext cx="6698272" cy="5388388"/>
          </a:xfrm>
        </p:spPr>
      </p:pic>
    </p:spTree>
    <p:extLst>
      <p:ext uri="{BB962C8B-B14F-4D97-AF65-F5344CB8AC3E}">
        <p14:creationId xmlns:p14="http://schemas.microsoft.com/office/powerpoint/2010/main" val="3559338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8C04D19-71B0-8246-B3C7-CEB0A5A18A7E}"/>
              </a:ext>
            </a:extLst>
          </p:cNvPr>
          <p:cNvSpPr>
            <a:spLocks noGrp="1"/>
          </p:cNvSpPr>
          <p:nvPr>
            <p:ph type="title"/>
          </p:nvPr>
        </p:nvSpPr>
        <p:spPr>
          <a:xfrm>
            <a:off x="640079" y="2053641"/>
            <a:ext cx="3669161" cy="2760098"/>
          </a:xfrm>
        </p:spPr>
        <p:txBody>
          <a:bodyPr>
            <a:normAutofit/>
          </a:bodyPr>
          <a:lstStyle/>
          <a:p>
            <a:r>
              <a:rPr lang="en-GB" sz="5400" dirty="0">
                <a:solidFill>
                  <a:schemeClr val="bg1"/>
                </a:solidFill>
              </a:rPr>
              <a:t>Description</a:t>
            </a:r>
            <a:br>
              <a:rPr lang="en-GB" dirty="0"/>
            </a:br>
            <a:endParaRPr lang="en-US" dirty="0">
              <a:solidFill>
                <a:srgbClr val="FFFFFF"/>
              </a:solidFill>
            </a:endParaRPr>
          </a:p>
        </p:txBody>
      </p:sp>
      <p:pic>
        <p:nvPicPr>
          <p:cNvPr id="5" name="Content Placeholder 4">
            <a:extLst>
              <a:ext uri="{FF2B5EF4-FFF2-40B4-BE49-F238E27FC236}">
                <a16:creationId xmlns:a16="http://schemas.microsoft.com/office/drawing/2014/main" id="{B1AAB9E9-08BE-5F4E-B9F2-353AE2A0A26E}"/>
              </a:ext>
            </a:extLst>
          </p:cNvPr>
          <p:cNvPicPr>
            <a:picLocks noGrp="1" noChangeAspect="1"/>
          </p:cNvPicPr>
          <p:nvPr>
            <p:ph idx="1"/>
          </p:nvPr>
        </p:nvPicPr>
        <p:blipFill>
          <a:blip r:embed="rId3"/>
          <a:stretch>
            <a:fillRect/>
          </a:stretch>
        </p:blipFill>
        <p:spPr>
          <a:xfrm>
            <a:off x="9427021" y="0"/>
            <a:ext cx="2764978" cy="1408906"/>
          </a:xfrm>
        </p:spPr>
      </p:pic>
      <p:pic>
        <p:nvPicPr>
          <p:cNvPr id="9" name="Picture 8">
            <a:extLst>
              <a:ext uri="{FF2B5EF4-FFF2-40B4-BE49-F238E27FC236}">
                <a16:creationId xmlns:a16="http://schemas.microsoft.com/office/drawing/2014/main" id="{2A0CEF97-7935-3445-9B66-E03A572A29B4}"/>
              </a:ext>
            </a:extLst>
          </p:cNvPr>
          <p:cNvPicPr>
            <a:picLocks noChangeAspect="1"/>
          </p:cNvPicPr>
          <p:nvPr/>
        </p:nvPicPr>
        <p:blipFill>
          <a:blip r:embed="rId4"/>
          <a:stretch>
            <a:fillRect/>
          </a:stretch>
        </p:blipFill>
        <p:spPr>
          <a:xfrm>
            <a:off x="3836063" y="3476361"/>
            <a:ext cx="5300992" cy="3545814"/>
          </a:xfrm>
          <a:prstGeom prst="rect">
            <a:avLst/>
          </a:prstGeom>
        </p:spPr>
      </p:pic>
      <p:sp>
        <p:nvSpPr>
          <p:cNvPr id="11" name="TextBox 10">
            <a:extLst>
              <a:ext uri="{FF2B5EF4-FFF2-40B4-BE49-F238E27FC236}">
                <a16:creationId xmlns:a16="http://schemas.microsoft.com/office/drawing/2014/main" id="{CCC2FF9B-0053-6A4F-AD62-BEF8FE8AC074}"/>
              </a:ext>
            </a:extLst>
          </p:cNvPr>
          <p:cNvSpPr txBox="1"/>
          <p:nvPr/>
        </p:nvSpPr>
        <p:spPr>
          <a:xfrm>
            <a:off x="7874000" y="2053641"/>
            <a:ext cx="3877733" cy="4801314"/>
          </a:xfrm>
          <a:prstGeom prst="rect">
            <a:avLst/>
          </a:prstGeom>
          <a:noFill/>
        </p:spPr>
        <p:txBody>
          <a:bodyPr wrap="square" rtlCol="0">
            <a:spAutoFit/>
          </a:bodyPr>
          <a:lstStyle/>
          <a:p>
            <a:r>
              <a:rPr lang="en-US" dirty="0"/>
              <a:t>Outline:</a:t>
            </a:r>
          </a:p>
          <a:p>
            <a:endParaRPr lang="en-US" dirty="0"/>
          </a:p>
          <a:p>
            <a:r>
              <a:rPr lang="en-US" dirty="0"/>
              <a:t>Placement : Choices Carmarthenshire</a:t>
            </a:r>
          </a:p>
          <a:p>
            <a:r>
              <a:rPr lang="en-US" dirty="0"/>
              <a:t>Shadowing: Thea </a:t>
            </a:r>
          </a:p>
          <a:p>
            <a:r>
              <a:rPr lang="en-US" dirty="0"/>
              <a:t>Location: * Glan y Mor </a:t>
            </a:r>
          </a:p>
          <a:p>
            <a:endParaRPr lang="en-US" dirty="0"/>
          </a:p>
          <a:p>
            <a:r>
              <a:rPr lang="en-US" dirty="0"/>
              <a:t>Young person:</a:t>
            </a:r>
          </a:p>
          <a:p>
            <a:pPr marL="285750" indent="-285750">
              <a:buFont typeface="Arial" panose="020B0604020202020204" pitchFamily="34" charset="0"/>
              <a:buChar char="•"/>
            </a:pPr>
            <a:r>
              <a:rPr lang="en-US" dirty="0"/>
              <a:t>*Ben</a:t>
            </a:r>
          </a:p>
          <a:p>
            <a:pPr marL="285750" indent="-285750">
              <a:buFont typeface="Arial" panose="020B0604020202020204" pitchFamily="34" charset="0"/>
              <a:buChar char="•"/>
            </a:pPr>
            <a:r>
              <a:rPr lang="en-US" dirty="0"/>
              <a:t>12 Years old</a:t>
            </a:r>
          </a:p>
          <a:p>
            <a:pPr marL="285750" indent="-285750">
              <a:buFont typeface="Arial" panose="020B0604020202020204" pitchFamily="34" charset="0"/>
              <a:buChar char="•"/>
            </a:pPr>
            <a:r>
              <a:rPr lang="en-US" dirty="0"/>
              <a:t>Male</a:t>
            </a:r>
          </a:p>
          <a:p>
            <a:pPr marL="285750" indent="-285750">
              <a:buFont typeface="Arial" panose="020B0604020202020204" pitchFamily="34" charset="0"/>
              <a:buChar char="•"/>
            </a:pPr>
            <a:r>
              <a:rPr lang="en-US" dirty="0"/>
              <a:t>Lives with mother, step-father and two younger half siblings</a:t>
            </a:r>
          </a:p>
          <a:p>
            <a:pPr marL="285750" indent="-285750">
              <a:buFont typeface="Arial" panose="020B0604020202020204" pitchFamily="34" charset="0"/>
              <a:buChar char="•"/>
            </a:pPr>
            <a:r>
              <a:rPr lang="en-US" dirty="0"/>
              <a:t>Regular truant</a:t>
            </a:r>
          </a:p>
          <a:p>
            <a:pPr marL="285750" indent="-285750">
              <a:buFont typeface="Arial" panose="020B0604020202020204" pitchFamily="34" charset="0"/>
              <a:buChar char="•"/>
            </a:pPr>
            <a:r>
              <a:rPr lang="en-GB" dirty="0"/>
              <a:t>The Risk Management and Transition’ </a:t>
            </a:r>
            <a:endParaRPr lang="en-US" dirty="0"/>
          </a:p>
          <a:p>
            <a:pPr marL="285750" indent="-285750">
              <a:buFont typeface="Arial" panose="020B0604020202020204" pitchFamily="34" charset="0"/>
              <a:buChar char="•"/>
            </a:pPr>
            <a:endParaRPr lang="en-US" dirty="0"/>
          </a:p>
          <a:p>
            <a:endParaRPr lang="en-US" dirty="0"/>
          </a:p>
        </p:txBody>
      </p:sp>
      <p:sp>
        <p:nvSpPr>
          <p:cNvPr id="13" name="TextBox 12">
            <a:extLst>
              <a:ext uri="{FF2B5EF4-FFF2-40B4-BE49-F238E27FC236}">
                <a16:creationId xmlns:a16="http://schemas.microsoft.com/office/drawing/2014/main" id="{EB0EF103-B462-E840-ACCE-17BD3097BE09}"/>
              </a:ext>
            </a:extLst>
          </p:cNvPr>
          <p:cNvSpPr txBox="1"/>
          <p:nvPr/>
        </p:nvSpPr>
        <p:spPr>
          <a:xfrm>
            <a:off x="795867" y="6300958"/>
            <a:ext cx="3996266" cy="369332"/>
          </a:xfrm>
          <a:prstGeom prst="rect">
            <a:avLst/>
          </a:prstGeom>
          <a:noFill/>
        </p:spPr>
        <p:txBody>
          <a:bodyPr wrap="square" rtlCol="0">
            <a:spAutoFit/>
          </a:bodyPr>
          <a:lstStyle/>
          <a:p>
            <a:r>
              <a:rPr lang="en-US" dirty="0"/>
              <a:t>* Changed for data protection</a:t>
            </a:r>
          </a:p>
        </p:txBody>
      </p:sp>
    </p:spTree>
    <p:extLst>
      <p:ext uri="{BB962C8B-B14F-4D97-AF65-F5344CB8AC3E}">
        <p14:creationId xmlns:p14="http://schemas.microsoft.com/office/powerpoint/2010/main" val="1129057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31AAB32-5145-4C4D-9A4A-C5C5E72EA018}"/>
              </a:ext>
            </a:extLst>
          </p:cNvPr>
          <p:cNvSpPr>
            <a:spLocks noGrp="1"/>
          </p:cNvSpPr>
          <p:nvPr>
            <p:ph type="title"/>
          </p:nvPr>
        </p:nvSpPr>
        <p:spPr>
          <a:xfrm>
            <a:off x="640079" y="2053641"/>
            <a:ext cx="3669161" cy="2760098"/>
          </a:xfrm>
        </p:spPr>
        <p:txBody>
          <a:bodyPr>
            <a:normAutofit/>
          </a:bodyPr>
          <a:lstStyle/>
          <a:p>
            <a:r>
              <a:rPr lang="en-GB" dirty="0">
                <a:solidFill>
                  <a:schemeClr val="bg1"/>
                </a:solidFill>
              </a:rPr>
              <a:t>Description</a:t>
            </a:r>
            <a:endParaRPr lang="en-US" dirty="0">
              <a:solidFill>
                <a:srgbClr val="FFFFFF"/>
              </a:solidFill>
            </a:endParaRPr>
          </a:p>
        </p:txBody>
      </p:sp>
      <p:sp>
        <p:nvSpPr>
          <p:cNvPr id="3" name="Content Placeholder 2">
            <a:extLst>
              <a:ext uri="{FF2B5EF4-FFF2-40B4-BE49-F238E27FC236}">
                <a16:creationId xmlns:a16="http://schemas.microsoft.com/office/drawing/2014/main" id="{73B11033-5462-E440-80E0-96FE07E8ED51}"/>
              </a:ext>
            </a:extLst>
          </p:cNvPr>
          <p:cNvSpPr>
            <a:spLocks noGrp="1"/>
          </p:cNvSpPr>
          <p:nvPr>
            <p:ph idx="1"/>
          </p:nvPr>
        </p:nvSpPr>
        <p:spPr>
          <a:xfrm>
            <a:off x="5158154" y="0"/>
            <a:ext cx="7033846" cy="5230634"/>
          </a:xfrm>
        </p:spPr>
        <p:txBody>
          <a:bodyPr anchor="ctr">
            <a:normAutofit/>
          </a:bodyPr>
          <a:lstStyle/>
          <a:p>
            <a:pPr marL="0" indent="0">
              <a:buNone/>
            </a:pPr>
            <a:r>
              <a:rPr lang="en-GB" sz="2400" dirty="0"/>
              <a:t>Ben has numerous Adverse Childhood Experience (ACES) ranging  from household substance misuse to an incarcerated biologic parent, Ben having numerous aces will have a negative affect on Ben’s adolescent transition (</a:t>
            </a:r>
            <a:r>
              <a:rPr lang="en-GB" sz="2400" dirty="0" err="1"/>
              <a:t>Felitti</a:t>
            </a:r>
            <a:r>
              <a:rPr lang="en-GB" sz="2400" dirty="0"/>
              <a:t>, Anda, Nordenberg , Edwards, Koss and Marks, 1998).</a:t>
            </a:r>
          </a:p>
          <a:p>
            <a:endParaRPr lang="en-US" sz="2400" dirty="0">
              <a:solidFill>
                <a:srgbClr val="000000"/>
              </a:solidFill>
            </a:endParaRPr>
          </a:p>
        </p:txBody>
      </p:sp>
      <p:pic>
        <p:nvPicPr>
          <p:cNvPr id="7" name="Picture 6">
            <a:extLst>
              <a:ext uri="{FF2B5EF4-FFF2-40B4-BE49-F238E27FC236}">
                <a16:creationId xmlns:a16="http://schemas.microsoft.com/office/drawing/2014/main" id="{E4C43852-39B8-7D41-87BA-27ECBBB3E544}"/>
              </a:ext>
            </a:extLst>
          </p:cNvPr>
          <p:cNvPicPr>
            <a:picLocks noChangeAspect="1"/>
          </p:cNvPicPr>
          <p:nvPr/>
        </p:nvPicPr>
        <p:blipFill>
          <a:blip r:embed="rId3"/>
          <a:stretch>
            <a:fillRect/>
          </a:stretch>
        </p:blipFill>
        <p:spPr>
          <a:xfrm>
            <a:off x="3625048" y="3411884"/>
            <a:ext cx="5300992" cy="3545814"/>
          </a:xfrm>
          <a:prstGeom prst="rect">
            <a:avLst/>
          </a:prstGeom>
        </p:spPr>
      </p:pic>
      <p:pic>
        <p:nvPicPr>
          <p:cNvPr id="9" name="Content Placeholder 4">
            <a:extLst>
              <a:ext uri="{FF2B5EF4-FFF2-40B4-BE49-F238E27FC236}">
                <a16:creationId xmlns:a16="http://schemas.microsoft.com/office/drawing/2014/main" id="{5C6F06D9-8E1E-B848-9FD1-46E4C5524FD6}"/>
              </a:ext>
            </a:extLst>
          </p:cNvPr>
          <p:cNvPicPr>
            <a:picLocks noChangeAspect="1"/>
          </p:cNvPicPr>
          <p:nvPr/>
        </p:nvPicPr>
        <p:blipFill>
          <a:blip r:embed="rId4"/>
          <a:stretch>
            <a:fillRect/>
          </a:stretch>
        </p:blipFill>
        <p:spPr>
          <a:xfrm>
            <a:off x="9427021" y="0"/>
            <a:ext cx="2764978" cy="1408906"/>
          </a:xfrm>
          <a:prstGeom prst="rect">
            <a:avLst/>
          </a:prstGeom>
        </p:spPr>
      </p:pic>
      <p:sp>
        <p:nvSpPr>
          <p:cNvPr id="4" name="TextBox 3">
            <a:extLst>
              <a:ext uri="{FF2B5EF4-FFF2-40B4-BE49-F238E27FC236}">
                <a16:creationId xmlns:a16="http://schemas.microsoft.com/office/drawing/2014/main" id="{C396B70B-5645-6442-9814-84F435BD0DEA}"/>
              </a:ext>
            </a:extLst>
          </p:cNvPr>
          <p:cNvSpPr txBox="1"/>
          <p:nvPr/>
        </p:nvSpPr>
        <p:spPr>
          <a:xfrm>
            <a:off x="7666892" y="3938954"/>
            <a:ext cx="4149970" cy="2031325"/>
          </a:xfrm>
          <a:prstGeom prst="rect">
            <a:avLst/>
          </a:prstGeom>
          <a:noFill/>
        </p:spPr>
        <p:txBody>
          <a:bodyPr wrap="square" rtlCol="0">
            <a:spAutoFit/>
          </a:bodyPr>
          <a:lstStyle/>
          <a:p>
            <a:pPr fontAlgn="base"/>
            <a:r>
              <a:rPr lang="en-GB" dirty="0"/>
              <a:t>Multi-agency work  has a  critical role if individuals are to be provided with the range of support they may need in a timely manner. Multi-agency work  is about providing a holistic response to individuals with complex and multiple needs (Morris, 2018).</a:t>
            </a:r>
          </a:p>
        </p:txBody>
      </p:sp>
    </p:spTree>
    <p:extLst>
      <p:ext uri="{BB962C8B-B14F-4D97-AF65-F5344CB8AC3E}">
        <p14:creationId xmlns:p14="http://schemas.microsoft.com/office/powerpoint/2010/main" val="550945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6B42B4B-51CB-834B-9A8E-BDDD4A497F77}"/>
              </a:ext>
            </a:extLst>
          </p:cNvPr>
          <p:cNvSpPr>
            <a:spLocks noGrp="1"/>
          </p:cNvSpPr>
          <p:nvPr>
            <p:ph type="title"/>
          </p:nvPr>
        </p:nvSpPr>
        <p:spPr>
          <a:xfrm>
            <a:off x="640079" y="2053641"/>
            <a:ext cx="3669161" cy="2760098"/>
          </a:xfrm>
        </p:spPr>
        <p:txBody>
          <a:bodyPr>
            <a:normAutofit/>
          </a:bodyPr>
          <a:lstStyle/>
          <a:p>
            <a:r>
              <a:rPr lang="en-US" sz="5400" dirty="0">
                <a:solidFill>
                  <a:srgbClr val="FFFFFF"/>
                </a:solidFill>
              </a:rPr>
              <a:t>Feelings</a:t>
            </a:r>
          </a:p>
        </p:txBody>
      </p:sp>
      <p:sp>
        <p:nvSpPr>
          <p:cNvPr id="3" name="Content Placeholder 2">
            <a:extLst>
              <a:ext uri="{FF2B5EF4-FFF2-40B4-BE49-F238E27FC236}">
                <a16:creationId xmlns:a16="http://schemas.microsoft.com/office/drawing/2014/main" id="{99E07D09-AA1B-A043-87E8-27CC5E9E439B}"/>
              </a:ext>
            </a:extLst>
          </p:cNvPr>
          <p:cNvSpPr>
            <a:spLocks noGrp="1"/>
          </p:cNvSpPr>
          <p:nvPr>
            <p:ph idx="1"/>
          </p:nvPr>
        </p:nvSpPr>
        <p:spPr>
          <a:xfrm>
            <a:off x="7043922" y="556205"/>
            <a:ext cx="4979560" cy="5912833"/>
          </a:xfrm>
        </p:spPr>
        <p:txBody>
          <a:bodyPr anchor="ctr">
            <a:normAutofit/>
          </a:bodyPr>
          <a:lstStyle/>
          <a:p>
            <a:pPr marL="0" indent="0">
              <a:buNone/>
            </a:pPr>
            <a:endParaRPr lang="en-GB" sz="1400" dirty="0"/>
          </a:p>
          <a:p>
            <a:pPr marL="0" indent="0">
              <a:buNone/>
            </a:pPr>
            <a:endParaRPr lang="en-GB" sz="1400" dirty="0"/>
          </a:p>
          <a:p>
            <a:pPr marL="0" indent="0">
              <a:buNone/>
            </a:pPr>
            <a:r>
              <a:rPr lang="en-GB" sz="1400" dirty="0"/>
              <a:t>I used the respond not react technique (James, 2016) recommended to me at my last supervision meeting, I found this really helped me. I was shocked to hear that a young person of twelve had been smoking cannabis with parent’s knowledge and how he was being used in this way to carry drugs.</a:t>
            </a:r>
          </a:p>
          <a:p>
            <a:pPr marL="0" indent="0">
              <a:buNone/>
            </a:pPr>
            <a:r>
              <a:rPr lang="en-GB" sz="1400" dirty="0"/>
              <a:t>It was very educational observing Thea at work and how she obtained all the information without Ben realising and closing up.</a:t>
            </a:r>
          </a:p>
          <a:p>
            <a:pPr marL="0" indent="0">
              <a:buNone/>
            </a:pPr>
            <a:endParaRPr lang="en-US" sz="1600" dirty="0">
              <a:solidFill>
                <a:srgbClr val="000000"/>
              </a:solidFill>
            </a:endParaRPr>
          </a:p>
          <a:p>
            <a:pPr marL="0" indent="0">
              <a:buNone/>
            </a:pPr>
            <a:endParaRPr lang="en-US" sz="1600" dirty="0">
              <a:solidFill>
                <a:srgbClr val="000000"/>
              </a:solidFill>
            </a:endParaRPr>
          </a:p>
          <a:p>
            <a:pPr marL="0" indent="0">
              <a:buNone/>
            </a:pPr>
            <a:endParaRPr lang="en-US" sz="1400" dirty="0">
              <a:solidFill>
                <a:srgbClr val="000000"/>
              </a:solidFill>
            </a:endParaRPr>
          </a:p>
          <a:p>
            <a:pPr marL="0" indent="0">
              <a:buNone/>
            </a:pPr>
            <a:r>
              <a:rPr lang="en-US" sz="1400" dirty="0">
                <a:solidFill>
                  <a:srgbClr val="000000"/>
                </a:solidFill>
              </a:rPr>
              <a:t>Reaction</a:t>
            </a:r>
          </a:p>
          <a:p>
            <a:pPr marL="0" indent="0">
              <a:buNone/>
            </a:pPr>
            <a:r>
              <a:rPr lang="en-US" sz="1400" dirty="0">
                <a:solidFill>
                  <a:srgbClr val="000000"/>
                </a:solidFill>
              </a:rPr>
              <a:t>”Something done , felt, or thought in response to a situation”</a:t>
            </a:r>
          </a:p>
          <a:p>
            <a:pPr marL="0" indent="0">
              <a:buNone/>
            </a:pPr>
            <a:r>
              <a:rPr lang="en-US" sz="1400" dirty="0">
                <a:solidFill>
                  <a:srgbClr val="000000"/>
                </a:solidFill>
              </a:rPr>
              <a:t>(Oxford English Dictionary, 2010, pp600).</a:t>
            </a:r>
          </a:p>
          <a:p>
            <a:pPr marL="0" indent="0">
              <a:buNone/>
            </a:pPr>
            <a:endParaRPr lang="en-US" sz="1400" dirty="0">
              <a:solidFill>
                <a:srgbClr val="000000"/>
              </a:solidFill>
            </a:endParaRPr>
          </a:p>
          <a:p>
            <a:pPr marL="0" indent="0">
              <a:buNone/>
            </a:pPr>
            <a:r>
              <a:rPr lang="en-US" sz="1400" dirty="0">
                <a:solidFill>
                  <a:srgbClr val="000000"/>
                </a:solidFill>
              </a:rPr>
              <a:t>Response</a:t>
            </a:r>
          </a:p>
          <a:p>
            <a:pPr marL="0" indent="0">
              <a:buNone/>
            </a:pPr>
            <a:r>
              <a:rPr lang="en-US" sz="1400" dirty="0">
                <a:solidFill>
                  <a:srgbClr val="000000"/>
                </a:solidFill>
              </a:rPr>
              <a:t>”A reaction to something “</a:t>
            </a:r>
          </a:p>
          <a:p>
            <a:pPr marL="0" indent="0">
              <a:buNone/>
            </a:pPr>
            <a:r>
              <a:rPr lang="en-US" sz="1400" dirty="0">
                <a:solidFill>
                  <a:srgbClr val="000000"/>
                </a:solidFill>
              </a:rPr>
              <a:t>(Oxford English Dictionary, 2010, pp602).</a:t>
            </a:r>
          </a:p>
        </p:txBody>
      </p:sp>
      <p:pic>
        <p:nvPicPr>
          <p:cNvPr id="9" name="Picture 8">
            <a:extLst>
              <a:ext uri="{FF2B5EF4-FFF2-40B4-BE49-F238E27FC236}">
                <a16:creationId xmlns:a16="http://schemas.microsoft.com/office/drawing/2014/main" id="{55B71053-0BCB-8648-AF9F-401BACB21330}"/>
              </a:ext>
            </a:extLst>
          </p:cNvPr>
          <p:cNvPicPr>
            <a:picLocks noChangeAspect="1"/>
          </p:cNvPicPr>
          <p:nvPr/>
        </p:nvPicPr>
        <p:blipFill>
          <a:blip r:embed="rId3"/>
          <a:stretch>
            <a:fillRect/>
          </a:stretch>
        </p:blipFill>
        <p:spPr>
          <a:xfrm>
            <a:off x="3374761" y="3479670"/>
            <a:ext cx="5300992" cy="3545814"/>
          </a:xfrm>
          <a:prstGeom prst="rect">
            <a:avLst/>
          </a:prstGeom>
        </p:spPr>
      </p:pic>
      <p:pic>
        <p:nvPicPr>
          <p:cNvPr id="11" name="Content Placeholder 4">
            <a:extLst>
              <a:ext uri="{FF2B5EF4-FFF2-40B4-BE49-F238E27FC236}">
                <a16:creationId xmlns:a16="http://schemas.microsoft.com/office/drawing/2014/main" id="{FD0FA275-94C6-4542-919A-73B1BAEDDE2C}"/>
              </a:ext>
            </a:extLst>
          </p:cNvPr>
          <p:cNvPicPr>
            <a:picLocks noChangeAspect="1"/>
          </p:cNvPicPr>
          <p:nvPr/>
        </p:nvPicPr>
        <p:blipFill>
          <a:blip r:embed="rId4"/>
          <a:stretch>
            <a:fillRect/>
          </a:stretch>
        </p:blipFill>
        <p:spPr>
          <a:xfrm>
            <a:off x="9427021" y="0"/>
            <a:ext cx="2764978" cy="1408906"/>
          </a:xfrm>
          <a:prstGeom prst="rect">
            <a:avLst/>
          </a:prstGeom>
        </p:spPr>
      </p:pic>
    </p:spTree>
    <p:extLst>
      <p:ext uri="{BB962C8B-B14F-4D97-AF65-F5344CB8AC3E}">
        <p14:creationId xmlns:p14="http://schemas.microsoft.com/office/powerpoint/2010/main" val="424026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825139B-5E98-274D-AF30-3E4A0499DEAB}"/>
              </a:ext>
            </a:extLst>
          </p:cNvPr>
          <p:cNvSpPr>
            <a:spLocks noGrp="1"/>
          </p:cNvSpPr>
          <p:nvPr>
            <p:ph type="title"/>
          </p:nvPr>
        </p:nvSpPr>
        <p:spPr>
          <a:xfrm>
            <a:off x="640079" y="2053641"/>
            <a:ext cx="3669161" cy="2760098"/>
          </a:xfrm>
        </p:spPr>
        <p:txBody>
          <a:bodyPr>
            <a:normAutofit/>
          </a:bodyPr>
          <a:lstStyle/>
          <a:p>
            <a:r>
              <a:rPr lang="en-US" sz="5400" dirty="0">
                <a:solidFill>
                  <a:srgbClr val="FFFFFF"/>
                </a:solidFill>
              </a:rPr>
              <a:t>Evaluation</a:t>
            </a:r>
          </a:p>
        </p:txBody>
      </p:sp>
      <p:sp>
        <p:nvSpPr>
          <p:cNvPr id="3" name="Content Placeholder 2">
            <a:extLst>
              <a:ext uri="{FF2B5EF4-FFF2-40B4-BE49-F238E27FC236}">
                <a16:creationId xmlns:a16="http://schemas.microsoft.com/office/drawing/2014/main" id="{07C4BAD0-2EF2-9A41-9AA1-288733342A3F}"/>
              </a:ext>
            </a:extLst>
          </p:cNvPr>
          <p:cNvSpPr>
            <a:spLocks noGrp="1"/>
          </p:cNvSpPr>
          <p:nvPr>
            <p:ph idx="1"/>
          </p:nvPr>
        </p:nvSpPr>
        <p:spPr>
          <a:xfrm>
            <a:off x="7265131" y="704453"/>
            <a:ext cx="4926868" cy="5230634"/>
          </a:xfrm>
        </p:spPr>
        <p:txBody>
          <a:bodyPr anchor="ctr">
            <a:normAutofit/>
          </a:bodyPr>
          <a:lstStyle/>
          <a:p>
            <a:pPr marL="0" indent="0">
              <a:buNone/>
            </a:pPr>
            <a:endParaRPr lang="en-GB" sz="2000" dirty="0"/>
          </a:p>
          <a:p>
            <a:pPr marL="0" indent="0">
              <a:buNone/>
            </a:pPr>
            <a:r>
              <a:rPr lang="en-GB" sz="2000" dirty="0"/>
              <a:t>I do not feel like I can say the session went well due to the  nature of information shared by Ben, however it went well in the sense that Ben opened up and trusted us to share this information. Choices and other multi-agencies can now work together to support Ben.</a:t>
            </a:r>
          </a:p>
          <a:p>
            <a:pPr marL="0" indent="0">
              <a:buNone/>
            </a:pPr>
            <a:r>
              <a:rPr lang="en-GB" sz="2000" dirty="0"/>
              <a:t>Ben has now been moved to high risk so he will be discussed in the fortnightly multi agencies meetings. </a:t>
            </a:r>
          </a:p>
          <a:p>
            <a:pPr marL="0" indent="0">
              <a:buNone/>
            </a:pPr>
            <a:endParaRPr lang="en-GB" sz="2000" dirty="0"/>
          </a:p>
          <a:p>
            <a:pPr marL="0" indent="0">
              <a:buNone/>
            </a:pPr>
            <a:endParaRPr lang="en-GB" sz="2000" dirty="0">
              <a:solidFill>
                <a:srgbClr val="000000"/>
              </a:solidFill>
            </a:endParaRPr>
          </a:p>
          <a:p>
            <a:pPr marL="0" indent="0">
              <a:buNone/>
            </a:pPr>
            <a:endParaRPr lang="en-US" sz="2400" dirty="0">
              <a:solidFill>
                <a:srgbClr val="000000"/>
              </a:solidFill>
            </a:endParaRPr>
          </a:p>
        </p:txBody>
      </p:sp>
      <p:pic>
        <p:nvPicPr>
          <p:cNvPr id="7" name="Picture 6">
            <a:extLst>
              <a:ext uri="{FF2B5EF4-FFF2-40B4-BE49-F238E27FC236}">
                <a16:creationId xmlns:a16="http://schemas.microsoft.com/office/drawing/2014/main" id="{D186A3A8-1CAC-F24A-93AC-438989B14485}"/>
              </a:ext>
            </a:extLst>
          </p:cNvPr>
          <p:cNvPicPr>
            <a:picLocks noChangeAspect="1"/>
          </p:cNvPicPr>
          <p:nvPr/>
        </p:nvPicPr>
        <p:blipFill>
          <a:blip r:embed="rId3"/>
          <a:stretch>
            <a:fillRect/>
          </a:stretch>
        </p:blipFill>
        <p:spPr>
          <a:xfrm>
            <a:off x="3836063" y="3476361"/>
            <a:ext cx="5300992" cy="3545814"/>
          </a:xfrm>
          <a:prstGeom prst="rect">
            <a:avLst/>
          </a:prstGeom>
        </p:spPr>
      </p:pic>
      <p:pic>
        <p:nvPicPr>
          <p:cNvPr id="9" name="Content Placeholder 4">
            <a:extLst>
              <a:ext uri="{FF2B5EF4-FFF2-40B4-BE49-F238E27FC236}">
                <a16:creationId xmlns:a16="http://schemas.microsoft.com/office/drawing/2014/main" id="{445C3A5E-6468-1D4B-8604-EFF8CD8FDA5D}"/>
              </a:ext>
            </a:extLst>
          </p:cNvPr>
          <p:cNvPicPr>
            <a:picLocks noChangeAspect="1"/>
          </p:cNvPicPr>
          <p:nvPr/>
        </p:nvPicPr>
        <p:blipFill>
          <a:blip r:embed="rId4"/>
          <a:stretch>
            <a:fillRect/>
          </a:stretch>
        </p:blipFill>
        <p:spPr>
          <a:xfrm>
            <a:off x="9427021" y="0"/>
            <a:ext cx="2764978" cy="1408906"/>
          </a:xfrm>
          <a:prstGeom prst="rect">
            <a:avLst/>
          </a:prstGeom>
        </p:spPr>
      </p:pic>
      <p:sp>
        <p:nvSpPr>
          <p:cNvPr id="4" name="Rectangle 3">
            <a:extLst>
              <a:ext uri="{FF2B5EF4-FFF2-40B4-BE49-F238E27FC236}">
                <a16:creationId xmlns:a16="http://schemas.microsoft.com/office/drawing/2014/main" id="{4E2F0B2D-1371-364B-A36E-8F24EABFE90E}"/>
              </a:ext>
            </a:extLst>
          </p:cNvPr>
          <p:cNvSpPr/>
          <p:nvPr/>
        </p:nvSpPr>
        <p:spPr>
          <a:xfrm>
            <a:off x="6486559" y="5031426"/>
            <a:ext cx="6096000" cy="1365117"/>
          </a:xfrm>
          <a:prstGeom prst="rect">
            <a:avLst/>
          </a:prstGeom>
        </p:spPr>
        <p:txBody>
          <a:bodyPr>
            <a:spAutoFit/>
          </a:bodyPr>
          <a:lstStyle/>
          <a:p>
            <a:pPr>
              <a:lnSpc>
                <a:spcPct val="250000"/>
              </a:lnSpc>
              <a:spcAft>
                <a:spcPts val="0"/>
              </a:spcAft>
            </a:pPr>
            <a:r>
              <a:rPr lang="en-GB" dirty="0">
                <a:solidFill>
                  <a:srgbClr val="0070C0"/>
                </a:solidFill>
                <a:latin typeface="Calibri" panose="020F0502020204030204" pitchFamily="34" charset="0"/>
                <a:ea typeface="Calibri" panose="020F0502020204030204" pitchFamily="34" charset="0"/>
                <a:cs typeface="Times New Roman" panose="02020603050405020304" pitchFamily="18" charset="0"/>
              </a:rPr>
              <a:t>Multi-agencies work is paramount to tailoring support for individual’s needs (Ingram and Harris, 2001).</a:t>
            </a:r>
          </a:p>
        </p:txBody>
      </p:sp>
    </p:spTree>
    <p:extLst>
      <p:ext uri="{BB962C8B-B14F-4D97-AF65-F5344CB8AC3E}">
        <p14:creationId xmlns:p14="http://schemas.microsoft.com/office/powerpoint/2010/main" val="4250847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DE1B619-5089-AC48-93F8-A025868FC085}"/>
              </a:ext>
            </a:extLst>
          </p:cNvPr>
          <p:cNvSpPr>
            <a:spLocks noGrp="1"/>
          </p:cNvSpPr>
          <p:nvPr>
            <p:ph type="title"/>
          </p:nvPr>
        </p:nvSpPr>
        <p:spPr>
          <a:xfrm>
            <a:off x="640079" y="2053641"/>
            <a:ext cx="3669161" cy="2760098"/>
          </a:xfrm>
        </p:spPr>
        <p:txBody>
          <a:bodyPr>
            <a:normAutofit/>
          </a:bodyPr>
          <a:lstStyle/>
          <a:p>
            <a:r>
              <a:rPr lang="en-US" sz="5400" dirty="0">
                <a:solidFill>
                  <a:srgbClr val="FFFFFF"/>
                </a:solidFill>
              </a:rPr>
              <a:t>Analysis</a:t>
            </a:r>
          </a:p>
        </p:txBody>
      </p:sp>
      <p:sp>
        <p:nvSpPr>
          <p:cNvPr id="3" name="Content Placeholder 2">
            <a:extLst>
              <a:ext uri="{FF2B5EF4-FFF2-40B4-BE49-F238E27FC236}">
                <a16:creationId xmlns:a16="http://schemas.microsoft.com/office/drawing/2014/main" id="{BCBAAB76-ACBC-D445-8C05-F24988958BE3}"/>
              </a:ext>
            </a:extLst>
          </p:cNvPr>
          <p:cNvSpPr>
            <a:spLocks noGrp="1"/>
          </p:cNvSpPr>
          <p:nvPr>
            <p:ph idx="1"/>
          </p:nvPr>
        </p:nvSpPr>
        <p:spPr>
          <a:xfrm>
            <a:off x="6838250" y="398583"/>
            <a:ext cx="5306084" cy="4233679"/>
          </a:xfrm>
        </p:spPr>
        <p:txBody>
          <a:bodyPr anchor="ctr">
            <a:normAutofit/>
          </a:bodyPr>
          <a:lstStyle/>
          <a:p>
            <a:r>
              <a:rPr lang="en-US" sz="2400" dirty="0">
                <a:solidFill>
                  <a:srgbClr val="000000"/>
                </a:solidFill>
              </a:rPr>
              <a:t>Adverse Childhood Experience (1998)</a:t>
            </a:r>
          </a:p>
          <a:p>
            <a:r>
              <a:rPr lang="en-US" sz="2400" dirty="0">
                <a:solidFill>
                  <a:srgbClr val="000000"/>
                </a:solidFill>
              </a:rPr>
              <a:t>Under 14 Substance Misuse Theory  </a:t>
            </a:r>
            <a:r>
              <a:rPr lang="en-US" sz="1200" dirty="0">
                <a:solidFill>
                  <a:srgbClr val="000000"/>
                </a:solidFill>
              </a:rPr>
              <a:t>(</a:t>
            </a:r>
            <a:r>
              <a:rPr lang="en-GB" sz="1200" dirty="0" err="1"/>
              <a:t>Measham</a:t>
            </a:r>
            <a:r>
              <a:rPr lang="en-GB" sz="1200" dirty="0"/>
              <a:t> and Shiner 2009 )</a:t>
            </a:r>
            <a:endParaRPr lang="en-US" sz="1200" dirty="0">
              <a:solidFill>
                <a:srgbClr val="000000"/>
              </a:solidFill>
            </a:endParaRPr>
          </a:p>
          <a:p>
            <a:r>
              <a:rPr lang="en-US" sz="2400" dirty="0">
                <a:solidFill>
                  <a:srgbClr val="000000"/>
                </a:solidFill>
              </a:rPr>
              <a:t>Bandura Learnt Behavior (1997)</a:t>
            </a:r>
          </a:p>
          <a:p>
            <a:endParaRPr lang="en-US" sz="2400" dirty="0">
              <a:solidFill>
                <a:srgbClr val="000000"/>
              </a:solidFill>
            </a:endParaRPr>
          </a:p>
          <a:p>
            <a:pPr marL="0" indent="0">
              <a:buNone/>
            </a:pPr>
            <a:endParaRPr lang="en-US" sz="2400" dirty="0">
              <a:solidFill>
                <a:srgbClr val="000000"/>
              </a:solidFill>
            </a:endParaRPr>
          </a:p>
        </p:txBody>
      </p:sp>
      <p:pic>
        <p:nvPicPr>
          <p:cNvPr id="7" name="Picture 6">
            <a:extLst>
              <a:ext uri="{FF2B5EF4-FFF2-40B4-BE49-F238E27FC236}">
                <a16:creationId xmlns:a16="http://schemas.microsoft.com/office/drawing/2014/main" id="{E34FBF3E-1FF4-834E-AAC0-0E3407A2ED48}"/>
              </a:ext>
            </a:extLst>
          </p:cNvPr>
          <p:cNvPicPr>
            <a:picLocks noChangeAspect="1"/>
          </p:cNvPicPr>
          <p:nvPr/>
        </p:nvPicPr>
        <p:blipFill>
          <a:blip r:embed="rId3"/>
          <a:stretch>
            <a:fillRect/>
          </a:stretch>
        </p:blipFill>
        <p:spPr>
          <a:xfrm>
            <a:off x="3630450" y="3508817"/>
            <a:ext cx="5300992" cy="3545814"/>
          </a:xfrm>
          <a:prstGeom prst="rect">
            <a:avLst/>
          </a:prstGeom>
        </p:spPr>
      </p:pic>
      <p:pic>
        <p:nvPicPr>
          <p:cNvPr id="11" name="Content Placeholder 4">
            <a:extLst>
              <a:ext uri="{FF2B5EF4-FFF2-40B4-BE49-F238E27FC236}">
                <a16:creationId xmlns:a16="http://schemas.microsoft.com/office/drawing/2014/main" id="{3074CAEC-E72A-CF4C-8022-AA38D46D5796}"/>
              </a:ext>
            </a:extLst>
          </p:cNvPr>
          <p:cNvPicPr>
            <a:picLocks noChangeAspect="1"/>
          </p:cNvPicPr>
          <p:nvPr/>
        </p:nvPicPr>
        <p:blipFill>
          <a:blip r:embed="rId4"/>
          <a:stretch>
            <a:fillRect/>
          </a:stretch>
        </p:blipFill>
        <p:spPr>
          <a:xfrm>
            <a:off x="9427021" y="0"/>
            <a:ext cx="2764978" cy="1408906"/>
          </a:xfrm>
          <a:prstGeom prst="rect">
            <a:avLst/>
          </a:prstGeom>
        </p:spPr>
      </p:pic>
      <p:graphicFrame>
        <p:nvGraphicFramePr>
          <p:cNvPr id="4" name="Diagram 3">
            <a:extLst>
              <a:ext uri="{FF2B5EF4-FFF2-40B4-BE49-F238E27FC236}">
                <a16:creationId xmlns:a16="http://schemas.microsoft.com/office/drawing/2014/main" id="{656B2921-5EB9-C84A-88D4-9F75411E9DF7}"/>
              </a:ext>
            </a:extLst>
          </p:cNvPr>
          <p:cNvGraphicFramePr/>
          <p:nvPr>
            <p:extLst>
              <p:ext uri="{D42A27DB-BD31-4B8C-83A1-F6EECF244321}">
                <p14:modId xmlns:p14="http://schemas.microsoft.com/office/powerpoint/2010/main" val="3730397028"/>
              </p:ext>
            </p:extLst>
          </p:nvPr>
        </p:nvGraphicFramePr>
        <p:xfrm>
          <a:off x="7352339" y="3762292"/>
          <a:ext cx="4441990" cy="287791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Graphic 5" descr="Puzzle">
            <a:extLst>
              <a:ext uri="{FF2B5EF4-FFF2-40B4-BE49-F238E27FC236}">
                <a16:creationId xmlns:a16="http://schemas.microsoft.com/office/drawing/2014/main" id="{A2DB4D6F-A6AB-8B40-8B83-3384BB5937C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9047223">
            <a:off x="9937710" y="3498055"/>
            <a:ext cx="1090534" cy="1090534"/>
          </a:xfrm>
          <a:prstGeom prst="rect">
            <a:avLst/>
          </a:prstGeom>
        </p:spPr>
      </p:pic>
      <p:pic>
        <p:nvPicPr>
          <p:cNvPr id="13" name="Graphic 12" descr="Puzzle">
            <a:extLst>
              <a:ext uri="{FF2B5EF4-FFF2-40B4-BE49-F238E27FC236}">
                <a16:creationId xmlns:a16="http://schemas.microsoft.com/office/drawing/2014/main" id="{00789B45-F367-7141-B0B6-83529A05DD8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2806463">
            <a:off x="9207695" y="3553060"/>
            <a:ext cx="914400" cy="914400"/>
          </a:xfrm>
          <a:prstGeom prst="rect">
            <a:avLst/>
          </a:prstGeom>
        </p:spPr>
      </p:pic>
      <p:pic>
        <p:nvPicPr>
          <p:cNvPr id="15" name="Graphic 14" descr="Puzzle">
            <a:extLst>
              <a:ext uri="{FF2B5EF4-FFF2-40B4-BE49-F238E27FC236}">
                <a16:creationId xmlns:a16="http://schemas.microsoft.com/office/drawing/2014/main" id="{6A058BA6-CAAD-0F42-B3A0-652B3129783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9058391">
            <a:off x="9295256" y="2809070"/>
            <a:ext cx="914400" cy="914400"/>
          </a:xfrm>
          <a:prstGeom prst="rect">
            <a:avLst/>
          </a:prstGeom>
        </p:spPr>
      </p:pic>
    </p:spTree>
    <p:extLst>
      <p:ext uri="{BB962C8B-B14F-4D97-AF65-F5344CB8AC3E}">
        <p14:creationId xmlns:p14="http://schemas.microsoft.com/office/powerpoint/2010/main" val="2955349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31A868C-AF5C-C444-B635-69184322A115}"/>
              </a:ext>
            </a:extLst>
          </p:cNvPr>
          <p:cNvSpPr>
            <a:spLocks noGrp="1"/>
          </p:cNvSpPr>
          <p:nvPr>
            <p:ph type="title"/>
          </p:nvPr>
        </p:nvSpPr>
        <p:spPr>
          <a:xfrm>
            <a:off x="640079" y="2053641"/>
            <a:ext cx="3669161" cy="2760098"/>
          </a:xfrm>
        </p:spPr>
        <p:txBody>
          <a:bodyPr>
            <a:normAutofit/>
          </a:bodyPr>
          <a:lstStyle/>
          <a:p>
            <a:r>
              <a:rPr lang="en-US" sz="5400" dirty="0">
                <a:solidFill>
                  <a:srgbClr val="FFFFFF"/>
                </a:solidFill>
              </a:rPr>
              <a:t>Conclusion</a:t>
            </a:r>
          </a:p>
        </p:txBody>
      </p:sp>
      <p:sp>
        <p:nvSpPr>
          <p:cNvPr id="3" name="Content Placeholder 2">
            <a:extLst>
              <a:ext uri="{FF2B5EF4-FFF2-40B4-BE49-F238E27FC236}">
                <a16:creationId xmlns:a16="http://schemas.microsoft.com/office/drawing/2014/main" id="{016BFA44-9477-9342-A928-226ABB43278A}"/>
              </a:ext>
            </a:extLst>
          </p:cNvPr>
          <p:cNvSpPr>
            <a:spLocks noGrp="1"/>
          </p:cNvSpPr>
          <p:nvPr>
            <p:ph idx="1"/>
          </p:nvPr>
        </p:nvSpPr>
        <p:spPr>
          <a:xfrm>
            <a:off x="7338645" y="745765"/>
            <a:ext cx="4689627" cy="4503503"/>
          </a:xfrm>
        </p:spPr>
        <p:txBody>
          <a:bodyPr anchor="ctr">
            <a:normAutofit/>
          </a:bodyPr>
          <a:lstStyle/>
          <a:p>
            <a:pPr marL="0" indent="0">
              <a:buNone/>
            </a:pPr>
            <a:r>
              <a:rPr lang="en-GB" sz="2000" dirty="0"/>
              <a:t>This session I observed, only speaking to say who I was and goodbye. I do not feel like this was the time or place for me to do more than observe being my first session, however I do feel like I learnt a lot just observing Thea during and after session.</a:t>
            </a:r>
          </a:p>
          <a:p>
            <a:endParaRPr lang="en-US" sz="2400" dirty="0">
              <a:solidFill>
                <a:srgbClr val="000000"/>
              </a:solidFill>
            </a:endParaRPr>
          </a:p>
        </p:txBody>
      </p:sp>
      <p:pic>
        <p:nvPicPr>
          <p:cNvPr id="7" name="Picture 6">
            <a:extLst>
              <a:ext uri="{FF2B5EF4-FFF2-40B4-BE49-F238E27FC236}">
                <a16:creationId xmlns:a16="http://schemas.microsoft.com/office/drawing/2014/main" id="{25CFF817-AE65-0547-B2F7-2A041F339AC4}"/>
              </a:ext>
            </a:extLst>
          </p:cNvPr>
          <p:cNvPicPr>
            <a:picLocks noChangeAspect="1"/>
          </p:cNvPicPr>
          <p:nvPr/>
        </p:nvPicPr>
        <p:blipFill>
          <a:blip r:embed="rId3"/>
          <a:stretch>
            <a:fillRect/>
          </a:stretch>
        </p:blipFill>
        <p:spPr>
          <a:xfrm>
            <a:off x="3836063" y="3476361"/>
            <a:ext cx="5300992" cy="3545814"/>
          </a:xfrm>
          <a:prstGeom prst="rect">
            <a:avLst/>
          </a:prstGeom>
        </p:spPr>
      </p:pic>
      <p:pic>
        <p:nvPicPr>
          <p:cNvPr id="9" name="Content Placeholder 4">
            <a:extLst>
              <a:ext uri="{FF2B5EF4-FFF2-40B4-BE49-F238E27FC236}">
                <a16:creationId xmlns:a16="http://schemas.microsoft.com/office/drawing/2014/main" id="{C4B5026C-5A53-0148-87E3-58D16361E592}"/>
              </a:ext>
            </a:extLst>
          </p:cNvPr>
          <p:cNvPicPr>
            <a:picLocks noChangeAspect="1"/>
          </p:cNvPicPr>
          <p:nvPr/>
        </p:nvPicPr>
        <p:blipFill>
          <a:blip r:embed="rId4"/>
          <a:stretch>
            <a:fillRect/>
          </a:stretch>
        </p:blipFill>
        <p:spPr>
          <a:xfrm>
            <a:off x="9427021" y="0"/>
            <a:ext cx="2764978" cy="1408906"/>
          </a:xfrm>
          <a:prstGeom prst="rect">
            <a:avLst/>
          </a:prstGeom>
        </p:spPr>
      </p:pic>
    </p:spTree>
    <p:extLst>
      <p:ext uri="{BB962C8B-B14F-4D97-AF65-F5344CB8AC3E}">
        <p14:creationId xmlns:p14="http://schemas.microsoft.com/office/powerpoint/2010/main" val="11308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6AF16AA-1950-0D47-8250-346AC07BA254}"/>
              </a:ext>
            </a:extLst>
          </p:cNvPr>
          <p:cNvSpPr>
            <a:spLocks noGrp="1"/>
          </p:cNvSpPr>
          <p:nvPr>
            <p:ph type="title"/>
          </p:nvPr>
        </p:nvSpPr>
        <p:spPr>
          <a:xfrm>
            <a:off x="640079" y="2053641"/>
            <a:ext cx="3669161" cy="2760098"/>
          </a:xfrm>
        </p:spPr>
        <p:txBody>
          <a:bodyPr>
            <a:normAutofit/>
          </a:bodyPr>
          <a:lstStyle/>
          <a:p>
            <a:r>
              <a:rPr lang="en-US" sz="5400" dirty="0">
                <a:solidFill>
                  <a:srgbClr val="FFFFFF"/>
                </a:solidFill>
              </a:rPr>
              <a:t>Action </a:t>
            </a:r>
          </a:p>
        </p:txBody>
      </p:sp>
      <p:sp>
        <p:nvSpPr>
          <p:cNvPr id="3" name="Content Placeholder 2">
            <a:extLst>
              <a:ext uri="{FF2B5EF4-FFF2-40B4-BE49-F238E27FC236}">
                <a16:creationId xmlns:a16="http://schemas.microsoft.com/office/drawing/2014/main" id="{C403D3B8-0FAE-CE42-A22C-22137416A6BE}"/>
              </a:ext>
            </a:extLst>
          </p:cNvPr>
          <p:cNvSpPr>
            <a:spLocks noGrp="1"/>
          </p:cNvSpPr>
          <p:nvPr>
            <p:ph idx="1"/>
          </p:nvPr>
        </p:nvSpPr>
        <p:spPr>
          <a:xfrm>
            <a:off x="7287818" y="1117203"/>
            <a:ext cx="5306084" cy="4623594"/>
          </a:xfrm>
        </p:spPr>
        <p:txBody>
          <a:bodyPr anchor="ctr">
            <a:normAutofit/>
          </a:bodyPr>
          <a:lstStyle/>
          <a:p>
            <a:pPr marL="0" lvl="0" indent="0">
              <a:buNone/>
            </a:pPr>
            <a:endParaRPr lang="en-GB" sz="2400" dirty="0"/>
          </a:p>
          <a:p>
            <a:pPr marL="0" lvl="0" indent="0">
              <a:buNone/>
            </a:pPr>
            <a:endParaRPr lang="en-GB" sz="2400" dirty="0"/>
          </a:p>
          <a:p>
            <a:pPr marL="0" lvl="0" indent="0">
              <a:buNone/>
            </a:pPr>
            <a:r>
              <a:rPr lang="en-GB" sz="2400" dirty="0"/>
              <a:t>For my personal growth</a:t>
            </a:r>
          </a:p>
          <a:p>
            <a:pPr lvl="0"/>
            <a:r>
              <a:rPr lang="en-GB" sz="2400" dirty="0"/>
              <a:t>Research County lines </a:t>
            </a:r>
          </a:p>
          <a:p>
            <a:pPr lvl="0"/>
            <a:r>
              <a:rPr lang="en-GB" sz="2400" dirty="0"/>
              <a:t>Research ACES in more detail</a:t>
            </a:r>
          </a:p>
          <a:p>
            <a:pPr marL="0" indent="0">
              <a:buNone/>
            </a:pPr>
            <a:endParaRPr lang="en-US" sz="2400" dirty="0">
              <a:solidFill>
                <a:srgbClr val="000000"/>
              </a:solidFill>
            </a:endParaRPr>
          </a:p>
          <a:p>
            <a:endParaRPr lang="en-US" sz="2400" dirty="0">
              <a:solidFill>
                <a:srgbClr val="000000"/>
              </a:solidFill>
            </a:endParaRPr>
          </a:p>
        </p:txBody>
      </p:sp>
      <p:pic>
        <p:nvPicPr>
          <p:cNvPr id="7" name="Picture 6">
            <a:extLst>
              <a:ext uri="{FF2B5EF4-FFF2-40B4-BE49-F238E27FC236}">
                <a16:creationId xmlns:a16="http://schemas.microsoft.com/office/drawing/2014/main" id="{5AD3C42C-8238-FB48-897A-393FCA5E5FD9}"/>
              </a:ext>
            </a:extLst>
          </p:cNvPr>
          <p:cNvPicPr>
            <a:picLocks noChangeAspect="1"/>
          </p:cNvPicPr>
          <p:nvPr/>
        </p:nvPicPr>
        <p:blipFill>
          <a:blip r:embed="rId3"/>
          <a:stretch>
            <a:fillRect/>
          </a:stretch>
        </p:blipFill>
        <p:spPr>
          <a:xfrm>
            <a:off x="3836063" y="3476361"/>
            <a:ext cx="5300992" cy="3545814"/>
          </a:xfrm>
          <a:prstGeom prst="rect">
            <a:avLst/>
          </a:prstGeom>
        </p:spPr>
      </p:pic>
      <p:pic>
        <p:nvPicPr>
          <p:cNvPr id="9" name="Content Placeholder 4">
            <a:extLst>
              <a:ext uri="{FF2B5EF4-FFF2-40B4-BE49-F238E27FC236}">
                <a16:creationId xmlns:a16="http://schemas.microsoft.com/office/drawing/2014/main" id="{87195025-6956-AE4A-974D-5B108DF1F969}"/>
              </a:ext>
            </a:extLst>
          </p:cNvPr>
          <p:cNvPicPr>
            <a:picLocks noChangeAspect="1"/>
          </p:cNvPicPr>
          <p:nvPr/>
        </p:nvPicPr>
        <p:blipFill>
          <a:blip r:embed="rId4"/>
          <a:stretch>
            <a:fillRect/>
          </a:stretch>
        </p:blipFill>
        <p:spPr>
          <a:xfrm>
            <a:off x="9427021" y="0"/>
            <a:ext cx="2764978" cy="1408906"/>
          </a:xfrm>
          <a:prstGeom prst="rect">
            <a:avLst/>
          </a:prstGeom>
        </p:spPr>
      </p:pic>
    </p:spTree>
    <p:extLst>
      <p:ext uri="{BB962C8B-B14F-4D97-AF65-F5344CB8AC3E}">
        <p14:creationId xmlns:p14="http://schemas.microsoft.com/office/powerpoint/2010/main" val="2003978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51AAF70-792C-0647-9F4B-65BDA851AE26}"/>
              </a:ext>
            </a:extLst>
          </p:cNvPr>
          <p:cNvSpPr>
            <a:spLocks noGrp="1"/>
          </p:cNvSpPr>
          <p:nvPr>
            <p:ph type="title"/>
          </p:nvPr>
        </p:nvSpPr>
        <p:spPr>
          <a:xfrm>
            <a:off x="640079" y="2053641"/>
            <a:ext cx="3669161" cy="2760098"/>
          </a:xfrm>
        </p:spPr>
        <p:txBody>
          <a:bodyPr>
            <a:normAutofit/>
          </a:bodyPr>
          <a:lstStyle/>
          <a:p>
            <a:r>
              <a:rPr lang="en-US" dirty="0">
                <a:solidFill>
                  <a:srgbClr val="FFFFFF"/>
                </a:solidFill>
              </a:rPr>
              <a:t>NAOMIE</a:t>
            </a:r>
          </a:p>
        </p:txBody>
      </p:sp>
      <p:sp>
        <p:nvSpPr>
          <p:cNvPr id="3" name="Content Placeholder 2">
            <a:extLst>
              <a:ext uri="{FF2B5EF4-FFF2-40B4-BE49-F238E27FC236}">
                <a16:creationId xmlns:a16="http://schemas.microsoft.com/office/drawing/2014/main" id="{6F6880E6-7080-0A42-9545-A254D24F20A7}"/>
              </a:ext>
            </a:extLst>
          </p:cNvPr>
          <p:cNvSpPr>
            <a:spLocks noGrp="1"/>
          </p:cNvSpPr>
          <p:nvPr>
            <p:ph idx="1"/>
          </p:nvPr>
        </p:nvSpPr>
        <p:spPr>
          <a:xfrm>
            <a:off x="7596553" y="398584"/>
            <a:ext cx="3774832" cy="6459415"/>
          </a:xfrm>
        </p:spPr>
        <p:txBody>
          <a:bodyPr anchor="ctr">
            <a:normAutofit lnSpcReduction="10000"/>
          </a:bodyPr>
          <a:lstStyle/>
          <a:p>
            <a:endParaRPr lang="en-US" sz="2400" dirty="0">
              <a:solidFill>
                <a:srgbClr val="000000"/>
              </a:solidFill>
            </a:endParaRPr>
          </a:p>
          <a:p>
            <a:endParaRPr lang="en-US" sz="2400" dirty="0">
              <a:solidFill>
                <a:srgbClr val="000000"/>
              </a:solidFill>
            </a:endParaRPr>
          </a:p>
          <a:p>
            <a:pPr marL="0" indent="0">
              <a:buNone/>
            </a:pPr>
            <a:r>
              <a:rPr lang="en-US" sz="2400" dirty="0">
                <a:solidFill>
                  <a:srgbClr val="000000"/>
                </a:solidFill>
              </a:rPr>
              <a:t>	</a:t>
            </a:r>
          </a:p>
          <a:p>
            <a:pPr marL="0" indent="0">
              <a:buNone/>
            </a:pPr>
            <a:r>
              <a:rPr lang="en-US" sz="2400" dirty="0">
                <a:solidFill>
                  <a:srgbClr val="000000"/>
                </a:solidFill>
              </a:rPr>
              <a:t>Action plan for Ben </a:t>
            </a:r>
          </a:p>
          <a:p>
            <a:endParaRPr lang="en-US" sz="2400" dirty="0">
              <a:solidFill>
                <a:srgbClr val="000000"/>
              </a:solidFill>
            </a:endParaRPr>
          </a:p>
          <a:p>
            <a:r>
              <a:rPr lang="en-US" sz="2400" dirty="0">
                <a:solidFill>
                  <a:srgbClr val="000000"/>
                </a:solidFill>
              </a:rPr>
              <a:t>Needs</a:t>
            </a:r>
          </a:p>
          <a:p>
            <a:r>
              <a:rPr lang="en-US" sz="2400" dirty="0">
                <a:solidFill>
                  <a:srgbClr val="000000"/>
                </a:solidFill>
              </a:rPr>
              <a:t>Aims</a:t>
            </a:r>
          </a:p>
          <a:p>
            <a:r>
              <a:rPr lang="en-US" sz="2400" dirty="0">
                <a:solidFill>
                  <a:srgbClr val="000000"/>
                </a:solidFill>
              </a:rPr>
              <a:t>Objectives</a:t>
            </a:r>
          </a:p>
          <a:p>
            <a:r>
              <a:rPr lang="en-US" sz="2400" dirty="0">
                <a:solidFill>
                  <a:srgbClr val="000000"/>
                </a:solidFill>
              </a:rPr>
              <a:t>Method</a:t>
            </a:r>
          </a:p>
          <a:p>
            <a:r>
              <a:rPr lang="en-US" sz="2400" dirty="0">
                <a:solidFill>
                  <a:srgbClr val="000000"/>
                </a:solidFill>
              </a:rPr>
              <a:t>Indicators</a:t>
            </a:r>
          </a:p>
          <a:p>
            <a:r>
              <a:rPr lang="en-US" sz="2400" dirty="0">
                <a:solidFill>
                  <a:srgbClr val="000000"/>
                </a:solidFill>
              </a:rPr>
              <a:t>Evaluate</a:t>
            </a:r>
          </a:p>
          <a:p>
            <a:pPr marL="0" indent="0">
              <a:buNone/>
            </a:pPr>
            <a:endParaRPr lang="en-US" sz="2400" dirty="0">
              <a:solidFill>
                <a:srgbClr val="000000"/>
              </a:solidFill>
            </a:endParaRPr>
          </a:p>
          <a:p>
            <a:pPr marL="0" indent="0">
              <a:buNone/>
            </a:pPr>
            <a:endParaRPr lang="en-US" sz="2400" dirty="0">
              <a:solidFill>
                <a:srgbClr val="000000"/>
              </a:solidFill>
            </a:endParaRPr>
          </a:p>
          <a:p>
            <a:pPr marL="0" indent="0">
              <a:buNone/>
            </a:pPr>
            <a:endParaRPr lang="en-US" sz="2400" dirty="0">
              <a:solidFill>
                <a:srgbClr val="000000"/>
              </a:solidFill>
            </a:endParaRPr>
          </a:p>
          <a:p>
            <a:pPr marL="0" indent="0">
              <a:buNone/>
            </a:pPr>
            <a:r>
              <a:rPr lang="en-US" sz="1200" dirty="0">
                <a:solidFill>
                  <a:srgbClr val="000000"/>
                </a:solidFill>
              </a:rPr>
              <a:t>(Ingram and Harris, 2001).</a:t>
            </a:r>
          </a:p>
          <a:p>
            <a:endParaRPr lang="en-US" sz="2400" dirty="0">
              <a:solidFill>
                <a:srgbClr val="000000"/>
              </a:solidFill>
            </a:endParaRPr>
          </a:p>
        </p:txBody>
      </p:sp>
      <p:pic>
        <p:nvPicPr>
          <p:cNvPr id="7" name="Picture 6">
            <a:extLst>
              <a:ext uri="{FF2B5EF4-FFF2-40B4-BE49-F238E27FC236}">
                <a16:creationId xmlns:a16="http://schemas.microsoft.com/office/drawing/2014/main" id="{91F2D5F2-7D7F-D04E-93CA-28E02F1B4A33}"/>
              </a:ext>
            </a:extLst>
          </p:cNvPr>
          <p:cNvPicPr>
            <a:picLocks noChangeAspect="1"/>
          </p:cNvPicPr>
          <p:nvPr/>
        </p:nvPicPr>
        <p:blipFill>
          <a:blip r:embed="rId3"/>
          <a:stretch>
            <a:fillRect/>
          </a:stretch>
        </p:blipFill>
        <p:spPr>
          <a:xfrm>
            <a:off x="3836063" y="3476361"/>
            <a:ext cx="5300992" cy="3545814"/>
          </a:xfrm>
          <a:prstGeom prst="rect">
            <a:avLst/>
          </a:prstGeom>
        </p:spPr>
      </p:pic>
      <p:pic>
        <p:nvPicPr>
          <p:cNvPr id="9" name="Content Placeholder 4">
            <a:extLst>
              <a:ext uri="{FF2B5EF4-FFF2-40B4-BE49-F238E27FC236}">
                <a16:creationId xmlns:a16="http://schemas.microsoft.com/office/drawing/2014/main" id="{5E8B14CF-3556-5A4F-8D2A-5249D8FEDBA6}"/>
              </a:ext>
            </a:extLst>
          </p:cNvPr>
          <p:cNvPicPr>
            <a:picLocks noChangeAspect="1"/>
          </p:cNvPicPr>
          <p:nvPr/>
        </p:nvPicPr>
        <p:blipFill>
          <a:blip r:embed="rId4"/>
          <a:stretch>
            <a:fillRect/>
          </a:stretch>
        </p:blipFill>
        <p:spPr>
          <a:xfrm>
            <a:off x="9427021" y="0"/>
            <a:ext cx="2764978" cy="1408906"/>
          </a:xfrm>
          <a:prstGeom prst="rect">
            <a:avLst/>
          </a:prstGeom>
        </p:spPr>
      </p:pic>
    </p:spTree>
    <p:extLst>
      <p:ext uri="{BB962C8B-B14F-4D97-AF65-F5344CB8AC3E}">
        <p14:creationId xmlns:p14="http://schemas.microsoft.com/office/powerpoint/2010/main" val="2799714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69CAD31-EB00-464D-9BFA-59FD6A82469B}"/>
              </a:ext>
            </a:extLst>
          </p:cNvPr>
          <p:cNvSpPr>
            <a:spLocks noGrp="1"/>
          </p:cNvSpPr>
          <p:nvPr>
            <p:ph type="title"/>
          </p:nvPr>
        </p:nvSpPr>
        <p:spPr>
          <a:xfrm>
            <a:off x="640079" y="2053641"/>
            <a:ext cx="3669161" cy="2760098"/>
          </a:xfrm>
        </p:spPr>
        <p:txBody>
          <a:bodyPr>
            <a:normAutofit/>
          </a:bodyPr>
          <a:lstStyle/>
          <a:p>
            <a:r>
              <a:rPr lang="en-US" sz="5400" dirty="0">
                <a:solidFill>
                  <a:srgbClr val="FFFFFF"/>
                </a:solidFill>
              </a:rPr>
              <a:t>References</a:t>
            </a:r>
          </a:p>
        </p:txBody>
      </p:sp>
      <p:sp>
        <p:nvSpPr>
          <p:cNvPr id="3" name="Content Placeholder 2">
            <a:extLst>
              <a:ext uri="{FF2B5EF4-FFF2-40B4-BE49-F238E27FC236}">
                <a16:creationId xmlns:a16="http://schemas.microsoft.com/office/drawing/2014/main" id="{F2C12165-3AA3-D048-98A5-EC70025A4827}"/>
              </a:ext>
            </a:extLst>
          </p:cNvPr>
          <p:cNvSpPr>
            <a:spLocks noGrp="1"/>
          </p:cNvSpPr>
          <p:nvPr>
            <p:ph idx="1"/>
          </p:nvPr>
        </p:nvSpPr>
        <p:spPr>
          <a:xfrm>
            <a:off x="6120701" y="1567321"/>
            <a:ext cx="5306084" cy="5230634"/>
          </a:xfrm>
        </p:spPr>
        <p:txBody>
          <a:bodyPr anchor="ctr">
            <a:normAutofit/>
          </a:bodyPr>
          <a:lstStyle/>
          <a:p>
            <a:pPr marL="0" indent="0">
              <a:buNone/>
            </a:pPr>
            <a:r>
              <a:rPr lang="en-GB" sz="1000" dirty="0"/>
              <a:t>Bandura, A. (1997) </a:t>
            </a:r>
            <a:r>
              <a:rPr lang="en-GB" sz="1000" i="1" dirty="0"/>
              <a:t>Social Learning Theory</a:t>
            </a:r>
            <a:r>
              <a:rPr lang="en-GB" sz="1000" dirty="0"/>
              <a:t>. Englewood Cliffs, NJ: Prentice Hall.</a:t>
            </a:r>
          </a:p>
          <a:p>
            <a:pPr marL="0" indent="0">
              <a:buNone/>
            </a:pPr>
            <a:r>
              <a:rPr lang="en-GB" sz="1000" dirty="0" err="1"/>
              <a:t>Felitti</a:t>
            </a:r>
            <a:r>
              <a:rPr lang="en-GB" sz="1000" dirty="0"/>
              <a:t>, V., Anda, R., Nordenberg, D., Edwards, V., Koss, M., and Marks, J. (1998). "Adverse Childhood Experiences". American Journal of Preventive Medicine. 14 (4) pp. 245–258. doi:10.1016/S0749-3797(98)00017-8.</a:t>
            </a:r>
          </a:p>
          <a:p>
            <a:pPr marL="0" indent="0">
              <a:buNone/>
            </a:pPr>
            <a:r>
              <a:rPr lang="en-GB" sz="1000" dirty="0"/>
              <a:t>Gibbs, G. (1988)  Learning by Doing: A guide to Teaching and Learning Methods. Oxfords: Further Educational unit , Oxford Polytechnic.</a:t>
            </a:r>
          </a:p>
          <a:p>
            <a:pPr marL="0" indent="0">
              <a:buNone/>
            </a:pPr>
            <a:r>
              <a:rPr lang="en-GB" sz="1000" dirty="0"/>
              <a:t>Ingram, G. and Harris, J. (2001) </a:t>
            </a:r>
            <a:r>
              <a:rPr lang="en-GB" sz="1000" i="1" dirty="0"/>
              <a:t>Delivering GOOD Youth Work: A Working Guide to Surviving and Thriving. </a:t>
            </a:r>
            <a:r>
              <a:rPr lang="en-GB" sz="1000" dirty="0"/>
              <a:t>Dorset: Russell House Publishing Ltd.</a:t>
            </a:r>
          </a:p>
          <a:p>
            <a:pPr marL="0" indent="0">
              <a:buNone/>
            </a:pPr>
            <a:r>
              <a:rPr lang="en-US" sz="1000" dirty="0"/>
              <a:t>James, M. (2016). React vs Respond: What’s the difference.</a:t>
            </a:r>
            <a:endParaRPr lang="en-GB" sz="1000" dirty="0"/>
          </a:p>
          <a:p>
            <a:pPr marL="0" indent="0">
              <a:buNone/>
            </a:pPr>
            <a:r>
              <a:rPr lang="en-US" sz="1000" dirty="0"/>
              <a:t>Available at:www.psychologytoday.com%2Fus%2Fblog%2Ffocus-forgiveness%2F201609%2Freact-vs-respond%3Ffbclid%3DIwAR0kL4c9spk2rnnnI3lroPZ2unLCV6I6sbAs55-DTPb2FihMkqC8KeZmP_c&amp;h=AT2B5Phpza0NjKqysXemQ3Ri7fOtxSHQYdThwUJe7Gfy7tcNhVC_n3wmr-oLEyDnc2sWraQXfGYdZ-h8n7dqNvkQlNPKfZNxUkSUkIsdXWA9KMSoGAxdOR215mU5Wox-ahW606GQvuI</a:t>
            </a:r>
            <a:endParaRPr lang="en-GB" sz="1000" dirty="0"/>
          </a:p>
          <a:p>
            <a:pPr marL="0" indent="0">
              <a:buNone/>
            </a:pPr>
            <a:r>
              <a:rPr lang="en-US" sz="1000" dirty="0"/>
              <a:t>(Accessed 5</a:t>
            </a:r>
            <a:r>
              <a:rPr lang="en-US" sz="1000" baseline="30000" dirty="0"/>
              <a:t>th</a:t>
            </a:r>
            <a:r>
              <a:rPr lang="en-US" sz="1000" dirty="0"/>
              <a:t> December 2019)</a:t>
            </a:r>
          </a:p>
          <a:p>
            <a:pPr marL="0" indent="0">
              <a:buNone/>
            </a:pPr>
            <a:r>
              <a:rPr lang="en-US" sz="1000" dirty="0"/>
              <a:t>Oxford English Dictionary. (2010) </a:t>
            </a:r>
            <a:r>
              <a:rPr lang="en-US" sz="1000" i="1" dirty="0"/>
              <a:t>Oxford Dictionary of English </a:t>
            </a:r>
            <a:r>
              <a:rPr lang="en-US" sz="1000" dirty="0"/>
              <a:t>. Oxford: Oxford University Press</a:t>
            </a:r>
            <a:endParaRPr lang="en-GB" sz="1000" dirty="0"/>
          </a:p>
          <a:p>
            <a:pPr marL="0" indent="0">
              <a:buNone/>
            </a:pPr>
            <a:r>
              <a:rPr lang="en-GB" sz="1000" dirty="0" err="1"/>
              <a:t>Measham</a:t>
            </a:r>
            <a:r>
              <a:rPr lang="en-GB" sz="1000" dirty="0"/>
              <a:t>, F. and Shiner, M. (2009) ‘The legacy of ‘normalisation’: The role of classical and contemporary criminological theory in understanding young people drug use’ . </a:t>
            </a:r>
            <a:r>
              <a:rPr lang="en-GB" sz="1000" i="1" dirty="0"/>
              <a:t>International Journal of Drug Policy. </a:t>
            </a:r>
            <a:r>
              <a:rPr lang="en-GB" sz="1000" dirty="0"/>
              <a:t>20(6) pp. 502-508.</a:t>
            </a:r>
          </a:p>
          <a:p>
            <a:pPr marL="0" indent="0">
              <a:buNone/>
            </a:pPr>
            <a:r>
              <a:rPr lang="en-GB" sz="1000" dirty="0"/>
              <a:t>Doi: </a:t>
            </a:r>
            <a:r>
              <a:rPr lang="en-GB" sz="1000" dirty="0">
                <a:hlinkClick r:id="rId3"/>
              </a:rPr>
              <a:t>https://doi.org/10.1016/j.drugpo.2009.02.001</a:t>
            </a:r>
            <a:endParaRPr lang="en-GB" sz="1000" dirty="0"/>
          </a:p>
          <a:p>
            <a:pPr fontAlgn="base"/>
            <a:r>
              <a:rPr lang="en-GB" sz="1000" dirty="0"/>
              <a:t>Morris, K. (2008) </a:t>
            </a:r>
            <a:r>
              <a:rPr lang="en-GB" sz="1000" i="1" dirty="0"/>
              <a:t>Social work and multi-agency working : Making a difference.</a:t>
            </a:r>
            <a:r>
              <a:rPr lang="en-GB" sz="1000" dirty="0"/>
              <a:t> London:</a:t>
            </a:r>
            <a:r>
              <a:rPr lang="en-GB" sz="1000" i="1" dirty="0"/>
              <a:t> </a:t>
            </a:r>
            <a:r>
              <a:rPr lang="en-GB" sz="1000" dirty="0"/>
              <a:t>Policy Press.</a:t>
            </a:r>
            <a:endParaRPr lang="en-GB" dirty="0"/>
          </a:p>
          <a:p>
            <a:pPr marL="0" indent="0">
              <a:buNone/>
            </a:pPr>
            <a:endParaRPr lang="en-GB" sz="1000" dirty="0"/>
          </a:p>
          <a:p>
            <a:endParaRPr lang="en-US" sz="2400" dirty="0">
              <a:solidFill>
                <a:srgbClr val="000000"/>
              </a:solidFill>
            </a:endParaRPr>
          </a:p>
        </p:txBody>
      </p:sp>
      <p:pic>
        <p:nvPicPr>
          <p:cNvPr id="40" name="Picture 39">
            <a:extLst>
              <a:ext uri="{FF2B5EF4-FFF2-40B4-BE49-F238E27FC236}">
                <a16:creationId xmlns:a16="http://schemas.microsoft.com/office/drawing/2014/main" id="{5422EB37-E6A9-2440-A6AA-A3708A79273B}"/>
              </a:ext>
            </a:extLst>
          </p:cNvPr>
          <p:cNvPicPr>
            <a:picLocks noChangeAspect="1"/>
          </p:cNvPicPr>
          <p:nvPr/>
        </p:nvPicPr>
        <p:blipFill>
          <a:blip r:embed="rId4"/>
          <a:stretch>
            <a:fillRect/>
          </a:stretch>
        </p:blipFill>
        <p:spPr>
          <a:xfrm>
            <a:off x="2056415" y="3417183"/>
            <a:ext cx="5300992" cy="3545814"/>
          </a:xfrm>
          <a:prstGeom prst="rect">
            <a:avLst/>
          </a:prstGeom>
        </p:spPr>
      </p:pic>
      <p:pic>
        <p:nvPicPr>
          <p:cNvPr id="44" name="Content Placeholder 4">
            <a:extLst>
              <a:ext uri="{FF2B5EF4-FFF2-40B4-BE49-F238E27FC236}">
                <a16:creationId xmlns:a16="http://schemas.microsoft.com/office/drawing/2014/main" id="{AAEFB54D-7C2B-F645-BCE0-8521607313D4}"/>
              </a:ext>
            </a:extLst>
          </p:cNvPr>
          <p:cNvPicPr>
            <a:picLocks noChangeAspect="1"/>
          </p:cNvPicPr>
          <p:nvPr/>
        </p:nvPicPr>
        <p:blipFill>
          <a:blip r:embed="rId5"/>
          <a:stretch>
            <a:fillRect/>
          </a:stretch>
        </p:blipFill>
        <p:spPr>
          <a:xfrm>
            <a:off x="0" y="9380"/>
            <a:ext cx="2764978" cy="1408906"/>
          </a:xfrm>
          <a:prstGeom prst="rect">
            <a:avLst/>
          </a:prstGeom>
        </p:spPr>
      </p:pic>
    </p:spTree>
    <p:extLst>
      <p:ext uri="{BB962C8B-B14F-4D97-AF65-F5344CB8AC3E}">
        <p14:creationId xmlns:p14="http://schemas.microsoft.com/office/powerpoint/2010/main" val="10124911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799</Words>
  <Application>Microsoft Macintosh PowerPoint</Application>
  <PresentationFormat>Widescreen</PresentationFormat>
  <Paragraphs>87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Passport to Youth Work </vt:lpstr>
      <vt:lpstr>Passport to Youth Work question:</vt:lpstr>
      <vt:lpstr>The writer will be using Gibbs reflective cycle (1988).</vt:lpstr>
      <vt:lpstr>Description </vt:lpstr>
      <vt:lpstr>Description</vt:lpstr>
      <vt:lpstr>Feelings</vt:lpstr>
      <vt:lpstr>Evaluation</vt:lpstr>
      <vt:lpstr>Analysis</vt:lpstr>
      <vt:lpstr>Conclusion</vt:lpstr>
      <vt:lpstr>Action </vt:lpstr>
      <vt:lpstr>NAOMIE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Passport to Youth Work </dc:title>
  <dc:creator>Dana-louise Jones (1908102)</dc:creator>
  <cp:lastModifiedBy>Dana-louise Jones (1908102)</cp:lastModifiedBy>
  <cp:revision>8</cp:revision>
  <dcterms:created xsi:type="dcterms:W3CDTF">2020-03-21T20:57:47Z</dcterms:created>
  <dcterms:modified xsi:type="dcterms:W3CDTF">2020-03-22T18:51:36Z</dcterms:modified>
</cp:coreProperties>
</file>