
<file path=[Content_Types].xml><?xml version="1.0" encoding="utf-8"?>
<Types xmlns="http://schemas.openxmlformats.org/package/2006/content-types">
  <Default Extension="xml" ContentType="application/xml"/>
  <Default Extension="jpeg" ContentType="image/jpeg"/>
  <Default Extension="png" ContentType="image/png"/>
  <Default Extension="rels" ContentType="application/vnd.openxmlformats-package.relationships+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49" r:id="rId1"/>
  </p:sldMasterIdLst>
  <p:notesMasterIdLst>
    <p:notesMasterId r:id="rId20"/>
  </p:notesMasterIdLst>
  <p:sldIdLst>
    <p:sldId id="256" r:id="rId2"/>
    <p:sldId id="257" r:id="rId3"/>
    <p:sldId id="258" r:id="rId4"/>
    <p:sldId id="260" r:id="rId5"/>
    <p:sldId id="263" r:id="rId6"/>
    <p:sldId id="264" r:id="rId7"/>
    <p:sldId id="259" r:id="rId8"/>
    <p:sldId id="265" r:id="rId9"/>
    <p:sldId id="261" r:id="rId10"/>
    <p:sldId id="271" r:id="rId11"/>
    <p:sldId id="262" r:id="rId12"/>
    <p:sldId id="266" r:id="rId13"/>
    <p:sldId id="267" r:id="rId14"/>
    <p:sldId id="268" r:id="rId15"/>
    <p:sldId id="274" r:id="rId16"/>
    <p:sldId id="275" r:id="rId17"/>
    <p:sldId id="273" r:id="rId18"/>
    <p:sldId id="272"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583"/>
    <p:restoredTop sz="90410"/>
  </p:normalViewPr>
  <p:slideViewPr>
    <p:cSldViewPr snapToGrid="0" snapToObjects="1">
      <p:cViewPr>
        <p:scale>
          <a:sx n="90" d="100"/>
          <a:sy n="90" d="100"/>
        </p:scale>
        <p:origin x="-1344" y="-96"/>
      </p:cViewPr>
      <p:guideLst/>
    </p:cSldViewPr>
  </p:slideViewPr>
  <p:notesTextViewPr>
    <p:cViewPr>
      <p:scale>
        <a:sx n="75" d="100"/>
        <a:sy n="75" d="100"/>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notesMaster" Target="notesMasters/notesMaster1.xml"/><Relationship Id="rId21" Type="http://schemas.openxmlformats.org/officeDocument/2006/relationships/presProps" Target="presProps.xml"/><Relationship Id="rId22" Type="http://schemas.openxmlformats.org/officeDocument/2006/relationships/viewProps" Target="viewProps.xml"/><Relationship Id="rId23" Type="http://schemas.openxmlformats.org/officeDocument/2006/relationships/theme" Target="theme/theme1.xml"/><Relationship Id="rId24"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6351EC5-28C3-E54F-95DA-140E4112003A}" type="datetimeFigureOut">
              <a:rPr lang="en-GB" smtClean="0"/>
              <a:t>22/04/2019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AE57921-D35E-0A47-B685-17892199CF30}" type="slidenum">
              <a:rPr lang="en-GB" smtClean="0"/>
              <a:t>‹#›</a:t>
            </a:fld>
            <a:endParaRPr lang="en-GB"/>
          </a:p>
        </p:txBody>
      </p:sp>
    </p:spTree>
    <p:extLst>
      <p:ext uri="{BB962C8B-B14F-4D97-AF65-F5344CB8AC3E}">
        <p14:creationId xmlns:p14="http://schemas.microsoft.com/office/powerpoint/2010/main" val="3802069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They</a:t>
            </a:r>
            <a:r>
              <a:rPr lang="en-GB" baseline="0" dirty="0" smtClean="0"/>
              <a:t> support the locals in surrounding areas as they provide transport to and fro bus stops for the local employees to </a:t>
            </a:r>
            <a:r>
              <a:rPr lang="en-GB" baseline="0" dirty="0" err="1" smtClean="0"/>
              <a:t>comute</a:t>
            </a:r>
            <a:r>
              <a:rPr lang="en-GB" baseline="0" dirty="0" smtClean="0"/>
              <a:t> to work.</a:t>
            </a:r>
            <a:endParaRPr lang="en-GB" dirty="0"/>
          </a:p>
        </p:txBody>
      </p:sp>
      <p:sp>
        <p:nvSpPr>
          <p:cNvPr id="4" name="Slide Number Placeholder 3"/>
          <p:cNvSpPr>
            <a:spLocks noGrp="1"/>
          </p:cNvSpPr>
          <p:nvPr>
            <p:ph type="sldNum" sz="quarter" idx="10"/>
          </p:nvPr>
        </p:nvSpPr>
        <p:spPr/>
        <p:txBody>
          <a:bodyPr/>
          <a:lstStyle/>
          <a:p>
            <a:fld id="{9AE57921-D35E-0A47-B685-17892199CF30}" type="slidenum">
              <a:rPr lang="en-GB" smtClean="0"/>
              <a:t>2</a:t>
            </a:fld>
            <a:endParaRPr lang="en-GB"/>
          </a:p>
        </p:txBody>
      </p:sp>
    </p:spTree>
    <p:extLst>
      <p:ext uri="{BB962C8B-B14F-4D97-AF65-F5344CB8AC3E}">
        <p14:creationId xmlns:p14="http://schemas.microsoft.com/office/powerpoint/2010/main" val="19585886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Mission</a:t>
            </a:r>
            <a:r>
              <a:rPr lang="en-GB" baseline="0" dirty="0" smtClean="0"/>
              <a:t> statement: “</a:t>
            </a:r>
            <a:r>
              <a:rPr lang="en-GB" sz="1200" b="0" i="0" kern="1200" dirty="0" smtClean="0">
                <a:solidFill>
                  <a:schemeClr val="tx1"/>
                </a:solidFill>
                <a:effectLst/>
                <a:latin typeface="+mn-lt"/>
                <a:ea typeface="+mn-ea"/>
                <a:cs typeface="+mn-cs"/>
              </a:rPr>
              <a:t>First opened as a theme park in 1980, Alton Towers has delivered over 1 billion rides to thrill-seeking guests throughout its 37 year history. Whilst our passion is putting smiles on people’s faces, health and safety is paramount and our number one priority is the wellbeing of all our guests and employees. Whether you're after family fun or adrenalin-pumping experiences, there's something for the whole family at Alton Towers Resort.” (Alton</a:t>
            </a:r>
            <a:r>
              <a:rPr lang="en-GB" sz="1200" b="0" i="0" kern="1200" baseline="0" dirty="0" smtClean="0">
                <a:solidFill>
                  <a:schemeClr val="tx1"/>
                </a:solidFill>
                <a:effectLst/>
                <a:latin typeface="+mn-lt"/>
                <a:ea typeface="+mn-ea"/>
                <a:cs typeface="+mn-cs"/>
              </a:rPr>
              <a:t> Towers, 2019) </a:t>
            </a:r>
          </a:p>
          <a:p>
            <a:endParaRPr lang="en-GB" sz="1200" b="0" i="0" kern="1200" baseline="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9AE57921-D35E-0A47-B685-17892199CF30}" type="slidenum">
              <a:rPr lang="en-GB" smtClean="0"/>
              <a:t>3</a:t>
            </a:fld>
            <a:endParaRPr lang="en-GB"/>
          </a:p>
        </p:txBody>
      </p:sp>
    </p:spTree>
    <p:extLst>
      <p:ext uri="{BB962C8B-B14F-4D97-AF65-F5344CB8AC3E}">
        <p14:creationId xmlns:p14="http://schemas.microsoft.com/office/powerpoint/2010/main" val="8726750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US" sz="1200" b="0" i="0" kern="1200" dirty="0" smtClean="0">
                <a:solidFill>
                  <a:schemeClr val="tx1"/>
                </a:solidFill>
                <a:effectLst/>
                <a:latin typeface="+mn-lt"/>
                <a:ea typeface="+mn-ea"/>
                <a:cs typeface="+mn-cs"/>
              </a:rPr>
              <a:t>If Brexit happened and the pound went down it would</a:t>
            </a:r>
            <a:r>
              <a:rPr lang="en-US" sz="1200" b="0" i="0" kern="1200" baseline="0" dirty="0" smtClean="0">
                <a:solidFill>
                  <a:schemeClr val="tx1"/>
                </a:solidFill>
                <a:effectLst/>
                <a:latin typeface="+mn-lt"/>
                <a:ea typeface="+mn-ea"/>
                <a:cs typeface="+mn-cs"/>
              </a:rPr>
              <a:t> not effect Alton Towers or Merlin as a whole since the </a:t>
            </a:r>
            <a:r>
              <a:rPr lang="en-US" sz="1200" b="0" i="0" kern="1200" baseline="0" dirty="0" err="1" smtClean="0">
                <a:solidFill>
                  <a:schemeClr val="tx1"/>
                </a:solidFill>
                <a:effectLst/>
                <a:latin typeface="+mn-lt"/>
                <a:ea typeface="+mn-ea"/>
                <a:cs typeface="+mn-cs"/>
              </a:rPr>
              <a:t>uncertanity</a:t>
            </a:r>
            <a:r>
              <a:rPr lang="en-US" sz="1200" b="0" i="0" kern="1200" baseline="0" dirty="0" smtClean="0">
                <a:solidFill>
                  <a:schemeClr val="tx1"/>
                </a:solidFill>
                <a:effectLst/>
                <a:latin typeface="+mn-lt"/>
                <a:ea typeface="+mn-ea"/>
                <a:cs typeface="+mn-cs"/>
              </a:rPr>
              <a:t> of brexit means that the effect it will have on the tourism industry is yet to be known</a:t>
            </a:r>
            <a:r>
              <a:rPr lang="en-US" sz="1200" b="0" i="0" kern="1200" dirty="0" smtClean="0">
                <a:solidFill>
                  <a:schemeClr val="tx1"/>
                </a:solidFill>
                <a:effectLst/>
                <a:latin typeface="+mn-lt"/>
                <a:ea typeface="+mn-ea"/>
                <a:cs typeface="+mn-cs"/>
              </a:rPr>
              <a:t>, I think it could be quite good,” Varney</a:t>
            </a:r>
          </a:p>
          <a:p>
            <a:pPr fontAlgn="base"/>
            <a:r>
              <a:rPr lang="en-US" sz="1200" b="0" i="0" kern="1200" dirty="0" smtClean="0">
                <a:solidFill>
                  <a:schemeClr val="tx1"/>
                </a:solidFill>
                <a:effectLst/>
                <a:latin typeface="+mn-lt"/>
                <a:ea typeface="+mn-ea"/>
                <a:cs typeface="+mn-cs"/>
              </a:rPr>
              <a:t>He was speaking after Merlin reported flat profit for 2015, held back by a drop in visitors to the Alton Towers theme park in central England after a rollercoaster crash in June left five people with life changing injuries. Brexit will not effect merlin</a:t>
            </a:r>
            <a:r>
              <a:rPr lang="en-US" sz="1200" b="0" i="0" kern="1200" baseline="0" dirty="0" smtClean="0">
                <a:solidFill>
                  <a:schemeClr val="tx1"/>
                </a:solidFill>
                <a:effectLst/>
                <a:latin typeface="+mn-lt"/>
                <a:ea typeface="+mn-ea"/>
                <a:cs typeface="+mn-cs"/>
              </a:rPr>
              <a:t> and Alton Towers is owned by merlin if anything it would work in </a:t>
            </a:r>
            <a:r>
              <a:rPr lang="en-US" sz="1200" b="0" i="0" kern="1200" baseline="0" dirty="0" err="1" smtClean="0">
                <a:solidFill>
                  <a:schemeClr val="tx1"/>
                </a:solidFill>
                <a:effectLst/>
                <a:latin typeface="+mn-lt"/>
                <a:ea typeface="+mn-ea"/>
                <a:cs typeface="+mn-cs"/>
              </a:rPr>
              <a:t>favour</a:t>
            </a:r>
            <a:r>
              <a:rPr lang="en-US" sz="1200" b="0" i="0" kern="1200" baseline="0" dirty="0" smtClean="0">
                <a:solidFill>
                  <a:schemeClr val="tx1"/>
                </a:solidFill>
                <a:effectLst/>
                <a:latin typeface="+mn-lt"/>
                <a:ea typeface="+mn-ea"/>
                <a:cs typeface="+mn-cs"/>
              </a:rPr>
              <a:t>.</a:t>
            </a:r>
          </a:p>
          <a:p>
            <a:pPr fontAlgn="base"/>
            <a:endParaRPr lang="en-US" sz="1200" b="0" i="0" kern="1200" baseline="0" dirty="0" smtClean="0">
              <a:solidFill>
                <a:schemeClr val="tx1"/>
              </a:solidFill>
              <a:effectLst/>
              <a:latin typeface="+mn-lt"/>
              <a:ea typeface="+mn-ea"/>
              <a:cs typeface="+mn-cs"/>
            </a:endParaRPr>
          </a:p>
          <a:p>
            <a:r>
              <a:rPr lang="en-US" sz="1200" b="0" kern="1200" dirty="0" smtClean="0">
                <a:solidFill>
                  <a:schemeClr val="tx1"/>
                </a:solidFill>
                <a:effectLst/>
                <a:latin typeface="+mn-lt"/>
                <a:ea typeface="+mn-ea"/>
                <a:cs typeface="+mn-cs"/>
              </a:rPr>
              <a:t>Fury erupted last night after Alton Towers asked for a tax cut because the </a:t>
            </a:r>
            <a:r>
              <a:rPr lang="en-US" sz="1200" b="0" kern="1200" dirty="0" err="1" smtClean="0">
                <a:solidFill>
                  <a:schemeClr val="tx1"/>
                </a:solidFill>
                <a:effectLst/>
                <a:latin typeface="+mn-lt"/>
                <a:ea typeface="+mn-ea"/>
                <a:cs typeface="+mn-cs"/>
              </a:rPr>
              <a:t>Smiler</a:t>
            </a:r>
            <a:r>
              <a:rPr lang="en-US" sz="1200" b="0" kern="1200" dirty="0" smtClean="0">
                <a:solidFill>
                  <a:schemeClr val="tx1"/>
                </a:solidFill>
                <a:effectLst/>
                <a:latin typeface="+mn-lt"/>
                <a:ea typeface="+mn-ea"/>
                <a:cs typeface="+mn-cs"/>
              </a:rPr>
              <a:t> rollercoaster crash hit profit takings,</a:t>
            </a:r>
            <a:r>
              <a:rPr lang="en-US" sz="1200" b="0" kern="1200" baseline="0" dirty="0" smtClean="0">
                <a:solidFill>
                  <a:schemeClr val="tx1"/>
                </a:solidFill>
                <a:effectLst/>
                <a:latin typeface="+mn-lt"/>
                <a:ea typeface="+mn-ea"/>
                <a:cs typeface="+mn-cs"/>
              </a:rPr>
              <a:t> </a:t>
            </a:r>
            <a:r>
              <a:rPr lang="en-US" sz="1200" b="0" i="0" kern="1200" dirty="0" smtClean="0">
                <a:solidFill>
                  <a:schemeClr val="tx1"/>
                </a:solidFill>
                <a:effectLst/>
                <a:latin typeface="+mn-lt"/>
                <a:ea typeface="+mn-ea"/>
                <a:cs typeface="+mn-cs"/>
              </a:rPr>
              <a:t>It asked the Government to cut its £4million business rates bill – the annual tax it pays on the park – because visitors had been put off thrill rides.</a:t>
            </a:r>
          </a:p>
          <a:p>
            <a:endParaRPr lang="en-US" sz="1200" b="0" i="0" kern="1200" dirty="0" smtClean="0">
              <a:solidFill>
                <a:schemeClr val="tx1"/>
              </a:solidFill>
              <a:effectLst/>
              <a:latin typeface="+mn-lt"/>
              <a:ea typeface="+mn-ea"/>
              <a:cs typeface="+mn-cs"/>
            </a:endParaRPr>
          </a:p>
          <a:p>
            <a:r>
              <a:rPr lang="en-US" sz="1200" b="0" i="0" kern="1200" dirty="0" smtClean="0">
                <a:solidFill>
                  <a:schemeClr val="tx1"/>
                </a:solidFill>
                <a:effectLst/>
                <a:latin typeface="+mn-lt"/>
                <a:ea typeface="+mn-ea"/>
                <a:cs typeface="+mn-cs"/>
              </a:rPr>
              <a:t>Minimum wage has increased and since Alton towers have to follow laws</a:t>
            </a:r>
            <a:r>
              <a:rPr lang="en-US" sz="1200" b="0" i="0" kern="1200" baseline="0" dirty="0" smtClean="0">
                <a:solidFill>
                  <a:schemeClr val="tx1"/>
                </a:solidFill>
                <a:effectLst/>
                <a:latin typeface="+mn-lt"/>
                <a:ea typeface="+mn-ea"/>
                <a:cs typeface="+mn-cs"/>
              </a:rPr>
              <a:t> of the land therefore meaning that the cost in outgoings to staff is going to be getting higher, creating more disposable income but also a hole in the companies budget since </a:t>
            </a:r>
            <a:r>
              <a:rPr lang="en-US" sz="1200" b="0" i="0" kern="1200" baseline="0" dirty="0" err="1" smtClean="0">
                <a:solidFill>
                  <a:schemeClr val="tx1"/>
                </a:solidFill>
                <a:effectLst/>
                <a:latin typeface="+mn-lt"/>
                <a:ea typeface="+mn-ea"/>
                <a:cs typeface="+mn-cs"/>
              </a:rPr>
              <a:t>smiler</a:t>
            </a:r>
            <a:r>
              <a:rPr lang="en-US" sz="1200" b="0" i="0" kern="1200" baseline="0" dirty="0" smtClean="0">
                <a:solidFill>
                  <a:schemeClr val="tx1"/>
                </a:solidFill>
                <a:effectLst/>
                <a:latin typeface="+mn-lt"/>
                <a:ea typeface="+mn-ea"/>
                <a:cs typeface="+mn-cs"/>
              </a:rPr>
              <a:t> incident has also had that effect</a:t>
            </a:r>
            <a:endParaRPr lang="en-US" sz="1200" b="0" kern="1200" dirty="0" smtClean="0">
              <a:solidFill>
                <a:schemeClr val="tx1"/>
              </a:solidFill>
              <a:effectLst/>
              <a:latin typeface="+mn-lt"/>
              <a:ea typeface="+mn-ea"/>
              <a:cs typeface="+mn-cs"/>
            </a:endParaRPr>
          </a:p>
          <a:p>
            <a:r>
              <a:rPr lang="en-US" sz="1200" b="0" i="0" kern="1200" dirty="0" smtClean="0">
                <a:solidFill>
                  <a:schemeClr val="tx1"/>
                </a:solidFill>
                <a:effectLst/>
                <a:latin typeface="+mn-lt"/>
                <a:ea typeface="+mn-ea"/>
                <a:cs typeface="+mn-cs"/>
              </a:rPr>
              <a:t/>
            </a:r>
            <a:br>
              <a:rPr lang="en-US" sz="1200" b="0" i="0" kern="1200" dirty="0" smtClean="0">
                <a:solidFill>
                  <a:schemeClr val="tx1"/>
                </a:solidFill>
                <a:effectLst/>
                <a:latin typeface="+mn-lt"/>
                <a:ea typeface="+mn-ea"/>
                <a:cs typeface="+mn-cs"/>
              </a:rPr>
            </a:br>
            <a:endParaRPr lang="en-US" sz="1200" b="0" i="0" kern="1200" dirty="0" smtClean="0">
              <a:solidFill>
                <a:schemeClr val="tx1"/>
              </a:solidFill>
              <a:effectLst/>
              <a:latin typeface="+mn-lt"/>
              <a:ea typeface="+mn-ea"/>
              <a:cs typeface="+mn-cs"/>
            </a:endParaRPr>
          </a:p>
          <a:p>
            <a:pPr fontAlgn="base"/>
            <a:endParaRPr lang="en-US" sz="1200" b="0" i="0" kern="1200" dirty="0" smtClean="0">
              <a:solidFill>
                <a:schemeClr val="tx1"/>
              </a:solidFill>
              <a:effectLst/>
              <a:latin typeface="+mn-lt"/>
              <a:ea typeface="+mn-ea"/>
              <a:cs typeface="+mn-cs"/>
            </a:endParaRPr>
          </a:p>
          <a:p>
            <a:r>
              <a:rPr lang="en-US" dirty="0" smtClean="0"/>
              <a:t/>
            </a:r>
            <a:br>
              <a:rPr lang="en-US" dirty="0" smtClean="0"/>
            </a:br>
            <a:endParaRPr lang="en-GB" dirty="0"/>
          </a:p>
        </p:txBody>
      </p:sp>
      <p:sp>
        <p:nvSpPr>
          <p:cNvPr id="4" name="Slide Number Placeholder 3"/>
          <p:cNvSpPr>
            <a:spLocks noGrp="1"/>
          </p:cNvSpPr>
          <p:nvPr>
            <p:ph type="sldNum" sz="quarter" idx="10"/>
          </p:nvPr>
        </p:nvSpPr>
        <p:spPr/>
        <p:txBody>
          <a:bodyPr/>
          <a:lstStyle/>
          <a:p>
            <a:fld id="{9AE57921-D35E-0A47-B685-17892199CF30}" type="slidenum">
              <a:rPr lang="en-GB" smtClean="0"/>
              <a:t>4</a:t>
            </a:fld>
            <a:endParaRPr lang="en-GB"/>
          </a:p>
        </p:txBody>
      </p:sp>
    </p:spTree>
    <p:extLst>
      <p:ext uri="{BB962C8B-B14F-4D97-AF65-F5344CB8AC3E}">
        <p14:creationId xmlns:p14="http://schemas.microsoft.com/office/powerpoint/2010/main" val="13742747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Media</a:t>
            </a:r>
            <a:r>
              <a:rPr lang="en-GB" baseline="0" dirty="0" smtClean="0"/>
              <a:t> coverage effects Alton Towers both in a good and bad way there have been many incidents in which they have received bad media coverage </a:t>
            </a:r>
            <a:r>
              <a:rPr lang="en-GB" baseline="0" dirty="0" err="1" smtClean="0"/>
              <a:t>isencouraging</a:t>
            </a:r>
            <a:r>
              <a:rPr lang="en-GB" baseline="0" dirty="0" smtClean="0"/>
              <a:t> people to attend. There are also new rides e.g. 14 loop rollercoaster which people will share and would be excited,</a:t>
            </a:r>
            <a:endParaRPr lang="en-GB" dirty="0"/>
          </a:p>
        </p:txBody>
      </p:sp>
      <p:sp>
        <p:nvSpPr>
          <p:cNvPr id="4" name="Slide Number Placeholder 3"/>
          <p:cNvSpPr>
            <a:spLocks noGrp="1"/>
          </p:cNvSpPr>
          <p:nvPr>
            <p:ph type="sldNum" sz="quarter" idx="10"/>
          </p:nvPr>
        </p:nvSpPr>
        <p:spPr/>
        <p:txBody>
          <a:bodyPr/>
          <a:lstStyle/>
          <a:p>
            <a:fld id="{9AE57921-D35E-0A47-B685-17892199CF30}" type="slidenum">
              <a:rPr lang="en-GB" smtClean="0"/>
              <a:t>5</a:t>
            </a:fld>
            <a:endParaRPr lang="en-GB"/>
          </a:p>
        </p:txBody>
      </p:sp>
    </p:spTree>
    <p:extLst>
      <p:ext uri="{BB962C8B-B14F-4D97-AF65-F5344CB8AC3E}">
        <p14:creationId xmlns:p14="http://schemas.microsoft.com/office/powerpoint/2010/main" val="9506787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(Alton towers, 2019)</a:t>
            </a:r>
          </a:p>
          <a:p>
            <a:endParaRPr lang="en-GB" dirty="0" smtClean="0"/>
          </a:p>
          <a:p>
            <a:r>
              <a:rPr lang="en-GB" dirty="0" smtClean="0"/>
              <a:t>Complying</a:t>
            </a:r>
            <a:r>
              <a:rPr lang="en-GB" baseline="0" dirty="0" smtClean="0"/>
              <a:t> with the health and safety laws is important as if not followed the company can get shut down or even fined as they have already done so and have received a 5 million fine for breaching section 33 health and safety act at work act 1974 the original </a:t>
            </a:r>
            <a:r>
              <a:rPr lang="en-GB" baseline="0" dirty="0" err="1" smtClean="0"/>
              <a:t>sentene</a:t>
            </a:r>
            <a:r>
              <a:rPr lang="en-GB" baseline="0" dirty="0" smtClean="0"/>
              <a:t> was reduced from 7.5million to 5million because of a guilty plea.</a:t>
            </a:r>
          </a:p>
          <a:p>
            <a:endParaRPr lang="en-GB" baseline="0" dirty="0" smtClean="0"/>
          </a:p>
          <a:p>
            <a:r>
              <a:rPr lang="en-GB" sz="1200" b="0" i="0" kern="1200" dirty="0" smtClean="0">
                <a:solidFill>
                  <a:schemeClr val="tx1"/>
                </a:solidFill>
                <a:effectLst/>
                <a:latin typeface="+mn-lt"/>
                <a:ea typeface="+mn-ea"/>
                <a:cs typeface="+mn-cs"/>
              </a:rPr>
              <a:t>"The company completed its own investigation and published the results in November, accepting responsibility for what happened. We have also kept the HSE fully informed of the subsequent actions that we have taken to ensure that something like this cannot happen again."</a:t>
            </a:r>
          </a:p>
          <a:p>
            <a:r>
              <a:rPr lang="en-GB" dirty="0" smtClean="0"/>
              <a:t/>
            </a:r>
            <a:br>
              <a:rPr lang="en-GB" dirty="0" smtClean="0"/>
            </a:br>
            <a:endParaRPr lang="en-GB" dirty="0"/>
          </a:p>
        </p:txBody>
      </p:sp>
      <p:sp>
        <p:nvSpPr>
          <p:cNvPr id="4" name="Slide Number Placeholder 3"/>
          <p:cNvSpPr>
            <a:spLocks noGrp="1"/>
          </p:cNvSpPr>
          <p:nvPr>
            <p:ph type="sldNum" sz="quarter" idx="10"/>
          </p:nvPr>
        </p:nvSpPr>
        <p:spPr/>
        <p:txBody>
          <a:bodyPr/>
          <a:lstStyle/>
          <a:p>
            <a:fld id="{9AE57921-D35E-0A47-B685-17892199CF30}" type="slidenum">
              <a:rPr lang="en-GB" smtClean="0"/>
              <a:t>6</a:t>
            </a:fld>
            <a:endParaRPr lang="en-GB"/>
          </a:p>
        </p:txBody>
      </p:sp>
    </p:spTree>
    <p:extLst>
      <p:ext uri="{BB962C8B-B14F-4D97-AF65-F5344CB8AC3E}">
        <p14:creationId xmlns:p14="http://schemas.microsoft.com/office/powerpoint/2010/main" val="11314877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Closed</a:t>
            </a:r>
            <a:r>
              <a:rPr lang="en-GB" baseline="0" dirty="0" smtClean="0"/>
              <a:t> down all rides with carriages not just </a:t>
            </a:r>
            <a:r>
              <a:rPr lang="en-GB" baseline="0" dirty="0" err="1" smtClean="0"/>
              <a:t>alton</a:t>
            </a:r>
            <a:r>
              <a:rPr lang="en-GB" baseline="0" dirty="0" smtClean="0"/>
              <a:t> towers but other merlin group theme parks</a:t>
            </a:r>
          </a:p>
          <a:p>
            <a:r>
              <a:rPr lang="en-GB" baseline="0" dirty="0" smtClean="0"/>
              <a:t>Encouraging people to attend by cereal boxes</a:t>
            </a:r>
          </a:p>
          <a:p>
            <a:r>
              <a:rPr lang="en-GB" baseline="0" dirty="0" smtClean="0"/>
              <a:t>Adding new procedures</a:t>
            </a:r>
          </a:p>
          <a:p>
            <a:endParaRPr lang="en-GB" baseline="0" dirty="0" smtClean="0"/>
          </a:p>
          <a:p>
            <a:r>
              <a:rPr lang="en-GB" sz="1200" b="0" i="0" kern="1200" dirty="0" smtClean="0">
                <a:solidFill>
                  <a:schemeClr val="tx1"/>
                </a:solidFill>
                <a:effectLst/>
                <a:latin typeface="+mn-lt"/>
                <a:ea typeface="+mn-ea"/>
                <a:cs typeface="+mn-cs"/>
              </a:rPr>
              <a:t>"The company completed its own investigation and published the results in November, accepting responsibility for what happened. We have also kept the HSE fully informed of the subsequent actions that we have taken to ensure that something like this cannot happen again.” </a:t>
            </a:r>
          </a:p>
          <a:p>
            <a:endParaRPr lang="en-GB" sz="1200" b="0" i="0" kern="1200" dirty="0" smtClean="0">
              <a:solidFill>
                <a:schemeClr val="tx1"/>
              </a:solidFill>
              <a:effectLst/>
              <a:latin typeface="+mn-lt"/>
              <a:ea typeface="+mn-ea"/>
              <a:cs typeface="+mn-cs"/>
            </a:endParaRPr>
          </a:p>
          <a:p>
            <a:pPr fontAlgn="base"/>
            <a:r>
              <a:rPr lang="en-GB" sz="1200" b="0" i="0" kern="1200" dirty="0" smtClean="0">
                <a:solidFill>
                  <a:schemeClr val="tx1"/>
                </a:solidFill>
                <a:effectLst/>
                <a:latin typeface="+mn-lt"/>
                <a:ea typeface="+mn-ea"/>
                <a:cs typeface="+mn-cs"/>
              </a:rPr>
              <a:t>Threat: </a:t>
            </a:r>
          </a:p>
          <a:p>
            <a:pPr fontAlgn="base"/>
            <a:r>
              <a:rPr lang="en-GB" sz="1200" b="0" i="0" kern="1200" dirty="0" smtClean="0">
                <a:solidFill>
                  <a:schemeClr val="tx1"/>
                </a:solidFill>
                <a:effectLst/>
                <a:latin typeface="+mn-lt"/>
                <a:ea typeface="+mn-ea"/>
                <a:cs typeface="+mn-cs"/>
              </a:rPr>
              <a:t>Injuries to customers due to technical or other faults</a:t>
            </a:r>
          </a:p>
          <a:p>
            <a:pPr fontAlgn="base"/>
            <a:r>
              <a:rPr lang="en-GB" sz="1200" b="0" i="0" kern="1200" dirty="0" smtClean="0">
                <a:solidFill>
                  <a:schemeClr val="tx1"/>
                </a:solidFill>
                <a:effectLst/>
                <a:latin typeface="+mn-lt"/>
                <a:ea typeface="+mn-ea"/>
                <a:cs typeface="+mn-cs"/>
              </a:rPr>
              <a:t>Further increasing influence of indirect competition – video games</a:t>
            </a:r>
          </a:p>
          <a:p>
            <a:pPr fontAlgn="base"/>
            <a:r>
              <a:rPr lang="en-GB" sz="1200" b="0" i="0" kern="1200" dirty="0" smtClean="0">
                <a:solidFill>
                  <a:schemeClr val="tx1"/>
                </a:solidFill>
                <a:effectLst/>
                <a:latin typeface="+mn-lt"/>
                <a:ea typeface="+mn-ea"/>
                <a:cs typeface="+mn-cs"/>
              </a:rPr>
              <a:t>Negative impacts of relevant government legislations</a:t>
            </a:r>
          </a:p>
          <a:p>
            <a:endParaRPr lang="en-GB" sz="1200" b="0" i="0" kern="1200" dirty="0" smtClean="0">
              <a:solidFill>
                <a:schemeClr val="tx1"/>
              </a:solidFill>
              <a:effectLst/>
              <a:latin typeface="+mn-lt"/>
              <a:ea typeface="+mn-ea"/>
              <a:cs typeface="+mn-cs"/>
            </a:endParaRPr>
          </a:p>
          <a:p>
            <a:endParaRPr lang="en-GB" sz="1200" b="0" i="0" kern="1200" dirty="0" smtClean="0">
              <a:solidFill>
                <a:schemeClr val="tx1"/>
              </a:solidFill>
              <a:effectLst/>
              <a:latin typeface="+mn-lt"/>
              <a:ea typeface="+mn-ea"/>
              <a:cs typeface="+mn-cs"/>
            </a:endParaRPr>
          </a:p>
          <a:p>
            <a:r>
              <a:rPr lang="en-GB" dirty="0" smtClean="0"/>
              <a:t/>
            </a:r>
            <a:br>
              <a:rPr lang="en-GB" dirty="0" smtClean="0"/>
            </a:br>
            <a:endParaRPr lang="en-GB" baseline="0" dirty="0" smtClean="0"/>
          </a:p>
          <a:p>
            <a:endParaRPr lang="en-GB" baseline="0" dirty="0" smtClean="0"/>
          </a:p>
          <a:p>
            <a:endParaRPr lang="en-GB" baseline="0" dirty="0" smtClean="0"/>
          </a:p>
          <a:p>
            <a:endParaRPr lang="en-GB" baseline="0" dirty="0" smtClean="0"/>
          </a:p>
          <a:p>
            <a:endParaRPr lang="en-GB" dirty="0"/>
          </a:p>
        </p:txBody>
      </p:sp>
      <p:sp>
        <p:nvSpPr>
          <p:cNvPr id="4" name="Slide Number Placeholder 3"/>
          <p:cNvSpPr>
            <a:spLocks noGrp="1"/>
          </p:cNvSpPr>
          <p:nvPr>
            <p:ph type="sldNum" sz="quarter" idx="10"/>
          </p:nvPr>
        </p:nvSpPr>
        <p:spPr/>
        <p:txBody>
          <a:bodyPr/>
          <a:lstStyle/>
          <a:p>
            <a:fld id="{9AE57921-D35E-0A47-B685-17892199CF30}" type="slidenum">
              <a:rPr lang="en-GB" smtClean="0"/>
              <a:t>7</a:t>
            </a:fld>
            <a:endParaRPr lang="en-GB"/>
          </a:p>
        </p:txBody>
      </p:sp>
    </p:spTree>
    <p:extLst>
      <p:ext uri="{BB962C8B-B14F-4D97-AF65-F5344CB8AC3E}">
        <p14:creationId xmlns:p14="http://schemas.microsoft.com/office/powerpoint/2010/main" val="12749227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https://</a:t>
            </a:r>
            <a:r>
              <a:rPr lang="en-GB" dirty="0" err="1" smtClean="0"/>
              <a:t>www.youtube.com</a:t>
            </a:r>
            <a:r>
              <a:rPr lang="en-GB" dirty="0" smtClean="0"/>
              <a:t>/</a:t>
            </a:r>
            <a:r>
              <a:rPr lang="en-GB" dirty="0" err="1" smtClean="0"/>
              <a:t>watch?v</a:t>
            </a:r>
            <a:r>
              <a:rPr lang="en-GB" dirty="0" smtClean="0"/>
              <a:t>=9XB9HvtCUuE</a:t>
            </a:r>
          </a:p>
          <a:p>
            <a:endParaRPr lang="en-GB" dirty="0" smtClean="0"/>
          </a:p>
          <a:p>
            <a:r>
              <a:rPr lang="en-GB" dirty="0" smtClean="0"/>
              <a:t>https://</a:t>
            </a:r>
            <a:r>
              <a:rPr lang="en-GB" dirty="0" err="1" smtClean="0"/>
              <a:t>www.youtube.com</a:t>
            </a:r>
            <a:r>
              <a:rPr lang="en-GB" dirty="0" smtClean="0"/>
              <a:t>/</a:t>
            </a:r>
            <a:r>
              <a:rPr lang="en-GB" dirty="0" err="1" smtClean="0"/>
              <a:t>watch?v</a:t>
            </a:r>
            <a:r>
              <a:rPr lang="en-GB" dirty="0" smtClean="0"/>
              <a:t>=kke3h2UeH3I</a:t>
            </a:r>
          </a:p>
          <a:p>
            <a:endParaRPr lang="en-GB" dirty="0" smtClean="0"/>
          </a:p>
          <a:p>
            <a:endParaRPr lang="en-GB" dirty="0"/>
          </a:p>
        </p:txBody>
      </p:sp>
      <p:sp>
        <p:nvSpPr>
          <p:cNvPr id="4" name="Slide Number Placeholder 3"/>
          <p:cNvSpPr>
            <a:spLocks noGrp="1"/>
          </p:cNvSpPr>
          <p:nvPr>
            <p:ph type="sldNum" sz="quarter" idx="10"/>
          </p:nvPr>
        </p:nvSpPr>
        <p:spPr/>
        <p:txBody>
          <a:bodyPr/>
          <a:lstStyle/>
          <a:p>
            <a:fld id="{9AE57921-D35E-0A47-B685-17892199CF30}" type="slidenum">
              <a:rPr lang="en-GB" smtClean="0"/>
              <a:t>8</a:t>
            </a:fld>
            <a:endParaRPr lang="en-GB"/>
          </a:p>
        </p:txBody>
      </p:sp>
    </p:spTree>
    <p:extLst>
      <p:ext uri="{BB962C8B-B14F-4D97-AF65-F5344CB8AC3E}">
        <p14:creationId xmlns:p14="http://schemas.microsoft.com/office/powerpoint/2010/main" val="148924323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 "You need to get off, you have one hand. </a:t>
            </a:r>
            <a:r>
              <a:rPr lang="en-US" sz="1200" kern="1200" dirty="0" smtClean="0">
                <a:solidFill>
                  <a:schemeClr val="tx1"/>
                </a:solidFill>
                <a:effectLst/>
                <a:latin typeface="+mn-lt"/>
                <a:ea typeface="+mn-ea"/>
                <a:cs typeface="+mn-cs"/>
              </a:rPr>
              <a:t>Never in my life have I been spoken to like this," said Miss Pond. "I was not offered a reason why when I explained I have been on this ride about 10 times."</a:t>
            </a:r>
            <a:r>
              <a:rPr lang="en-GB" sz="1200" kern="1200" dirty="0" smtClean="0">
                <a:solidFill>
                  <a:schemeClr val="tx1"/>
                </a:solidFill>
                <a:effectLst/>
                <a:latin typeface="+mn-lt"/>
                <a:ea typeface="+mn-ea"/>
                <a:cs typeface="+mn-cs"/>
              </a:rPr>
              <a:t> This shows that the company training is at lack when it comes to disability awareness</a:t>
            </a:r>
            <a:r>
              <a:rPr lang="en-US" dirty="0" smtClean="0">
                <a:effectLst/>
              </a:rPr>
              <a:t> </a:t>
            </a:r>
            <a:endParaRPr lang="en-GB" dirty="0"/>
          </a:p>
        </p:txBody>
      </p:sp>
      <p:sp>
        <p:nvSpPr>
          <p:cNvPr id="4" name="Slide Number Placeholder 3"/>
          <p:cNvSpPr>
            <a:spLocks noGrp="1"/>
          </p:cNvSpPr>
          <p:nvPr>
            <p:ph type="sldNum" sz="quarter" idx="10"/>
          </p:nvPr>
        </p:nvSpPr>
        <p:spPr/>
        <p:txBody>
          <a:bodyPr/>
          <a:lstStyle/>
          <a:p>
            <a:fld id="{9AE57921-D35E-0A47-B685-17892199CF30}" type="slidenum">
              <a:rPr lang="en-GB" smtClean="0"/>
              <a:t>10</a:t>
            </a:fld>
            <a:endParaRPr lang="en-GB"/>
          </a:p>
        </p:txBody>
      </p:sp>
    </p:spTree>
    <p:extLst>
      <p:ext uri="{BB962C8B-B14F-4D97-AF65-F5344CB8AC3E}">
        <p14:creationId xmlns:p14="http://schemas.microsoft.com/office/powerpoint/2010/main" val="2542164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E3165731-065D-8D4C-9DFC-6F73F8AB415B}" type="datetimeFigureOut">
              <a:rPr lang="en-GB" smtClean="0"/>
              <a:t>22/04/2019</a:t>
            </a:fld>
            <a:endParaRPr lang="en-GB"/>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GB"/>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41732B3A-50DF-134E-B67E-8BE613EA9B1D}" type="slidenum">
              <a:rPr lang="en-GB" smtClean="0"/>
              <a:t>‹#›</a:t>
            </a:fld>
            <a:endParaRPr lang="en-GB"/>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extLst>
      <p:ext uri="{BB962C8B-B14F-4D97-AF65-F5344CB8AC3E}">
        <p14:creationId xmlns:p14="http://schemas.microsoft.com/office/powerpoint/2010/main" val="851870108"/>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E3165731-065D-8D4C-9DFC-6F73F8AB415B}" type="datetimeFigureOut">
              <a:rPr lang="en-GB" smtClean="0"/>
              <a:t>22/04/2019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1732B3A-50DF-134E-B67E-8BE613EA9B1D}" type="slidenum">
              <a:rPr lang="en-GB" smtClean="0"/>
              <a:t>‹#›</a:t>
            </a:fld>
            <a:endParaRPr lang="en-GB"/>
          </a:p>
        </p:txBody>
      </p:sp>
    </p:spTree>
    <p:extLst>
      <p:ext uri="{BB962C8B-B14F-4D97-AF65-F5344CB8AC3E}">
        <p14:creationId xmlns:p14="http://schemas.microsoft.com/office/powerpoint/2010/main" val="1074306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E3165731-065D-8D4C-9DFC-6F73F8AB415B}" type="datetimeFigureOut">
              <a:rPr lang="en-GB" smtClean="0"/>
              <a:t>22/04/2019</a:t>
            </a:fld>
            <a:endParaRPr lang="en-GB"/>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GB"/>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41732B3A-50DF-134E-B67E-8BE613EA9B1D}" type="slidenum">
              <a:rPr lang="en-GB" smtClean="0"/>
              <a:t>‹#›</a:t>
            </a:fld>
            <a:endParaRPr lang="en-GB"/>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1699948369"/>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US" smtClean="0"/>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E3165731-065D-8D4C-9DFC-6F73F8AB415B}" type="datetimeFigureOut">
              <a:rPr lang="en-GB" smtClean="0"/>
              <a:t>22/04/2019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1732B3A-50DF-134E-B67E-8BE613EA9B1D}" type="slidenum">
              <a:rPr lang="en-GB" smtClean="0"/>
              <a:t>‹#›</a:t>
            </a:fld>
            <a:endParaRPr lang="en-GB"/>
          </a:p>
        </p:txBody>
      </p:sp>
    </p:spTree>
    <p:extLst>
      <p:ext uri="{BB962C8B-B14F-4D97-AF65-F5344CB8AC3E}">
        <p14:creationId xmlns:p14="http://schemas.microsoft.com/office/powerpoint/2010/main" val="9097980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E3165731-065D-8D4C-9DFC-6F73F8AB415B}" type="datetimeFigureOut">
              <a:rPr lang="en-GB" smtClean="0"/>
              <a:t>22/04/2019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1732B3A-50DF-134E-B67E-8BE613EA9B1D}" type="slidenum">
              <a:rPr lang="en-GB" smtClean="0"/>
              <a:t>‹#›</a:t>
            </a:fld>
            <a:endParaRPr lang="en-GB"/>
          </a:p>
        </p:txBody>
      </p:sp>
    </p:spTree>
    <p:extLst>
      <p:ext uri="{BB962C8B-B14F-4D97-AF65-F5344CB8AC3E}">
        <p14:creationId xmlns:p14="http://schemas.microsoft.com/office/powerpoint/2010/main" val="8930160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E3165731-065D-8D4C-9DFC-6F73F8AB415B}" type="datetimeFigureOut">
              <a:rPr lang="en-GB" smtClean="0"/>
              <a:t>22/04/2019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1732B3A-50DF-134E-B67E-8BE613EA9B1D}" type="slidenum">
              <a:rPr lang="en-GB" smtClean="0"/>
              <a:t>‹#›</a:t>
            </a:fld>
            <a:endParaRPr lang="en-GB"/>
          </a:p>
        </p:txBody>
      </p:sp>
    </p:spTree>
    <p:extLst>
      <p:ext uri="{BB962C8B-B14F-4D97-AF65-F5344CB8AC3E}">
        <p14:creationId xmlns:p14="http://schemas.microsoft.com/office/powerpoint/2010/main" val="1571232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3165731-065D-8D4C-9DFC-6F73F8AB415B}" type="datetimeFigureOut">
              <a:rPr lang="en-GB" smtClean="0"/>
              <a:t>22/04/2019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1732B3A-50DF-134E-B67E-8BE613EA9B1D}" type="slidenum">
              <a:rPr lang="en-GB" smtClean="0"/>
              <a:t>‹#›</a:t>
            </a:fld>
            <a:endParaRPr lang="en-GB"/>
          </a:p>
        </p:txBody>
      </p:sp>
    </p:spTree>
    <p:extLst>
      <p:ext uri="{BB962C8B-B14F-4D97-AF65-F5344CB8AC3E}">
        <p14:creationId xmlns:p14="http://schemas.microsoft.com/office/powerpoint/2010/main" val="1513766481"/>
      </p:ext>
    </p:extLst>
  </p:cSld>
  <p:clrMapOvr>
    <a:masterClrMapping/>
  </p:clrMapOvr>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E3165731-065D-8D4C-9DFC-6F73F8AB415B}" type="datetimeFigureOut">
              <a:rPr lang="en-GB" smtClean="0"/>
              <a:t>22/04/2019</a:t>
            </a:fld>
            <a:endParaRPr lang="en-GB"/>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GB"/>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41732B3A-50DF-134E-B67E-8BE613EA9B1D}" type="slidenum">
              <a:rPr lang="en-GB" smtClean="0"/>
              <a:t>‹#›</a:t>
            </a:fld>
            <a:endParaRPr lang="en-GB"/>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634480158"/>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Drag picture to placeholder or click icon to add</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E3165731-065D-8D4C-9DFC-6F73F8AB415B}" type="datetimeFigureOut">
              <a:rPr lang="en-GB" smtClean="0"/>
              <a:t>22/04/2019</a:t>
            </a:fld>
            <a:endParaRPr lang="en-GB"/>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GB"/>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41732B3A-50DF-134E-B67E-8BE613EA9B1D}" type="slidenum">
              <a:rPr lang="en-GB" smtClean="0"/>
              <a:t>‹#›</a:t>
            </a:fld>
            <a:endParaRPr lang="en-GB"/>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4517081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E3165731-065D-8D4C-9DFC-6F73F8AB415B}" type="datetimeFigureOut">
              <a:rPr lang="en-GB" smtClean="0"/>
              <a:t>22/04/2019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1732B3A-50DF-134E-B67E-8BE613EA9B1D}" type="slidenum">
              <a:rPr lang="en-GB" smtClean="0"/>
              <a:t>‹#›</a:t>
            </a:fld>
            <a:endParaRPr lang="en-GB"/>
          </a:p>
        </p:txBody>
      </p:sp>
    </p:spTree>
    <p:extLst>
      <p:ext uri="{BB962C8B-B14F-4D97-AF65-F5344CB8AC3E}">
        <p14:creationId xmlns:p14="http://schemas.microsoft.com/office/powerpoint/2010/main" val="12971802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E3165731-065D-8D4C-9DFC-6F73F8AB415B}" type="datetimeFigureOut">
              <a:rPr lang="en-GB" smtClean="0"/>
              <a:t>22/04/2019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1732B3A-50DF-134E-B67E-8BE613EA9B1D}" type="slidenum">
              <a:rPr lang="en-GB" smtClean="0"/>
              <a:t>‹#›</a:t>
            </a:fld>
            <a:endParaRPr lang="en-GB"/>
          </a:p>
        </p:txBody>
      </p:sp>
    </p:spTree>
    <p:extLst>
      <p:ext uri="{BB962C8B-B14F-4D97-AF65-F5344CB8AC3E}">
        <p14:creationId xmlns:p14="http://schemas.microsoft.com/office/powerpoint/2010/main" val="455149686"/>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E3165731-065D-8D4C-9DFC-6F73F8AB415B}" type="datetimeFigureOut">
              <a:rPr lang="en-GB" smtClean="0"/>
              <a:t>22/04/2019</a:t>
            </a:fld>
            <a:endParaRPr lang="en-GB"/>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GB"/>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41732B3A-50DF-134E-B67E-8BE613EA9B1D}" type="slidenum">
              <a:rPr lang="en-GB" smtClean="0"/>
              <a:t>‹#›</a:t>
            </a:fld>
            <a:endParaRPr lang="en-GB"/>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452831614"/>
      </p:ext>
    </p:extLst>
  </p:cSld>
  <p:clrMap bg1="lt1" tx1="dk1" bg2="lt2" tx2="dk2" accent1="accent1" accent2="accent2" accent3="accent3" accent4="accent4" accent5="accent5" accent6="accent6" hlink="hlink" folHlink="folHlink"/>
  <p:sldLayoutIdLst>
    <p:sldLayoutId id="2147483750" r:id="rId1"/>
    <p:sldLayoutId id="2147483751" r:id="rId2"/>
    <p:sldLayoutId id="2147483752" r:id="rId3"/>
    <p:sldLayoutId id="2147483753" r:id="rId4"/>
    <p:sldLayoutId id="2147483754" r:id="rId5"/>
    <p:sldLayoutId id="2147483755" r:id="rId6"/>
    <p:sldLayoutId id="2147483756" r:id="rId7"/>
    <p:sldLayoutId id="2147483757" r:id="rId8"/>
    <p:sldLayoutId id="2147483758" r:id="rId9"/>
    <p:sldLayoutId id="2147483759" r:id="rId10"/>
    <p:sldLayoutId id="2147483760"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384048"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384048"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384048"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384048"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384048"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84048"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84048"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384048"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xml"/><Relationship Id="rId3" Type="http://schemas.openxmlformats.org/officeDocument/2006/relationships/image" Target="../media/image1.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 Id="rId3" Type="http://schemas.openxmlformats.org/officeDocument/2006/relationships/image" Target="../media/image2.tiff"/></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 Id="rId3" Type="http://schemas.openxmlformats.org/officeDocument/2006/relationships/image" Target="../media/image3.tiff"/></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 Id="rId3" Type="http://schemas.openxmlformats.org/officeDocument/2006/relationships/image" Target="../media/image4.tiff"/></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5.png"/><Relationship Id="rId3" Type="http://schemas.openxmlformats.org/officeDocument/2006/relationships/image" Target="../media/image6.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7.png"/><Relationship Id="rId3" Type="http://schemas.openxmlformats.org/officeDocument/2006/relationships/image" Target="../media/image6.png"/></Relationships>
</file>

<file path=ppt/slides/_rels/slide14.xml.rels><?xml version="1.0" encoding="UTF-8" standalone="yes"?>
<Relationships xmlns="http://schemas.openxmlformats.org/package/2006/relationships"><Relationship Id="rId3" Type="http://schemas.openxmlformats.org/officeDocument/2006/relationships/image" Target="../media/image9.png"/><Relationship Id="rId4" Type="http://schemas.openxmlformats.org/officeDocument/2006/relationships/image" Target="../media/image10.png"/><Relationship Id="rId1" Type="http://schemas.openxmlformats.org/officeDocument/2006/relationships/slideLayout" Target="../slideLayouts/slideLayout2.xml"/><Relationship Id="rId2" Type="http://schemas.openxmlformats.org/officeDocument/2006/relationships/image" Target="../media/image8.png"/></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4" Type="http://schemas.openxmlformats.org/officeDocument/2006/relationships/image" Target="../media/image13.png"/><Relationship Id="rId5" Type="http://schemas.openxmlformats.org/officeDocument/2006/relationships/image" Target="../media/image14.png"/><Relationship Id="rId1" Type="http://schemas.openxmlformats.org/officeDocument/2006/relationships/slideLayout" Target="../slideLayouts/slideLayout2.xml"/><Relationship Id="rId2" Type="http://schemas.openxmlformats.org/officeDocument/2006/relationships/image" Target="../media/image11.png"/></Relationships>
</file>

<file path=ppt/slides/_rels/slide16.xml.rels><?xml version="1.0" encoding="UTF-8" standalone="yes"?>
<Relationships xmlns="http://schemas.openxmlformats.org/package/2006/relationships"><Relationship Id="rId3" Type="http://schemas.openxmlformats.org/officeDocument/2006/relationships/image" Target="../media/image16.png"/><Relationship Id="rId4" Type="http://schemas.openxmlformats.org/officeDocument/2006/relationships/image" Target="../media/image17.png"/><Relationship Id="rId1" Type="http://schemas.openxmlformats.org/officeDocument/2006/relationships/slideLayout" Target="../slideLayouts/slideLayout2.xml"/><Relationship Id="rId2" Type="http://schemas.openxmlformats.org/officeDocument/2006/relationships/image" Target="../media/image15.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www.independent.co.uk/news/uk/home-news/alton-towers-owner-admits-breaking-safety-laws-over-smiler-rollercoaster-crash-a6995816.html?fbclid=IwAR0JxGC5ZikKQOB0g4K6KXA9d-eCMMUf_HXTfLqK-DkIeCbNciUV9wbtFoc" TargetMode="External"/><Relationship Id="rId3" Type="http://schemas.openxmlformats.org/officeDocument/2006/relationships/hyperlink" Target="https://www.nortonrosefulbright.com/en/knowledge/publications/87d2b218/5-million-health-and-safety-offence-fine-for-alton-towers-resort?fbclid=IwAR1708PxYqp4pt5x5Mc-RxOIVvnMj53Md7FP09Ch1e6z7bR1sgcFTy3ecKI"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ALTON TOWERS</a:t>
            </a:r>
            <a:endParaRPr lang="en-GB" dirty="0"/>
          </a:p>
        </p:txBody>
      </p:sp>
      <p:sp>
        <p:nvSpPr>
          <p:cNvPr id="3" name="Subtitle 2"/>
          <p:cNvSpPr>
            <a:spLocks noGrp="1"/>
          </p:cNvSpPr>
          <p:nvPr>
            <p:ph type="subTitle" idx="1"/>
          </p:nvPr>
        </p:nvSpPr>
        <p:spPr/>
        <p:txBody>
          <a:bodyPr/>
          <a:lstStyle/>
          <a:p>
            <a:r>
              <a:rPr lang="en-GB" dirty="0" smtClean="0"/>
              <a:t>Management Audit Presentation</a:t>
            </a:r>
          </a:p>
          <a:p>
            <a:r>
              <a:rPr lang="en-GB" dirty="0" smtClean="0"/>
              <a:t>Laweza Ali</a:t>
            </a:r>
            <a:endParaRPr lang="en-GB" dirty="0"/>
          </a:p>
        </p:txBody>
      </p:sp>
    </p:spTree>
    <p:extLst>
      <p:ext uri="{BB962C8B-B14F-4D97-AF65-F5344CB8AC3E}">
        <p14:creationId xmlns:p14="http://schemas.microsoft.com/office/powerpoint/2010/main" val="113321392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85103" y="302741"/>
            <a:ext cx="9601200" cy="1485900"/>
          </a:xfrm>
        </p:spPr>
        <p:txBody>
          <a:bodyPr/>
          <a:lstStyle/>
          <a:p>
            <a:r>
              <a:rPr lang="en-GB" dirty="0" smtClean="0"/>
              <a:t>Introduction </a:t>
            </a:r>
            <a:endParaRPr lang="en-GB" dirty="0"/>
          </a:p>
        </p:txBody>
      </p:sp>
      <p:sp>
        <p:nvSpPr>
          <p:cNvPr id="3" name="Content Placeholder 2"/>
          <p:cNvSpPr>
            <a:spLocks noGrp="1"/>
          </p:cNvSpPr>
          <p:nvPr>
            <p:ph idx="1"/>
          </p:nvPr>
        </p:nvSpPr>
        <p:spPr>
          <a:xfrm>
            <a:off x="1285103" y="3387786"/>
            <a:ext cx="9601200" cy="3581400"/>
          </a:xfrm>
        </p:spPr>
        <p:txBody>
          <a:bodyPr/>
          <a:lstStyle/>
          <a:p>
            <a:r>
              <a:rPr lang="en-US" dirty="0"/>
              <a:t>The Alton Towers Resort is a theme </a:t>
            </a:r>
            <a:r>
              <a:rPr lang="en-US" dirty="0" smtClean="0"/>
              <a:t>park</a:t>
            </a:r>
          </a:p>
          <a:p>
            <a:r>
              <a:rPr lang="en-US" dirty="0" smtClean="0"/>
              <a:t>In </a:t>
            </a:r>
            <a:r>
              <a:rPr lang="en-US" dirty="0"/>
              <a:t>1924 the Talbot family sold the Alton </a:t>
            </a:r>
            <a:r>
              <a:rPr lang="en-US" dirty="0" smtClean="0"/>
              <a:t>Towers ground to a local man who opened it to public and sold teas and cakes</a:t>
            </a:r>
          </a:p>
          <a:p>
            <a:r>
              <a:rPr lang="en-US" dirty="0" smtClean="0"/>
              <a:t>Families thrill </a:t>
            </a:r>
            <a:r>
              <a:rPr lang="en-US" dirty="0" err="1" smtClean="0"/>
              <a:t>seakers</a:t>
            </a:r>
            <a:r>
              <a:rPr lang="en-US" dirty="0" smtClean="0"/>
              <a:t>, hotels, spa, waterpark and golf course</a:t>
            </a:r>
          </a:p>
          <a:p>
            <a:r>
              <a:rPr lang="en-US" dirty="0" smtClean="0"/>
              <a:t>2000 employees </a:t>
            </a:r>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21166194">
            <a:off x="6462584" y="387599"/>
            <a:ext cx="4894595" cy="2802083"/>
          </a:xfrm>
          <a:prstGeom prst="rect">
            <a:avLst/>
          </a:prstGeom>
        </p:spPr>
      </p:pic>
    </p:spTree>
    <p:extLst>
      <p:ext uri="{BB962C8B-B14F-4D97-AF65-F5344CB8AC3E}">
        <p14:creationId xmlns:p14="http://schemas.microsoft.com/office/powerpoint/2010/main" val="138926330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Enviromental</a:t>
            </a:r>
            <a:r>
              <a:rPr lang="en-GB" dirty="0" smtClean="0"/>
              <a:t> Analysis</a:t>
            </a:r>
            <a:endParaRPr lang="en-GB" dirty="0"/>
          </a:p>
        </p:txBody>
      </p:sp>
      <p:sp>
        <p:nvSpPr>
          <p:cNvPr id="3" name="Content Placeholder 2"/>
          <p:cNvSpPr>
            <a:spLocks noGrp="1"/>
          </p:cNvSpPr>
          <p:nvPr>
            <p:ph idx="1"/>
          </p:nvPr>
        </p:nvSpPr>
        <p:spPr/>
        <p:txBody>
          <a:bodyPr>
            <a:normAutofit lnSpcReduction="10000"/>
          </a:bodyPr>
          <a:lstStyle/>
          <a:p>
            <a:r>
              <a:rPr lang="en-GB" dirty="0"/>
              <a:t>Every organisation ensures they have goals to achieve in the future and implement strategies to achieve the aims and objectives. </a:t>
            </a:r>
            <a:endParaRPr lang="en-GB" dirty="0" smtClean="0"/>
          </a:p>
          <a:p>
            <a:endParaRPr lang="en-GB" dirty="0"/>
          </a:p>
          <a:p>
            <a:r>
              <a:rPr lang="en-GB" dirty="0" smtClean="0"/>
              <a:t> </a:t>
            </a:r>
            <a:r>
              <a:rPr lang="en-GB" dirty="0"/>
              <a:t>“</a:t>
            </a:r>
            <a:r>
              <a:rPr lang="en-GB" i="1" dirty="0"/>
              <a:t>A goal is a future expectation, some desired future state, something the organisation is striving to accomplish.” </a:t>
            </a:r>
            <a:r>
              <a:rPr lang="en-GB" dirty="0"/>
              <a:t>(Mullins and Christy, Pg.505, 2016) </a:t>
            </a:r>
            <a:endParaRPr lang="en-US" dirty="0"/>
          </a:p>
          <a:p>
            <a:endParaRPr lang="en-US" dirty="0"/>
          </a:p>
          <a:p>
            <a:r>
              <a:rPr lang="en-US" dirty="0"/>
              <a:t>In order for the </a:t>
            </a:r>
            <a:r>
              <a:rPr lang="en-US" dirty="0" err="1" smtClean="0"/>
              <a:t>organisation</a:t>
            </a:r>
            <a:r>
              <a:rPr lang="en-US" dirty="0" smtClean="0"/>
              <a:t> to </a:t>
            </a:r>
            <a:r>
              <a:rPr lang="en-US" dirty="0"/>
              <a:t>set goals  and plan which would be achievable for the following year, having the complete evaluation of Alton Towers position as it stands would be important. Having a SWOT and PESTLE analysis is also important to evaluate the overall performance.</a:t>
            </a:r>
          </a:p>
          <a:p>
            <a:endParaRPr lang="en-GB" dirty="0" smtClean="0"/>
          </a:p>
        </p:txBody>
      </p:sp>
    </p:spTree>
    <p:extLst>
      <p:ext uri="{BB962C8B-B14F-4D97-AF65-F5344CB8AC3E}">
        <p14:creationId xmlns:p14="http://schemas.microsoft.com/office/powerpoint/2010/main" val="33635426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PESTEL ANALYSIS	</a:t>
            </a:r>
            <a:endParaRPr lang="en-GB" dirty="0"/>
          </a:p>
        </p:txBody>
      </p:sp>
      <p:sp>
        <p:nvSpPr>
          <p:cNvPr id="3" name="Content Placeholder 2"/>
          <p:cNvSpPr>
            <a:spLocks noGrp="1"/>
          </p:cNvSpPr>
          <p:nvPr>
            <p:ph idx="1"/>
          </p:nvPr>
        </p:nvSpPr>
        <p:spPr/>
        <p:txBody>
          <a:bodyPr>
            <a:noAutofit/>
          </a:bodyPr>
          <a:lstStyle/>
          <a:p>
            <a:r>
              <a:rPr lang="en-GB" sz="1600" b="1" u="sng" dirty="0" smtClean="0"/>
              <a:t>Political factors: </a:t>
            </a:r>
          </a:p>
          <a:p>
            <a:pPr lvl="0"/>
            <a:r>
              <a:rPr lang="en-US" sz="1600" dirty="0" smtClean="0"/>
              <a:t>Brexit </a:t>
            </a:r>
            <a:r>
              <a:rPr lang="en-US" sz="1600" dirty="0"/>
              <a:t>and it’s surrounding </a:t>
            </a:r>
            <a:r>
              <a:rPr lang="en-US" sz="1600" dirty="0" smtClean="0"/>
              <a:t>uncertainty</a:t>
            </a:r>
            <a:endParaRPr lang="en-US" sz="1600" dirty="0"/>
          </a:p>
          <a:p>
            <a:pPr lvl="0"/>
            <a:r>
              <a:rPr lang="en-US" sz="1600" dirty="0" smtClean="0"/>
              <a:t>Tax</a:t>
            </a:r>
            <a:endParaRPr lang="en-GB" sz="1600" b="1" u="sng" dirty="0" smtClean="0"/>
          </a:p>
          <a:p>
            <a:r>
              <a:rPr lang="en-GB" sz="1600" b="1" u="sng" dirty="0" smtClean="0"/>
              <a:t>Economical factors</a:t>
            </a:r>
          </a:p>
          <a:p>
            <a:pPr lvl="0"/>
            <a:r>
              <a:rPr lang="en-GB" sz="1600" dirty="0" smtClean="0"/>
              <a:t>Unemployment </a:t>
            </a:r>
            <a:r>
              <a:rPr lang="en-GB" sz="1600" dirty="0"/>
              <a:t>rates</a:t>
            </a:r>
            <a:endParaRPr lang="en-US" sz="1600" dirty="0"/>
          </a:p>
          <a:p>
            <a:pPr lvl="0"/>
            <a:r>
              <a:rPr lang="en-GB" sz="1600" dirty="0"/>
              <a:t>Minimum  wage in the UK has been increased recently </a:t>
            </a:r>
            <a:endParaRPr lang="en-GB" sz="1600" dirty="0" smtClean="0"/>
          </a:p>
          <a:p>
            <a:pPr lvl="0"/>
            <a:r>
              <a:rPr lang="en-GB" sz="1600" dirty="0"/>
              <a:t>Changes in disposable income </a:t>
            </a:r>
            <a:endParaRPr lang="en-US" sz="1600" dirty="0"/>
          </a:p>
          <a:p>
            <a:pPr lvl="0"/>
            <a:endParaRPr lang="en-US" sz="1200" dirty="0"/>
          </a:p>
          <a:p>
            <a:endParaRPr lang="en-GB" sz="1200" dirty="0" smtClean="0"/>
          </a:p>
        </p:txBody>
      </p:sp>
      <p:pic>
        <p:nvPicPr>
          <p:cNvPr id="4" name="Picture 3"/>
          <p:cNvPicPr>
            <a:picLocks noChangeAspect="1"/>
          </p:cNvPicPr>
          <p:nvPr/>
        </p:nvPicPr>
        <p:blipFill>
          <a:blip r:embed="rId3"/>
          <a:stretch>
            <a:fillRect/>
          </a:stretch>
        </p:blipFill>
        <p:spPr>
          <a:xfrm>
            <a:off x="5329238" y="555949"/>
            <a:ext cx="7708576" cy="5801988"/>
          </a:xfrm>
          <a:prstGeom prst="rect">
            <a:avLst/>
          </a:prstGeom>
        </p:spPr>
      </p:pic>
    </p:spTree>
    <p:extLst>
      <p:ext uri="{BB962C8B-B14F-4D97-AF65-F5344CB8AC3E}">
        <p14:creationId xmlns:p14="http://schemas.microsoft.com/office/powerpoint/2010/main" val="137291727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PESTEL ANALYSIS</a:t>
            </a:r>
            <a:r>
              <a:rPr lang="en-GB" dirty="0"/>
              <a:t>	</a:t>
            </a:r>
          </a:p>
        </p:txBody>
      </p:sp>
      <p:sp>
        <p:nvSpPr>
          <p:cNvPr id="3" name="Content Placeholder 2"/>
          <p:cNvSpPr>
            <a:spLocks noGrp="1"/>
          </p:cNvSpPr>
          <p:nvPr>
            <p:ph idx="1"/>
          </p:nvPr>
        </p:nvSpPr>
        <p:spPr/>
        <p:txBody>
          <a:bodyPr>
            <a:normAutofit/>
          </a:bodyPr>
          <a:lstStyle/>
          <a:p>
            <a:r>
              <a:rPr lang="en-GB" b="1" u="sng" dirty="0"/>
              <a:t>Social </a:t>
            </a:r>
            <a:r>
              <a:rPr lang="en-GB" b="1" u="sng" dirty="0" smtClean="0"/>
              <a:t>factors</a:t>
            </a:r>
          </a:p>
          <a:p>
            <a:pPr lvl="0"/>
            <a:r>
              <a:rPr lang="en-GB" dirty="0"/>
              <a:t>More open to social media </a:t>
            </a:r>
            <a:endParaRPr lang="en-US" dirty="0"/>
          </a:p>
          <a:p>
            <a:pPr lvl="0"/>
            <a:r>
              <a:rPr lang="en-GB" dirty="0"/>
              <a:t>Used to have access to social </a:t>
            </a:r>
            <a:r>
              <a:rPr lang="en-GB" dirty="0" smtClean="0"/>
              <a:t>media</a:t>
            </a:r>
            <a:endParaRPr lang="en-US" dirty="0"/>
          </a:p>
          <a:p>
            <a:r>
              <a:rPr lang="en-GB" dirty="0" smtClean="0"/>
              <a:t>Change in demography – people are getting older and are increasingly fit as they mature, more people see the importance in spending longer times with their families, therefore causing older generations to want to have fun with their grandchildren in a more socially acceptable way.</a:t>
            </a:r>
          </a:p>
          <a:p>
            <a:r>
              <a:rPr lang="en-GB" b="1" u="sng" dirty="0" smtClean="0"/>
              <a:t>Technological factors</a:t>
            </a:r>
          </a:p>
          <a:p>
            <a:pPr lvl="0"/>
            <a:r>
              <a:rPr lang="en-GB" dirty="0"/>
              <a:t>Young people are very affluent with technology and even from a very young </a:t>
            </a:r>
            <a:r>
              <a:rPr lang="en-GB" dirty="0" smtClean="0"/>
              <a:t>children</a:t>
            </a:r>
            <a:endParaRPr lang="en-GB" b="1" u="sng" dirty="0" smtClean="0"/>
          </a:p>
        </p:txBody>
      </p:sp>
    </p:spTree>
    <p:extLst>
      <p:ext uri="{BB962C8B-B14F-4D97-AF65-F5344CB8AC3E}">
        <p14:creationId xmlns:p14="http://schemas.microsoft.com/office/powerpoint/2010/main" val="189939549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PESTEL ANALYSIS</a:t>
            </a:r>
            <a:endParaRPr lang="en-GB" dirty="0"/>
          </a:p>
        </p:txBody>
      </p:sp>
      <p:sp>
        <p:nvSpPr>
          <p:cNvPr id="3" name="Content Placeholder 2"/>
          <p:cNvSpPr>
            <a:spLocks noGrp="1"/>
          </p:cNvSpPr>
          <p:nvPr>
            <p:ph idx="1"/>
          </p:nvPr>
        </p:nvSpPr>
        <p:spPr/>
        <p:txBody>
          <a:bodyPr>
            <a:normAutofit fontScale="92500" lnSpcReduction="10000"/>
          </a:bodyPr>
          <a:lstStyle/>
          <a:p>
            <a:r>
              <a:rPr lang="en-GB" b="1" u="sng" dirty="0"/>
              <a:t>Legal factors</a:t>
            </a:r>
          </a:p>
          <a:p>
            <a:r>
              <a:rPr lang="en-GB" dirty="0" smtClean="0"/>
              <a:t>Legal laws</a:t>
            </a:r>
            <a:endParaRPr lang="en-US" dirty="0"/>
          </a:p>
          <a:p>
            <a:r>
              <a:rPr lang="en-GB" dirty="0"/>
              <a:t>Changes in data protection law (GDPR)</a:t>
            </a:r>
            <a:endParaRPr lang="en-GB" b="1" u="sng" dirty="0"/>
          </a:p>
          <a:p>
            <a:r>
              <a:rPr lang="en-GB" b="1" u="sng" dirty="0"/>
              <a:t>Ecological factors</a:t>
            </a:r>
            <a:endParaRPr lang="en-GB" dirty="0"/>
          </a:p>
          <a:p>
            <a:r>
              <a:rPr lang="en-GB" dirty="0"/>
              <a:t>Re usable cup</a:t>
            </a:r>
          </a:p>
          <a:p>
            <a:r>
              <a:rPr lang="en-GB" dirty="0" err="1"/>
              <a:t>Sustaiable</a:t>
            </a:r>
            <a:r>
              <a:rPr lang="en-GB" dirty="0"/>
              <a:t> toilet </a:t>
            </a:r>
            <a:r>
              <a:rPr lang="en-GB" dirty="0" err="1"/>
              <a:t>sesored</a:t>
            </a:r>
            <a:r>
              <a:rPr lang="en-GB" dirty="0"/>
              <a:t> taps and lights</a:t>
            </a:r>
          </a:p>
          <a:p>
            <a:r>
              <a:rPr lang="en-GB" dirty="0" smtClean="0"/>
              <a:t>Combined Heat power unit that reduces the amount of electric they use</a:t>
            </a:r>
            <a:endParaRPr lang="en-GB" dirty="0"/>
          </a:p>
          <a:p>
            <a:r>
              <a:rPr lang="en-GB" dirty="0" err="1"/>
              <a:t>Waterlless</a:t>
            </a:r>
            <a:r>
              <a:rPr lang="en-GB" dirty="0"/>
              <a:t> Urinals </a:t>
            </a:r>
            <a:endParaRPr lang="en-GB" dirty="0" smtClean="0"/>
          </a:p>
          <a:p>
            <a:r>
              <a:rPr lang="en-GB" dirty="0" smtClean="0"/>
              <a:t>Recycling </a:t>
            </a:r>
          </a:p>
          <a:p>
            <a:endParaRPr lang="en-GB" dirty="0"/>
          </a:p>
        </p:txBody>
      </p:sp>
      <p:pic>
        <p:nvPicPr>
          <p:cNvPr id="5" name="Picture 4"/>
          <p:cNvPicPr>
            <a:picLocks noChangeAspect="1"/>
          </p:cNvPicPr>
          <p:nvPr/>
        </p:nvPicPr>
        <p:blipFill>
          <a:blip r:embed="rId3"/>
          <a:stretch>
            <a:fillRect/>
          </a:stretch>
        </p:blipFill>
        <p:spPr>
          <a:xfrm>
            <a:off x="6408918" y="232298"/>
            <a:ext cx="5092520" cy="3878803"/>
          </a:xfrm>
          <a:prstGeom prst="rect">
            <a:avLst/>
          </a:prstGeom>
        </p:spPr>
      </p:pic>
    </p:spTree>
    <p:extLst>
      <p:ext uri="{BB962C8B-B14F-4D97-AF65-F5344CB8AC3E}">
        <p14:creationId xmlns:p14="http://schemas.microsoft.com/office/powerpoint/2010/main" val="71082141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SWOT ANALYSIS	</a:t>
            </a:r>
            <a:endParaRPr lang="en-GB" dirty="0"/>
          </a:p>
        </p:txBody>
      </p:sp>
      <p:sp>
        <p:nvSpPr>
          <p:cNvPr id="3" name="Content Placeholder 2"/>
          <p:cNvSpPr>
            <a:spLocks noGrp="1"/>
          </p:cNvSpPr>
          <p:nvPr>
            <p:ph idx="1"/>
          </p:nvPr>
        </p:nvSpPr>
        <p:spPr/>
        <p:txBody>
          <a:bodyPr>
            <a:normAutofit/>
          </a:bodyPr>
          <a:lstStyle/>
          <a:p>
            <a:r>
              <a:rPr lang="en-GB" b="1" u="sng" dirty="0" smtClean="0"/>
              <a:t>Strength</a:t>
            </a:r>
            <a:endParaRPr lang="en-US" b="1" u="sng" dirty="0"/>
          </a:p>
          <a:p>
            <a:pPr lvl="0"/>
            <a:r>
              <a:rPr lang="en-GB" dirty="0"/>
              <a:t>Cooperation with large retailers like Tesco, cereal boxes</a:t>
            </a:r>
            <a:endParaRPr lang="en-US" dirty="0"/>
          </a:p>
          <a:p>
            <a:pPr lvl="0"/>
            <a:r>
              <a:rPr lang="en-GB" dirty="0"/>
              <a:t>How to overcome/ learn from mistakes (evidence in customer numbers</a:t>
            </a:r>
            <a:r>
              <a:rPr lang="en-GB" dirty="0" smtClean="0"/>
              <a:t>)</a:t>
            </a:r>
          </a:p>
          <a:p>
            <a:r>
              <a:rPr lang="en-GB" b="1" u="sng" dirty="0" smtClean="0"/>
              <a:t>Weakness</a:t>
            </a:r>
          </a:p>
          <a:p>
            <a:r>
              <a:rPr lang="en-GB" dirty="0" smtClean="0"/>
              <a:t>Ride failure</a:t>
            </a:r>
          </a:p>
          <a:p>
            <a:r>
              <a:rPr lang="en-GB" dirty="0" smtClean="0"/>
              <a:t>Bad reviews</a:t>
            </a:r>
          </a:p>
          <a:p>
            <a:r>
              <a:rPr lang="en-GB" dirty="0" smtClean="0"/>
              <a:t>Customer disability act </a:t>
            </a:r>
            <a:r>
              <a:rPr lang="en-GB" dirty="0" err="1" smtClean="0"/>
              <a:t>disboey</a:t>
            </a:r>
            <a:r>
              <a:rPr lang="en-GB" dirty="0" smtClean="0"/>
              <a:t> </a:t>
            </a:r>
          </a:p>
          <a:p>
            <a:r>
              <a:rPr lang="en-GB" dirty="0" smtClean="0"/>
              <a:t>Breaking health and safety </a:t>
            </a:r>
          </a:p>
        </p:txBody>
      </p:sp>
      <p:pic>
        <p:nvPicPr>
          <p:cNvPr id="4" name="Picture 3"/>
          <p:cNvPicPr>
            <a:picLocks noChangeAspect="1"/>
          </p:cNvPicPr>
          <p:nvPr/>
        </p:nvPicPr>
        <p:blipFill>
          <a:blip r:embed="rId3"/>
          <a:stretch>
            <a:fillRect/>
          </a:stretch>
        </p:blipFill>
        <p:spPr>
          <a:xfrm>
            <a:off x="7185024" y="3532704"/>
            <a:ext cx="4876879" cy="2738437"/>
          </a:xfrm>
          <a:prstGeom prst="rect">
            <a:avLst/>
          </a:prstGeom>
        </p:spPr>
      </p:pic>
      <p:sp>
        <p:nvSpPr>
          <p:cNvPr id="5" name="TextBox 4"/>
          <p:cNvSpPr txBox="1"/>
          <p:nvPr/>
        </p:nvSpPr>
        <p:spPr>
          <a:xfrm>
            <a:off x="6970713" y="6271141"/>
            <a:ext cx="2216150" cy="369332"/>
          </a:xfrm>
          <a:prstGeom prst="rect">
            <a:avLst/>
          </a:prstGeom>
          <a:noFill/>
        </p:spPr>
        <p:txBody>
          <a:bodyPr wrap="square" rtlCol="0">
            <a:spAutoFit/>
          </a:bodyPr>
          <a:lstStyle/>
          <a:p>
            <a:r>
              <a:rPr lang="en-GB" smtClean="0"/>
              <a:t>Daily Mail, 2017</a:t>
            </a:r>
            <a:endParaRPr lang="en-GB"/>
          </a:p>
        </p:txBody>
      </p:sp>
    </p:spTree>
    <p:extLst>
      <p:ext uri="{BB962C8B-B14F-4D97-AF65-F5344CB8AC3E}">
        <p14:creationId xmlns:p14="http://schemas.microsoft.com/office/powerpoint/2010/main" val="140876437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SWOT ANALYSIS	</a:t>
            </a:r>
            <a:endParaRPr lang="en-GB" dirty="0"/>
          </a:p>
        </p:txBody>
      </p:sp>
      <p:sp>
        <p:nvSpPr>
          <p:cNvPr id="3" name="Content Placeholder 2"/>
          <p:cNvSpPr>
            <a:spLocks noGrp="1"/>
          </p:cNvSpPr>
          <p:nvPr>
            <p:ph idx="1"/>
          </p:nvPr>
        </p:nvSpPr>
        <p:spPr/>
        <p:txBody>
          <a:bodyPr>
            <a:normAutofit lnSpcReduction="10000"/>
          </a:bodyPr>
          <a:lstStyle/>
          <a:p>
            <a:r>
              <a:rPr lang="en-GB" b="1" u="sng" dirty="0" err="1"/>
              <a:t>Oppurtunity</a:t>
            </a:r>
            <a:r>
              <a:rPr lang="en-GB" b="1" u="sng" dirty="0"/>
              <a:t> </a:t>
            </a:r>
          </a:p>
          <a:p>
            <a:pPr fontAlgn="base"/>
            <a:r>
              <a:rPr lang="en-GB" dirty="0"/>
              <a:t>Introduction of new, innovative rides</a:t>
            </a:r>
          </a:p>
          <a:p>
            <a:pPr fontAlgn="base"/>
            <a:r>
              <a:rPr lang="en-GB" dirty="0"/>
              <a:t>Increasing ranges of services</a:t>
            </a:r>
          </a:p>
          <a:p>
            <a:pPr fontAlgn="base"/>
            <a:r>
              <a:rPr lang="en-GB" dirty="0"/>
              <a:t>Formation of strategic collaborations with other companies in catering and entertainment </a:t>
            </a:r>
            <a:r>
              <a:rPr lang="en-GB" dirty="0" smtClean="0"/>
              <a:t>industry</a:t>
            </a:r>
          </a:p>
          <a:p>
            <a:pPr fontAlgn="base"/>
            <a:endParaRPr lang="en-GB" b="1" u="sng" dirty="0"/>
          </a:p>
          <a:p>
            <a:r>
              <a:rPr lang="en-GB" b="1" u="sng" dirty="0"/>
              <a:t>Threats</a:t>
            </a:r>
          </a:p>
          <a:p>
            <a:pPr fontAlgn="base"/>
            <a:r>
              <a:rPr lang="en-GB" dirty="0"/>
              <a:t>Injuries to customers due to technical or other faults</a:t>
            </a:r>
          </a:p>
          <a:p>
            <a:pPr fontAlgn="base"/>
            <a:r>
              <a:rPr lang="en-GB" dirty="0" smtClean="0"/>
              <a:t>Negative </a:t>
            </a:r>
            <a:r>
              <a:rPr lang="en-GB" dirty="0"/>
              <a:t>impacts of relevant government legislations</a:t>
            </a:r>
          </a:p>
          <a:p>
            <a:endParaRPr lang="en-GB" dirty="0"/>
          </a:p>
        </p:txBody>
      </p:sp>
    </p:spTree>
    <p:extLst>
      <p:ext uri="{BB962C8B-B14F-4D97-AF65-F5344CB8AC3E}">
        <p14:creationId xmlns:p14="http://schemas.microsoft.com/office/powerpoint/2010/main" val="114349628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Ratios</a:t>
            </a:r>
            <a:endParaRPr lang="en-GB" dirty="0"/>
          </a:p>
        </p:txBody>
      </p:sp>
      <p:sp>
        <p:nvSpPr>
          <p:cNvPr id="3" name="Content Placeholder 2"/>
          <p:cNvSpPr>
            <a:spLocks noGrp="1"/>
          </p:cNvSpPr>
          <p:nvPr>
            <p:ph idx="1"/>
          </p:nvPr>
        </p:nvSpPr>
        <p:spPr/>
        <p:txBody>
          <a:bodyPr/>
          <a:lstStyle/>
          <a:p>
            <a:r>
              <a:rPr lang="en-GB" dirty="0"/>
              <a:t>‘The gross profit percentage’ or ‘Gross profit margin’ is the price of goods and services for sale many organisations will keep the breakdown of cost prices away from competitors and customers to have the competitive advantage and so customers don’t complain at overpriced goods and extreme profit.  (</a:t>
            </a:r>
            <a:r>
              <a:rPr lang="en-GB" dirty="0" err="1"/>
              <a:t>Weetman</a:t>
            </a:r>
            <a:r>
              <a:rPr lang="en-GB" dirty="0"/>
              <a:t>, 2013) Calculations from 2015 Gross profit margin was </a:t>
            </a:r>
            <a:r>
              <a:rPr lang="en-GB" b="1" u="sng" dirty="0" smtClean="0"/>
              <a:t>1,085,000,000</a:t>
            </a:r>
            <a:r>
              <a:rPr lang="en-GB" dirty="0" smtClean="0"/>
              <a:t> </a:t>
            </a:r>
            <a:r>
              <a:rPr lang="en-GB" dirty="0"/>
              <a:t>exceeding gross profit levels </a:t>
            </a:r>
            <a:r>
              <a:rPr lang="en-GB" dirty="0" smtClean="0"/>
              <a:t>in 2016 with additional profit </a:t>
            </a:r>
            <a:r>
              <a:rPr lang="en-GB" b="1" u="sng" dirty="0" smtClean="0"/>
              <a:t>1,230,000,000</a:t>
            </a:r>
            <a:endParaRPr lang="en-US" dirty="0"/>
          </a:p>
        </p:txBody>
      </p:sp>
    </p:spTree>
    <p:extLst>
      <p:ext uri="{BB962C8B-B14F-4D97-AF65-F5344CB8AC3E}">
        <p14:creationId xmlns:p14="http://schemas.microsoft.com/office/powerpoint/2010/main" val="205632075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PERFORMANCE MANAGEMENT AUDIT</a:t>
            </a:r>
          </a:p>
        </p:txBody>
      </p:sp>
      <p:sp>
        <p:nvSpPr>
          <p:cNvPr id="3" name="Content Placeholder 2"/>
          <p:cNvSpPr>
            <a:spLocks noGrp="1"/>
          </p:cNvSpPr>
          <p:nvPr>
            <p:ph idx="1"/>
          </p:nvPr>
        </p:nvSpPr>
        <p:spPr>
          <a:xfrm>
            <a:off x="1085850" y="1428750"/>
            <a:ext cx="9601200" cy="3581400"/>
          </a:xfrm>
        </p:spPr>
        <p:txBody>
          <a:bodyPr>
            <a:normAutofit fontScale="70000" lnSpcReduction="20000"/>
          </a:bodyPr>
          <a:lstStyle/>
          <a:p>
            <a:r>
              <a:rPr lang="en-GB" dirty="0"/>
              <a:t>“The Equality Act has specified 9 areas that are termed in the legislation as protected characteristics. These include (in no particular order):</a:t>
            </a:r>
            <a:endParaRPr lang="en-US" dirty="0"/>
          </a:p>
          <a:p>
            <a:pPr lvl="0"/>
            <a:r>
              <a:rPr lang="en-US" dirty="0"/>
              <a:t>Age</a:t>
            </a:r>
          </a:p>
          <a:p>
            <a:pPr lvl="0"/>
            <a:r>
              <a:rPr lang="en-US" dirty="0"/>
              <a:t>Sex</a:t>
            </a:r>
          </a:p>
          <a:p>
            <a:pPr lvl="0"/>
            <a:r>
              <a:rPr lang="en-US" dirty="0"/>
              <a:t>Race</a:t>
            </a:r>
          </a:p>
          <a:p>
            <a:pPr lvl="0"/>
            <a:r>
              <a:rPr lang="en-US" dirty="0"/>
              <a:t>Disability</a:t>
            </a:r>
          </a:p>
          <a:p>
            <a:pPr lvl="0"/>
            <a:r>
              <a:rPr lang="en-US" dirty="0"/>
              <a:t>Pregnancy</a:t>
            </a:r>
          </a:p>
          <a:p>
            <a:pPr lvl="0"/>
            <a:r>
              <a:rPr lang="en-US" dirty="0"/>
              <a:t>Marital status</a:t>
            </a:r>
          </a:p>
          <a:p>
            <a:pPr lvl="0"/>
            <a:r>
              <a:rPr lang="en-US" dirty="0"/>
              <a:t>Sexual orientation.</a:t>
            </a:r>
          </a:p>
          <a:p>
            <a:pPr lvl="0"/>
            <a:r>
              <a:rPr lang="en-US" dirty="0"/>
              <a:t>Gender reassignment</a:t>
            </a:r>
          </a:p>
          <a:p>
            <a:pPr lvl="0"/>
            <a:r>
              <a:rPr lang="en-US" dirty="0"/>
              <a:t>Religious background</a:t>
            </a:r>
          </a:p>
          <a:p>
            <a:r>
              <a:rPr lang="en-US" dirty="0"/>
              <a:t>Discriminating against workers because of any of the nine characteristics is against the law” </a:t>
            </a:r>
          </a:p>
          <a:p>
            <a:endParaRPr lang="en-GB" dirty="0"/>
          </a:p>
        </p:txBody>
      </p:sp>
    </p:spTree>
    <p:extLst>
      <p:ext uri="{BB962C8B-B14F-4D97-AF65-F5344CB8AC3E}">
        <p14:creationId xmlns:p14="http://schemas.microsoft.com/office/powerpoint/2010/main" val="78907763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PERFORMANCE MANAGEMENT AUDIT</a:t>
            </a:r>
            <a:endParaRPr lang="en-GB" dirty="0"/>
          </a:p>
        </p:txBody>
      </p:sp>
      <p:sp>
        <p:nvSpPr>
          <p:cNvPr id="3" name="Content Placeholder 2"/>
          <p:cNvSpPr>
            <a:spLocks noGrp="1"/>
          </p:cNvSpPr>
          <p:nvPr>
            <p:ph idx="1"/>
          </p:nvPr>
        </p:nvSpPr>
        <p:spPr/>
        <p:txBody>
          <a:bodyPr>
            <a:normAutofit lnSpcReduction="10000"/>
          </a:bodyPr>
          <a:lstStyle/>
          <a:p>
            <a:r>
              <a:rPr lang="en-GB" dirty="0" smtClean="0"/>
              <a:t>RECRUITMENT SELECTION</a:t>
            </a:r>
            <a:endParaRPr lang="en-GB" dirty="0"/>
          </a:p>
          <a:p>
            <a:r>
              <a:rPr lang="en-GB" dirty="0" smtClean="0"/>
              <a:t>The </a:t>
            </a:r>
            <a:r>
              <a:rPr lang="en-GB" dirty="0"/>
              <a:t>interview process is split into two sections </a:t>
            </a:r>
            <a:endParaRPr lang="en-GB" dirty="0" smtClean="0"/>
          </a:p>
          <a:p>
            <a:r>
              <a:rPr lang="en-GB" dirty="0"/>
              <a:t>16 applicants</a:t>
            </a:r>
            <a:r>
              <a:rPr lang="en-US" dirty="0"/>
              <a:t> </a:t>
            </a:r>
            <a:endParaRPr lang="en-US" dirty="0" smtClean="0"/>
          </a:p>
          <a:p>
            <a:r>
              <a:rPr lang="en-GB" dirty="0"/>
              <a:t>ice breaker challenges </a:t>
            </a:r>
            <a:endParaRPr lang="en-GB" dirty="0" smtClean="0"/>
          </a:p>
          <a:p>
            <a:r>
              <a:rPr lang="en-GB" dirty="0"/>
              <a:t>1-1 personal interview lasting around 10-15 minutes and interview questions are asked including</a:t>
            </a:r>
            <a:endParaRPr lang="en-US" dirty="0"/>
          </a:p>
          <a:p>
            <a:pPr lvl="0"/>
            <a:r>
              <a:rPr lang="en-US" dirty="0"/>
              <a:t>Why do you want to work here?</a:t>
            </a:r>
          </a:p>
          <a:p>
            <a:pPr marL="0" lvl="0" indent="0">
              <a:buNone/>
            </a:pPr>
            <a:r>
              <a:rPr lang="en-US" dirty="0"/>
              <a:t>What can you bring to this </a:t>
            </a:r>
            <a:r>
              <a:rPr lang="en-US" dirty="0" smtClean="0"/>
              <a:t>job?</a:t>
            </a:r>
          </a:p>
          <a:p>
            <a:pPr marL="0" lvl="0" indent="0">
              <a:buNone/>
            </a:pPr>
            <a:r>
              <a:rPr lang="en-US" dirty="0" smtClean="0"/>
              <a:t>What </a:t>
            </a:r>
            <a:r>
              <a:rPr lang="en-US" dirty="0"/>
              <a:t>relative previous experience?</a:t>
            </a:r>
          </a:p>
          <a:p>
            <a:endParaRPr lang="en-GB" dirty="0" smtClean="0"/>
          </a:p>
        </p:txBody>
      </p:sp>
    </p:spTree>
    <p:extLst>
      <p:ext uri="{BB962C8B-B14F-4D97-AF65-F5344CB8AC3E}">
        <p14:creationId xmlns:p14="http://schemas.microsoft.com/office/powerpoint/2010/main" val="1804063156"/>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APPLICATION </a:t>
            </a:r>
            <a:endParaRPr lang="en-GB" dirty="0"/>
          </a:p>
        </p:txBody>
      </p:sp>
      <p:pic>
        <p:nvPicPr>
          <p:cNvPr id="4" name="Content Placeholder 3" descr="Screen%20Shot%202019-04-08%20at%2020.21.55.png"/>
          <p:cNvPicPr>
            <a:picLocks noGrp="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895956" y="1414463"/>
            <a:ext cx="6447819" cy="2924866"/>
          </a:xfrm>
          <a:prstGeom prst="rect">
            <a:avLst/>
          </a:prstGeom>
          <a:noFill/>
          <a:ln>
            <a:noFill/>
          </a:ln>
        </p:spPr>
      </p:pic>
      <p:pic>
        <p:nvPicPr>
          <p:cNvPr id="5" name="Picture 4" descr="Screen%20Shot%202019-04-08%20at%2020.22.19.png"/>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572125" y="4339329"/>
            <a:ext cx="5583238" cy="2505767"/>
          </a:xfrm>
          <a:prstGeom prst="rect">
            <a:avLst/>
          </a:prstGeom>
          <a:noFill/>
          <a:ln>
            <a:noFill/>
          </a:ln>
        </p:spPr>
      </p:pic>
    </p:spTree>
    <p:extLst>
      <p:ext uri="{BB962C8B-B14F-4D97-AF65-F5344CB8AC3E}">
        <p14:creationId xmlns:p14="http://schemas.microsoft.com/office/powerpoint/2010/main" val="100841386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APPLICATION 	</a:t>
            </a:r>
            <a:endParaRPr lang="en-GB" dirty="0"/>
          </a:p>
        </p:txBody>
      </p:sp>
      <p:pic>
        <p:nvPicPr>
          <p:cNvPr id="4" name="Content Placeholder 3" descr="Screen%20Shot%202019-04-08%20at%2020.22.06.png"/>
          <p:cNvPicPr>
            <a:picLocks noGrp="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1124556" y="1428750"/>
            <a:ext cx="5723313" cy="2655916"/>
          </a:xfrm>
          <a:prstGeom prst="rect">
            <a:avLst/>
          </a:prstGeom>
          <a:noFill/>
          <a:ln>
            <a:noFill/>
          </a:ln>
        </p:spPr>
      </p:pic>
      <p:pic>
        <p:nvPicPr>
          <p:cNvPr id="5" name="Picture 4" descr="Screen%20Shot%202019-04-08%20at%2020.22.19.png"/>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046485" y="4084666"/>
            <a:ext cx="5727700" cy="2667000"/>
          </a:xfrm>
          <a:prstGeom prst="rect">
            <a:avLst/>
          </a:prstGeom>
          <a:noFill/>
          <a:ln>
            <a:noFill/>
          </a:ln>
        </p:spPr>
      </p:pic>
    </p:spTree>
    <p:extLst>
      <p:ext uri="{BB962C8B-B14F-4D97-AF65-F5344CB8AC3E}">
        <p14:creationId xmlns:p14="http://schemas.microsoft.com/office/powerpoint/2010/main" val="2019468022"/>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APPLICATION 	</a:t>
            </a:r>
            <a:endParaRPr lang="en-GB" dirty="0"/>
          </a:p>
        </p:txBody>
      </p:sp>
      <p:pic>
        <p:nvPicPr>
          <p:cNvPr id="6" name="Content Placeholder 5" descr="Screen%20Shot%202019-04-08%20at%2020.23.12.png"/>
          <p:cNvPicPr>
            <a:picLocks noGrp="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712297" y="1307522"/>
            <a:ext cx="5719156" cy="2680855"/>
          </a:xfrm>
          <a:prstGeom prst="rect">
            <a:avLst/>
          </a:prstGeom>
          <a:noFill/>
          <a:ln>
            <a:noFill/>
          </a:ln>
        </p:spPr>
      </p:pic>
      <p:pic>
        <p:nvPicPr>
          <p:cNvPr id="7" name="Picture 6" descr="Screen%20Shot%202019-04-08%20at%2020.23.19.png"/>
          <p:cNvPicPr/>
          <p:nvPr/>
        </p:nvPicPr>
        <p:blipFill rotWithShape="1">
          <a:blip r:embed="rId3" cstate="print">
            <a:extLst>
              <a:ext uri="{28A0092B-C50C-407E-A947-70E740481C1C}">
                <a14:useLocalDpi xmlns:a14="http://schemas.microsoft.com/office/drawing/2010/main" val="0"/>
              </a:ext>
            </a:extLst>
          </a:blip>
          <a:srcRect l="1441" t="14894" b="9708"/>
          <a:stretch/>
        </p:blipFill>
        <p:spPr bwMode="auto">
          <a:xfrm>
            <a:off x="5777462" y="3988377"/>
            <a:ext cx="5645150" cy="2700338"/>
          </a:xfrm>
          <a:prstGeom prst="rect">
            <a:avLst/>
          </a:prstGeom>
          <a:noFill/>
          <a:ln>
            <a:noFill/>
          </a:ln>
        </p:spPr>
      </p:pic>
      <p:pic>
        <p:nvPicPr>
          <p:cNvPr id="8" name="Picture 7" descr="Screen%20Shot%202019-04-08%20at%2020.22.42.png"/>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12297" y="3988377"/>
            <a:ext cx="5754688" cy="2700338"/>
          </a:xfrm>
          <a:prstGeom prst="rect">
            <a:avLst/>
          </a:prstGeom>
          <a:noFill/>
          <a:ln>
            <a:noFill/>
          </a:ln>
        </p:spPr>
      </p:pic>
    </p:spTree>
    <p:extLst>
      <p:ext uri="{BB962C8B-B14F-4D97-AF65-F5344CB8AC3E}">
        <p14:creationId xmlns:p14="http://schemas.microsoft.com/office/powerpoint/2010/main" val="1803317146"/>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APPLICATION </a:t>
            </a:r>
            <a:endParaRPr lang="en-GB" dirty="0"/>
          </a:p>
        </p:txBody>
      </p:sp>
      <p:pic>
        <p:nvPicPr>
          <p:cNvPr id="4" name="Picture 3" descr="Screen%20Shot%202019-04-08%20at%2020.28.54.png"/>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057900" y="69850"/>
            <a:ext cx="5727700" cy="2717800"/>
          </a:xfrm>
          <a:prstGeom prst="rect">
            <a:avLst/>
          </a:prstGeom>
          <a:noFill/>
          <a:ln>
            <a:noFill/>
          </a:ln>
        </p:spPr>
      </p:pic>
      <p:pic>
        <p:nvPicPr>
          <p:cNvPr id="5" name="Picture 4" descr="Screen%20Shot%202019-04-08%20at%2020.32.17.png"/>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09638" y="1428750"/>
            <a:ext cx="5262562" cy="2312987"/>
          </a:xfrm>
          <a:prstGeom prst="rect">
            <a:avLst/>
          </a:prstGeom>
          <a:noFill/>
          <a:ln>
            <a:noFill/>
          </a:ln>
        </p:spPr>
      </p:pic>
      <p:pic>
        <p:nvPicPr>
          <p:cNvPr id="6" name="Picture 5" descr="Screen%20Shot%202019-04-08%20at%2020.33.47.png"/>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909638" y="3741737"/>
            <a:ext cx="5727700" cy="2641600"/>
          </a:xfrm>
          <a:prstGeom prst="rect">
            <a:avLst/>
          </a:prstGeom>
          <a:noFill/>
          <a:ln>
            <a:noFill/>
          </a:ln>
        </p:spPr>
      </p:pic>
      <p:pic>
        <p:nvPicPr>
          <p:cNvPr id="7" name="Picture 6" descr="Screen%20Shot%202019-04-08%20at%2020.34.06.png"/>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172200" y="2759074"/>
            <a:ext cx="5727700" cy="2552700"/>
          </a:xfrm>
          <a:prstGeom prst="rect">
            <a:avLst/>
          </a:prstGeom>
          <a:noFill/>
          <a:ln>
            <a:noFill/>
          </a:ln>
        </p:spPr>
      </p:pic>
    </p:spTree>
    <p:extLst>
      <p:ext uri="{BB962C8B-B14F-4D97-AF65-F5344CB8AC3E}">
        <p14:creationId xmlns:p14="http://schemas.microsoft.com/office/powerpoint/2010/main" val="871164475"/>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00162" y="434051"/>
            <a:ext cx="9601200" cy="1485900"/>
          </a:xfrm>
        </p:spPr>
        <p:txBody>
          <a:bodyPr/>
          <a:lstStyle/>
          <a:p>
            <a:r>
              <a:rPr lang="en-GB" dirty="0" smtClean="0"/>
              <a:t>APPLICATION</a:t>
            </a:r>
            <a:endParaRPr lang="en-GB" dirty="0"/>
          </a:p>
        </p:txBody>
      </p:sp>
      <p:pic>
        <p:nvPicPr>
          <p:cNvPr id="4" name="Content Placeholder 3" descr="Screen%20Shot%202019-04-08%20at%2020.38.37.png"/>
          <p:cNvPicPr>
            <a:picLocks noGrp="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6472844" y="2797839"/>
            <a:ext cx="5719156" cy="2643447"/>
          </a:xfrm>
          <a:prstGeom prst="rect">
            <a:avLst/>
          </a:prstGeom>
          <a:noFill/>
          <a:ln>
            <a:noFill/>
          </a:ln>
        </p:spPr>
      </p:pic>
      <p:pic>
        <p:nvPicPr>
          <p:cNvPr id="5" name="Picture 4" descr="Screen%20Shot%202019-04-08%20at%2020.39.07.png"/>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44563" y="4279900"/>
            <a:ext cx="5727700" cy="2578100"/>
          </a:xfrm>
          <a:prstGeom prst="rect">
            <a:avLst/>
          </a:prstGeom>
          <a:noFill/>
          <a:ln>
            <a:noFill/>
          </a:ln>
        </p:spPr>
      </p:pic>
      <p:pic>
        <p:nvPicPr>
          <p:cNvPr id="6" name="Picture 5" descr="Screen%20Shot%202019-04-08%20at%2020.38.54.png"/>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944563" y="2019300"/>
            <a:ext cx="5727700" cy="2641600"/>
          </a:xfrm>
          <a:prstGeom prst="rect">
            <a:avLst/>
          </a:prstGeom>
          <a:noFill/>
          <a:ln>
            <a:noFill/>
          </a:ln>
        </p:spPr>
      </p:pic>
    </p:spTree>
    <p:extLst>
      <p:ext uri="{BB962C8B-B14F-4D97-AF65-F5344CB8AC3E}">
        <p14:creationId xmlns:p14="http://schemas.microsoft.com/office/powerpoint/2010/main" val="322987219"/>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71600" y="657225"/>
            <a:ext cx="9601200" cy="1485900"/>
          </a:xfrm>
        </p:spPr>
        <p:txBody>
          <a:bodyPr/>
          <a:lstStyle/>
          <a:p>
            <a:r>
              <a:rPr lang="en-GB" dirty="0" smtClean="0"/>
              <a:t>RECCOMMENDATIONS</a:t>
            </a:r>
            <a:endParaRPr lang="en-GB" dirty="0"/>
          </a:p>
        </p:txBody>
      </p:sp>
      <p:sp>
        <p:nvSpPr>
          <p:cNvPr id="3" name="Content Placeholder 2"/>
          <p:cNvSpPr>
            <a:spLocks noGrp="1"/>
          </p:cNvSpPr>
          <p:nvPr>
            <p:ph idx="1"/>
          </p:nvPr>
        </p:nvSpPr>
        <p:spPr/>
        <p:txBody>
          <a:bodyPr/>
          <a:lstStyle/>
          <a:p>
            <a:r>
              <a:rPr lang="en-GB" dirty="0" smtClean="0"/>
              <a:t>Training provided for staff disability </a:t>
            </a:r>
          </a:p>
          <a:p>
            <a:r>
              <a:rPr lang="en-GB" dirty="0" smtClean="0"/>
              <a:t>More facility for children</a:t>
            </a:r>
          </a:p>
          <a:p>
            <a:r>
              <a:rPr lang="en-GB" dirty="0" smtClean="0"/>
              <a:t>Application process outdated</a:t>
            </a:r>
            <a:endParaRPr lang="en-GB" dirty="0"/>
          </a:p>
        </p:txBody>
      </p:sp>
    </p:spTree>
    <p:extLst>
      <p:ext uri="{BB962C8B-B14F-4D97-AF65-F5344CB8AC3E}">
        <p14:creationId xmlns:p14="http://schemas.microsoft.com/office/powerpoint/2010/main" val="1392348027"/>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REFRENCES </a:t>
            </a:r>
            <a:endParaRPr lang="en-GB" dirty="0"/>
          </a:p>
        </p:txBody>
      </p:sp>
      <p:sp>
        <p:nvSpPr>
          <p:cNvPr id="3" name="Content Placeholder 2"/>
          <p:cNvSpPr>
            <a:spLocks noGrp="1"/>
          </p:cNvSpPr>
          <p:nvPr>
            <p:ph idx="1"/>
          </p:nvPr>
        </p:nvSpPr>
        <p:spPr/>
        <p:txBody>
          <a:bodyPr>
            <a:normAutofit fontScale="85000" lnSpcReduction="10000"/>
          </a:bodyPr>
          <a:lstStyle/>
          <a:p>
            <a:pPr fontAlgn="base"/>
            <a:r>
              <a:rPr lang="en-US" dirty="0"/>
              <a:t>Boone, L.E. &amp; Kurtz, D.L. (2013) “Contemporary Marketing” Cengage Learning</a:t>
            </a:r>
          </a:p>
          <a:p>
            <a:r>
              <a:rPr lang="en-GB" dirty="0"/>
              <a:t>Armstrong, M. (2015). </a:t>
            </a:r>
            <a:r>
              <a:rPr lang="en-GB" i="1" dirty="0"/>
              <a:t>Armstrong's handbook of management</a:t>
            </a:r>
            <a:r>
              <a:rPr lang="en-GB" dirty="0"/>
              <a:t>. 5th ed. London: </a:t>
            </a:r>
            <a:r>
              <a:rPr lang="en-GB" dirty="0" err="1"/>
              <a:t>Kogan</a:t>
            </a:r>
            <a:r>
              <a:rPr lang="en-GB" dirty="0"/>
              <a:t> </a:t>
            </a:r>
            <a:r>
              <a:rPr lang="en-GB" dirty="0" smtClean="0"/>
              <a:t>Page. </a:t>
            </a:r>
            <a:endParaRPr lang="en-US" dirty="0"/>
          </a:p>
          <a:p>
            <a:r>
              <a:rPr lang="en-GB" dirty="0" err="1"/>
              <a:t>Atrill</a:t>
            </a:r>
            <a:r>
              <a:rPr lang="en-GB" dirty="0"/>
              <a:t> and </a:t>
            </a:r>
            <a:r>
              <a:rPr lang="en-GB" dirty="0" err="1"/>
              <a:t>McLaney</a:t>
            </a:r>
            <a:r>
              <a:rPr lang="en-GB" dirty="0"/>
              <a:t> (2012) </a:t>
            </a:r>
            <a:r>
              <a:rPr lang="en-GB" i="1" dirty="0"/>
              <a:t>Management accounting for decision makers</a:t>
            </a:r>
            <a:r>
              <a:rPr lang="en-GB" dirty="0"/>
              <a:t> 7</a:t>
            </a:r>
            <a:r>
              <a:rPr lang="en-GB" baseline="30000" dirty="0"/>
              <a:t>th</a:t>
            </a:r>
            <a:r>
              <a:rPr lang="en-GB" dirty="0"/>
              <a:t> Edition, Harlow. </a:t>
            </a:r>
            <a:r>
              <a:rPr lang="en-GB" dirty="0" smtClean="0"/>
              <a:t>Pearson</a:t>
            </a:r>
          </a:p>
          <a:p>
            <a:pPr>
              <a:buClr>
                <a:srgbClr val="000000"/>
              </a:buClr>
              <a:buFont typeface="Franklin Gothic Book" charset="0"/>
              <a:buChar char="■"/>
            </a:pPr>
            <a:r>
              <a:rPr lang="en-GB" u="sng" dirty="0">
                <a:solidFill>
                  <a:srgbClr val="0563C1"/>
                </a:solidFill>
                <a:latin typeface="Times New Roman" charset="0"/>
                <a:hlinkClick r:id="rId2"/>
              </a:rPr>
              <a:t>https://www.independent.co.uk/news/uk/home-news/alton-towers-owner-admits-breaking-safety-laws-over-smiler-rollercoaster-crash-a6995816.html?fbclid=IwAR0JxGC5ZikKQOB0g4K6KXA9d-eCMMUf_HXTfLqK-DkIeCbNciUV9wbtFoc</a:t>
            </a:r>
            <a:endParaRPr lang="en-GB" dirty="0">
              <a:solidFill>
                <a:srgbClr val="000000"/>
              </a:solidFill>
              <a:latin typeface="Times New Roman" charset="0"/>
              <a:hlinkClick r:id="rId2"/>
            </a:endParaRPr>
          </a:p>
          <a:p>
            <a:pPr>
              <a:buClr>
                <a:srgbClr val="000000"/>
              </a:buClr>
              <a:buFont typeface="Franklin Gothic Book" charset="0"/>
              <a:buChar char="■"/>
            </a:pPr>
            <a:r>
              <a:rPr lang="en-GB" u="sng" dirty="0">
                <a:solidFill>
                  <a:srgbClr val="0563C1"/>
                </a:solidFill>
                <a:latin typeface="Times New Roman" charset="0"/>
                <a:hlinkClick r:id="rId3"/>
              </a:rPr>
              <a:t>https://</a:t>
            </a:r>
            <a:r>
              <a:rPr lang="en-GB" u="sng" dirty="0" smtClean="0">
                <a:solidFill>
                  <a:srgbClr val="0563C1"/>
                </a:solidFill>
                <a:latin typeface="Times New Roman" charset="0"/>
                <a:hlinkClick r:id="rId3"/>
              </a:rPr>
              <a:t>www.nortonrosefulbright.com/en/knowledge/publications/87d2b218/5-million-health-and-safety-offence-fine-for-alton-towers-resort?fbclid=IwAR1708PxYqp4pt5x5Mc-RxOIVvnMj53Md7FP09Ch1e6z7bR1sgcFTy3ecKI</a:t>
            </a:r>
            <a:endParaRPr lang="en-GB" dirty="0" smtClean="0">
              <a:solidFill>
                <a:srgbClr val="000000"/>
              </a:solidFill>
              <a:latin typeface="Times New Roman" charset="0"/>
            </a:endParaRPr>
          </a:p>
          <a:p>
            <a:r>
              <a:rPr lang="en-GB" dirty="0"/>
              <a:t>https://</a:t>
            </a:r>
            <a:r>
              <a:rPr lang="en-GB" dirty="0" err="1"/>
              <a:t>www.dailymail.co.uk</a:t>
            </a:r>
            <a:r>
              <a:rPr lang="en-GB" dirty="0"/>
              <a:t>/wires/pa/article-3499715/</a:t>
            </a:r>
            <a:r>
              <a:rPr lang="en-GB" dirty="0" err="1"/>
              <a:t>Smiler</a:t>
            </a:r>
            <a:r>
              <a:rPr lang="en-GB" dirty="0"/>
              <a:t>-rollercoaster-reopen-Alton-</a:t>
            </a:r>
            <a:r>
              <a:rPr lang="en-GB" dirty="0" err="1"/>
              <a:t>Towers.html</a:t>
            </a:r>
            <a:endParaRPr lang="en-GB" dirty="0" smtClean="0"/>
          </a:p>
          <a:p>
            <a:endParaRPr lang="en-GB" dirty="0"/>
          </a:p>
        </p:txBody>
      </p:sp>
    </p:spTree>
    <p:extLst>
      <p:ext uri="{BB962C8B-B14F-4D97-AF65-F5344CB8AC3E}">
        <p14:creationId xmlns:p14="http://schemas.microsoft.com/office/powerpoint/2010/main" val="607851469"/>
      </p:ext>
    </p:extLst>
  </p:cSld>
  <p:clrMapOvr>
    <a:masterClrMapping/>
  </p:clrMapOvr>
  <p:timing>
    <p:tnLst>
      <p:par>
        <p:cTn id="1" dur="indefinite" restart="never" nodeType="tmRoot"/>
      </p:par>
    </p:tnLst>
  </p:timing>
</p:sld>
</file>

<file path=ppt/theme/theme1.xml><?xml version="1.0" encoding="utf-8"?>
<a:theme xmlns:a="http://schemas.openxmlformats.org/drawingml/2006/main" name="Crop">
  <a:themeElements>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fontScheme name="Crop">
      <a:majorFont>
        <a:latin typeface="Franklin Gothic Book" panose="020B0503020102020204"/>
        <a:ea typeface=""/>
        <a:cs typeface=""/>
      </a:majorFont>
      <a:minorFont>
        <a:latin typeface="Franklin Gothic Book" panose="020B0503020102020204"/>
        <a:ea typeface=""/>
        <a:cs typeface=""/>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Crop</Template>
  <TotalTime>739</TotalTime>
  <Words>1322</Words>
  <Application>Microsoft Macintosh PowerPoint</Application>
  <PresentationFormat>Widescreen</PresentationFormat>
  <Paragraphs>142</Paragraphs>
  <Slides>18</Slides>
  <Notes>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Calibri</vt:lpstr>
      <vt:lpstr>Franklin Gothic Book</vt:lpstr>
      <vt:lpstr>Times New Roman</vt:lpstr>
      <vt:lpstr>Crop</vt:lpstr>
      <vt:lpstr>ALTON TOWERS</vt:lpstr>
      <vt:lpstr>Introduction </vt:lpstr>
      <vt:lpstr>Enviromental Analysis</vt:lpstr>
      <vt:lpstr>PESTEL ANALYSIS </vt:lpstr>
      <vt:lpstr>PESTEL ANALYSIS </vt:lpstr>
      <vt:lpstr>PESTEL ANALYSIS</vt:lpstr>
      <vt:lpstr>SWOT ANALYSIS </vt:lpstr>
      <vt:lpstr>SWOT ANALYSIS </vt:lpstr>
      <vt:lpstr>Ratios</vt:lpstr>
      <vt:lpstr>PERFORMANCE MANAGEMENT AUDIT</vt:lpstr>
      <vt:lpstr>PERFORMANCE MANAGEMENT AUDIT</vt:lpstr>
      <vt:lpstr>APPLICATION </vt:lpstr>
      <vt:lpstr>APPLICATION  </vt:lpstr>
      <vt:lpstr>APPLICATION  </vt:lpstr>
      <vt:lpstr>APPLICATION </vt:lpstr>
      <vt:lpstr>APPLICATION</vt:lpstr>
      <vt:lpstr>RECCOMMENDATIONS</vt:lpstr>
      <vt:lpstr>REFRENCES </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ALTON TOWERS</dc:title>
  <dc:creator>laweza ali</dc:creator>
  <cp:lastModifiedBy>laweza ali</cp:lastModifiedBy>
  <cp:revision>24</cp:revision>
  <dcterms:created xsi:type="dcterms:W3CDTF">2019-04-16T19:41:12Z</dcterms:created>
  <dcterms:modified xsi:type="dcterms:W3CDTF">2019-04-22T12:26:03Z</dcterms:modified>
</cp:coreProperties>
</file>