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4"/>
  </p:sldMasterIdLst>
  <p:notesMasterIdLst>
    <p:notesMasterId r:id="rId33"/>
  </p:notesMasterIdLst>
  <p:handoutMasterIdLst>
    <p:handoutMasterId r:id="rId34"/>
  </p:handoutMasterIdLst>
  <p:sldIdLst>
    <p:sldId id="264" r:id="rId5"/>
    <p:sldId id="300" r:id="rId6"/>
    <p:sldId id="276" r:id="rId7"/>
    <p:sldId id="282" r:id="rId8"/>
    <p:sldId id="302" r:id="rId9"/>
    <p:sldId id="281" r:id="rId10"/>
    <p:sldId id="278" r:id="rId11"/>
    <p:sldId id="301" r:id="rId12"/>
    <p:sldId id="283" r:id="rId13"/>
    <p:sldId id="299" r:id="rId14"/>
    <p:sldId id="298" r:id="rId15"/>
    <p:sldId id="284" r:id="rId16"/>
    <p:sldId id="305" r:id="rId17"/>
    <p:sldId id="306" r:id="rId18"/>
    <p:sldId id="287" r:id="rId19"/>
    <p:sldId id="307" r:id="rId20"/>
    <p:sldId id="309" r:id="rId21"/>
    <p:sldId id="288" r:id="rId22"/>
    <p:sldId id="303" r:id="rId23"/>
    <p:sldId id="304" r:id="rId24"/>
    <p:sldId id="286" r:id="rId25"/>
    <p:sldId id="308" r:id="rId26"/>
    <p:sldId id="285" r:id="rId27"/>
    <p:sldId id="289" r:id="rId28"/>
    <p:sldId id="310" r:id="rId29"/>
    <p:sldId id="311" r:id="rId30"/>
    <p:sldId id="292" r:id="rId31"/>
    <p:sldId id="312" r:id="rId32"/>
  </p:sldIdLst>
  <p:sldSz cx="9144000" cy="6858000" type="screen4x3"/>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2880"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930" autoAdjust="0"/>
  </p:normalViewPr>
  <p:slideViewPr>
    <p:cSldViewPr showGuides="1">
      <p:cViewPr varScale="1">
        <p:scale>
          <a:sx n="60" d="100"/>
          <a:sy n="60" d="100"/>
        </p:scale>
        <p:origin x="1484" y="40"/>
      </p:cViewPr>
      <p:guideLst>
        <p:guide pos="2880"/>
        <p:guide orient="horz" pos="2160"/>
      </p:guideLst>
    </p:cSldViewPr>
  </p:slideViewPr>
  <p:notesTextViewPr>
    <p:cViewPr>
      <p:scale>
        <a:sx n="3" d="2"/>
        <a:sy n="3" d="2"/>
      </p:scale>
      <p:origin x="0" y="0"/>
    </p:cViewPr>
  </p:notesTextViewPr>
  <p:sorterViewPr>
    <p:cViewPr>
      <p:scale>
        <a:sx n="100" d="100"/>
        <a:sy n="100" d="100"/>
      </p:scale>
      <p:origin x="0" y="-5368"/>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lrMapOvr bg1="lt1" tx1="dk1" bg2="lt2" tx2="dk2" accent1="accent1" accent2="accent2" accent3="accent3" accent4="accent4" accent5="accent5" accent6="accent6" hlink="hlink" folHlink="folHlink"/>
  <c:chart>
    <c:autoTitleDeleted val="1"/>
    <c:view3D>
      <c:rotX val="30"/>
      <c:rotY val="0"/>
      <c:rAngAx val="0"/>
    </c:view3D>
    <c:floor>
      <c:thickness val="0"/>
    </c:floor>
    <c:sideWall>
      <c:thickness val="0"/>
    </c:sideWall>
    <c:backWall>
      <c:thickness val="0"/>
    </c:backWall>
    <c:plotArea>
      <c:layout/>
      <c:pie3DChart>
        <c:varyColors val="1"/>
        <c:ser>
          <c:idx val="0"/>
          <c:order val="0"/>
          <c:tx>
            <c:strRef>
              <c:f>Sheet1!$B$1</c:f>
              <c:strCache>
                <c:ptCount val="1"/>
                <c:pt idx="0">
                  <c:v>Column1</c:v>
                </c:pt>
              </c:strCache>
            </c:strRef>
          </c:tx>
          <c:dPt>
            <c:idx val="0"/>
            <c:bubble3D val="0"/>
            <c:spPr>
              <a:solidFill>
                <a:srgbClr val="FDB134"/>
              </a:solidFill>
            </c:spPr>
          </c:dPt>
          <c:dPt>
            <c:idx val="1"/>
            <c:bubble3D val="0"/>
            <c:spPr>
              <a:solidFill>
                <a:srgbClr val="66FFCC"/>
              </a:solidFill>
            </c:spPr>
          </c:dPt>
          <c:dPt>
            <c:idx val="2"/>
            <c:bubble3D val="0"/>
            <c:spPr>
              <a:solidFill>
                <a:srgbClr val="0083A9"/>
              </a:solidFill>
            </c:spPr>
          </c:dPt>
          <c:dLbls>
            <c:dLbl>
              <c:idx val="0"/>
              <c:layout>
                <c:manualLayout>
                  <c:x val="-0.1906895872929677"/>
                  <c:y val="-0.11123834799201632"/>
                </c:manualLayout>
              </c:layout>
              <c:showLegendKey val="0"/>
              <c:showVal val="0"/>
              <c:showCatName val="0"/>
              <c:showSerName val="0"/>
              <c:showPercent val="1"/>
              <c:showBubbleSize val="0"/>
              <c:extLst>
                <c:ext xmlns:c15="http://schemas.microsoft.com/office/drawing/2012/chart" uri="{CE6537A1-D6FC-4f65-9D91-7224C49458BB}">
                  <c15:layout/>
                </c:ext>
              </c:extLst>
            </c:dLbl>
            <c:dLbl>
              <c:idx val="1"/>
              <c:layout>
                <c:manualLayout>
                  <c:x val="0.18170940809122998"/>
                  <c:y val="-7.7849231241637964E-2"/>
                </c:manualLayout>
              </c:layout>
              <c:showLegendKey val="0"/>
              <c:showVal val="0"/>
              <c:showCatName val="0"/>
              <c:showSerName val="0"/>
              <c:showPercent val="1"/>
              <c:showBubbleSize val="0"/>
              <c:extLst>
                <c:ext xmlns:c15="http://schemas.microsoft.com/office/drawing/2012/chart" uri="{CE6537A1-D6FC-4f65-9D91-7224C49458BB}">
                  <c15:layout/>
                </c:ext>
              </c:extLst>
            </c:dLbl>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15:layout/>
              </c:ext>
            </c:extLst>
          </c:dLbls>
          <c:cat>
            <c:strRef>
              <c:f>Sheet1!$A$2:$A$4</c:f>
              <c:strCache>
                <c:ptCount val="3"/>
                <c:pt idx="0">
                  <c:v>Body Language</c:v>
                </c:pt>
                <c:pt idx="1">
                  <c:v>Tone</c:v>
                </c:pt>
                <c:pt idx="2">
                  <c:v>Words</c:v>
                </c:pt>
              </c:strCache>
            </c:strRef>
          </c:cat>
          <c:val>
            <c:numRef>
              <c:f>Sheet1!$B$2:$B$4</c:f>
              <c:numCache>
                <c:formatCode>0%</c:formatCode>
                <c:ptCount val="3"/>
                <c:pt idx="0">
                  <c:v>0.55000000000000004</c:v>
                </c:pt>
                <c:pt idx="1">
                  <c:v>0.38000000000000184</c:v>
                </c:pt>
                <c:pt idx="2">
                  <c:v>7.0000000000000034E-2</c:v>
                </c:pt>
              </c:numCache>
            </c:numRef>
          </c:val>
        </c:ser>
        <c:dLbls>
          <c:showLegendKey val="0"/>
          <c:showVal val="0"/>
          <c:showCatName val="0"/>
          <c:showSerName val="0"/>
          <c:showPercent val="1"/>
          <c:showBubbleSize val="0"/>
          <c:showLeaderLines val="1"/>
        </c:dLbls>
      </c:pie3DChart>
    </c:plotArea>
    <c:legend>
      <c:legendPos val="r"/>
      <c:layout>
        <c:manualLayout>
          <c:xMode val="edge"/>
          <c:yMode val="edge"/>
          <c:x val="0.65826880260657084"/>
          <c:y val="0.14662009519005109"/>
          <c:w val="0.2589725767037741"/>
          <c:h val="0.21650889390915273"/>
        </c:manualLayout>
      </c:layout>
      <c:overlay val="0"/>
      <c:txPr>
        <a:bodyPr/>
        <a:lstStyle/>
        <a:p>
          <a:pPr>
            <a:defRPr>
              <a:solidFill>
                <a:schemeClr val="tx1"/>
              </a:solidFill>
            </a:defRPr>
          </a:pPr>
          <a:endParaRPr lang="en-US"/>
        </a:p>
      </c:txPr>
    </c:legend>
    <c:plotVisOnly val="1"/>
    <c:dispBlanksAs val="gap"/>
    <c:showDLblsOverMax val="0"/>
  </c:chart>
  <c:txPr>
    <a:bodyPr/>
    <a:lstStyle/>
    <a:p>
      <a:pPr>
        <a:defRPr sz="1800"/>
      </a:pPr>
      <a:endParaRPr lang="en-US"/>
    </a:p>
  </c:tx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10/1/2017</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10/1/2017</a:t>
            </a:fld>
            <a:endParaRPr/>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a:t>
            </a:fld>
            <a:endParaRPr lang="en-GB"/>
          </a:p>
        </p:txBody>
      </p:sp>
    </p:spTree>
    <p:extLst>
      <p:ext uri="{BB962C8B-B14F-4D97-AF65-F5344CB8AC3E}">
        <p14:creationId xmlns:p14="http://schemas.microsoft.com/office/powerpoint/2010/main" val="220065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https://www.youtube.com/watch?v=j6tKf1IR5j8</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2680322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AutoNum type="alphaLcPeriod"/>
            </a:pPr>
            <a:r>
              <a:rPr lang="en-GB" baseline="0" dirty="0" smtClean="0"/>
              <a:t>Push the person back and call them out</a:t>
            </a:r>
          </a:p>
          <a:p>
            <a:pPr marL="342900" indent="-342900">
              <a:buAutoNum type="alphaLcPeriod"/>
            </a:pPr>
            <a:r>
              <a:rPr lang="en-GB" baseline="0" dirty="0" smtClean="0"/>
              <a:t>Confront them and tell them they better not push you again or else</a:t>
            </a:r>
          </a:p>
          <a:p>
            <a:pPr marL="342900" indent="-342900">
              <a:buAutoNum type="alphaLcPeriod"/>
            </a:pPr>
            <a:r>
              <a:rPr lang="en-GB" baseline="0" dirty="0" smtClean="0"/>
              <a:t>Politely ask t them to be more careful as they might have caused an accident</a:t>
            </a:r>
          </a:p>
          <a:p>
            <a:pPr marL="342900" indent="-342900">
              <a:buAutoNum type="alphaLcPeriod"/>
            </a:pPr>
            <a:r>
              <a:rPr lang="en-GB" baseline="0" dirty="0" smtClean="0"/>
              <a:t>Ignore them</a:t>
            </a:r>
          </a:p>
          <a:p>
            <a:pPr marL="342900" indent="-342900">
              <a:buAutoNum type="alphaLcPeriod"/>
            </a:pPr>
            <a:r>
              <a:rPr lang="en-GB" baseline="0" dirty="0" smtClean="0"/>
              <a:t>Something else</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881730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4287056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0" i="0" kern="1200" dirty="0" smtClean="0">
                <a:solidFill>
                  <a:schemeClr val="tx2"/>
                </a:solidFill>
                <a:effectLst/>
                <a:latin typeface="+mn-lt"/>
                <a:ea typeface="+mn-ea"/>
                <a:cs typeface="+mn-cs"/>
              </a:rPr>
              <a:t>How are you?</a:t>
            </a:r>
          </a:p>
          <a:p>
            <a:r>
              <a:rPr lang="en-GB" sz="1600" b="0" i="0" kern="1200" dirty="0" smtClean="0">
                <a:solidFill>
                  <a:schemeClr val="tx2"/>
                </a:solidFill>
                <a:effectLst/>
                <a:latin typeface="+mn-lt"/>
                <a:ea typeface="+mn-ea"/>
                <a:cs typeface="+mn-cs"/>
              </a:rPr>
              <a:t>No, really, how are you? Not the bland generic answer of "fine." Dig deep and figure out how you feel right now, in this moment. Got an answer? Great. </a:t>
            </a:r>
          </a:p>
          <a:p>
            <a:r>
              <a:rPr lang="en-GB" dirty="0" smtClean="0"/>
              <a:t>Draw an emoji that describes</a:t>
            </a:r>
            <a:r>
              <a:rPr lang="en-GB" baseline="0" dirty="0" smtClean="0"/>
              <a:t> how you are feeling now.</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2535843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4250694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3024992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https://www.youtube.com/watch?v=p_OejdoGk_g</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1746981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https://www.youtube.com/watch?v=p_OejdoGk_g</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2121730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https://www.youtube.com/watch?v=p_OejdoGk_g</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4193091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txBox="1">
            <a:spLocks noGrp="1" noChangeArrowheads="1"/>
          </p:cNvSpPr>
          <p:nvPr/>
        </p:nvSpPr>
        <p:spPr bwMode="auto">
          <a:xfrm>
            <a:off x="3776867" y="9377443"/>
            <a:ext cx="2890665" cy="493634"/>
          </a:xfrm>
          <a:prstGeom prst="rect">
            <a:avLst/>
          </a:prstGeom>
          <a:noFill/>
          <a:ln w="9525">
            <a:noFill/>
            <a:miter lim="800000"/>
            <a:headEnd/>
            <a:tailEnd/>
          </a:ln>
        </p:spPr>
        <p:txBody>
          <a:bodyPr anchor="b"/>
          <a:lstStyle/>
          <a:p>
            <a:pPr algn="r"/>
            <a:fld id="{30FD46B4-DC00-4238-941E-00F00A39FCF4}" type="slidenum">
              <a:rPr lang="en-US" sz="1200"/>
              <a:pPr algn="r"/>
              <a:t>22</a:t>
            </a:fld>
            <a:endParaRPr lang="en-US" sz="1200"/>
          </a:p>
        </p:txBody>
      </p:sp>
      <p:sp>
        <p:nvSpPr>
          <p:cNvPr id="16387" name="Rectangle 2"/>
          <p:cNvSpPr>
            <a:spLocks noGrp="1" noRot="1" noChangeAspect="1" noChangeArrowheads="1" noTextEdit="1"/>
          </p:cNvSpPr>
          <p:nvPr>
            <p:ph type="sldImg"/>
          </p:nvPr>
        </p:nvSpPr>
        <p:spPr>
          <a:xfrm>
            <a:off x="865188" y="739775"/>
            <a:ext cx="4937125" cy="3703638"/>
          </a:xfrm>
          <a:ln/>
        </p:spPr>
      </p:sp>
      <p:sp>
        <p:nvSpPr>
          <p:cNvPr id="16388" name="Rectangle 3"/>
          <p:cNvSpPr>
            <a:spLocks noGrp="1" noChangeArrowheads="1"/>
          </p:cNvSpPr>
          <p:nvPr>
            <p:ph type="body" idx="1"/>
          </p:nvPr>
        </p:nvSpPr>
        <p:spPr>
          <a:noFill/>
          <a:ln/>
        </p:spPr>
        <p:txBody>
          <a:bodyPr/>
          <a:lstStyle/>
          <a:p>
            <a:pPr eaLnBrk="1" hangingPunct="1"/>
            <a:r>
              <a:rPr lang="en-GB" sz="2800" dirty="0" smtClean="0"/>
              <a:t>Ask the room what they think the value of each of the elements of VC are?  Talk about the importance of the way things are said and how telling body language can be.</a:t>
            </a:r>
          </a:p>
          <a:p>
            <a:pPr eaLnBrk="1" hangingPunct="1"/>
            <a:endParaRPr lang="en-US" sz="2800" dirty="0" smtClean="0"/>
          </a:p>
          <a:p>
            <a:pPr eaLnBrk="1" hangingPunct="1"/>
            <a:r>
              <a:rPr lang="en-US" sz="2800" dirty="0" smtClean="0"/>
              <a:t>Use/ask for examples.</a:t>
            </a:r>
          </a:p>
        </p:txBody>
      </p:sp>
    </p:spTree>
    <p:extLst>
      <p:ext uri="{BB962C8B-B14F-4D97-AF65-F5344CB8AC3E}">
        <p14:creationId xmlns:p14="http://schemas.microsoft.com/office/powerpoint/2010/main" val="2126333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https://www.youtube.com/watch?v=HIhEMk7CZ-A</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2965476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https://www.youtube.com/watch?v=pCrV2LpTfJ8</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1578256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232464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8419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5A30F4-0B4E-4E4B-BC36-C30CD13F4E17}" type="datetimeFigureOut">
              <a:rPr lang="en-US" smtClean="0"/>
              <a:t>10/1/2017</a:t>
            </a:fld>
            <a:endParaRPr lang="en-US"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60BA0E-20D0-4E7C-B286-26C960A6788F}" type="slidenum">
              <a:rPr lang="en-GB" smtClean="0"/>
              <a:t>‹#›</a:t>
            </a:fld>
            <a:endParaRPr lang="en-GB"/>
          </a:p>
        </p:txBody>
      </p:sp>
    </p:spTree>
    <p:extLst>
      <p:ext uri="{BB962C8B-B14F-4D97-AF65-F5344CB8AC3E}">
        <p14:creationId xmlns:p14="http://schemas.microsoft.com/office/powerpoint/2010/main" val="2677911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7216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DD204D1-F9BD-4643-8480-6EA41EB484F1}" type="datetimeFigureOut">
              <a:rPr lang="en-US" smtClean="0"/>
              <a:t>10/1/2017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1986361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DD204D1-F9BD-4643-8480-6EA41EB484F1}" type="datetimeFigureOut">
              <a:rPr lang="en-US" smtClean="0"/>
              <a:t>10/1/2017</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19461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DD204D1-F9BD-4643-8480-6EA41EB484F1}" type="datetimeFigureOut">
              <a:rPr lang="en-US" smtClean="0"/>
              <a:t>10/1/2017</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690029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10/1/2017</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733527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10/1/2017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4253268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10/1/2017</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285042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148838511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5361591"/>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340695036"/>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4101202"/>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346417068"/>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ECB6C2-1084-4AED-A74A-DF028B0094EA}" type="datetimeFigureOut">
              <a:rPr lang="en-US" smtClean="0"/>
              <a:t>10/1/2017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200110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ECB6C2-1084-4AED-A74A-DF028B0094EA}" type="datetimeFigureOut">
              <a:rPr lang="en-US" smtClean="0"/>
              <a:t>10/1/2017</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3452348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smtClean="0"/>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Colored bar - 100% text</a:t>
            </a:r>
            <a:endParaRPr lang="en-GB" dirty="0">
              <a:solidFill>
                <a:schemeClr val="tx2"/>
              </a:solidFill>
            </a:endParaRPr>
          </a:p>
        </p:txBody>
      </p:sp>
      <p:sp>
        <p:nvSpPr>
          <p:cNvPr id="51" name="Tijdelijke aanduiding voor verticale tekst 2"/>
          <p:cNvSpPr>
            <a:spLocks noGrp="1"/>
          </p:cNvSpPr>
          <p:nvPr>
            <p:ph type="body" orient="vert" idx="13" hasCustomPrompt="1"/>
          </p:nvPr>
        </p:nvSpPr>
        <p:spPr>
          <a:xfrm>
            <a:off x="406146" y="1210043"/>
            <a:ext cx="831723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125182347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cxnSp>
          <p:nvCxnSpPr>
            <p:cNvPr id="7" name="Straight Connector 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D204D1-F9BD-4643-8480-6EA41EB484F1}" type="datetimeFigureOut">
              <a:rPr lang="en-US" smtClean="0"/>
              <a:pPr/>
              <a:t>10/1/2017</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622980551"/>
      </p:ext>
    </p:extLst>
  </p:cSld>
  <p:clrMap bg1="dk1" tx1="lt1" bg2="dk2" tx2="lt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 id="2147483875" r:id="rId16"/>
    <p:sldLayoutId id="2147483876"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simplypsychology.org/cognitive-therapy.html" TargetMode="External"/><Relationship Id="rId2" Type="http://schemas.openxmlformats.org/officeDocument/2006/relationships/hyperlink" Target="https://www.linkedin.com/pulse/i-were-22-self-awareness-most-important-skill-career-success-guber"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apa.org/helpcenter/willpower-gratification.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scientificamerican.com/article/what-happens-to-the-brain-during-cognitive-dissonance/" TargetMode="External"/><Relationship Id="rId2" Type="http://schemas.openxmlformats.org/officeDocument/2006/relationships/hyperlink" Target="https://hbr.org/2014/10/identifying-the-biases-behind-your-bad-decisions"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Developing Self Awareness</a:t>
            </a:r>
            <a:endParaRPr lang="en-US" dirty="0"/>
          </a:p>
        </p:txBody>
      </p:sp>
      <p:sp>
        <p:nvSpPr>
          <p:cNvPr id="3" name="Subtitle 2"/>
          <p:cNvSpPr>
            <a:spLocks noGrp="1"/>
          </p:cNvSpPr>
          <p:nvPr>
            <p:ph type="subTitle" idx="1"/>
          </p:nvPr>
        </p:nvSpPr>
        <p:spPr/>
        <p:txBody>
          <a:bodyPr/>
          <a:lstStyle/>
          <a:p>
            <a:r>
              <a:rPr lang="en-US" dirty="0" smtClean="0"/>
              <a:t>Level 4 – Academic Skills</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899592" y="1340768"/>
            <a:ext cx="5715000" cy="3810000"/>
          </a:xfrm>
          <a:prstGeom prst="rect">
            <a:avLst/>
          </a:prstGeom>
        </p:spPr>
      </p:pic>
    </p:spTree>
    <p:extLst>
      <p:ext uri="{BB962C8B-B14F-4D97-AF65-F5344CB8AC3E}">
        <p14:creationId xmlns:p14="http://schemas.microsoft.com/office/powerpoint/2010/main" val="1211267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599" y="452016"/>
            <a:ext cx="6347713" cy="1320800"/>
          </a:xfrm>
        </p:spPr>
        <p:txBody>
          <a:bodyPr/>
          <a:lstStyle/>
          <a:p>
            <a:r>
              <a:rPr lang="en-US" dirty="0" smtClean="0"/>
              <a:t>Session Overview (Part 1)</a:t>
            </a:r>
            <a:endParaRPr lang="en-US" dirty="0"/>
          </a:p>
        </p:txBody>
      </p:sp>
      <p:sp>
        <p:nvSpPr>
          <p:cNvPr id="14" name="Content Placeholder 13"/>
          <p:cNvSpPr>
            <a:spLocks noGrp="1"/>
          </p:cNvSpPr>
          <p:nvPr>
            <p:ph idx="1"/>
          </p:nvPr>
        </p:nvSpPr>
        <p:spPr>
          <a:xfrm>
            <a:off x="866441" y="1412776"/>
            <a:ext cx="7810015" cy="5328592"/>
          </a:xfrm>
        </p:spPr>
        <p:txBody>
          <a:bodyPr>
            <a:normAutofit/>
          </a:bodyPr>
          <a:lstStyle/>
          <a:p>
            <a:r>
              <a:rPr lang="en-US" sz="2800" dirty="0" smtClean="0"/>
              <a:t>What does it mean to be self-aware?</a:t>
            </a:r>
            <a:endParaRPr lang="en-US" sz="2800" dirty="0"/>
          </a:p>
          <a:p>
            <a:r>
              <a:rPr lang="en-US" sz="2800" dirty="0" smtClean="0"/>
              <a:t>Becoming Self-Aware (Part 1)</a:t>
            </a:r>
          </a:p>
          <a:p>
            <a:pPr lvl="1"/>
            <a:r>
              <a:rPr lang="en-US" sz="2400" dirty="0" smtClean="0"/>
              <a:t>Ask yourself why?</a:t>
            </a:r>
          </a:p>
          <a:p>
            <a:pPr lvl="1"/>
            <a:r>
              <a:rPr lang="en-US" sz="2400" dirty="0" smtClean="0"/>
              <a:t>Name your emotions</a:t>
            </a:r>
          </a:p>
          <a:p>
            <a:pPr lvl="1"/>
            <a:r>
              <a:rPr lang="en-US" sz="2400" dirty="0" smtClean="0"/>
              <a:t>Know your strengths and weaknesses</a:t>
            </a:r>
          </a:p>
          <a:p>
            <a:pPr marL="457200" lvl="1" indent="0">
              <a:buNone/>
            </a:pPr>
            <a:endParaRPr lang="en-US" sz="2400" dirty="0" smtClean="0"/>
          </a:p>
          <a:p>
            <a:pPr lvl="1"/>
            <a:endParaRPr lang="en-US" sz="2400" dirty="0" smtClean="0"/>
          </a:p>
          <a:p>
            <a:pPr lvl="1"/>
            <a:endParaRPr lang="en-US" sz="2400" dirty="0"/>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599" y="668040"/>
            <a:ext cx="6347713" cy="1320800"/>
          </a:xfrm>
        </p:spPr>
        <p:txBody>
          <a:bodyPr/>
          <a:lstStyle/>
          <a:p>
            <a:r>
              <a:rPr lang="en-US" dirty="0" smtClean="0"/>
              <a:t>Session Overview (Part 2)</a:t>
            </a:r>
            <a:endParaRPr lang="en-US" dirty="0"/>
          </a:p>
        </p:txBody>
      </p:sp>
      <p:sp>
        <p:nvSpPr>
          <p:cNvPr id="14" name="Content Placeholder 13"/>
          <p:cNvSpPr>
            <a:spLocks noGrp="1"/>
          </p:cNvSpPr>
          <p:nvPr>
            <p:ph idx="1"/>
          </p:nvPr>
        </p:nvSpPr>
        <p:spPr>
          <a:xfrm>
            <a:off x="866441" y="1628800"/>
            <a:ext cx="7810015" cy="5328592"/>
          </a:xfrm>
        </p:spPr>
        <p:txBody>
          <a:bodyPr>
            <a:normAutofit/>
          </a:bodyPr>
          <a:lstStyle/>
          <a:p>
            <a:r>
              <a:rPr lang="en-US" sz="3200" dirty="0" smtClean="0"/>
              <a:t>Becoming Self Aware </a:t>
            </a:r>
          </a:p>
          <a:p>
            <a:pPr lvl="1"/>
            <a:r>
              <a:rPr lang="en-US" sz="2800" dirty="0"/>
              <a:t>Improve your body </a:t>
            </a:r>
            <a:r>
              <a:rPr lang="en-US" sz="2800" dirty="0" smtClean="0"/>
              <a:t>language</a:t>
            </a:r>
          </a:p>
          <a:p>
            <a:pPr lvl="1"/>
            <a:r>
              <a:rPr lang="en-US" sz="2800" dirty="0" smtClean="0"/>
              <a:t>Monitor </a:t>
            </a:r>
            <a:r>
              <a:rPr lang="en-US" sz="2800" dirty="0"/>
              <a:t>your </a:t>
            </a:r>
            <a:r>
              <a:rPr lang="en-US" sz="2800" dirty="0" smtClean="0"/>
              <a:t>self–talk</a:t>
            </a:r>
          </a:p>
          <a:p>
            <a:pPr lvl="1"/>
            <a:r>
              <a:rPr lang="en-US" sz="2800" dirty="0" smtClean="0"/>
              <a:t>Play Devils Advocate</a:t>
            </a:r>
          </a:p>
          <a:p>
            <a:pPr lvl="1"/>
            <a:r>
              <a:rPr lang="en-US" sz="2800" dirty="0" smtClean="0"/>
              <a:t>Know your personality type</a:t>
            </a:r>
          </a:p>
          <a:p>
            <a:pPr lvl="1"/>
            <a:endParaRPr lang="en-US" sz="2800" dirty="0" smtClean="0"/>
          </a:p>
          <a:p>
            <a:pPr lvl="1"/>
            <a:endParaRPr lang="en-US" sz="2800" dirty="0" smtClean="0"/>
          </a:p>
          <a:p>
            <a:pPr lvl="1"/>
            <a:endParaRPr lang="en-US" sz="2800" dirty="0"/>
          </a:p>
        </p:txBody>
      </p:sp>
    </p:spTree>
    <p:extLst>
      <p:ext uri="{BB962C8B-B14F-4D97-AF65-F5344CB8AC3E}">
        <p14:creationId xmlns:p14="http://schemas.microsoft.com/office/powerpoint/2010/main" val="2650802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https://www.youtube.com/watch?v=j6tKf1IR5j8</a:t>
            </a:r>
          </a:p>
        </p:txBody>
      </p:sp>
    </p:spTree>
    <p:extLst>
      <p:ext uri="{BB962C8B-B14F-4D97-AF65-F5344CB8AC3E}">
        <p14:creationId xmlns:p14="http://schemas.microsoft.com/office/powerpoint/2010/main" val="3722319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What does it mean to be self-aware?</a:t>
            </a:r>
            <a:endParaRPr lang="en-US" sz="2800" dirty="0"/>
          </a:p>
        </p:txBody>
      </p:sp>
      <p:sp>
        <p:nvSpPr>
          <p:cNvPr id="3" name="Content Placeholder 2"/>
          <p:cNvSpPr>
            <a:spLocks noGrp="1"/>
          </p:cNvSpPr>
          <p:nvPr>
            <p:ph idx="1"/>
          </p:nvPr>
        </p:nvSpPr>
        <p:spPr>
          <a:xfrm>
            <a:off x="609598" y="1700808"/>
            <a:ext cx="6347714" cy="3880773"/>
          </a:xfrm>
        </p:spPr>
        <p:txBody>
          <a:bodyPr>
            <a:normAutofit/>
          </a:bodyPr>
          <a:lstStyle/>
          <a:p>
            <a:pPr marL="0" indent="0">
              <a:buNone/>
            </a:pPr>
            <a:r>
              <a:rPr lang="en-GB" sz="2400" dirty="0"/>
              <a:t>Self-awareness is one of the </a:t>
            </a:r>
            <a:r>
              <a:rPr lang="en-GB" sz="2400" dirty="0">
                <a:hlinkClick r:id="rId2"/>
              </a:rPr>
              <a:t>most important</a:t>
            </a:r>
            <a:r>
              <a:rPr lang="en-GB" sz="2400" dirty="0"/>
              <a:t> skills for success. How you behave and respond to external situations is governed by </a:t>
            </a:r>
            <a:r>
              <a:rPr lang="en-GB" sz="2400" dirty="0">
                <a:hlinkClick r:id="rId3"/>
              </a:rPr>
              <a:t>internal</a:t>
            </a:r>
            <a:r>
              <a:rPr lang="en-GB" sz="2400" dirty="0"/>
              <a:t> mental processes. Self-awareness uncovers any destructive thought-patterns and unhealthy habits. This leads to better decision-making and </a:t>
            </a:r>
            <a:r>
              <a:rPr lang="en-GB" sz="2400" dirty="0" smtClean="0"/>
              <a:t>behavioural </a:t>
            </a:r>
            <a:r>
              <a:rPr lang="en-GB" sz="2400" dirty="0"/>
              <a:t>responses.</a:t>
            </a:r>
          </a:p>
        </p:txBody>
      </p:sp>
      <p:pic>
        <p:nvPicPr>
          <p:cNvPr id="4" name="Picture 3"/>
          <p:cNvPicPr>
            <a:picLocks noChangeAspect="1"/>
          </p:cNvPicPr>
          <p:nvPr/>
        </p:nvPicPr>
        <p:blipFill>
          <a:blip r:embed="rId4"/>
          <a:stretch>
            <a:fillRect/>
          </a:stretch>
        </p:blipFill>
        <p:spPr>
          <a:xfrm>
            <a:off x="3563888" y="5096594"/>
            <a:ext cx="3200400" cy="1428750"/>
          </a:xfrm>
          <a:prstGeom prst="rect">
            <a:avLst/>
          </a:prstGeom>
        </p:spPr>
      </p:pic>
    </p:spTree>
    <p:extLst>
      <p:ext uri="{BB962C8B-B14F-4D97-AF65-F5344CB8AC3E}">
        <p14:creationId xmlns:p14="http://schemas.microsoft.com/office/powerpoint/2010/main" val="334761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Ask yourself why?</a:t>
            </a:r>
            <a:endParaRPr lang="en-US" dirty="0"/>
          </a:p>
        </p:txBody>
      </p:sp>
      <p:sp>
        <p:nvSpPr>
          <p:cNvPr id="5" name="Content Placeholder 4"/>
          <p:cNvSpPr>
            <a:spLocks noGrp="1"/>
          </p:cNvSpPr>
          <p:nvPr>
            <p:ph sz="half" idx="1"/>
          </p:nvPr>
        </p:nvSpPr>
        <p:spPr>
          <a:xfrm>
            <a:off x="609600" y="2160589"/>
            <a:ext cx="6266656" cy="3880772"/>
          </a:xfrm>
        </p:spPr>
        <p:txBody>
          <a:bodyPr>
            <a:noAutofit/>
          </a:bodyPr>
          <a:lstStyle/>
          <a:p>
            <a:r>
              <a:rPr lang="en-US" sz="2000" dirty="0" smtClean="0"/>
              <a:t>Before acting on a decision ask yourself ‘why?’</a:t>
            </a:r>
            <a:endParaRPr lang="en-US" sz="2000" dirty="0"/>
          </a:p>
          <a:p>
            <a:pPr marL="0" indent="0">
              <a:buNone/>
            </a:pPr>
            <a:endParaRPr lang="en-US" sz="2000" dirty="0"/>
          </a:p>
          <a:p>
            <a:pPr marL="0" indent="0">
              <a:buNone/>
            </a:pPr>
            <a:r>
              <a:rPr lang="en-US" sz="2000" dirty="0" smtClean="0"/>
              <a:t>A person at a festival  lifts </a:t>
            </a:r>
            <a:r>
              <a:rPr lang="en-US" sz="2000" dirty="0"/>
              <a:t>a</a:t>
            </a:r>
            <a:r>
              <a:rPr lang="en-US" sz="2000" dirty="0" smtClean="0"/>
              <a:t> friend onto their shoulders.  Someone </a:t>
            </a:r>
            <a:r>
              <a:rPr lang="en-US" sz="2000" dirty="0" smtClean="0"/>
              <a:t>pushes </a:t>
            </a:r>
            <a:r>
              <a:rPr lang="en-US" sz="2000" dirty="0" smtClean="0"/>
              <a:t>them from </a:t>
            </a:r>
            <a:r>
              <a:rPr lang="en-US" sz="2000" dirty="0" smtClean="0"/>
              <a:t>behind and </a:t>
            </a:r>
            <a:r>
              <a:rPr lang="en-US" sz="2000" dirty="0" smtClean="0"/>
              <a:t>they nearly drop their friend. The friend is very annoyed and says they </a:t>
            </a:r>
            <a:r>
              <a:rPr lang="en-US" sz="2000" dirty="0" smtClean="0"/>
              <a:t>were </a:t>
            </a:r>
            <a:r>
              <a:rPr lang="en-US" sz="2000" dirty="0" smtClean="0"/>
              <a:t>pushed deliberately by someone standing behind them.  What would you do next?</a:t>
            </a:r>
            <a:endParaRPr lang="en-US" sz="2000" dirty="0"/>
          </a:p>
        </p:txBody>
      </p:sp>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Ask yourself why?</a:t>
            </a:r>
            <a:endParaRPr lang="en-US" dirty="0"/>
          </a:p>
        </p:txBody>
      </p:sp>
      <p:sp>
        <p:nvSpPr>
          <p:cNvPr id="5" name="Content Placeholder 4"/>
          <p:cNvSpPr>
            <a:spLocks noGrp="1"/>
          </p:cNvSpPr>
          <p:nvPr>
            <p:ph sz="half" idx="1"/>
          </p:nvPr>
        </p:nvSpPr>
        <p:spPr>
          <a:xfrm>
            <a:off x="609600" y="2160589"/>
            <a:ext cx="6266656" cy="3880772"/>
          </a:xfrm>
        </p:spPr>
        <p:txBody>
          <a:bodyPr>
            <a:noAutofit/>
          </a:bodyPr>
          <a:lstStyle/>
          <a:p>
            <a:pPr marL="0" indent="0">
              <a:buNone/>
            </a:pPr>
            <a:r>
              <a:rPr lang="en-GB" sz="2000" dirty="0" smtClean="0"/>
              <a:t>A </a:t>
            </a:r>
            <a:r>
              <a:rPr lang="en-GB" sz="2000" dirty="0"/>
              <a:t>person without self-awareness runs on auto-pilot, and responds with knee-jerk reactions. Self-awareness allows you to assess situations objectively and rationally, without acting on biases and stereotypes.</a:t>
            </a:r>
          </a:p>
          <a:p>
            <a:pPr marL="0" indent="0">
              <a:buNone/>
            </a:pPr>
            <a:endParaRPr lang="en-GB" sz="2000" dirty="0"/>
          </a:p>
          <a:p>
            <a:pPr marL="0" indent="0">
              <a:buNone/>
            </a:pPr>
            <a:r>
              <a:rPr lang="en-GB" sz="2000" dirty="0"/>
              <a:t>Take a deep breath before you act, especially when a situation triggers anger or frustration. This gives you time to re-assess whether your response will be the best one</a:t>
            </a:r>
            <a:endParaRPr lang="en-US" sz="2000" dirty="0"/>
          </a:p>
        </p:txBody>
      </p:sp>
    </p:spTree>
    <p:extLst>
      <p:ext uri="{BB962C8B-B14F-4D97-AF65-F5344CB8AC3E}">
        <p14:creationId xmlns:p14="http://schemas.microsoft.com/office/powerpoint/2010/main" val="3089706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Name your emotions</a:t>
            </a:r>
            <a:endParaRPr lang="en-US" dirty="0"/>
          </a:p>
        </p:txBody>
      </p:sp>
      <p:pic>
        <p:nvPicPr>
          <p:cNvPr id="4" name="Picture 3"/>
          <p:cNvPicPr>
            <a:picLocks noChangeAspect="1"/>
          </p:cNvPicPr>
          <p:nvPr/>
        </p:nvPicPr>
        <p:blipFill>
          <a:blip r:embed="rId3"/>
          <a:stretch>
            <a:fillRect/>
          </a:stretch>
        </p:blipFill>
        <p:spPr>
          <a:xfrm>
            <a:off x="1259632" y="1556792"/>
            <a:ext cx="4589738" cy="4642842"/>
          </a:xfrm>
          <a:prstGeom prst="rect">
            <a:avLst/>
          </a:prstGeom>
        </p:spPr>
      </p:pic>
    </p:spTree>
    <p:extLst>
      <p:ext uri="{BB962C8B-B14F-4D97-AF65-F5344CB8AC3E}">
        <p14:creationId xmlns:p14="http://schemas.microsoft.com/office/powerpoint/2010/main" val="4121356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Name your emotions</a:t>
            </a:r>
            <a:endParaRPr lang="en-US" dirty="0"/>
          </a:p>
        </p:txBody>
      </p:sp>
      <p:sp>
        <p:nvSpPr>
          <p:cNvPr id="5" name="Content Placeholder 4"/>
          <p:cNvSpPr>
            <a:spLocks noGrp="1"/>
          </p:cNvSpPr>
          <p:nvPr>
            <p:ph sz="half" idx="1"/>
          </p:nvPr>
        </p:nvSpPr>
        <p:spPr>
          <a:xfrm>
            <a:off x="609600" y="2160589"/>
            <a:ext cx="6914728" cy="3880772"/>
          </a:xfrm>
        </p:spPr>
        <p:txBody>
          <a:bodyPr/>
          <a:lstStyle/>
          <a:p>
            <a:r>
              <a:rPr lang="en-US" dirty="0" smtClean="0"/>
              <a:t>Emotions create powerful physical and </a:t>
            </a:r>
            <a:r>
              <a:rPr lang="en-US" dirty="0" err="1" smtClean="0"/>
              <a:t>behavioural</a:t>
            </a:r>
            <a:r>
              <a:rPr lang="en-US" dirty="0" smtClean="0"/>
              <a:t> responses</a:t>
            </a:r>
            <a:endParaRPr lang="en-US" dirty="0"/>
          </a:p>
          <a:p>
            <a:r>
              <a:rPr lang="en-US" dirty="0" smtClean="0"/>
              <a:t>They are more complex than ‘happy’ or ‘sad’</a:t>
            </a:r>
            <a:endParaRPr lang="en-US" dirty="0"/>
          </a:p>
          <a:p>
            <a:r>
              <a:rPr lang="en-US" dirty="0" smtClean="0"/>
              <a:t>Putting your feelings into words has a therapeutic effect on your brain</a:t>
            </a:r>
          </a:p>
          <a:p>
            <a:endParaRPr lang="en-US" dirty="0"/>
          </a:p>
          <a:p>
            <a:pPr marL="0" indent="0">
              <a:buNone/>
            </a:pPr>
            <a:r>
              <a:rPr lang="en-US" dirty="0" smtClean="0"/>
              <a:t>Use one word to describe how you are feeling now.</a:t>
            </a:r>
            <a:endParaRPr lang="en-US" dirty="0"/>
          </a:p>
        </p:txBody>
      </p:sp>
    </p:spTree>
    <p:extLst>
      <p:ext uri="{BB962C8B-B14F-4D97-AF65-F5344CB8AC3E}">
        <p14:creationId xmlns:p14="http://schemas.microsoft.com/office/powerpoint/2010/main" val="2823413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Name your emotions</a:t>
            </a:r>
            <a:endParaRPr lang="en-US" dirty="0"/>
          </a:p>
        </p:txBody>
      </p:sp>
      <p:sp>
        <p:nvSpPr>
          <p:cNvPr id="5" name="Content Placeholder 4"/>
          <p:cNvSpPr>
            <a:spLocks noGrp="1"/>
          </p:cNvSpPr>
          <p:nvPr>
            <p:ph sz="half" idx="1"/>
          </p:nvPr>
        </p:nvSpPr>
        <p:spPr>
          <a:xfrm>
            <a:off x="609600" y="2160589"/>
            <a:ext cx="6914728" cy="3880772"/>
          </a:xfrm>
        </p:spPr>
        <p:txBody>
          <a:bodyPr/>
          <a:lstStyle/>
          <a:p>
            <a:r>
              <a:rPr lang="en-US" dirty="0" smtClean="0"/>
              <a:t>Emotions are complex and sometimes it is difficult to find the right word to describe how we are feeling</a:t>
            </a:r>
            <a:endParaRPr lang="en-US" dirty="0"/>
          </a:p>
          <a:p>
            <a:r>
              <a:rPr lang="en-US" dirty="0" smtClean="0"/>
              <a:t>Look at the list of words on the handout</a:t>
            </a:r>
            <a:endParaRPr lang="en-US" dirty="0"/>
          </a:p>
          <a:p>
            <a:r>
              <a:rPr lang="en-US" dirty="0" smtClean="0"/>
              <a:t>Can you find a better word to describe how you are </a:t>
            </a:r>
            <a:r>
              <a:rPr lang="en-US" dirty="0" smtClean="0"/>
              <a:t>feeling </a:t>
            </a:r>
            <a:r>
              <a:rPr lang="en-US" dirty="0" smtClean="0"/>
              <a:t>now</a:t>
            </a:r>
          </a:p>
          <a:p>
            <a:pPr marL="0" indent="0">
              <a:buNone/>
            </a:pPr>
            <a:r>
              <a:rPr lang="en-US" dirty="0" smtClean="0"/>
              <a:t>* If you don’t understand the meaning of some of the words use the iPad to look it up. </a:t>
            </a:r>
          </a:p>
          <a:p>
            <a:endParaRPr lang="en-US" dirty="0"/>
          </a:p>
          <a:p>
            <a:pPr marL="0" indent="0">
              <a:buNone/>
            </a:pPr>
            <a:r>
              <a:rPr lang="en-US" dirty="0" smtClean="0"/>
              <a:t>Pick a different word to describe how you are feeling now.</a:t>
            </a:r>
            <a:endParaRPr lang="en-US" dirty="0"/>
          </a:p>
        </p:txBody>
      </p:sp>
    </p:spTree>
    <p:extLst>
      <p:ext uri="{BB962C8B-B14F-4D97-AF65-F5344CB8AC3E}">
        <p14:creationId xmlns:p14="http://schemas.microsoft.com/office/powerpoint/2010/main" val="235562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Know your strengths…….. </a:t>
            </a:r>
            <a:endParaRPr lang="en-US" dirty="0"/>
          </a:p>
        </p:txBody>
      </p:sp>
      <p:sp>
        <p:nvSpPr>
          <p:cNvPr id="5" name="Content Placeholder 4"/>
          <p:cNvSpPr>
            <a:spLocks noGrp="1"/>
          </p:cNvSpPr>
          <p:nvPr>
            <p:ph sz="half" idx="1"/>
          </p:nvPr>
        </p:nvSpPr>
        <p:spPr>
          <a:xfrm>
            <a:off x="609600" y="2132856"/>
            <a:ext cx="7346776" cy="3880772"/>
          </a:xfrm>
        </p:spPr>
        <p:txBody>
          <a:bodyPr>
            <a:normAutofit/>
          </a:bodyPr>
          <a:lstStyle/>
          <a:p>
            <a:pPr marL="0" indent="0">
              <a:buNone/>
            </a:pPr>
            <a:endParaRPr lang="en-US" sz="2000" dirty="0"/>
          </a:p>
          <a:p>
            <a:r>
              <a:rPr lang="en-US" sz="2000" dirty="0" smtClean="0"/>
              <a:t>What do you perceive to be your current biggest strengths</a:t>
            </a:r>
          </a:p>
          <a:p>
            <a:pPr lvl="1"/>
            <a:r>
              <a:rPr lang="en-US" sz="1800" dirty="0" smtClean="0"/>
              <a:t>List at least 4 things</a:t>
            </a:r>
          </a:p>
          <a:p>
            <a:pPr lvl="1"/>
            <a:r>
              <a:rPr lang="en-US" sz="1800" dirty="0" smtClean="0"/>
              <a:t>Share your list with the others in your group</a:t>
            </a:r>
          </a:p>
          <a:p>
            <a:pPr lvl="1"/>
            <a:r>
              <a:rPr lang="en-US" sz="1800" dirty="0" smtClean="0"/>
              <a:t>How do your lists compare? </a:t>
            </a:r>
            <a:endParaRPr lang="en-US" sz="1800" dirty="0"/>
          </a:p>
        </p:txBody>
      </p:sp>
    </p:spTree>
    <p:extLst>
      <p:ext uri="{BB962C8B-B14F-4D97-AF65-F5344CB8AC3E}">
        <p14:creationId xmlns:p14="http://schemas.microsoft.com/office/powerpoint/2010/main" val="106943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………&amp; weaknesses</a:t>
            </a:r>
            <a:endParaRPr lang="en-US" dirty="0"/>
          </a:p>
        </p:txBody>
      </p:sp>
      <p:sp>
        <p:nvSpPr>
          <p:cNvPr id="5" name="Content Placeholder 4"/>
          <p:cNvSpPr>
            <a:spLocks noGrp="1"/>
          </p:cNvSpPr>
          <p:nvPr>
            <p:ph sz="half" idx="1"/>
          </p:nvPr>
        </p:nvSpPr>
        <p:spPr>
          <a:xfrm>
            <a:off x="609600" y="2132856"/>
            <a:ext cx="7634808" cy="3880772"/>
          </a:xfrm>
        </p:spPr>
        <p:txBody>
          <a:bodyPr>
            <a:normAutofit/>
          </a:bodyPr>
          <a:lstStyle/>
          <a:p>
            <a:pPr marL="0" indent="0">
              <a:buNone/>
            </a:pPr>
            <a:endParaRPr lang="en-US" sz="2000" dirty="0"/>
          </a:p>
          <a:p>
            <a:r>
              <a:rPr lang="en-US" sz="2000" dirty="0" smtClean="0"/>
              <a:t>What do you perceive to be your current biggest weaknesses</a:t>
            </a:r>
          </a:p>
          <a:p>
            <a:pPr lvl="1"/>
            <a:r>
              <a:rPr lang="en-US" sz="1800" dirty="0" smtClean="0"/>
              <a:t>List at least 4 things</a:t>
            </a:r>
          </a:p>
          <a:p>
            <a:pPr lvl="1"/>
            <a:r>
              <a:rPr lang="en-US" sz="1800" dirty="0" smtClean="0"/>
              <a:t>Share your list with the others in your group</a:t>
            </a:r>
          </a:p>
          <a:p>
            <a:pPr lvl="1"/>
            <a:r>
              <a:rPr lang="en-US" sz="1800" dirty="0" smtClean="0"/>
              <a:t>How do your lists compare? </a:t>
            </a:r>
          </a:p>
          <a:p>
            <a:pPr marL="457200" lvl="1" indent="0">
              <a:buNone/>
            </a:pPr>
            <a:endParaRPr lang="en-US" sz="1800" dirty="0"/>
          </a:p>
          <a:p>
            <a:pPr marL="457200" lvl="1" indent="0">
              <a:buNone/>
            </a:pPr>
            <a:endParaRPr lang="en-US" sz="1800" dirty="0"/>
          </a:p>
        </p:txBody>
      </p:sp>
    </p:spTree>
    <p:extLst>
      <p:ext uri="{BB962C8B-B14F-4D97-AF65-F5344CB8AC3E}">
        <p14:creationId xmlns:p14="http://schemas.microsoft.com/office/powerpoint/2010/main" val="101807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Know your strengths &amp; weaknesses</a:t>
            </a:r>
            <a:endParaRPr lang="en-US" dirty="0"/>
          </a:p>
        </p:txBody>
      </p:sp>
      <p:sp>
        <p:nvSpPr>
          <p:cNvPr id="5" name="Content Placeholder 4"/>
          <p:cNvSpPr>
            <a:spLocks noGrp="1"/>
          </p:cNvSpPr>
          <p:nvPr>
            <p:ph sz="half" idx="1"/>
          </p:nvPr>
        </p:nvSpPr>
        <p:spPr>
          <a:xfrm>
            <a:off x="609600" y="2132856"/>
            <a:ext cx="7634808" cy="3880772"/>
          </a:xfrm>
        </p:spPr>
        <p:txBody>
          <a:bodyPr>
            <a:normAutofit/>
          </a:bodyPr>
          <a:lstStyle/>
          <a:p>
            <a:pPr marL="0" indent="0">
              <a:buNone/>
            </a:pPr>
            <a:endParaRPr lang="en-US" sz="2000" dirty="0"/>
          </a:p>
          <a:p>
            <a:r>
              <a:rPr lang="en-US" sz="2000" dirty="0" smtClean="0"/>
              <a:t>Do </a:t>
            </a:r>
            <a:r>
              <a:rPr lang="en-US" sz="2000" dirty="0" smtClean="0"/>
              <a:t>you </a:t>
            </a:r>
            <a:r>
              <a:rPr lang="en-US" sz="2000" dirty="0" smtClean="0"/>
              <a:t>think others who know you would agree with your lists?</a:t>
            </a:r>
          </a:p>
          <a:p>
            <a:pPr lvl="1"/>
            <a:r>
              <a:rPr lang="en-US" sz="1800" dirty="0" smtClean="0"/>
              <a:t>What can you do to find out?</a:t>
            </a:r>
          </a:p>
          <a:p>
            <a:pPr lvl="1"/>
            <a:r>
              <a:rPr lang="en-US" sz="1800" dirty="0" smtClean="0"/>
              <a:t>What can you do to ensure you build on your strengths</a:t>
            </a:r>
          </a:p>
          <a:p>
            <a:pPr lvl="1"/>
            <a:r>
              <a:rPr lang="en-US" sz="1800" dirty="0" smtClean="0"/>
              <a:t>What strategies are there to help overcome your weaknesses</a:t>
            </a:r>
          </a:p>
          <a:p>
            <a:pPr marL="457200" lvl="1" indent="0">
              <a:buNone/>
            </a:pPr>
            <a:endParaRPr lang="en-US" sz="1800" dirty="0"/>
          </a:p>
          <a:p>
            <a:pPr marL="457200" lvl="1" indent="0">
              <a:buNone/>
            </a:pPr>
            <a:endParaRPr lang="en-US" sz="1800" dirty="0"/>
          </a:p>
        </p:txBody>
      </p:sp>
    </p:spTree>
    <p:extLst>
      <p:ext uri="{BB962C8B-B14F-4D97-AF65-F5344CB8AC3E}">
        <p14:creationId xmlns:p14="http://schemas.microsoft.com/office/powerpoint/2010/main" val="3939436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Say no to yourself</a:t>
            </a:r>
            <a:endParaRPr lang="en-US" dirty="0"/>
          </a:p>
        </p:txBody>
      </p:sp>
      <p:sp>
        <p:nvSpPr>
          <p:cNvPr id="5" name="Content Placeholder 4"/>
          <p:cNvSpPr>
            <a:spLocks noGrp="1"/>
          </p:cNvSpPr>
          <p:nvPr>
            <p:ph sz="half" idx="1"/>
          </p:nvPr>
        </p:nvSpPr>
        <p:spPr>
          <a:xfrm>
            <a:off x="609600" y="5229199"/>
            <a:ext cx="6770712" cy="812161"/>
          </a:xfrm>
        </p:spPr>
        <p:txBody>
          <a:bodyPr>
            <a:normAutofit/>
          </a:bodyPr>
          <a:lstStyle/>
          <a:p>
            <a:r>
              <a:rPr lang="en-US" dirty="0" smtClean="0"/>
              <a:t>Who still has their marshmallow?</a:t>
            </a:r>
            <a:endParaRPr lang="en-US" dirty="0"/>
          </a:p>
        </p:txBody>
      </p:sp>
      <p:pic>
        <p:nvPicPr>
          <p:cNvPr id="4" name="Picture 3"/>
          <p:cNvPicPr>
            <a:picLocks noChangeAspect="1"/>
          </p:cNvPicPr>
          <p:nvPr/>
        </p:nvPicPr>
        <p:blipFill>
          <a:blip r:embed="rId2"/>
          <a:stretch>
            <a:fillRect/>
          </a:stretch>
        </p:blipFill>
        <p:spPr>
          <a:xfrm>
            <a:off x="683568" y="1270000"/>
            <a:ext cx="5715000" cy="3810000"/>
          </a:xfrm>
          <a:prstGeom prst="rect">
            <a:avLst/>
          </a:prstGeom>
        </p:spPr>
      </p:pic>
    </p:spTree>
    <p:extLst>
      <p:ext uri="{BB962C8B-B14F-4D97-AF65-F5344CB8AC3E}">
        <p14:creationId xmlns:p14="http://schemas.microsoft.com/office/powerpoint/2010/main" val="665961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Say no to yourself</a:t>
            </a:r>
            <a:endParaRPr lang="en-GB" dirty="0"/>
          </a:p>
        </p:txBody>
      </p:sp>
      <p:sp>
        <p:nvSpPr>
          <p:cNvPr id="5" name="Content Placeholder 4"/>
          <p:cNvSpPr>
            <a:spLocks noGrp="1"/>
          </p:cNvSpPr>
          <p:nvPr>
            <p:ph idx="1"/>
          </p:nvPr>
        </p:nvSpPr>
        <p:spPr>
          <a:xfrm>
            <a:off x="683568" y="1628800"/>
            <a:ext cx="6347714" cy="3880773"/>
          </a:xfrm>
        </p:spPr>
        <p:txBody>
          <a:bodyPr>
            <a:normAutofit/>
          </a:bodyPr>
          <a:lstStyle/>
          <a:p>
            <a:pPr marL="0" indent="0">
              <a:buNone/>
            </a:pPr>
            <a:r>
              <a:rPr lang="en-GB" sz="2000" dirty="0"/>
              <a:t>The ability to say “no” to yourself to put off short-term gratification for the long-term gain is an important </a:t>
            </a:r>
            <a:r>
              <a:rPr lang="en-GB" sz="2000" dirty="0">
                <a:hlinkClick r:id="rId2"/>
              </a:rPr>
              <a:t>life-skill</a:t>
            </a:r>
            <a:r>
              <a:rPr lang="en-GB" sz="2000" dirty="0"/>
              <a:t>. Like a muscle, it is strengthened with exercise. The more you practice saying “no” to small daily challenges, the better you can withstand major temptations.</a:t>
            </a:r>
          </a:p>
          <a:p>
            <a:pPr marL="0" indent="0">
              <a:buNone/>
            </a:pPr>
            <a:r>
              <a:rPr lang="en-GB" sz="2000" dirty="0"/>
              <a:t>There are plenty of daily temptations -- social media, junk food, gossiping, </a:t>
            </a:r>
            <a:r>
              <a:rPr lang="en-GB" sz="2000" dirty="0" err="1"/>
              <a:t>Youtube</a:t>
            </a:r>
            <a:r>
              <a:rPr lang="en-GB" sz="2000" dirty="0"/>
              <a:t>. Make a goal of saying “no” to five different temptations each day.</a:t>
            </a:r>
          </a:p>
          <a:p>
            <a:endParaRPr lang="en-GB" sz="2000" dirty="0"/>
          </a:p>
        </p:txBody>
      </p:sp>
      <p:sp>
        <p:nvSpPr>
          <p:cNvPr id="6" name="Rectangle 5"/>
          <p:cNvSpPr/>
          <p:nvPr/>
        </p:nvSpPr>
        <p:spPr>
          <a:xfrm>
            <a:off x="3347864" y="5949280"/>
            <a:ext cx="5955776" cy="307777"/>
          </a:xfrm>
          <a:prstGeom prst="rect">
            <a:avLst/>
          </a:prstGeom>
        </p:spPr>
        <p:txBody>
          <a:bodyPr wrap="square">
            <a:spAutoFit/>
          </a:bodyPr>
          <a:lstStyle/>
          <a:p>
            <a:r>
              <a:rPr lang="en-GB" sz="1400" dirty="0"/>
              <a:t>https://www.apa.org/helpcenter/willpower-gratification.pdf</a:t>
            </a:r>
          </a:p>
        </p:txBody>
      </p:sp>
    </p:spTree>
    <p:extLst>
      <p:ext uri="{BB962C8B-B14F-4D97-AF65-F5344CB8AC3E}">
        <p14:creationId xmlns:p14="http://schemas.microsoft.com/office/powerpoint/2010/main" val="295726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Say no to yourself</a:t>
            </a:r>
            <a:endParaRPr lang="en-GB" dirty="0"/>
          </a:p>
        </p:txBody>
      </p:sp>
      <p:sp>
        <p:nvSpPr>
          <p:cNvPr id="5" name="Content Placeholder 4"/>
          <p:cNvSpPr>
            <a:spLocks noGrp="1"/>
          </p:cNvSpPr>
          <p:nvPr>
            <p:ph sz="half" idx="1"/>
          </p:nvPr>
        </p:nvSpPr>
        <p:spPr>
          <a:xfrm>
            <a:off x="323528" y="1412776"/>
            <a:ext cx="4596732" cy="3880772"/>
          </a:xfrm>
        </p:spPr>
        <p:txBody>
          <a:bodyPr>
            <a:normAutofit/>
          </a:bodyPr>
          <a:lstStyle/>
          <a:p>
            <a:pPr marL="0" indent="0">
              <a:buNone/>
            </a:pPr>
            <a:r>
              <a:rPr lang="en-GB" sz="2400" dirty="0" smtClean="0"/>
              <a:t>Keep the end goal in mind!</a:t>
            </a:r>
          </a:p>
          <a:p>
            <a:pPr marL="0" indent="0">
              <a:buNone/>
            </a:pPr>
            <a:endParaRPr lang="en-GB" sz="2400" dirty="0"/>
          </a:p>
          <a:p>
            <a:r>
              <a:rPr lang="en-GB" sz="2400" dirty="0" smtClean="0"/>
              <a:t>Have you recently been derailed by something?</a:t>
            </a:r>
          </a:p>
          <a:p>
            <a:r>
              <a:rPr lang="en-GB" sz="2400" dirty="0" smtClean="0"/>
              <a:t>What could you have done to stop this from happening?</a:t>
            </a:r>
            <a:endParaRPr lang="en-GB" sz="24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3140968"/>
            <a:ext cx="3738737" cy="3356992"/>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327124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980728"/>
            <a:ext cx="7321996" cy="4856924"/>
          </a:xfrm>
          <a:prstGeom prst="rect">
            <a:avLst/>
          </a:prstGeom>
        </p:spPr>
      </p:pic>
    </p:spTree>
    <p:extLst>
      <p:ext uri="{BB962C8B-B14F-4D97-AF65-F5344CB8AC3E}">
        <p14:creationId xmlns:p14="http://schemas.microsoft.com/office/powerpoint/2010/main" val="229962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599" y="452016"/>
            <a:ext cx="6347713" cy="1320800"/>
          </a:xfrm>
        </p:spPr>
        <p:txBody>
          <a:bodyPr/>
          <a:lstStyle/>
          <a:p>
            <a:r>
              <a:rPr lang="en-US" dirty="0" smtClean="0"/>
              <a:t>In Part 1 we looked at….</a:t>
            </a:r>
            <a:endParaRPr lang="en-US" dirty="0"/>
          </a:p>
        </p:txBody>
      </p:sp>
      <p:sp>
        <p:nvSpPr>
          <p:cNvPr id="14" name="Content Placeholder 13"/>
          <p:cNvSpPr>
            <a:spLocks noGrp="1"/>
          </p:cNvSpPr>
          <p:nvPr>
            <p:ph idx="1"/>
          </p:nvPr>
        </p:nvSpPr>
        <p:spPr>
          <a:xfrm>
            <a:off x="866441" y="1412776"/>
            <a:ext cx="7810015" cy="5328592"/>
          </a:xfrm>
        </p:spPr>
        <p:txBody>
          <a:bodyPr>
            <a:normAutofit/>
          </a:bodyPr>
          <a:lstStyle/>
          <a:p>
            <a:r>
              <a:rPr lang="en-US" sz="2800" dirty="0" smtClean="0"/>
              <a:t>What does it mean to be self-aware?</a:t>
            </a:r>
            <a:endParaRPr lang="en-US" sz="2800" dirty="0"/>
          </a:p>
          <a:p>
            <a:r>
              <a:rPr lang="en-US" sz="2800" dirty="0" smtClean="0"/>
              <a:t>Becoming Self-Aware (Part 1)</a:t>
            </a:r>
          </a:p>
          <a:p>
            <a:pPr lvl="1"/>
            <a:r>
              <a:rPr lang="en-US" sz="2400" dirty="0" smtClean="0"/>
              <a:t>Ask yourself why?</a:t>
            </a:r>
          </a:p>
          <a:p>
            <a:pPr lvl="1"/>
            <a:r>
              <a:rPr lang="en-US" sz="2400" dirty="0" smtClean="0"/>
              <a:t>Name your emotions</a:t>
            </a:r>
          </a:p>
          <a:p>
            <a:pPr lvl="1"/>
            <a:r>
              <a:rPr lang="en-US" sz="2400" dirty="0" smtClean="0"/>
              <a:t>Know your strengths and weaknesses</a:t>
            </a:r>
          </a:p>
          <a:p>
            <a:pPr lvl="1"/>
            <a:r>
              <a:rPr lang="en-US" sz="2400" dirty="0" smtClean="0"/>
              <a:t>Say no to yourself</a:t>
            </a:r>
            <a:endParaRPr lang="en-US" sz="2400" dirty="0"/>
          </a:p>
          <a:p>
            <a:pPr marL="457200" lvl="1" indent="0">
              <a:buNone/>
            </a:pPr>
            <a:endParaRPr lang="en-US" sz="2400" dirty="0" smtClean="0"/>
          </a:p>
          <a:p>
            <a:pPr lvl="1"/>
            <a:endParaRPr lang="en-US" sz="2400" dirty="0" smtClean="0"/>
          </a:p>
          <a:p>
            <a:pPr lvl="1"/>
            <a:endParaRPr lang="en-US" sz="2400" dirty="0"/>
          </a:p>
        </p:txBody>
      </p:sp>
    </p:spTree>
    <p:extLst>
      <p:ext uri="{BB962C8B-B14F-4D97-AF65-F5344CB8AC3E}">
        <p14:creationId xmlns:p14="http://schemas.microsoft.com/office/powerpoint/2010/main" val="224201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599" y="668040"/>
            <a:ext cx="6347713" cy="1320800"/>
          </a:xfrm>
        </p:spPr>
        <p:txBody>
          <a:bodyPr/>
          <a:lstStyle/>
          <a:p>
            <a:r>
              <a:rPr lang="en-US" dirty="0" smtClean="0"/>
              <a:t>Session Overview (Part 2)</a:t>
            </a:r>
            <a:endParaRPr lang="en-US" dirty="0"/>
          </a:p>
        </p:txBody>
      </p:sp>
      <p:sp>
        <p:nvSpPr>
          <p:cNvPr id="14" name="Content Placeholder 13"/>
          <p:cNvSpPr>
            <a:spLocks noGrp="1"/>
          </p:cNvSpPr>
          <p:nvPr>
            <p:ph idx="1"/>
          </p:nvPr>
        </p:nvSpPr>
        <p:spPr>
          <a:xfrm>
            <a:off x="866441" y="1628800"/>
            <a:ext cx="7810015" cy="5328592"/>
          </a:xfrm>
        </p:spPr>
        <p:txBody>
          <a:bodyPr>
            <a:normAutofit/>
          </a:bodyPr>
          <a:lstStyle/>
          <a:p>
            <a:r>
              <a:rPr lang="en-US" sz="3200" dirty="0" smtClean="0"/>
              <a:t>Becoming Self Aware </a:t>
            </a:r>
          </a:p>
          <a:p>
            <a:pPr lvl="1"/>
            <a:r>
              <a:rPr lang="en-US" sz="2800" dirty="0"/>
              <a:t>Improve your body </a:t>
            </a:r>
            <a:r>
              <a:rPr lang="en-US" sz="2800" dirty="0" smtClean="0"/>
              <a:t>language</a:t>
            </a:r>
          </a:p>
          <a:p>
            <a:pPr lvl="1"/>
            <a:r>
              <a:rPr lang="en-US" sz="2800" dirty="0" smtClean="0"/>
              <a:t>Monitor </a:t>
            </a:r>
            <a:r>
              <a:rPr lang="en-US" sz="2800" dirty="0"/>
              <a:t>your </a:t>
            </a:r>
            <a:r>
              <a:rPr lang="en-US" sz="2800" dirty="0" smtClean="0"/>
              <a:t>self–talk</a:t>
            </a:r>
          </a:p>
          <a:p>
            <a:pPr lvl="1"/>
            <a:r>
              <a:rPr lang="en-US" sz="2800" dirty="0" smtClean="0"/>
              <a:t>Play Devils Advocate</a:t>
            </a:r>
          </a:p>
          <a:p>
            <a:pPr lvl="1"/>
            <a:r>
              <a:rPr lang="en-US" sz="2800" dirty="0" smtClean="0"/>
              <a:t>Know your personality type</a:t>
            </a:r>
          </a:p>
          <a:p>
            <a:pPr lvl="1"/>
            <a:endParaRPr lang="en-US" sz="2800" dirty="0" smtClean="0"/>
          </a:p>
          <a:p>
            <a:pPr lvl="1"/>
            <a:endParaRPr lang="en-US" sz="2800" dirty="0" smtClean="0"/>
          </a:p>
          <a:p>
            <a:pPr lvl="1"/>
            <a:endParaRPr lang="en-US" sz="2800" dirty="0"/>
          </a:p>
        </p:txBody>
      </p:sp>
    </p:spTree>
    <p:extLst>
      <p:ext uri="{BB962C8B-B14F-4D97-AF65-F5344CB8AC3E}">
        <p14:creationId xmlns:p14="http://schemas.microsoft.com/office/powerpoint/2010/main" val="2140012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Improve your body language</a:t>
            </a:r>
            <a:endParaRPr lang="en-US" dirty="0"/>
          </a:p>
        </p:txBody>
      </p:sp>
      <p:sp>
        <p:nvSpPr>
          <p:cNvPr id="5" name="Content Placeholder 4"/>
          <p:cNvSpPr>
            <a:spLocks noGrp="1"/>
          </p:cNvSpPr>
          <p:nvPr>
            <p:ph sz="half" idx="1"/>
          </p:nvPr>
        </p:nvSpPr>
        <p:spPr>
          <a:xfrm>
            <a:off x="755576" y="2204864"/>
            <a:ext cx="5688632" cy="2376264"/>
          </a:xfrm>
        </p:spPr>
        <p:txBody>
          <a:bodyPr>
            <a:normAutofit/>
          </a:bodyPr>
          <a:lstStyle/>
          <a:p>
            <a:r>
              <a:rPr lang="en-US" sz="2400" dirty="0" smtClean="0"/>
              <a:t>Words</a:t>
            </a:r>
          </a:p>
          <a:p>
            <a:r>
              <a:rPr lang="en-US" sz="2400" dirty="0" smtClean="0"/>
              <a:t>Tone </a:t>
            </a:r>
          </a:p>
          <a:p>
            <a:r>
              <a:rPr lang="en-US" sz="2400" dirty="0" smtClean="0"/>
              <a:t>Body Language</a:t>
            </a:r>
            <a:endParaRPr lang="en-US" sz="2400" dirty="0"/>
          </a:p>
        </p:txBody>
      </p:sp>
      <p:sp>
        <p:nvSpPr>
          <p:cNvPr id="4" name="Vertical Text Placeholder 8"/>
          <p:cNvSpPr txBox="1">
            <a:spLocks/>
          </p:cNvSpPr>
          <p:nvPr/>
        </p:nvSpPr>
        <p:spPr>
          <a:xfrm>
            <a:off x="609600" y="1540916"/>
            <a:ext cx="5978624" cy="389484"/>
          </a:xfrm>
          <a:prstGeom prst="rect">
            <a:avLst/>
          </a:prstGeom>
          <a:noFill/>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dirty="0" smtClean="0">
                <a:solidFill>
                  <a:schemeClr val="tx1"/>
                </a:solidFill>
              </a:rPr>
              <a:t>It’s not just what you say…………….</a:t>
            </a:r>
            <a:endParaRPr lang="en-GB" sz="2400" dirty="0">
              <a:solidFill>
                <a:schemeClr val="tx1"/>
              </a:solidFill>
            </a:endParaRPr>
          </a:p>
        </p:txBody>
      </p:sp>
    </p:spTree>
    <p:extLst>
      <p:ext uri="{BB962C8B-B14F-4D97-AF65-F5344CB8AC3E}">
        <p14:creationId xmlns:p14="http://schemas.microsoft.com/office/powerpoint/2010/main" val="1681701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AutoShape 4" descr="data:image/jpeg;base64,/9j/4AAQSkZJRgABAQAAAQABAAD/2wCEAAkGBhQSEBQUEhQUFRUWGBwUGBgYGBQVHBwYFhcYGhUYGhoYHCgfGhkjGRgVHy8gIycpLC0sFx4xNTAqNSYrLCkBCQoKDQwODQwPDSkYEhgpKSkpKSkpKSkpKSkpKSkpKSkpKSkpKSkpKSkpKSkpKSkpKSkpKSkpKSkpKSkpKSkpKf/AABEIAMgAmgMBIgACEQEDEQH/xAAcAAACAwADAQAAAAAAAAAAAAAABgQFBwECCAP/xABFEAABAwEFAwgFCgQGAwEAAAABAAIRAwQFEiExBkFRBxMiM2FxcrIygZGh0RQVQlJTVJKjsdIXI8HwCGKCouHxQ5PCg//EABUBAQEAAAAAAAAAAAAAAAAAAAAB/8QAFBEBAAAAAAAAAAAAAAAAAAAAAP/aAAwDAQACEQMRAD8A1+7btpGjT/l0/Qb9Bv1R2KR82Uvsqf4G/Bc3Z1NLwN8oUlBF+bKX2VP8Dfgj5spfZU/wN+ClIQRfmyl9lT/A34I+bKX2VP8AA34KUoF937QslE1rRUbTYMpO87gBq5x4BB9fmyl9lT/A34KsvW8rDZgTXdZ6cZkEU5z0yic1i22nLfaLTip2SbPRn0//ACuG7P6EnhnulZs6q6o6XFziTMkkkk6nPU9qDdr65YrAwxZ6VKpkSXOYGidzQAJcfWBrqotLlwsQdFSxZfWp808exwaVinyVx3L5mwuA0QemLg5RrotZDWPpU3n6FVjaR7gXDCT3FODbtonSnT/Az4Lxn8mKZtk+Ua23c4c1UL6QPSo1CXMI/wAu9h7W+woPU3zZS+yp/gb8EfNlL7Kn+BvwVHsRt/Zrzo46Jw1Gj+ZSdGJh/wDpvBw9xyTMgi/NlL7Kn+BvwR82Uvsqf4G/BSkIIvzZS+yp/gb8EfNlL7Kn+BvwUpCCKbspfZU/wN+CRLysbOeq9Bnpu+i36x7FopSBefX1fG7zFA7XZ1NLwN8oUlRrs6ml4G+UKSgEIQgg35fDLLZ6leqYZTaXHtjQDtJgLyvtntraLytGKs44ATzdMZNYDrA46dI5lN/Ldt4bTafkdF38qi6HwYDqmjp4hug7Z9S9sDss20VC6oeiyDHHgEES7tk3vaHu01jfClOu0MyaN+ZOa1WpdbWeiMsslWVtmQ5xAGTjnOW+cj/e9Ag07DnOnq4L6Wi6QWktzGvd7Fptl2ZYc3DUQ4Ee8cVT3lsqaXSZoOGUTwjd+kzogz5t0Rq1QLyuSM2rQRZD9IRuOUdx/wClV3tSABQIly35XsVobWs7yyo3fxG9rhvaeC9Qcnm3dO9LLzgAZVYcNWnM4XbiN+B2o9Y3LzFe9nzlW3Jnti67rex8jmqkUqoJIGAuEv726j1oPWKF1pvDgCCCCJBGYIOhHYuyAQhCAKQLz6+r43eYp/KQLz6+r43eYoHa7OppeBvlCkqNdnU0vA3yhSUAqHbq+H2W7rRWpYQ9jDhLiAA45A56kTIG9Xyy7l7a91koMaDBqlzjMDot6M8TJyQeeyCXy6SSZJO+Tqtz2FugUbMwQJd0ieMrEqdPpAamf6r0XdFINosA4D9EE+jYg7VT7Ndwbln7l8rFMq3pgIPgbKIVfXsQz7ciDorisclEqeigULdcYgxI7UoX3dUBaJaXyDPGf0/qkraY9GJzJQZtfFPIpdrDNMVudLiqBzc44FB6D5C9s/lFlNkquBq2f0JObqR078Po90LUl5i5GK0X1Z5JzbUaI7WE59kf0Xp1AIQhAFIF59fV8bvMU/lIF59fV8bvMUDtdnU0vA3yhSVGuzqaXgb5QpKASLyv0MdhYABPPNMkwGhrXFx9kp6WWcqO0lN9Rlnp1CTTxY2gSA4xBn6wzHZJQY1QulwrOczMMcPaTEd+q2zZ+vNBs6wB696SrgsVFjHEvlubtR9aW6Zk+l7ZTjs80mjTMASNOGeQy7IQM1kVi1yhWOnlpKmgIOHuXSsOivoUVNEFDeNKKTo1P9+1JN5XSXDpA5ZjPetDtjAciNf6JdvKzDnJgQN0oMiv2yCmABqdfbkqSjZQ8uGkxHedPenLauxZyBlnHd/cpJstsFOqJ0OR7j8Mj6lBd8mtcNvex4vtgPW6Wj3kL1YF48sNpFG2U3l5phlRr8QGIth2KQN8EL1DsVt3Z7zpPfZy8GmcL2vAa4E5gwCRBzjPcVQxoQhAFIF59fV8bvMU/lIF59fV8bvMUDtdnU0vA3yhSVGuzqaXgb5QpKAXm2pdj32u8nOLiRVc0DXUkujhqNF6SWC8olpq2K31eYaAKrzUEiSXOiQOOaBduNuEiztiXvZGc9BriTrpmTkVoV4bQixtbFM1YGbWkAiN2Y9aR7kuCu+q+q9uGtSAqBvEj6P+ppd7k/1nNcxtdoaC5ozdppM90fpCDts/yr2SucLiaZG90AesnRNdnvmhWE0arHj/ACuaVjzbPabe+obPY6NPDTc5tapTh1XDOEMygFx0j2lKND5U6pUwuqYWNJcajMBBAzaRMg4pAznKUHo+vbw1kkhcG3AiOwH2rMNhW2i0OptrVH807QHpaCYk5x35/qnzadnNWd7mTjw5eoIOb4vdlMS5zRA3lLFTayzB3pGpuOEE/p2hY/bto61d01HF0khrc4GeZIG4cPgp95XNaaRYGuqVC4yxzQDSLC1sYQM2vDsQIIEQEDHtVtbTe4tDWAbtZ/4We24tcSW6K5r2uqx/NWgY2Hc7UeE6tz3j2FVdqseFxj0ToTw7e1BBtFbFBOq2L/DW087bT9HDS9svj3SsbqtOu7T4L0L/AIdbG0XbWqAdJ9dzXHsYxmEf7ne1BqyEIQBSBefX1fG7zFP5SBefX1fG7zFA7XZ1NLwN8oUlRrs6ml4G+UKSgFl/Kzs+a1WkWCKjhNM7i5p6TSdxgtIPYexagqHa1oDKbyJDagBPAOBE+3Cgz65bRirhx9I02YtIlstcB2SP1VqLsq08LKOGrSc97yKs9AVHtLmgjIgA1C0Huz0VTebhStjHgCC0hwGUxB93S96Y7PeIOU+rs1QXFnoCIgQMhujhEKjv268eINZicfrOJH6q8sloBb/f9hRa1VxxQOz/ALlBTsuWqW0KbHCGuHOOYS10EjGBGcFsiZERlrlK26Yx1keKlMOwtJbizggajgYV3dzQGZd08Y1jsn9FB2wpl1jqBokkEe1B58u8MbVpuZTzGTsRBaW5BsCJmQ8kznO5bDZadOpSGOk/SBBOfd7lkVjtbKVXm6moORGccR2iVr+z9qIptwkHo8QRnwB0QLN9bFc9VGCngaDLicye9J+2Ng5okCGN0a0EnIEic+MLUb3vrMh7gAM8DTLjHaMmjt17FkO2V6GrVMwDwGgA3BAuVfQjtyXpbkMu/mrmonfVfUqn1vLB/tYF5rLCWCBJxZcZ4evJeutirpNmu6y0XCHMpNDhwdEu/wBxKC6QhCAKQLz6+r43eYp/KQLz6+r43eYoHa7OppeBvlCkqNdnU0vA3yhSUAvnXoNe0tcJa4QR2FfRCDM9s7m5uWiXHBkYAJk4QO8DGSeLhklqwF7YxEzhDcs8m789Dr7FpO2Vlzpvzgg0zplmHDI78ik2pYWuc85Bu6NIg4YjU5T/ANoGK5KmJs555z36/opFupBubjkO3eqjZuoW0+lx38N/vJHqVpWtrOcBeZDdNNeJ7EFnZPRzEE6DgoG1DHmyVQ0wcJhR742gpgHoh5p9OOBG8Hj3JL2r5Qucs5ZSEOe2CDMDEJ17iEGRWwtaDJmoHSD3HNalsleAq0Q49EgQVjT6bg4h2qddnL8wMDS4NEHPgR+vdqgvtqbWACQYcBlKzm11jUeTv3/EJk2ntOIB0jWDHtkHgQqKrZMGsGQSCOz/AJBBHcgfuRXYmnbaz61Vxw2WpTcGgDpOzcJJ+jLR3r0Ssn/w72WLFaX/AF68fgY39y1hAIQhAFIF59fV8bvMU/lIF59fV8bvMUDtdnU0vA3yhSVGuzqaXgb5QpKAQhCCJetg56k5kxIyPA7lntlZhNRhJxhxaC4anCBI4xnwWmpS2vsAYee3ei4RqIMmZH9hAsuvFtNjiDIDTmAc3HTu0n1LPLZtc51UB0iPoiX4sx64H9O3K8tW1TSX0xhfnHRBwtBBxZ6EzBkwN2SrdgLoJrPtFVpd9BkgHvdPuEIJQvp9QNdTxklsE4HjPUk5aSIVPfNiLqjXNLgAIccDwScyMozOg4lavTvmlRDi8ZgwNx/uM1R23lCoYS7A3eBLnHNvh0QY1fB/mE4HgSTmI7DruKg0Kj3GBMTJHrT9tLfFnqtDmsa15MSATOmk6d/clu57NzlUAN1Oe7L/AJUEuvdMNbJywioAN2Iglv4SfYqq96vShpkNyB/67AFOve83MqlrSTBEHTogCAB2Rv4qotMSMWWJ2YAjInOBuyKD0tyPXXzFz2eRBqA1j/8Ao4lv+3CnVQrltFN9mouokGkabSyNMOEYfcpqoEIQgCkC8+vq+N3mKfykC8+vq+N3mKB2uzqaXgb5QpKjXZ1NLwN8oUlAIQhAKl2yYfkVYtzLW444hubh62yrpV+0NfBZLQ4DFho1HRxim4x60GKXjRpBgfZ3TSq54MIc5pjNsYYkazPqUvZ17qXNjCcDowl+uEakQM/04SqOy0yaWNgDmvbOE6HKRHBwn9Vf7L35Z5zkVekTxIa0Q2XaGdwyylAwWilQtVGqDkWktcR9EkZwTvgRMcVSu2Osgpgiq4QC5oEOBmJ7ycIM6qPfN4hr4aWhpIcWjMyS0HTWB7gVFufZ+02tlV9JxplmEFzp6Rg4mR7PagVbxu5jqoaHSSZ3QcpEkZDLs3K3q3W2yYKpDYO6YcNZy+kJ4jQKpu2rScxxMh2MsznFlJk9oOSrdqb9L202Yg4gS7eZzkGN/wAVBTXjVBr1HNJgkkd26fVkoVe0lxk7sh6l83VCV0lUa7yScsAsraditYHMYoZVmObxGYcN7MROeoneNPQVKqHAOaQQcwQQQRxBGq8Pq/uTby3WNoZZ7TVpsBxBkgtk69F0iDwQew0LAtjP8QdVjsF4t5xh0q02hr2+JogOHdB71qtxcpt3WuBStNMOOWB55p08AHxPqlA0FIF59fV8bvMU/JBvPr6vjd5igdrs6ml4G+UKSo12dTS8DfKFJQCF0q1Q1pc4gACSSQAANSSdAs12w5drHZmuZZT8praDDPNA8XP+kOxszxGqDRrbbWUabqlVwYxgLnOcYAA1JKxrbjl6pPpPo2BriXAsNZ4wgA5HA3UmCczEcCss2m29ttvJ+UV3FhMik3o0xGnQGRjiZKoQEDfsbtkKEUa8inJwvGeGeI3t/RMd8XE2q0V7NUBeMw+m4QfWNO5ZYVZbNmubTSp2eoadSq9tMEEgS8gdIbxnnIQbryXUR8nxVHF9c5PJABaGkhjezIDPf6k0W66ZJc3ov3EfoeI7CoN27MMs/TY4ur4Q19Qy0PjWWDogToBpKv7HXFRs6EZOB1B4IPNu32y9ew2hz8xTquJDhMScy3sOuSTy5eur7uxlWg9j6bajSM2kAgj4rzdtvseLK/HSM0nHIZy3sPEdqBUQhCAQhCAQhchA57Icq9uu+GtfztH7KqXOAH+QzLPVl2JutHLRZnvc40a4LiXR/LMSZicQnvhY8uEHti7OopeBvlCUdsuV6xWAObj5+uMuapkGD/nfo33nsWJbU8sVttbBSpu+T0A0MwUz0nACDjfqZ4CB3pDQNW2PKRbLyd/OfhpfRoslrBwkavPa6fUlaFwF3hBw1fUBfMBd2uQdXBXmxF32mpbaTrLT5x9J7apkhrQGuB6Tjk0HRUxE5DXRbjyS7MOo2V/PMex734nMcC0kAfy5GpEYjB3u7EGi0H4gCDke4rq+2NY6CMyMjGo4Io0GsaSwADeAI78kvbW3qS6mxuROneP6ILu+r7bTouIzMRHesH2xvIljmOBzfid/qGYCfLwvxpOCdBn3hIO1jQ8uI3j9AgT7yu40XDOWuGJjho5p0PYeIUNWLqpfSwO1ZJb3bwq5AIXKAgAuQFyFygA1dCvrC+ZCDhCFyEHMLu0LqF3agGhdguoXZA78jt1CtebXOAIosdUz+tk1h7wXT6l6De0NOI8AD6p+KwHkZvIUrxIcQA+m4ewtP9Ftd5X8AIAQcW2+QKha2e34pbvOkHVQ+ZIGXtQLYXPxaDTT3r5V/Sy0QL152TDUJziZO/XNUV70sTSYPZ3Qne8LOOaJOaT7VSLgRnxQZ/amYH+tQ6jYJTFeV3ZzCoLSM/cg+S5C4XIQchdgFwF2BQdl8SvrK+JKB4/gte33X8yl+5H8Fr2+6/mUv3IQg5/gve33X8yl+5cjkZvb7r+ZS/cuUID+DV7fdfzKX7kfwbvb7r+ZS/cuUIJV1ck97Ua9Op8lPQeHGKlKYnpD0t4ketaQ+5LcXZ2d5aNINMeuC7IoQgkNuW1fdnjfrT/cuzbgtEdQ/u6Ht9JCEHxq7P2sjqH+1n7lWnYi1Q4cw/Ptp+7pIQgo7z5ObwfOGzOJ3S6kNP8AVklevyNXq4z8l/MpfuQhB8XcjF6gSbN+ZS/cun8H7z+7j/2Uu76yEIOXckF5gkGzjKP/ACUt+n0kDkhvMifk+XHnKX7kIQcnkivT7v8AmUv3L5HkkvL7Af8AspfuQhB//9k="/>
          <p:cNvSpPr>
            <a:spLocks noChangeAspect="1" noChangeArrowheads="1"/>
          </p:cNvSpPr>
          <p:nvPr/>
        </p:nvSpPr>
        <p:spPr bwMode="auto">
          <a:xfrm>
            <a:off x="0" y="-914400"/>
            <a:ext cx="1466850" cy="19050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graphicFrame>
        <p:nvGraphicFramePr>
          <p:cNvPr id="6" name="Chart 5"/>
          <p:cNvGraphicFramePr/>
          <p:nvPr>
            <p:extLst>
              <p:ext uri="{D42A27DB-BD31-4B8C-83A1-F6EECF244321}">
                <p14:modId xmlns:p14="http://schemas.microsoft.com/office/powerpoint/2010/main" val="1406684142"/>
              </p:ext>
            </p:extLst>
          </p:nvPr>
        </p:nvGraphicFramePr>
        <p:xfrm>
          <a:off x="812800" y="2070100"/>
          <a:ext cx="7366000" cy="4559300"/>
        </p:xfrm>
        <a:graphic>
          <a:graphicData uri="http://schemas.openxmlformats.org/drawingml/2006/chart">
            <c:chart xmlns:c="http://schemas.openxmlformats.org/drawingml/2006/chart" xmlns:r="http://schemas.openxmlformats.org/officeDocument/2006/relationships" r:id="rId3"/>
          </a:graphicData>
        </a:graphic>
      </p:graphicFrame>
      <p:sp>
        <p:nvSpPr>
          <p:cNvPr id="9" name="Vertical Text Placeholder 8"/>
          <p:cNvSpPr>
            <a:spLocks noGrp="1"/>
          </p:cNvSpPr>
          <p:nvPr>
            <p:ph type="body" orient="vert" idx="13"/>
          </p:nvPr>
        </p:nvSpPr>
        <p:spPr>
          <a:xfrm>
            <a:off x="395536" y="1735658"/>
            <a:ext cx="5184576" cy="389484"/>
          </a:xfrm>
          <a:noFill/>
        </p:spPr>
        <p:txBody>
          <a:bodyPr>
            <a:normAutofit lnSpcReduction="10000"/>
          </a:bodyPr>
          <a:lstStyle/>
          <a:p>
            <a:r>
              <a:rPr lang="en-GB" dirty="0" smtClean="0">
                <a:solidFill>
                  <a:schemeClr val="tx1"/>
                </a:solidFill>
              </a:rPr>
              <a:t>It’s not just what you say…………….</a:t>
            </a:r>
            <a:endParaRPr lang="en-GB" dirty="0">
              <a:solidFill>
                <a:schemeClr val="tx1"/>
              </a:solidFill>
            </a:endParaRPr>
          </a:p>
        </p:txBody>
      </p:sp>
      <p:sp>
        <p:nvSpPr>
          <p:cNvPr id="10" name="TextBox 9"/>
          <p:cNvSpPr txBox="1"/>
          <p:nvPr/>
        </p:nvSpPr>
        <p:spPr>
          <a:xfrm>
            <a:off x="5004048" y="6307435"/>
            <a:ext cx="4507295" cy="276999"/>
          </a:xfrm>
          <a:prstGeom prst="rect">
            <a:avLst/>
          </a:prstGeom>
          <a:noFill/>
        </p:spPr>
        <p:txBody>
          <a:bodyPr wrap="square" rtlCol="0">
            <a:spAutoFit/>
          </a:bodyPr>
          <a:lstStyle/>
          <a:p>
            <a:r>
              <a:rPr lang="en-GB" sz="1200" dirty="0" smtClean="0"/>
              <a:t>Source: Albert </a:t>
            </a:r>
            <a:r>
              <a:rPr lang="en-GB" sz="1200" dirty="0" err="1" smtClean="0"/>
              <a:t>Mehrabian</a:t>
            </a:r>
            <a:endParaRPr lang="en-GB" sz="1200" dirty="0" smtClean="0"/>
          </a:p>
        </p:txBody>
      </p:sp>
      <p:sp>
        <p:nvSpPr>
          <p:cNvPr id="15" name="Title 1"/>
          <p:cNvSpPr>
            <a:spLocks noGrp="1"/>
          </p:cNvSpPr>
          <p:nvPr>
            <p:ph type="title"/>
          </p:nvPr>
        </p:nvSpPr>
        <p:spPr>
          <a:xfrm>
            <a:off x="609600" y="609600"/>
            <a:ext cx="6347714" cy="1320800"/>
          </a:xfrm>
        </p:spPr>
        <p:txBody>
          <a:bodyPr/>
          <a:lstStyle/>
          <a:p>
            <a:r>
              <a:rPr lang="en-US" dirty="0" smtClean="0"/>
              <a:t>Improve your body language</a:t>
            </a:r>
            <a:endParaRPr lang="en-US" dirty="0"/>
          </a:p>
        </p:txBody>
      </p:sp>
    </p:spTree>
    <p:extLst>
      <p:ext uri="{BB962C8B-B14F-4D97-AF65-F5344CB8AC3E}">
        <p14:creationId xmlns:p14="http://schemas.microsoft.com/office/powerpoint/2010/main" val="40734706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fade">
                                      <p:cBhvr>
                                        <p:cTn id="7" dur="2000"/>
                                        <p:tgtEl>
                                          <p:spTgt spid="6">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chart seriesIdx="-4" categoryIdx="0" bldStep="category"/>
                                            </p:graphicEl>
                                          </p:spTgt>
                                        </p:tgtEl>
                                        <p:attrNameLst>
                                          <p:attrName>style.visibility</p:attrName>
                                        </p:attrNameLst>
                                      </p:cBhvr>
                                      <p:to>
                                        <p:strVal val="visible"/>
                                      </p:to>
                                    </p:set>
                                    <p:animEffect transition="in" filter="fade">
                                      <p:cBhvr>
                                        <p:cTn id="12" dur="2000"/>
                                        <p:tgtEl>
                                          <p:spTgt spid="6">
                                            <p:graphicEl>
                                              <a:chart seriesIdx="-4" categoryIdx="0" bldStep="category"/>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chart seriesIdx="-4" categoryIdx="1" bldStep="category"/>
                                            </p:graphicEl>
                                          </p:spTgt>
                                        </p:tgtEl>
                                        <p:attrNameLst>
                                          <p:attrName>style.visibility</p:attrName>
                                        </p:attrNameLst>
                                      </p:cBhvr>
                                      <p:to>
                                        <p:strVal val="visible"/>
                                      </p:to>
                                    </p:set>
                                    <p:animEffect transition="in" filter="fade">
                                      <p:cBhvr>
                                        <p:cTn id="17" dur="2000"/>
                                        <p:tgtEl>
                                          <p:spTgt spid="6">
                                            <p:graphicEl>
                                              <a:chart seriesIdx="-4" categoryIdx="1" bldStep="category"/>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chart seriesIdx="-4" categoryIdx="2" bldStep="category"/>
                                            </p:graphicEl>
                                          </p:spTgt>
                                        </p:tgtEl>
                                        <p:attrNameLst>
                                          <p:attrName>style.visibility</p:attrName>
                                        </p:attrNameLst>
                                      </p:cBhvr>
                                      <p:to>
                                        <p:strVal val="visible"/>
                                      </p:to>
                                    </p:set>
                                    <p:animEffect transition="in" filter="fade">
                                      <p:cBhvr>
                                        <p:cTn id="22" dur="2000"/>
                                        <p:tgtEl>
                                          <p:spTgt spid="6">
                                            <p:graphicEl>
                                              <a:chart seriesIdx="-4" categoryIdx="2"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Chart bld="category"/>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Monitor your self talk</a:t>
            </a:r>
            <a:endParaRPr lang="en-US" dirty="0"/>
          </a:p>
        </p:txBody>
      </p:sp>
      <p:sp>
        <p:nvSpPr>
          <p:cNvPr id="5" name="Content Placeholder 4"/>
          <p:cNvSpPr>
            <a:spLocks noGrp="1"/>
          </p:cNvSpPr>
          <p:nvPr>
            <p:ph sz="half" idx="1"/>
          </p:nvPr>
        </p:nvSpPr>
        <p:spPr>
          <a:xfrm>
            <a:off x="609600" y="1844824"/>
            <a:ext cx="7418784" cy="2880320"/>
          </a:xfrm>
        </p:spPr>
        <p:txBody>
          <a:bodyPr>
            <a:normAutofit/>
          </a:bodyPr>
          <a:lstStyle/>
          <a:p>
            <a:r>
              <a:rPr lang="en-US" sz="2400" dirty="0" smtClean="0"/>
              <a:t>Think of an example of some self talk which has recently stopped you from doing something</a:t>
            </a:r>
            <a:endParaRPr lang="en-US" sz="2400" dirty="0"/>
          </a:p>
          <a:p>
            <a:r>
              <a:rPr lang="en-US" sz="2400" dirty="0" smtClean="0"/>
              <a:t>Write down what you told yourself</a:t>
            </a:r>
            <a:endParaRPr lang="en-US" sz="2400" dirty="0"/>
          </a:p>
          <a:p>
            <a:r>
              <a:rPr lang="en-US" sz="2400" dirty="0" smtClean="0"/>
              <a:t>Now reframe it and write it in a more positive way</a:t>
            </a:r>
            <a:endParaRPr lang="en-US" sz="2400" dirty="0"/>
          </a:p>
        </p:txBody>
      </p:sp>
    </p:spTree>
    <p:extLst>
      <p:ext uri="{BB962C8B-B14F-4D97-AF65-F5344CB8AC3E}">
        <p14:creationId xmlns:p14="http://schemas.microsoft.com/office/powerpoint/2010/main" val="332122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devils advocate</a:t>
            </a:r>
            <a:endParaRPr lang="en-US" dirty="0"/>
          </a:p>
        </p:txBody>
      </p:sp>
      <p:sp>
        <p:nvSpPr>
          <p:cNvPr id="5" name="Content Placeholder 4"/>
          <p:cNvSpPr>
            <a:spLocks noGrp="1"/>
          </p:cNvSpPr>
          <p:nvPr>
            <p:ph sz="half" idx="1"/>
          </p:nvPr>
        </p:nvSpPr>
        <p:spPr>
          <a:xfrm>
            <a:off x="539552" y="1556792"/>
            <a:ext cx="6770712" cy="3880772"/>
          </a:xfrm>
        </p:spPr>
        <p:txBody>
          <a:bodyPr>
            <a:noAutofit/>
          </a:bodyPr>
          <a:lstStyle/>
          <a:p>
            <a:r>
              <a:rPr lang="en-GB" sz="2400" dirty="0"/>
              <a:t>Taking an opposing view forces you to question your </a:t>
            </a:r>
            <a:r>
              <a:rPr lang="en-GB" sz="2400" dirty="0">
                <a:hlinkClick r:id="rId2"/>
              </a:rPr>
              <a:t>assumptions</a:t>
            </a:r>
            <a:r>
              <a:rPr lang="en-GB" sz="2400" dirty="0"/>
              <a:t>. Your "default" beliefs and worldview are not always reasonable; it’s healthy to “argue against yourself” and see how your views hold up.</a:t>
            </a:r>
          </a:p>
          <a:p>
            <a:r>
              <a:rPr lang="en-GB" sz="2400" dirty="0"/>
              <a:t>And you’ll give your brain a good workout. Processing challenging information stimulates new </a:t>
            </a:r>
            <a:r>
              <a:rPr lang="en-GB" sz="2400" dirty="0">
                <a:hlinkClick r:id="rId3"/>
              </a:rPr>
              <a:t>neural connections</a:t>
            </a:r>
            <a:r>
              <a:rPr lang="en-GB" sz="2400" dirty="0"/>
              <a:t>.</a:t>
            </a:r>
          </a:p>
        </p:txBody>
      </p:sp>
      <p:sp>
        <p:nvSpPr>
          <p:cNvPr id="3" name="Rectangle 2"/>
          <p:cNvSpPr/>
          <p:nvPr/>
        </p:nvSpPr>
        <p:spPr>
          <a:xfrm>
            <a:off x="2987824" y="5918289"/>
            <a:ext cx="5511429" cy="276999"/>
          </a:xfrm>
          <a:prstGeom prst="rect">
            <a:avLst/>
          </a:prstGeom>
        </p:spPr>
        <p:txBody>
          <a:bodyPr wrap="square">
            <a:spAutoFit/>
          </a:bodyPr>
          <a:lstStyle/>
          <a:p>
            <a:r>
              <a:rPr lang="en-GB" sz="1200" dirty="0"/>
              <a:t>https://hbr.org/2014/10/identifying-the-biases-behind-your-bad-decisions</a:t>
            </a:r>
          </a:p>
        </p:txBody>
      </p:sp>
    </p:spTree>
    <p:extLst>
      <p:ext uri="{BB962C8B-B14F-4D97-AF65-F5344CB8AC3E}">
        <p14:creationId xmlns:p14="http://schemas.microsoft.com/office/powerpoint/2010/main" val="3891548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devils advocate</a:t>
            </a:r>
            <a:endParaRPr lang="en-US" dirty="0"/>
          </a:p>
        </p:txBody>
      </p:sp>
      <p:sp>
        <p:nvSpPr>
          <p:cNvPr id="5" name="Content Placeholder 4"/>
          <p:cNvSpPr>
            <a:spLocks noGrp="1"/>
          </p:cNvSpPr>
          <p:nvPr>
            <p:ph sz="half" idx="1"/>
          </p:nvPr>
        </p:nvSpPr>
        <p:spPr>
          <a:xfrm>
            <a:off x="539552" y="1556792"/>
            <a:ext cx="6770712" cy="3880772"/>
          </a:xfrm>
        </p:spPr>
        <p:txBody>
          <a:bodyPr>
            <a:noAutofit/>
          </a:bodyPr>
          <a:lstStyle/>
          <a:p>
            <a:r>
              <a:rPr lang="en-GB" sz="2400" dirty="0" smtClean="0"/>
              <a:t>Write down something you have a strongly held belief about</a:t>
            </a:r>
            <a:endParaRPr lang="en-GB" sz="2400" dirty="0"/>
          </a:p>
          <a:p>
            <a:r>
              <a:rPr lang="en-GB" sz="2400" dirty="0" smtClean="0"/>
              <a:t>What would an opposing belief to yours look like?</a:t>
            </a:r>
          </a:p>
          <a:p>
            <a:r>
              <a:rPr lang="en-GB" sz="2400" dirty="0" smtClean="0"/>
              <a:t>In groups carry out some research to find out more about the opposing belief</a:t>
            </a:r>
          </a:p>
          <a:p>
            <a:pPr marL="0" indent="0">
              <a:buNone/>
            </a:pPr>
            <a:endParaRPr lang="en-GB" sz="2400" dirty="0"/>
          </a:p>
        </p:txBody>
      </p:sp>
      <p:sp>
        <p:nvSpPr>
          <p:cNvPr id="3" name="Rectangle 2"/>
          <p:cNvSpPr/>
          <p:nvPr/>
        </p:nvSpPr>
        <p:spPr>
          <a:xfrm>
            <a:off x="3783457" y="6384756"/>
            <a:ext cx="5511429" cy="276999"/>
          </a:xfrm>
          <a:prstGeom prst="rect">
            <a:avLst/>
          </a:prstGeom>
        </p:spPr>
        <p:txBody>
          <a:bodyPr wrap="square">
            <a:spAutoFit/>
          </a:bodyPr>
          <a:lstStyle/>
          <a:p>
            <a:r>
              <a:rPr lang="en-GB" sz="1200" dirty="0"/>
              <a:t>https://hbr.org/2014/10/identifying-the-biases-behind-your-bad-decisions</a:t>
            </a:r>
          </a:p>
        </p:txBody>
      </p:sp>
    </p:spTree>
    <p:extLst>
      <p:ext uri="{BB962C8B-B14F-4D97-AF65-F5344CB8AC3E}">
        <p14:creationId xmlns:p14="http://schemas.microsoft.com/office/powerpoint/2010/main" val="2568799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devils advocate</a:t>
            </a:r>
            <a:endParaRPr lang="en-US" dirty="0"/>
          </a:p>
        </p:txBody>
      </p:sp>
      <p:sp>
        <p:nvSpPr>
          <p:cNvPr id="5" name="Content Placeholder 4"/>
          <p:cNvSpPr>
            <a:spLocks noGrp="1"/>
          </p:cNvSpPr>
          <p:nvPr>
            <p:ph sz="half" idx="1"/>
          </p:nvPr>
        </p:nvSpPr>
        <p:spPr>
          <a:xfrm>
            <a:off x="539552" y="1556792"/>
            <a:ext cx="6770712" cy="3880772"/>
          </a:xfrm>
        </p:spPr>
        <p:txBody>
          <a:bodyPr>
            <a:noAutofit/>
          </a:bodyPr>
          <a:lstStyle/>
          <a:p>
            <a:r>
              <a:rPr lang="en-GB" sz="2400" dirty="0" smtClean="0"/>
              <a:t>Feedback your findings as a group</a:t>
            </a:r>
          </a:p>
          <a:p>
            <a:pPr lvl="1"/>
            <a:r>
              <a:rPr lang="en-GB" sz="2200" dirty="0" smtClean="0"/>
              <a:t>What did you learn</a:t>
            </a:r>
          </a:p>
          <a:p>
            <a:pPr lvl="1"/>
            <a:r>
              <a:rPr lang="en-GB" sz="2200" dirty="0" smtClean="0"/>
              <a:t>Has what you learnt changed your perspective</a:t>
            </a:r>
          </a:p>
          <a:p>
            <a:pPr lvl="1"/>
            <a:r>
              <a:rPr lang="en-GB" sz="2200" dirty="0" smtClean="0"/>
              <a:t>Has it helped you </a:t>
            </a:r>
            <a:r>
              <a:rPr lang="en-GB" sz="2200" dirty="0" smtClean="0"/>
              <a:t>to </a:t>
            </a:r>
            <a:r>
              <a:rPr lang="en-GB" sz="2200" dirty="0" smtClean="0"/>
              <a:t>understand another's point of view</a:t>
            </a:r>
          </a:p>
          <a:p>
            <a:endParaRPr lang="en-GB" sz="2400" dirty="0" smtClean="0"/>
          </a:p>
          <a:p>
            <a:pPr marL="0" indent="0">
              <a:buNone/>
            </a:pPr>
            <a:endParaRPr lang="en-GB" sz="2400" dirty="0"/>
          </a:p>
          <a:p>
            <a:pPr marL="0" indent="0">
              <a:buNone/>
            </a:pPr>
            <a:r>
              <a:rPr lang="en-GB" sz="2400" dirty="0" smtClean="0"/>
              <a:t>Debates are a good way to </a:t>
            </a:r>
            <a:r>
              <a:rPr lang="en-GB" sz="2400" dirty="0" smtClean="0"/>
              <a:t>hear </a:t>
            </a:r>
            <a:r>
              <a:rPr lang="en-GB" sz="2400" dirty="0" smtClean="0"/>
              <a:t>different points of view on a topic.  Tomorrow you will hear more about debating.</a:t>
            </a:r>
            <a:endParaRPr lang="en-GB" sz="2400" dirty="0"/>
          </a:p>
        </p:txBody>
      </p:sp>
      <p:sp>
        <p:nvSpPr>
          <p:cNvPr id="3" name="Rectangle 2"/>
          <p:cNvSpPr/>
          <p:nvPr/>
        </p:nvSpPr>
        <p:spPr>
          <a:xfrm>
            <a:off x="3783457" y="6384756"/>
            <a:ext cx="5511429" cy="276999"/>
          </a:xfrm>
          <a:prstGeom prst="rect">
            <a:avLst/>
          </a:prstGeom>
        </p:spPr>
        <p:txBody>
          <a:bodyPr wrap="square">
            <a:spAutoFit/>
          </a:bodyPr>
          <a:lstStyle/>
          <a:p>
            <a:r>
              <a:rPr lang="en-GB" sz="1200" dirty="0"/>
              <a:t>https://hbr.org/2014/10/identifying-the-biases-behind-your-bad-decisions</a:t>
            </a:r>
          </a:p>
        </p:txBody>
      </p:sp>
    </p:spTree>
    <p:extLst>
      <p:ext uri="{BB962C8B-B14F-4D97-AF65-F5344CB8AC3E}">
        <p14:creationId xmlns:p14="http://schemas.microsoft.com/office/powerpoint/2010/main" val="3010543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Know your personality type</a:t>
            </a:r>
            <a:endParaRPr lang="en-US" dirty="0"/>
          </a:p>
        </p:txBody>
      </p:sp>
      <p:sp>
        <p:nvSpPr>
          <p:cNvPr id="5" name="Content Placeholder 4"/>
          <p:cNvSpPr>
            <a:spLocks noGrp="1"/>
          </p:cNvSpPr>
          <p:nvPr>
            <p:ph sz="half" idx="1"/>
          </p:nvPr>
        </p:nvSpPr>
        <p:spPr>
          <a:xfrm>
            <a:off x="609600" y="1844824"/>
            <a:ext cx="6626696" cy="3880772"/>
          </a:xfrm>
        </p:spPr>
        <p:txBody>
          <a:bodyPr>
            <a:normAutofit/>
          </a:bodyPr>
          <a:lstStyle/>
          <a:p>
            <a:r>
              <a:rPr lang="en-GB" sz="2400" dirty="0"/>
              <a:t>Knowing your personality type allows you to maximize your strengths and manage your weaknesses. </a:t>
            </a:r>
            <a:endParaRPr lang="en-GB" sz="2400" dirty="0" smtClean="0"/>
          </a:p>
          <a:p>
            <a:endParaRPr lang="en-GB" sz="2400" dirty="0"/>
          </a:p>
          <a:p>
            <a:pPr marL="0" indent="0">
              <a:buNone/>
            </a:pPr>
            <a:r>
              <a:rPr lang="en-GB" sz="2400" dirty="0" smtClean="0"/>
              <a:t>Later in the semester when we look at individual differences you will undertake a test to establish your Meyers/Briggs Personality Type.</a:t>
            </a:r>
          </a:p>
          <a:p>
            <a:endParaRPr lang="en-US" sz="2400" dirty="0"/>
          </a:p>
        </p:txBody>
      </p:sp>
    </p:spTree>
    <p:extLst>
      <p:ext uri="{BB962C8B-B14F-4D97-AF65-F5344CB8AC3E}">
        <p14:creationId xmlns:p14="http://schemas.microsoft.com/office/powerpoint/2010/main" val="596463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Development Plan</a:t>
            </a:r>
            <a:endParaRPr lang="en-GB" dirty="0"/>
          </a:p>
        </p:txBody>
      </p:sp>
      <p:sp>
        <p:nvSpPr>
          <p:cNvPr id="6" name="Content Placeholder 5"/>
          <p:cNvSpPr>
            <a:spLocks noGrp="1"/>
          </p:cNvSpPr>
          <p:nvPr>
            <p:ph idx="1"/>
          </p:nvPr>
        </p:nvSpPr>
        <p:spPr>
          <a:xfrm>
            <a:off x="609598" y="2160590"/>
            <a:ext cx="6698705" cy="3880773"/>
          </a:xfrm>
        </p:spPr>
        <p:txBody>
          <a:bodyPr>
            <a:normAutofit/>
          </a:bodyPr>
          <a:lstStyle/>
          <a:p>
            <a:r>
              <a:rPr lang="en-GB" sz="2400" dirty="0" smtClean="0"/>
              <a:t>Where am I now?  What do I need to learn?</a:t>
            </a:r>
          </a:p>
          <a:p>
            <a:r>
              <a:rPr lang="en-GB" sz="2400" dirty="0" smtClean="0"/>
              <a:t>What will I do to achieve this?</a:t>
            </a:r>
          </a:p>
          <a:p>
            <a:r>
              <a:rPr lang="en-GB" sz="2400" dirty="0" smtClean="0"/>
              <a:t>What resources or support will I need?</a:t>
            </a:r>
          </a:p>
          <a:p>
            <a:r>
              <a:rPr lang="en-GB" sz="2400" dirty="0" smtClean="0"/>
              <a:t>What will my success criteria be?</a:t>
            </a:r>
          </a:p>
          <a:p>
            <a:r>
              <a:rPr lang="en-GB" sz="2400" dirty="0" smtClean="0"/>
              <a:t>What is my target for completion?</a:t>
            </a:r>
          </a:p>
          <a:p>
            <a:endParaRPr lang="en-GB" sz="2400" dirty="0"/>
          </a:p>
          <a:p>
            <a:pPr marL="0" indent="0">
              <a:buNone/>
            </a:pPr>
            <a:r>
              <a:rPr lang="en-GB" sz="2400" dirty="0" smtClean="0"/>
              <a:t>Make your goals SMART </a:t>
            </a:r>
          </a:p>
          <a:p>
            <a:endParaRPr lang="en-GB" sz="2400" dirty="0"/>
          </a:p>
        </p:txBody>
      </p:sp>
    </p:spTree>
    <p:extLst>
      <p:ext uri="{BB962C8B-B14F-4D97-AF65-F5344CB8AC3E}">
        <p14:creationId xmlns:p14="http://schemas.microsoft.com/office/powerpoint/2010/main" val="116519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Override1.xml><?xml version="1.0" encoding="utf-8"?>
<a:themeOverride xmlns:a="http://schemas.openxmlformats.org/drawingml/2006/main">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3_Tata_Steel_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01D382-32B0-43EE-932C-28906AF37617}">
  <ds:schemaRefs>
    <ds:schemaRef ds:uri="http://purl.org/dc/dcmitype/"/>
    <ds:schemaRef ds:uri="http://purl.org/dc/terms/"/>
    <ds:schemaRef ds:uri="http://purl.org/dc/elements/1.1/"/>
    <ds:schemaRef ds:uri="http://schemas.microsoft.com/office/2006/metadata/propertie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4873beb7-5857-4685-be1f-d57550cc96cc"/>
  </ds:schemaRefs>
</ds:datastoreItem>
</file>

<file path=customXml/itemProps3.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750</TotalTime>
  <Words>974</Words>
  <Application>Microsoft Office PowerPoint</Application>
  <PresentationFormat>On-screen Show (4:3)</PresentationFormat>
  <Paragraphs>160</Paragraphs>
  <Slides>28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Century Gothic</vt:lpstr>
      <vt:lpstr>Trebuchet MS</vt:lpstr>
      <vt:lpstr>Wingdings 3</vt:lpstr>
      <vt:lpstr>Facet</vt:lpstr>
      <vt:lpstr>Developing Self Awareness</vt:lpstr>
      <vt:lpstr>PowerPoint Presentation</vt:lpstr>
      <vt:lpstr>Session Overview (Part 1)</vt:lpstr>
      <vt:lpstr>Session Overview (Part 2)</vt:lpstr>
      <vt:lpstr>PowerPoint Presentation</vt:lpstr>
      <vt:lpstr>What does it mean to be self-aware?</vt:lpstr>
      <vt:lpstr>Ask yourself why?</vt:lpstr>
      <vt:lpstr>Ask yourself why?</vt:lpstr>
      <vt:lpstr>Name your emotions</vt:lpstr>
      <vt:lpstr>Name your emotions</vt:lpstr>
      <vt:lpstr>Name your emotions</vt:lpstr>
      <vt:lpstr>Know your strengths…….. </vt:lpstr>
      <vt:lpstr>………&amp; weaknesses</vt:lpstr>
      <vt:lpstr>Know your strengths &amp; weaknesses</vt:lpstr>
      <vt:lpstr>Say no to yourself</vt:lpstr>
      <vt:lpstr>Say no to yourself</vt:lpstr>
      <vt:lpstr>Say no to yourself</vt:lpstr>
      <vt:lpstr>PowerPoint Presentation</vt:lpstr>
      <vt:lpstr>In Part 1 we looked at….</vt:lpstr>
      <vt:lpstr>Session Overview (Part 2)</vt:lpstr>
      <vt:lpstr>Improve your body language</vt:lpstr>
      <vt:lpstr>Improve your body language</vt:lpstr>
      <vt:lpstr>Monitor your self talk</vt:lpstr>
      <vt:lpstr>Play devils advocate</vt:lpstr>
      <vt:lpstr>Play devils advocate</vt:lpstr>
      <vt:lpstr>Play devils advocate</vt:lpstr>
      <vt:lpstr>Know your personality type</vt:lpstr>
      <vt:lpstr>Development Plan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Self Awareness</dc:title>
  <dc:creator>Julie Potter</dc:creator>
  <cp:lastModifiedBy>Julie Potter</cp:lastModifiedBy>
  <cp:revision>14</cp:revision>
  <dcterms:created xsi:type="dcterms:W3CDTF">2017-08-23T18:32:27Z</dcterms:created>
  <dcterms:modified xsi:type="dcterms:W3CDTF">2017-10-01T19:37:52Z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