
<file path=[Content_Types].xml><?xml version="1.0" encoding="utf-8"?>
<Types xmlns="http://schemas.openxmlformats.org/package/2006/content-types">
  <Default Extension="rels" ContentType="application/vnd.openxmlformats-package.relationships+xml"/>
  <Override PartName="/ppt/slideLayouts/slideLayout1.xml" ContentType="application/vnd.openxmlformats-officedocument.presentationml.slideLayout+xml"/>
  <Default Extension="png" ContentType="image/png"/>
  <Override PartName="/ppt/slides/slide11.xml" ContentType="application/vnd.openxmlformats-officedocument.presentationml.slide+xml"/>
  <Default Extension="xml" ContentType="application/xml"/>
  <Override PartName="/ppt/slides/slide9.xml" ContentType="application/vnd.openxmlformats-officedocument.presentationml.slide+xml"/>
  <Default Extension="jpeg" ContentType="image/jpeg"/>
  <Override PartName="/ppt/tableStyles.xml" ContentType="application/vnd.openxmlformats-officedocument.presentationml.tableStyles+xml"/>
  <Override PartName="/ppt/slideLayouts/slideLayout8.xml" ContentType="application/vnd.openxmlformats-officedocument.presentationml.slideLayout+xml"/>
  <Override PartName="/ppt/slides/slide7.xml" ContentType="application/vnd.openxmlformats-officedocument.presentationml.slide+xml"/>
  <Override PartName="/ppt/slideLayouts/slideLayout14.xml" ContentType="application/vnd.openxmlformats-officedocument.presentationml.slideLayout+xml"/>
  <Override PartName="/ppt/slides/slide18.xml" ContentType="application/vnd.openxmlformats-officedocument.presentationml.slide+xml"/>
  <Override PartName="/ppt/slides/slide23.xml" ContentType="application/vnd.openxmlformats-officedocument.presentationml.slide+xml"/>
  <Override PartName="/ppt/slideLayouts/slideLayout6.xml" ContentType="application/vnd.openxmlformats-officedocument.presentationml.slideLayout+xml"/>
  <Override PartName="/ppt/slides/slide5.xml" ContentType="application/vnd.openxmlformats-officedocument.presentationml.slide+xml"/>
  <Override PartName="/ppt/slideLayouts/slideLayout12.xml" ContentType="application/vnd.openxmlformats-officedocument.presentationml.slideLayout+xml"/>
  <Override PartName="/ppt/slides/slide16.xml" ContentType="application/vnd.openxmlformats-officedocument.presentationml.slide+xml"/>
  <Override PartName="/ppt/slides/slide21.xml" ContentType="application/vnd.openxmlformats-officedocument.presentationml.slide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slides/slide3.xml" ContentType="application/vnd.openxmlformats-officedocument.presentationml.slide+xml"/>
  <Override PartName="/ppt/slideLayouts/slideLayout10.xml" ContentType="application/vnd.openxmlformats-officedocument.presentationml.slideLayout+xml"/>
  <Override PartName="/ppt/slides/slide14.xml" ContentType="application/vnd.openxmlformats-officedocument.presentationml.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slideLayouts/slideLayout2.xml" ContentType="application/vnd.openxmlformats-officedocument.presentationml.slideLayout+xml"/>
  <Override PartName="/ppt/slides/slide1.xml" ContentType="application/vnd.openxmlformats-officedocument.presentationml.slide+xml"/>
  <Override PartName="/ppt/slides/slide12.xml" ContentType="application/vnd.openxmlformats-officedocument.presentationml.slide+xml"/>
  <Default Extension="bin" ContentType="application/vnd.openxmlformats-officedocument.presentationml.printerSettings"/>
  <Override PartName="/ppt/slides/slide10.xml" ContentType="application/vnd.openxmlformats-officedocument.presentationml.slide+xml"/>
  <Override PartName="/ppt/viewProps.xml" ContentType="application/vnd.openxmlformats-officedocument.presentationml.viewProps+xml"/>
  <Override PartName="/ppt/slides/slide8.xml" ContentType="application/vnd.openxmlformats-officedocument.presentationml.slide+xml"/>
  <Override PartName="/ppt/presentation.xml" ContentType="application/vnd.openxmlformats-officedocument.presentationml.presentation.main+xml"/>
  <Override PartName="/ppt/slides/slide19.xml" ContentType="application/vnd.openxmlformats-officedocument.presentationml.slide+xml"/>
  <Override PartName="/ppt/slideLayouts/slideLayout9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s/slide6.xml" ContentType="application/vnd.openxmlformats-officedocument.presentationml.slide+xml"/>
  <Override PartName="/ppt/slideLayouts/slideLayout13.xml" ContentType="application/vnd.openxmlformats-officedocument.presentationml.slideLayout+xml"/>
  <Override PartName="/ppt/slides/slide17.xml" ContentType="application/vnd.openxmlformats-officedocument.presentationml.slide+xml"/>
  <Override PartName="/ppt/slides/slide22.xml" ContentType="application/vnd.openxmlformats-officedocument.presentationml.slide+xml"/>
  <Override PartName="/ppt/slideLayouts/slideLayout5.xml" ContentType="application/vnd.openxmlformats-officedocument.presentationml.slideLayout+xml"/>
  <Override PartName="/ppt/slides/slide4.xml" ContentType="application/vnd.openxmlformats-officedocument.presentationml.slide+xml"/>
  <Override PartName="/ppt/slideLayouts/slideLayout11.xml" ContentType="application/vnd.openxmlformats-officedocument.presentationml.slideLayout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slides/slide20.xml" ContentType="application/vnd.openxmlformats-officedocument.presentationml.slide+xml"/>
  <Override PartName="/ppt/slideLayouts/slideLayout3.xml" ContentType="application/vnd.openxmlformats-officedocument.presentationml.slideLayout+xml"/>
  <Override PartName="/ppt/slides/slide2.xml" ContentType="application/vnd.openxmlformats-officedocument.presentationml.slide+xml"/>
  <Override PartName="/ppt/slides/slide13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 autoCompressPictures="0">
  <p:sldMasterIdLst>
    <p:sldMasterId id="2147483660" r:id="rId1"/>
  </p:sldMasterIdLst>
  <p:sldIdLst>
    <p:sldId id="256" r:id="rId2"/>
    <p:sldId id="259" r:id="rId3"/>
    <p:sldId id="258" r:id="rId4"/>
    <p:sldId id="257" r:id="rId5"/>
    <p:sldId id="260" r:id="rId6"/>
    <p:sldId id="262" r:id="rId7"/>
    <p:sldId id="261" r:id="rId8"/>
    <p:sldId id="263" r:id="rId9"/>
    <p:sldId id="264" r:id="rId10"/>
    <p:sldId id="265" r:id="rId11"/>
    <p:sldId id="271" r:id="rId12"/>
    <p:sldId id="274" r:id="rId13"/>
    <p:sldId id="266" r:id="rId14"/>
    <p:sldId id="267" r:id="rId15"/>
    <p:sldId id="268" r:id="rId16"/>
    <p:sldId id="269" r:id="rId17"/>
    <p:sldId id="270" r:id="rId18"/>
    <p:sldId id="272" r:id="rId19"/>
    <p:sldId id="273" r:id="rId20"/>
    <p:sldId id="275" r:id="rId21"/>
    <p:sldId id="276" r:id="rId22"/>
    <p:sldId id="277" r:id="rId23"/>
    <p:sldId id="278" r:id="rId24"/>
  </p:sldIdLst>
  <p:sldSz cx="9144000" cy="6858000" type="screen4x3"/>
  <p:notesSz cx="6858000" cy="9144000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lastView="sldThumbnailView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-1216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printerSettings" Target="printerSettings/printerSettings1.bin"/><Relationship Id="rId26" Type="http://schemas.openxmlformats.org/officeDocument/2006/relationships/presProps" Target="presProps.xml"/><Relationship Id="rId27" Type="http://schemas.openxmlformats.org/officeDocument/2006/relationships/viewProps" Target="viewProps.xml"/><Relationship Id="rId28" Type="http://schemas.openxmlformats.org/officeDocument/2006/relationships/theme" Target="theme/theme1.xml"/><Relationship Id="rId29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157319"/>
            <a:ext cx="8915400" cy="877824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034553"/>
            <a:ext cx="8001000" cy="3823447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3A7703-BF3F-B047-A7E2-927A3A4013D1}" type="datetimeFigureOut">
              <a:rPr lang="en-GB" smtClean="0"/>
              <a:pPr/>
              <a:t>3/21/14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D5A9F3-79F8-2E4D-89D3-D6B7FD54676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3A7703-BF3F-B047-A7E2-927A3A4013D1}" type="datetimeFigureOut">
              <a:rPr lang="en-GB" smtClean="0"/>
              <a:pPr/>
              <a:t>3/21/14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D5A9F3-79F8-2E4D-89D3-D6B7FD54676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5025435"/>
            <a:ext cx="8915400" cy="9144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943600"/>
            <a:ext cx="8001000" cy="91440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91440" rIns="274320" bIns="91440" rtlCol="0" anchor="t" anchorCtr="0"/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3A7703-BF3F-B047-A7E2-927A3A4013D1}" type="datetimeFigureOut">
              <a:rPr lang="en-GB" smtClean="0"/>
              <a:pPr/>
              <a:t>3/21/14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38862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200399"/>
            <a:ext cx="8915400" cy="2286000"/>
          </a:xfrm>
          <a:solidFill>
            <a:schemeClr val="tx2"/>
          </a:solidFill>
        </p:spPr>
        <p:txBody>
          <a:bodyPr vert="horz" lIns="1188720" tIns="45720" rIns="274320" bIns="45720" rtlCol="0" anchor="b" anchorCtr="0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5484607"/>
            <a:ext cx="8001000" cy="77724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ctr" anchorCtr="0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3A7703-BF3F-B047-A7E2-927A3A4013D1}" type="datetimeFigureOut">
              <a:rPr lang="en-GB" smtClean="0"/>
              <a:pPr/>
              <a:t>3/21/14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D5A9F3-79F8-2E4D-89D3-D6B7FD54676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7534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133A7703-BF3F-B047-A7E2-927A3A4013D1}" type="datetimeFigureOut">
              <a:rPr lang="en-GB" smtClean="0"/>
              <a:pPr/>
              <a:t>3/21/14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D5A9F3-79F8-2E4D-89D3-D6B7FD54676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588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588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47534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47534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133A7703-BF3F-B047-A7E2-927A3A4013D1}" type="datetimeFigureOut">
              <a:rPr lang="en-GB" smtClean="0"/>
              <a:pPr/>
              <a:t>3/21/14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1120588" y="188259"/>
            <a:ext cx="28956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D5A9F3-79F8-2E4D-89D3-D6B7FD546762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3A7703-BF3F-B047-A7E2-927A3A4013D1}" type="datetimeFigureOut">
              <a:rPr lang="en-GB" smtClean="0"/>
              <a:pPr/>
              <a:t>3/21/14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D5A9F3-79F8-2E4D-89D3-D6B7FD54676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3A7703-BF3F-B047-A7E2-927A3A4013D1}" type="datetimeFigureOut">
              <a:rPr lang="en-GB" smtClean="0"/>
              <a:pPr/>
              <a:t>3/21/14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D5A9F3-79F8-2E4D-89D3-D6B7FD54676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7534" y="2590800"/>
            <a:ext cx="3566160" cy="3686175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0952" y="2039111"/>
            <a:ext cx="356616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133A7703-BF3F-B047-A7E2-927A3A4013D1}" type="datetimeFigureOut">
              <a:rPr lang="en-GB" smtClean="0"/>
              <a:pPr/>
              <a:t>3/21/14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D5A9F3-79F8-2E4D-89D3-D6B7FD54676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487987" y="2048256"/>
            <a:ext cx="3427413" cy="4206240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2039112"/>
            <a:ext cx="457200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133A7703-BF3F-B047-A7E2-927A3A4013D1}" type="datetimeFigureOut">
              <a:rPr lang="en-GB" smtClean="0"/>
              <a:pPr/>
              <a:t>3/21/14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D5A9F3-79F8-2E4D-89D3-D6B7FD54676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3A7703-BF3F-B047-A7E2-927A3A4013D1}" type="datetimeFigureOut">
              <a:rPr lang="en-GB" smtClean="0"/>
              <a:pPr/>
              <a:t>3/21/14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133A7703-BF3F-B047-A7E2-927A3A4013D1}" type="datetimeFigureOut">
              <a:rPr lang="en-GB" smtClean="0"/>
              <a:pPr/>
              <a:t>3/21/14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4928616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133A7703-BF3F-B047-A7E2-927A3A4013D1}" type="datetimeFigureOut">
              <a:rPr lang="en-GB" smtClean="0"/>
              <a:pPr/>
              <a:t>3/21/14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6601968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7543800" y="1129553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8" name="Picture Placeholder 8"/>
          <p:cNvSpPr>
            <a:spLocks noGrp="1"/>
          </p:cNvSpPr>
          <p:nvPr>
            <p:ph type="pic" sz="quarter" idx="15"/>
          </p:nvPr>
        </p:nvSpPr>
        <p:spPr>
          <a:xfrm>
            <a:off x="7543800" y="2629169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3A7703-BF3F-B047-A7E2-927A3A4013D1}" type="datetimeFigureOut">
              <a:rPr lang="en-GB" smtClean="0"/>
              <a:pPr/>
              <a:t>3/21/14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D5A9F3-79F8-2E4D-89D3-D6B7FD54676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87553" y="1129554"/>
            <a:ext cx="914400" cy="5533278"/>
          </a:xfrm>
        </p:spPr>
        <p:txBody>
          <a:bodyPr vert="eaVert" lIns="274320" tIns="685800" bIns="68580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600" y="1734671"/>
            <a:ext cx="6426200" cy="4542304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3A7703-BF3F-B047-A7E2-927A3A4013D1}" type="datetimeFigureOut">
              <a:rPr lang="en-GB" smtClean="0"/>
              <a:pPr/>
              <a:t>3/21/14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D5A9F3-79F8-2E4D-89D3-D6B7FD54676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914400"/>
          </a:xfrm>
          <a:prstGeom prst="rect">
            <a:avLst/>
          </a:prstGeo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4424" y="2595562"/>
            <a:ext cx="7610476" cy="36707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80094" y="188259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133A7703-BF3F-B047-A7E2-927A3A4013D1}" type="datetimeFigureOut">
              <a:rPr lang="en-GB" smtClean="0"/>
              <a:pPr/>
              <a:t>3/21/14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20588" y="188259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9894" y="6569075"/>
            <a:ext cx="457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58D5A9F3-79F8-2E4D-89D3-D6B7FD54676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914400" y="0"/>
            <a:ext cx="7999413" cy="18288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914400" y="6675120"/>
            <a:ext cx="7999413" cy="182880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</p:sldLayoutIdLst>
  <p:txStyles>
    <p:titleStyle>
      <a:lvl1pPr marL="0" indent="0" algn="l" defTabSz="914400" rtl="0" eaLnBrk="1" latinLnBrk="0" hangingPunct="1">
        <a:spcBef>
          <a:spcPct val="0"/>
        </a:spcBef>
        <a:buNone/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accent1"/>
        </a:buClr>
        <a:buFont typeface="Wingdings 2" pitchFamily="18" charset="2"/>
        <a:buChar char="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3.png"/><Relationship Id="rId3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1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2.png"/><Relationship Id="rId3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4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15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6.png"/><Relationship Id="rId3" Type="http://schemas.openxmlformats.org/officeDocument/2006/relationships/image" Target="../media/image17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8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4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9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2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3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4.png"/><Relationship Id="rId3" Type="http://schemas.openxmlformats.org/officeDocument/2006/relationships/image" Target="../media/image25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Affect, Agency and </a:t>
            </a:r>
            <a:r>
              <a:rPr lang="en-GB" dirty="0" err="1" smtClean="0"/>
              <a:t>Actants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72353" y="3162243"/>
            <a:ext cx="5779870" cy="333352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3466" y="798990"/>
            <a:ext cx="7067332" cy="4978323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Bruno </a:t>
            </a:r>
            <a:r>
              <a:rPr lang="en-GB" dirty="0" err="1" smtClean="0"/>
              <a:t>Latour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117600" y="2595563"/>
            <a:ext cx="3566160" cy="3222725"/>
          </a:xfrm>
        </p:spPr>
        <p:txBody>
          <a:bodyPr>
            <a:normAutofit/>
          </a:bodyPr>
          <a:lstStyle/>
          <a:p>
            <a:r>
              <a:rPr lang="en-GB" dirty="0" smtClean="0"/>
              <a:t>Science and Technology studies background</a:t>
            </a:r>
          </a:p>
          <a:p>
            <a:r>
              <a:rPr lang="en-GB" dirty="0" smtClean="0"/>
              <a:t>Questions ‘authoritative’ scientific knowledge</a:t>
            </a:r>
          </a:p>
          <a:p>
            <a:r>
              <a:rPr lang="en-GB" dirty="0" smtClean="0"/>
              <a:t>With Law and </a:t>
            </a:r>
            <a:r>
              <a:rPr lang="en-GB" dirty="0" err="1" smtClean="0"/>
              <a:t>Callon</a:t>
            </a:r>
            <a:r>
              <a:rPr lang="en-GB" dirty="0" smtClean="0"/>
              <a:t> one of the key theorists to develop Actor Network Theory (ANT)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3760" y="1123856"/>
            <a:ext cx="2311400" cy="35179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52885" y="2997106"/>
            <a:ext cx="2463800" cy="328930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Actor-Network Theory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117600" y="2595563"/>
            <a:ext cx="3566160" cy="3161264"/>
          </a:xfrm>
        </p:spPr>
        <p:txBody>
          <a:bodyPr/>
          <a:lstStyle/>
          <a:p>
            <a:r>
              <a:rPr lang="en-GB" dirty="0" smtClean="0"/>
              <a:t>“Harry Potter can be an actor as much as a pillar of granite”</a:t>
            </a:r>
          </a:p>
          <a:p>
            <a:r>
              <a:rPr lang="en-GB" dirty="0" smtClean="0"/>
              <a:t>Each actor is a </a:t>
            </a:r>
            <a:r>
              <a:rPr lang="en-GB" dirty="0" smtClean="0">
                <a:solidFill>
                  <a:srgbClr val="FF0000"/>
                </a:solidFill>
              </a:rPr>
              <a:t>black box </a:t>
            </a:r>
            <a:r>
              <a:rPr lang="en-GB" dirty="0" smtClean="0"/>
              <a:t>containing other actors an infinitum [where] all actors are equally real” (2011: 25-28)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7604" y="2595563"/>
            <a:ext cx="3289300" cy="24638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 what is ANT?</a:t>
            </a:r>
            <a:endParaRPr lang="en-GB" dirty="0"/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Objects and organisations as part of social networks </a:t>
            </a:r>
          </a:p>
          <a:p>
            <a:r>
              <a:rPr lang="en-GB" dirty="0" smtClean="0"/>
              <a:t>Non humans as actors (or participants)</a:t>
            </a:r>
          </a:p>
          <a:p>
            <a:r>
              <a:rPr lang="en-GB" dirty="0" smtClean="0"/>
              <a:t>Relations are simultaneously between things and between concepts</a:t>
            </a:r>
          </a:p>
          <a:p>
            <a:r>
              <a:rPr lang="en-GB" dirty="0" smtClean="0"/>
              <a:t>Material and semiotic</a:t>
            </a:r>
          </a:p>
          <a:p>
            <a:r>
              <a:rPr lang="en-GB" dirty="0" smtClean="0"/>
              <a:t>Blurs nature and society</a:t>
            </a:r>
            <a:endParaRPr lang="en-GB" dirty="0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51440" y="2595563"/>
            <a:ext cx="2970327" cy="3681412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8131" y="758016"/>
            <a:ext cx="7087816" cy="5039785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6677" y="614608"/>
            <a:ext cx="7026360" cy="547001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it is not….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Not a theory</a:t>
            </a:r>
          </a:p>
          <a:p>
            <a:pPr lvl="1"/>
            <a:r>
              <a:rPr lang="en-GB" dirty="0" smtClean="0"/>
              <a:t>That attempts to explain why the network takes the form it does </a:t>
            </a:r>
          </a:p>
          <a:p>
            <a:pPr lvl="1"/>
            <a:r>
              <a:rPr lang="en-GB" dirty="0" smtClean="0"/>
              <a:t>Not translatable or transportable </a:t>
            </a:r>
          </a:p>
          <a:p>
            <a:r>
              <a:rPr lang="en-GB" dirty="0" smtClean="0"/>
              <a:t>Not a homogenous entity</a:t>
            </a:r>
          </a:p>
          <a:p>
            <a:pPr lvl="1"/>
            <a:r>
              <a:rPr lang="en-GB" dirty="0" smtClean="0"/>
              <a:t>Used in multiple different ways by different disciplines </a:t>
            </a:r>
          </a:p>
          <a:p>
            <a:r>
              <a:rPr lang="en-GB" dirty="0" smtClean="0"/>
              <a:t>Not restricted to STS and the sociology of science</a:t>
            </a:r>
          </a:p>
          <a:p>
            <a:pPr lvl="1">
              <a:buNone/>
            </a:pPr>
            <a:r>
              <a:rPr lang="en-GB" dirty="0" smtClean="0"/>
              <a:t> </a:t>
            </a: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Consequences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Blurring of subject and object</a:t>
            </a:r>
          </a:p>
          <a:p>
            <a:r>
              <a:rPr lang="en-GB" dirty="0" smtClean="0"/>
              <a:t>Anything can be an </a:t>
            </a:r>
            <a:r>
              <a:rPr lang="en-GB" dirty="0" err="1" smtClean="0"/>
              <a:t>actant</a:t>
            </a:r>
            <a:endParaRPr lang="en-GB" dirty="0" smtClean="0"/>
          </a:p>
          <a:p>
            <a:pPr lvl="1"/>
            <a:r>
              <a:rPr lang="en-GB" dirty="0" smtClean="0"/>
              <a:t>Human and non-human</a:t>
            </a:r>
          </a:p>
          <a:p>
            <a:pPr lvl="1"/>
            <a:r>
              <a:rPr lang="en-GB" dirty="0" smtClean="0"/>
              <a:t>Everything can lie within the network of relations</a:t>
            </a:r>
          </a:p>
          <a:p>
            <a:pPr lvl="1"/>
            <a:r>
              <a:rPr lang="en-GB" dirty="0" smtClean="0"/>
              <a:t>Once an actor engages it is caught up in those relations</a:t>
            </a:r>
          </a:p>
          <a:p>
            <a:r>
              <a:rPr lang="en-GB" dirty="0" smtClean="0"/>
              <a:t>Networks take shape through the relations between actors </a:t>
            </a:r>
          </a:p>
          <a:p>
            <a:r>
              <a:rPr lang="en-GB" dirty="0" smtClean="0"/>
              <a:t>Each actor is the sum of other actors</a:t>
            </a: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Intermediaries and Mediators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4551" y="2315024"/>
            <a:ext cx="5141739" cy="395130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Intermediaries </a:t>
            </a:r>
          </a:p>
          <a:p>
            <a:pPr lvl="1"/>
            <a:r>
              <a:rPr lang="en-GB" dirty="0" smtClean="0"/>
              <a:t>Make no difference </a:t>
            </a:r>
          </a:p>
          <a:p>
            <a:r>
              <a:rPr lang="en-GB" dirty="0" smtClean="0"/>
              <a:t>Mediators </a:t>
            </a:r>
          </a:p>
          <a:p>
            <a:pPr lvl="1"/>
            <a:r>
              <a:rPr lang="en-GB" dirty="0" err="1" smtClean="0"/>
              <a:t>Actants</a:t>
            </a:r>
            <a:r>
              <a:rPr lang="en-GB" dirty="0" smtClean="0"/>
              <a:t> that sculpt and shape </a:t>
            </a:r>
          </a:p>
          <a:p>
            <a:pPr lvl="1"/>
            <a:r>
              <a:rPr lang="en-GB" dirty="0" smtClean="0"/>
              <a:t>Actively construct relations </a:t>
            </a:r>
          </a:p>
          <a:p>
            <a:r>
              <a:rPr lang="en-GB" dirty="0" smtClean="0"/>
              <a:t>There has been too great a focus on intermediaries – objects and actors do not reflect </a:t>
            </a:r>
          </a:p>
          <a:p>
            <a:r>
              <a:rPr lang="en-GB" dirty="0" smtClean="0"/>
              <a:t>Social things, and networks of power, must be constantly constructed</a:t>
            </a:r>
          </a:p>
          <a:p>
            <a:endParaRPr lang="en-GB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9737" y="2315024"/>
            <a:ext cx="2857500" cy="3951306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Latour’s</a:t>
            </a:r>
            <a:r>
              <a:rPr lang="en-GB" dirty="0" smtClean="0"/>
              <a:t> </a:t>
            </a:r>
            <a:r>
              <a:rPr lang="en-GB" dirty="0" err="1" smtClean="0"/>
              <a:t>Actants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53095" y="2595563"/>
            <a:ext cx="4130665" cy="3681412"/>
          </a:xfrm>
        </p:spPr>
        <p:txBody>
          <a:bodyPr/>
          <a:lstStyle/>
          <a:p>
            <a:r>
              <a:rPr lang="en-GB" dirty="0" smtClean="0"/>
              <a:t>‘is a source of action that can be either human or nonhuman; it is that which has efficacy, can do things, has sufficient coherence to make a difference, produce effects, alter the course of events’ (</a:t>
            </a:r>
            <a:r>
              <a:rPr lang="en-GB" dirty="0" err="1" smtClean="0"/>
              <a:t>Bennet</a:t>
            </a:r>
            <a:r>
              <a:rPr lang="en-GB" dirty="0" smtClean="0"/>
              <a:t> 2010: viii)</a:t>
            </a:r>
          </a:p>
          <a:p>
            <a:r>
              <a:rPr lang="en-GB" dirty="0" err="1" smtClean="0"/>
              <a:t>Actants</a:t>
            </a:r>
            <a:r>
              <a:rPr lang="en-GB" dirty="0" smtClean="0"/>
              <a:t> create / have the capacity to create affect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0404" y="2404016"/>
            <a:ext cx="3883290" cy="3300797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Yes, but what is affect?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55521" y="2595563"/>
            <a:ext cx="4028239" cy="368141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Good question!!!! </a:t>
            </a:r>
          </a:p>
          <a:p>
            <a:r>
              <a:rPr lang="en-GB" dirty="0" smtClean="0"/>
              <a:t>A range of intellectual traditions and different meanings. </a:t>
            </a:r>
          </a:p>
          <a:p>
            <a:r>
              <a:rPr lang="en-GB" dirty="0" smtClean="0"/>
              <a:t>But …..Spinoza commonly invoked in anthropology: </a:t>
            </a:r>
          </a:p>
          <a:p>
            <a:r>
              <a:rPr lang="en-GB" dirty="0" smtClean="0"/>
              <a:t>Capacity for any body for activity and responsiveness</a:t>
            </a:r>
          </a:p>
          <a:p>
            <a:r>
              <a:rPr lang="en-GB" dirty="0" smtClean="0"/>
              <a:t>Materiality = affect (Bennett 2010)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171" y="2595563"/>
            <a:ext cx="3606800" cy="3681412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Implications for Power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Rather than tracing power back to its source</a:t>
            </a:r>
          </a:p>
          <a:p>
            <a:pPr lvl="1"/>
            <a:r>
              <a:rPr lang="en-GB" dirty="0" smtClean="0"/>
              <a:t>Beyond determinism </a:t>
            </a:r>
          </a:p>
          <a:p>
            <a:r>
              <a:rPr lang="en-GB" dirty="0" smtClean="0"/>
              <a:t>Explores patterns of causality and affect generated from interactions between actors </a:t>
            </a:r>
          </a:p>
          <a:p>
            <a:r>
              <a:rPr lang="en-GB" dirty="0" smtClean="0"/>
              <a:t>Dispersed agency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08494" y="2320728"/>
            <a:ext cx="3505200" cy="23241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3760" y="4123578"/>
            <a:ext cx="3492500" cy="2324100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Criticisms and responses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512125" y="2335510"/>
            <a:ext cx="4171635" cy="3941465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Ignores power structures </a:t>
            </a:r>
          </a:p>
          <a:p>
            <a:r>
              <a:rPr lang="en-GB" dirty="0" smtClean="0"/>
              <a:t>Overly relativistic </a:t>
            </a:r>
          </a:p>
          <a:p>
            <a:r>
              <a:rPr lang="en-GB" dirty="0" smtClean="0"/>
              <a:t>Generates endless networks </a:t>
            </a:r>
          </a:p>
          <a:p>
            <a:r>
              <a:rPr lang="en-GB" dirty="0" smtClean="0"/>
              <a:t>Objects cannot have agency </a:t>
            </a:r>
          </a:p>
          <a:p>
            <a:pPr lvl="1"/>
            <a:r>
              <a:rPr lang="en-GB" dirty="0" smtClean="0"/>
              <a:t>Objects get treated with intentionality</a:t>
            </a:r>
          </a:p>
          <a:p>
            <a:r>
              <a:rPr lang="en-GB" dirty="0" smtClean="0"/>
              <a:t>BUT…. </a:t>
            </a:r>
          </a:p>
          <a:p>
            <a:pPr lvl="1"/>
            <a:r>
              <a:rPr lang="en-GB" dirty="0" smtClean="0"/>
              <a:t>But agency does not presuppose intentionality</a:t>
            </a:r>
          </a:p>
          <a:p>
            <a:pPr lvl="1"/>
            <a:r>
              <a:rPr lang="en-GB" dirty="0" smtClean="0"/>
              <a:t>Agency is in the associations </a:t>
            </a:r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5516" y="2335510"/>
            <a:ext cx="3888178" cy="3169791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2682" y="491687"/>
            <a:ext cx="6043079" cy="5797802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Bennett (2010) </a:t>
            </a:r>
            <a:r>
              <a:rPr lang="en-GB" i="1" dirty="0" smtClean="0"/>
              <a:t>Vibrant Matter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Challenges the dichotomy between dull matter (things) and vibrant life (humans, beings)</a:t>
            </a:r>
          </a:p>
          <a:p>
            <a:r>
              <a:rPr lang="en-GB" dirty="0" smtClean="0"/>
              <a:t>Matter has vitality </a:t>
            </a:r>
          </a:p>
          <a:p>
            <a:r>
              <a:rPr lang="en-GB" dirty="0" smtClean="0"/>
              <a:t>Vitality = “the capacity of things…..to act as quasi agents or forces with trajectories, propensities, or tendencies of their own” (ibid: viii)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Reframing Political Issues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553095" y="2595563"/>
            <a:ext cx="4130665" cy="2853961"/>
          </a:xfrm>
        </p:spPr>
        <p:txBody>
          <a:bodyPr/>
          <a:lstStyle/>
          <a:p>
            <a:r>
              <a:rPr lang="en-GB" dirty="0" smtClean="0"/>
              <a:t>How would responses to political problems differ if we took the vitality of matter seriously? </a:t>
            </a:r>
          </a:p>
          <a:p>
            <a:pPr lvl="1"/>
            <a:r>
              <a:rPr lang="en-GB" dirty="0" smtClean="0"/>
              <a:t>Rubbish and recycling</a:t>
            </a:r>
          </a:p>
          <a:p>
            <a:pPr lvl="1"/>
            <a:r>
              <a:rPr lang="en-GB" dirty="0" smtClean="0"/>
              <a:t>Stem cell research</a:t>
            </a:r>
          </a:p>
          <a:p>
            <a:pPr lvl="1"/>
            <a:r>
              <a:rPr lang="en-GB" dirty="0" smtClean="0"/>
              <a:t>Energy policy </a:t>
            </a:r>
          </a:p>
          <a:p>
            <a:pPr lvl="1"/>
            <a:r>
              <a:rPr lang="en-GB" dirty="0" smtClean="0"/>
              <a:t>Eating and health</a:t>
            </a:r>
          </a:p>
          <a:p>
            <a:pPr>
              <a:buNone/>
            </a:pP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9765" y="2340845"/>
            <a:ext cx="2857500" cy="28575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11515" y="4720894"/>
            <a:ext cx="3448579" cy="1732489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Political Ecology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595563"/>
            <a:ext cx="3566160" cy="3038343"/>
          </a:xfrm>
        </p:spPr>
        <p:txBody>
          <a:bodyPr/>
          <a:lstStyle/>
          <a:p>
            <a:r>
              <a:rPr lang="en-GB" dirty="0" smtClean="0"/>
              <a:t>Matter as dead or inert feeds “earth destroying fantasies of conquest and consumption” (ibid: ix)</a:t>
            </a:r>
          </a:p>
          <a:p>
            <a:r>
              <a:rPr lang="en-GB" dirty="0" smtClean="0"/>
              <a:t>Barrier to a more ecological and sustainable modes of production and consumption 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63552" y="2595563"/>
            <a:ext cx="3479800" cy="3509542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Subjects, Objects and Agency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Stem cells</a:t>
            </a:r>
          </a:p>
          <a:p>
            <a:r>
              <a:rPr lang="en-GB" dirty="0" smtClean="0"/>
              <a:t>Electricity </a:t>
            </a:r>
          </a:p>
          <a:p>
            <a:r>
              <a:rPr lang="en-GB" dirty="0" smtClean="0"/>
              <a:t>Rubbish</a:t>
            </a:r>
          </a:p>
          <a:p>
            <a:r>
              <a:rPr lang="en-GB" dirty="0" smtClean="0"/>
              <a:t>Metals </a:t>
            </a:r>
          </a:p>
          <a:p>
            <a:r>
              <a:rPr lang="en-GB" dirty="0" smtClean="0"/>
              <a:t>Food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564393" y="2595563"/>
            <a:ext cx="5149301" cy="3681412"/>
          </a:xfrm>
        </p:spPr>
        <p:txBody>
          <a:bodyPr>
            <a:normAutofit/>
          </a:bodyPr>
          <a:lstStyle/>
          <a:p>
            <a:r>
              <a:rPr lang="en-GB" dirty="0" smtClean="0"/>
              <a:t>Are crucial to political and human life </a:t>
            </a:r>
          </a:p>
          <a:p>
            <a:r>
              <a:rPr lang="en-GB" dirty="0" smtClean="0"/>
              <a:t>When they enter the public domain, their agency is stripped </a:t>
            </a:r>
          </a:p>
          <a:p>
            <a:r>
              <a:rPr lang="en-GB" dirty="0" smtClean="0"/>
              <a:t>Humans become the agents</a:t>
            </a:r>
          </a:p>
          <a:p>
            <a:r>
              <a:rPr lang="en-GB" dirty="0" smtClean="0"/>
              <a:t>Hence the (false) impression that:</a:t>
            </a:r>
          </a:p>
          <a:p>
            <a:pPr lvl="1"/>
            <a:r>
              <a:rPr lang="en-GB" dirty="0" smtClean="0"/>
              <a:t>We are not in charge of the ‘its’</a:t>
            </a:r>
          </a:p>
          <a:p>
            <a:r>
              <a:rPr lang="en-GB" dirty="0" smtClean="0"/>
              <a:t>False subject/object binary</a:t>
            </a:r>
            <a:endParaRPr lang="en-GB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Theorise events as encounters between diverse material </a:t>
            </a:r>
            <a:r>
              <a:rPr lang="en-GB" dirty="0" err="1" smtClean="0"/>
              <a:t>actants</a:t>
            </a: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882" y="2353313"/>
            <a:ext cx="3289300" cy="24638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1066" y="2480313"/>
            <a:ext cx="3467100" cy="23368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49566" y="3999029"/>
            <a:ext cx="3683000" cy="2209800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1559932"/>
          </a:xfrm>
        </p:spPr>
        <p:txBody>
          <a:bodyPr>
            <a:normAutofit/>
          </a:bodyPr>
          <a:lstStyle/>
          <a:p>
            <a:r>
              <a:rPr lang="en-GB" dirty="0" smtClean="0"/>
              <a:t>A word on materialism and </a:t>
            </a:r>
            <a:r>
              <a:rPr lang="en-GB" dirty="0" err="1" smtClean="0"/>
              <a:t>festishisation</a:t>
            </a:r>
            <a:r>
              <a:rPr lang="en-GB" dirty="0" smtClean="0"/>
              <a:t>….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2496" y="3049265"/>
            <a:ext cx="7046846" cy="3527040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3252" y="1065320"/>
            <a:ext cx="3823452" cy="4442368"/>
          </a:xfrm>
          <a:prstGeom prst="rect">
            <a:avLst/>
          </a:prstGeom>
        </p:spPr>
      </p:pic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5147534" y="1557008"/>
            <a:ext cx="3566160" cy="4719968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Human invest objects and concepts with agency </a:t>
            </a:r>
          </a:p>
          <a:p>
            <a:r>
              <a:rPr lang="en-GB" dirty="0" smtClean="0"/>
              <a:t>Sought to demystify (commodities) </a:t>
            </a:r>
          </a:p>
          <a:p>
            <a:r>
              <a:rPr lang="en-GB" dirty="0" smtClean="0"/>
              <a:t>The material here is in human social structures or human meanings embedded in them</a:t>
            </a:r>
          </a:p>
          <a:p>
            <a:pPr lvl="1"/>
            <a:r>
              <a:rPr lang="en-GB" dirty="0" smtClean="0"/>
              <a:t>Political and economic structures</a:t>
            </a:r>
          </a:p>
          <a:p>
            <a:r>
              <a:rPr lang="en-GB" dirty="0" smtClean="0"/>
              <a:t>Anthropocentric </a:t>
            </a:r>
          </a:p>
          <a:p>
            <a:r>
              <a:rPr lang="en-GB" dirty="0" smtClean="0"/>
              <a:t>Politics is the domain of humans</a:t>
            </a:r>
            <a:endParaRPr lang="en-GB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798990"/>
            <a:ext cx="8913813" cy="1239266"/>
          </a:xfrm>
        </p:spPr>
        <p:txBody>
          <a:bodyPr>
            <a:normAutofit/>
          </a:bodyPr>
          <a:lstStyle/>
          <a:p>
            <a:r>
              <a:rPr lang="en-GB" dirty="0" smtClean="0"/>
              <a:t>Political agency does not always equal human agency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006" y="2302143"/>
            <a:ext cx="4007754" cy="397483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Vital materialism = human and nonhuman forces </a:t>
            </a:r>
          </a:p>
          <a:p>
            <a:r>
              <a:rPr lang="en-GB" dirty="0" smtClean="0"/>
              <a:t>Operate: </a:t>
            </a:r>
          </a:p>
          <a:p>
            <a:pPr lvl="1"/>
            <a:r>
              <a:rPr lang="en-GB" dirty="0" smtClean="0"/>
              <a:t>In nature</a:t>
            </a:r>
          </a:p>
          <a:p>
            <a:pPr lvl="1"/>
            <a:r>
              <a:rPr lang="en-GB" dirty="0" smtClean="0"/>
              <a:t>In human body </a:t>
            </a:r>
          </a:p>
          <a:p>
            <a:pPr lvl="1"/>
            <a:r>
              <a:rPr lang="en-GB" dirty="0" smtClean="0"/>
              <a:t>In human </a:t>
            </a:r>
            <a:r>
              <a:rPr lang="en-GB" dirty="0" err="1" smtClean="0"/>
              <a:t>artifacts</a:t>
            </a:r>
            <a:endParaRPr lang="en-GB" dirty="0" smtClean="0"/>
          </a:p>
          <a:p>
            <a:r>
              <a:rPr lang="en-GB" dirty="0" smtClean="0"/>
              <a:t>Attempts to demystify obscures the vitality of matter</a:t>
            </a:r>
          </a:p>
          <a:p>
            <a:pPr lvl="1"/>
            <a:r>
              <a:rPr lang="en-GB" dirty="0" smtClean="0"/>
              <a:t>It always uncovers something human</a:t>
            </a:r>
          </a:p>
          <a:p>
            <a:r>
              <a:rPr lang="en-GB" dirty="0" smtClean="0"/>
              <a:t>Bennett resists this notion</a:t>
            </a:r>
          </a:p>
          <a:p>
            <a:pPr lvl="1">
              <a:buNone/>
            </a:pP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68416" y="2847683"/>
            <a:ext cx="2335292" cy="342929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3760" y="2302143"/>
            <a:ext cx="2032000" cy="237490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Perspective">
  <a:themeElements>
    <a:clrScheme name="Spectrum">
      <a:dk1>
        <a:sysClr val="windowText" lastClr="000000"/>
      </a:dk1>
      <a:lt1>
        <a:sysClr val="window" lastClr="FFFFFF"/>
      </a:lt1>
      <a:dk2>
        <a:srgbClr val="252731"/>
      </a:dk2>
      <a:lt2>
        <a:srgbClr val="EAE7E4"/>
      </a:lt2>
      <a:accent1>
        <a:srgbClr val="990000"/>
      </a:accent1>
      <a:accent2>
        <a:srgbClr val="FF6600"/>
      </a:accent2>
      <a:accent3>
        <a:srgbClr val="FFBA00"/>
      </a:accent3>
      <a:accent4>
        <a:srgbClr val="99CC00"/>
      </a:accent4>
      <a:accent5>
        <a:srgbClr val="528A02"/>
      </a:accent5>
      <a:accent6>
        <a:srgbClr val="333333"/>
      </a:accent6>
      <a:hlink>
        <a:srgbClr val="660000"/>
      </a:hlink>
      <a:folHlink>
        <a:srgbClr val="CC3300"/>
      </a:folHlink>
    </a:clrScheme>
    <a:fontScheme name="Perspective">
      <a:majorFont>
        <a:latin typeface="Century Gothic"/>
        <a:ea typeface=""/>
        <a:cs typeface=""/>
        <a:font script="Jpan" typeface="メイリオ"/>
      </a:majorFont>
      <a:minorFont>
        <a:latin typeface="Century Gothic"/>
        <a:ea typeface=""/>
        <a:cs typeface=""/>
        <a:font script="Jpan" typeface="メイリオ"/>
      </a:minorFont>
    </a:fontScheme>
    <a:fmtScheme name="Perspective">
      <a:fillStyleLst>
        <a:solidFill>
          <a:schemeClr val="phClr"/>
        </a:solidFill>
        <a:solidFill>
          <a:schemeClr val="phClr">
            <a:shade val="90000"/>
          </a:schemeClr>
        </a:solidFill>
        <a:solidFill>
          <a:schemeClr val="phClr">
            <a:shade val="80000"/>
          </a:schemeClr>
        </a:solidFill>
      </a:fillStyleLst>
      <a:lnStyleLst>
        <a:ln w="12700" cap="flat" cmpd="sng" algn="ctr">
          <a:solidFill>
            <a:schemeClr val="phClr"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>
              <a:alpha val="8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bliqueTopRight"/>
            <a:lightRig rig="threePt" dir="tl"/>
          </a:scene3d>
          <a:sp3d>
            <a:bevelT w="25400" h="25400"/>
          </a:sp3d>
        </a:effectStyle>
        <a:effectStyle>
          <a:effectLst/>
          <a:scene3d>
            <a:camera prst="perspectiveFront" fov="4200000"/>
            <a:lightRig rig="balanced" dir="tl">
              <a:rot lat="0" lon="0" rev="18600000"/>
            </a:lightRig>
          </a:scene3d>
          <a:sp3d prstMaterial="metal">
            <a:bevelT w="63500" h="50800" prst="angle"/>
          </a:sp3d>
        </a:effectStyle>
      </a:effectStyleLst>
      <a:bgFillStyleLst>
        <a:solidFill>
          <a:schemeClr val="phClr">
            <a:tint val="90000"/>
          </a:schemeClr>
        </a:solidFill>
        <a:solidFill>
          <a:schemeClr val="phClr">
            <a:tint val="50000"/>
          </a:schemeClr>
        </a:solidFill>
        <a:solidFill>
          <a:schemeClr val="phClr">
            <a:shade val="60000"/>
          </a:schemeClr>
        </a:soli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Perspective.thmx</Template>
  <TotalTime>125</TotalTime>
  <Words>700</Words>
  <Application>Microsoft Macintosh PowerPoint</Application>
  <PresentationFormat>On-screen Show (4:3)</PresentationFormat>
  <Paragraphs>103</Paragraphs>
  <Slides>23</Slides>
  <Notes>0</Notes>
  <HiddenSlides>0</HiddenSlides>
  <MMClips>0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4" baseType="lpstr">
      <vt:lpstr>Perspective</vt:lpstr>
      <vt:lpstr>Affect, Agency and Actants</vt:lpstr>
      <vt:lpstr>Slide 2</vt:lpstr>
      <vt:lpstr>Bruno Latour</vt:lpstr>
      <vt:lpstr>Actor-Network Theory</vt:lpstr>
      <vt:lpstr>So what is ANT?</vt:lpstr>
      <vt:lpstr>Slide 6</vt:lpstr>
      <vt:lpstr>Slide 7</vt:lpstr>
      <vt:lpstr>What it is not….</vt:lpstr>
      <vt:lpstr>Consequences </vt:lpstr>
      <vt:lpstr>Intermediaries and Mediators </vt:lpstr>
      <vt:lpstr>Latour’s Actants</vt:lpstr>
      <vt:lpstr>Yes, but what is affect? </vt:lpstr>
      <vt:lpstr>Implications for Power </vt:lpstr>
      <vt:lpstr>Criticisms and responses</vt:lpstr>
      <vt:lpstr>Slide 15</vt:lpstr>
      <vt:lpstr>Bennett (2010) Vibrant Matter</vt:lpstr>
      <vt:lpstr>Reframing Political Issues</vt:lpstr>
      <vt:lpstr>Political Ecology </vt:lpstr>
      <vt:lpstr>Subjects, Objects and Agency</vt:lpstr>
      <vt:lpstr>Theorise events as encounters between diverse material actants </vt:lpstr>
      <vt:lpstr>A word on materialism and festishisation…. </vt:lpstr>
      <vt:lpstr>Slide 22</vt:lpstr>
      <vt:lpstr>Political agency does not always equal human agency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Affect and Agency</dc:title>
  <dc:creator>Emma-Jayne Abbots</dc:creator>
  <cp:lastModifiedBy>Emma-Jayne Abbots</cp:lastModifiedBy>
  <cp:revision>7</cp:revision>
  <dcterms:created xsi:type="dcterms:W3CDTF">2014-03-21T15:48:20Z</dcterms:created>
  <dcterms:modified xsi:type="dcterms:W3CDTF">2014-03-21T15:49:29Z</dcterms:modified>
</cp:coreProperties>
</file>