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72"/>
  </p:notesMasterIdLst>
  <p:sldIdLst>
    <p:sldId id="256" r:id="rId4"/>
    <p:sldId id="259" r:id="rId5"/>
    <p:sldId id="261" r:id="rId6"/>
    <p:sldId id="272" r:id="rId7"/>
    <p:sldId id="273" r:id="rId8"/>
    <p:sldId id="270" r:id="rId9"/>
    <p:sldId id="257" r:id="rId10"/>
    <p:sldId id="258" r:id="rId11"/>
    <p:sldId id="260" r:id="rId12"/>
    <p:sldId id="271" r:id="rId13"/>
    <p:sldId id="262" r:id="rId14"/>
    <p:sldId id="263" r:id="rId15"/>
    <p:sldId id="264" r:id="rId16"/>
    <p:sldId id="265" r:id="rId17"/>
    <p:sldId id="266" r:id="rId18"/>
    <p:sldId id="268" r:id="rId19"/>
    <p:sldId id="274" r:id="rId20"/>
    <p:sldId id="269" r:id="rId21"/>
    <p:sldId id="313" r:id="rId22"/>
    <p:sldId id="314" r:id="rId23"/>
    <p:sldId id="315" r:id="rId24"/>
    <p:sldId id="316" r:id="rId25"/>
    <p:sldId id="275" r:id="rId26"/>
    <p:sldId id="317" r:id="rId27"/>
    <p:sldId id="276" r:id="rId28"/>
    <p:sldId id="279" r:id="rId29"/>
    <p:sldId id="280" r:id="rId30"/>
    <p:sldId id="282" r:id="rId31"/>
    <p:sldId id="284" r:id="rId32"/>
    <p:sldId id="286" r:id="rId33"/>
    <p:sldId id="318" r:id="rId34"/>
    <p:sldId id="288" r:id="rId35"/>
    <p:sldId id="289" r:id="rId36"/>
    <p:sldId id="290" r:id="rId37"/>
    <p:sldId id="320" r:id="rId38"/>
    <p:sldId id="291" r:id="rId39"/>
    <p:sldId id="292" r:id="rId40"/>
    <p:sldId id="321" r:id="rId41"/>
    <p:sldId id="293" r:id="rId42"/>
    <p:sldId id="322" r:id="rId43"/>
    <p:sldId id="294" r:id="rId44"/>
    <p:sldId id="295" r:id="rId45"/>
    <p:sldId id="296" r:id="rId46"/>
    <p:sldId id="323" r:id="rId47"/>
    <p:sldId id="327" r:id="rId48"/>
    <p:sldId id="328" r:id="rId49"/>
    <p:sldId id="326" r:id="rId50"/>
    <p:sldId id="325" r:id="rId51"/>
    <p:sldId id="329" r:id="rId52"/>
    <p:sldId id="331" r:id="rId53"/>
    <p:sldId id="332" r:id="rId54"/>
    <p:sldId id="324" r:id="rId55"/>
    <p:sldId id="297" r:id="rId56"/>
    <p:sldId id="298" r:id="rId57"/>
    <p:sldId id="299" r:id="rId58"/>
    <p:sldId id="300" r:id="rId59"/>
    <p:sldId id="301" r:id="rId60"/>
    <p:sldId id="302" r:id="rId61"/>
    <p:sldId id="303" r:id="rId62"/>
    <p:sldId id="304" r:id="rId63"/>
    <p:sldId id="305" r:id="rId64"/>
    <p:sldId id="306" r:id="rId65"/>
    <p:sldId id="307" r:id="rId66"/>
    <p:sldId id="308" r:id="rId67"/>
    <p:sldId id="309" r:id="rId68"/>
    <p:sldId id="310" r:id="rId69"/>
    <p:sldId id="311" r:id="rId70"/>
    <p:sldId id="287"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7" d="100"/>
          <a:sy n="57" d="100"/>
        </p:scale>
        <p:origin x="78"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tableStyles" Target="tableStyle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9B0894-89BB-477C-905F-C95EFF933414}" type="doc">
      <dgm:prSet loTypeId="urn:microsoft.com/office/officeart/2005/8/layout/matrix2" loCatId="matrix" qsTypeId="urn:microsoft.com/office/officeart/2005/8/quickstyle/simple1" qsCatId="simple" csTypeId="urn:microsoft.com/office/officeart/2005/8/colors/colorful2" csCatId="colorful"/>
      <dgm:spPr/>
      <dgm:t>
        <a:bodyPr/>
        <a:lstStyle/>
        <a:p>
          <a:endParaRPr lang="en-US"/>
        </a:p>
      </dgm:t>
    </dgm:pt>
    <dgm:pt modelId="{CAD8CE36-7115-406F-9960-0897CF267A2E}">
      <dgm:prSet/>
      <dgm:spPr/>
      <dgm:t>
        <a:bodyPr/>
        <a:lstStyle/>
        <a:p>
          <a:r>
            <a:rPr lang="en-GB" b="1"/>
            <a:t>Washing</a:t>
          </a:r>
          <a:endParaRPr lang="en-US"/>
        </a:p>
      </dgm:t>
    </dgm:pt>
    <dgm:pt modelId="{293D076B-0526-4D6A-97E4-9B8081F123FC}" type="parTrans" cxnId="{4681CF2B-D656-4500-9EB1-AE7CE679B47A}">
      <dgm:prSet/>
      <dgm:spPr/>
      <dgm:t>
        <a:bodyPr/>
        <a:lstStyle/>
        <a:p>
          <a:endParaRPr lang="en-US"/>
        </a:p>
      </dgm:t>
    </dgm:pt>
    <dgm:pt modelId="{8EFC87B5-56A3-4DFB-890F-78CA236DA024}" type="sibTrans" cxnId="{4681CF2B-D656-4500-9EB1-AE7CE679B47A}">
      <dgm:prSet/>
      <dgm:spPr/>
      <dgm:t>
        <a:bodyPr/>
        <a:lstStyle/>
        <a:p>
          <a:endParaRPr lang="en-US"/>
        </a:p>
      </dgm:t>
    </dgm:pt>
    <dgm:pt modelId="{10FE3A23-8AC4-4C30-B2EC-4FC49D911085}">
      <dgm:prSet/>
      <dgm:spPr/>
      <dgm:t>
        <a:bodyPr/>
        <a:lstStyle/>
        <a:p>
          <a:r>
            <a:rPr lang="en-GB" b="1"/>
            <a:t>Activity</a:t>
          </a:r>
          <a:endParaRPr lang="en-US"/>
        </a:p>
      </dgm:t>
    </dgm:pt>
    <dgm:pt modelId="{E52D9919-60AB-4F3E-AA9E-E216C34FF226}" type="parTrans" cxnId="{00200FBA-90CD-4DC7-9471-8C1EE7ADEDF0}">
      <dgm:prSet/>
      <dgm:spPr/>
      <dgm:t>
        <a:bodyPr/>
        <a:lstStyle/>
        <a:p>
          <a:endParaRPr lang="en-US"/>
        </a:p>
      </dgm:t>
    </dgm:pt>
    <dgm:pt modelId="{142154D9-2DC8-4440-8C1F-B281F7999709}" type="sibTrans" cxnId="{00200FBA-90CD-4DC7-9471-8C1EE7ADEDF0}">
      <dgm:prSet/>
      <dgm:spPr/>
      <dgm:t>
        <a:bodyPr/>
        <a:lstStyle/>
        <a:p>
          <a:endParaRPr lang="en-US"/>
        </a:p>
      </dgm:t>
    </dgm:pt>
    <dgm:pt modelId="{BC5905A7-81AB-45A1-9434-6BA7B668D4EC}">
      <dgm:prSet/>
      <dgm:spPr/>
      <dgm:t>
        <a:bodyPr/>
        <a:lstStyle/>
        <a:p>
          <a:r>
            <a:rPr lang="en-GB" b="1"/>
            <a:t>Time</a:t>
          </a:r>
          <a:endParaRPr lang="en-US"/>
        </a:p>
      </dgm:t>
    </dgm:pt>
    <dgm:pt modelId="{1288D578-E632-42E8-9822-107A7074FC7D}" type="parTrans" cxnId="{151410E5-2C34-4B6B-AE0B-3F062890C821}">
      <dgm:prSet/>
      <dgm:spPr/>
      <dgm:t>
        <a:bodyPr/>
        <a:lstStyle/>
        <a:p>
          <a:endParaRPr lang="en-US"/>
        </a:p>
      </dgm:t>
    </dgm:pt>
    <dgm:pt modelId="{38EDE45A-C5B0-4EC6-BB5D-066C97478A90}" type="sibTrans" cxnId="{151410E5-2C34-4B6B-AE0B-3F062890C821}">
      <dgm:prSet/>
      <dgm:spPr/>
      <dgm:t>
        <a:bodyPr/>
        <a:lstStyle/>
        <a:p>
          <a:endParaRPr lang="en-US"/>
        </a:p>
      </dgm:t>
    </dgm:pt>
    <dgm:pt modelId="{AC1D0BE9-831B-43C4-AB66-BDE90E46FBB9}">
      <dgm:prSet/>
      <dgm:spPr/>
      <dgm:t>
        <a:bodyPr/>
        <a:lstStyle/>
        <a:p>
          <a:r>
            <a:rPr lang="en-GB" b="1"/>
            <a:t>Texture</a:t>
          </a:r>
          <a:endParaRPr lang="en-US"/>
        </a:p>
      </dgm:t>
    </dgm:pt>
    <dgm:pt modelId="{6E566B31-5DD4-4C6D-B73C-736B102C4568}" type="parTrans" cxnId="{1957CB70-D22C-41EC-874F-A7A5A092F54F}">
      <dgm:prSet/>
      <dgm:spPr/>
      <dgm:t>
        <a:bodyPr/>
        <a:lstStyle/>
        <a:p>
          <a:endParaRPr lang="en-US"/>
        </a:p>
      </dgm:t>
    </dgm:pt>
    <dgm:pt modelId="{4D9897CE-CCDD-41EF-98F6-5AF2155D36A0}" type="sibTrans" cxnId="{1957CB70-D22C-41EC-874F-A7A5A092F54F}">
      <dgm:prSet/>
      <dgm:spPr/>
      <dgm:t>
        <a:bodyPr/>
        <a:lstStyle/>
        <a:p>
          <a:endParaRPr lang="en-US"/>
        </a:p>
      </dgm:t>
    </dgm:pt>
    <dgm:pt modelId="{882991BA-466D-4724-80E3-0028EEFE8523}" type="pres">
      <dgm:prSet presAssocID="{D99B0894-89BB-477C-905F-C95EFF933414}" presName="matrix" presStyleCnt="0">
        <dgm:presLayoutVars>
          <dgm:chMax val="1"/>
          <dgm:dir/>
          <dgm:resizeHandles val="exact"/>
        </dgm:presLayoutVars>
      </dgm:prSet>
      <dgm:spPr/>
    </dgm:pt>
    <dgm:pt modelId="{C6CCE286-7C96-4311-94A9-BDDFB0AEAAD8}" type="pres">
      <dgm:prSet presAssocID="{D99B0894-89BB-477C-905F-C95EFF933414}" presName="axisShape" presStyleLbl="bgShp" presStyleIdx="0" presStyleCnt="1"/>
      <dgm:spPr/>
    </dgm:pt>
    <dgm:pt modelId="{62191E04-1FCA-4A3E-8798-CA0013CC1E4D}" type="pres">
      <dgm:prSet presAssocID="{D99B0894-89BB-477C-905F-C95EFF933414}" presName="rect1" presStyleLbl="node1" presStyleIdx="0" presStyleCnt="4">
        <dgm:presLayoutVars>
          <dgm:chMax val="0"/>
          <dgm:chPref val="0"/>
          <dgm:bulletEnabled val="1"/>
        </dgm:presLayoutVars>
      </dgm:prSet>
      <dgm:spPr/>
    </dgm:pt>
    <dgm:pt modelId="{BB0B0805-B8E5-4244-803F-11E954FCA1DC}" type="pres">
      <dgm:prSet presAssocID="{D99B0894-89BB-477C-905F-C95EFF933414}" presName="rect2" presStyleLbl="node1" presStyleIdx="1" presStyleCnt="4">
        <dgm:presLayoutVars>
          <dgm:chMax val="0"/>
          <dgm:chPref val="0"/>
          <dgm:bulletEnabled val="1"/>
        </dgm:presLayoutVars>
      </dgm:prSet>
      <dgm:spPr/>
    </dgm:pt>
    <dgm:pt modelId="{DB6534E5-D0BD-4950-A82B-18EE4863DE0D}" type="pres">
      <dgm:prSet presAssocID="{D99B0894-89BB-477C-905F-C95EFF933414}" presName="rect3" presStyleLbl="node1" presStyleIdx="2" presStyleCnt="4">
        <dgm:presLayoutVars>
          <dgm:chMax val="0"/>
          <dgm:chPref val="0"/>
          <dgm:bulletEnabled val="1"/>
        </dgm:presLayoutVars>
      </dgm:prSet>
      <dgm:spPr/>
    </dgm:pt>
    <dgm:pt modelId="{610042B6-FF64-4B3D-B480-E34B8AB41E95}" type="pres">
      <dgm:prSet presAssocID="{D99B0894-89BB-477C-905F-C95EFF933414}" presName="rect4" presStyleLbl="node1" presStyleIdx="3" presStyleCnt="4">
        <dgm:presLayoutVars>
          <dgm:chMax val="0"/>
          <dgm:chPref val="0"/>
          <dgm:bulletEnabled val="1"/>
        </dgm:presLayoutVars>
      </dgm:prSet>
      <dgm:spPr/>
    </dgm:pt>
  </dgm:ptLst>
  <dgm:cxnLst>
    <dgm:cxn modelId="{9B4A8023-8533-4B3C-A256-EF0AA14FA79E}" type="presOf" srcId="{CAD8CE36-7115-406F-9960-0897CF267A2E}" destId="{62191E04-1FCA-4A3E-8798-CA0013CC1E4D}" srcOrd="0" destOrd="0" presId="urn:microsoft.com/office/officeart/2005/8/layout/matrix2"/>
    <dgm:cxn modelId="{4681CF2B-D656-4500-9EB1-AE7CE679B47A}" srcId="{D99B0894-89BB-477C-905F-C95EFF933414}" destId="{CAD8CE36-7115-406F-9960-0897CF267A2E}" srcOrd="0" destOrd="0" parTransId="{293D076B-0526-4D6A-97E4-9B8081F123FC}" sibTransId="{8EFC87B5-56A3-4DFB-890F-78CA236DA024}"/>
    <dgm:cxn modelId="{C0626F5E-8F93-432E-83D5-EE62EAC5EEA1}" type="presOf" srcId="{AC1D0BE9-831B-43C4-AB66-BDE90E46FBB9}" destId="{610042B6-FF64-4B3D-B480-E34B8AB41E95}" srcOrd="0" destOrd="0" presId="urn:microsoft.com/office/officeart/2005/8/layout/matrix2"/>
    <dgm:cxn modelId="{1957CB70-D22C-41EC-874F-A7A5A092F54F}" srcId="{D99B0894-89BB-477C-905F-C95EFF933414}" destId="{AC1D0BE9-831B-43C4-AB66-BDE90E46FBB9}" srcOrd="3" destOrd="0" parTransId="{6E566B31-5DD4-4C6D-B73C-736B102C4568}" sibTransId="{4D9897CE-CCDD-41EF-98F6-5AF2155D36A0}"/>
    <dgm:cxn modelId="{7C94EA94-5374-4CFB-87A9-CA85C8852301}" type="presOf" srcId="{D99B0894-89BB-477C-905F-C95EFF933414}" destId="{882991BA-466D-4724-80E3-0028EEFE8523}" srcOrd="0" destOrd="0" presId="urn:microsoft.com/office/officeart/2005/8/layout/matrix2"/>
    <dgm:cxn modelId="{00200FBA-90CD-4DC7-9471-8C1EE7ADEDF0}" srcId="{D99B0894-89BB-477C-905F-C95EFF933414}" destId="{10FE3A23-8AC4-4C30-B2EC-4FC49D911085}" srcOrd="1" destOrd="0" parTransId="{E52D9919-60AB-4F3E-AA9E-E216C34FF226}" sibTransId="{142154D9-2DC8-4440-8C1F-B281F7999709}"/>
    <dgm:cxn modelId="{E4B336C1-1B59-45E4-9EB1-09B5866188B6}" type="presOf" srcId="{10FE3A23-8AC4-4C30-B2EC-4FC49D911085}" destId="{BB0B0805-B8E5-4244-803F-11E954FCA1DC}" srcOrd="0" destOrd="0" presId="urn:microsoft.com/office/officeart/2005/8/layout/matrix2"/>
    <dgm:cxn modelId="{151410E5-2C34-4B6B-AE0B-3F062890C821}" srcId="{D99B0894-89BB-477C-905F-C95EFF933414}" destId="{BC5905A7-81AB-45A1-9434-6BA7B668D4EC}" srcOrd="2" destOrd="0" parTransId="{1288D578-E632-42E8-9822-107A7074FC7D}" sibTransId="{38EDE45A-C5B0-4EC6-BB5D-066C97478A90}"/>
    <dgm:cxn modelId="{2D4A1BEA-57D0-45DB-A731-F652C301A8D6}" type="presOf" srcId="{BC5905A7-81AB-45A1-9434-6BA7B668D4EC}" destId="{DB6534E5-D0BD-4950-A82B-18EE4863DE0D}" srcOrd="0" destOrd="0" presId="urn:microsoft.com/office/officeart/2005/8/layout/matrix2"/>
    <dgm:cxn modelId="{A76BB010-928E-4F9A-BBD2-EBE389C7194D}" type="presParOf" srcId="{882991BA-466D-4724-80E3-0028EEFE8523}" destId="{C6CCE286-7C96-4311-94A9-BDDFB0AEAAD8}" srcOrd="0" destOrd="0" presId="urn:microsoft.com/office/officeart/2005/8/layout/matrix2"/>
    <dgm:cxn modelId="{16351502-D92D-422B-8D30-417A71C1235D}" type="presParOf" srcId="{882991BA-466D-4724-80E3-0028EEFE8523}" destId="{62191E04-1FCA-4A3E-8798-CA0013CC1E4D}" srcOrd="1" destOrd="0" presId="urn:microsoft.com/office/officeart/2005/8/layout/matrix2"/>
    <dgm:cxn modelId="{0C7CFBF2-4A72-44B5-B273-E474FB68985F}" type="presParOf" srcId="{882991BA-466D-4724-80E3-0028EEFE8523}" destId="{BB0B0805-B8E5-4244-803F-11E954FCA1DC}" srcOrd="2" destOrd="0" presId="urn:microsoft.com/office/officeart/2005/8/layout/matrix2"/>
    <dgm:cxn modelId="{8E5E9C66-09ED-4EE5-BB6D-DEF5EC3AF303}" type="presParOf" srcId="{882991BA-466D-4724-80E3-0028EEFE8523}" destId="{DB6534E5-D0BD-4950-A82B-18EE4863DE0D}" srcOrd="3" destOrd="0" presId="urn:microsoft.com/office/officeart/2005/8/layout/matrix2"/>
    <dgm:cxn modelId="{16EA86BD-AF2C-436D-A2D1-44344E3D7560}" type="presParOf" srcId="{882991BA-466D-4724-80E3-0028EEFE8523}" destId="{610042B6-FF64-4B3D-B480-E34B8AB41E9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BD2EF-93F1-4439-BBC4-18CAD4E22CA0}"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FF69460F-5B83-42E1-A030-6F0EFD272866}">
      <dgm:prSet/>
      <dgm:spPr/>
      <dgm:t>
        <a:bodyPr/>
        <a:lstStyle/>
        <a:p>
          <a:r>
            <a:rPr lang="en-GB" dirty="0"/>
            <a:t>Advances in Forensic Science has led to it becoming a technological success story,</a:t>
          </a:r>
          <a:endParaRPr lang="en-US" dirty="0"/>
        </a:p>
      </dgm:t>
    </dgm:pt>
    <dgm:pt modelId="{B0EAB451-BDBE-47EF-8A8F-4127B783A4D9}" type="parTrans" cxnId="{4D52EE79-A57C-4311-A94B-D873FF0B35D7}">
      <dgm:prSet/>
      <dgm:spPr/>
      <dgm:t>
        <a:bodyPr/>
        <a:lstStyle/>
        <a:p>
          <a:endParaRPr lang="en-US"/>
        </a:p>
      </dgm:t>
    </dgm:pt>
    <dgm:pt modelId="{E4E67BEC-245F-4B2C-9045-647AF7C3ECD1}" type="sibTrans" cxnId="{4D52EE79-A57C-4311-A94B-D873FF0B35D7}">
      <dgm:prSet/>
      <dgm:spPr/>
      <dgm:t>
        <a:bodyPr/>
        <a:lstStyle/>
        <a:p>
          <a:endParaRPr lang="en-US"/>
        </a:p>
      </dgm:t>
    </dgm:pt>
    <dgm:pt modelId="{1258806B-714D-4364-B42F-6B77A59BF31E}">
      <dgm:prSet custT="1"/>
      <dgm:spPr/>
      <dgm:t>
        <a:bodyPr/>
        <a:lstStyle/>
        <a:p>
          <a:r>
            <a:rPr lang="en-GB" sz="2400" dirty="0"/>
            <a:t>According to Morgan (2019) however, too much focus has been on detecting and identifying forensic traces and too little focus has been upon the interpretation of the findings</a:t>
          </a:r>
          <a:endParaRPr lang="en-US" sz="2400" dirty="0"/>
        </a:p>
      </dgm:t>
    </dgm:pt>
    <dgm:pt modelId="{A4D7C9CC-5E16-4B1E-9A82-6345B8EEEB12}" type="parTrans" cxnId="{2F1C7B1B-8DBB-415D-8541-1CED47CD977E}">
      <dgm:prSet/>
      <dgm:spPr/>
      <dgm:t>
        <a:bodyPr/>
        <a:lstStyle/>
        <a:p>
          <a:endParaRPr lang="en-US"/>
        </a:p>
      </dgm:t>
    </dgm:pt>
    <dgm:pt modelId="{68573600-351B-48AA-980B-C632B91ADB4C}" type="sibTrans" cxnId="{2F1C7B1B-8DBB-415D-8541-1CED47CD977E}">
      <dgm:prSet/>
      <dgm:spPr/>
      <dgm:t>
        <a:bodyPr/>
        <a:lstStyle/>
        <a:p>
          <a:endParaRPr lang="en-US"/>
        </a:p>
      </dgm:t>
    </dgm:pt>
    <dgm:pt modelId="{DEEAEA72-9D3F-4F48-9C6A-DCF6EF6EA0D0}" type="pres">
      <dgm:prSet presAssocID="{52FBD2EF-93F1-4439-BBC4-18CAD4E22CA0}" presName="hierChild1" presStyleCnt="0">
        <dgm:presLayoutVars>
          <dgm:chPref val="1"/>
          <dgm:dir/>
          <dgm:animOne val="branch"/>
          <dgm:animLvl val="lvl"/>
          <dgm:resizeHandles/>
        </dgm:presLayoutVars>
      </dgm:prSet>
      <dgm:spPr/>
    </dgm:pt>
    <dgm:pt modelId="{AC1C5C56-E9C9-41D3-9BDB-CA49EC02E925}" type="pres">
      <dgm:prSet presAssocID="{FF69460F-5B83-42E1-A030-6F0EFD272866}" presName="hierRoot1" presStyleCnt="0"/>
      <dgm:spPr/>
    </dgm:pt>
    <dgm:pt modelId="{8BA2AFE5-69BB-4BEC-A319-389957A94F14}" type="pres">
      <dgm:prSet presAssocID="{FF69460F-5B83-42E1-A030-6F0EFD272866}" presName="composite" presStyleCnt="0"/>
      <dgm:spPr/>
    </dgm:pt>
    <dgm:pt modelId="{09AFB593-F78D-4427-AC03-D3F9D20DE79D}" type="pres">
      <dgm:prSet presAssocID="{FF69460F-5B83-42E1-A030-6F0EFD272866}" presName="background" presStyleLbl="node0" presStyleIdx="0" presStyleCnt="2"/>
      <dgm:spPr/>
    </dgm:pt>
    <dgm:pt modelId="{18F01FD8-CEA0-443E-AC6D-6A79AE5FBCDF}" type="pres">
      <dgm:prSet presAssocID="{FF69460F-5B83-42E1-A030-6F0EFD272866}" presName="text" presStyleLbl="fgAcc0" presStyleIdx="0" presStyleCnt="2">
        <dgm:presLayoutVars>
          <dgm:chPref val="3"/>
        </dgm:presLayoutVars>
      </dgm:prSet>
      <dgm:spPr/>
    </dgm:pt>
    <dgm:pt modelId="{E9965742-E37E-41CB-A243-99A3419291C6}" type="pres">
      <dgm:prSet presAssocID="{FF69460F-5B83-42E1-A030-6F0EFD272866}" presName="hierChild2" presStyleCnt="0"/>
      <dgm:spPr/>
    </dgm:pt>
    <dgm:pt modelId="{EDB6981F-11B0-4E33-8CCE-DAA05E8FC435}" type="pres">
      <dgm:prSet presAssocID="{1258806B-714D-4364-B42F-6B77A59BF31E}" presName="hierRoot1" presStyleCnt="0"/>
      <dgm:spPr/>
    </dgm:pt>
    <dgm:pt modelId="{732AAC88-315D-42F0-9E37-FBA9D49D6212}" type="pres">
      <dgm:prSet presAssocID="{1258806B-714D-4364-B42F-6B77A59BF31E}" presName="composite" presStyleCnt="0"/>
      <dgm:spPr/>
    </dgm:pt>
    <dgm:pt modelId="{B0AF965C-1D46-419D-83B9-042BF5FD38BF}" type="pres">
      <dgm:prSet presAssocID="{1258806B-714D-4364-B42F-6B77A59BF31E}" presName="background" presStyleLbl="node0" presStyleIdx="1" presStyleCnt="2"/>
      <dgm:spPr/>
    </dgm:pt>
    <dgm:pt modelId="{CBDBE4C0-BE06-4DB4-AD3C-1CB41B638F76}" type="pres">
      <dgm:prSet presAssocID="{1258806B-714D-4364-B42F-6B77A59BF31E}" presName="text" presStyleLbl="fgAcc0" presStyleIdx="1" presStyleCnt="2">
        <dgm:presLayoutVars>
          <dgm:chPref val="3"/>
        </dgm:presLayoutVars>
      </dgm:prSet>
      <dgm:spPr/>
    </dgm:pt>
    <dgm:pt modelId="{AA223074-C245-4985-98C5-4F9FAE750541}" type="pres">
      <dgm:prSet presAssocID="{1258806B-714D-4364-B42F-6B77A59BF31E}" presName="hierChild2" presStyleCnt="0"/>
      <dgm:spPr/>
    </dgm:pt>
  </dgm:ptLst>
  <dgm:cxnLst>
    <dgm:cxn modelId="{2F1C7B1B-8DBB-415D-8541-1CED47CD977E}" srcId="{52FBD2EF-93F1-4439-BBC4-18CAD4E22CA0}" destId="{1258806B-714D-4364-B42F-6B77A59BF31E}" srcOrd="1" destOrd="0" parTransId="{A4D7C9CC-5E16-4B1E-9A82-6345B8EEEB12}" sibTransId="{68573600-351B-48AA-980B-C632B91ADB4C}"/>
    <dgm:cxn modelId="{1D20384F-AA76-4C36-8C4C-40390A9C7E75}" type="presOf" srcId="{1258806B-714D-4364-B42F-6B77A59BF31E}" destId="{CBDBE4C0-BE06-4DB4-AD3C-1CB41B638F76}" srcOrd="0" destOrd="0" presId="urn:microsoft.com/office/officeart/2005/8/layout/hierarchy1"/>
    <dgm:cxn modelId="{DDD26554-1A1F-484F-B075-9E82A762FCFC}" type="presOf" srcId="{52FBD2EF-93F1-4439-BBC4-18CAD4E22CA0}" destId="{DEEAEA72-9D3F-4F48-9C6A-DCF6EF6EA0D0}" srcOrd="0" destOrd="0" presId="urn:microsoft.com/office/officeart/2005/8/layout/hierarchy1"/>
    <dgm:cxn modelId="{4D52EE79-A57C-4311-A94B-D873FF0B35D7}" srcId="{52FBD2EF-93F1-4439-BBC4-18CAD4E22CA0}" destId="{FF69460F-5B83-42E1-A030-6F0EFD272866}" srcOrd="0" destOrd="0" parTransId="{B0EAB451-BDBE-47EF-8A8F-4127B783A4D9}" sibTransId="{E4E67BEC-245F-4B2C-9045-647AF7C3ECD1}"/>
    <dgm:cxn modelId="{3C5016E2-45AB-412B-A49F-AC72CAFAE291}" type="presOf" srcId="{FF69460F-5B83-42E1-A030-6F0EFD272866}" destId="{18F01FD8-CEA0-443E-AC6D-6A79AE5FBCDF}" srcOrd="0" destOrd="0" presId="urn:microsoft.com/office/officeart/2005/8/layout/hierarchy1"/>
    <dgm:cxn modelId="{CD735B57-42ED-4A91-B2DF-9896BCCE1387}" type="presParOf" srcId="{DEEAEA72-9D3F-4F48-9C6A-DCF6EF6EA0D0}" destId="{AC1C5C56-E9C9-41D3-9BDB-CA49EC02E925}" srcOrd="0" destOrd="0" presId="urn:microsoft.com/office/officeart/2005/8/layout/hierarchy1"/>
    <dgm:cxn modelId="{4D0831A3-BCD1-458E-AF5B-2AD15A489FAB}" type="presParOf" srcId="{AC1C5C56-E9C9-41D3-9BDB-CA49EC02E925}" destId="{8BA2AFE5-69BB-4BEC-A319-389957A94F14}" srcOrd="0" destOrd="0" presId="urn:microsoft.com/office/officeart/2005/8/layout/hierarchy1"/>
    <dgm:cxn modelId="{B9091B40-8664-4F8A-8F91-B61C82C831DC}" type="presParOf" srcId="{8BA2AFE5-69BB-4BEC-A319-389957A94F14}" destId="{09AFB593-F78D-4427-AC03-D3F9D20DE79D}" srcOrd="0" destOrd="0" presId="urn:microsoft.com/office/officeart/2005/8/layout/hierarchy1"/>
    <dgm:cxn modelId="{F7D6A4B6-910B-40BA-A851-796FA316CD95}" type="presParOf" srcId="{8BA2AFE5-69BB-4BEC-A319-389957A94F14}" destId="{18F01FD8-CEA0-443E-AC6D-6A79AE5FBCDF}" srcOrd="1" destOrd="0" presId="urn:microsoft.com/office/officeart/2005/8/layout/hierarchy1"/>
    <dgm:cxn modelId="{03A06314-815C-4AA0-AE3E-7409AF9ED191}" type="presParOf" srcId="{AC1C5C56-E9C9-41D3-9BDB-CA49EC02E925}" destId="{E9965742-E37E-41CB-A243-99A3419291C6}" srcOrd="1" destOrd="0" presId="urn:microsoft.com/office/officeart/2005/8/layout/hierarchy1"/>
    <dgm:cxn modelId="{53DC7DD6-C600-49D2-8C07-A8FC664653D9}" type="presParOf" srcId="{DEEAEA72-9D3F-4F48-9C6A-DCF6EF6EA0D0}" destId="{EDB6981F-11B0-4E33-8CCE-DAA05E8FC435}" srcOrd="1" destOrd="0" presId="urn:microsoft.com/office/officeart/2005/8/layout/hierarchy1"/>
    <dgm:cxn modelId="{0E26FDE5-8AC7-41CC-B35F-ED9D7142CA9C}" type="presParOf" srcId="{EDB6981F-11B0-4E33-8CCE-DAA05E8FC435}" destId="{732AAC88-315D-42F0-9E37-FBA9D49D6212}" srcOrd="0" destOrd="0" presId="urn:microsoft.com/office/officeart/2005/8/layout/hierarchy1"/>
    <dgm:cxn modelId="{D2D221D9-DB56-408E-86E2-9A1BC3C8F5EF}" type="presParOf" srcId="{732AAC88-315D-42F0-9E37-FBA9D49D6212}" destId="{B0AF965C-1D46-419D-83B9-042BF5FD38BF}" srcOrd="0" destOrd="0" presId="urn:microsoft.com/office/officeart/2005/8/layout/hierarchy1"/>
    <dgm:cxn modelId="{9BB58CA5-118D-4F67-AF15-B2B570B8B952}" type="presParOf" srcId="{732AAC88-315D-42F0-9E37-FBA9D49D6212}" destId="{CBDBE4C0-BE06-4DB4-AD3C-1CB41B638F76}" srcOrd="1" destOrd="0" presId="urn:microsoft.com/office/officeart/2005/8/layout/hierarchy1"/>
    <dgm:cxn modelId="{EE2380D2-3F99-45DA-9299-8CCF2A015D8C}" type="presParOf" srcId="{EDB6981F-11B0-4E33-8CCE-DAA05E8FC435}" destId="{AA223074-C245-4985-98C5-4F9FAE75054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CE286-7C96-4311-94A9-BDDFB0AEAAD8}">
      <dsp:nvSpPr>
        <dsp:cNvPr id="0" name=""/>
        <dsp:cNvSpPr/>
      </dsp:nvSpPr>
      <dsp:spPr>
        <a:xfrm>
          <a:off x="0" y="436418"/>
          <a:ext cx="5286895" cy="528689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91E04-1FCA-4A3E-8798-CA0013CC1E4D}">
      <dsp:nvSpPr>
        <dsp:cNvPr id="0" name=""/>
        <dsp:cNvSpPr/>
      </dsp:nvSpPr>
      <dsp:spPr>
        <a:xfrm>
          <a:off x="343648" y="780066"/>
          <a:ext cx="2114758" cy="21147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t>Washing</a:t>
          </a:r>
          <a:endParaRPr lang="en-US" sz="3600" kern="1200"/>
        </a:p>
      </dsp:txBody>
      <dsp:txXfrm>
        <a:off x="446882" y="883300"/>
        <a:ext cx="1908290" cy="1908290"/>
      </dsp:txXfrm>
    </dsp:sp>
    <dsp:sp modelId="{BB0B0805-B8E5-4244-803F-11E954FCA1DC}">
      <dsp:nvSpPr>
        <dsp:cNvPr id="0" name=""/>
        <dsp:cNvSpPr/>
      </dsp:nvSpPr>
      <dsp:spPr>
        <a:xfrm>
          <a:off x="2828488" y="780066"/>
          <a:ext cx="2114758" cy="211475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t>Activity</a:t>
          </a:r>
          <a:endParaRPr lang="en-US" sz="3600" kern="1200"/>
        </a:p>
      </dsp:txBody>
      <dsp:txXfrm>
        <a:off x="2931722" y="883300"/>
        <a:ext cx="1908290" cy="1908290"/>
      </dsp:txXfrm>
    </dsp:sp>
    <dsp:sp modelId="{DB6534E5-D0BD-4950-A82B-18EE4863DE0D}">
      <dsp:nvSpPr>
        <dsp:cNvPr id="0" name=""/>
        <dsp:cNvSpPr/>
      </dsp:nvSpPr>
      <dsp:spPr>
        <a:xfrm>
          <a:off x="343648" y="3264906"/>
          <a:ext cx="2114758" cy="211475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t>Time</a:t>
          </a:r>
          <a:endParaRPr lang="en-US" sz="3600" kern="1200"/>
        </a:p>
      </dsp:txBody>
      <dsp:txXfrm>
        <a:off x="446882" y="3368140"/>
        <a:ext cx="1908290" cy="1908290"/>
      </dsp:txXfrm>
    </dsp:sp>
    <dsp:sp modelId="{610042B6-FF64-4B3D-B480-E34B8AB41E95}">
      <dsp:nvSpPr>
        <dsp:cNvPr id="0" name=""/>
        <dsp:cNvSpPr/>
      </dsp:nvSpPr>
      <dsp:spPr>
        <a:xfrm>
          <a:off x="2828488" y="3264906"/>
          <a:ext cx="2114758" cy="211475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t>Texture</a:t>
          </a:r>
          <a:endParaRPr lang="en-US" sz="3600" kern="1200"/>
        </a:p>
      </dsp:txBody>
      <dsp:txXfrm>
        <a:off x="2931722" y="3368140"/>
        <a:ext cx="1908290" cy="1908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FB593-F78D-4427-AC03-D3F9D20DE79D}">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01FD8-CEA0-443E-AC6D-6A79AE5FBCDF}">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Advances in Forensic Science has led to it becoming a technological success story,</a:t>
          </a:r>
          <a:endParaRPr lang="en-US" sz="3200" kern="1200" dirty="0"/>
        </a:p>
      </dsp:txBody>
      <dsp:txXfrm>
        <a:off x="678914" y="525899"/>
        <a:ext cx="4067491" cy="2525499"/>
      </dsp:txXfrm>
    </dsp:sp>
    <dsp:sp modelId="{B0AF965C-1D46-419D-83B9-042BF5FD38BF}">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DBE4C0-BE06-4DB4-AD3C-1CB41B638F76}">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According to Morgan (2019) however, too much focus has been on detecting and identifying forensic traces and too little focus has been upon the interpretation of the findings</a:t>
          </a:r>
          <a:endParaRPr lang="en-US" sz="2400" kern="1200" dirty="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47B391-641D-4CC0-9CAA-A3E01593A2A5}" type="datetimeFigureOut">
              <a:rPr lang="en-US" smtClean="0"/>
              <a:t>2/10/2020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CA4DBC-C185-49D8-A0BF-7893E7E92D51}" type="slidenum">
              <a:rPr lang="en-US" smtClean="0"/>
              <a:t>‹#›</a:t>
            </a:fld>
            <a:endParaRPr lang="en-US"/>
          </a:p>
        </p:txBody>
      </p:sp>
    </p:spTree>
    <p:extLst>
      <p:ext uri="{BB962C8B-B14F-4D97-AF65-F5344CB8AC3E}">
        <p14:creationId xmlns:p14="http://schemas.microsoft.com/office/powerpoint/2010/main" val="3834862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Forensic Scientists can use DNA in blood, semen, skin, saliva or hair found at a crime scene to identify a matching DNA of an individual, such as a perpetrator. This process is called genetic fingerprinting, or more accurately, DNA profiling. In DNA profiling, the lengths of variable sections of repetitive DNA, such as short tandem repeats and mini-satellites, are compared between people. This method is usually an extremely reliable technique for identifying a matching DNA. However, identification can be complicated if the scene is contaminated with DNA from several people. DNA profiling was developed in 1984 by British geneticist Sir Alec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Jeffreys</a:t>
            </a: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and first used in forensic science to convict Colin Pitchfork in the 1988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Enderby</a:t>
            </a: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murders case.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People convicted of certain types of crimes may be required to provide a sample of DNA for a database. This has helped investigators solve old cases where only a DNA sample was obtained from the scene. DNA profiling can also be used to identify victims of mass casualty incidents. On the other hand, many convicted people have been released from prison on the basis of DNA techniques, which were not available when a crime had originally been committed.</a:t>
            </a:r>
          </a:p>
          <a:p>
            <a:endParaRPr lang="en-US" dirty="0"/>
          </a:p>
        </p:txBody>
      </p:sp>
      <p:sp>
        <p:nvSpPr>
          <p:cNvPr id="4" name="Slide Number Placeholder 3"/>
          <p:cNvSpPr>
            <a:spLocks noGrp="1"/>
          </p:cNvSpPr>
          <p:nvPr>
            <p:ph type="sldNum" sz="quarter" idx="10"/>
          </p:nvPr>
        </p:nvSpPr>
        <p:spPr/>
        <p:txBody>
          <a:bodyPr/>
          <a:lstStyle/>
          <a:p>
            <a:fld id="{5E370738-4C1B-4F13-AA48-D03D844932AF}"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1209779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370738-4C1B-4F13-AA48-D03D844932AF}"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3283752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One of the most common types of physical evidence that an investigator and/or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CSIwill</a:t>
            </a: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encounter will be trace evidence.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Trace evidence is a generic term for small, often microscopic material.  Trace evidence at a crime scene can include such obvious things as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Blood</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Hair</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Glass particles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Paint.  </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Trace evidence can also include less obvious, or less thought of ,items such as minute fibers, or even soil.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Today we will discuss the general properties of hair, fibers, glass, paint, and soil and look at the value of each as evidence, and how to collect each of them properly</a:t>
            </a:r>
            <a:endParaRPr lang="en-US" dirty="0"/>
          </a:p>
        </p:txBody>
      </p:sp>
      <p:sp>
        <p:nvSpPr>
          <p:cNvPr id="4" name="Slide Number Placeholder 3"/>
          <p:cNvSpPr>
            <a:spLocks noGrp="1"/>
          </p:cNvSpPr>
          <p:nvPr>
            <p:ph type="sldNum" sz="quarter" idx="10"/>
          </p:nvPr>
        </p:nvSpPr>
        <p:spPr/>
        <p:txBody>
          <a:bodyPr/>
          <a:lstStyle/>
          <a:p>
            <a:fld id="{5E370738-4C1B-4F13-AA48-D03D844932AF}"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3333849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mn-cs"/>
              </a:rPr>
              <a:t>Washing</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Has the clothing been washed after contact?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Washing will make the chance of obtaining useful evidence less likely. If clothing has been washed in a washing machine consider seizing the filter as this may have retained some </a:t>
            </a:r>
            <a:r>
              <a:rPr kumimoji="0" lang="en-GB" altLang="en-US" sz="1200" b="0" i="0" u="none" strike="noStrike" kern="1200" cap="none" spc="0" normalizeH="0" baseline="0" noProof="0" dirty="0" err="1">
                <a:ln>
                  <a:noFill/>
                </a:ln>
                <a:solidFill>
                  <a:prstClr val="black"/>
                </a:solidFill>
                <a:effectLst/>
                <a:uLnTx/>
                <a:uFillTx/>
                <a:latin typeface="+mn-lt"/>
                <a:ea typeface="+mn-ea"/>
                <a:cs typeface="+mn-cs"/>
              </a:rPr>
              <a:t>fiber’s</a:t>
            </a:r>
            <a:r>
              <a:rPr kumimoji="0" lang="en-GB" altLang="en-US" sz="12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mn-cs"/>
              </a:rPr>
              <a:t>Activity</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What activity has taken place after contact?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Has the person been active or has clothing been removed. The more activity the less chance there is of obtaining useful evidence. Have objects been moved or left?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mn-cs"/>
              </a:rPr>
              <a:t>Time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The majority of glass fragments will be lost in the first hour through normal wear, the smaller fragments being retained whilst the larger fragments are more easily lost.</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mn-cs"/>
              </a:rPr>
              <a:t>Texture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Generally a coarse textured garment, e.g. a wool jumper retains glass fragments longer than a smooth textured garment e.g. a shell suit.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Remember the </a:t>
            </a:r>
            <a:r>
              <a:rPr kumimoji="0" lang="en-GB" altLang="en-US" sz="1200" b="1" i="0" u="sng" strike="noStrike" kern="1200" cap="none" spc="0" normalizeH="0" baseline="0" noProof="0" dirty="0">
                <a:ln>
                  <a:noFill/>
                </a:ln>
                <a:solidFill>
                  <a:prstClr val="black"/>
                </a:solidFill>
                <a:effectLst/>
                <a:uLnTx/>
                <a:uFillTx/>
                <a:latin typeface="+mn-lt"/>
                <a:ea typeface="+mn-ea"/>
                <a:cs typeface="+mn-cs"/>
              </a:rPr>
              <a:t>GOLDEN HOUR</a:t>
            </a:r>
          </a:p>
          <a:p>
            <a:endParaRPr lang="en-US" dirty="0"/>
          </a:p>
        </p:txBody>
      </p:sp>
      <p:sp>
        <p:nvSpPr>
          <p:cNvPr id="4" name="Slide Number Placeholder 3"/>
          <p:cNvSpPr>
            <a:spLocks noGrp="1"/>
          </p:cNvSpPr>
          <p:nvPr>
            <p:ph type="sldNum" sz="quarter" idx="10"/>
          </p:nvPr>
        </p:nvSpPr>
        <p:spPr/>
        <p:txBody>
          <a:bodyPr/>
          <a:lstStyle/>
          <a:p>
            <a:fld id="{5E370738-4C1B-4F13-AA48-D03D844932AF}"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334466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What is Glass made of?</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Glass is normally a fused mixture of silica, usually in the form of natural sand and two or more alkaline bases such as soda, lime or potash.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Glass also contains quantities of various other elements and metals, present either as incidental impurities in the basic ingredients, or added to them for color, degree of hardness, heat-resistance, and other specific purposes.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These ingredients are melted in a crucible under very high temperatures, and the molten mass is then either rolled, blown, or molded into desired sizes and shapes.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It may later be polished, ground, or cut for useful or decorative purposes, or it may be combined with other materials.  For example, safety glass is formed by fusing sheet vinyl plastic between sheets of plain glass, and boron is added to provide greater resistance to temperature (i.e., Pyrex glass).</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4561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When one looks at a piece of glass there are several distinctions that can be readily observed with the naked eye.  These include: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Color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Thickness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Curvature (if any)</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Surface texture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Glass is very unique, since there can be thousands of different formulas in the making of glass.  From the simple pane glass to the wide variety of colored glass, each has its own physical properties that make it unique.  For example, metals can be added to make the various colors: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1. Iron = Greenish</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Copper = Bluish</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Manganese = Brownish</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4. Gold = Ruby red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9506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Manufacture of modern glass</a:t>
            </a:r>
            <a:endParaRPr kumimoji="0" lang="en-GB" sz="1200" b="1" i="0" u="sng"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Glass comprises of a mixture of sand, soda and lime, to which small quantities of other chemicals are added. There are however a number of different types of glass in existence.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Sheet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Molten glass is passed through rollers producing an almost flat finish but the effects of the rollers upon the molten glass creates some signs of distortion. This type of glass can be used in domestic windows but it is more commonly used in garden sheds and greenhouses.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Float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Molten glass is floated on a bed of molten tin producing glass which is flat and distortion free. It is generally used in domestic windows.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Patterned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Made from flat glass, with a design rolled onto one side during manufacture. Used for decorative purposes and to provide an element of privacy. Generally used in bathroom windows. Patterned glass is also used available in a range of coloured tints as well as plain.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Toughened glass (Safety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Safety glass is produced by applying a special treatment to ordinary float glass, after it has been cut to size and finished. The treatment involves heating the glass and then rapidly cooling it. This produces glass which, if broken, breaks into small pieces without sharp edges. Generally used in glazed doors, tables and side windows of motor vehicles.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Laminated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Made up of a sandwich of two or more sheets of glass (or plastic) bonded by a flexible transparent material. If cracked or broken the flexible material is designed to hold the glass fragments in place. Generally used in motor vehicle windscreens.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r>
              <a:rPr kumimoji="0" lang="en-US" sz="1200" b="1" i="0" u="none" strike="noStrike" kern="1200" cap="none" spc="0" normalizeH="0" baseline="0" noProof="0" dirty="0">
                <a:ln>
                  <a:noFill/>
                </a:ln>
                <a:solidFill>
                  <a:prstClr val="black"/>
                </a:solidFill>
                <a:effectLst/>
                <a:uLnTx/>
                <a:uFillTx/>
                <a:latin typeface="+mn-lt"/>
                <a:ea typeface="+mn-ea"/>
                <a:cs typeface="+mn-cs"/>
              </a:rPr>
              <a:t>Wired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Incorporates a wire mesh in the middle of the glass. Should the glass crack or break the wire tends to hold the glass together. Generally used in fire doors, the roofing in garages or conservatories.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Container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Bottles, glasses, drinking vessels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9657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Laboratory testing as above.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Strength of Glass and Glass Fractures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It is important to remember that the strength of glass is in its surface.  As soon as the surface is penetrated or scratched, for example, using a diamond tip pencil, glass will tend to break along that scratch line.  Once the surface is damaged, the remainder of the material is easily cracked or fragmented.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1. Glass always breaks under tension, not compression.  It will bend, until the tensile strength is exceeded, and then break.</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A focused impact upon glass will produce a predictable pattern of fragmentation:</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Radial fractures are primary fractures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4. Spiral or concentric fractures are secondary fractures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In the case of two or more focused impacts upon a glass surface, the fragmentation pattern can help determine which impact was made first.  Succeeding impact radial fractures will stop at the juncture of the fractures produced by the first impact.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Fracture patterns are unique and examination can result in valuable information as to the direction of breaking force.  A physical match of two pieces of glass results in an opinion that they came from a common source to the exclusion of all other sources.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5949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It is important to remember that the strength of glass is in its surface.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As soon as the surface is penetrated or scratched, for example, using a diamond tip pencil, glass will tend to break along that scratch line.  Once the surface is damaged, the remainder of the material is easily cracked or fragmented.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Glass always breaks under tension, not compression.  It will bend, until the tensile strength is exceeded, and then break.</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A focused impact upon glass will produce a predictable pattern of fragmentation:</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Radial fractures are primary fractures</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  Spiral or concentric fractures are secondary fractures</a:t>
            </a:r>
          </a:p>
          <a:p>
            <a:pPr marL="0" marR="0" lvl="0" indent="0" algn="l" defTabSz="914400" rtl="0" eaLnBrk="0" fontAlgn="base" latinLnBrk="0" hangingPunct="0">
              <a:lnSpc>
                <a:spcPct val="100000"/>
              </a:lnSpc>
              <a:spcBef>
                <a:spcPct val="30000"/>
              </a:spcBef>
              <a:spcAft>
                <a:spcPct val="0"/>
              </a:spcAft>
              <a:buClrTx/>
              <a:buSzTx/>
              <a:buFontTx/>
              <a:buChar char="•"/>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When a force is applied to a windowpane and the forces are great enough to fracture the glass, this is known as a radial fracture.①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Backwards fragmentation occurs when the glass fractures in the reverse direction due to the failure and fracture. These ‘stress’ fractures caused by the glass bending, will be distant from the initial impact point.  These fractures are known as concentric fractures ②. </a:t>
            </a:r>
            <a:endParaRPr kumimoji="0" lang="en-GB" alt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The typical size of glass fragments recovered from clothing at the Laboratory is 0.5mm</a:t>
            </a:r>
            <a:endParaRPr kumimoji="0" lang="en-GB" altLang="en-US" sz="1200" b="1"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95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Get the offender as soon as possible! And get SEIZE THE CLOTHING..... YOU CAN ALWAYS GIVE IT BACK</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8048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8354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Collection of Glass as Evidence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Where pieces are large enough to fit together, all available glass must be submitted to increase the probability of finding matching edges.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Large fragments of glass must be placed in large containers that will prevent further breakage.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In cases where the direction of the breaking force is required, pieces left undisturbed in the window must be marked as to the inside, outside, top, and bottom, and all available glass must be submitted so that enough pieces can be fitted together to identify the radial cracks near the point of impact, and the point of impact.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Particles of broken glass from a hit-and-run vehicle are often present on the victim’s clothing.  Many times, the driver of a hit-and-run vehicle will emerge from the vehicle to determine what was hit, or how seriously the victim was injured.  Consequently, broken glass from the accident may also be found embedded in the driver’s shoes.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suspect’s clothing and shoes should be collected in a similar manner to the collection of fiber evidence that was previously discussed.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Tools, shoes, and other evidence connected with the suspect should be packaged separately and sealed.</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6505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What Can be Determined by Examining Glass?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Glass fractures and glass fragments can provide information from which determinations such as the following may be possible: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That a fragment of glass did or did not originate from a particular glass object that has been broken (i.e., a fragment of headlight lens found at the scene of a vehicle accident did or did not originate from a broken headlight of a suspect’s vehicle).</a:t>
            </a: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That a fragment of glass originated from a particular kind of glass object, such as a headlight lens, eyeglass lens, or window pane.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The origin and direction of a fracture, that is what caused it, and the direction from which the causative force came.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4. In the event of multiple fractures, including bullet holes, the order in which the fractures occurred.</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5. The angle that a bullet struck a glass object.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By microscopic optical and density comparisons, glass particles can be identified or compared with glass from a known source.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6450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Paint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When we think of paint, the first identifying characteristic that comes to mind is usually color.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Color is determined by the use of various dyes or granules of pigment in the paint.  Aside from color, paint also has a wide variety of other distinguishing characteristics.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These include its general composition, i.e. oil-based, acrylic, water-based (latex), etc., as well as its texture and finish, such as flat, semi-gloss or gloss.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All of these characteristics combined create a very unique paint signature.  </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583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What Can be Determined from Examining Paint?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Working from a small chip of paint left at a crime scene, the capability of a crime laboratory to do paint analyses, augmented by an vehicle paint file that it maintains, can often provide valuable investigative leads toward identification of the year, make, and color of a motor vehicle.</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Paint on a tool can often be identified as having the same properties or composition as the standard taken from a door that was jimmied to gain entry during a burglary.</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US" altLang="en-US" sz="1200" b="0" i="0" u="none" strike="noStrike" kern="1200" cap="none" spc="0" normalizeH="0" baseline="0" noProof="0" dirty="0">
                <a:ln>
                  <a:noFill/>
                </a:ln>
                <a:solidFill>
                  <a:prstClr val="black"/>
                </a:solidFill>
                <a:effectLst/>
                <a:uLnTx/>
                <a:uFillTx/>
                <a:latin typeface="+mn-lt"/>
                <a:ea typeface="+mn-ea"/>
                <a:cs typeface="+mn-cs"/>
              </a:rPr>
            </a:b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Paint is usually examined by comparing a sample recovered from a search to a known standard of paint.  Paint chips can also be examined for a physical match with a part of a painted surface, attempting to match up the broken edges, scratches, or blemishes in the larger surface to any that may be discernible on the samples collected.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Physical matching also involves making comparisons between texture, coloring, discolorations, layering, and other characteristics that may help to establish the identity or source of the sample.  The laboratory can also perform certain chemical examinations of a paint sample, which can only prove similarity or dissimilarity.</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54858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Fibers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fiber (or filament) is the smallest single unit forming the basis of the textile yarn.  A yarn is composed of numerous fibers which are spun, twisted, or drawn together to prepare the unit for weaving or knitting.  A yarn is sometimes called a thread by the layman.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Classes of Fibers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err="1">
                <a:ln>
                  <a:noFill/>
                </a:ln>
                <a:solidFill>
                  <a:prstClr val="black"/>
                </a:solidFill>
                <a:effectLst/>
                <a:uLnTx/>
                <a:uFillTx/>
                <a:latin typeface="+mn-lt"/>
                <a:ea typeface="+mn-ea"/>
                <a:cs typeface="+mn-cs"/>
              </a:rPr>
              <a:t>Fibres</a:t>
            </a:r>
            <a:r>
              <a:rPr kumimoji="0" lang="en-US" sz="1200" b="0" i="0" u="none" strike="noStrike" kern="1200" cap="none" spc="0" normalizeH="0" baseline="0" noProof="0" dirty="0">
                <a:ln>
                  <a:noFill/>
                </a:ln>
                <a:solidFill>
                  <a:prstClr val="black"/>
                </a:solidFill>
                <a:effectLst/>
                <a:uLnTx/>
                <a:uFillTx/>
                <a:latin typeface="+mn-lt"/>
                <a:ea typeface="+mn-ea"/>
                <a:cs typeface="+mn-cs"/>
              </a:rPr>
              <a:t> may be divided into the following classes: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1. Animal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number of fibers are derived from animals, the most important being wool, silk, camel’s hair and fur.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Vegetable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This class includes cotton, linen, jute, hemp, ramie and sisal.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Mineral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Minerals provide fibers such as glass wool and asbestos.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4. Synthetics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Chemistry has produced a number of fibers including rayon, nylon, </a:t>
            </a:r>
            <a:r>
              <a:rPr kumimoji="0" lang="en-US" sz="1200" b="0" i="0" u="none" strike="noStrike" kern="1200" cap="none" spc="0" normalizeH="0" baseline="0" noProof="0" dirty="0" err="1">
                <a:ln>
                  <a:noFill/>
                </a:ln>
                <a:solidFill>
                  <a:prstClr val="black"/>
                </a:solidFill>
                <a:effectLst/>
                <a:uLnTx/>
                <a:uFillTx/>
                <a:latin typeface="+mn-lt"/>
                <a:ea typeface="+mn-ea"/>
                <a:cs typeface="+mn-cs"/>
              </a:rPr>
              <a:t>orlon</a:t>
            </a:r>
            <a:r>
              <a:rPr kumimoji="0" lang="en-US" sz="1200" b="0" i="0" u="none" strike="noStrike" kern="1200" cap="none" spc="0" normalizeH="0" baseline="0" noProof="0" dirty="0">
                <a:ln>
                  <a:noFill/>
                </a:ln>
                <a:solidFill>
                  <a:prstClr val="black"/>
                </a:solidFill>
                <a:effectLst/>
                <a:uLnTx/>
                <a:uFillTx/>
                <a:latin typeface="+mn-lt"/>
                <a:ea typeface="+mn-ea"/>
                <a:cs typeface="+mn-cs"/>
              </a:rPr>
              <a:t> and </a:t>
            </a:r>
            <a:r>
              <a:rPr kumimoji="0" lang="en-US" sz="1200" b="0" i="0" u="none" strike="noStrike" kern="1200" cap="none" spc="0" normalizeH="0" baseline="0" noProof="0" dirty="0" err="1">
                <a:ln>
                  <a:noFill/>
                </a:ln>
                <a:solidFill>
                  <a:prstClr val="black"/>
                </a:solidFill>
                <a:effectLst/>
                <a:uLnTx/>
                <a:uFillTx/>
                <a:latin typeface="+mn-lt"/>
                <a:ea typeface="+mn-ea"/>
                <a:cs typeface="+mn-cs"/>
              </a:rPr>
              <a:t>dacron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Additional classifications vary greatly as to color and type of processing, yarn and thread composition, and end use.  Fabrics, tapes, ropes, and similar end products may be subjected to fiber examination and instrumental analysis.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6645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Collecting Hair and Fiber Evidence from the Suspect</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When a suspect is apprehended shortly after a crime has been committed, particularly in the case of a rape or sexual assault, the suspect should be required to undress while standing on a clean sheet of wrapping paper.  White is preferred, however, brown wrapping paper is acceptable.  The paper should be large enough to catch any hairs or fibers that may drop from the suspect as he undresses.  All items of clothing should be packaged separately, along with the paper used during the process.  </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When searching the suspect’s home and vehicle , do not overlook such items as combs, brushes, bed linens, and dirty clothes in laundry baskets and hampers.  All of these are potential evidence collection sites.</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98404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What Can be Determined by Examining Fibers?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Fibers from an unknown source can be identified by comparison with known specimens.  Bits of yarn can be examined as to composition, dye content, and twist and ply count.  When actual fragments of cloth are available, comparisons can be made as to dimension, shape, color, cloth type, dye pattern, weave, thread count, and direction of twist of the threads.  String is identified in much the same manner as yarn from cloth or other fabrics.</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Fabric that is composed of knotted or woven yarns (fibers twisted together) can be grossly examined in terms of color, composition, and construction.  Questioned fabrics can be determined to be similar to known fabrics.  Positive identification can be made when a questioned piece of fabric may be fitted back into the known fabric.  This type of fabric examination is based on matching broken ends of yarn together.</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br>
              <a:rPr kumimoji="0" lang="en-US" altLang="en-US" sz="1200" b="0" i="0" u="none" strike="noStrike" kern="1200" cap="none" spc="0" normalizeH="0" baseline="0" noProof="0" dirty="0">
                <a:ln>
                  <a:noFill/>
                </a:ln>
                <a:solidFill>
                  <a:prstClr val="black"/>
                </a:solidFill>
                <a:effectLst/>
                <a:uLnTx/>
                <a:uFillTx/>
                <a:latin typeface="+mn-lt"/>
                <a:ea typeface="+mn-ea"/>
                <a:cs typeface="+mn-cs"/>
              </a:rPr>
            </a:br>
            <a:r>
              <a:rPr kumimoji="0" lang="en-US" altLang="en-US" sz="1200" b="0" i="0" u="none" strike="noStrike" kern="1200" cap="none" spc="0" normalizeH="0" baseline="0" noProof="0" dirty="0">
                <a:ln>
                  <a:noFill/>
                </a:ln>
                <a:solidFill>
                  <a:prstClr val="black"/>
                </a:solidFill>
                <a:effectLst/>
                <a:uLnTx/>
                <a:uFillTx/>
                <a:latin typeface="+mn-lt"/>
                <a:ea typeface="+mn-ea"/>
                <a:cs typeface="+mn-cs"/>
              </a:rPr>
              <a:t>Similar to fabric examination, tape examination generally involves matching ends of pieces of tape used at the scene of a crime with the end of tape on a roll found in the suspect’s possession.</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9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What Can be Determined by Examining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Fibre’s</a:t>
            </a:r>
            <a:r>
              <a:rPr kumimoji="0" lang="en-US" altLang="en-US" sz="12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Cordage, in the form of rope and string, is examined in terms of composition, color, diameter, and construction.  Rope can be identified by the angle at which the strands are twisted, the circumference, number of strands, number of yarns per strand, number of fibers per yarn, and chemical processing involving sizing, lubricants, preservatives, and insect repellents.  The known source will be compared with the unknown, and occasionally ends may be matched or the manufacturer determined.</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69486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What Can be Determined from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Fibre’s</a:t>
            </a:r>
            <a:r>
              <a:rPr kumimoji="0" lang="en-US" altLang="en-US" sz="12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Working from a small chip of paint left at a crime scene, the capability of a crime laboratory to do paint analyses, augmented by an vehicle </a:t>
            </a:r>
            <a:r>
              <a:rPr kumimoji="0" lang="en-US" altLang="en-US" sz="1200" b="0" i="0" u="none" strike="noStrike" kern="1200" cap="none" spc="0" normalizeH="0" baseline="0" noProof="0" dirty="0" err="1">
                <a:ln>
                  <a:noFill/>
                </a:ln>
                <a:solidFill>
                  <a:prstClr val="black"/>
                </a:solidFill>
                <a:effectLst/>
                <a:uLnTx/>
                <a:uFillTx/>
                <a:latin typeface="+mn-lt"/>
                <a:ea typeface="+mn-ea"/>
                <a:cs typeface="+mn-cs"/>
              </a:rPr>
              <a:t>pai</a:t>
            </a: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mn-lt"/>
                <a:ea typeface="+mn-ea"/>
                <a:cs typeface="+mn-cs"/>
              </a:rPr>
              <a:t>Physical matching also involves making comparisons between texture, coloring, discolorations and other characteristics that may help to establish the identity or source of the sample.  The laboratory can also perform certain chemical examinations of a sample, which can only prove similarity or dissimilarity.</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17240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Hair is fairly common type of trace evidence found at a crime scene.  Next to teeth and bones, it is also one of the most decay-resistant human elements.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Structure of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Structurally, a hair is composed of the tip end, cuticle, cortex, medulla, and bulb or root.  These items provide the laboratory examiner with definite information.  Examination of the cuticle, cortex, or medulla may reveal any one of a number of personal characteristics of its source.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1. Cuticle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cuticle is the outer surface of the hair and when viewed under a microscope appears composed of scale-like flakes, each overlapping the other similar to the overlapping of shingles on a roof or scales on a fish.  These scales are known as </a:t>
            </a:r>
            <a:r>
              <a:rPr kumimoji="0" lang="en-US" sz="1200" b="0" i="0" u="none" strike="noStrike" kern="1200" cap="none" spc="0" normalizeH="0" baseline="0" noProof="0" dirty="0" err="1">
                <a:ln>
                  <a:noFill/>
                </a:ln>
                <a:solidFill>
                  <a:prstClr val="black"/>
                </a:solidFill>
                <a:effectLst/>
                <a:uLnTx/>
                <a:uFillTx/>
                <a:latin typeface="+mn-lt"/>
                <a:ea typeface="+mn-ea"/>
                <a:cs typeface="+mn-cs"/>
              </a:rPr>
              <a:t>cuticular</a:t>
            </a:r>
            <a:r>
              <a:rPr kumimoji="0" lang="en-US" sz="1200" b="0" i="0" u="none" strike="noStrike" kern="1200" cap="none" spc="0" normalizeH="0" baseline="0" noProof="0" dirty="0">
                <a:ln>
                  <a:noFill/>
                </a:ln>
                <a:solidFill>
                  <a:prstClr val="black"/>
                </a:solidFill>
                <a:effectLst/>
                <a:uLnTx/>
                <a:uFillTx/>
                <a:latin typeface="+mn-lt"/>
                <a:ea typeface="+mn-ea"/>
                <a:cs typeface="+mn-cs"/>
              </a:rPr>
              <a:t> scales.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Cortex</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cortex is the inner portion of the hair and contains the pigmentation or coloring of the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Medulla</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medulla is the core or center portion of the hair shaft and, when magnified, appears as irregular, spinal, chain, or a continuous dark line of varying width, running up the center of the hair shaft.</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Other important information may be gained through visual, microscopic, and chemical examinations of the root or bulb of the hair, the shaft, and the tip.</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05407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Hair is fairly common type of trace evidence found at a crime scene.  Next to teeth and bones, it is also one of the most decay-resistant human elements.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Structure of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Structurally, a hair is composed of the tip end, cuticle, cortex, medulla, and bulb or root.  These items provide the laboratory examiner with definite information.  Examination of the cuticle, cortex, or medulla may reveal any one of a number of personal characteristics of its source.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1. Cuticle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cuticle is the outer surface of the hair and when viewed under a microscope appears composed of scale-like flakes, each overlapping the other similar to the overlapping of shingles on a roof or scales on a fish.  These scales are known as </a:t>
            </a:r>
            <a:r>
              <a:rPr kumimoji="0" lang="en-US" sz="1200" b="0" i="0" u="none" strike="noStrike" kern="1200" cap="none" spc="0" normalizeH="0" baseline="0" noProof="0" dirty="0" err="1">
                <a:ln>
                  <a:noFill/>
                </a:ln>
                <a:solidFill>
                  <a:prstClr val="black"/>
                </a:solidFill>
                <a:effectLst/>
                <a:uLnTx/>
                <a:uFillTx/>
                <a:latin typeface="+mn-lt"/>
                <a:ea typeface="+mn-ea"/>
                <a:cs typeface="+mn-cs"/>
              </a:rPr>
              <a:t>cuticular</a:t>
            </a:r>
            <a:r>
              <a:rPr kumimoji="0" lang="en-US" sz="1200" b="0" i="0" u="none" strike="noStrike" kern="1200" cap="none" spc="0" normalizeH="0" baseline="0" noProof="0" dirty="0">
                <a:ln>
                  <a:noFill/>
                </a:ln>
                <a:solidFill>
                  <a:prstClr val="black"/>
                </a:solidFill>
                <a:effectLst/>
                <a:uLnTx/>
                <a:uFillTx/>
                <a:latin typeface="+mn-lt"/>
                <a:ea typeface="+mn-ea"/>
                <a:cs typeface="+mn-cs"/>
              </a:rPr>
              <a:t> scales.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2. Cortex</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cortex is the inner portion of the hair and contains the pigmentation or coloring of the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3. Medulla</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medulla is the core or center portion of the hair shaft and, when magnified, appears as irregular, spinal, chain, or a continuous dark line of varying width, running up the center of the hair shaft.</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Other important information may be gained through visual, microscopic, and chemical examinations of the root or bulb of the hair, the shaft, and the tip.</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3710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Searching For Hair</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The most difficult task facing the CSI is to initially locate hair evidence at the scene of the crime.  The search of the crime scene must be thorough, detailed, and exacting.  Obvious locations to search include headgear and clothing, with special attention given to linings, pockets, and cuffs.  In addition to the general crime scene area, other areas to search may include the victim’s body (especially in sex crimes), underneath the fingernails, and any upholstered surfaces such as furniture or car seats.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Collection of Hair as Evidence</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Hair discovered at the crime scene should be carefully removed with a pair of tweezers.  The hair sample should be placed in a clean container, such as a plastic container, or it may be folded into a piece of clean paper.  If a plastic container is used, the CSI should ensure that the entire length of the hair is in the box and it is not crushed when the lid is put on.  If paper is used, special care should be taken to avoid kinking the hair by folding.</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Of paramount importance is avoiding contamination of the evidence.  Hair evidence is particularly susceptible to cross contamination, and the CSI must ensure that evidence gathered from the suspect and from the victim is not intermingled.  Hair evidence must be individually collected, properly packaged and labeled, and properly separated during packing for transmittal.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16676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What Can be Determined by Examining Hair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What Experts Can Determine by Examining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1. Characteristics of races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Mongoloid (round, producing straight and long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Caucasian (oval)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Negroid (flattened)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2.Characteristics of body location</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Head hair (uniform diameter - for human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Facial hair, i.e., beards and mustaches (triangular)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Pubic hair (irregular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d. Armpit hair (irregular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3. Medullary index (ratio of medulla diameter to whole hair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Human hair (roughly 1/3)</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Animal hair (may be smaller or larger)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4. Treatment or physical changes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If hair was forcibly removed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If hair has been cut with a dull or sharp instrument (and possibly how long ago, if the hair continued to 		be subject to friction or combing)</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If hair has been crushed or burned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d. If hair has been dyed or bleached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75798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What Can be Determined by Examining Hair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A. What Experts Can Determine by Examining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1. Characteristics of races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Mongoloid (round, producing straight and long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Caucasian (oval)</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Negroid (flattened)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2.Characteristics of body location</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Head hair (uniform diameter - for human hair)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Facial hair, i.e., beards and mustaches (triangular)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Pubic hair (irregular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d. Armpit hair (irregular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3. Medullary index (ratio of medulla diameter to whole hair diameter)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Human hair (roughly 1/3)</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Animal hair (may be smaller or larger)</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4. Treatment or physical changes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 If hair was forcibly removed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b. If hair has been cut with a dull or sharp instrument (and possibly how long ago, if the hair continued to 		be subject to friction or combing)</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c. If hair has been crushed or burned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d. If hair has been dyed or bleached</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53684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45499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63388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36485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General Locus Shot - Front Door to Flat</a:t>
            </a: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Deceased’s Address - 1/12 </a:t>
            </a:r>
            <a:r>
              <a:rPr kumimoji="0" lang="en-GB" altLang="en-US" sz="12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Muirhouse</a:t>
            </a: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View, Edinburgh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Accused’s House - 1/11 </a:t>
            </a:r>
            <a:r>
              <a:rPr kumimoji="0" lang="en-GB" altLang="en-US" sz="12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Muirhouse</a:t>
            </a: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View, Edinburgh</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View of Hall showing Drag Marks on Carpet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12433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Deceased’s Body in Bed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12026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Deceased’s Body in Bed</a:t>
            </a:r>
            <a:endParaRPr kumimoji="0" lang="en-GB" altLang="en-US" sz="1200" b="1" i="0" u="sng"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The Murder of Elaine Collie was particularly violent, the MO being to tie her wrists and ankles with rope, place a gag over her mouth, cut off her bra and pants, insert a brush handle into the vagina and anal passage and pass an electrical current through her body by applying live wires to her feet.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The accused also stole jewellery belonging to the deceased in addition to a Bank of Scotland </a:t>
            </a:r>
            <a:r>
              <a:rPr kumimoji="0" lang="en-GB" altLang="en-US" sz="12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Cashline</a:t>
            </a: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Card and Nationwide </a:t>
            </a:r>
            <a:r>
              <a:rPr kumimoji="0" lang="en-GB" altLang="en-US" sz="12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Speedbank</a:t>
            </a: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card both of which he subsequently used to make withdrawals.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It is apparent that prior to her death the deceased was tortured, resulting in her supplying the accused with her pin number for both accounts.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Spectacles on floor at side of bed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70484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Spectacles on floor at side of bed</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Comment - Fingerprint on Lens</a:t>
            </a: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Body on Bed (Uncovered)</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29924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Body on Bed (Uncovered)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Close-Up showing injuries to feet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5850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Close-Up showing injuries to feet</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Consistent with Drag Marks on Carpet?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Accused’s House - General View (1)</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2402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Accused’s House - General View (1)</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Accused’s House - General View (2)</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57550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Accused’s House - General View (2)</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Note : See Hacksaw, Broom, Electrical cable and Rope on Floor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Close-Up of Rope and Electrical Cable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46682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Close-Up of Rope and Electrical Cable</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Stanley Knife Blade and Pieces of Cut Cable Insulation</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56501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250" marR="0" lvl="0" indent="-22225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Stanley Knife Blade and Pieces of Cut Cable Insulation</a:t>
            </a:r>
          </a:p>
          <a:p>
            <a:pPr marL="222250" marR="0" lvl="0" indent="-222250" algn="ctr"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222250" marR="0" lvl="0" indent="-222250" algn="just"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Recovered Cable and Physical Match</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21022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Further Recovered Cable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57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Further Recovered Cable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Electric Blanket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05415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Electric Blanket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Recovered Rope</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841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Recovered Rope</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Comment: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Forms 1 length of Rope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Provide Detail of Accused’s former occupation - (Fisherman from Dunbar). Provide details of knot expert used.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Provide details of specific type of knot used attributable not only to fisherman but to the particular place on the fishing boat in which the accused was deployed.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Recovered Broom Shaft Pieces and Physical Match</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5961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Recovered Broom Shaft Pieces and Physical Match</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Summary of Evidence: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Blue Rope Fibres from Accused’s House matched Rope from Deceased’s House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Recovered Rope formed 1 piece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Blood Found on cable insulation in deceased’s house - matched deceased</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Blood Stain on Broom handle identified as deceased’s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Fingerprint on Glasses of deceased identified as accused</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Blood on accused’s clothing identified as deceased’s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Physical match of broken broom handle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Physical match of recovered cable and insulation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Knot expert attributes knot type to accused’s former occupation</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2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Electrical Expert also Consulted</a:t>
            </a: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4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NEXT SLIDE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a:t>
            </a:r>
            <a:r>
              <a:rPr kumimoji="0" lang="en-GB" altLang="en-US" sz="14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Hee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altLang="en-US" sz="14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Hee</a:t>
            </a:r>
            <a:r>
              <a:rPr kumimoji="0" lang="en-GB" altLang="en-US" sz="1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 Sunshine Skyway</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370738-4C1B-4F13-AA48-D03D844932A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5078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78326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38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1073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80627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2962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9348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72109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2991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001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41924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14487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F7A5119-FD0A-43A4-A438-DC2E84531766}"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EA30F-FE0B-4F5E-9CA6-0345B984938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138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7A5119-FD0A-43A4-A438-DC2E84531766}"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2574416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7A5119-FD0A-43A4-A438-DC2E84531766}"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EA30F-FE0B-4F5E-9CA6-0345B984938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2371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7A5119-FD0A-43A4-A438-DC2E84531766}"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123151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7A5119-FD0A-43A4-A438-DC2E84531766}" type="datetimeFigureOut">
              <a:rPr lang="en-US" smtClean="0"/>
              <a:t>2/10/2020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3591711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7A5119-FD0A-43A4-A438-DC2E84531766}" type="datetimeFigureOut">
              <a:rPr lang="en-US" smtClean="0"/>
              <a:t>2/10/2020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13324329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7A5119-FD0A-43A4-A438-DC2E84531766}" type="datetimeFigureOut">
              <a:rPr lang="en-US" smtClean="0"/>
              <a:t>2/10/2020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22556523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7A5119-FD0A-43A4-A438-DC2E84531766}"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36931218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7A5119-FD0A-43A4-A438-DC2E84531766}"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EA30F-FE0B-4F5E-9CA6-0345B984938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9943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7A5119-FD0A-43A4-A438-DC2E84531766}"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EA30F-FE0B-4F5E-9CA6-0345B9849389}" type="slidenum">
              <a:rPr lang="en-US" smtClean="0"/>
              <a:t>‹#›</a:t>
            </a:fld>
            <a:endParaRPr lang="en-US"/>
          </a:p>
        </p:txBody>
      </p:sp>
    </p:spTree>
    <p:extLst>
      <p:ext uri="{BB962C8B-B14F-4D97-AF65-F5344CB8AC3E}">
        <p14:creationId xmlns:p14="http://schemas.microsoft.com/office/powerpoint/2010/main" val="1792429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7A5119-FD0A-43A4-A438-DC2E84531766}"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EA30F-FE0B-4F5E-9CA6-0345B9849389}"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4218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74595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20480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7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952628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66485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92325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005853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470932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3664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856569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146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768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F7A5119-FD0A-43A4-A438-DC2E84531766}" type="datetimeFigureOut">
              <a:rPr lang="en-US" smtClean="0"/>
              <a:t>2/10/2020</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72EA30F-FE0B-4F5E-9CA6-0345B9849389}"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7215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F16D5DD-9E7F-4949-9F11-D56C74430F14}" type="datetimeFigureOut">
              <a:rPr lang="en-US" smtClean="0">
                <a:solidFill>
                  <a:prstClr val="black">
                    <a:tint val="75000"/>
                  </a:prstClr>
                </a:solidFill>
              </a:rPr>
              <a:pPr/>
              <a:t>2/10/2020</a:t>
            </a:fld>
            <a:endParaRPr lang="en-US">
              <a:solidFill>
                <a:prstClr val="black">
                  <a:tint val="75000"/>
                </a:prstClr>
              </a:solidFill>
            </a:endParaRP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9D5BB0-26DB-4451-A9A0-1A44420E9737}" type="slidenum">
              <a:rPr lang="en-US" smtClean="0">
                <a:solidFill>
                  <a:prstClr val="black">
                    <a:tint val="75000"/>
                  </a:prstClr>
                </a:solidFill>
              </a:rPr>
              <a:pPr/>
              <a:t>‹#›</a:t>
            </a:fld>
            <a:endParaRPr lang="en-US">
              <a:solidFill>
                <a:prstClr val="black">
                  <a:tint val="75000"/>
                </a:prstClr>
              </a:solidFill>
            </a:endParaRPr>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74154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emf"/></Relationships>
</file>

<file path=ppt/slides/_rels/slide4.xml.rels><?xml version="1.0" encoding="UTF-8" standalone="yes"?>
<Relationships xmlns="http://schemas.openxmlformats.org/package/2006/relationships"><Relationship Id="rId3" Type="http://schemas.openxmlformats.org/officeDocument/2006/relationships/hyperlink" Target="https://www.geograph.org.uk/photo/4739363"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9.png"/><Relationship Id="rId2" Type="http://schemas.openxmlformats.org/officeDocument/2006/relationships/image" Target="../media/image14.pn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3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2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4.xml"/><Relationship Id="rId4" Type="http://schemas.openxmlformats.org/officeDocument/2006/relationships/image" Target="../media/image38.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9.xml"/><Relationship Id="rId1" Type="http://schemas.openxmlformats.org/officeDocument/2006/relationships/slideLayout" Target="../slideLayouts/slideLayout29.xml"/></Relationships>
</file>

<file path=ppt/slides/_rels/slide5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9.xml"/></Relationships>
</file>

<file path=ppt/slides/_rels/slide5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9.xml"/><Relationship Id="rId4" Type="http://schemas.openxmlformats.org/officeDocument/2006/relationships/image" Target="../media/image45.png"/></Relationships>
</file>

<file path=ppt/slides/_rels/slide5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2.xml"/><Relationship Id="rId1" Type="http://schemas.openxmlformats.org/officeDocument/2006/relationships/slideLayout" Target="../slideLayouts/slideLayout29.xml"/></Relationships>
</file>

<file path=ppt/slides/_rels/slide5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3.xml"/><Relationship Id="rId1" Type="http://schemas.openxmlformats.org/officeDocument/2006/relationships/slideLayout" Target="../slideLayouts/slideLayout29.xml"/></Relationships>
</file>

<file path=ppt/slides/_rels/slide5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4.xml"/><Relationship Id="rId1" Type="http://schemas.openxmlformats.org/officeDocument/2006/relationships/slideLayout" Target="../slideLayouts/slideLayout29.xml"/><Relationship Id="rId4" Type="http://schemas.openxmlformats.org/officeDocument/2006/relationships/image" Target="../media/image49.png"/></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5.xml"/><Relationship Id="rId1" Type="http://schemas.openxmlformats.org/officeDocument/2006/relationships/slideLayout" Target="../slideLayouts/slideLayout29.xml"/></Relationships>
</file>

<file path=ppt/slides/_rels/slide6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6.xml"/><Relationship Id="rId1" Type="http://schemas.openxmlformats.org/officeDocument/2006/relationships/slideLayout" Target="../slideLayouts/slideLayout29.xml"/></Relationships>
</file>

<file path=ppt/slides/_rels/slide6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7.xml"/><Relationship Id="rId1" Type="http://schemas.openxmlformats.org/officeDocument/2006/relationships/slideLayout" Target="../slideLayouts/slideLayout29.xml"/></Relationships>
</file>

<file path=ppt/slides/_rels/slide6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8.xml"/><Relationship Id="rId1" Type="http://schemas.openxmlformats.org/officeDocument/2006/relationships/slideLayout" Target="../slideLayouts/slideLayout29.xml"/></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9.xml"/><Relationship Id="rId1" Type="http://schemas.openxmlformats.org/officeDocument/2006/relationships/slideLayout" Target="../slideLayouts/slideLayout29.xml"/></Relationships>
</file>

<file path=ppt/slides/_rels/slide6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0.xml"/><Relationship Id="rId1" Type="http://schemas.openxmlformats.org/officeDocument/2006/relationships/slideLayout" Target="../slideLayouts/slideLayout29.xml"/><Relationship Id="rId4" Type="http://schemas.openxmlformats.org/officeDocument/2006/relationships/image" Target="../media/image56.jpeg"/></Relationships>
</file>

<file path=ppt/slides/_rels/slide6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1.xml"/><Relationship Id="rId1" Type="http://schemas.openxmlformats.org/officeDocument/2006/relationships/slideLayout" Target="../slideLayouts/slideLayout29.xml"/><Relationship Id="rId4" Type="http://schemas.openxmlformats.org/officeDocument/2006/relationships/image" Target="../media/image58.png"/></Relationships>
</file>

<file path=ppt/slides/_rels/slide6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2.xml"/><Relationship Id="rId1" Type="http://schemas.openxmlformats.org/officeDocument/2006/relationships/slideLayout" Target="../slideLayouts/slideLayout29.xml"/><Relationship Id="rId4" Type="http://schemas.openxmlformats.org/officeDocument/2006/relationships/image" Target="../media/image60.png"/></Relationships>
</file>

<file path=ppt/slides/_rels/slide6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3.xml"/><Relationship Id="rId1" Type="http://schemas.openxmlformats.org/officeDocument/2006/relationships/slideLayout" Target="../slideLayouts/slideLayout29.xml"/></Relationships>
</file>

<file path=ppt/slides/_rels/slide68.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Trace Evidence</a:t>
            </a:r>
          </a:p>
        </p:txBody>
      </p:sp>
      <p:sp>
        <p:nvSpPr>
          <p:cNvPr id="3" name="Subtitle 2"/>
          <p:cNvSpPr>
            <a:spLocks noGrp="1"/>
          </p:cNvSpPr>
          <p:nvPr>
            <p:ph type="subTitle" idx="1"/>
          </p:nvPr>
        </p:nvSpPr>
        <p:spPr/>
        <p:txBody>
          <a:bodyPr/>
          <a:lstStyle/>
          <a:p>
            <a:r>
              <a:rPr lang="en-US" dirty="0"/>
              <a:t>Wynne Jones</a:t>
            </a:r>
          </a:p>
        </p:txBody>
      </p:sp>
    </p:spTree>
    <p:extLst>
      <p:ext uri="{BB962C8B-B14F-4D97-AF65-F5344CB8AC3E}">
        <p14:creationId xmlns:p14="http://schemas.microsoft.com/office/powerpoint/2010/main" val="3601482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66648" y="655591"/>
            <a:ext cx="4929352" cy="2315616"/>
          </a:xfrm>
        </p:spPr>
        <p:txBody>
          <a:bodyPr>
            <a:normAutofit/>
          </a:bodyPr>
          <a:lstStyle/>
          <a:p>
            <a:r>
              <a:rPr lang="en-US" dirty="0"/>
              <a:t>Learning Outcomes</a:t>
            </a:r>
          </a:p>
        </p:txBody>
      </p:sp>
      <p:sp>
        <p:nvSpPr>
          <p:cNvPr id="17" name="Rectangle 16">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0"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Presentation with Checklist">
            <a:extLst>
              <a:ext uri="{FF2B5EF4-FFF2-40B4-BE49-F238E27FC236}">
                <a16:creationId xmlns:a16="http://schemas.microsoft.com/office/drawing/2014/main" id="{95D96D26-9E48-4488-8F41-E70266881C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3529" y="3420687"/>
            <a:ext cx="3255588" cy="3255588"/>
          </a:xfrm>
          <a:prstGeom prst="rect">
            <a:avLst/>
          </a:prstGeom>
        </p:spPr>
      </p:pic>
      <p:sp>
        <p:nvSpPr>
          <p:cNvPr id="6" name="Content Placeholder 5"/>
          <p:cNvSpPr>
            <a:spLocks noGrp="1"/>
          </p:cNvSpPr>
          <p:nvPr>
            <p:ph idx="1"/>
          </p:nvPr>
        </p:nvSpPr>
        <p:spPr>
          <a:xfrm>
            <a:off x="7169101" y="521207"/>
            <a:ext cx="4496426" cy="5957789"/>
          </a:xfrm>
        </p:spPr>
        <p:txBody>
          <a:bodyPr anchor="ctr">
            <a:normAutofit/>
          </a:bodyPr>
          <a:lstStyle/>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a:latin typeface="Arial"/>
                <a:cs typeface="Arial"/>
              </a:rPr>
              <a:t>Recognise the types of examinations necessary after taking account of the information available.</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200" kern="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a:latin typeface="Arial"/>
                <a:cs typeface="Arial"/>
              </a:rPr>
              <a:t>Explain why Personal Protective Equipment (PPE) is used by all personnel entering the scene, with particular regard to scene integrity and possible contamination.</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200" kern="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a:latin typeface="Arial"/>
                <a:cs typeface="Arial"/>
              </a:rPr>
              <a:t>Explain Locard’s Principle of transfer.</a:t>
            </a: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endParaRPr lang="en-GB" altLang="en-US" sz="2200" kern="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pPr>
            <a:r>
              <a:rPr lang="en-GB" altLang="en-US" sz="2200" kern="0">
                <a:latin typeface="Arial"/>
                <a:cs typeface="Arial"/>
              </a:rPr>
              <a:t>List the contact trace evidence types and recognise their value to an investigation.</a:t>
            </a:r>
          </a:p>
          <a:p>
            <a:endParaRPr lang="en-US" sz="2200"/>
          </a:p>
        </p:txBody>
      </p:sp>
    </p:spTree>
    <p:extLst>
      <p:ext uri="{BB962C8B-B14F-4D97-AF65-F5344CB8AC3E}">
        <p14:creationId xmlns:p14="http://schemas.microsoft.com/office/powerpoint/2010/main" val="1748298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err="1"/>
              <a:t>Locards</a:t>
            </a:r>
            <a:r>
              <a:rPr lang="en-US" dirty="0"/>
              <a:t> Principle of Exchange</a:t>
            </a:r>
          </a:p>
        </p:txBody>
      </p:sp>
      <p:sp>
        <p:nvSpPr>
          <p:cNvPr id="6" name="Content Placeholder 5"/>
          <p:cNvSpPr>
            <a:spLocks noGrp="1"/>
          </p:cNvSpPr>
          <p:nvPr>
            <p:ph sz="half" idx="1"/>
          </p:nvPr>
        </p:nvSpPr>
        <p:spPr>
          <a:xfrm>
            <a:off x="179882" y="1825625"/>
            <a:ext cx="3867462" cy="4351338"/>
          </a:xfrm>
        </p:spPr>
        <p:txBody>
          <a:bodyPr/>
          <a:lstStyle/>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algn="ctr"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‘When two surfaces come into contact, material from one surface is transferred to the other and vice versa’</a:t>
            </a:r>
          </a:p>
          <a:p>
            <a:pPr marL="342900" lvl="0" indent="0" algn="just" fontAlgn="base">
              <a:lnSpc>
                <a:spcPct val="100000"/>
              </a:lnSpc>
              <a:spcBef>
                <a:spcPct val="20000"/>
              </a:spcBef>
              <a:spcAft>
                <a:spcPct val="0"/>
              </a:spcAft>
              <a:buClr>
                <a:srgbClr val="CC9900"/>
              </a:buClr>
              <a:buSzPct val="65000"/>
              <a:buNone/>
              <a:defRPr/>
            </a:pPr>
            <a:endParaRPr lang="en-GB" kern="0" dirty="0">
              <a:solidFill>
                <a:srgbClr val="000000"/>
              </a:solidFill>
              <a:latin typeface="Arial"/>
              <a:cs typeface="Arial"/>
            </a:endParaRPr>
          </a:p>
          <a:p>
            <a:pPr marL="342900" lvl="0" indent="0" algn="ctr" fontAlgn="base">
              <a:lnSpc>
                <a:spcPct val="100000"/>
              </a:lnSpc>
              <a:spcBef>
                <a:spcPct val="20000"/>
              </a:spcBef>
              <a:spcAft>
                <a:spcPct val="0"/>
              </a:spcAft>
              <a:buClr>
                <a:srgbClr val="CC9900"/>
              </a:buClr>
              <a:buSzPct val="65000"/>
              <a:buNone/>
              <a:defRPr/>
            </a:pPr>
            <a:r>
              <a:rPr lang="en-GB" b="1" kern="0" dirty="0">
                <a:solidFill>
                  <a:srgbClr val="35742A">
                    <a:lumMod val="75000"/>
                  </a:srgbClr>
                </a:solidFill>
                <a:latin typeface="Arial"/>
                <a:cs typeface="Arial"/>
              </a:rPr>
              <a:t>‘Every Contact leaves a trace’</a:t>
            </a:r>
          </a:p>
          <a:p>
            <a:pPr marL="342900" lvl="0" indent="0" algn="just"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19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None/>
              <a:defRPr/>
            </a:pPr>
            <a:endParaRPr lang="en-GB" sz="1900" kern="0" dirty="0">
              <a:solidFill>
                <a:srgbClr val="000000"/>
              </a:solidFill>
              <a:latin typeface="Arial"/>
              <a:cs typeface="Arial"/>
            </a:endParaRPr>
          </a:p>
          <a:p>
            <a:endParaRPr lang="en-US" dirty="0"/>
          </a:p>
        </p:txBody>
      </p:sp>
      <p:sp>
        <p:nvSpPr>
          <p:cNvPr id="10" name="Content Placeholder 9"/>
          <p:cNvSpPr>
            <a:spLocks noGrp="1"/>
          </p:cNvSpPr>
          <p:nvPr>
            <p:ph sz="half" idx="2"/>
          </p:nvPr>
        </p:nvSpPr>
        <p:spPr/>
        <p:txBody>
          <a:bodyPr/>
          <a:lstStyle/>
          <a:p>
            <a:endParaRPr lang="en-US"/>
          </a:p>
        </p:txBody>
      </p:sp>
      <p:pic>
        <p:nvPicPr>
          <p:cNvPr id="7" name="Picture 6"/>
          <p:cNvPicPr>
            <a:picLocks noChangeAspect="1"/>
          </p:cNvPicPr>
          <p:nvPr/>
        </p:nvPicPr>
        <p:blipFill>
          <a:blip r:embed="rId3"/>
          <a:stretch>
            <a:fillRect/>
          </a:stretch>
        </p:blipFill>
        <p:spPr>
          <a:xfrm>
            <a:off x="4542020" y="1690688"/>
            <a:ext cx="3891050" cy="2804711"/>
          </a:xfrm>
          <a:prstGeom prst="rect">
            <a:avLst/>
          </a:prstGeom>
        </p:spPr>
      </p:pic>
      <p:pic>
        <p:nvPicPr>
          <p:cNvPr id="8" name="Picture 7"/>
          <p:cNvPicPr>
            <a:picLocks noChangeAspect="1"/>
          </p:cNvPicPr>
          <p:nvPr/>
        </p:nvPicPr>
        <p:blipFill>
          <a:blip r:embed="rId4"/>
          <a:stretch>
            <a:fillRect/>
          </a:stretch>
        </p:blipFill>
        <p:spPr>
          <a:xfrm>
            <a:off x="7274700" y="3507189"/>
            <a:ext cx="4212763" cy="2804711"/>
          </a:xfrm>
          <a:prstGeom prst="rect">
            <a:avLst/>
          </a:prstGeom>
        </p:spPr>
      </p:pic>
    </p:spTree>
    <p:extLst>
      <p:ext uri="{BB962C8B-B14F-4D97-AF65-F5344CB8AC3E}">
        <p14:creationId xmlns:p14="http://schemas.microsoft.com/office/powerpoint/2010/main" val="327223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dirty="0">
                <a:solidFill>
                  <a:srgbClr val="FFFFFF"/>
                </a:solidFill>
                <a:latin typeface="Garamond" panose="02020404030301010803" pitchFamily="18" charset="0"/>
              </a:rPr>
              <a:t>Scene Assessment Considerations</a:t>
            </a:r>
          </a:p>
        </p:txBody>
      </p:sp>
      <p:sp>
        <p:nvSpPr>
          <p:cNvPr id="3" name="Content Placeholder 2"/>
          <p:cNvSpPr>
            <a:spLocks noGrp="1"/>
          </p:cNvSpPr>
          <p:nvPr>
            <p:ph sz="half" idx="1"/>
          </p:nvPr>
        </p:nvSpPr>
        <p:spPr>
          <a:xfrm>
            <a:off x="4421333" y="1412489"/>
            <a:ext cx="3349338" cy="4363844"/>
          </a:xfrm>
        </p:spPr>
        <p:txBody>
          <a:bodyPr>
            <a:noAutofit/>
          </a:bodyPr>
          <a:lstStyle/>
          <a:p>
            <a:r>
              <a:rPr lang="en-GB" sz="2400" dirty="0">
                <a:latin typeface="Arial" panose="020B0604020202020204" pitchFamily="34" charset="0"/>
                <a:cs typeface="Arial" panose="020B0604020202020204" pitchFamily="34" charset="0"/>
              </a:rPr>
              <a:t>The actions of the first responder could have introduced trace materials to the crime scene</a:t>
            </a:r>
          </a:p>
          <a:p>
            <a:r>
              <a:rPr lang="en-GB" sz="2400" dirty="0">
                <a:latin typeface="Arial" panose="020B0604020202020204" pitchFamily="34" charset="0"/>
                <a:cs typeface="Arial" panose="020B0604020202020204" pitchFamily="34" charset="0"/>
              </a:rPr>
              <a:t>Transfer between the suspect(s) and victim(s) and the scene, or items seized from the suspect(s) and victim(s) and the scene, since the incident</a:t>
            </a:r>
          </a:p>
        </p:txBody>
      </p:sp>
      <p:pic>
        <p:nvPicPr>
          <p:cNvPr id="6" name="Content Placeholder 5">
            <a:extLst>
              <a:ext uri="{FF2B5EF4-FFF2-40B4-BE49-F238E27FC236}">
                <a16:creationId xmlns:a16="http://schemas.microsoft.com/office/drawing/2014/main" id="{86D759E8-31FF-4E02-B2F5-6BD0CD49E94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0672" y="2497733"/>
            <a:ext cx="3606942" cy="2194322"/>
          </a:xfrm>
        </p:spPr>
      </p:pic>
    </p:spTree>
    <p:extLst>
      <p:ext uri="{BB962C8B-B14F-4D97-AF65-F5344CB8AC3E}">
        <p14:creationId xmlns:p14="http://schemas.microsoft.com/office/powerpoint/2010/main" val="562164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latin typeface="Garamond" panose="02020404030301010803" pitchFamily="18" charset="0"/>
              </a:rPr>
              <a:t>Scene Assessment Considerations</a:t>
            </a:r>
          </a:p>
        </p:txBody>
      </p:sp>
      <p:pic>
        <p:nvPicPr>
          <p:cNvPr id="5" name="Content Placeholder 4">
            <a:extLst>
              <a:ext uri="{FF2B5EF4-FFF2-40B4-BE49-F238E27FC236}">
                <a16:creationId xmlns:a16="http://schemas.microsoft.com/office/drawing/2014/main" id="{CF62FE09-68BA-442A-A401-728D2928DE74}"/>
              </a:ext>
            </a:extLst>
          </p:cNvPr>
          <p:cNvPicPr>
            <a:picLocks noGrp="1" noChangeAspect="1"/>
          </p:cNvPicPr>
          <p:nvPr>
            <p:ph sz="half" idx="1"/>
          </p:nvPr>
        </p:nvPicPr>
        <p:blipFill>
          <a:blip r:embed="rId2"/>
          <a:stretch>
            <a:fillRect/>
          </a:stretch>
        </p:blipFill>
        <p:spPr>
          <a:xfrm>
            <a:off x="4421331" y="1879601"/>
            <a:ext cx="3715561" cy="2786670"/>
          </a:xfrm>
          <a:prstGeom prst="rect">
            <a:avLst/>
          </a:prstGeom>
        </p:spPr>
      </p:pic>
      <p:sp>
        <p:nvSpPr>
          <p:cNvPr id="4" name="Content Placeholder 3"/>
          <p:cNvSpPr>
            <a:spLocks noGrp="1"/>
          </p:cNvSpPr>
          <p:nvPr>
            <p:ph sz="half" idx="2"/>
          </p:nvPr>
        </p:nvSpPr>
        <p:spPr>
          <a:xfrm>
            <a:off x="8263467" y="1412489"/>
            <a:ext cx="3454399" cy="4363844"/>
          </a:xfrm>
        </p:spPr>
        <p:txBody>
          <a:bodyPr>
            <a:normAutofit lnSpcReduction="10000"/>
          </a:bodyPr>
          <a:lstStyle/>
          <a:p>
            <a:pPr lvl="0"/>
            <a:r>
              <a:rPr lang="en-GB" sz="2400" dirty="0">
                <a:latin typeface="Arial" panose="020B0604020202020204" pitchFamily="34" charset="0"/>
                <a:cs typeface="Arial" panose="020B0604020202020204" pitchFamily="34" charset="0"/>
              </a:rPr>
              <a:t>Were items recovered relating to the suspect(s), victim(s) or scenes, properly handled/packed in separate areas, by different people at different times?</a:t>
            </a:r>
          </a:p>
          <a:p>
            <a:pPr lvl="0"/>
            <a:r>
              <a:rPr lang="en-GB" sz="2400" dirty="0">
                <a:latin typeface="Arial" panose="020B0604020202020204" pitchFamily="34" charset="0"/>
                <a:cs typeface="Arial" panose="020B0604020202020204" pitchFamily="34" charset="0"/>
              </a:rPr>
              <a:t>Was there any opportunity for secondary transfer between suspect(s) , victim(s) and/or scenes</a:t>
            </a:r>
          </a:p>
          <a:p>
            <a:endParaRPr lang="en-GB" sz="2000" dirty="0"/>
          </a:p>
        </p:txBody>
      </p:sp>
    </p:spTree>
    <p:extLst>
      <p:ext uri="{BB962C8B-B14F-4D97-AF65-F5344CB8AC3E}">
        <p14:creationId xmlns:p14="http://schemas.microsoft.com/office/powerpoint/2010/main" val="177808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87C549-66DE-4718-9D45-816599251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48" y="655591"/>
            <a:ext cx="4929352" cy="2315616"/>
          </a:xfrm>
        </p:spPr>
        <p:txBody>
          <a:bodyPr vert="horz" lIns="91440" tIns="45720" rIns="91440" bIns="45720" rtlCol="0" anchor="ctr">
            <a:normAutofit/>
          </a:bodyPr>
          <a:lstStyle/>
          <a:p>
            <a:r>
              <a:rPr lang="en-US" sz="4600"/>
              <a:t>Crime Scene Investigation – Why?</a:t>
            </a:r>
          </a:p>
        </p:txBody>
      </p:sp>
      <p:sp>
        <p:nvSpPr>
          <p:cNvPr id="14" name="Rectangle 13">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AB21C4D-C8DB-45E4-8B45-1A73A1886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7" name="Rectangle 64">
              <a:extLst>
                <a:ext uri="{FF2B5EF4-FFF2-40B4-BE49-F238E27FC236}">
                  <a16:creationId xmlns:a16="http://schemas.microsoft.com/office/drawing/2014/main" id="{408C67FF-5706-4C08-9DF4-D3E2EF7F6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90AE6FAF-1DDD-40E6-8128-2B5DD1464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E186F0A-23FB-4FB4-8C95-4C6A6F48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D183081B-2F31-48CC-A297-BA0C06A74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BC6A5254-D4C3-478C-B4E0-73D3642DB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1974FE2-7080-4C99-A4E6-3E15D4B28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7C843590-9C15-4DFA-9178-8A943EF62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3506696A-3D1F-450D-96A0-B59B7BBE3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6D2546D9-69E1-4D75-8E64-886207813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865383D5-D060-4DBD-82E9-14902BD8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70242239-3409-460D-BA74-ADF2AFD4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F02255D-DBCA-4E02-8376-8A374688D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343BABB3-0280-4F53-A4A9-54ED96AB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2824031E-D05D-4B6C-A900-28D70C737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96B0A62E-B7B0-475C-B1FF-989CDB45E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62DF221-DFF7-4614-8983-8B7C47034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E544155-BC32-4013-9135-149E30150C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DD4153E-E8EE-4D47-8FF6-926EBB23F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6834F1B0-119E-4A62-A22F-79C5AEEE3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04C90783-5CC9-4855-A633-D3D3B900D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p:cNvPicPr>
            <a:picLocks noGrp="1" noChangeAspect="1"/>
          </p:cNvPicPr>
          <p:nvPr>
            <p:ph sz="half" idx="1"/>
          </p:nvPr>
        </p:nvPicPr>
        <p:blipFill rotWithShape="1">
          <a:blip r:embed="rId2"/>
          <a:srcRect l="35808" r="16056" b="2"/>
          <a:stretch/>
        </p:blipFill>
        <p:spPr>
          <a:xfrm>
            <a:off x="596880" y="3233985"/>
            <a:ext cx="5766975" cy="3624015"/>
          </a:xfrm>
          <a:prstGeom prst="rect">
            <a:avLst/>
          </a:prstGeom>
        </p:spPr>
      </p:pic>
      <p:sp>
        <p:nvSpPr>
          <p:cNvPr id="38" name="Rectangle 37">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6960735" y="521207"/>
            <a:ext cx="4704792" cy="5957789"/>
          </a:xfrm>
        </p:spPr>
        <p:txBody>
          <a:bodyPr vert="horz" lIns="91440" tIns="45720" rIns="91440" bIns="45720" rtlCol="0" anchor="ctr">
            <a:normAutofit/>
          </a:bodyPr>
          <a:lstStyle/>
          <a:p>
            <a:r>
              <a:rPr lang="en-US" sz="2400" dirty="0"/>
              <a:t>Prove that a crime has been committed</a:t>
            </a:r>
          </a:p>
          <a:p>
            <a:r>
              <a:rPr lang="en-US" sz="2400" dirty="0"/>
              <a:t>Exclude or link suspect from a scene</a:t>
            </a:r>
          </a:p>
          <a:p>
            <a:r>
              <a:rPr lang="en-US" sz="2400" dirty="0"/>
              <a:t>Establish the identity of a victim, suspect or witness</a:t>
            </a:r>
          </a:p>
          <a:p>
            <a:r>
              <a:rPr lang="en-US" sz="2400" dirty="0"/>
              <a:t>Corroborate or disprove witness accounts</a:t>
            </a:r>
          </a:p>
          <a:p>
            <a:r>
              <a:rPr lang="en-US" sz="2400" dirty="0"/>
              <a:t>Interpret the scene in relation to movements within the scene and sequences of events</a:t>
            </a:r>
          </a:p>
          <a:p>
            <a:r>
              <a:rPr lang="en-US" sz="2400" dirty="0"/>
              <a:t>Link crime scene to crime scene and provide intelligence on crime patterns.</a:t>
            </a:r>
          </a:p>
          <a:p>
            <a:endParaRPr lang="en-US" sz="2200" dirty="0"/>
          </a:p>
        </p:txBody>
      </p:sp>
    </p:spTree>
    <p:extLst>
      <p:ext uri="{BB962C8B-B14F-4D97-AF65-F5344CB8AC3E}">
        <p14:creationId xmlns:p14="http://schemas.microsoft.com/office/powerpoint/2010/main" val="1561952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38200" y="723578"/>
            <a:ext cx="4595071" cy="1645501"/>
          </a:xfrm>
        </p:spPr>
        <p:txBody>
          <a:bodyPr vert="horz" lIns="91440" tIns="45720" rIns="91440" bIns="45720" rtlCol="0" anchor="ctr">
            <a:normAutofit/>
          </a:bodyPr>
          <a:lstStyle/>
          <a:p>
            <a:r>
              <a:rPr lang="en-US" dirty="0"/>
              <a:t>Trace Evidence</a:t>
            </a:r>
          </a:p>
        </p:txBody>
      </p:sp>
      <p:sp>
        <p:nvSpPr>
          <p:cNvPr id="3" name="Content Placeholder 2"/>
          <p:cNvSpPr>
            <a:spLocks noGrp="1"/>
          </p:cNvSpPr>
          <p:nvPr>
            <p:ph sz="half" idx="1"/>
          </p:nvPr>
        </p:nvSpPr>
        <p:spPr>
          <a:xfrm>
            <a:off x="838200" y="2548467"/>
            <a:ext cx="4595071" cy="3628495"/>
          </a:xfrm>
        </p:spPr>
        <p:txBody>
          <a:bodyPr vert="horz" lIns="91440" tIns="45720" rIns="91440" bIns="45720" rtlCol="0">
            <a:normAutofit/>
          </a:bodyPr>
          <a:lstStyle/>
          <a:p>
            <a:pPr marL="0" lvl="0" fontAlgn="base">
              <a:spcBef>
                <a:spcPct val="20000"/>
              </a:spcBef>
              <a:spcAft>
                <a:spcPct val="0"/>
              </a:spcAft>
              <a:buClr>
                <a:srgbClr val="CC9900"/>
              </a:buClr>
              <a:buSzPct val="65000"/>
            </a:pPr>
            <a:endParaRPr lang="en-US" altLang="en-US" sz="2000" dirty="0"/>
          </a:p>
          <a:p>
            <a:pPr marL="0" lvl="0" fontAlgn="base">
              <a:lnSpc>
                <a:spcPct val="150000"/>
              </a:lnSpc>
              <a:spcBef>
                <a:spcPct val="20000"/>
              </a:spcBef>
              <a:spcAft>
                <a:spcPct val="0"/>
              </a:spcAft>
              <a:buClr>
                <a:srgbClr val="CC9900"/>
              </a:buClr>
              <a:buSzPct val="65000"/>
            </a:pPr>
            <a:r>
              <a:rPr lang="en-US" altLang="en-US" sz="2400" dirty="0"/>
              <a:t>Glass, </a:t>
            </a:r>
          </a:p>
          <a:p>
            <a:pPr marL="0" lvl="0" fontAlgn="base">
              <a:lnSpc>
                <a:spcPct val="150000"/>
              </a:lnSpc>
              <a:spcBef>
                <a:spcPct val="20000"/>
              </a:spcBef>
              <a:spcAft>
                <a:spcPct val="0"/>
              </a:spcAft>
              <a:buClr>
                <a:srgbClr val="CC9900"/>
              </a:buClr>
              <a:buSzPct val="65000"/>
            </a:pPr>
            <a:r>
              <a:rPr lang="en-US" altLang="en-US" sz="2400" dirty="0"/>
              <a:t>Paint, </a:t>
            </a:r>
          </a:p>
          <a:p>
            <a:pPr marL="0" lvl="0" fontAlgn="base">
              <a:lnSpc>
                <a:spcPct val="150000"/>
              </a:lnSpc>
              <a:spcBef>
                <a:spcPct val="20000"/>
              </a:spcBef>
              <a:spcAft>
                <a:spcPct val="0"/>
              </a:spcAft>
              <a:buClr>
                <a:srgbClr val="CC9900"/>
              </a:buClr>
              <a:buSzPct val="65000"/>
            </a:pPr>
            <a:r>
              <a:rPr lang="en-US" altLang="en-US" sz="2400" dirty="0" err="1"/>
              <a:t>Fibres</a:t>
            </a:r>
            <a:r>
              <a:rPr lang="en-US" altLang="en-US" sz="2400" dirty="0"/>
              <a:t>, </a:t>
            </a:r>
          </a:p>
          <a:p>
            <a:pPr marL="0" lvl="0" fontAlgn="base">
              <a:lnSpc>
                <a:spcPct val="150000"/>
              </a:lnSpc>
              <a:spcBef>
                <a:spcPct val="20000"/>
              </a:spcBef>
              <a:spcAft>
                <a:spcPct val="0"/>
              </a:spcAft>
              <a:buClr>
                <a:srgbClr val="CC9900"/>
              </a:buClr>
              <a:buSzPct val="65000"/>
            </a:pPr>
            <a:r>
              <a:rPr lang="en-US" altLang="en-US" sz="2400" dirty="0"/>
              <a:t>Hair</a:t>
            </a:r>
          </a:p>
          <a:p>
            <a:pPr marL="0" lvl="0" fontAlgn="base">
              <a:lnSpc>
                <a:spcPct val="150000"/>
              </a:lnSpc>
              <a:spcBef>
                <a:spcPct val="20000"/>
              </a:spcBef>
              <a:spcAft>
                <a:spcPct val="0"/>
              </a:spcAft>
              <a:buClr>
                <a:srgbClr val="CC9900"/>
              </a:buClr>
              <a:buSzPct val="65000"/>
            </a:pPr>
            <a:r>
              <a:rPr lang="en-US" altLang="en-US" sz="2400" dirty="0"/>
              <a:t>Soil</a:t>
            </a:r>
          </a:p>
          <a:p>
            <a:pPr marL="0"/>
            <a:endParaRPr lang="en-US" sz="2000" dirty="0"/>
          </a:p>
        </p:txBody>
      </p:sp>
      <p:sp>
        <p:nvSpPr>
          <p:cNvPr id="13" name="Rectangle 12">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p:cNvPicPr>
            <a:picLocks noChangeAspect="1"/>
          </p:cNvPicPr>
          <p:nvPr/>
        </p:nvPicPr>
        <p:blipFill>
          <a:blip r:embed="rId2"/>
          <a:stretch>
            <a:fillRect/>
          </a:stretch>
        </p:blipFill>
        <p:spPr>
          <a:xfrm>
            <a:off x="6420908" y="595734"/>
            <a:ext cx="2364317" cy="2191813"/>
          </a:xfrm>
          <a:prstGeom prst="rect">
            <a:avLst/>
          </a:prstGeom>
        </p:spPr>
      </p:pic>
      <p:sp>
        <p:nvSpPr>
          <p:cNvPr id="19" name="Rectangle 18">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p:cNvPicPr>
            <a:picLocks noChangeAspect="1"/>
          </p:cNvPicPr>
          <p:nvPr/>
        </p:nvPicPr>
        <p:blipFill>
          <a:blip r:embed="rId3"/>
          <a:stretch>
            <a:fillRect/>
          </a:stretch>
        </p:blipFill>
        <p:spPr>
          <a:xfrm>
            <a:off x="9502775" y="901959"/>
            <a:ext cx="2364317" cy="1579363"/>
          </a:xfrm>
          <a:prstGeom prst="rect">
            <a:avLst/>
          </a:prstGeom>
        </p:spPr>
      </p:pic>
      <p:pic>
        <p:nvPicPr>
          <p:cNvPr id="6" name="Content Placeholder 5"/>
          <p:cNvPicPr>
            <a:picLocks noGrp="1" noChangeAspect="1"/>
          </p:cNvPicPr>
          <p:nvPr>
            <p:ph sz="half" idx="2"/>
          </p:nvPr>
        </p:nvPicPr>
        <p:blipFill>
          <a:blip r:embed="rId4"/>
          <a:stretch>
            <a:fillRect/>
          </a:stretch>
        </p:blipFill>
        <p:spPr>
          <a:xfrm>
            <a:off x="6584102" y="3796452"/>
            <a:ext cx="5119796" cy="2559898"/>
          </a:xfrm>
          <a:prstGeom prst="rect">
            <a:avLst/>
          </a:prstGeom>
        </p:spPr>
      </p:pic>
    </p:spTree>
    <p:extLst>
      <p:ext uri="{BB962C8B-B14F-4D97-AF65-F5344CB8AC3E}">
        <p14:creationId xmlns:p14="http://schemas.microsoft.com/office/powerpoint/2010/main" val="392429678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87C549-66DE-4718-9D45-816599251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48" y="655591"/>
            <a:ext cx="4929352" cy="2315616"/>
          </a:xfrm>
        </p:spPr>
        <p:txBody>
          <a:bodyPr vert="horz" lIns="91440" tIns="45720" rIns="91440" bIns="45720" rtlCol="0" anchor="ctr">
            <a:normAutofit/>
          </a:bodyPr>
          <a:lstStyle/>
          <a:p>
            <a:r>
              <a:rPr lang="en-US" sz="4600"/>
              <a:t>Aims</a:t>
            </a:r>
          </a:p>
        </p:txBody>
      </p:sp>
      <p:sp>
        <p:nvSpPr>
          <p:cNvPr id="14" name="Rectangle 13">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AB21C4D-C8DB-45E4-8B45-1A73A1886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7" name="Rectangle 64">
              <a:extLst>
                <a:ext uri="{FF2B5EF4-FFF2-40B4-BE49-F238E27FC236}">
                  <a16:creationId xmlns:a16="http://schemas.microsoft.com/office/drawing/2014/main" id="{408C67FF-5706-4C08-9DF4-D3E2EF7F6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90AE6FAF-1DDD-40E6-8128-2B5DD1464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E186F0A-23FB-4FB4-8C95-4C6A6F48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D183081B-2F31-48CC-A297-BA0C06A74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BC6A5254-D4C3-478C-B4E0-73D3642DB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1974FE2-7080-4C99-A4E6-3E15D4B28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7C843590-9C15-4DFA-9178-8A943EF62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3506696A-3D1F-450D-96A0-B59B7BBE3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6D2546D9-69E1-4D75-8E64-886207813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865383D5-D060-4DBD-82E9-14902BD8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70242239-3409-460D-BA74-ADF2AFD4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F02255D-DBCA-4E02-8376-8A374688D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343BABB3-0280-4F53-A4A9-54ED96AB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2824031E-D05D-4B6C-A900-28D70C737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96B0A62E-B7B0-475C-B1FF-989CDB45E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62DF221-DFF7-4614-8983-8B7C47034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E544155-BC32-4013-9135-149E30150C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DD4153E-E8EE-4D47-8FF6-926EBB23F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6834F1B0-119E-4A62-A22F-79C5AEEE3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04C90783-5CC9-4855-A633-D3D3B900D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p:cNvPicPr>
            <a:picLocks noGrp="1" noChangeAspect="1"/>
          </p:cNvPicPr>
          <p:nvPr>
            <p:ph sz="half" idx="2"/>
          </p:nvPr>
        </p:nvPicPr>
        <p:blipFill rotWithShape="1">
          <a:blip r:embed="rId2"/>
          <a:srcRect t="28407" b="8752"/>
          <a:stretch/>
        </p:blipFill>
        <p:spPr>
          <a:xfrm>
            <a:off x="596880" y="3233985"/>
            <a:ext cx="5766975" cy="3624015"/>
          </a:xfrm>
          <a:prstGeom prst="rect">
            <a:avLst/>
          </a:prstGeom>
        </p:spPr>
      </p:pic>
      <p:sp>
        <p:nvSpPr>
          <p:cNvPr id="38" name="Rectangle 37">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7169101" y="521207"/>
            <a:ext cx="4496426" cy="5957789"/>
          </a:xfrm>
        </p:spPr>
        <p:txBody>
          <a:bodyPr vert="horz" lIns="91440" tIns="45720" rIns="91440" bIns="45720" rtlCol="0" anchor="ctr">
            <a:normAutofit/>
          </a:bodyPr>
          <a:lstStyle/>
          <a:p>
            <a:pPr marL="0" lvl="0" fontAlgn="base">
              <a:spcBef>
                <a:spcPct val="20000"/>
              </a:spcBef>
              <a:spcAft>
                <a:spcPct val="0"/>
              </a:spcAft>
              <a:buClr>
                <a:srgbClr val="CC9900"/>
              </a:buClr>
              <a:buSzPct val="65000"/>
            </a:pPr>
            <a:endParaRPr lang="en-US" altLang="en-US" sz="2200" dirty="0"/>
          </a:p>
          <a:p>
            <a:pPr marL="0" lvl="0" fontAlgn="base">
              <a:spcBef>
                <a:spcPct val="20000"/>
              </a:spcBef>
              <a:spcAft>
                <a:spcPct val="0"/>
              </a:spcAft>
              <a:buClr>
                <a:srgbClr val="CC9900"/>
              </a:buClr>
              <a:buSzPct val="65000"/>
            </a:pPr>
            <a:r>
              <a:rPr lang="en-US" altLang="en-US" sz="2400" dirty="0"/>
              <a:t>To give students an introduction to the contact trace evidence types found at crime scene’s and how these should be recovered, packaged, sealed and labelled</a:t>
            </a:r>
          </a:p>
          <a:p>
            <a:endParaRPr lang="en-US" sz="2200" dirty="0"/>
          </a:p>
        </p:txBody>
      </p:sp>
    </p:spTree>
    <p:extLst>
      <p:ext uri="{BB962C8B-B14F-4D97-AF65-F5344CB8AC3E}">
        <p14:creationId xmlns:p14="http://schemas.microsoft.com/office/powerpoint/2010/main" val="4086984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EDF680-0EE3-4077-A0FB-FFC1F6928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66647" y="801277"/>
            <a:ext cx="4376313" cy="2141046"/>
          </a:xfrm>
        </p:spPr>
        <p:txBody>
          <a:bodyPr vert="horz" lIns="91440" tIns="45720" rIns="91440" bIns="45720" rtlCol="0" anchor="ctr">
            <a:normAutofit/>
          </a:bodyPr>
          <a:lstStyle/>
          <a:p>
            <a:r>
              <a:rPr lang="en-US" altLang="en-US" sz="4200"/>
              <a:t>Some Examples of Contact Trace Evidence</a:t>
            </a:r>
            <a:endParaRPr lang="en-US" sz="4200"/>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E2023A6B-474A-4C72-AE9E-7E61B1FA02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7" name="Rectangle 64">
              <a:extLst>
                <a:ext uri="{FF2B5EF4-FFF2-40B4-BE49-F238E27FC236}">
                  <a16:creationId xmlns:a16="http://schemas.microsoft.com/office/drawing/2014/main" id="{B0BBC543-6642-481D-A486-49842369D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916731A1-B127-427A-9AA6-8CE75940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FCC7D3E6-CDAF-44CE-871A-7AA790B121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C732796F-4C2A-4B12-A428-1DD98D3CB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2D7CDE26-B570-4FD9-BE55-42F3B5DC97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51365D3-D87E-418A-A5B3-9FBA4D5B5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21511E1A-481B-4B7A-9144-951E87128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0FA45996-5B6A-4CFA-A088-389C8CBB1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C8EF3915-67C8-4B11-8DA1-8D36AF381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67C6CE21-5336-4BED-9E43-F9DA89FF5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14482BB9-B2F4-4FE2-A8AE-DDE3AE1CE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5983752-71E2-4888-BA93-7B535A5DD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007BD6B4-655D-4EA6-890A-EBC46AD9D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CE04D955-6B26-4799-A26E-EEC52ED3D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6D59A37-B397-46C7-8C07-C15E3F1B2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C9DE589C-4B40-4E46-B86C-B8A631D98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740EAE1B-DF39-4048-9330-71AC77364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0CB22A5-5D4C-4377-975B-EFEDB44D6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70B36B0-AFFF-4BFC-A38C-4093BBFD8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8B50166F-997B-42B4-BF52-C5287413F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Content Placeholder 6"/>
          <p:cNvPicPr>
            <a:picLocks noGrp="1" noChangeAspect="1"/>
          </p:cNvPicPr>
          <p:nvPr>
            <p:ph sz="half" idx="2"/>
          </p:nvPr>
        </p:nvPicPr>
        <p:blipFill rotWithShape="1">
          <a:blip r:embed="rId3"/>
          <a:srcRect r="5977" b="1"/>
          <a:stretch/>
        </p:blipFill>
        <p:spPr>
          <a:xfrm>
            <a:off x="6016752" y="10"/>
            <a:ext cx="6175247" cy="6857990"/>
          </a:xfrm>
          <a:prstGeom prst="rect">
            <a:avLst/>
          </a:prstGeom>
        </p:spPr>
      </p:pic>
      <p:sp>
        <p:nvSpPr>
          <p:cNvPr id="38" name="Rectangle 37">
            <a:extLst>
              <a:ext uri="{FF2B5EF4-FFF2-40B4-BE49-F238E27FC236}">
                <a16:creationId xmlns:a16="http://schemas.microsoft.com/office/drawing/2014/main" id="{A54F98A6-68EF-49B3-BFA0-411E5E27F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5"/>
            <a:ext cx="6333856" cy="362401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1166649" y="3366354"/>
            <a:ext cx="4532998" cy="3199984"/>
          </a:xfrm>
        </p:spPr>
        <p:txBody>
          <a:bodyPr vert="horz" lIns="91440" tIns="45720" rIns="91440" bIns="45720" rtlCol="0" anchor="ctr">
            <a:normAutofit fontScale="85000" lnSpcReduction="20000"/>
          </a:bodyPr>
          <a:lstStyle/>
          <a:p>
            <a:pPr marL="342900" lvl="0" fontAlgn="base">
              <a:spcBef>
                <a:spcPct val="20000"/>
              </a:spcBef>
              <a:spcAft>
                <a:spcPts val="1200"/>
              </a:spcAft>
              <a:buClr>
                <a:srgbClr val="CC9900"/>
              </a:buClr>
              <a:buSzPct val="65000"/>
              <a:defRPr/>
            </a:pPr>
            <a:endParaRPr lang="en-US" sz="2400" dirty="0"/>
          </a:p>
          <a:p>
            <a:pPr marL="342900" lvl="0" fontAlgn="base">
              <a:spcBef>
                <a:spcPct val="20000"/>
              </a:spcBef>
              <a:spcAft>
                <a:spcPts val="1200"/>
              </a:spcAft>
              <a:buClr>
                <a:srgbClr val="CC9900"/>
              </a:buClr>
              <a:buSzPct val="65000"/>
              <a:defRPr/>
            </a:pPr>
            <a:r>
              <a:rPr lang="en-US" sz="2400" dirty="0"/>
              <a:t>Glass</a:t>
            </a:r>
          </a:p>
          <a:p>
            <a:pPr marL="342900" lvl="0" fontAlgn="base">
              <a:spcBef>
                <a:spcPct val="20000"/>
              </a:spcBef>
              <a:spcAft>
                <a:spcPts val="1200"/>
              </a:spcAft>
              <a:buClr>
                <a:srgbClr val="CC9900"/>
              </a:buClr>
              <a:buSzPct val="65000"/>
              <a:defRPr/>
            </a:pPr>
            <a:r>
              <a:rPr lang="en-US" sz="2400" dirty="0"/>
              <a:t>Paint</a:t>
            </a:r>
          </a:p>
          <a:p>
            <a:pPr marL="342900" lvl="0" fontAlgn="base">
              <a:spcBef>
                <a:spcPct val="20000"/>
              </a:spcBef>
              <a:spcAft>
                <a:spcPts val="1200"/>
              </a:spcAft>
              <a:buClr>
                <a:srgbClr val="CC9900"/>
              </a:buClr>
              <a:buSzPct val="65000"/>
              <a:defRPr/>
            </a:pPr>
            <a:r>
              <a:rPr lang="en-US" sz="2400" dirty="0" err="1"/>
              <a:t>Fibres</a:t>
            </a:r>
            <a:endParaRPr lang="en-US" sz="2400" dirty="0"/>
          </a:p>
          <a:p>
            <a:pPr marL="342900" lvl="0" fontAlgn="base">
              <a:spcBef>
                <a:spcPct val="20000"/>
              </a:spcBef>
              <a:spcAft>
                <a:spcPts val="1200"/>
              </a:spcAft>
              <a:buClr>
                <a:srgbClr val="CC9900"/>
              </a:buClr>
              <a:buSzPct val="65000"/>
              <a:defRPr/>
            </a:pPr>
            <a:r>
              <a:rPr lang="en-US" sz="2400" dirty="0"/>
              <a:t>Hair</a:t>
            </a:r>
          </a:p>
          <a:p>
            <a:pPr marL="342900" lvl="0" fontAlgn="base">
              <a:spcBef>
                <a:spcPct val="20000"/>
              </a:spcBef>
              <a:spcAft>
                <a:spcPts val="1200"/>
              </a:spcAft>
              <a:buClr>
                <a:srgbClr val="CC9900"/>
              </a:buClr>
              <a:buSzPct val="65000"/>
              <a:defRPr/>
            </a:pPr>
            <a:r>
              <a:rPr lang="en-US" sz="2400" dirty="0"/>
              <a:t>Blood</a:t>
            </a:r>
          </a:p>
          <a:p>
            <a:pPr marL="342900" lvl="0" fontAlgn="base">
              <a:spcBef>
                <a:spcPct val="20000"/>
              </a:spcBef>
              <a:spcAft>
                <a:spcPts val="1200"/>
              </a:spcAft>
              <a:buClr>
                <a:srgbClr val="CC9900"/>
              </a:buClr>
              <a:buSzPct val="65000"/>
              <a:defRPr/>
            </a:pPr>
            <a:r>
              <a:rPr lang="en-US" sz="2400" dirty="0"/>
              <a:t>Soil</a:t>
            </a:r>
          </a:p>
          <a:p>
            <a:endParaRPr lang="en-US" sz="1500" dirty="0"/>
          </a:p>
        </p:txBody>
      </p:sp>
    </p:spTree>
    <p:extLst>
      <p:ext uri="{BB962C8B-B14F-4D97-AF65-F5344CB8AC3E}">
        <p14:creationId xmlns:p14="http://schemas.microsoft.com/office/powerpoint/2010/main" val="401908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stretch>
            <a:fillRect/>
          </a:stretch>
        </p:blipFill>
        <p:spPr>
          <a:xfrm>
            <a:off x="8472899" y="455876"/>
            <a:ext cx="2876550" cy="1847850"/>
          </a:xfrm>
          <a:prstGeom prst="rect">
            <a:avLst/>
          </a:prstGeom>
        </p:spPr>
      </p:pic>
      <p:pic>
        <p:nvPicPr>
          <p:cNvPr id="5" name="Content Placeholder 4"/>
          <p:cNvPicPr>
            <a:picLocks noGrp="1" noChangeAspect="1"/>
          </p:cNvPicPr>
          <p:nvPr>
            <p:ph sz="half" idx="1"/>
          </p:nvPr>
        </p:nvPicPr>
        <p:blipFill>
          <a:blip r:embed="rId3"/>
          <a:stretch>
            <a:fillRect/>
          </a:stretch>
        </p:blipFill>
        <p:spPr>
          <a:xfrm>
            <a:off x="838200" y="365125"/>
            <a:ext cx="5181600" cy="1571752"/>
          </a:xfrm>
          <a:prstGeom prst="rect">
            <a:avLst/>
          </a:prstGeom>
        </p:spPr>
      </p:pic>
      <p:pic>
        <p:nvPicPr>
          <p:cNvPr id="6" name="Picture 5"/>
          <p:cNvPicPr>
            <a:picLocks noChangeAspect="1"/>
          </p:cNvPicPr>
          <p:nvPr/>
        </p:nvPicPr>
        <p:blipFill>
          <a:blip r:embed="rId4"/>
          <a:stretch>
            <a:fillRect/>
          </a:stretch>
        </p:blipFill>
        <p:spPr>
          <a:xfrm>
            <a:off x="838200" y="2336247"/>
            <a:ext cx="3761132" cy="2106234"/>
          </a:xfrm>
          <a:prstGeom prst="rect">
            <a:avLst/>
          </a:prstGeom>
        </p:spPr>
      </p:pic>
      <p:pic>
        <p:nvPicPr>
          <p:cNvPr id="8" name="Content Placeholder 7"/>
          <p:cNvPicPr>
            <a:picLocks noGrp="1" noChangeAspect="1"/>
          </p:cNvPicPr>
          <p:nvPr>
            <p:ph sz="half" idx="2"/>
          </p:nvPr>
        </p:nvPicPr>
        <p:blipFill>
          <a:blip r:embed="rId5"/>
          <a:stretch>
            <a:fillRect/>
          </a:stretch>
        </p:blipFill>
        <p:spPr>
          <a:xfrm>
            <a:off x="5235436" y="4702703"/>
            <a:ext cx="2657475" cy="1714500"/>
          </a:xfrm>
          <a:prstGeom prst="rect">
            <a:avLst/>
          </a:prstGeom>
        </p:spPr>
      </p:pic>
      <p:pic>
        <p:nvPicPr>
          <p:cNvPr id="9" name="Picture 8"/>
          <p:cNvPicPr>
            <a:picLocks noChangeAspect="1"/>
          </p:cNvPicPr>
          <p:nvPr/>
        </p:nvPicPr>
        <p:blipFill>
          <a:blip r:embed="rId6"/>
          <a:stretch>
            <a:fillRect/>
          </a:stretch>
        </p:blipFill>
        <p:spPr>
          <a:xfrm>
            <a:off x="838200" y="5207528"/>
            <a:ext cx="3771900" cy="1209675"/>
          </a:xfrm>
          <a:prstGeom prst="rect">
            <a:avLst/>
          </a:prstGeom>
        </p:spPr>
      </p:pic>
      <p:pic>
        <p:nvPicPr>
          <p:cNvPr id="10" name="Picture 9"/>
          <p:cNvPicPr>
            <a:picLocks noChangeAspect="1"/>
          </p:cNvPicPr>
          <p:nvPr/>
        </p:nvPicPr>
        <p:blipFill>
          <a:blip r:embed="rId7"/>
          <a:stretch>
            <a:fillRect/>
          </a:stretch>
        </p:blipFill>
        <p:spPr>
          <a:xfrm>
            <a:off x="5235436" y="2399114"/>
            <a:ext cx="2219325" cy="2057400"/>
          </a:xfrm>
          <a:prstGeom prst="rect">
            <a:avLst/>
          </a:prstGeom>
        </p:spPr>
      </p:pic>
      <p:pic>
        <p:nvPicPr>
          <p:cNvPr id="11" name="Picture 10"/>
          <p:cNvPicPr>
            <a:picLocks noChangeAspect="1"/>
          </p:cNvPicPr>
          <p:nvPr/>
        </p:nvPicPr>
        <p:blipFill>
          <a:blip r:embed="rId8"/>
          <a:stretch>
            <a:fillRect/>
          </a:stretch>
        </p:blipFill>
        <p:spPr>
          <a:xfrm>
            <a:off x="8472898" y="2699406"/>
            <a:ext cx="2876550" cy="1743075"/>
          </a:xfrm>
          <a:prstGeom prst="rect">
            <a:avLst/>
          </a:prstGeom>
        </p:spPr>
      </p:pic>
      <p:pic>
        <p:nvPicPr>
          <p:cNvPr id="12" name="Picture 11"/>
          <p:cNvPicPr>
            <a:picLocks noChangeAspect="1"/>
          </p:cNvPicPr>
          <p:nvPr/>
        </p:nvPicPr>
        <p:blipFill>
          <a:blip r:embed="rId9"/>
          <a:stretch>
            <a:fillRect/>
          </a:stretch>
        </p:blipFill>
        <p:spPr>
          <a:xfrm>
            <a:off x="8472898" y="4764615"/>
            <a:ext cx="2876550" cy="1590675"/>
          </a:xfrm>
          <a:prstGeom prst="rect">
            <a:avLst/>
          </a:prstGeom>
        </p:spPr>
      </p:pic>
    </p:spTree>
    <p:extLst>
      <p:ext uri="{BB962C8B-B14F-4D97-AF65-F5344CB8AC3E}">
        <p14:creationId xmlns:p14="http://schemas.microsoft.com/office/powerpoint/2010/main" val="219047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2">
            <a:extLst>
              <a:ext uri="{FF2B5EF4-FFF2-40B4-BE49-F238E27FC236}">
                <a16:creationId xmlns:a16="http://schemas.microsoft.com/office/drawing/2014/main" id="{778AB447-A4B7-44D2-A99D-2E39CCFBD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8">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7375"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66649" y="1200457"/>
            <a:ext cx="3771111" cy="4075386"/>
          </a:xfrm>
        </p:spPr>
        <p:txBody>
          <a:bodyPr anchor="ctr">
            <a:normAutofit/>
          </a:bodyPr>
          <a:lstStyle/>
          <a:p>
            <a:pPr lvl="0" fontAlgn="base">
              <a:spcBef>
                <a:spcPct val="20000"/>
              </a:spcBef>
              <a:spcAft>
                <a:spcPct val="0"/>
              </a:spcAft>
              <a:defRPr/>
            </a:pPr>
            <a:r>
              <a:rPr lang="en-US" sz="5000" kern="0">
                <a:latin typeface="Garamond" panose="02020404030301010803" pitchFamily="18" charset="0"/>
                <a:ea typeface="+mn-ea"/>
                <a:cs typeface="Arial"/>
              </a:rPr>
              <a:t>The retention of Trace Evidence is affected by :</a:t>
            </a:r>
            <a:br>
              <a:rPr lang="en-GB" sz="5000" kern="0">
                <a:latin typeface="Garamond" panose="02020404030301010803" pitchFamily="18" charset="0"/>
                <a:ea typeface="+mn-ea"/>
                <a:cs typeface="Arial"/>
              </a:rPr>
            </a:br>
            <a:endParaRPr lang="en-US" sz="5000">
              <a:latin typeface="Garamond" panose="02020404030301010803" pitchFamily="18" charset="0"/>
            </a:endParaRPr>
          </a:p>
        </p:txBody>
      </p:sp>
      <p:grpSp>
        <p:nvGrpSpPr>
          <p:cNvPr id="47" name="Group 20">
            <a:extLst>
              <a:ext uri="{FF2B5EF4-FFF2-40B4-BE49-F238E27FC236}">
                <a16:creationId xmlns:a16="http://schemas.microsoft.com/office/drawing/2014/main" id="{0F06CE9D-DF08-4313-8DD2-D81E1D59F3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48" name="Rectangle 64">
              <a:extLst>
                <a:ext uri="{FF2B5EF4-FFF2-40B4-BE49-F238E27FC236}">
                  <a16:creationId xmlns:a16="http://schemas.microsoft.com/office/drawing/2014/main" id="{55C105DD-77F3-4287-BFFC-B818D6A28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6173F360-EE51-4521-A25E-5869A978B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4">
              <a:extLst>
                <a:ext uri="{FF2B5EF4-FFF2-40B4-BE49-F238E27FC236}">
                  <a16:creationId xmlns:a16="http://schemas.microsoft.com/office/drawing/2014/main" id="{5414DD3E-CFF7-4BD5-A220-D2F970E5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6">
              <a:extLst>
                <a:ext uri="{FF2B5EF4-FFF2-40B4-BE49-F238E27FC236}">
                  <a16:creationId xmlns:a16="http://schemas.microsoft.com/office/drawing/2014/main" id="{27190517-FE45-416F-8FE4-7DCF37655F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4">
              <a:extLst>
                <a:ext uri="{FF2B5EF4-FFF2-40B4-BE49-F238E27FC236}">
                  <a16:creationId xmlns:a16="http://schemas.microsoft.com/office/drawing/2014/main" id="{A671D49D-B542-48F6-8659-58E9BC5CB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6">
              <a:extLst>
                <a:ext uri="{FF2B5EF4-FFF2-40B4-BE49-F238E27FC236}">
                  <a16:creationId xmlns:a16="http://schemas.microsoft.com/office/drawing/2014/main" id="{E481E675-7AFA-43FE-9992-A964F7BC0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55B95BBC-B6C8-4343-A351-48F84A004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19DD17FE-BE4B-4643-B60F-5EAA77F1C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873D554F-3F0D-4969-8C06-D24F273A4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6">
              <a:extLst>
                <a:ext uri="{FF2B5EF4-FFF2-40B4-BE49-F238E27FC236}">
                  <a16:creationId xmlns:a16="http://schemas.microsoft.com/office/drawing/2014/main" id="{74151414-E46C-4BF0-A630-1D31400AA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4">
              <a:extLst>
                <a:ext uri="{FF2B5EF4-FFF2-40B4-BE49-F238E27FC236}">
                  <a16:creationId xmlns:a16="http://schemas.microsoft.com/office/drawing/2014/main" id="{1FBE19C0-69DE-489C-9704-81240B4ED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C8E575F5-CB03-436A-BE1E-AD4850209B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9AE75E9D-C62E-455C-BA30-DE18FA494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CC34A54D-BBB2-4EE0-A8F9-802D52AF5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347BC20E-7862-49A8-BCE2-39521B23C9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3EF1615E-D362-4BBF-A307-4118B72F3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2EF7D2F7-E167-41F3-ADBF-F6D4B97F42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EB1CB26D-EDEF-4AD8-943C-049BD149C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4">
              <a:extLst>
                <a:ext uri="{FF2B5EF4-FFF2-40B4-BE49-F238E27FC236}">
                  <a16:creationId xmlns:a16="http://schemas.microsoft.com/office/drawing/2014/main" id="{8CB27CB8-B8B6-4C05-9CB1-DF62FE4E1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A78DBF5B-2276-4A2A-945F-3E81A93C1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Content Placeholder 5">
            <a:extLst>
              <a:ext uri="{FF2B5EF4-FFF2-40B4-BE49-F238E27FC236}">
                <a16:creationId xmlns:a16="http://schemas.microsoft.com/office/drawing/2014/main" id="{7E3EA467-C258-4554-B3C1-85DC4F4FE913}"/>
              </a:ext>
            </a:extLst>
          </p:cNvPr>
          <p:cNvGraphicFramePr>
            <a:graphicFrameLocks noGrp="1"/>
          </p:cNvGraphicFramePr>
          <p:nvPr>
            <p:ph idx="1"/>
            <p:extLst>
              <p:ext uri="{D42A27DB-BD31-4B8C-83A1-F6EECF244321}">
                <p14:modId xmlns:p14="http://schemas.microsoft.com/office/powerpoint/2010/main" val="2573294166"/>
              </p:ext>
            </p:extLst>
          </p:nvPr>
        </p:nvGraphicFramePr>
        <p:xfrm>
          <a:off x="6400800" y="382385"/>
          <a:ext cx="5286895" cy="61597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4145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342900" lvl="0" indent="-342900" fontAlgn="base">
              <a:lnSpc>
                <a:spcPct val="100000"/>
              </a:lnSpc>
              <a:spcBef>
                <a:spcPct val="20000"/>
              </a:spcBef>
              <a:spcAft>
                <a:spcPts val="1200"/>
              </a:spcAft>
            </a:pPr>
            <a:r>
              <a:rPr lang="en-GB" altLang="en-US" b="1" kern="0" dirty="0">
                <a:latin typeface="Arial"/>
                <a:ea typeface="+mn-ea"/>
                <a:cs typeface="Arial"/>
              </a:rPr>
              <a:t>Washing</a:t>
            </a:r>
            <a:br>
              <a:rPr lang="en-GB" altLang="en-US" b="1" kern="0" dirty="0">
                <a:solidFill>
                  <a:srgbClr val="FF0000"/>
                </a:solidFill>
                <a:latin typeface="Arial"/>
                <a:ea typeface="+mn-ea"/>
                <a:cs typeface="Arial"/>
              </a:rPr>
            </a:br>
            <a:endParaRPr lang="en-US" dirty="0"/>
          </a:p>
        </p:txBody>
      </p:sp>
      <p:sp>
        <p:nvSpPr>
          <p:cNvPr id="3" name="Content Placeholder 2"/>
          <p:cNvSpPr>
            <a:spLocks noGrp="1"/>
          </p:cNvSpPr>
          <p:nvPr>
            <p:ph idx="1"/>
          </p:nvPr>
        </p:nvSpPr>
        <p:spPr/>
        <p:txBody>
          <a:bodyPr/>
          <a:lstStyle/>
          <a:p>
            <a:pPr marL="669925" lvl="1" indent="-325438" fontAlgn="base">
              <a:lnSpc>
                <a:spcPct val="100000"/>
              </a:lnSpc>
              <a:spcBef>
                <a:spcPct val="20000"/>
              </a:spcBef>
              <a:spcAft>
                <a:spcPts val="1200"/>
              </a:spcAft>
              <a:buClr>
                <a:srgbClr val="3B812F"/>
              </a:buClr>
              <a:buSzPct val="60000"/>
              <a:buFont typeface="Wingdings" panose="05000000000000000000" pitchFamily="2" charset="2"/>
              <a:buChar char="q"/>
            </a:pPr>
            <a:r>
              <a:rPr lang="en-GB" altLang="en-US" sz="2800" kern="0" dirty="0">
                <a:solidFill>
                  <a:srgbClr val="000000"/>
                </a:solidFill>
                <a:latin typeface="Arial"/>
                <a:cs typeface="Arial"/>
              </a:rPr>
              <a:t>Including</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lang="en-GB" altLang="en-US" sz="2400" b="1" kern="0" dirty="0">
                <a:solidFill>
                  <a:srgbClr val="000000"/>
                </a:solidFill>
                <a:latin typeface="Arial"/>
                <a:cs typeface="Arial"/>
              </a:rPr>
              <a:t>Clothes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lang="en-GB" altLang="en-US" sz="2400" kern="0" dirty="0">
                <a:solidFill>
                  <a:srgbClr val="000000"/>
                </a:solidFill>
                <a:latin typeface="Arial"/>
                <a:cs typeface="Arial"/>
              </a:rPr>
              <a:t>Blood, fibres, glass</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lang="en-GB" altLang="en-US" sz="2400" b="1" kern="0" dirty="0">
                <a:solidFill>
                  <a:srgbClr val="000000"/>
                </a:solidFill>
                <a:latin typeface="Arial"/>
                <a:cs typeface="Arial"/>
              </a:rPr>
              <a:t>Window Glass</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lang="en-GB" altLang="en-US" sz="2400" kern="0" dirty="0">
                <a:solidFill>
                  <a:srgbClr val="000000"/>
                </a:solidFill>
                <a:latin typeface="Arial"/>
                <a:cs typeface="Arial"/>
              </a:rPr>
              <a:t>Fingerprints, blood, fibres</a:t>
            </a:r>
          </a:p>
          <a:p>
            <a:pPr marL="1022350" lvl="2" indent="-350838" fontAlgn="base">
              <a:lnSpc>
                <a:spcPct val="100000"/>
              </a:lnSpc>
              <a:spcBef>
                <a:spcPct val="20000"/>
              </a:spcBef>
              <a:spcAft>
                <a:spcPts val="1200"/>
              </a:spcAft>
              <a:buClr>
                <a:srgbClr val="CC9900"/>
              </a:buClr>
              <a:buSzPct val="65000"/>
              <a:buFont typeface="Wingdings" panose="05000000000000000000" pitchFamily="2" charset="2"/>
              <a:buChar char="n"/>
            </a:pPr>
            <a:r>
              <a:rPr lang="en-GB" altLang="en-US" sz="2400" b="1" kern="0" dirty="0">
                <a:solidFill>
                  <a:srgbClr val="000000"/>
                </a:solidFill>
                <a:latin typeface="Arial"/>
                <a:cs typeface="Arial"/>
              </a:rPr>
              <a:t>Personal hygiene</a:t>
            </a:r>
          </a:p>
          <a:p>
            <a:pPr marL="1339850" lvl="3" indent="-315913" fontAlgn="base">
              <a:lnSpc>
                <a:spcPct val="100000"/>
              </a:lnSpc>
              <a:spcBef>
                <a:spcPct val="20000"/>
              </a:spcBef>
              <a:spcAft>
                <a:spcPts val="1200"/>
              </a:spcAft>
              <a:buClr>
                <a:srgbClr val="3B812F"/>
              </a:buClr>
              <a:buSzPct val="70000"/>
              <a:buFont typeface="Wingdings" panose="05000000000000000000" pitchFamily="2" charset="2"/>
              <a:buChar char="q"/>
            </a:pPr>
            <a:r>
              <a:rPr lang="en-GB" altLang="en-US" sz="2400" kern="0" dirty="0">
                <a:solidFill>
                  <a:srgbClr val="000000"/>
                </a:solidFill>
                <a:latin typeface="Arial"/>
                <a:cs typeface="Arial"/>
              </a:rPr>
              <a:t>Blood, fibres, hair</a:t>
            </a:r>
          </a:p>
          <a:p>
            <a:endParaRPr lang="en-US" dirty="0"/>
          </a:p>
        </p:txBody>
      </p:sp>
      <p:pic>
        <p:nvPicPr>
          <p:cNvPr id="4" name="Picture 3"/>
          <p:cNvPicPr>
            <a:picLocks noChangeAspect="1"/>
          </p:cNvPicPr>
          <p:nvPr/>
        </p:nvPicPr>
        <p:blipFill>
          <a:blip r:embed="rId2"/>
          <a:stretch>
            <a:fillRect/>
          </a:stretch>
        </p:blipFill>
        <p:spPr>
          <a:xfrm>
            <a:off x="8089995" y="1799177"/>
            <a:ext cx="2281417" cy="1603768"/>
          </a:xfrm>
          <a:prstGeom prst="rect">
            <a:avLst/>
          </a:prstGeom>
        </p:spPr>
      </p:pic>
      <p:pic>
        <p:nvPicPr>
          <p:cNvPr id="5" name="Picture 4"/>
          <p:cNvPicPr>
            <a:picLocks noChangeAspect="1"/>
          </p:cNvPicPr>
          <p:nvPr/>
        </p:nvPicPr>
        <p:blipFill>
          <a:blip r:embed="rId3"/>
          <a:stretch>
            <a:fillRect/>
          </a:stretch>
        </p:blipFill>
        <p:spPr>
          <a:xfrm>
            <a:off x="6096000" y="2601061"/>
            <a:ext cx="1822273" cy="2321367"/>
          </a:xfrm>
          <a:prstGeom prst="rect">
            <a:avLst/>
          </a:prstGeom>
        </p:spPr>
      </p:pic>
      <p:pic>
        <p:nvPicPr>
          <p:cNvPr id="6" name="Picture 5"/>
          <p:cNvPicPr>
            <a:picLocks noChangeAspect="1"/>
          </p:cNvPicPr>
          <p:nvPr/>
        </p:nvPicPr>
        <p:blipFill>
          <a:blip r:embed="rId4"/>
          <a:stretch>
            <a:fillRect/>
          </a:stretch>
        </p:blipFill>
        <p:spPr>
          <a:xfrm>
            <a:off x="8465874" y="3694802"/>
            <a:ext cx="2340325" cy="2190304"/>
          </a:xfrm>
          <a:prstGeom prst="rect">
            <a:avLst/>
          </a:prstGeom>
        </p:spPr>
      </p:pic>
    </p:spTree>
    <p:extLst>
      <p:ext uri="{BB962C8B-B14F-4D97-AF65-F5344CB8AC3E}">
        <p14:creationId xmlns:p14="http://schemas.microsoft.com/office/powerpoint/2010/main" val="4208371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1053711"/>
            <a:ext cx="5638994" cy="1424446"/>
          </a:xfrm>
        </p:spPr>
        <p:txBody>
          <a:bodyPr>
            <a:normAutofit/>
          </a:bodyPr>
          <a:lstStyle/>
          <a:p>
            <a:pPr marL="342900" lvl="0" indent="-342900" fontAlgn="base">
              <a:spcBef>
                <a:spcPct val="20000"/>
              </a:spcBef>
              <a:spcAft>
                <a:spcPts val="1200"/>
              </a:spcAft>
            </a:pPr>
            <a:r>
              <a:rPr lang="en-GB" altLang="en-US" b="1" kern="0" dirty="0">
                <a:solidFill>
                  <a:srgbClr val="FFFFFF"/>
                </a:solidFill>
                <a:latin typeface="Arial"/>
                <a:ea typeface="+mn-ea"/>
                <a:cs typeface="Arial"/>
              </a:rPr>
              <a:t>Activity</a:t>
            </a:r>
            <a:br>
              <a:rPr lang="en-GB" altLang="en-US" b="1" kern="0" dirty="0">
                <a:solidFill>
                  <a:srgbClr val="FFFFFF"/>
                </a:solidFill>
                <a:latin typeface="Arial"/>
                <a:ea typeface="+mn-ea"/>
                <a:cs typeface="Arial"/>
              </a:rPr>
            </a:br>
            <a:endParaRPr lang="en-US" dirty="0">
              <a:solidFill>
                <a:srgbClr val="FFFFFF"/>
              </a:solidFill>
            </a:endParaRPr>
          </a:p>
        </p:txBody>
      </p:sp>
      <p:pic>
        <p:nvPicPr>
          <p:cNvPr id="4" name="Picture 3"/>
          <p:cNvPicPr>
            <a:picLocks noChangeAspect="1"/>
          </p:cNvPicPr>
          <p:nvPr/>
        </p:nvPicPr>
        <p:blipFill>
          <a:blip r:embed="rId2"/>
          <a:stretch>
            <a:fillRect/>
          </a:stretch>
        </p:blipFill>
        <p:spPr>
          <a:xfrm>
            <a:off x="1267038" y="478232"/>
            <a:ext cx="2092426" cy="2789902"/>
          </a:xfrm>
          <a:prstGeom prst="rect">
            <a:avLst/>
          </a:prstGeom>
        </p:spPr>
      </p:pic>
      <p:cxnSp>
        <p:nvCxnSpPr>
          <p:cNvPr id="12" name="Straight Connector 11">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865837" y="3589867"/>
            <a:ext cx="2894828" cy="2788920"/>
          </a:xfrm>
          <a:prstGeom prst="rect">
            <a:avLst/>
          </a:prstGeom>
        </p:spPr>
      </p:pic>
      <p:sp>
        <p:nvSpPr>
          <p:cNvPr id="3" name="Content Placeholder 2"/>
          <p:cNvSpPr>
            <a:spLocks noGrp="1"/>
          </p:cNvSpPr>
          <p:nvPr>
            <p:ph idx="1"/>
          </p:nvPr>
        </p:nvSpPr>
        <p:spPr>
          <a:xfrm>
            <a:off x="4910667" y="2639023"/>
            <a:ext cx="6415495" cy="3524708"/>
          </a:xfrm>
        </p:spPr>
        <p:txBody>
          <a:bodyPr anchor="t">
            <a:normAutofit fontScale="62500" lnSpcReduction="20000"/>
          </a:bodyPr>
          <a:lstStyle/>
          <a:p>
            <a:pPr marL="669925" lvl="1" indent="-325438" fontAlgn="base">
              <a:spcBef>
                <a:spcPct val="20000"/>
              </a:spcBef>
              <a:spcAft>
                <a:spcPts val="1200"/>
              </a:spcAft>
              <a:buClr>
                <a:srgbClr val="3B812F"/>
              </a:buClr>
              <a:buSzPct val="60000"/>
              <a:buFont typeface="Wingdings" panose="05000000000000000000" pitchFamily="2" charset="2"/>
              <a:buChar char="q"/>
            </a:pPr>
            <a:r>
              <a:rPr lang="en-GB" altLang="en-US" sz="3400" kern="0" dirty="0">
                <a:solidFill>
                  <a:srgbClr val="FFFFFF"/>
                </a:solidFill>
                <a:latin typeface="Arial"/>
                <a:cs typeface="Arial"/>
              </a:rPr>
              <a:t>Any movement will potentially lead to the loss of evidence</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3400" b="1" kern="0" dirty="0">
                <a:solidFill>
                  <a:srgbClr val="FFFFFF"/>
                </a:solidFill>
                <a:latin typeface="Arial"/>
                <a:cs typeface="Arial"/>
              </a:rPr>
              <a:t>People</a:t>
            </a:r>
          </a:p>
          <a:p>
            <a:pPr marL="1339850" lvl="3" indent="-315913" fontAlgn="base">
              <a:spcBef>
                <a:spcPct val="20000"/>
              </a:spcBef>
              <a:spcAft>
                <a:spcPts val="1200"/>
              </a:spcAft>
              <a:buClr>
                <a:srgbClr val="3B812F"/>
              </a:buClr>
              <a:buSzPct val="70000"/>
              <a:buFont typeface="Wingdings" panose="05000000000000000000" pitchFamily="2" charset="2"/>
              <a:buChar char="q"/>
            </a:pPr>
            <a:r>
              <a:rPr lang="en-GB" altLang="en-US" sz="3400" kern="0" dirty="0">
                <a:solidFill>
                  <a:srgbClr val="FFFFFF"/>
                </a:solidFill>
                <a:latin typeface="Arial"/>
                <a:cs typeface="Arial"/>
              </a:rPr>
              <a:t>Running, walking, changing clothes</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3400" b="1" kern="0" dirty="0">
                <a:solidFill>
                  <a:srgbClr val="FFFFFF"/>
                </a:solidFill>
                <a:latin typeface="Arial"/>
                <a:cs typeface="Arial"/>
              </a:rPr>
              <a:t>Vehicles</a:t>
            </a:r>
          </a:p>
          <a:p>
            <a:pPr marL="1339850" lvl="3" indent="-315913" fontAlgn="base">
              <a:spcBef>
                <a:spcPct val="20000"/>
              </a:spcBef>
              <a:spcAft>
                <a:spcPts val="1200"/>
              </a:spcAft>
              <a:buClr>
                <a:srgbClr val="3B812F"/>
              </a:buClr>
              <a:buSzPct val="70000"/>
              <a:buFont typeface="Wingdings" panose="05000000000000000000" pitchFamily="2" charset="2"/>
              <a:buChar char="q"/>
            </a:pPr>
            <a:r>
              <a:rPr lang="en-GB" altLang="en-US" sz="3400" kern="0" dirty="0">
                <a:solidFill>
                  <a:srgbClr val="FFFFFF"/>
                </a:solidFill>
                <a:latin typeface="Arial"/>
                <a:cs typeface="Arial"/>
              </a:rPr>
              <a:t>Driving, moving, recovery</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3400" b="1" kern="0" dirty="0">
                <a:solidFill>
                  <a:srgbClr val="FFFFFF"/>
                </a:solidFill>
                <a:latin typeface="Arial"/>
                <a:cs typeface="Arial"/>
              </a:rPr>
              <a:t>Weapons</a:t>
            </a:r>
          </a:p>
          <a:p>
            <a:pPr marL="1339850" lvl="3" indent="-315913" fontAlgn="base">
              <a:spcBef>
                <a:spcPct val="20000"/>
              </a:spcBef>
              <a:spcAft>
                <a:spcPts val="1200"/>
              </a:spcAft>
              <a:buClr>
                <a:srgbClr val="3B812F"/>
              </a:buClr>
              <a:buSzPct val="70000"/>
              <a:buFont typeface="Wingdings" panose="05000000000000000000" pitchFamily="2" charset="2"/>
              <a:buChar char="q"/>
            </a:pPr>
            <a:r>
              <a:rPr lang="en-GB" altLang="en-US" sz="3400" kern="0" dirty="0">
                <a:solidFill>
                  <a:srgbClr val="FFFFFF"/>
                </a:solidFill>
                <a:latin typeface="Arial"/>
                <a:cs typeface="Arial"/>
              </a:rPr>
              <a:t>Any movement or use</a:t>
            </a:r>
          </a:p>
          <a:p>
            <a:endParaRPr lang="en-US" sz="1500" dirty="0">
              <a:solidFill>
                <a:srgbClr val="FFFFFF"/>
              </a:solidFill>
            </a:endParaRPr>
          </a:p>
        </p:txBody>
      </p:sp>
    </p:spTree>
    <p:extLst>
      <p:ext uri="{BB962C8B-B14F-4D97-AF65-F5344CB8AC3E}">
        <p14:creationId xmlns:p14="http://schemas.microsoft.com/office/powerpoint/2010/main" val="2607911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59" y="687479"/>
            <a:ext cx="5230369" cy="1574874"/>
          </a:xfrm>
        </p:spPr>
        <p:txBody>
          <a:bodyPr anchor="b">
            <a:normAutofit/>
          </a:bodyPr>
          <a:lstStyle/>
          <a:p>
            <a:pPr marL="342900" lvl="0" indent="-342900" fontAlgn="base">
              <a:spcBef>
                <a:spcPct val="20000"/>
              </a:spcBef>
              <a:spcAft>
                <a:spcPts val="1200"/>
              </a:spcAft>
            </a:pPr>
            <a:r>
              <a:rPr lang="en-GB" altLang="en-US" sz="4000" b="1" kern="0">
                <a:latin typeface="Arial"/>
                <a:ea typeface="+mn-ea"/>
                <a:cs typeface="Arial"/>
              </a:rPr>
              <a:t>Time</a:t>
            </a:r>
            <a:br>
              <a:rPr lang="en-GB" altLang="en-US" sz="4000" b="1" kern="0">
                <a:latin typeface="Arial"/>
                <a:ea typeface="+mn-ea"/>
                <a:cs typeface="Arial"/>
              </a:rPr>
            </a:br>
            <a:endParaRPr lang="en-US" sz="4000"/>
          </a:p>
        </p:txBody>
      </p:sp>
      <p:grpSp>
        <p:nvGrpSpPr>
          <p:cNvPr id="13" name="Group 12">
            <a:extLst>
              <a:ext uri="{FF2B5EF4-FFF2-40B4-BE49-F238E27FC236}">
                <a16:creationId xmlns:a16="http://schemas.microsoft.com/office/drawing/2014/main" id="{579F5594-0641-40AA-B0F0-BE8D212ACF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4" name="Rectangle 64">
              <a:extLst>
                <a:ext uri="{FF2B5EF4-FFF2-40B4-BE49-F238E27FC236}">
                  <a16:creationId xmlns:a16="http://schemas.microsoft.com/office/drawing/2014/main" id="{80CAD3CC-F1BB-46E9-9990-ECB43DAF1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30F3B360-9B2D-4C5C-9D5F-1166BBF36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6F02B090-8970-4AB0-8E67-2C36E4FE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5BA40036-A844-4793-A3F2-88CF4C79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262F0D1A-60AC-48AD-B1A4-C4D48A533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6BDD03DC-8834-456F-BCD9-401C252F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6C8BA536-6266-428A-A0A7-1857C84B7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87EBC0A9-C11E-4DCB-87F4-B703B911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333960B7-C9F4-4DFA-8630-63386C7D2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9C792E82-3E8B-4012-9505-7D72B77DB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2ACF410-C6FA-4526-AEDE-924BD33E8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7191FC8C-D096-4E83-9697-36C15357F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D1B13108-761D-46CC-BD20-0A18C0848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CA65FE65-4F82-44E0-BF61-D1DB1654B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CC63F184-1A34-4AA1-8219-5B61C9DE5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0B9A8538-EB3D-4367-83CB-F65C69ABF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F18763E-AFCA-4085-9F81-361F7E23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4A9994D5-8CD0-49D8-8D18-33CE68A7B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99ED3528-3C57-4859-94DF-F4120B465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9AD88A3F-F3C4-4359-91AE-AC1FFABD6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94359" y="2826705"/>
            <a:ext cx="6145108" cy="3237211"/>
          </a:xfrm>
        </p:spPr>
        <p:txBody>
          <a:bodyPr anchor="t">
            <a:normAutofit fontScale="92500" lnSpcReduction="10000"/>
          </a:bodyPr>
          <a:lstStyle/>
          <a:p>
            <a:pPr marL="669925" lvl="1" indent="-325438" fontAlgn="base">
              <a:spcBef>
                <a:spcPct val="20000"/>
              </a:spcBef>
              <a:spcAft>
                <a:spcPts val="1200"/>
              </a:spcAft>
              <a:buClr>
                <a:srgbClr val="3B812F"/>
              </a:buClr>
              <a:buSzPct val="60000"/>
              <a:buFont typeface="Wingdings" panose="05000000000000000000" pitchFamily="2" charset="2"/>
              <a:buChar char="q"/>
            </a:pPr>
            <a:endParaRPr lang="en-GB" altLang="en-US" sz="1500" kern="0" dirty="0">
              <a:latin typeface="Arial"/>
              <a:cs typeface="Arial"/>
            </a:endParaRPr>
          </a:p>
          <a:p>
            <a:pPr marL="669925" lvl="1" indent="-325438" fontAlgn="base">
              <a:spcBef>
                <a:spcPct val="20000"/>
              </a:spcBef>
              <a:spcAft>
                <a:spcPts val="1200"/>
              </a:spcAft>
              <a:buClr>
                <a:srgbClr val="3B812F"/>
              </a:buClr>
              <a:buSzPct val="60000"/>
              <a:buFont typeface="Wingdings" panose="05000000000000000000" pitchFamily="2" charset="2"/>
              <a:buChar char="q"/>
            </a:pPr>
            <a:r>
              <a:rPr lang="en-GB" altLang="en-US" kern="0" dirty="0">
                <a:latin typeface="Arial"/>
                <a:cs typeface="Arial"/>
              </a:rPr>
              <a:t>Clothing</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2400" kern="0" dirty="0">
                <a:latin typeface="Arial"/>
                <a:cs typeface="Arial"/>
              </a:rPr>
              <a:t>Majority of Glass fragments lost in first hour</a:t>
            </a:r>
          </a:p>
          <a:p>
            <a:pPr marL="669925" lvl="1" indent="-325438" fontAlgn="base">
              <a:spcBef>
                <a:spcPct val="20000"/>
              </a:spcBef>
              <a:spcAft>
                <a:spcPts val="1200"/>
              </a:spcAft>
              <a:buClr>
                <a:srgbClr val="3B812F"/>
              </a:buClr>
              <a:buSzPct val="60000"/>
              <a:buFont typeface="Wingdings" panose="05000000000000000000" pitchFamily="2" charset="2"/>
              <a:buChar char="q"/>
            </a:pPr>
            <a:r>
              <a:rPr lang="en-GB" altLang="en-US" kern="0" dirty="0">
                <a:latin typeface="Arial"/>
                <a:cs typeface="Arial"/>
              </a:rPr>
              <a:t>Normal wearing</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2400" kern="0" dirty="0">
                <a:latin typeface="Arial"/>
                <a:cs typeface="Arial"/>
              </a:rPr>
              <a:t>Larger fragments lost first</a:t>
            </a:r>
          </a:p>
          <a:p>
            <a:pPr marL="1022350" lvl="2" indent="-350838" fontAlgn="base">
              <a:spcBef>
                <a:spcPct val="20000"/>
              </a:spcBef>
              <a:spcAft>
                <a:spcPts val="1200"/>
              </a:spcAft>
              <a:buClr>
                <a:srgbClr val="CC9900"/>
              </a:buClr>
              <a:buSzPct val="65000"/>
              <a:buFont typeface="Wingdings" panose="05000000000000000000" pitchFamily="2" charset="2"/>
              <a:buChar char="n"/>
            </a:pPr>
            <a:r>
              <a:rPr lang="en-GB" altLang="en-US" sz="2400" kern="0" dirty="0">
                <a:latin typeface="Arial"/>
                <a:cs typeface="Arial"/>
              </a:rPr>
              <a:t>Smaller fragments may be retained</a:t>
            </a:r>
          </a:p>
          <a:p>
            <a:endParaRPr lang="en-US" sz="1500" dirty="0"/>
          </a:p>
        </p:txBody>
      </p:sp>
      <p:pic>
        <p:nvPicPr>
          <p:cNvPr id="4" name="Picture 3"/>
          <p:cNvPicPr>
            <a:picLocks noChangeAspect="1"/>
          </p:cNvPicPr>
          <p:nvPr/>
        </p:nvPicPr>
        <p:blipFill rotWithShape="1">
          <a:blip r:embed="rId2"/>
          <a:srcRect l="3503" r="-2" b="-2"/>
          <a:stretch/>
        </p:blipFill>
        <p:spPr>
          <a:xfrm>
            <a:off x="6419088" y="576072"/>
            <a:ext cx="5175504" cy="5522976"/>
          </a:xfrm>
          <a:prstGeom prst="rect">
            <a:avLst/>
          </a:prstGeom>
        </p:spPr>
      </p:pic>
      <p:sp>
        <p:nvSpPr>
          <p:cNvPr id="35" name="Rectangle 34">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5071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2C93D80-2AB2-4AED-98C1-51FF03C9D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59876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66648" y="679927"/>
            <a:ext cx="4929352" cy="2270664"/>
          </a:xfrm>
        </p:spPr>
        <p:txBody>
          <a:bodyPr>
            <a:normAutofit/>
          </a:bodyPr>
          <a:lstStyle/>
          <a:p>
            <a:pPr marL="342900" lvl="0" indent="-342900" fontAlgn="base">
              <a:spcBef>
                <a:spcPct val="20000"/>
              </a:spcBef>
              <a:spcAft>
                <a:spcPts val="1200"/>
              </a:spcAft>
            </a:pPr>
            <a:r>
              <a:rPr lang="en-GB" altLang="en-US" b="1" kern="0" dirty="0">
                <a:latin typeface="Arial"/>
                <a:ea typeface="+mn-ea"/>
                <a:cs typeface="Arial"/>
              </a:rPr>
              <a:t>Texture</a:t>
            </a:r>
            <a:br>
              <a:rPr lang="en-GB" altLang="en-US" b="1" kern="0">
                <a:latin typeface="Arial"/>
                <a:ea typeface="+mn-ea"/>
                <a:cs typeface="Arial"/>
              </a:rPr>
            </a:br>
            <a:endParaRPr lang="en-US"/>
          </a:p>
        </p:txBody>
      </p:sp>
      <p:sp>
        <p:nvSpPr>
          <p:cNvPr id="15" name="Rectangle 14">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C87B5BBF-D7F8-4180-AC84-500CAEF16B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8" name="Rectangle 64">
              <a:extLst>
                <a:ext uri="{FF2B5EF4-FFF2-40B4-BE49-F238E27FC236}">
                  <a16:creationId xmlns:a16="http://schemas.microsoft.com/office/drawing/2014/main" id="{9BAF6743-12D2-4B97-AF13-38AEB26B9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7CB54B6E-82CC-48E5-8223-14431C9B9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40A8DD7B-3B5A-4064-AB20-A57A363A7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13254DC8-A1E7-4028-B032-89B7BAFBC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BDDCEFD-1260-4516-B911-1CC79660E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EB28FCD3-DB5F-432C-ADE8-B02B50F76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B2EEF141-4E28-43F3-923D-FA6BD694D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5E415DC7-3700-45EF-8F34-A8047189EF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F0A28C5-9B2F-4EF2-9558-09CBB03A1E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F3FAC98F-C21B-498D-83B7-AEAF538EE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8FE7F89D-49B8-4BEF-A533-B95F09C7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B95A4054-4049-43CC-989B-01F4D9772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5E9EFD93-D66A-4FD3-9713-937F7AEE4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8274E9C4-B6DD-4A1E-8509-269F17BEA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D6D9BBC0-9046-4433-85EA-BE768C8E6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3EE2B895-7446-4B17-BB3C-EBCB0A129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96832364-A27D-4056-A837-2A830B85B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12C6A8FF-B718-4462-9766-52B110C88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5AA93369-D473-4031-87F8-AC333CDF4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53053604-739D-43EE-9619-E4C4104A3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p:cNvPicPr>
            <a:picLocks noChangeAspect="1"/>
          </p:cNvPicPr>
          <p:nvPr/>
        </p:nvPicPr>
        <p:blipFill rotWithShape="1">
          <a:blip r:embed="rId2"/>
          <a:srcRect l="33824" r="16954" b="-1"/>
          <a:stretch/>
        </p:blipFill>
        <p:spPr>
          <a:xfrm>
            <a:off x="6606643" y="10"/>
            <a:ext cx="5585357" cy="3233973"/>
          </a:xfrm>
          <a:prstGeom prst="rect">
            <a:avLst/>
          </a:prstGeom>
        </p:spPr>
      </p:pic>
      <p:sp>
        <p:nvSpPr>
          <p:cNvPr id="39" name="Rectangle 38">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2"/>
            <a:ext cx="606972" cy="36240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83176" y="3244257"/>
            <a:ext cx="5585357" cy="3366855"/>
          </a:xfrm>
        </p:spPr>
        <p:txBody>
          <a:bodyPr anchor="ctr">
            <a:normAutofit/>
          </a:bodyPr>
          <a:lstStyle/>
          <a:p>
            <a:pPr marL="669925" lvl="1" indent="-325438" fontAlgn="base">
              <a:spcBef>
                <a:spcPct val="20000"/>
              </a:spcBef>
              <a:spcAft>
                <a:spcPts val="1200"/>
              </a:spcAft>
              <a:buClr>
                <a:srgbClr val="3B812F"/>
              </a:buClr>
              <a:buSzPct val="60000"/>
              <a:buFont typeface="Wingdings" panose="05000000000000000000" pitchFamily="2" charset="2"/>
              <a:buChar char="q"/>
            </a:pPr>
            <a:endParaRPr lang="en-GB" altLang="en-US" sz="1300" kern="0" dirty="0">
              <a:latin typeface="Arial"/>
              <a:cs typeface="Arial"/>
            </a:endParaRPr>
          </a:p>
          <a:p>
            <a:pPr marL="342900" lvl="0" indent="-342900" fontAlgn="base">
              <a:spcBef>
                <a:spcPct val="20000"/>
              </a:spcBef>
              <a:spcAft>
                <a:spcPts val="1200"/>
              </a:spcAft>
              <a:buClr>
                <a:srgbClr val="CC9900"/>
              </a:buClr>
              <a:buSzPct val="65000"/>
              <a:buFont typeface="Wingdings" panose="05000000000000000000" pitchFamily="2" charset="2"/>
              <a:buChar char="n"/>
            </a:pPr>
            <a:r>
              <a:rPr lang="en-GB" altLang="en-US" sz="2400" kern="0" dirty="0">
                <a:latin typeface="Arial"/>
                <a:cs typeface="Arial"/>
              </a:rPr>
              <a:t>Coarse surfaces</a:t>
            </a:r>
          </a:p>
          <a:p>
            <a:pPr marL="669925" lvl="1" indent="-325438" fontAlgn="base">
              <a:spcBef>
                <a:spcPct val="20000"/>
              </a:spcBef>
              <a:spcAft>
                <a:spcPts val="1200"/>
              </a:spcAft>
              <a:buClr>
                <a:srgbClr val="3B812F"/>
              </a:buClr>
              <a:buSzPct val="60000"/>
              <a:buFont typeface="Wingdings" panose="05000000000000000000" pitchFamily="2" charset="2"/>
              <a:buChar char="q"/>
            </a:pPr>
            <a:r>
              <a:rPr lang="en-GB" altLang="en-US" kern="0" dirty="0">
                <a:latin typeface="Arial"/>
                <a:cs typeface="Arial"/>
              </a:rPr>
              <a:t>More likely to retain foreign debris</a:t>
            </a:r>
          </a:p>
          <a:p>
            <a:pPr marL="342900" lvl="0" indent="-342900" fontAlgn="base">
              <a:spcBef>
                <a:spcPct val="20000"/>
              </a:spcBef>
              <a:spcAft>
                <a:spcPts val="1200"/>
              </a:spcAft>
              <a:buClr>
                <a:srgbClr val="CC9900"/>
              </a:buClr>
              <a:buSzPct val="65000"/>
              <a:buFont typeface="Wingdings" panose="05000000000000000000" pitchFamily="2" charset="2"/>
              <a:buChar char="n"/>
            </a:pPr>
            <a:r>
              <a:rPr lang="en-GB" altLang="en-US" sz="2400" kern="0" dirty="0">
                <a:latin typeface="Arial"/>
                <a:cs typeface="Arial"/>
              </a:rPr>
              <a:t>Smooth surfaces</a:t>
            </a:r>
          </a:p>
          <a:p>
            <a:pPr marL="669925" lvl="1" indent="-325438" fontAlgn="base">
              <a:spcBef>
                <a:spcPct val="20000"/>
              </a:spcBef>
              <a:spcAft>
                <a:spcPts val="1200"/>
              </a:spcAft>
              <a:buClr>
                <a:srgbClr val="3B812F"/>
              </a:buClr>
              <a:buSzPct val="60000"/>
              <a:buFont typeface="Wingdings" panose="05000000000000000000" pitchFamily="2" charset="2"/>
              <a:buChar char="q"/>
            </a:pPr>
            <a:r>
              <a:rPr lang="en-GB" altLang="en-US" kern="0" dirty="0">
                <a:latin typeface="Arial"/>
                <a:cs typeface="Arial"/>
              </a:rPr>
              <a:t>Less likely to retain foreign debris</a:t>
            </a:r>
          </a:p>
          <a:p>
            <a:endParaRPr lang="en-US" sz="1300" dirty="0"/>
          </a:p>
        </p:txBody>
      </p:sp>
      <p:pic>
        <p:nvPicPr>
          <p:cNvPr id="6" name="Picture 5"/>
          <p:cNvPicPr>
            <a:picLocks noChangeAspect="1"/>
          </p:cNvPicPr>
          <p:nvPr/>
        </p:nvPicPr>
        <p:blipFill rotWithShape="1">
          <a:blip r:embed="rId3"/>
          <a:srcRect t="13622"/>
          <a:stretch/>
        </p:blipFill>
        <p:spPr>
          <a:xfrm>
            <a:off x="6606643" y="3244257"/>
            <a:ext cx="5585357" cy="3613743"/>
          </a:xfrm>
          <a:prstGeom prst="rect">
            <a:avLst/>
          </a:prstGeom>
        </p:spPr>
      </p:pic>
    </p:spTree>
    <p:extLst>
      <p:ext uri="{BB962C8B-B14F-4D97-AF65-F5344CB8AC3E}">
        <p14:creationId xmlns:p14="http://schemas.microsoft.com/office/powerpoint/2010/main" val="266082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Problems with Forensic Science </a:t>
            </a:r>
          </a:p>
        </p:txBody>
      </p:sp>
      <p:graphicFrame>
        <p:nvGraphicFramePr>
          <p:cNvPr id="15" name="Content Placeholder 4">
            <a:extLst>
              <a:ext uri="{FF2B5EF4-FFF2-40B4-BE49-F238E27FC236}">
                <a16:creationId xmlns:a16="http://schemas.microsoft.com/office/drawing/2014/main" id="{19A403B9-D776-48D4-9394-6DCFEB81492B}"/>
              </a:ext>
            </a:extLst>
          </p:cNvPr>
          <p:cNvGraphicFramePr>
            <a:graphicFrameLocks noGrp="1"/>
          </p:cNvGraphicFramePr>
          <p:nvPr>
            <p:ph idx="1"/>
            <p:extLst>
              <p:ext uri="{D42A27DB-BD31-4B8C-83A1-F6EECF244321}">
                <p14:modId xmlns:p14="http://schemas.microsoft.com/office/powerpoint/2010/main" val="1180145551"/>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66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0FB38-E98E-49C0-852D-A5FC34CC2FC7}"/>
              </a:ext>
            </a:extLst>
          </p:cNvPr>
          <p:cNvSpPr>
            <a:spLocks noGrp="1"/>
          </p:cNvSpPr>
          <p:nvPr>
            <p:ph type="title"/>
          </p:nvPr>
        </p:nvSpPr>
        <p:spPr>
          <a:xfrm>
            <a:off x="686834" y="591344"/>
            <a:ext cx="3200400" cy="5585619"/>
          </a:xfrm>
        </p:spPr>
        <p:txBody>
          <a:bodyPr>
            <a:normAutofit/>
          </a:bodyPr>
          <a:lstStyle/>
          <a:p>
            <a:r>
              <a:rPr lang="en-GB">
                <a:solidFill>
                  <a:srgbClr val="FFFFFF"/>
                </a:solidFill>
              </a:rPr>
              <a:t>For Example</a:t>
            </a:r>
          </a:p>
        </p:txBody>
      </p:sp>
      <p:sp>
        <p:nvSpPr>
          <p:cNvPr id="3" name="Content Placeholder 2">
            <a:extLst>
              <a:ext uri="{FF2B5EF4-FFF2-40B4-BE49-F238E27FC236}">
                <a16:creationId xmlns:a16="http://schemas.microsoft.com/office/drawing/2014/main" id="{F935F5E5-F574-4E75-B685-D642693153A6}"/>
              </a:ext>
            </a:extLst>
          </p:cNvPr>
          <p:cNvSpPr>
            <a:spLocks noGrp="1"/>
          </p:cNvSpPr>
          <p:nvPr>
            <p:ph idx="1"/>
          </p:nvPr>
        </p:nvSpPr>
        <p:spPr>
          <a:xfrm>
            <a:off x="4447308" y="591344"/>
            <a:ext cx="6906491" cy="5585619"/>
          </a:xfrm>
        </p:spPr>
        <p:txBody>
          <a:bodyPr anchor="ctr">
            <a:normAutofit/>
          </a:bodyPr>
          <a:lstStyle/>
          <a:p>
            <a:r>
              <a:rPr lang="en-GB" dirty="0"/>
              <a:t>If we find gunshot residue (traces) on a jacket it is not enough to be able to detect that those particles are gunshot residue, we need to establish whether the person wearing the jacket was responsible for firing the gun? When the gun was fired? Etc.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280877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039" y="640080"/>
            <a:ext cx="3429855" cy="5613236"/>
          </a:xfrm>
        </p:spPr>
        <p:txBody>
          <a:bodyPr anchor="ctr">
            <a:normAutofit/>
          </a:bodyPr>
          <a:lstStyle/>
          <a:p>
            <a:r>
              <a:rPr lang="en-US" b="1">
                <a:solidFill>
                  <a:srgbClr val="FFFFFF"/>
                </a:solidFill>
                <a:latin typeface="Arial" panose="020B0604020202020204" pitchFamily="34" charset="0"/>
                <a:cs typeface="Arial" panose="020B0604020202020204" pitchFamily="34" charset="0"/>
              </a:rPr>
              <a:t>Glass</a:t>
            </a:r>
          </a:p>
        </p:txBody>
      </p:sp>
      <p:sp>
        <p:nvSpPr>
          <p:cNvPr id="3" name="Content Placeholder 2"/>
          <p:cNvSpPr>
            <a:spLocks noGrp="1"/>
          </p:cNvSpPr>
          <p:nvPr>
            <p:ph idx="1"/>
          </p:nvPr>
        </p:nvSpPr>
        <p:spPr>
          <a:xfrm>
            <a:off x="4699818" y="640080"/>
            <a:ext cx="7172138" cy="4778587"/>
          </a:xfrm>
        </p:spPr>
        <p:txBody>
          <a:bodyPr>
            <a:normAutofit lnSpcReduction="10000"/>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Glass is a fused mixture of Silica</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Natural sand and two Alkaline (Soda, Lime or Potash)</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Contains other impurities or additives for</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b="1" kern="0" dirty="0">
                <a:latin typeface="Arial"/>
                <a:cs typeface="Arial"/>
              </a:rPr>
              <a:t>C</a:t>
            </a:r>
            <a:r>
              <a:rPr lang="en-GB" sz="2400" kern="0" dirty="0">
                <a:latin typeface="Arial"/>
                <a:cs typeface="Arial"/>
              </a:rPr>
              <a:t>o</a:t>
            </a:r>
            <a:r>
              <a:rPr lang="en-GB" sz="2400" b="1" kern="0" dirty="0">
                <a:latin typeface="Arial"/>
                <a:cs typeface="Arial"/>
              </a:rPr>
              <a:t>lo</a:t>
            </a:r>
            <a:r>
              <a:rPr lang="en-GB" sz="2400" kern="0" dirty="0">
                <a:latin typeface="Arial"/>
                <a:cs typeface="Arial"/>
              </a:rPr>
              <a:t>u</a:t>
            </a:r>
            <a:r>
              <a:rPr lang="en-GB" sz="2400" b="1" kern="0" dirty="0">
                <a:latin typeface="Arial"/>
                <a:cs typeface="Arial"/>
              </a:rPr>
              <a:t>r</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Heat-resistance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Degree of hardness</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Melted together and shaped</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Rolled</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Blown</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Moulded</a:t>
            </a:r>
          </a:p>
          <a:p>
            <a:endParaRPr lang="en-US" sz="1700" dirty="0"/>
          </a:p>
        </p:txBody>
      </p:sp>
      <p:pic>
        <p:nvPicPr>
          <p:cNvPr id="7" name="Graphic 6" descr="Scientist">
            <a:extLst>
              <a:ext uri="{FF2B5EF4-FFF2-40B4-BE49-F238E27FC236}">
                <a16:creationId xmlns:a16="http://schemas.microsoft.com/office/drawing/2014/main" id="{7646D408-1231-4F82-8B11-57CF9049D0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46904" y="4553084"/>
            <a:ext cx="1685977" cy="1685977"/>
          </a:xfrm>
          <a:prstGeom prst="rect">
            <a:avLst/>
          </a:prstGeom>
        </p:spPr>
      </p:pic>
    </p:spTree>
    <p:extLst>
      <p:ext uri="{BB962C8B-B14F-4D97-AF65-F5344CB8AC3E}">
        <p14:creationId xmlns:p14="http://schemas.microsoft.com/office/powerpoint/2010/main" val="3231893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US" b="1">
                <a:solidFill>
                  <a:srgbClr val="FFFFFF"/>
                </a:solidFill>
                <a:latin typeface="Arial" panose="020B0604020202020204" pitchFamily="34" charset="0"/>
                <a:cs typeface="Arial" panose="020B0604020202020204" pitchFamily="34" charset="0"/>
              </a:rPr>
              <a:t>Glass</a:t>
            </a:r>
            <a:endParaRPr lang="en-US">
              <a:solidFill>
                <a:srgbClr val="FFFFFF"/>
              </a:solidFill>
            </a:endParaRPr>
          </a:p>
        </p:txBody>
      </p:sp>
      <p:sp>
        <p:nvSpPr>
          <p:cNvPr id="3" name="Content Placeholder 2"/>
          <p:cNvSpPr>
            <a:spLocks noGrp="1"/>
          </p:cNvSpPr>
          <p:nvPr>
            <p:ph idx="1"/>
          </p:nvPr>
        </p:nvSpPr>
        <p:spPr>
          <a:xfrm>
            <a:off x="4951048" y="304800"/>
            <a:ext cx="6306003" cy="6282267"/>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By looking at the Glass we can see </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b="1" kern="0" dirty="0">
                <a:latin typeface="Arial"/>
                <a:cs typeface="Arial"/>
              </a:rPr>
              <a:t>C</a:t>
            </a:r>
            <a:r>
              <a:rPr lang="en-GB" sz="2400" kern="0" dirty="0">
                <a:latin typeface="Arial"/>
                <a:cs typeface="Arial"/>
              </a:rPr>
              <a:t>o</a:t>
            </a:r>
            <a:r>
              <a:rPr lang="en-GB" sz="2400" b="1" kern="0" dirty="0">
                <a:latin typeface="Arial"/>
                <a:cs typeface="Arial"/>
              </a:rPr>
              <a:t>lo</a:t>
            </a:r>
            <a:r>
              <a:rPr lang="en-GB" sz="2400" kern="0" dirty="0">
                <a:latin typeface="Arial"/>
                <a:cs typeface="Arial"/>
              </a:rPr>
              <a:t>u</a:t>
            </a:r>
            <a:r>
              <a:rPr lang="en-GB" sz="2400" b="1" kern="0" dirty="0">
                <a:latin typeface="Arial"/>
                <a:cs typeface="Arial"/>
              </a:rPr>
              <a:t>r </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b="1" kern="0" dirty="0">
                <a:latin typeface="Arial"/>
                <a:cs typeface="Arial"/>
              </a:rPr>
              <a:t>Thickness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b="1" kern="0" dirty="0" err="1">
                <a:latin typeface="Arial"/>
                <a:cs typeface="Arial"/>
              </a:rPr>
              <a:t>Curveture</a:t>
            </a:r>
            <a:endParaRPr lang="en-GB" sz="2400" b="1"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Texture (Rough or smooth)</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1"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Metals can be added for Texture and </a:t>
            </a:r>
            <a:r>
              <a:rPr lang="en-GB" sz="2400" b="1" kern="0" dirty="0">
                <a:latin typeface="Arial"/>
                <a:cs typeface="Arial"/>
              </a:rPr>
              <a:t>C</a:t>
            </a:r>
            <a:r>
              <a:rPr lang="en-GB" sz="2400" kern="0" dirty="0">
                <a:latin typeface="Arial"/>
                <a:cs typeface="Arial"/>
              </a:rPr>
              <a:t>o</a:t>
            </a:r>
            <a:r>
              <a:rPr lang="en-GB" sz="2400" b="1" kern="0" dirty="0">
                <a:latin typeface="Arial"/>
                <a:cs typeface="Arial"/>
              </a:rPr>
              <a:t>lo</a:t>
            </a:r>
            <a:r>
              <a:rPr lang="en-GB" sz="2400" kern="0" dirty="0">
                <a:latin typeface="Arial"/>
                <a:cs typeface="Arial"/>
              </a:rPr>
              <a:t>u</a:t>
            </a:r>
            <a:r>
              <a:rPr lang="en-GB" sz="2400" b="1" kern="0" dirty="0">
                <a:latin typeface="Arial"/>
                <a:cs typeface="Arial"/>
              </a:rPr>
              <a:t>r</a:t>
            </a:r>
          </a:p>
          <a:p>
            <a:pPr marL="342900" lvl="0" indent="-342900" fontAlgn="base">
              <a:spcBef>
                <a:spcPct val="20000"/>
              </a:spcBef>
              <a:spcAft>
                <a:spcPct val="0"/>
              </a:spcAft>
              <a:buClr>
                <a:srgbClr val="CC9900"/>
              </a:buClr>
              <a:buSzPct val="65000"/>
              <a:buNone/>
              <a:defRPr/>
            </a:pP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Iron 		</a:t>
            </a:r>
            <a:r>
              <a:rPr lang="en-GB" sz="2400" b="1" kern="0" dirty="0">
                <a:latin typeface="Arial"/>
                <a:cs typeface="Arial"/>
              </a:rPr>
              <a:t>Green tint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Copper		</a:t>
            </a:r>
            <a:r>
              <a:rPr lang="en-GB" sz="2400" b="1" kern="0" dirty="0">
                <a:latin typeface="Arial"/>
                <a:cs typeface="Arial"/>
              </a:rPr>
              <a:t>Blue tint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Manganese	</a:t>
            </a:r>
            <a:r>
              <a:rPr lang="en-GB" sz="2400" b="1" kern="0" dirty="0">
                <a:latin typeface="Arial"/>
                <a:cs typeface="Arial"/>
              </a:rPr>
              <a:t>Brown tint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Gold		</a:t>
            </a:r>
            <a:r>
              <a:rPr lang="en-GB" sz="2400" b="1" kern="0" dirty="0">
                <a:latin typeface="Arial"/>
                <a:cs typeface="Arial"/>
              </a:rPr>
              <a:t>Ruby Red</a:t>
            </a:r>
          </a:p>
          <a:p>
            <a:endParaRPr lang="en-US" dirty="0"/>
          </a:p>
        </p:txBody>
      </p:sp>
    </p:spTree>
    <p:extLst>
      <p:ext uri="{BB962C8B-B14F-4D97-AF65-F5344CB8AC3E}">
        <p14:creationId xmlns:p14="http://schemas.microsoft.com/office/powerpoint/2010/main" val="120829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US" b="1">
                <a:solidFill>
                  <a:srgbClr val="FFFFFF"/>
                </a:solidFill>
                <a:latin typeface="Arial" panose="020B0604020202020204" pitchFamily="34" charset="0"/>
                <a:cs typeface="Arial" panose="020B0604020202020204" pitchFamily="34" charset="0"/>
              </a:rPr>
              <a:t>Modern Glass Types</a:t>
            </a:r>
          </a:p>
        </p:txBody>
      </p:sp>
      <p:sp>
        <p:nvSpPr>
          <p:cNvPr id="3" name="Content Placeholder 2"/>
          <p:cNvSpPr>
            <a:spLocks noGrp="1"/>
          </p:cNvSpPr>
          <p:nvPr>
            <p:ph idx="1"/>
          </p:nvPr>
        </p:nvSpPr>
        <p:spPr>
          <a:xfrm>
            <a:off x="4951048" y="287866"/>
            <a:ext cx="6306003" cy="6316133"/>
          </a:xfrm>
        </p:spPr>
        <p:txBody>
          <a:bodyPr anchor="ctr">
            <a:normAutofit fontScale="92500" lnSpcReduction="10000"/>
          </a:bodyPr>
          <a:lstStyle/>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Sheet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Molten glass is passed through rollers producing an almost flat finish</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Float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Molten glass is floated on a bed of molten tin producing glass which is flat and distortion free. </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Patterned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Made from flat glass, with a design rolled onto one side during manufacture.</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Toughened glass (Safety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Special treatment to ordinary float glass involves heating the glass and then rapidly cooling it. Windows of motor vehicles.</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Laminated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Made up of a sandwich of two or more sheets of glass (or plastic) bonded by a flexible transparent material. </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Wired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GB" sz="2000" kern="0" dirty="0">
                <a:latin typeface="Arial"/>
                <a:cs typeface="Arial"/>
              </a:rPr>
              <a:t>Incorporates a wire mesh in the middle of the glass.</a:t>
            </a:r>
          </a:p>
          <a:p>
            <a:pPr marL="342900" lvl="0" indent="-342900" fontAlgn="base">
              <a:spcBef>
                <a:spcPts val="0"/>
              </a:spcBef>
              <a:spcAft>
                <a:spcPts val="600"/>
              </a:spcAft>
              <a:buClr>
                <a:srgbClr val="CC9900"/>
              </a:buClr>
              <a:buSzPct val="65000"/>
              <a:buFont typeface="Wingdings" panose="05000000000000000000" pitchFamily="2" charset="2"/>
              <a:buChar char="n"/>
              <a:defRPr/>
            </a:pPr>
            <a:r>
              <a:rPr lang="en-US" sz="2000" b="1" kern="0" dirty="0">
                <a:latin typeface="Arial"/>
                <a:cs typeface="Arial"/>
              </a:rPr>
              <a:t>Container glass</a:t>
            </a:r>
            <a:endParaRPr lang="en-GB" sz="2000" kern="0" dirty="0">
              <a:latin typeface="Arial"/>
              <a:cs typeface="Arial"/>
            </a:endParaRPr>
          </a:p>
          <a:p>
            <a:pPr marL="669925" lvl="1" indent="-325438" fontAlgn="base">
              <a:spcBef>
                <a:spcPts val="0"/>
              </a:spcBef>
              <a:spcAft>
                <a:spcPts val="600"/>
              </a:spcAft>
              <a:buClr>
                <a:srgbClr val="3B812F"/>
              </a:buClr>
              <a:buSzPct val="60000"/>
              <a:buFont typeface="Wingdings" panose="05000000000000000000" pitchFamily="2" charset="2"/>
              <a:buChar char="q"/>
              <a:defRPr/>
            </a:pPr>
            <a:r>
              <a:rPr lang="en-US" sz="2000" kern="0" dirty="0">
                <a:latin typeface="Arial"/>
                <a:cs typeface="Arial"/>
              </a:rPr>
              <a:t>Bottles, glasses, drinking vessels</a:t>
            </a:r>
            <a:endParaRPr lang="en-GB" sz="2000" kern="0" dirty="0">
              <a:latin typeface="Arial"/>
              <a:cs typeface="Arial"/>
            </a:endParaRPr>
          </a:p>
          <a:p>
            <a:endParaRPr lang="en-US" sz="1400" dirty="0"/>
          </a:p>
        </p:txBody>
      </p:sp>
    </p:spTree>
    <p:extLst>
      <p:ext uri="{BB962C8B-B14F-4D97-AF65-F5344CB8AC3E}">
        <p14:creationId xmlns:p14="http://schemas.microsoft.com/office/powerpoint/2010/main" val="2729320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US" b="1">
                <a:solidFill>
                  <a:srgbClr val="FFFFFF"/>
                </a:solidFill>
                <a:latin typeface="Arial" panose="020B0604020202020204" pitchFamily="34" charset="0"/>
                <a:cs typeface="Arial" panose="020B0604020202020204" pitchFamily="34" charset="0"/>
              </a:rPr>
              <a:t>Glass on a Suspect</a:t>
            </a:r>
          </a:p>
        </p:txBody>
      </p:sp>
      <p:sp>
        <p:nvSpPr>
          <p:cNvPr id="3" name="Content Placeholder 2"/>
          <p:cNvSpPr>
            <a:spLocks noGrp="1"/>
          </p:cNvSpPr>
          <p:nvPr>
            <p:ph idx="1"/>
          </p:nvPr>
        </p:nvSpPr>
        <p:spPr>
          <a:xfrm>
            <a:off x="4654296" y="237068"/>
            <a:ext cx="7063571" cy="6417732"/>
          </a:xfrm>
        </p:spPr>
        <p:txBody>
          <a:bodyPr anchor="ctr">
            <a:normAutofit/>
          </a:bodyPr>
          <a:lstStyle/>
          <a:p>
            <a:pPr marL="342900" lvl="0" indent="-342900" eaLnBrk="0" fontAlgn="base" hangingPunct="0">
              <a:spcBef>
                <a:spcPct val="20000"/>
              </a:spcBef>
              <a:spcAft>
                <a:spcPts val="1200"/>
              </a:spcAft>
              <a:buClr>
                <a:srgbClr val="CC9900"/>
              </a:buClr>
              <a:buSzPct val="65000"/>
              <a:buFont typeface="Wingdings" panose="05000000000000000000" pitchFamily="2" charset="2"/>
              <a:buChar char="n"/>
              <a:defRPr/>
            </a:pPr>
            <a:r>
              <a:rPr lang="en-GB" sz="2000" kern="0" dirty="0">
                <a:latin typeface="Arial"/>
                <a:cs typeface="Arial"/>
              </a:rPr>
              <a:t>Glass fragments will be present on an individual because of a process called </a:t>
            </a:r>
            <a:r>
              <a:rPr lang="en-GB" sz="2000" b="1" i="1" kern="0" dirty="0">
                <a:latin typeface="Arial"/>
                <a:cs typeface="Arial"/>
              </a:rPr>
              <a:t>backward fragmentation</a:t>
            </a:r>
            <a:r>
              <a:rPr lang="en-GB" sz="2000" kern="0" dirty="0">
                <a:latin typeface="Arial"/>
                <a:cs typeface="Arial"/>
              </a:rPr>
              <a:t>.</a:t>
            </a:r>
          </a:p>
          <a:p>
            <a:pPr marL="342900" lvl="0" indent="-342900" eaLnBrk="0" fontAlgn="base" hangingPunct="0">
              <a:spcBef>
                <a:spcPct val="20000"/>
              </a:spcBef>
              <a:spcAft>
                <a:spcPts val="1200"/>
              </a:spcAft>
              <a:buClr>
                <a:srgbClr val="CC9900"/>
              </a:buClr>
              <a:buSzPct val="65000"/>
              <a:buFont typeface="Wingdings" panose="05000000000000000000" pitchFamily="2" charset="2"/>
              <a:buChar char="n"/>
              <a:defRPr/>
            </a:pPr>
            <a:r>
              <a:rPr lang="en-GB" sz="2000" kern="0" dirty="0">
                <a:latin typeface="Arial"/>
                <a:cs typeface="Arial"/>
              </a:rPr>
              <a:t>Glass travels in the direction of the blow and the remainder flies back towards the direction of the impact.</a:t>
            </a:r>
          </a:p>
          <a:p>
            <a:pPr marL="342900" lvl="0" indent="-342900" eaLnBrk="0" fontAlgn="base" hangingPunct="0">
              <a:spcBef>
                <a:spcPct val="20000"/>
              </a:spcBef>
              <a:spcAft>
                <a:spcPts val="1200"/>
              </a:spcAft>
              <a:buClr>
                <a:srgbClr val="CC9900"/>
              </a:buClr>
              <a:buSzPct val="65000"/>
              <a:buFont typeface="Wingdings" panose="05000000000000000000" pitchFamily="2" charset="2"/>
              <a:buChar char="n"/>
              <a:defRPr/>
            </a:pPr>
            <a:r>
              <a:rPr lang="en-GB" sz="2000" kern="0" dirty="0">
                <a:latin typeface="Arial"/>
                <a:cs typeface="Arial"/>
              </a:rPr>
              <a:t>Tests have shown:</a:t>
            </a:r>
          </a:p>
          <a:p>
            <a:pPr marL="669925" lvl="1" indent="-325438" eaLnBrk="0" fontAlgn="base" hangingPunct="0">
              <a:spcBef>
                <a:spcPct val="20000"/>
              </a:spcBef>
              <a:spcAft>
                <a:spcPts val="1200"/>
              </a:spcAft>
              <a:buClr>
                <a:srgbClr val="3B812F"/>
              </a:buClr>
              <a:buSzPct val="60000"/>
              <a:buFont typeface="Wingdings" panose="05000000000000000000" pitchFamily="2" charset="2"/>
              <a:buChar char="q"/>
              <a:defRPr/>
            </a:pPr>
            <a:r>
              <a:rPr lang="en-GB" sz="2000" kern="0" dirty="0">
                <a:latin typeface="Arial"/>
                <a:cs typeface="Arial"/>
              </a:rPr>
              <a:t>That a person standing within a few feet of a window when it is broken is likely to be showered in hundreds of glass fragments.</a:t>
            </a:r>
            <a:endParaRPr lang="en-GB" sz="2000" b="1" kern="0" dirty="0">
              <a:latin typeface="Arial"/>
              <a:cs typeface="Arial"/>
            </a:endParaRPr>
          </a:p>
          <a:p>
            <a:pPr marL="669925" lvl="1" indent="-325438" eaLnBrk="0" fontAlgn="base" hangingPunct="0">
              <a:spcBef>
                <a:spcPct val="20000"/>
              </a:spcBef>
              <a:spcAft>
                <a:spcPts val="1200"/>
              </a:spcAft>
              <a:buClr>
                <a:srgbClr val="3B812F"/>
              </a:buClr>
              <a:buSzPct val="60000"/>
              <a:buFont typeface="Wingdings" panose="05000000000000000000" pitchFamily="2" charset="2"/>
              <a:buChar char="q"/>
              <a:defRPr/>
            </a:pPr>
            <a:r>
              <a:rPr lang="en-GB" sz="2000" kern="0" dirty="0">
                <a:latin typeface="Arial"/>
                <a:cs typeface="Arial"/>
              </a:rPr>
              <a:t>That the number of glass fragments found per unit area falls off very rapidly as the distance from the window increases.</a:t>
            </a:r>
            <a:endParaRPr lang="en-GB" sz="2000" b="1" kern="0" dirty="0">
              <a:latin typeface="Arial"/>
              <a:cs typeface="Arial"/>
            </a:endParaRPr>
          </a:p>
          <a:p>
            <a:pPr marL="669925" lvl="1" indent="-325438" eaLnBrk="0" fontAlgn="base" hangingPunct="0">
              <a:spcBef>
                <a:spcPct val="20000"/>
              </a:spcBef>
              <a:spcAft>
                <a:spcPts val="1200"/>
              </a:spcAft>
              <a:buClr>
                <a:srgbClr val="3B812F"/>
              </a:buClr>
              <a:buSzPct val="60000"/>
              <a:buFont typeface="Wingdings" panose="05000000000000000000" pitchFamily="2" charset="2"/>
              <a:buChar char="q"/>
              <a:defRPr/>
            </a:pPr>
            <a:r>
              <a:rPr lang="en-GB" sz="2000" kern="0" dirty="0">
                <a:latin typeface="Arial"/>
                <a:cs typeface="Arial"/>
              </a:rPr>
              <a:t>Very few glass fragments will travel as far as 3 metres (10 feet) from the window, those that do being very small (generally less than 0.5 mm)</a:t>
            </a:r>
            <a:endParaRPr lang="en-GB" sz="2000" b="1" kern="0" dirty="0">
              <a:latin typeface="Arial"/>
              <a:cs typeface="Arial"/>
            </a:endParaRPr>
          </a:p>
          <a:p>
            <a:pPr marL="342900" lvl="0" indent="-342900" eaLnBrk="0" fontAlgn="base" hangingPunct="0">
              <a:spcBef>
                <a:spcPct val="20000"/>
              </a:spcBef>
              <a:spcAft>
                <a:spcPct val="0"/>
              </a:spcAft>
              <a:buClr>
                <a:srgbClr val="CC9900"/>
              </a:buClr>
              <a:buSzPct val="65000"/>
              <a:buFont typeface="Wingdings" panose="05000000000000000000" pitchFamily="2" charset="2"/>
              <a:buChar char="n"/>
              <a:defRPr/>
            </a:pPr>
            <a:endParaRPr lang="en-GB" sz="1500" kern="0" dirty="0">
              <a:latin typeface="Arial"/>
              <a:cs typeface="Arial"/>
            </a:endParaRPr>
          </a:p>
          <a:p>
            <a:endParaRPr lang="en-US" sz="1500" dirty="0"/>
          </a:p>
        </p:txBody>
      </p:sp>
    </p:spTree>
    <p:extLst>
      <p:ext uri="{BB962C8B-B14F-4D97-AF65-F5344CB8AC3E}">
        <p14:creationId xmlns:p14="http://schemas.microsoft.com/office/powerpoint/2010/main" val="2923209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eaLnBrk="0" fontAlgn="base" hangingPunct="0">
              <a:lnSpc>
                <a:spcPct val="100000"/>
              </a:lnSpc>
              <a:spcBef>
                <a:spcPct val="50000"/>
              </a:spcBef>
              <a:spcAft>
                <a:spcPct val="0"/>
              </a:spcAft>
              <a:defRPr/>
            </a:pPr>
            <a:r>
              <a:rPr lang="en-US" sz="4200" dirty="0">
                <a:latin typeface="Garamond"/>
                <a:ea typeface="+mn-ea"/>
                <a:cs typeface="Arial"/>
              </a:rPr>
              <a:t>Backward Fragmentation</a:t>
            </a:r>
            <a:br>
              <a:rPr lang="en-US" sz="4200" dirty="0">
                <a:solidFill>
                  <a:srgbClr val="006633"/>
                </a:solidFill>
                <a:latin typeface="Garamond"/>
                <a:ea typeface="+mn-ea"/>
                <a:cs typeface="Arial"/>
              </a:rPr>
            </a:b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4341" y="1803042"/>
            <a:ext cx="8608910" cy="3555754"/>
          </a:xfrm>
        </p:spPr>
      </p:pic>
    </p:spTree>
    <p:extLst>
      <p:ext uri="{BB962C8B-B14F-4D97-AF65-F5344CB8AC3E}">
        <p14:creationId xmlns:p14="http://schemas.microsoft.com/office/powerpoint/2010/main" val="3339099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eaLnBrk="0" fontAlgn="base" hangingPunct="0">
              <a:lnSpc>
                <a:spcPct val="100000"/>
              </a:lnSpc>
              <a:spcBef>
                <a:spcPct val="50000"/>
              </a:spcBef>
              <a:spcAft>
                <a:spcPct val="0"/>
              </a:spcAft>
              <a:defRPr/>
            </a:pPr>
            <a:r>
              <a:rPr lang="en-US" sz="4200" dirty="0">
                <a:latin typeface="Garamond"/>
                <a:ea typeface="+mn-ea"/>
                <a:cs typeface="Arial"/>
              </a:rPr>
              <a:t>Backward Fragmentation</a:t>
            </a:r>
            <a:br>
              <a:rPr lang="en-US" sz="4200" dirty="0">
                <a:solidFill>
                  <a:srgbClr val="006633"/>
                </a:solidFill>
                <a:latin typeface="Garamond"/>
                <a:ea typeface="+mn-ea"/>
                <a:cs typeface="Arial"/>
              </a:rPr>
            </a:br>
            <a:endParaRPr lang="en-US" dirty="0"/>
          </a:p>
        </p:txBody>
      </p:sp>
      <p:sp>
        <p:nvSpPr>
          <p:cNvPr id="6" name="Content Placeholder 5"/>
          <p:cNvSpPr>
            <a:spLocks noGrp="1"/>
          </p:cNvSpPr>
          <p:nvPr>
            <p:ph sz="half" idx="1"/>
          </p:nvPr>
        </p:nvSpPr>
        <p:spPr>
          <a:xfrm>
            <a:off x="1024127" y="1642533"/>
            <a:ext cx="4754880" cy="4666827"/>
          </a:xfrm>
        </p:spPr>
        <p:txBody>
          <a:bodyPr>
            <a:normAutofit fontScale="92500" lnSpcReduction="20000"/>
          </a:bodyPr>
          <a:lstStyle/>
          <a:p>
            <a:pPr marL="0" lvl="0" indent="0" eaLnBrk="0" fontAlgn="base" hangingPunct="0">
              <a:lnSpc>
                <a:spcPct val="100000"/>
              </a:lnSpc>
              <a:spcBef>
                <a:spcPct val="30000"/>
              </a:spcBef>
              <a:spcAft>
                <a:spcPct val="0"/>
              </a:spcAft>
              <a:buNone/>
            </a:pPr>
            <a:r>
              <a:rPr lang="en-US" altLang="en-US" sz="2600" dirty="0">
                <a:solidFill>
                  <a:prstClr val="black"/>
                </a:solidFill>
                <a:latin typeface="Arial" panose="020B0604020202020204" pitchFamily="34" charset="0"/>
                <a:cs typeface="Arial" panose="020B0604020202020204" pitchFamily="34" charset="0"/>
              </a:rPr>
              <a:t>An example of backwards fragmentation.</a:t>
            </a:r>
          </a:p>
          <a:p>
            <a:pPr marL="0" lvl="0" indent="0" eaLnBrk="0" fontAlgn="base" hangingPunct="0">
              <a:lnSpc>
                <a:spcPct val="100000"/>
              </a:lnSpc>
              <a:spcBef>
                <a:spcPct val="30000"/>
              </a:spcBef>
              <a:spcAft>
                <a:spcPct val="0"/>
              </a:spcAft>
              <a:buNone/>
            </a:pPr>
            <a:endParaRPr lang="en-US" altLang="en-US" sz="2600" dirty="0">
              <a:solidFill>
                <a:prstClr val="black"/>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30000"/>
              </a:spcBef>
              <a:spcAft>
                <a:spcPct val="0"/>
              </a:spcAft>
              <a:buNone/>
            </a:pPr>
            <a:r>
              <a:rPr lang="en-US" altLang="en-US" sz="2600" dirty="0">
                <a:solidFill>
                  <a:prstClr val="black"/>
                </a:solidFill>
                <a:latin typeface="Arial" panose="020B0604020202020204" pitchFamily="34" charset="0"/>
                <a:cs typeface="Arial" panose="020B0604020202020204" pitchFamily="34" charset="0"/>
              </a:rPr>
              <a:t>Note the large amount of glass going in the direction of the blow.</a:t>
            </a:r>
          </a:p>
          <a:p>
            <a:pPr marL="0" lvl="0" indent="0" eaLnBrk="0" fontAlgn="base" hangingPunct="0">
              <a:lnSpc>
                <a:spcPct val="100000"/>
              </a:lnSpc>
              <a:spcBef>
                <a:spcPct val="30000"/>
              </a:spcBef>
              <a:spcAft>
                <a:spcPct val="0"/>
              </a:spcAft>
              <a:buNone/>
            </a:pPr>
            <a:endParaRPr lang="en-US" altLang="en-US" sz="2600" dirty="0">
              <a:solidFill>
                <a:prstClr val="black"/>
              </a:solidFill>
              <a:latin typeface="Arial" panose="020B0604020202020204" pitchFamily="34" charset="0"/>
              <a:cs typeface="Arial" panose="020B0604020202020204" pitchFamily="34" charset="0"/>
            </a:endParaRPr>
          </a:p>
          <a:p>
            <a:pPr marL="0" lvl="0" indent="0" eaLnBrk="0" fontAlgn="base" hangingPunct="0">
              <a:lnSpc>
                <a:spcPct val="100000"/>
              </a:lnSpc>
              <a:spcBef>
                <a:spcPct val="30000"/>
              </a:spcBef>
              <a:spcAft>
                <a:spcPct val="0"/>
              </a:spcAft>
              <a:buNone/>
            </a:pPr>
            <a:r>
              <a:rPr lang="en-US" altLang="en-US" sz="2600" dirty="0">
                <a:solidFill>
                  <a:prstClr val="black"/>
                </a:solidFill>
                <a:latin typeface="Arial" panose="020B0604020202020204" pitchFamily="34" charset="0"/>
                <a:cs typeface="Arial" panose="020B0604020202020204" pitchFamily="34" charset="0"/>
              </a:rPr>
              <a:t>Note that glass will be on the suspect, in the head hair and on the clothing. Fragments found in the hair and upper clothing are good evidence as this suggests that they were close to the area when the glass was broken.</a:t>
            </a:r>
          </a:p>
          <a:p>
            <a:endParaRPr lang="en-US" dirty="0"/>
          </a:p>
        </p:txBody>
      </p:sp>
      <p:sp>
        <p:nvSpPr>
          <p:cNvPr id="7" name="Content Placeholder 6"/>
          <p:cNvSpPr>
            <a:spLocks noGrp="1"/>
          </p:cNvSpPr>
          <p:nvPr>
            <p:ph sz="half" idx="2"/>
          </p:nvPr>
        </p:nvSpPr>
        <p:spPr/>
        <p:txBody>
          <a:bodyPr>
            <a:normAutofit fontScale="92500" lnSpcReduction="20000"/>
          </a:bodyPr>
          <a:lstStyle/>
          <a:p>
            <a:endParaRPr lang="en-US"/>
          </a:p>
        </p:txBody>
      </p:sp>
      <p:pic>
        <p:nvPicPr>
          <p:cNvPr id="3" name="Picture 2"/>
          <p:cNvPicPr>
            <a:picLocks noChangeAspect="1"/>
          </p:cNvPicPr>
          <p:nvPr/>
        </p:nvPicPr>
        <p:blipFill>
          <a:blip r:embed="rId3"/>
          <a:stretch>
            <a:fillRect/>
          </a:stretch>
        </p:blipFill>
        <p:spPr>
          <a:xfrm>
            <a:off x="5989320" y="1958022"/>
            <a:ext cx="5257800" cy="4351338"/>
          </a:xfrm>
          <a:prstGeom prst="rect">
            <a:avLst/>
          </a:prstGeom>
        </p:spPr>
      </p:pic>
      <p:pic>
        <p:nvPicPr>
          <p:cNvPr id="10" name="Picture 9"/>
          <p:cNvPicPr>
            <a:picLocks noChangeAspect="1"/>
          </p:cNvPicPr>
          <p:nvPr/>
        </p:nvPicPr>
        <p:blipFill>
          <a:blip r:embed="rId4"/>
          <a:stretch>
            <a:fillRect/>
          </a:stretch>
        </p:blipFill>
        <p:spPr>
          <a:xfrm>
            <a:off x="7427871" y="3586730"/>
            <a:ext cx="1097375" cy="829128"/>
          </a:xfrm>
          <a:prstGeom prst="rect">
            <a:avLst/>
          </a:prstGeom>
        </p:spPr>
      </p:pic>
      <p:pic>
        <p:nvPicPr>
          <p:cNvPr id="11" name="Picture 10"/>
          <p:cNvPicPr>
            <a:picLocks noChangeAspect="1"/>
          </p:cNvPicPr>
          <p:nvPr/>
        </p:nvPicPr>
        <p:blipFill>
          <a:blip r:embed="rId5"/>
          <a:stretch>
            <a:fillRect/>
          </a:stretch>
        </p:blipFill>
        <p:spPr>
          <a:xfrm>
            <a:off x="10861502" y="3169118"/>
            <a:ext cx="530398" cy="1664352"/>
          </a:xfrm>
          <a:prstGeom prst="rect">
            <a:avLst/>
          </a:prstGeom>
        </p:spPr>
      </p:pic>
      <p:pic>
        <p:nvPicPr>
          <p:cNvPr id="12" name="Picture 11"/>
          <p:cNvPicPr>
            <a:picLocks noChangeAspect="1"/>
          </p:cNvPicPr>
          <p:nvPr/>
        </p:nvPicPr>
        <p:blipFill>
          <a:blip r:embed="rId6"/>
          <a:stretch>
            <a:fillRect/>
          </a:stretch>
        </p:blipFill>
        <p:spPr>
          <a:xfrm>
            <a:off x="8507637" y="3141683"/>
            <a:ext cx="243861" cy="445047"/>
          </a:xfrm>
          <a:prstGeom prst="rect">
            <a:avLst/>
          </a:prstGeom>
        </p:spPr>
      </p:pic>
      <p:pic>
        <p:nvPicPr>
          <p:cNvPr id="13" name="Picture 12"/>
          <p:cNvPicPr>
            <a:picLocks noChangeAspect="1"/>
          </p:cNvPicPr>
          <p:nvPr/>
        </p:nvPicPr>
        <p:blipFill>
          <a:blip r:embed="rId6"/>
          <a:stretch>
            <a:fillRect/>
          </a:stretch>
        </p:blipFill>
        <p:spPr>
          <a:xfrm>
            <a:off x="8534591" y="4388423"/>
            <a:ext cx="243861" cy="445047"/>
          </a:xfrm>
          <a:prstGeom prst="rect">
            <a:avLst/>
          </a:prstGeom>
        </p:spPr>
      </p:pic>
    </p:spTree>
    <p:extLst>
      <p:ext uri="{BB962C8B-B14F-4D97-AF65-F5344CB8AC3E}">
        <p14:creationId xmlns:p14="http://schemas.microsoft.com/office/powerpoint/2010/main" val="2220947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100" b="1" kern="0">
                <a:solidFill>
                  <a:srgbClr val="FFFFFF"/>
                </a:solidFill>
                <a:latin typeface="Arial" panose="020B0604020202020204" pitchFamily="34" charset="0"/>
                <a:cs typeface="Arial" panose="020B0604020202020204" pitchFamily="34" charset="0"/>
              </a:rPr>
              <a:t>Glass – Persistence</a:t>
            </a:r>
            <a:endParaRPr lang="en-US" sz="31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321733"/>
            <a:ext cx="6306003" cy="6146800"/>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Further away from breakage less likely to have traces on the suspect</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Remember average backwards fragmentation is 3mtrs</a:t>
            </a:r>
          </a:p>
          <a:p>
            <a:pPr marL="669925" lvl="1" indent="-325438" fontAlgn="base">
              <a:spcBef>
                <a:spcPct val="20000"/>
              </a:spcBef>
              <a:spcAft>
                <a:spcPct val="0"/>
              </a:spcAft>
              <a:buClr>
                <a:srgbClr val="3B812F"/>
              </a:buClr>
              <a:buSzPct val="60000"/>
              <a:buFont typeface="Wingdings" panose="05000000000000000000" pitchFamily="2" charset="2"/>
              <a:buChar char="q"/>
            </a:pPr>
            <a:endParaRPr lang="en-GB" alt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Remember Retention </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Washing</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Activity</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Time</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The golden hour</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Critical factor </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Texture</a:t>
            </a:r>
          </a:p>
          <a:p>
            <a:pPr marL="342900" lvl="0" indent="-342900" fontAlgn="base">
              <a:spcBef>
                <a:spcPct val="20000"/>
              </a:spcBef>
              <a:spcAft>
                <a:spcPct val="0"/>
              </a:spcAft>
              <a:buClr>
                <a:srgbClr val="CC9900"/>
              </a:buClr>
              <a:buSzPct val="65000"/>
              <a:buFont typeface="Wingdings" panose="05000000000000000000" pitchFamily="2" charset="2"/>
              <a:buChar char="n"/>
            </a:pPr>
            <a:endParaRPr lang="en-GB" alt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Can be transferred to hair</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Good source of evidence</a:t>
            </a:r>
          </a:p>
          <a:p>
            <a:endParaRPr lang="en-US" dirty="0"/>
          </a:p>
        </p:txBody>
      </p:sp>
    </p:spTree>
    <p:extLst>
      <p:ext uri="{BB962C8B-B14F-4D97-AF65-F5344CB8AC3E}">
        <p14:creationId xmlns:p14="http://schemas.microsoft.com/office/powerpoint/2010/main" val="18307154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US" sz="3900" b="1">
                <a:solidFill>
                  <a:srgbClr val="FFFFFF"/>
                </a:solidFill>
                <a:latin typeface="Arial" panose="020B0604020202020204" pitchFamily="34" charset="0"/>
                <a:cs typeface="Arial" panose="020B0604020202020204" pitchFamily="34" charset="0"/>
              </a:rPr>
              <a:t>Glass Samples and Packaging</a:t>
            </a:r>
          </a:p>
        </p:txBody>
      </p:sp>
      <p:sp>
        <p:nvSpPr>
          <p:cNvPr id="3" name="Content Placeholder 2"/>
          <p:cNvSpPr>
            <a:spLocks noGrp="1"/>
          </p:cNvSpPr>
          <p:nvPr>
            <p:ph idx="1"/>
          </p:nvPr>
        </p:nvSpPr>
        <p:spPr>
          <a:xfrm>
            <a:off x="4951048" y="270932"/>
            <a:ext cx="6306003" cy="6282267"/>
          </a:xfrm>
        </p:spPr>
        <p:txBody>
          <a:bodyPr anchor="ctr">
            <a:normAutofit fontScale="85000" lnSpcReduction="20000"/>
          </a:bodyPr>
          <a:lstStyle/>
          <a:p>
            <a:pPr marL="342900" lvl="0"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Sample’s</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House window</a:t>
            </a:r>
          </a:p>
          <a:p>
            <a:pPr marL="1022350" lvl="2"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6 pieces of glass from window frame</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Vehicle</a:t>
            </a:r>
          </a:p>
          <a:p>
            <a:pPr marL="1022350" lvl="2"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50 pebbles</a:t>
            </a:r>
          </a:p>
          <a:p>
            <a:pPr marL="669925" lvl="1" indent="0"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Small fragments</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Suitably sized poly pot</a:t>
            </a:r>
          </a:p>
          <a:p>
            <a:pPr marL="669925" lvl="1" indent="0"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Large fragments think of physical fit</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Secure in a container to prevent further breakage</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Box</a:t>
            </a:r>
          </a:p>
          <a:p>
            <a:pPr marL="669925" lvl="1" indent="0"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Direction of break required?</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Pieces in window marked ‘Inside’ or ‘Outside’, ‘Top’ or ‘Bottom’</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All available glass must be submitted</a:t>
            </a:r>
          </a:p>
          <a:p>
            <a:pPr marL="669925" lvl="1" indent="0" fontAlgn="base">
              <a:spcBef>
                <a:spcPct val="2000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342900" lvl="0" indent="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  Clothing/shoes</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Taken over a brown paper sheet</a:t>
            </a:r>
          </a:p>
          <a:p>
            <a:pPr marL="669925" lvl="1" indent="0" fontAlgn="base">
              <a:spcBef>
                <a:spcPct val="20000"/>
              </a:spcBef>
              <a:spcAft>
                <a:spcPct val="0"/>
              </a:spcAft>
              <a:buClr>
                <a:srgbClr val="3B812F"/>
              </a:buClr>
              <a:buSzPct val="60000"/>
              <a:buFont typeface="Wingdings" panose="05000000000000000000" pitchFamily="2" charset="2"/>
              <a:buChar char="q"/>
              <a:defRPr/>
            </a:pPr>
            <a:r>
              <a:rPr lang="en-GB" sz="2400" kern="0" dirty="0">
                <a:latin typeface="Arial"/>
                <a:cs typeface="Arial"/>
              </a:rPr>
              <a:t>  Placed into paper bags</a:t>
            </a:r>
          </a:p>
          <a:p>
            <a:endParaRPr lang="en-US" sz="1400" dirty="0"/>
          </a:p>
        </p:txBody>
      </p:sp>
    </p:spTree>
    <p:extLst>
      <p:ext uri="{BB962C8B-B14F-4D97-AF65-F5344CB8AC3E}">
        <p14:creationId xmlns:p14="http://schemas.microsoft.com/office/powerpoint/2010/main" val="22843070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964788" y="804333"/>
            <a:ext cx="3391900" cy="5249334"/>
          </a:xfrm>
        </p:spPr>
        <p:txBody>
          <a:bodyPr>
            <a:normAutofit/>
          </a:bodyPr>
          <a:lstStyle/>
          <a:p>
            <a:pPr algn="r"/>
            <a:r>
              <a:rPr lang="en-GB" altLang="en-US" sz="3500" b="1" kern="0">
                <a:solidFill>
                  <a:srgbClr val="FFFFFF"/>
                </a:solidFill>
                <a:latin typeface="Arial" panose="020B0604020202020204" pitchFamily="34" charset="0"/>
                <a:cs typeface="Arial" panose="020B0604020202020204" pitchFamily="34" charset="0"/>
              </a:rPr>
              <a:t>Glass – Forensic Conclusion</a:t>
            </a:r>
            <a:endParaRPr lang="en-US" sz="3500" b="1">
              <a:solidFill>
                <a:srgbClr val="FFFFFF"/>
              </a:solidFill>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4951048" y="304800"/>
            <a:ext cx="6817619" cy="6163733"/>
          </a:xfrm>
        </p:spPr>
        <p:txBody>
          <a:bodyPr anchor="ctr">
            <a:normAutofit/>
          </a:bodyPr>
          <a:lstStyle/>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A fragment of glass did or did not originate from a particular glass object.</a:t>
            </a:r>
          </a:p>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A fragment of glass originated from a particular kind of glass object, </a:t>
            </a:r>
          </a:p>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The origin and direction of a fracture, that is what caused it, and the direction from which the causative force came.</a:t>
            </a:r>
            <a:endParaRPr lang="en-GB" sz="2400" dirty="0">
              <a:latin typeface="Arial"/>
              <a:cs typeface="Arial"/>
            </a:endParaRPr>
          </a:p>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In the event of multiple fractures, including bullet holes, the order in which the fractures occurred.</a:t>
            </a:r>
            <a:endParaRPr lang="en-GB" sz="2400" dirty="0">
              <a:latin typeface="Arial"/>
              <a:cs typeface="Arial"/>
            </a:endParaRPr>
          </a:p>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The angle that a bullet struck a glass object.</a:t>
            </a:r>
            <a:endParaRPr lang="en-GB" sz="2400" dirty="0">
              <a:latin typeface="Arial"/>
              <a:cs typeface="Arial"/>
            </a:endParaRPr>
          </a:p>
          <a:p>
            <a:pPr marL="342900" lvl="0" indent="-342900" fontAlgn="base">
              <a:spcBef>
                <a:spcPts val="0"/>
              </a:spcBef>
              <a:spcAft>
                <a:spcPts val="1800"/>
              </a:spcAft>
              <a:buClr>
                <a:srgbClr val="CC9900"/>
              </a:buClr>
              <a:buSzPct val="65000"/>
              <a:buFont typeface="Wingdings" panose="05000000000000000000" pitchFamily="2" charset="2"/>
              <a:buChar char="n"/>
              <a:defRPr/>
            </a:pPr>
            <a:r>
              <a:rPr lang="en-US" sz="2400" dirty="0">
                <a:latin typeface="Arial"/>
                <a:cs typeface="Arial"/>
              </a:rPr>
              <a:t>By microscopic optical and density comparisons, glass particles can be identified or compared with glass from a known source.</a:t>
            </a:r>
            <a:endParaRPr lang="en-GB" sz="2400" dirty="0">
              <a:latin typeface="Arial"/>
              <a:cs typeface="Arial"/>
            </a:endParaRPr>
          </a:p>
          <a:p>
            <a:endParaRPr lang="en-US" sz="1900" dirty="0"/>
          </a:p>
        </p:txBody>
      </p:sp>
    </p:spTree>
    <p:extLst>
      <p:ext uri="{BB962C8B-B14F-4D97-AF65-F5344CB8AC3E}">
        <p14:creationId xmlns:p14="http://schemas.microsoft.com/office/powerpoint/2010/main" val="1507503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lvl="0" algn="r" fontAlgn="base">
              <a:spcBef>
                <a:spcPct val="20000"/>
              </a:spcBef>
              <a:spcAft>
                <a:spcPct val="0"/>
              </a:spcAft>
            </a:pPr>
            <a:r>
              <a:rPr lang="en-GB" altLang="en-US" b="1" kern="0">
                <a:solidFill>
                  <a:srgbClr val="FFFFFF"/>
                </a:solidFill>
                <a:latin typeface="Arial"/>
                <a:ea typeface="+mn-ea"/>
                <a:cs typeface="Arial"/>
              </a:rPr>
              <a:t>Paint</a:t>
            </a:r>
            <a:br>
              <a:rPr lang="en-GB" altLang="en-US" b="1" kern="0">
                <a:solidFill>
                  <a:srgbClr val="FFFFFF"/>
                </a:solidFill>
                <a:latin typeface="Arial"/>
                <a:ea typeface="+mn-ea"/>
                <a:cs typeface="Arial"/>
              </a:rPr>
            </a:br>
            <a:endParaRPr lang="en-US" b="1">
              <a:solidFill>
                <a:srgbClr val="FFFFFF"/>
              </a:solidFill>
            </a:endParaRPr>
          </a:p>
        </p:txBody>
      </p:sp>
      <p:sp>
        <p:nvSpPr>
          <p:cNvPr id="3" name="Content Placeholder 2"/>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Paint is a mixture of chemical compounds</a:t>
            </a:r>
          </a:p>
          <a:p>
            <a:pPr marL="342900" lvl="0" indent="-342900" fontAlgn="base">
              <a:spcBef>
                <a:spcPct val="20000"/>
              </a:spcBef>
              <a:spcAft>
                <a:spcPct val="0"/>
              </a:spcAft>
              <a:buClr>
                <a:srgbClr val="CC9900"/>
              </a:buClr>
              <a:buSzPct val="65000"/>
              <a:buFont typeface="Wingdings" panose="05000000000000000000" pitchFamily="2" charset="2"/>
              <a:buChar char="n"/>
            </a:pPr>
            <a:endParaRPr lang="en-GB" alt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Contains colouring materials</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Pigments</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Dyes</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Granules</a:t>
            </a:r>
          </a:p>
          <a:p>
            <a:pPr marL="669925" lvl="1" indent="-325438" fontAlgn="base">
              <a:spcBef>
                <a:spcPct val="20000"/>
              </a:spcBef>
              <a:spcAft>
                <a:spcPct val="0"/>
              </a:spcAft>
              <a:buClr>
                <a:srgbClr val="3B812F"/>
              </a:buClr>
              <a:buSzPct val="60000"/>
              <a:buFont typeface="Wingdings" panose="05000000000000000000" pitchFamily="2" charset="2"/>
              <a:buChar char="q"/>
            </a:pPr>
            <a:endParaRPr lang="en-GB" alt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sz="2400" kern="0" dirty="0">
                <a:latin typeface="Arial"/>
                <a:cs typeface="Arial"/>
              </a:rPr>
              <a:t>Genera composition types</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Matt, Gloss, Semi-Gloss, Textured</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Oil-based</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Acrylic</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Water based</a:t>
            </a:r>
          </a:p>
          <a:p>
            <a:pPr marL="669925" lvl="1" indent="-325438" fontAlgn="base">
              <a:spcBef>
                <a:spcPct val="20000"/>
              </a:spcBef>
              <a:spcAft>
                <a:spcPct val="0"/>
              </a:spcAft>
              <a:buClr>
                <a:srgbClr val="3B812F"/>
              </a:buClr>
              <a:buSzPct val="60000"/>
              <a:buFont typeface="Wingdings" panose="05000000000000000000" pitchFamily="2" charset="2"/>
              <a:buChar char="q"/>
            </a:pPr>
            <a:r>
              <a:rPr lang="en-GB" altLang="en-US" sz="2400" kern="0" dirty="0">
                <a:latin typeface="Arial"/>
                <a:cs typeface="Arial"/>
              </a:rPr>
              <a:t>Latex</a:t>
            </a:r>
          </a:p>
          <a:p>
            <a:endParaRPr lang="en-US" dirty="0"/>
          </a:p>
        </p:txBody>
      </p:sp>
    </p:spTree>
    <p:extLst>
      <p:ext uri="{BB962C8B-B14F-4D97-AF65-F5344CB8AC3E}">
        <p14:creationId xmlns:p14="http://schemas.microsoft.com/office/powerpoint/2010/main" val="25674863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ltLang="en-US" b="1" kern="0" dirty="0">
                <a:solidFill>
                  <a:schemeClr val="tx1"/>
                </a:solidFill>
                <a:latin typeface="Arial" panose="020B0604020202020204" pitchFamily="34" charset="0"/>
                <a:cs typeface="Arial" panose="020B0604020202020204" pitchFamily="34" charset="0"/>
              </a:rPr>
              <a:t>Paint – Evidential Value</a:t>
            </a:r>
            <a:endParaRPr lang="en-US"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00B050"/>
                </a:solidFill>
                <a:latin typeface="Arial"/>
                <a:cs typeface="Arial"/>
              </a:rPr>
              <a:t>High value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000" b="1" kern="0" dirty="0">
                <a:solidFill>
                  <a:srgbClr val="35742A">
                    <a:lumMod val="60000"/>
                    <a:lumOff val="40000"/>
                  </a:srgbClr>
                </a:solidFill>
                <a:latin typeface="Arial"/>
                <a:cs typeface="Arial"/>
              </a:rPr>
              <a:t>More conclusive</a:t>
            </a:r>
            <a:endParaRPr lang="en-GB" sz="1800" b="1" kern="0" dirty="0">
              <a:solidFill>
                <a:srgbClr val="35742A">
                  <a:lumMod val="60000"/>
                  <a:lumOff val="40000"/>
                </a:srgbClr>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32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1800" b="1" kern="0" dirty="0">
                <a:solidFill>
                  <a:srgbClr val="C00000"/>
                </a:solidFill>
                <a:latin typeface="Arial"/>
                <a:cs typeface="Arial"/>
              </a:rPr>
              <a:t>Less to be likely conclusive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Lower value</a:t>
            </a:r>
          </a:p>
          <a:p>
            <a:pPr marL="669925" lvl="1" indent="-325438" fontAlgn="base">
              <a:lnSpc>
                <a:spcPct val="100000"/>
              </a:lnSpc>
              <a:spcBef>
                <a:spcPct val="20000"/>
              </a:spcBef>
              <a:spcAft>
                <a:spcPct val="0"/>
              </a:spcAft>
              <a:buClr>
                <a:srgbClr val="3B812F"/>
              </a:buClr>
              <a:buSzPct val="60000"/>
              <a:buFont typeface="Wingdings" panose="05000000000000000000" pitchFamily="2" charset="2"/>
              <a:buChar char="q"/>
              <a:defRPr/>
            </a:pPr>
            <a:endParaRPr lang="en-GB" sz="15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300" kern="0" dirty="0">
              <a:solidFill>
                <a:srgbClr val="000000"/>
              </a:solidFill>
              <a:latin typeface="Arial"/>
              <a:cs typeface="Arial"/>
            </a:endParaRPr>
          </a:p>
          <a:p>
            <a:endParaRPr lang="en-US" dirty="0"/>
          </a:p>
        </p:txBody>
      </p:sp>
      <p:sp>
        <p:nvSpPr>
          <p:cNvPr id="6" name="Content Placeholder 5"/>
          <p:cNvSpPr>
            <a:spLocks noGrp="1"/>
          </p:cNvSpPr>
          <p:nvPr>
            <p:ph sz="half" idx="2"/>
          </p:nvPr>
        </p:nvSpPr>
        <p:spPr/>
        <p:txBody>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C00000"/>
                </a:solidFill>
                <a:latin typeface="Arial"/>
                <a:cs typeface="Arial"/>
              </a:rPr>
              <a:t>Multi</a:t>
            </a:r>
            <a:r>
              <a:rPr lang="en-GB" sz="2400" kern="0" dirty="0">
                <a:solidFill>
                  <a:srgbClr val="000000"/>
                </a:solidFill>
                <a:latin typeface="Arial"/>
                <a:cs typeface="Arial"/>
              </a:rPr>
              <a:t> </a:t>
            </a:r>
            <a:r>
              <a:rPr lang="en-GB" sz="2400" b="1" kern="0" dirty="0">
                <a:solidFill>
                  <a:srgbClr val="000000">
                    <a:lumMod val="95000"/>
                    <a:lumOff val="5000"/>
                  </a:srgbClr>
                </a:solidFill>
                <a:latin typeface="Arial"/>
                <a:cs typeface="Arial"/>
              </a:rPr>
              <a:t>layered</a:t>
            </a:r>
            <a:r>
              <a:rPr lang="en-GB" sz="2400" kern="0" dirty="0">
                <a:solidFill>
                  <a:srgbClr val="000000"/>
                </a:solidFill>
                <a:latin typeface="Arial"/>
                <a:cs typeface="Arial"/>
              </a:rPr>
              <a:t> </a:t>
            </a:r>
            <a:r>
              <a:rPr lang="en-GB" sz="2400" b="1" kern="0" dirty="0">
                <a:solidFill>
                  <a:srgbClr val="FFC000"/>
                </a:solidFill>
                <a:latin typeface="Arial"/>
                <a:cs typeface="Arial"/>
              </a:rPr>
              <a:t>coloured</a:t>
            </a:r>
            <a:r>
              <a:rPr lang="en-GB" sz="2400" kern="0" dirty="0">
                <a:solidFill>
                  <a:srgbClr val="000000"/>
                </a:solidFill>
                <a:latin typeface="Arial"/>
                <a:cs typeface="Arial"/>
              </a:rPr>
              <a:t> </a:t>
            </a:r>
            <a:r>
              <a:rPr lang="en-GB" sz="2400" b="1" kern="0" dirty="0">
                <a:solidFill>
                  <a:srgbClr val="FF0000"/>
                </a:solidFill>
                <a:latin typeface="Arial"/>
                <a:cs typeface="Arial"/>
              </a:rPr>
              <a:t>paint</a:t>
            </a:r>
            <a:r>
              <a:rPr lang="en-GB" sz="2400" kern="0" dirty="0">
                <a:solidFill>
                  <a:srgbClr val="000000"/>
                </a:solidFill>
                <a:latin typeface="Arial"/>
                <a:cs typeface="Arial"/>
              </a:rPr>
              <a:t>				</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Few</a:t>
            </a:r>
            <a:r>
              <a:rPr lang="en-GB" sz="2400" kern="0" dirty="0">
                <a:solidFill>
                  <a:srgbClr val="000000"/>
                </a:solidFill>
                <a:latin typeface="Arial"/>
                <a:cs typeface="Arial"/>
              </a:rPr>
              <a:t> layers </a:t>
            </a:r>
            <a:r>
              <a:rPr lang="en-GB" sz="2400" b="1" kern="0" dirty="0">
                <a:solidFill>
                  <a:srgbClr val="FFC000"/>
                </a:solidFill>
                <a:latin typeface="Arial"/>
                <a:cs typeface="Arial"/>
              </a:rPr>
              <a:t>coloured</a:t>
            </a:r>
            <a:r>
              <a:rPr lang="en-GB" sz="2400" kern="0" dirty="0">
                <a:solidFill>
                  <a:srgbClr val="000000"/>
                </a:solidFill>
                <a:latin typeface="Arial"/>
                <a:cs typeface="Arial"/>
              </a:rPr>
              <a:t> paint</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E2CAAA">
                    <a:lumMod val="50000"/>
                  </a:srgbClr>
                </a:solidFill>
                <a:latin typeface="Arial"/>
                <a:cs typeface="Arial"/>
              </a:rPr>
              <a:t>Single layer coloured paint</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FFFF"/>
                </a:solidFill>
                <a:effectLst>
                  <a:outerShdw blurRad="38100" dist="38100" dir="2700000" algn="tl">
                    <a:srgbClr val="000000">
                      <a:alpha val="43137"/>
                    </a:srgbClr>
                  </a:outerShdw>
                </a:effectLst>
                <a:latin typeface="Arial"/>
                <a:cs typeface="Arial"/>
              </a:rPr>
              <a:t>Single layer white paint	</a:t>
            </a:r>
            <a:r>
              <a:rPr lang="en-GB" sz="2400" kern="0" dirty="0">
                <a:solidFill>
                  <a:srgbClr val="000000"/>
                </a:solidFill>
                <a:latin typeface="Arial"/>
                <a:cs typeface="Arial"/>
              </a:rPr>
              <a:t>			</a:t>
            </a:r>
          </a:p>
          <a:p>
            <a:endParaRPr lang="en-US" dirty="0"/>
          </a:p>
        </p:txBody>
      </p:sp>
    </p:spTree>
    <p:extLst>
      <p:ext uri="{BB962C8B-B14F-4D97-AF65-F5344CB8AC3E}">
        <p14:creationId xmlns:p14="http://schemas.microsoft.com/office/powerpoint/2010/main" val="1714971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lvl="0" algn="r" fontAlgn="base">
              <a:spcBef>
                <a:spcPct val="20000"/>
              </a:spcBef>
              <a:spcAft>
                <a:spcPct val="0"/>
              </a:spcAft>
            </a:pPr>
            <a:r>
              <a:rPr lang="en-GB" altLang="en-US" b="1" kern="0">
                <a:solidFill>
                  <a:srgbClr val="FFFFFF"/>
                </a:solidFill>
                <a:latin typeface="Arial"/>
                <a:ea typeface="+mn-ea"/>
                <a:cs typeface="Arial"/>
              </a:rPr>
              <a:t>Fibres</a:t>
            </a:r>
            <a:br>
              <a:rPr lang="en-GB" altLang="en-US" kern="0">
                <a:solidFill>
                  <a:srgbClr val="FFFFFF"/>
                </a:solidFill>
                <a:latin typeface="Arial"/>
                <a:ea typeface="+mn-ea"/>
                <a:cs typeface="Arial"/>
              </a:rPr>
            </a:br>
            <a:endParaRPr lang="en-US">
              <a:solidFill>
                <a:srgbClr val="FFFFFF"/>
              </a:solidFill>
            </a:endParaRPr>
          </a:p>
        </p:txBody>
      </p:sp>
      <p:sp>
        <p:nvSpPr>
          <p:cNvPr id="3" name="Content Placeholder 2"/>
          <p:cNvSpPr>
            <a:spLocks noGrp="1"/>
          </p:cNvSpPr>
          <p:nvPr>
            <p:ph idx="1"/>
          </p:nvPr>
        </p:nvSpPr>
        <p:spPr>
          <a:xfrm>
            <a:off x="4951048" y="804333"/>
            <a:ext cx="6648285" cy="5748866"/>
          </a:xfrm>
        </p:spPr>
        <p:txBody>
          <a:bodyPr anchor="ctr">
            <a:normAutofit fontScale="70000" lnSpcReduction="20000"/>
          </a:bodyPr>
          <a:lstStyle/>
          <a:p>
            <a:pPr marL="0" lvl="0" indent="0" fontAlgn="base">
              <a:spcBef>
                <a:spcPct val="20000"/>
              </a:spcBef>
              <a:spcAft>
                <a:spcPct val="0"/>
              </a:spcAft>
              <a:buClr>
                <a:srgbClr val="CC9900"/>
              </a:buClr>
              <a:buSzPct val="65000"/>
              <a:buNone/>
              <a:defRPr/>
            </a:pPr>
            <a:endParaRPr lang="en-US" sz="2600" dirty="0">
              <a:latin typeface="Arial"/>
              <a:cs typeface="Arial"/>
            </a:endParaRPr>
          </a:p>
          <a:p>
            <a:pPr marL="0" indent="0" fontAlgn="base">
              <a:spcBef>
                <a:spcPct val="20000"/>
              </a:spcBef>
              <a:spcAft>
                <a:spcPct val="0"/>
              </a:spcAft>
              <a:buClr>
                <a:srgbClr val="CC9900"/>
              </a:buClr>
              <a:buSzPct val="65000"/>
              <a:buNone/>
              <a:defRPr/>
            </a:pPr>
            <a:r>
              <a:rPr lang="en-US" sz="2600" dirty="0">
                <a:latin typeface="Arial"/>
                <a:cs typeface="Arial"/>
              </a:rPr>
              <a:t>    </a:t>
            </a:r>
            <a:r>
              <a:rPr lang="en-US" sz="3100" dirty="0">
                <a:latin typeface="Arial"/>
                <a:cs typeface="Arial"/>
              </a:rPr>
              <a:t>Animal:</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3100" dirty="0">
                <a:latin typeface="Arial"/>
                <a:cs typeface="Arial"/>
              </a:rPr>
              <a:t>A number of </a:t>
            </a:r>
            <a:r>
              <a:rPr lang="en-US" sz="3100" dirty="0" err="1">
                <a:latin typeface="Arial"/>
                <a:cs typeface="Arial"/>
              </a:rPr>
              <a:t>fibres</a:t>
            </a:r>
            <a:r>
              <a:rPr lang="en-US" sz="3100" dirty="0">
                <a:latin typeface="Arial"/>
                <a:cs typeface="Arial"/>
              </a:rPr>
              <a:t> are derived from animals, e.g. wool, silk, and fur.</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US"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3100" dirty="0">
                <a:latin typeface="Arial"/>
                <a:cs typeface="Arial"/>
              </a:rPr>
              <a:t>Vegetable: </a:t>
            </a:r>
          </a:p>
          <a:p>
            <a:pPr marL="344487" lvl="1" indent="0" fontAlgn="base">
              <a:spcBef>
                <a:spcPct val="20000"/>
              </a:spcBef>
              <a:spcAft>
                <a:spcPct val="0"/>
              </a:spcAft>
              <a:buClr>
                <a:srgbClr val="3B812F"/>
              </a:buClr>
              <a:buSzPct val="60000"/>
              <a:buNone/>
              <a:defRPr/>
            </a:pPr>
            <a:endParaRPr lang="en-GB"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3100" dirty="0">
                <a:latin typeface="Arial"/>
                <a:cs typeface="Arial"/>
              </a:rPr>
              <a:t>E.g. cotton, linen, jute, hemp, ramie and sisal.</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GB" sz="3100" dirty="0">
              <a:latin typeface="Arial"/>
              <a:cs typeface="Arial"/>
            </a:endParaRPr>
          </a:p>
          <a:p>
            <a:pPr marL="344487" lvl="1" indent="0" fontAlgn="base">
              <a:spcBef>
                <a:spcPct val="20000"/>
              </a:spcBef>
              <a:spcAft>
                <a:spcPct val="0"/>
              </a:spcAft>
              <a:buClr>
                <a:srgbClr val="3B812F"/>
              </a:buClr>
              <a:buSzPct val="60000"/>
              <a:buNone/>
              <a:defRPr/>
            </a:pPr>
            <a:r>
              <a:rPr lang="en-US" sz="3100" dirty="0">
                <a:latin typeface="Arial"/>
                <a:cs typeface="Arial"/>
              </a:rPr>
              <a:t>Mineral: </a:t>
            </a:r>
          </a:p>
          <a:p>
            <a:pPr marL="344487" lvl="1" indent="0" fontAlgn="base">
              <a:spcBef>
                <a:spcPct val="20000"/>
              </a:spcBef>
              <a:spcAft>
                <a:spcPct val="0"/>
              </a:spcAft>
              <a:buClr>
                <a:srgbClr val="3B812F"/>
              </a:buClr>
              <a:buSzPct val="60000"/>
              <a:buNone/>
              <a:defRPr/>
            </a:pPr>
            <a:endParaRPr lang="en-GB"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3100" dirty="0">
                <a:latin typeface="Arial"/>
                <a:cs typeface="Arial"/>
              </a:rPr>
              <a:t>Glass wool and asbestos.</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GB" sz="3100" dirty="0">
              <a:latin typeface="Arial"/>
              <a:cs typeface="Arial"/>
            </a:endParaRPr>
          </a:p>
          <a:p>
            <a:pPr marL="344487" lvl="1" indent="0" fontAlgn="base">
              <a:spcBef>
                <a:spcPct val="20000"/>
              </a:spcBef>
              <a:spcAft>
                <a:spcPct val="0"/>
              </a:spcAft>
              <a:buClr>
                <a:srgbClr val="3B812F"/>
              </a:buClr>
              <a:buSzPct val="60000"/>
              <a:buNone/>
              <a:defRPr/>
            </a:pPr>
            <a:r>
              <a:rPr lang="en-US" sz="3100" dirty="0">
                <a:latin typeface="Arial"/>
                <a:cs typeface="Arial"/>
              </a:rPr>
              <a:t>Synthetics: </a:t>
            </a:r>
          </a:p>
          <a:p>
            <a:pPr marL="344487" lvl="1" indent="0" fontAlgn="base">
              <a:spcBef>
                <a:spcPct val="20000"/>
              </a:spcBef>
              <a:spcAft>
                <a:spcPct val="0"/>
              </a:spcAft>
              <a:buClr>
                <a:srgbClr val="3B812F"/>
              </a:buClr>
              <a:buSzPct val="60000"/>
              <a:buNone/>
              <a:defRPr/>
            </a:pPr>
            <a:endParaRPr lang="en-US"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3100" dirty="0">
                <a:latin typeface="Arial"/>
                <a:cs typeface="Arial"/>
              </a:rPr>
              <a:t>E.g. rayon, nylon, </a:t>
            </a:r>
            <a:r>
              <a:rPr lang="en-US" sz="3100" dirty="0" err="1">
                <a:latin typeface="Arial"/>
                <a:cs typeface="Arial"/>
              </a:rPr>
              <a:t>orlon</a:t>
            </a:r>
            <a:r>
              <a:rPr lang="en-US" sz="3100" dirty="0">
                <a:latin typeface="Arial"/>
                <a:cs typeface="Arial"/>
              </a:rPr>
              <a:t> and </a:t>
            </a:r>
            <a:r>
              <a:rPr lang="en-US" sz="3100" dirty="0" err="1">
                <a:latin typeface="Arial"/>
                <a:cs typeface="Arial"/>
              </a:rPr>
              <a:t>dacron</a:t>
            </a:r>
            <a:r>
              <a:rPr lang="en-US" sz="3100" dirty="0">
                <a:latin typeface="Arial"/>
                <a:cs typeface="Arial"/>
              </a:rPr>
              <a:t>.</a:t>
            </a:r>
            <a:endParaRPr lang="en-GB" sz="310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GB" sz="340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3400" kern="0" dirty="0">
              <a:latin typeface="Arial"/>
              <a:cs typeface="Arial"/>
            </a:endParaRPr>
          </a:p>
          <a:p>
            <a:endParaRPr lang="en-US" sz="1700" dirty="0"/>
          </a:p>
        </p:txBody>
      </p:sp>
    </p:spTree>
    <p:extLst>
      <p:ext uri="{BB962C8B-B14F-4D97-AF65-F5344CB8AC3E}">
        <p14:creationId xmlns:p14="http://schemas.microsoft.com/office/powerpoint/2010/main" val="26164041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900" b="1" kern="0">
                <a:solidFill>
                  <a:srgbClr val="FFFFFF"/>
                </a:solidFill>
                <a:latin typeface="Arial" panose="020B0604020202020204" pitchFamily="34" charset="0"/>
                <a:cs typeface="Arial" panose="020B0604020202020204" pitchFamily="34" charset="0"/>
              </a:rPr>
              <a:t>Fibres from Suspects Victim and Packaging</a:t>
            </a:r>
            <a:endParaRPr lang="en-US" sz="39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pPr>
            <a:r>
              <a:rPr lang="en-GB" altLang="en-US" kern="0">
                <a:latin typeface="Arial"/>
                <a:cs typeface="Arial"/>
              </a:rPr>
              <a:t>Collect as soon as possible</a:t>
            </a:r>
          </a:p>
          <a:p>
            <a:pPr marL="342900" lvl="0" indent="-342900" fontAlgn="base">
              <a:spcBef>
                <a:spcPct val="20000"/>
              </a:spcBef>
              <a:spcAft>
                <a:spcPct val="0"/>
              </a:spcAft>
              <a:buClr>
                <a:srgbClr val="CC9900"/>
              </a:buClr>
              <a:buSzPct val="65000"/>
              <a:buFont typeface="Wingdings" panose="05000000000000000000" pitchFamily="2" charset="2"/>
              <a:buChar char="n"/>
            </a:pPr>
            <a:endParaRPr lang="en-GB" altLang="en-US"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pPr>
            <a:r>
              <a:rPr lang="en-US" altLang="en-US" kern="0">
                <a:latin typeface="Arial"/>
                <a:cs typeface="Arial"/>
              </a:rPr>
              <a:t>Standing on a clean sheet of paper</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US" altLang="en-US" kern="0">
                <a:latin typeface="Arial"/>
                <a:cs typeface="Arial"/>
              </a:rPr>
              <a:t>To catch any falling debris</a:t>
            </a:r>
          </a:p>
          <a:p>
            <a:pPr marL="1022350" lvl="2" indent="-350838" fontAlgn="base">
              <a:spcBef>
                <a:spcPct val="20000"/>
              </a:spcBef>
              <a:spcAft>
                <a:spcPct val="0"/>
              </a:spcAft>
              <a:buClr>
                <a:srgbClr val="CC9900"/>
              </a:buClr>
              <a:buSzPct val="65000"/>
              <a:buFont typeface="Wingdings" panose="05000000000000000000" pitchFamily="2" charset="2"/>
              <a:buChar char="n"/>
            </a:pPr>
            <a:endParaRPr lang="en-US" altLang="en-US"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pPr>
            <a:r>
              <a:rPr lang="en-US" altLang="en-US" kern="0">
                <a:latin typeface="Arial"/>
                <a:cs typeface="Arial"/>
              </a:rPr>
              <a:t>Remove the clothing</a:t>
            </a:r>
          </a:p>
          <a:p>
            <a:pPr marL="1022350" lvl="2" indent="-350838" fontAlgn="base">
              <a:spcBef>
                <a:spcPct val="20000"/>
              </a:spcBef>
              <a:spcAft>
                <a:spcPct val="0"/>
              </a:spcAft>
              <a:buClr>
                <a:srgbClr val="CC9900"/>
              </a:buClr>
              <a:buSzPct val="65000"/>
              <a:buFont typeface="Wingdings" panose="05000000000000000000" pitchFamily="2" charset="2"/>
              <a:buChar char="n"/>
            </a:pPr>
            <a:r>
              <a:rPr lang="en-US" altLang="en-US" kern="0">
                <a:latin typeface="Arial"/>
                <a:cs typeface="Arial"/>
              </a:rPr>
              <a:t>After swabs or hair samples if required</a:t>
            </a:r>
          </a:p>
          <a:p>
            <a:pPr marL="1022350" lvl="2" indent="-350838" fontAlgn="base">
              <a:spcBef>
                <a:spcPct val="20000"/>
              </a:spcBef>
              <a:spcAft>
                <a:spcPct val="0"/>
              </a:spcAft>
              <a:buClr>
                <a:srgbClr val="CC9900"/>
              </a:buClr>
              <a:buSzPct val="65000"/>
              <a:buFont typeface="Wingdings" panose="05000000000000000000" pitchFamily="2" charset="2"/>
              <a:buChar char="n"/>
            </a:pPr>
            <a:endParaRPr lang="en-US" altLang="en-US"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pPr>
            <a:r>
              <a:rPr lang="en-US" altLang="en-US" kern="0">
                <a:latin typeface="Arial"/>
                <a:cs typeface="Arial"/>
              </a:rPr>
              <a:t>Exhibit paper  and all clothing separately</a:t>
            </a:r>
          </a:p>
          <a:p>
            <a:pPr marL="669925" lvl="1" indent="-325438" fontAlgn="base">
              <a:spcBef>
                <a:spcPct val="20000"/>
              </a:spcBef>
              <a:spcAft>
                <a:spcPct val="0"/>
              </a:spcAft>
              <a:buClr>
                <a:srgbClr val="3B812F"/>
              </a:buClr>
              <a:buSzPct val="60000"/>
              <a:buFont typeface="Wingdings" panose="05000000000000000000" pitchFamily="2" charset="2"/>
              <a:buChar char="q"/>
            </a:pPr>
            <a:endParaRPr lang="en-US" altLang="en-US"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pPr>
            <a:r>
              <a:rPr lang="en-US" altLang="en-US" kern="0">
                <a:latin typeface="Arial"/>
                <a:cs typeface="Arial"/>
              </a:rPr>
              <a:t>Do not store suspect and victim clothing together</a:t>
            </a:r>
            <a:endParaRPr lang="en-GB" altLang="en-US" kern="0">
              <a:latin typeface="Arial"/>
              <a:cs typeface="Arial"/>
            </a:endParaRPr>
          </a:p>
          <a:p>
            <a:endParaRPr lang="en-US" dirty="0"/>
          </a:p>
        </p:txBody>
      </p:sp>
    </p:spTree>
    <p:extLst>
      <p:ext uri="{BB962C8B-B14F-4D97-AF65-F5344CB8AC3E}">
        <p14:creationId xmlns:p14="http://schemas.microsoft.com/office/powerpoint/2010/main" val="111910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100" b="1" kern="0">
                <a:solidFill>
                  <a:srgbClr val="FFFFFF"/>
                </a:solidFill>
                <a:latin typeface="Garamond"/>
                <a:cs typeface="Arial"/>
              </a:rPr>
              <a:t>Fibres – Examination</a:t>
            </a:r>
            <a:endParaRPr lang="en-US" sz="3100" b="1">
              <a:solidFill>
                <a:srgbClr val="FFFFFF"/>
              </a:solidFill>
            </a:endParaRPr>
          </a:p>
        </p:txBody>
      </p:sp>
      <p:sp>
        <p:nvSpPr>
          <p:cNvPr id="3" name="Content Placeholder 2"/>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Fibers from an unknown source can be identified by comparison with known specimens</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US">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Yarn can be examined for composition</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Dye composition</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Ply count.</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US">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When actual fragments of cloth are available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Comparisons can be made as to dimension</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Shape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Color</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Cloth type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Dye pattern</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Weave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Thread count</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Direction of twist of the threads</a:t>
            </a:r>
          </a:p>
          <a:p>
            <a:endParaRPr lang="en-US" dirty="0"/>
          </a:p>
        </p:txBody>
      </p:sp>
    </p:spTree>
    <p:extLst>
      <p:ext uri="{BB962C8B-B14F-4D97-AF65-F5344CB8AC3E}">
        <p14:creationId xmlns:p14="http://schemas.microsoft.com/office/powerpoint/2010/main" val="30769103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100" b="1" kern="0">
                <a:solidFill>
                  <a:srgbClr val="FFFFFF"/>
                </a:solidFill>
                <a:latin typeface="Arial" panose="020B0604020202020204" pitchFamily="34" charset="0"/>
                <a:cs typeface="Arial" panose="020B0604020202020204" pitchFamily="34" charset="0"/>
              </a:rPr>
              <a:t>Fibres – Examination</a:t>
            </a:r>
            <a:endParaRPr lang="en-US" sz="31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None/>
              <a:defRPr/>
            </a:pPr>
            <a:r>
              <a:rPr lang="en-US">
                <a:latin typeface="Arial"/>
                <a:cs typeface="Arial"/>
              </a:rPr>
              <a:t>Rope and String is identified/examined in much the same manner.</a:t>
            </a:r>
          </a:p>
          <a:p>
            <a:pPr marL="342900" lvl="0" indent="-342900" fontAlgn="base">
              <a:spcBef>
                <a:spcPct val="20000"/>
              </a:spcBef>
              <a:spcAft>
                <a:spcPct val="0"/>
              </a:spcAft>
              <a:buClr>
                <a:srgbClr val="CC9900"/>
              </a:buClr>
              <a:buSzPct val="65000"/>
              <a:buNone/>
              <a:defRPr/>
            </a:pPr>
            <a:endParaRPr lang="en-GB">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Physical fit</a:t>
            </a:r>
            <a:endParaRPr lang="en-GB">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Color</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US">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Diameter</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Construction. </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Angle at which the strands are twisted,</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Number of strands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a:latin typeface="Arial"/>
                <a:cs typeface="Arial"/>
              </a:rPr>
              <a:t>Chemical processing involving sizing</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Lubricants</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Preservatives</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a:latin typeface="Arial"/>
                <a:cs typeface="Arial"/>
              </a:rPr>
              <a:t>Insect repellents</a:t>
            </a:r>
          </a:p>
          <a:p>
            <a:endParaRPr lang="en-US" dirty="0"/>
          </a:p>
        </p:txBody>
      </p:sp>
    </p:spTree>
    <p:extLst>
      <p:ext uri="{BB962C8B-B14F-4D97-AF65-F5344CB8AC3E}">
        <p14:creationId xmlns:p14="http://schemas.microsoft.com/office/powerpoint/2010/main" val="36453873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ltLang="en-US" b="1" kern="0" dirty="0">
                <a:solidFill>
                  <a:schemeClr val="tx1"/>
                </a:solidFill>
                <a:latin typeface="Arial" panose="020B0604020202020204" pitchFamily="34" charset="0"/>
                <a:cs typeface="Arial" panose="020B0604020202020204" pitchFamily="34" charset="0"/>
              </a:rPr>
              <a:t>Fibre – Evidential Value</a:t>
            </a:r>
            <a:endParaRPr lang="en-US"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b="1" kern="0" dirty="0">
              <a:solidFill>
                <a:srgbClr val="00B05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00B050"/>
                </a:solidFill>
                <a:latin typeface="Arial"/>
                <a:cs typeface="Arial"/>
              </a:rPr>
              <a:t>High value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000" b="1" kern="0" dirty="0">
                <a:solidFill>
                  <a:srgbClr val="35742A">
                    <a:lumMod val="60000"/>
                    <a:lumOff val="40000"/>
                  </a:srgbClr>
                </a:solidFill>
                <a:latin typeface="Arial"/>
                <a:cs typeface="Arial"/>
              </a:rPr>
              <a:t>More conclusive</a:t>
            </a:r>
            <a:endParaRPr lang="en-GB" sz="1800" b="1" kern="0" dirty="0">
              <a:solidFill>
                <a:srgbClr val="35742A">
                  <a:lumMod val="60000"/>
                  <a:lumOff val="40000"/>
                </a:srgbClr>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32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1800" b="1" kern="0" dirty="0">
                <a:solidFill>
                  <a:srgbClr val="C00000"/>
                </a:solidFill>
                <a:latin typeface="Arial"/>
                <a:cs typeface="Arial"/>
              </a:rPr>
              <a:t>Less to be likely conclusive</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Lower value</a:t>
            </a:r>
          </a:p>
          <a:p>
            <a:endParaRPr lang="en-US" dirty="0"/>
          </a:p>
        </p:txBody>
      </p:sp>
      <p:sp>
        <p:nvSpPr>
          <p:cNvPr id="6" name="Content Placeholder 5"/>
          <p:cNvSpPr>
            <a:spLocks noGrp="1"/>
          </p:cNvSpPr>
          <p:nvPr>
            <p:ph sz="half" idx="2"/>
          </p:nvPr>
        </p:nvSpPr>
        <p:spPr/>
        <p:txBody>
          <a:bodyPr/>
          <a:lstStyle/>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b="1" kern="0" dirty="0">
              <a:solidFill>
                <a:srgbClr val="C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C00000"/>
                </a:solidFill>
                <a:latin typeface="Arial"/>
                <a:cs typeface="Arial"/>
              </a:rPr>
              <a:t>Mixture of different fibre’s</a:t>
            </a:r>
            <a:r>
              <a:rPr lang="en-GB" sz="2400" kern="0" dirty="0">
                <a:solidFill>
                  <a:srgbClr val="000000"/>
                </a:solidFill>
                <a:latin typeface="Arial"/>
                <a:cs typeface="Arial"/>
              </a:rPr>
              <a:t>				</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0000"/>
                </a:solidFill>
                <a:latin typeface="Arial"/>
                <a:cs typeface="Arial"/>
              </a:rPr>
              <a:t>Unique single fibre</a:t>
            </a: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E2CAAA">
                    <a:lumMod val="50000"/>
                  </a:srgbClr>
                </a:solidFill>
                <a:latin typeface="Arial"/>
                <a:cs typeface="Arial"/>
              </a:rPr>
              <a:t>Numerous single type </a:t>
            </a: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Font typeface="Wingdings" panose="05000000000000000000" pitchFamily="2" charset="2"/>
              <a:buChar char="n"/>
              <a:defRPr/>
            </a:pPr>
            <a:r>
              <a:rPr lang="en-GB" sz="2400" b="1" kern="0" dirty="0">
                <a:solidFill>
                  <a:srgbClr val="FFFFFF"/>
                </a:solidFill>
                <a:effectLst>
                  <a:outerShdw blurRad="38100" dist="38100" dir="2700000" algn="tl">
                    <a:srgbClr val="000000">
                      <a:alpha val="43137"/>
                    </a:srgbClr>
                  </a:outerShdw>
                </a:effectLst>
                <a:latin typeface="Arial"/>
                <a:cs typeface="Arial"/>
              </a:rPr>
              <a:t>Single fibre</a:t>
            </a:r>
            <a:r>
              <a:rPr lang="en-GB" sz="2400" kern="0" dirty="0">
                <a:solidFill>
                  <a:srgbClr val="000000"/>
                </a:solidFill>
                <a:latin typeface="Arial"/>
                <a:cs typeface="Arial"/>
              </a:rPr>
              <a:t>	</a:t>
            </a:r>
            <a:endParaRPr lang="en-US" dirty="0"/>
          </a:p>
        </p:txBody>
      </p:sp>
    </p:spTree>
    <p:extLst>
      <p:ext uri="{BB962C8B-B14F-4D97-AF65-F5344CB8AC3E}">
        <p14:creationId xmlns:p14="http://schemas.microsoft.com/office/powerpoint/2010/main" val="2257092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lvl="0" algn="r" fontAlgn="base">
              <a:spcBef>
                <a:spcPct val="20000"/>
              </a:spcBef>
              <a:spcAft>
                <a:spcPct val="0"/>
              </a:spcAft>
            </a:pPr>
            <a:r>
              <a:rPr lang="en-GB" altLang="en-US" b="1" kern="0">
                <a:solidFill>
                  <a:srgbClr val="FFFFFF"/>
                </a:solidFill>
                <a:latin typeface="Arial"/>
                <a:ea typeface="+mn-ea"/>
                <a:cs typeface="Arial"/>
              </a:rPr>
              <a:t>Human Hair</a:t>
            </a:r>
            <a:br>
              <a:rPr lang="en-GB" altLang="en-US" kern="0">
                <a:solidFill>
                  <a:srgbClr val="FFFFFF"/>
                </a:solidFill>
                <a:latin typeface="Arial"/>
                <a:ea typeface="+mn-ea"/>
                <a:cs typeface="Arial"/>
              </a:rPr>
            </a:br>
            <a:endParaRPr lang="en-US">
              <a:solidFill>
                <a:srgbClr val="FFFFFF"/>
              </a:solidFill>
            </a:endParaRPr>
          </a:p>
        </p:txBody>
      </p:sp>
      <p:sp>
        <p:nvSpPr>
          <p:cNvPr id="5" name="Content Placeholder 4"/>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Hair can often be found at crime scenes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One of the most decay-resistant human elements.</a:t>
            </a: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Structure of Hair</a:t>
            </a: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These items provide the laboratory examiner with definite information.   </a:t>
            </a: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Other important information may be gained through visual, microscopic, and chemical examinations of the root or bulb of the hair, the shaft, and the tip.</a:t>
            </a:r>
            <a:endParaRPr lang="en-GB" sz="2400" kern="0" dirty="0">
              <a:latin typeface="Arial"/>
              <a:cs typeface="Arial"/>
            </a:endParaRPr>
          </a:p>
          <a:p>
            <a:endParaRPr lang="en-US" sz="1400" dirty="0"/>
          </a:p>
        </p:txBody>
      </p:sp>
    </p:spTree>
    <p:extLst>
      <p:ext uri="{BB962C8B-B14F-4D97-AF65-F5344CB8AC3E}">
        <p14:creationId xmlns:p14="http://schemas.microsoft.com/office/powerpoint/2010/main" val="28737020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lvl="0" algn="r" fontAlgn="base">
              <a:spcBef>
                <a:spcPct val="20000"/>
              </a:spcBef>
              <a:spcAft>
                <a:spcPct val="0"/>
              </a:spcAft>
            </a:pPr>
            <a:r>
              <a:rPr lang="en-GB" altLang="en-US" b="1" kern="0">
                <a:solidFill>
                  <a:srgbClr val="FFFFFF"/>
                </a:solidFill>
                <a:latin typeface="Arial"/>
                <a:ea typeface="+mn-ea"/>
                <a:cs typeface="Arial"/>
              </a:rPr>
              <a:t>Human Hair</a:t>
            </a:r>
            <a:br>
              <a:rPr lang="en-GB" altLang="en-US" kern="0">
                <a:solidFill>
                  <a:srgbClr val="FFFFFF"/>
                </a:solidFill>
                <a:latin typeface="Arial"/>
                <a:ea typeface="+mn-ea"/>
                <a:cs typeface="Arial"/>
              </a:rPr>
            </a:br>
            <a:endParaRPr lang="en-US">
              <a:solidFill>
                <a:srgbClr val="FFFFFF"/>
              </a:solidFill>
            </a:endParaRPr>
          </a:p>
        </p:txBody>
      </p:sp>
      <p:sp>
        <p:nvSpPr>
          <p:cNvPr id="5" name="Content Placeholder 4"/>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Hair can often be found at crime scenes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One of the most decay-resistant human elements.</a:t>
            </a: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Structure of Hair</a:t>
            </a:r>
            <a:endParaRPr lang="en-GB" sz="1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These items provide the laboratory examiner with definite information.   </a:t>
            </a: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Cuticle</a:t>
            </a:r>
            <a:endParaRPr lang="en-GB" sz="1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Outer surface of the hair</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Appears scale-like flakes, similar to a fish. </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Known as cuticular scales.</a:t>
            </a: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Cortex</a:t>
            </a:r>
            <a:endParaRPr lang="en-GB" sz="1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Inner portion of the hair and contains the pigmentation or coloring.</a:t>
            </a: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Medulla</a:t>
            </a:r>
            <a:endParaRPr lang="en-GB" sz="1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Core or center portion of the hair shaft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1400" kern="0" dirty="0">
                <a:latin typeface="Arial"/>
                <a:cs typeface="Arial"/>
              </a:rPr>
              <a:t>Magnified appears as irregular, spinal, chain, or a continuous dark line of varying width, running up the center of the hair shaft.</a:t>
            </a:r>
            <a:endParaRPr lang="en-GB" sz="1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1400" kern="0" dirty="0">
                <a:latin typeface="Arial"/>
                <a:cs typeface="Arial"/>
              </a:rPr>
              <a:t>Other important information may be gained through visual, microscopic, and chemical examinations of the root or bulb of the hair, the shaft, and the tip.</a:t>
            </a:r>
            <a:endParaRPr lang="en-GB" sz="1400" kern="0" dirty="0">
              <a:latin typeface="Arial"/>
              <a:cs typeface="Arial"/>
            </a:endParaRPr>
          </a:p>
          <a:p>
            <a:endParaRPr lang="en-US" sz="1400" dirty="0"/>
          </a:p>
        </p:txBody>
      </p:sp>
      <p:pic>
        <p:nvPicPr>
          <p:cNvPr id="3" name="Picture 2">
            <a:extLst>
              <a:ext uri="{FF2B5EF4-FFF2-40B4-BE49-F238E27FC236}">
                <a16:creationId xmlns:a16="http://schemas.microsoft.com/office/drawing/2014/main" id="{234C3319-B2DB-4F2F-A63C-3003D7B50134}"/>
              </a:ext>
            </a:extLst>
          </p:cNvPr>
          <p:cNvPicPr>
            <a:picLocks noChangeAspect="1"/>
          </p:cNvPicPr>
          <p:nvPr/>
        </p:nvPicPr>
        <p:blipFill>
          <a:blip r:embed="rId3"/>
          <a:stretch>
            <a:fillRect/>
          </a:stretch>
        </p:blipFill>
        <p:spPr>
          <a:xfrm>
            <a:off x="4654296" y="0"/>
            <a:ext cx="7537704" cy="6858000"/>
          </a:xfrm>
          <a:prstGeom prst="rect">
            <a:avLst/>
          </a:prstGeom>
        </p:spPr>
      </p:pic>
    </p:spTree>
    <p:extLst>
      <p:ext uri="{BB962C8B-B14F-4D97-AF65-F5344CB8AC3E}">
        <p14:creationId xmlns:p14="http://schemas.microsoft.com/office/powerpoint/2010/main" val="26271931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4600" b="1" kern="0">
                <a:solidFill>
                  <a:srgbClr val="FFFFFF"/>
                </a:solidFill>
                <a:latin typeface="Arial" panose="020B0604020202020204" pitchFamily="34" charset="0"/>
                <a:cs typeface="Arial" panose="020B0604020202020204" pitchFamily="34" charset="0"/>
              </a:rPr>
              <a:t>Human Hair - Sampling</a:t>
            </a:r>
            <a:endParaRPr lang="en-US" sz="46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804333"/>
            <a:ext cx="6306003" cy="5249334"/>
          </a:xfrm>
        </p:spPr>
        <p:txBody>
          <a:bodyPr anchor="ctr">
            <a:normAutofit fontScale="92500" lnSpcReduction="20000"/>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US"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In addition to the general crime scene area, other areas to search may include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Victim’s body (especially in sex crimes)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Underneath the fingernails</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Any upholstered surfaces (Furniture)</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Car seats.</a:t>
            </a: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2400" kern="0" dirty="0">
              <a:latin typeface="Arial"/>
              <a:cs typeface="Arial"/>
            </a:endParaRPr>
          </a:p>
          <a:p>
            <a:pPr marL="342900" lvl="0" indent="-342900" fontAlgn="base">
              <a:spcBef>
                <a:spcPct val="20000"/>
              </a:spcBef>
              <a:buClr>
                <a:srgbClr val="CC9900"/>
              </a:buClr>
              <a:buSzPct val="65000"/>
              <a:buFont typeface="Wingdings" panose="05000000000000000000" pitchFamily="2" charset="2"/>
              <a:buChar char="n"/>
              <a:defRPr/>
            </a:pPr>
            <a:r>
              <a:rPr lang="en-GB" sz="2400" kern="0" dirty="0">
                <a:latin typeface="Arial"/>
                <a:cs typeface="Arial"/>
              </a:rPr>
              <a:t>Sampling</a:t>
            </a:r>
          </a:p>
          <a:p>
            <a:pPr marL="669925" lvl="1" indent="-325438" fontAlgn="base">
              <a:spcBef>
                <a:spcPts val="0"/>
              </a:spcBef>
              <a:buClr>
                <a:srgbClr val="3B812F"/>
              </a:buClr>
              <a:buSzPct val="60000"/>
              <a:buFont typeface="Wingdings" panose="05000000000000000000" pitchFamily="2" charset="2"/>
              <a:buChar char="q"/>
              <a:defRPr/>
            </a:pPr>
            <a:r>
              <a:rPr lang="en-GB" sz="2400" kern="0" dirty="0">
                <a:latin typeface="Arial"/>
                <a:cs typeface="Arial"/>
              </a:rPr>
              <a:t>Visible fibres</a:t>
            </a:r>
          </a:p>
          <a:p>
            <a:pPr marL="1022350" lvl="2" indent="-350838" fontAlgn="base">
              <a:spcBef>
                <a:spcPts val="0"/>
              </a:spcBef>
              <a:buClr>
                <a:srgbClr val="CC9900"/>
              </a:buClr>
              <a:buSzPct val="65000"/>
              <a:buFont typeface="Wingdings" panose="05000000000000000000" pitchFamily="2" charset="2"/>
              <a:buChar char="n"/>
              <a:defRPr/>
            </a:pPr>
            <a:r>
              <a:rPr lang="en-GB" sz="2400" kern="0" dirty="0">
                <a:latin typeface="Arial"/>
                <a:cs typeface="Arial"/>
              </a:rPr>
              <a:t>Pick up with tweezers</a:t>
            </a:r>
          </a:p>
          <a:p>
            <a:pPr marL="1022350" lvl="2" indent="-350838" fontAlgn="base">
              <a:spcBef>
                <a:spcPts val="0"/>
              </a:spcBef>
              <a:buClr>
                <a:srgbClr val="CC9900"/>
              </a:buClr>
              <a:buSzPct val="65000"/>
              <a:buFont typeface="Wingdings" panose="05000000000000000000" pitchFamily="2" charset="2"/>
              <a:buChar char="n"/>
              <a:defRPr/>
            </a:pPr>
            <a:r>
              <a:rPr lang="en-GB" sz="2400" kern="0" dirty="0">
                <a:latin typeface="Arial"/>
                <a:cs typeface="Arial"/>
              </a:rPr>
              <a:t>Placed into folded clean paper</a:t>
            </a:r>
          </a:p>
          <a:p>
            <a:pPr marL="1022350" lvl="2" indent="-350838" fontAlgn="base">
              <a:spcBef>
                <a:spcPts val="0"/>
              </a:spcBef>
              <a:buClr>
                <a:srgbClr val="CC9900"/>
              </a:buClr>
              <a:buSzPct val="65000"/>
              <a:buFont typeface="Wingdings" panose="05000000000000000000" pitchFamily="2" charset="2"/>
              <a:buChar char="n"/>
              <a:defRPr/>
            </a:pPr>
            <a:endParaRPr lang="en-GB" sz="2400" kern="0" dirty="0">
              <a:latin typeface="Arial"/>
              <a:cs typeface="Arial"/>
            </a:endParaRPr>
          </a:p>
          <a:p>
            <a:pPr marL="669925" lvl="1" indent="-325438" fontAlgn="base">
              <a:spcBef>
                <a:spcPts val="0"/>
              </a:spcBef>
              <a:buClr>
                <a:srgbClr val="3B812F"/>
              </a:buClr>
              <a:buSzPct val="60000"/>
              <a:buFont typeface="Wingdings" panose="05000000000000000000" pitchFamily="2" charset="2"/>
              <a:buChar char="q"/>
              <a:defRPr/>
            </a:pPr>
            <a:r>
              <a:rPr lang="en-GB" sz="2400" kern="0" dirty="0">
                <a:latin typeface="Arial"/>
                <a:cs typeface="Arial"/>
              </a:rPr>
              <a:t>Areas such upholstery, car headrests, door/window frames</a:t>
            </a:r>
          </a:p>
          <a:p>
            <a:pPr marL="1022350" lvl="2" indent="-350838" fontAlgn="base">
              <a:spcBef>
                <a:spcPts val="0"/>
              </a:spcBef>
              <a:buClr>
                <a:srgbClr val="CC9900"/>
              </a:buClr>
              <a:buSzPct val="65000"/>
              <a:buFont typeface="Wingdings" panose="05000000000000000000" pitchFamily="2" charset="2"/>
              <a:buChar char="n"/>
              <a:defRPr/>
            </a:pPr>
            <a:r>
              <a:rPr lang="en-GB" sz="2400" kern="0" dirty="0">
                <a:latin typeface="Arial"/>
                <a:cs typeface="Arial"/>
              </a:rPr>
              <a:t>Tapings with low tack adhesive tape</a:t>
            </a:r>
          </a:p>
          <a:p>
            <a:pPr marL="1022350" lvl="2" indent="-350838" fontAlgn="base">
              <a:spcBef>
                <a:spcPts val="0"/>
              </a:spcBef>
              <a:buClr>
                <a:srgbClr val="CC9900"/>
              </a:buClr>
              <a:buSzPct val="65000"/>
              <a:buFont typeface="Wingdings" panose="05000000000000000000" pitchFamily="2" charset="2"/>
              <a:buChar char="n"/>
              <a:defRPr/>
            </a:pPr>
            <a:r>
              <a:rPr lang="en-GB" sz="2400" kern="0" dirty="0">
                <a:latin typeface="Arial"/>
                <a:cs typeface="Arial"/>
              </a:rPr>
              <a:t>Attached to an acetate sheet</a:t>
            </a:r>
          </a:p>
          <a:p>
            <a:endParaRPr lang="en-US" sz="1300" dirty="0"/>
          </a:p>
        </p:txBody>
      </p:sp>
    </p:spTree>
    <p:extLst>
      <p:ext uri="{BB962C8B-B14F-4D97-AF65-F5344CB8AC3E}">
        <p14:creationId xmlns:p14="http://schemas.microsoft.com/office/powerpoint/2010/main" val="4228791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900" b="1" kern="0">
                <a:solidFill>
                  <a:srgbClr val="FFFFFF"/>
                </a:solidFill>
                <a:latin typeface="Arial" panose="020B0604020202020204" pitchFamily="34" charset="0"/>
                <a:cs typeface="Arial" panose="020B0604020202020204" pitchFamily="34" charset="0"/>
              </a:rPr>
              <a:t>Hair – Evidential Value</a:t>
            </a:r>
            <a:endParaRPr lang="en-US" sz="39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304800"/>
            <a:ext cx="6986952" cy="6231467"/>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Extract DNA if root is present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Characteristics</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race</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Mongoloid (round, producing straight and long hair)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Caucasian (oval)</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Negroid (flattened)</a:t>
            </a: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body location</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Head hair (uniform diameter - for human hair)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Facial hair, i.e., beards and mustaches (triangular)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Pubic hair (irregular diameter)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Armpit hair (irregular diameter)</a:t>
            </a:r>
            <a:endParaRPr lang="en-GB" sz="2400" kern="0" dirty="0">
              <a:latin typeface="Arial"/>
              <a:cs typeface="Arial"/>
            </a:endParaRPr>
          </a:p>
          <a:p>
            <a:endParaRPr lang="en-US" sz="1500" dirty="0"/>
          </a:p>
        </p:txBody>
      </p:sp>
    </p:spTree>
    <p:extLst>
      <p:ext uri="{BB962C8B-B14F-4D97-AF65-F5344CB8AC3E}">
        <p14:creationId xmlns:p14="http://schemas.microsoft.com/office/powerpoint/2010/main" val="18311261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900" b="1" kern="0">
                <a:solidFill>
                  <a:srgbClr val="FFFFFF"/>
                </a:solidFill>
                <a:latin typeface="Arial" panose="020B0604020202020204" pitchFamily="34" charset="0"/>
                <a:cs typeface="Arial" panose="020B0604020202020204" pitchFamily="34" charset="0"/>
              </a:rPr>
              <a:t>Hair – Evidential Value</a:t>
            </a:r>
            <a:endParaRPr lang="en-US" sz="39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304800"/>
            <a:ext cx="6986952" cy="6231467"/>
          </a:xfrm>
        </p:spPr>
        <p:txBody>
          <a:bodyPr anchor="ctr">
            <a:normAutofit/>
          </a:bodyPr>
          <a:lstStyle/>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Medullary index (ratio of medulla diameter to whole hair diameter)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Human hair (roughly 1/3)</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Animal hair (may be smaller or larger)</a:t>
            </a:r>
            <a:endParaRPr lang="en-GB" sz="2400" kern="0" dirty="0">
              <a:latin typeface="Arial"/>
              <a:cs typeface="Arial"/>
            </a:endParaRP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US" sz="2400" kern="0" dirty="0">
                <a:latin typeface="Arial"/>
                <a:cs typeface="Arial"/>
              </a:rPr>
              <a:t>Treatment or physical changes</a:t>
            </a: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If hair was forcibly removed</a:t>
            </a: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If hair has been cut with a dull or sharp instrument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If hair has been crushed or burned</a:t>
            </a:r>
            <a:endParaRPr lang="en-GB" sz="24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sz="2400" kern="0" dirty="0">
                <a:latin typeface="Arial"/>
                <a:cs typeface="Arial"/>
              </a:rPr>
              <a:t>If hair has been dyed or bleached</a:t>
            </a:r>
            <a:endParaRPr lang="en-GB" sz="2400" kern="0" dirty="0">
              <a:latin typeface="Arial"/>
              <a:cs typeface="Arial"/>
            </a:endParaRPr>
          </a:p>
          <a:p>
            <a:endParaRPr lang="en-US" sz="1500" dirty="0"/>
          </a:p>
        </p:txBody>
      </p:sp>
    </p:spTree>
    <p:extLst>
      <p:ext uri="{BB962C8B-B14F-4D97-AF65-F5344CB8AC3E}">
        <p14:creationId xmlns:p14="http://schemas.microsoft.com/office/powerpoint/2010/main" val="1190727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900" b="1" kern="0">
                <a:solidFill>
                  <a:srgbClr val="FFFFFF"/>
                </a:solidFill>
                <a:latin typeface="Arial" panose="020B0604020202020204" pitchFamily="34" charset="0"/>
                <a:cs typeface="Arial" panose="020B0604020202020204" pitchFamily="34" charset="0"/>
              </a:rPr>
              <a:t>Hair – Evidential Value</a:t>
            </a:r>
            <a:endParaRPr lang="en-US" sz="3900" b="1">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804333"/>
            <a:ext cx="6306003" cy="5249334"/>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kern="0">
                <a:latin typeface="Arial"/>
                <a:cs typeface="Arial"/>
              </a:rPr>
              <a:t>What can be said by hair comparison (No root)</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US"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kern="0">
                <a:latin typeface="Arial"/>
                <a:cs typeface="Arial"/>
              </a:rPr>
              <a:t>That the hairs match in terms of microscopic characteristics and that they originated from either the same individual or another individual whose hair exhibits the same microscopic characteristics.</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kern="0">
                <a:latin typeface="Arial"/>
                <a:cs typeface="Arial"/>
              </a:rPr>
              <a:t>That the hairs are not similar and did not originate from the same individuals.</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kern="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US" kern="0">
                <a:latin typeface="Arial"/>
                <a:cs typeface="Arial"/>
              </a:rPr>
              <a:t>That no conclusion can be reached.</a:t>
            </a:r>
            <a:endParaRPr lang="en-GB" kern="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kern="0">
              <a:latin typeface="Arial"/>
              <a:cs typeface="Arial"/>
            </a:endParaRPr>
          </a:p>
          <a:p>
            <a:endParaRPr lang="en-US" dirty="0"/>
          </a:p>
        </p:txBody>
      </p:sp>
    </p:spTree>
    <p:extLst>
      <p:ext uri="{BB962C8B-B14F-4D97-AF65-F5344CB8AC3E}">
        <p14:creationId xmlns:p14="http://schemas.microsoft.com/office/powerpoint/2010/main" val="23605217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ltLang="en-US" sz="3900" b="1" kern="0" dirty="0">
                <a:solidFill>
                  <a:srgbClr val="FFFFFF"/>
                </a:solidFill>
                <a:latin typeface="Arial" panose="020B0604020202020204" pitchFamily="34" charset="0"/>
                <a:cs typeface="Arial" panose="020B0604020202020204" pitchFamily="34" charset="0"/>
              </a:rPr>
              <a:t>Hair – Evidential Value – Watch This space</a:t>
            </a:r>
            <a:endParaRPr lang="en-US" sz="3900" b="1" dirty="0">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951048" y="1286933"/>
            <a:ext cx="6306003" cy="4766734"/>
          </a:xfrm>
        </p:spPr>
        <p:txBody>
          <a:bodyPr anchor="ctr">
            <a:normAutofit lnSpcReduction="10000"/>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kern="0" dirty="0">
                <a:latin typeface="Arial"/>
                <a:cs typeface="Arial"/>
              </a:rPr>
              <a:t>The Journal of Forensics in November 2019 revealed that they had </a:t>
            </a:r>
            <a:r>
              <a:rPr lang="en-GB" dirty="0">
                <a:solidFill>
                  <a:srgbClr val="333333"/>
                </a:solidFill>
                <a:latin typeface="Arial" panose="020B0604020202020204" pitchFamily="34" charset="0"/>
              </a:rPr>
              <a:t>developed a method that can identify a person from as little as 1 centimetre of a single strand of hair.</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dirty="0">
              <a:solidFill>
                <a:srgbClr val="333333"/>
              </a:solidFill>
              <a:latin typeface="Arial" panose="020B0604020202020204" pitchFamily="34" charset="0"/>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dirty="0">
                <a:solidFill>
                  <a:srgbClr val="333333"/>
                </a:solidFill>
                <a:latin typeface="Arial" panose="020B0604020202020204" pitchFamily="34" charset="0"/>
              </a:rPr>
              <a:t>Using a mass spectrometer the scientists identified a dozen new protein building blocks called genetically variant peptides (GVPs) that differ among individuals. </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dirty="0">
              <a:solidFill>
                <a:srgbClr val="333333"/>
              </a:solidFill>
              <a:latin typeface="Arial" panose="020B0604020202020204" pitchFamily="34" charset="0"/>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dirty="0">
                <a:solidFill>
                  <a:srgbClr val="333333"/>
                </a:solidFill>
                <a:latin typeface="Arial" panose="020B0604020202020204" pitchFamily="34" charset="0"/>
              </a:rPr>
              <a:t>“The more GVPs you have, the more people you can distinguish from each other,” says NIST health specialist and study author Zheng Zhang. “It’s like having additional genetic alleles in a DNA profile.”</a:t>
            </a:r>
            <a:endParaRPr lang="en-GB" kern="0" dirty="0">
              <a:solidFill>
                <a:srgbClr val="333333"/>
              </a:solidFill>
              <a:latin typeface="Arial" panose="020B0604020202020204" pitchFamily="34" charset="0"/>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kern="0" dirty="0">
              <a:latin typeface="Arial"/>
              <a:cs typeface="Arial"/>
            </a:endParaRPr>
          </a:p>
          <a:p>
            <a:endParaRPr lang="en-US" dirty="0"/>
          </a:p>
        </p:txBody>
      </p:sp>
    </p:spTree>
    <p:extLst>
      <p:ext uri="{BB962C8B-B14F-4D97-AF65-F5344CB8AC3E}">
        <p14:creationId xmlns:p14="http://schemas.microsoft.com/office/powerpoint/2010/main" val="9609132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pPr lvl="0" fontAlgn="base">
              <a:spcBef>
                <a:spcPct val="20000"/>
              </a:spcBef>
              <a:spcAft>
                <a:spcPct val="0"/>
              </a:spcAft>
            </a:pPr>
            <a:r>
              <a:rPr lang="en-GB" altLang="en-US" b="1" kern="0">
                <a:latin typeface="Arial"/>
                <a:ea typeface="+mn-ea"/>
                <a:cs typeface="Arial"/>
              </a:rPr>
              <a:t>Contamination</a:t>
            </a:r>
            <a:br>
              <a:rPr lang="en-GB" altLang="en-US" kern="0">
                <a:latin typeface="Arial"/>
                <a:ea typeface="+mn-ea"/>
                <a:cs typeface="Arial"/>
              </a:rPr>
            </a:br>
            <a:endParaRPr lang="en-US"/>
          </a:p>
        </p:txBody>
      </p:sp>
      <p:pic>
        <p:nvPicPr>
          <p:cNvPr id="7" name="Graphic 6" descr="Towel">
            <a:extLst>
              <a:ext uri="{FF2B5EF4-FFF2-40B4-BE49-F238E27FC236}">
                <a16:creationId xmlns:a16="http://schemas.microsoft.com/office/drawing/2014/main" id="{13385AA7-0E57-4E4F-8D19-F6EB038887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7504" y="2386051"/>
            <a:ext cx="3448851" cy="3448851"/>
          </a:xfrm>
          <a:prstGeom prst="rect">
            <a:avLst/>
          </a:prstGeom>
        </p:spPr>
      </p:pic>
      <p:sp>
        <p:nvSpPr>
          <p:cNvPr id="3" name="Content Placeholder 2"/>
          <p:cNvSpPr>
            <a:spLocks noGrp="1"/>
          </p:cNvSpPr>
          <p:nvPr>
            <p:ph idx="1"/>
          </p:nvPr>
        </p:nvSpPr>
        <p:spPr>
          <a:xfrm>
            <a:off x="5063613" y="1507067"/>
            <a:ext cx="6383320" cy="4802293"/>
          </a:xfrm>
        </p:spPr>
        <p:txBody>
          <a:bodyPr>
            <a:normAutofit fontScale="92500" lnSpcReduction="10000"/>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US" sz="2400" kern="0" dirty="0">
                <a:latin typeface="Arial"/>
                <a:cs typeface="Arial"/>
              </a:rPr>
              <a:t>Contamination occurs principally in one of three ways;</a:t>
            </a:r>
            <a:r>
              <a:rPr lang="en-US" sz="2400" b="1" kern="0" dirty="0">
                <a:latin typeface="Arial"/>
                <a:cs typeface="Arial"/>
              </a:rPr>
              <a:t> </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24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b="1" kern="0" dirty="0">
                <a:latin typeface="Arial"/>
                <a:cs typeface="Arial"/>
              </a:rPr>
              <a:t>Poor packaging</a:t>
            </a:r>
            <a:r>
              <a:rPr lang="en-GB" sz="2400" kern="0" dirty="0">
                <a:latin typeface="Arial"/>
                <a:cs typeface="Arial"/>
              </a:rPr>
              <a:t> </a:t>
            </a: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2400" kern="0" dirty="0">
                <a:latin typeface="Arial"/>
                <a:cs typeface="Arial"/>
              </a:rPr>
              <a:t>Items inappropriately packaged, not correctly sealed or stored</a:t>
            </a:r>
          </a:p>
          <a:p>
            <a:pPr marL="669925" lvl="1" indent="-325438" fontAlgn="base">
              <a:spcBef>
                <a:spcPct val="20000"/>
              </a:spcBef>
              <a:spcAft>
                <a:spcPct val="0"/>
              </a:spcAft>
              <a:buClr>
                <a:srgbClr val="3B812F"/>
              </a:buClr>
              <a:buSzPct val="60000"/>
              <a:buNone/>
              <a:defRPr/>
            </a:pPr>
            <a:endParaRPr lang="en-GB" sz="2400" kern="0" dirty="0">
              <a:latin typeface="Arial"/>
              <a:cs typeface="Arial"/>
            </a:endParaRPr>
          </a:p>
          <a:p>
            <a:pPr marL="669925" lvl="1" indent="0" fontAlgn="base">
              <a:spcBef>
                <a:spcPts val="0"/>
              </a:spcBef>
              <a:spcAft>
                <a:spcPct val="0"/>
              </a:spcAft>
              <a:buClr>
                <a:srgbClr val="3B812F"/>
              </a:buClr>
              <a:buSzPct val="60000"/>
              <a:buFont typeface="Wingdings" panose="05000000000000000000" pitchFamily="2" charset="2"/>
              <a:buChar char="q"/>
              <a:defRPr/>
            </a:pPr>
            <a:r>
              <a:rPr lang="en-GB" sz="2400" kern="0" dirty="0">
                <a:latin typeface="Arial"/>
                <a:cs typeface="Arial"/>
              </a:rPr>
              <a:t>    Bags not sealed with tape</a:t>
            </a:r>
          </a:p>
          <a:p>
            <a:pPr marL="669925" lvl="1" indent="0" fontAlgn="base">
              <a:spcBef>
                <a:spcPts val="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1084263" lvl="1" indent="-414338" fontAlgn="base">
              <a:spcBef>
                <a:spcPts val="0"/>
              </a:spcBef>
              <a:spcAft>
                <a:spcPct val="0"/>
              </a:spcAft>
              <a:buClr>
                <a:srgbClr val="3B812F"/>
              </a:buClr>
              <a:buSzPct val="60000"/>
              <a:buFont typeface="Wingdings" panose="05000000000000000000" pitchFamily="2" charset="2"/>
              <a:buChar char="q"/>
              <a:defRPr/>
            </a:pPr>
            <a:r>
              <a:rPr lang="en-GB" sz="2400" kern="0" dirty="0">
                <a:latin typeface="Arial"/>
                <a:cs typeface="Arial"/>
              </a:rPr>
              <a:t>Wet bloodstained clothing packaged in    brown paper bags with blood</a:t>
            </a:r>
          </a:p>
          <a:p>
            <a:pPr marL="669925" lvl="1" indent="0" fontAlgn="base">
              <a:spcBef>
                <a:spcPts val="0"/>
              </a:spcBef>
              <a:spcAft>
                <a:spcPct val="0"/>
              </a:spcAft>
              <a:buClr>
                <a:srgbClr val="3B812F"/>
              </a:buClr>
              <a:buSzPct val="60000"/>
              <a:buNone/>
              <a:defRPr/>
            </a:pPr>
            <a:r>
              <a:rPr lang="en-GB" sz="2400" kern="0" dirty="0">
                <a:latin typeface="Arial"/>
                <a:cs typeface="Arial"/>
              </a:rPr>
              <a:t>      leaking through</a:t>
            </a:r>
          </a:p>
          <a:p>
            <a:pPr marL="669925" lvl="1" indent="0" fontAlgn="base">
              <a:spcBef>
                <a:spcPts val="0"/>
              </a:spcBef>
              <a:spcAft>
                <a:spcPct val="0"/>
              </a:spcAft>
              <a:buClr>
                <a:srgbClr val="3B812F"/>
              </a:buClr>
              <a:buSzPct val="60000"/>
              <a:buFont typeface="Wingdings" panose="05000000000000000000" pitchFamily="2" charset="2"/>
              <a:buChar char="q"/>
              <a:defRPr/>
            </a:pPr>
            <a:endParaRPr lang="en-GB" sz="2400" kern="0" dirty="0">
              <a:latin typeface="Arial"/>
              <a:cs typeface="Arial"/>
            </a:endParaRPr>
          </a:p>
          <a:p>
            <a:pPr marL="669925" lvl="1" indent="0" fontAlgn="base">
              <a:spcBef>
                <a:spcPts val="0"/>
              </a:spcBef>
              <a:spcAft>
                <a:spcPct val="0"/>
              </a:spcAft>
              <a:buClr>
                <a:srgbClr val="3B812F"/>
              </a:buClr>
              <a:buSzPct val="60000"/>
              <a:buFont typeface="Wingdings" panose="05000000000000000000" pitchFamily="2" charset="2"/>
              <a:buChar char="q"/>
              <a:defRPr/>
            </a:pPr>
            <a:r>
              <a:rPr lang="en-GB" sz="2400" kern="0" dirty="0">
                <a:latin typeface="Arial"/>
                <a:cs typeface="Arial"/>
              </a:rPr>
              <a:t>    Exhibits suspected of containing    accelerants, not correctly packaged</a:t>
            </a:r>
          </a:p>
          <a:p>
            <a:pPr marL="669925" lvl="1" indent="0" fontAlgn="base">
              <a:spcBef>
                <a:spcPts val="0"/>
              </a:spcBef>
              <a:spcAft>
                <a:spcPct val="0"/>
              </a:spcAft>
              <a:buClr>
                <a:srgbClr val="3B812F"/>
              </a:buClr>
              <a:buSzPct val="60000"/>
              <a:buNone/>
              <a:defRPr/>
            </a:pPr>
            <a:r>
              <a:rPr lang="en-GB" sz="2400" kern="0" dirty="0">
                <a:latin typeface="Arial"/>
                <a:cs typeface="Arial"/>
              </a:rPr>
              <a:t>      in nylon bags </a:t>
            </a:r>
          </a:p>
          <a:p>
            <a:endParaRPr lang="en-US" sz="1500" dirty="0"/>
          </a:p>
        </p:txBody>
      </p:sp>
    </p:spTree>
    <p:extLst>
      <p:ext uri="{BB962C8B-B14F-4D97-AF65-F5344CB8AC3E}">
        <p14:creationId xmlns:p14="http://schemas.microsoft.com/office/powerpoint/2010/main" val="18624380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marL="342900" lvl="0" indent="-342900" algn="r" fontAlgn="base">
              <a:spcBef>
                <a:spcPct val="20000"/>
              </a:spcBef>
              <a:spcAft>
                <a:spcPct val="0"/>
              </a:spcAft>
              <a:defRPr/>
            </a:pPr>
            <a:r>
              <a:rPr lang="en-GB" sz="3500" b="1" kern="0">
                <a:solidFill>
                  <a:srgbClr val="FFFFFF"/>
                </a:solidFill>
                <a:latin typeface="Arial"/>
                <a:ea typeface="+mn-ea"/>
                <a:cs typeface="Arial"/>
              </a:rPr>
              <a:t>Secondary Transfer</a:t>
            </a:r>
            <a:br>
              <a:rPr lang="en-GB" sz="3500" b="1" kern="0">
                <a:solidFill>
                  <a:srgbClr val="FFFFFF"/>
                </a:solidFill>
                <a:latin typeface="Arial"/>
                <a:ea typeface="+mn-ea"/>
                <a:cs typeface="Arial"/>
              </a:rPr>
            </a:br>
            <a:endParaRPr lang="en-US" sz="3500">
              <a:solidFill>
                <a:srgbClr val="FFFFFF"/>
              </a:solidFill>
            </a:endParaRPr>
          </a:p>
        </p:txBody>
      </p:sp>
      <p:sp>
        <p:nvSpPr>
          <p:cNvPr id="3" name="Content Placeholder 2"/>
          <p:cNvSpPr>
            <a:spLocks noGrp="1"/>
          </p:cNvSpPr>
          <p:nvPr>
            <p:ph idx="1"/>
          </p:nvPr>
        </p:nvSpPr>
        <p:spPr>
          <a:xfrm>
            <a:off x="4951048" y="355600"/>
            <a:ext cx="6800685" cy="6146800"/>
          </a:xfrm>
        </p:spPr>
        <p:txBody>
          <a:bodyPr anchor="ctr">
            <a:normAutofit/>
          </a:bodyPr>
          <a:lstStyle/>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1800" kern="0" dirty="0">
                <a:latin typeface="Arial"/>
                <a:cs typeface="Arial"/>
              </a:rPr>
              <a:t>Where a third party or object transfers material between two other surfaces, either by accident or on purpose.</a:t>
            </a:r>
          </a:p>
          <a:p>
            <a:pPr marL="342900" lvl="0" indent="-342900" fontAlgn="base">
              <a:spcBef>
                <a:spcPct val="20000"/>
              </a:spcBef>
              <a:spcAft>
                <a:spcPct val="0"/>
              </a:spcAft>
              <a:buClr>
                <a:srgbClr val="CC9900"/>
              </a:buClr>
              <a:buSzPct val="65000"/>
              <a:buNone/>
              <a:defRPr/>
            </a:pPr>
            <a:endParaRPr lang="en-GB" sz="1800" kern="0" dirty="0">
              <a:latin typeface="Arial"/>
              <a:cs typeface="Arial"/>
            </a:endParaRPr>
          </a:p>
          <a:p>
            <a:pPr marL="342900" lvl="2" indent="-342900" fontAlgn="base">
              <a:spcBef>
                <a:spcPct val="20000"/>
              </a:spcBef>
              <a:spcAft>
                <a:spcPct val="0"/>
              </a:spcAft>
              <a:buClr>
                <a:srgbClr val="CC9900"/>
              </a:buClr>
              <a:buSzPct val="65000"/>
              <a:buFont typeface="Wingdings" panose="05000000000000000000" pitchFamily="2" charset="2"/>
              <a:buChar char="n"/>
              <a:defRPr/>
            </a:pPr>
            <a:r>
              <a:rPr lang="en-GB" sz="1800" b="1" kern="0" dirty="0">
                <a:latin typeface="Arial"/>
                <a:cs typeface="Arial"/>
              </a:rPr>
              <a:t>Transfer </a:t>
            </a:r>
            <a:r>
              <a:rPr lang="en-GB" sz="1800" kern="0" dirty="0">
                <a:latin typeface="Arial"/>
                <a:cs typeface="Arial"/>
              </a:rPr>
              <a:t>from A via C to B, example:</a:t>
            </a:r>
          </a:p>
          <a:p>
            <a:pPr marL="342900" lvl="2" indent="-342900" fontAlgn="base">
              <a:spcBef>
                <a:spcPct val="20000"/>
              </a:spcBef>
              <a:spcAft>
                <a:spcPct val="0"/>
              </a:spcAft>
              <a:buClr>
                <a:srgbClr val="CC9900"/>
              </a:buClr>
              <a:buSzPct val="65000"/>
              <a:buFont typeface="Wingdings" panose="05000000000000000000" pitchFamily="2" charset="2"/>
              <a:buChar char="n"/>
              <a:defRPr/>
            </a:pPr>
            <a:endParaRPr lang="en-GB" sz="18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Victim </a:t>
            </a:r>
            <a:r>
              <a:rPr lang="en-GB" b="1" kern="0" dirty="0">
                <a:latin typeface="Arial"/>
                <a:cs typeface="Arial"/>
              </a:rPr>
              <a:t>Mr Jones </a:t>
            </a:r>
            <a:r>
              <a:rPr lang="en-GB" kern="0" dirty="0">
                <a:latin typeface="Arial"/>
                <a:cs typeface="Arial"/>
              </a:rPr>
              <a:t>is transported in a </a:t>
            </a:r>
            <a:r>
              <a:rPr lang="en-GB" b="1" kern="0" dirty="0">
                <a:latin typeface="Arial"/>
                <a:cs typeface="Arial"/>
              </a:rPr>
              <a:t>Police vehicle</a:t>
            </a:r>
            <a:r>
              <a:rPr lang="en-GB" kern="0" dirty="0">
                <a:latin typeface="Arial"/>
                <a:cs typeface="Arial"/>
              </a:rPr>
              <a: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The suspect </a:t>
            </a:r>
            <a:r>
              <a:rPr lang="en-GB" b="1" kern="0" dirty="0">
                <a:latin typeface="Arial"/>
                <a:cs typeface="Arial"/>
              </a:rPr>
              <a:t>Mr Smith </a:t>
            </a:r>
            <a:r>
              <a:rPr lang="en-GB" kern="0" dirty="0">
                <a:latin typeface="Arial"/>
                <a:cs typeface="Arial"/>
              </a:rPr>
              <a:t>is later transported in same </a:t>
            </a:r>
            <a:r>
              <a:rPr lang="en-GB" b="1" kern="0" dirty="0">
                <a:latin typeface="Arial"/>
                <a:cs typeface="Arial"/>
              </a:rPr>
              <a:t>Police vehicle</a:t>
            </a:r>
            <a:r>
              <a:rPr lang="en-GB" kern="0" dirty="0">
                <a:latin typeface="Arial"/>
                <a:cs typeface="Arial"/>
              </a:rPr>
              <a:t>.</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Fibres from </a:t>
            </a:r>
            <a:r>
              <a:rPr lang="en-GB" b="1" kern="0" dirty="0">
                <a:latin typeface="Arial"/>
                <a:cs typeface="Arial"/>
              </a:rPr>
              <a:t>Mr Jones </a:t>
            </a:r>
            <a:r>
              <a:rPr lang="en-GB" kern="0" dirty="0">
                <a:latin typeface="Arial"/>
                <a:cs typeface="Arial"/>
              </a:rPr>
              <a:t>will be transferred to the </a:t>
            </a:r>
            <a:r>
              <a:rPr lang="en-GB" b="1" kern="0" dirty="0">
                <a:latin typeface="Arial"/>
                <a:cs typeface="Arial"/>
              </a:rPr>
              <a:t>Police vehicle </a:t>
            </a:r>
            <a:r>
              <a:rPr lang="en-GB" kern="0" dirty="0">
                <a:latin typeface="Arial"/>
                <a:cs typeface="Arial"/>
              </a:rPr>
              <a:t>and when </a:t>
            </a:r>
            <a:r>
              <a:rPr lang="en-GB" b="1" kern="0" dirty="0">
                <a:latin typeface="Arial"/>
                <a:cs typeface="Arial"/>
              </a:rPr>
              <a:t>Mr Smith </a:t>
            </a:r>
            <a:r>
              <a:rPr lang="en-GB" kern="0" dirty="0">
                <a:latin typeface="Arial"/>
                <a:cs typeface="Arial"/>
              </a:rPr>
              <a:t>sits in the same vehicle those fibres will be transferred to him</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kern="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800" b="1" kern="0" dirty="0">
                <a:latin typeface="Arial"/>
                <a:cs typeface="Arial"/>
              </a:rPr>
              <a:t>Avoidance :- Use different vehicles</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1800"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b="1" kern="0" dirty="0">
                <a:latin typeface="Arial"/>
                <a:cs typeface="Arial"/>
              </a:rPr>
              <a:t>CSI</a:t>
            </a:r>
            <a:r>
              <a:rPr lang="en-GB" kern="0" dirty="0">
                <a:latin typeface="Arial"/>
                <a:cs typeface="Arial"/>
              </a:rPr>
              <a:t> attends a </a:t>
            </a:r>
            <a:r>
              <a:rPr lang="en-GB" b="1" kern="0" dirty="0">
                <a:latin typeface="Arial"/>
                <a:cs typeface="Arial"/>
              </a:rPr>
              <a:t>crime scene </a:t>
            </a:r>
            <a:r>
              <a:rPr lang="en-GB" kern="0" dirty="0">
                <a:latin typeface="Arial"/>
                <a:cs typeface="Arial"/>
              </a:rPr>
              <a:t>and then seizes and packages </a:t>
            </a:r>
            <a:r>
              <a:rPr lang="en-GB" b="1" kern="0" dirty="0">
                <a:latin typeface="Arial"/>
                <a:cs typeface="Arial"/>
              </a:rPr>
              <a:t>suspects clothing</a:t>
            </a: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kern="0" dirty="0">
                <a:latin typeface="Arial"/>
                <a:cs typeface="Arial"/>
              </a:rPr>
              <a:t>Evidence from the </a:t>
            </a:r>
            <a:r>
              <a:rPr lang="en-GB" b="1" kern="0" dirty="0">
                <a:latin typeface="Arial"/>
                <a:cs typeface="Arial"/>
              </a:rPr>
              <a:t>CS</a:t>
            </a:r>
            <a:r>
              <a:rPr lang="en-GB" kern="0" dirty="0">
                <a:latin typeface="Arial"/>
                <a:cs typeface="Arial"/>
              </a:rPr>
              <a:t>I will be transferred from the </a:t>
            </a:r>
            <a:r>
              <a:rPr lang="en-GB" b="1" kern="0" dirty="0">
                <a:latin typeface="Arial"/>
                <a:cs typeface="Arial"/>
              </a:rPr>
              <a:t>Crime Scene </a:t>
            </a:r>
            <a:r>
              <a:rPr lang="en-GB" kern="0" dirty="0">
                <a:latin typeface="Arial"/>
                <a:cs typeface="Arial"/>
              </a:rPr>
              <a:t>to the </a:t>
            </a:r>
            <a:r>
              <a:rPr lang="en-GB" b="1" kern="0" dirty="0">
                <a:latin typeface="Arial"/>
                <a:cs typeface="Arial"/>
              </a:rPr>
              <a:t>suspects clothing</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b="1" kern="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800" b="1" kern="0" dirty="0">
                <a:latin typeface="Arial"/>
                <a:cs typeface="Arial"/>
              </a:rPr>
              <a:t>Avoidance :- Use different CSI personnel</a:t>
            </a:r>
          </a:p>
          <a:p>
            <a:endParaRPr lang="en-US" sz="1500" dirty="0"/>
          </a:p>
        </p:txBody>
      </p:sp>
    </p:spTree>
    <p:extLst>
      <p:ext uri="{BB962C8B-B14F-4D97-AF65-F5344CB8AC3E}">
        <p14:creationId xmlns:p14="http://schemas.microsoft.com/office/powerpoint/2010/main" val="457484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marL="342900" lvl="0" indent="-342900" algn="r" fontAlgn="base">
              <a:spcBef>
                <a:spcPct val="20000"/>
              </a:spcBef>
              <a:spcAft>
                <a:spcPct val="0"/>
              </a:spcAft>
              <a:defRPr/>
            </a:pPr>
            <a:r>
              <a:rPr lang="en-GB" sz="2800" b="1" kern="0">
                <a:solidFill>
                  <a:srgbClr val="FFFFFF"/>
                </a:solidFill>
                <a:latin typeface="Arial"/>
                <a:ea typeface="+mn-ea"/>
                <a:cs typeface="Arial"/>
              </a:rPr>
              <a:t>Inappropriate Actions</a:t>
            </a:r>
            <a:br>
              <a:rPr lang="en-GB" sz="2800" b="1" kern="0">
                <a:solidFill>
                  <a:srgbClr val="FFFFFF"/>
                </a:solidFill>
                <a:latin typeface="Arial"/>
                <a:ea typeface="+mn-ea"/>
                <a:cs typeface="Arial"/>
              </a:rPr>
            </a:br>
            <a:endParaRPr lang="en-US" sz="2800">
              <a:solidFill>
                <a:srgbClr val="FFFFFF"/>
              </a:solidFill>
            </a:endParaRPr>
          </a:p>
        </p:txBody>
      </p:sp>
      <p:sp>
        <p:nvSpPr>
          <p:cNvPr id="3" name="Content Placeholder 2"/>
          <p:cNvSpPr>
            <a:spLocks noGrp="1"/>
          </p:cNvSpPr>
          <p:nvPr>
            <p:ph idx="1"/>
          </p:nvPr>
        </p:nvSpPr>
        <p:spPr>
          <a:xfrm>
            <a:off x="4951048" y="254000"/>
            <a:ext cx="6851485" cy="6366933"/>
          </a:xfrm>
        </p:spPr>
        <p:txBody>
          <a:bodyPr anchor="ctr">
            <a:normAutofit/>
          </a:bodyPr>
          <a:lstStyle/>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1500" kern="0" dirty="0">
                <a:latin typeface="Arial"/>
                <a:cs typeface="Arial"/>
              </a:rPr>
              <a:t>Contamination can occur due to :</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1500" kern="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kern="0" dirty="0">
                <a:latin typeface="Arial"/>
                <a:cs typeface="Arial"/>
              </a:rPr>
              <a:t>(</a:t>
            </a:r>
            <a:r>
              <a:rPr lang="en-GB" sz="1500" kern="0" dirty="0" err="1">
                <a:latin typeface="Arial"/>
                <a:cs typeface="Arial"/>
              </a:rPr>
              <a:t>i</a:t>
            </a:r>
            <a:r>
              <a:rPr lang="en-GB" sz="1500" kern="0" dirty="0">
                <a:latin typeface="Arial"/>
                <a:cs typeface="Arial"/>
              </a:rPr>
              <a:t>)  Coughing/speaking over DNA samples</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GB" sz="1500" kern="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kern="0" dirty="0">
                <a:latin typeface="Arial"/>
                <a:cs typeface="Arial"/>
              </a:rPr>
              <a:t>(ii)  Attending a scene then taking clothing from the suspects</a:t>
            </a:r>
          </a:p>
          <a:p>
            <a:pPr marL="1022350" lvl="2" indent="-350838" fontAlgn="base">
              <a:spcBef>
                <a:spcPct val="20000"/>
              </a:spcBef>
              <a:spcAft>
                <a:spcPct val="0"/>
              </a:spcAft>
              <a:buClr>
                <a:srgbClr val="CC9900"/>
              </a:buClr>
              <a:buSzPct val="65000"/>
              <a:buFont typeface="Wingdings" panose="05000000000000000000" pitchFamily="2" charset="2"/>
              <a:buChar char="n"/>
              <a:defRPr/>
            </a:pPr>
            <a:endParaRPr lang="en-GB" sz="1500" kern="0" dirty="0">
              <a:latin typeface="Arial"/>
              <a:cs typeface="Arial"/>
            </a:endParaRPr>
          </a:p>
          <a:p>
            <a:pPr marL="342900" lvl="0" indent="-342900" fontAlgn="base">
              <a:spcBef>
                <a:spcPct val="20000"/>
              </a:spcBef>
              <a:spcAft>
                <a:spcPct val="0"/>
              </a:spcAft>
              <a:buClr>
                <a:srgbClr val="CC9900"/>
              </a:buClr>
              <a:buSzPct val="65000"/>
              <a:buFont typeface="Wingdings" panose="05000000000000000000" pitchFamily="2" charset="2"/>
              <a:buChar char="n"/>
              <a:defRPr/>
            </a:pPr>
            <a:r>
              <a:rPr lang="en-GB" sz="1500" b="1" kern="0" dirty="0">
                <a:latin typeface="Arial"/>
                <a:cs typeface="Arial"/>
              </a:rPr>
              <a:t> Packaging</a:t>
            </a:r>
          </a:p>
          <a:p>
            <a:pPr marL="342900" lvl="0" indent="-342900" fontAlgn="base">
              <a:spcBef>
                <a:spcPct val="20000"/>
              </a:spcBef>
              <a:spcAft>
                <a:spcPct val="0"/>
              </a:spcAft>
              <a:buClr>
                <a:srgbClr val="CC9900"/>
              </a:buClr>
              <a:buSzPct val="65000"/>
              <a:buFont typeface="Wingdings" panose="05000000000000000000" pitchFamily="2" charset="2"/>
              <a:buChar char="n"/>
              <a:defRPr/>
            </a:pPr>
            <a:endParaRPr lang="en-GB" sz="1500" b="1" kern="0" dirty="0">
              <a:latin typeface="Arial"/>
              <a:cs typeface="Arial"/>
            </a:endParaRPr>
          </a:p>
          <a:p>
            <a:pPr marL="669925" lvl="1" indent="-325438" fontAlgn="base">
              <a:spcBef>
                <a:spcPct val="20000"/>
              </a:spcBef>
              <a:spcAft>
                <a:spcPct val="0"/>
              </a:spcAft>
              <a:buClr>
                <a:srgbClr val="3B812F"/>
              </a:buClr>
              <a:buSzPct val="60000"/>
              <a:buFont typeface="Wingdings" panose="05000000000000000000" pitchFamily="2" charset="2"/>
              <a:buChar char="q"/>
              <a:defRPr/>
            </a:pPr>
            <a:r>
              <a:rPr lang="en-GB" sz="1500" kern="0" dirty="0">
                <a:latin typeface="Arial"/>
                <a:cs typeface="Arial"/>
              </a:rPr>
              <a:t>It is important all exhibits are packaged, secured, labelled and stored appropriately.</a:t>
            </a:r>
          </a:p>
          <a:p>
            <a:pPr marL="669925" lvl="1" indent="-325438" fontAlgn="base">
              <a:spcBef>
                <a:spcPct val="20000"/>
              </a:spcBef>
              <a:spcAft>
                <a:spcPct val="0"/>
              </a:spcAft>
              <a:buClr>
                <a:srgbClr val="3B812F"/>
              </a:buClr>
              <a:buSzPct val="60000"/>
              <a:buFont typeface="Wingdings" panose="05000000000000000000" pitchFamily="2" charset="2"/>
              <a:buChar char="q"/>
              <a:defRPr/>
            </a:pPr>
            <a:endParaRPr lang="en-GB" sz="1500" kern="0" dirty="0">
              <a:latin typeface="Arial"/>
              <a:cs typeface="Arial"/>
            </a:endParaRP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b="1" kern="0" dirty="0">
                <a:latin typeface="Arial"/>
                <a:cs typeface="Arial"/>
              </a:rPr>
              <a:t>LABELLING </a:t>
            </a: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GB" sz="1500" b="1" kern="0" dirty="0">
                <a:latin typeface="Arial"/>
                <a:cs typeface="Arial"/>
              </a:rPr>
              <a:t>Exhibit should be fully labelled with description of exhibit, recovered from, address and/or individual’s name.</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b="1" kern="0" dirty="0">
                <a:latin typeface="Arial"/>
                <a:cs typeface="Arial"/>
              </a:rPr>
              <a:t>ISOLATION  </a:t>
            </a: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GB" sz="1500" b="1" kern="0" dirty="0">
                <a:latin typeface="Arial"/>
                <a:cs typeface="Arial"/>
              </a:rPr>
              <a:t>Exhibit needs to be packaged, signed, sealed and labelled at the time it was recovered</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b="1" kern="0" dirty="0">
                <a:latin typeface="Arial"/>
                <a:cs typeface="Arial"/>
              </a:rPr>
              <a:t>SECURITY  </a:t>
            </a: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GB" sz="1500" b="1" kern="0" dirty="0">
                <a:latin typeface="Arial"/>
                <a:cs typeface="Arial"/>
              </a:rPr>
              <a:t>Exhibits need to be secured in storage facilities, in order to retain the integrity of the evidence.</a:t>
            </a:r>
          </a:p>
          <a:p>
            <a:pPr marL="1022350" lvl="2" indent="-350838" fontAlgn="base">
              <a:spcBef>
                <a:spcPct val="20000"/>
              </a:spcBef>
              <a:spcAft>
                <a:spcPct val="0"/>
              </a:spcAft>
              <a:buClr>
                <a:srgbClr val="CC9900"/>
              </a:buClr>
              <a:buSzPct val="65000"/>
              <a:buFont typeface="Wingdings" panose="05000000000000000000" pitchFamily="2" charset="2"/>
              <a:buChar char="n"/>
              <a:defRPr/>
            </a:pPr>
            <a:r>
              <a:rPr lang="en-GB" sz="1500" b="1" kern="0" dirty="0">
                <a:latin typeface="Arial"/>
                <a:cs typeface="Arial"/>
              </a:rPr>
              <a:t>PRESERVATION  </a:t>
            </a:r>
          </a:p>
          <a:p>
            <a:pPr marL="1339850" lvl="3" indent="-315913" fontAlgn="base">
              <a:spcBef>
                <a:spcPct val="20000"/>
              </a:spcBef>
              <a:spcAft>
                <a:spcPct val="0"/>
              </a:spcAft>
              <a:buClr>
                <a:srgbClr val="3B812F"/>
              </a:buClr>
              <a:buSzPct val="70000"/>
              <a:buFont typeface="Wingdings" panose="05000000000000000000" pitchFamily="2" charset="2"/>
              <a:buChar char="q"/>
              <a:defRPr/>
            </a:pPr>
            <a:r>
              <a:rPr lang="en-GB" sz="1500" b="1" kern="0" dirty="0">
                <a:latin typeface="Arial"/>
                <a:cs typeface="Arial"/>
              </a:rPr>
              <a:t>Exhibits should be stored in ideal conditions in order to maintain the integrity and gain maximum evidential value when examined later.</a:t>
            </a:r>
          </a:p>
          <a:p>
            <a:endParaRPr lang="en-US" sz="1500" dirty="0"/>
          </a:p>
        </p:txBody>
      </p:sp>
    </p:spTree>
    <p:extLst>
      <p:ext uri="{BB962C8B-B14F-4D97-AF65-F5344CB8AC3E}">
        <p14:creationId xmlns:p14="http://schemas.microsoft.com/office/powerpoint/2010/main" val="34193880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pic>
        <p:nvPicPr>
          <p:cNvPr id="4" name="Content Placeholder 3">
            <a:extLst>
              <a:ext uri="{FF2B5EF4-FFF2-40B4-BE49-F238E27FC236}">
                <a16:creationId xmlns:a16="http://schemas.microsoft.com/office/drawing/2014/main" id="{7F6935CA-9B7A-442D-A085-BBC81D29C678}"/>
              </a:ext>
            </a:extLst>
          </p:cNvPr>
          <p:cNvPicPr>
            <a:picLocks noChangeAspect="1"/>
          </p:cNvPicPr>
          <p:nvPr/>
        </p:nvPicPr>
        <p:blipFill rotWithShape="1">
          <a:blip r:embed="rId2"/>
          <a:srcRect t="6629"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pPr marL="0" indent="0">
              <a:buNone/>
            </a:pPr>
            <a:r>
              <a:rPr lang="en-US" dirty="0">
                <a:solidFill>
                  <a:srgbClr val="FFFFFF"/>
                </a:solidFill>
              </a:rPr>
              <a:t>Sarah Payne was aged 8 years when she was abducted sexually assaulted and murdered by Roy Whiting in July 2000.</a:t>
            </a:r>
          </a:p>
          <a:p>
            <a:pPr marL="0" indent="0">
              <a:buNone/>
            </a:pP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38956867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pPr marL="0" indent="0">
              <a:buNone/>
            </a:pPr>
            <a:r>
              <a:rPr lang="en-US" dirty="0">
                <a:solidFill>
                  <a:srgbClr val="FFFFFF"/>
                </a:solidFill>
              </a:rPr>
              <a:t>Roy Whiting was 40 years old when he murdered Sarah Payne</a:t>
            </a:r>
          </a:p>
          <a:p>
            <a:pPr marL="0" indent="0">
              <a:buNone/>
            </a:pPr>
            <a:r>
              <a:rPr lang="en-US" dirty="0">
                <a:solidFill>
                  <a:srgbClr val="FFFFFF"/>
                </a:solidFill>
              </a:rPr>
              <a:t>In 1995 Whiting had been convicted of the abduction and sexual assault of a 9-year-old girl he pleaded guilty and received 4 years imprisonment even though a psychiatrist advised that he was likely to reoffend</a:t>
            </a:r>
          </a:p>
          <a:p>
            <a:pPr marL="0" indent="0">
              <a:buNone/>
            </a:pPr>
            <a:endParaRPr lang="en-US" dirty="0">
              <a:solidFill>
                <a:srgbClr val="FFFFFF"/>
              </a:solidFill>
            </a:endParaRPr>
          </a:p>
          <a:p>
            <a:endParaRPr lang="en-US" dirty="0">
              <a:solidFill>
                <a:srgbClr val="FFFFFF"/>
              </a:solidFill>
            </a:endParaRPr>
          </a:p>
        </p:txBody>
      </p:sp>
      <p:pic>
        <p:nvPicPr>
          <p:cNvPr id="3" name="Picture 2">
            <a:extLst>
              <a:ext uri="{FF2B5EF4-FFF2-40B4-BE49-F238E27FC236}">
                <a16:creationId xmlns:a16="http://schemas.microsoft.com/office/drawing/2014/main" id="{E84C4CF5-6109-419C-849D-C2A484DE5E30}"/>
              </a:ext>
            </a:extLst>
          </p:cNvPr>
          <p:cNvPicPr>
            <a:picLocks noChangeAspect="1"/>
          </p:cNvPicPr>
          <p:nvPr/>
        </p:nvPicPr>
        <p:blipFill>
          <a:blip r:embed="rId2"/>
          <a:stretch>
            <a:fillRect/>
          </a:stretch>
        </p:blipFill>
        <p:spPr>
          <a:xfrm>
            <a:off x="321732" y="452258"/>
            <a:ext cx="7064121" cy="3975758"/>
          </a:xfrm>
          <a:prstGeom prst="rect">
            <a:avLst/>
          </a:prstGeom>
        </p:spPr>
      </p:pic>
    </p:spTree>
    <p:extLst>
      <p:ext uri="{BB962C8B-B14F-4D97-AF65-F5344CB8AC3E}">
        <p14:creationId xmlns:p14="http://schemas.microsoft.com/office/powerpoint/2010/main" val="18684286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pPr marL="0" indent="0">
              <a:buNone/>
            </a:pPr>
            <a:r>
              <a:rPr lang="en-US" dirty="0">
                <a:solidFill>
                  <a:srgbClr val="FFFFFF"/>
                </a:solidFill>
              </a:rPr>
              <a:t>Whiting was released after 2 years and 5 months (the 5 months added as he refused to undertake a sexual offenders rehabilitation course</a:t>
            </a:r>
          </a:p>
          <a:p>
            <a:pPr marL="0" indent="0">
              <a:buNone/>
            </a:pPr>
            <a:r>
              <a:rPr lang="en-US" dirty="0">
                <a:solidFill>
                  <a:srgbClr val="FFFFFF"/>
                </a:solidFill>
              </a:rPr>
              <a:t>He was one of the first persons to be placed upon the Sex Offenders Register</a:t>
            </a:r>
          </a:p>
          <a:p>
            <a:pPr marL="0" indent="0">
              <a:buNone/>
            </a:pPr>
            <a:endParaRPr lang="en-US" dirty="0">
              <a:solidFill>
                <a:srgbClr val="FFFFFF"/>
              </a:solidFill>
            </a:endParaRPr>
          </a:p>
          <a:p>
            <a:endParaRPr lang="en-US" dirty="0">
              <a:solidFill>
                <a:srgbClr val="FFFFFF"/>
              </a:solidFill>
            </a:endParaRPr>
          </a:p>
        </p:txBody>
      </p:sp>
      <p:pic>
        <p:nvPicPr>
          <p:cNvPr id="3" name="Picture 2">
            <a:extLst>
              <a:ext uri="{FF2B5EF4-FFF2-40B4-BE49-F238E27FC236}">
                <a16:creationId xmlns:a16="http://schemas.microsoft.com/office/drawing/2014/main" id="{E84C4CF5-6109-419C-849D-C2A484DE5E30}"/>
              </a:ext>
            </a:extLst>
          </p:cNvPr>
          <p:cNvPicPr>
            <a:picLocks noChangeAspect="1"/>
          </p:cNvPicPr>
          <p:nvPr/>
        </p:nvPicPr>
        <p:blipFill>
          <a:blip r:embed="rId2"/>
          <a:stretch>
            <a:fillRect/>
          </a:stretch>
        </p:blipFill>
        <p:spPr>
          <a:xfrm>
            <a:off x="321732" y="452258"/>
            <a:ext cx="7064121" cy="3975758"/>
          </a:xfrm>
          <a:prstGeom prst="rect">
            <a:avLst/>
          </a:prstGeom>
        </p:spPr>
      </p:pic>
    </p:spTree>
    <p:extLst>
      <p:ext uri="{BB962C8B-B14F-4D97-AF65-F5344CB8AC3E}">
        <p14:creationId xmlns:p14="http://schemas.microsoft.com/office/powerpoint/2010/main" val="3669178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pic>
        <p:nvPicPr>
          <p:cNvPr id="4" name="Content Placeholder 3">
            <a:extLst>
              <a:ext uri="{FF2B5EF4-FFF2-40B4-BE49-F238E27FC236}">
                <a16:creationId xmlns:a16="http://schemas.microsoft.com/office/drawing/2014/main" id="{7F6935CA-9B7A-442D-A085-BBC81D29C678}"/>
              </a:ext>
            </a:extLst>
          </p:cNvPr>
          <p:cNvPicPr>
            <a:picLocks noChangeAspect="1"/>
          </p:cNvPicPr>
          <p:nvPr/>
        </p:nvPicPr>
        <p:blipFill rotWithShape="1">
          <a:blip r:embed="rId2"/>
          <a:srcRect t="6629"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rPr>
              <a:t>During the investigation, a Sarah’s shoe with a Velcro strap was recovered and </a:t>
            </a:r>
            <a:r>
              <a:rPr lang="en-US" dirty="0" err="1">
                <a:solidFill>
                  <a:srgbClr val="FFFFFF"/>
                </a:solidFill>
              </a:rPr>
              <a:t>fibres</a:t>
            </a:r>
            <a:r>
              <a:rPr lang="en-US" dirty="0">
                <a:solidFill>
                  <a:srgbClr val="FFFFFF"/>
                </a:solidFill>
              </a:rPr>
              <a:t> found on the Velcro matched her sweatshirt, others matched a red sweatshirt found in the rear of Whiting’s van.</a:t>
            </a:r>
          </a:p>
          <a:p>
            <a:r>
              <a:rPr lang="en-US" dirty="0">
                <a:solidFill>
                  <a:srgbClr val="FFFFFF"/>
                </a:solidFill>
              </a:rPr>
              <a:t>During the investigation a large number of forensic exhibits had been recovered and forwarded to the forensic laboratory</a:t>
            </a:r>
          </a:p>
        </p:txBody>
      </p:sp>
    </p:spTree>
    <p:extLst>
      <p:ext uri="{BB962C8B-B14F-4D97-AF65-F5344CB8AC3E}">
        <p14:creationId xmlns:p14="http://schemas.microsoft.com/office/powerpoint/2010/main" val="766472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pic>
        <p:nvPicPr>
          <p:cNvPr id="4" name="Content Placeholder 3">
            <a:extLst>
              <a:ext uri="{FF2B5EF4-FFF2-40B4-BE49-F238E27FC236}">
                <a16:creationId xmlns:a16="http://schemas.microsoft.com/office/drawing/2014/main" id="{7F6935CA-9B7A-442D-A085-BBC81D29C678}"/>
              </a:ext>
            </a:extLst>
          </p:cNvPr>
          <p:cNvPicPr>
            <a:picLocks noChangeAspect="1"/>
          </p:cNvPicPr>
          <p:nvPr/>
        </p:nvPicPr>
        <p:blipFill rotWithShape="1">
          <a:blip r:embed="rId2"/>
          <a:srcRect t="6629"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lnSpcReduction="10000"/>
          </a:bodyPr>
          <a:lstStyle/>
          <a:p>
            <a:r>
              <a:rPr lang="en-US" dirty="0">
                <a:solidFill>
                  <a:srgbClr val="FFFFFF"/>
                </a:solidFill>
              </a:rPr>
              <a:t>Forensic scientists noticed that some hairs had adhered themselves to the outside of the forensic bags in which exhibits had been placed when the bags had been laid out on the floor in Sarah’s house </a:t>
            </a:r>
          </a:p>
          <a:p>
            <a:r>
              <a:rPr lang="en-US" dirty="0">
                <a:solidFill>
                  <a:srgbClr val="FFFFFF"/>
                </a:solidFill>
              </a:rPr>
              <a:t>The </a:t>
            </a:r>
            <a:r>
              <a:rPr lang="en-US" dirty="0" err="1">
                <a:solidFill>
                  <a:srgbClr val="FFFFFF"/>
                </a:solidFill>
              </a:rPr>
              <a:t>defence</a:t>
            </a:r>
            <a:r>
              <a:rPr lang="en-US" dirty="0">
                <a:solidFill>
                  <a:srgbClr val="FFFFFF"/>
                </a:solidFill>
              </a:rPr>
              <a:t> later argued that the hairs found on Whiting’s red sweatshirt in the vehicle had been ‘contaminated’ with hair picked upon the outside of the bags during the search of Sarah’s home. </a:t>
            </a:r>
          </a:p>
        </p:txBody>
      </p:sp>
    </p:spTree>
    <p:extLst>
      <p:ext uri="{BB962C8B-B14F-4D97-AF65-F5344CB8AC3E}">
        <p14:creationId xmlns:p14="http://schemas.microsoft.com/office/powerpoint/2010/main" val="2528833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pic>
        <p:nvPicPr>
          <p:cNvPr id="4" name="Content Placeholder 3">
            <a:extLst>
              <a:ext uri="{FF2B5EF4-FFF2-40B4-BE49-F238E27FC236}">
                <a16:creationId xmlns:a16="http://schemas.microsoft.com/office/drawing/2014/main" id="{7F6935CA-9B7A-442D-A085-BBC81D29C678}"/>
              </a:ext>
            </a:extLst>
          </p:cNvPr>
          <p:cNvPicPr>
            <a:picLocks noChangeAspect="1"/>
          </p:cNvPicPr>
          <p:nvPr/>
        </p:nvPicPr>
        <p:blipFill rotWithShape="1">
          <a:blip r:embed="rId2"/>
          <a:srcRect t="6629" r="-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rPr>
              <a:t>Had it not been for the fact that it was able to be proved by the production of accurate records that all the samples were examined in separate parts of the laboratory this </a:t>
            </a:r>
            <a:r>
              <a:rPr lang="en-US" dirty="0" err="1">
                <a:solidFill>
                  <a:srgbClr val="FFFFFF"/>
                </a:solidFill>
              </a:rPr>
              <a:t>defence</a:t>
            </a:r>
            <a:r>
              <a:rPr lang="en-US" dirty="0">
                <a:solidFill>
                  <a:srgbClr val="FFFFFF"/>
                </a:solidFill>
              </a:rPr>
              <a:t> might have proved successful and a dangerous sex offender would have been freed. </a:t>
            </a:r>
          </a:p>
        </p:txBody>
      </p:sp>
    </p:spTree>
    <p:extLst>
      <p:ext uri="{BB962C8B-B14F-4D97-AF65-F5344CB8AC3E}">
        <p14:creationId xmlns:p14="http://schemas.microsoft.com/office/powerpoint/2010/main" val="1518545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pPr marL="0" indent="0">
              <a:buNone/>
            </a:pPr>
            <a:r>
              <a:rPr lang="en-US" dirty="0">
                <a:solidFill>
                  <a:srgbClr val="FFFFFF"/>
                </a:solidFill>
              </a:rPr>
              <a:t>Whiting was given a life sentence and that life should mean life, however, following a ruling by the European Court on another full life sentence, Whiting’s sentence was reduced to 40 years meaning that he will not be  legible for parole until he is 82 years old. </a:t>
            </a:r>
          </a:p>
          <a:p>
            <a:pPr marL="0" indent="0">
              <a:buNone/>
            </a:pPr>
            <a:endParaRPr lang="en-US" dirty="0">
              <a:solidFill>
                <a:srgbClr val="FFFFFF"/>
              </a:solidFill>
            </a:endParaRPr>
          </a:p>
          <a:p>
            <a:endParaRPr lang="en-US" dirty="0">
              <a:solidFill>
                <a:srgbClr val="FFFFFF"/>
              </a:solidFill>
            </a:endParaRPr>
          </a:p>
        </p:txBody>
      </p:sp>
      <p:pic>
        <p:nvPicPr>
          <p:cNvPr id="3" name="Picture 2">
            <a:extLst>
              <a:ext uri="{FF2B5EF4-FFF2-40B4-BE49-F238E27FC236}">
                <a16:creationId xmlns:a16="http://schemas.microsoft.com/office/drawing/2014/main" id="{E84C4CF5-6109-419C-849D-C2A484DE5E30}"/>
              </a:ext>
            </a:extLst>
          </p:cNvPr>
          <p:cNvPicPr>
            <a:picLocks noChangeAspect="1"/>
          </p:cNvPicPr>
          <p:nvPr/>
        </p:nvPicPr>
        <p:blipFill>
          <a:blip r:embed="rId2"/>
          <a:stretch>
            <a:fillRect/>
          </a:stretch>
        </p:blipFill>
        <p:spPr>
          <a:xfrm>
            <a:off x="321732" y="452258"/>
            <a:ext cx="7064121" cy="3975758"/>
          </a:xfrm>
          <a:prstGeom prst="rect">
            <a:avLst/>
          </a:prstGeom>
        </p:spPr>
      </p:pic>
    </p:spTree>
    <p:extLst>
      <p:ext uri="{BB962C8B-B14F-4D97-AF65-F5344CB8AC3E}">
        <p14:creationId xmlns:p14="http://schemas.microsoft.com/office/powerpoint/2010/main" val="27883626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pPr marL="0" indent="0">
              <a:buNone/>
            </a:pPr>
            <a:r>
              <a:rPr lang="en-GB" dirty="0">
                <a:solidFill>
                  <a:schemeClr val="bg1"/>
                </a:solidFill>
                <a:latin typeface="Arial" panose="020B0604020202020204" pitchFamily="34" charset="0"/>
                <a:cs typeface="Arial" panose="020B0604020202020204" pitchFamily="34" charset="0"/>
              </a:rPr>
              <a:t>On 4 August 2002, Whiting was attacked with a razor by another prisoner whilst in prison. </a:t>
            </a:r>
          </a:p>
          <a:p>
            <a:pPr marL="0" indent="0">
              <a:buNone/>
            </a:pPr>
            <a:r>
              <a:rPr lang="en-GB" dirty="0">
                <a:solidFill>
                  <a:schemeClr val="bg1"/>
                </a:solidFill>
                <a:latin typeface="Arial" panose="020B0604020202020204" pitchFamily="34" charset="0"/>
                <a:cs typeface="Arial" panose="020B0604020202020204" pitchFamily="34" charset="0"/>
              </a:rPr>
              <a:t>In June 2004, convicted murderer Rickie </a:t>
            </a:r>
            <a:r>
              <a:rPr lang="en-GB" dirty="0" err="1">
                <a:solidFill>
                  <a:schemeClr val="bg1"/>
                </a:solidFill>
                <a:latin typeface="Arial" panose="020B0604020202020204" pitchFamily="34" charset="0"/>
                <a:cs typeface="Arial" panose="020B0604020202020204" pitchFamily="34" charset="0"/>
              </a:rPr>
              <a:t>Tregaskis</a:t>
            </a:r>
            <a:r>
              <a:rPr lang="en-GB" dirty="0">
                <a:solidFill>
                  <a:schemeClr val="bg1"/>
                </a:solidFill>
                <a:latin typeface="Arial" panose="020B0604020202020204" pitchFamily="34" charset="0"/>
                <a:cs typeface="Arial" panose="020B0604020202020204" pitchFamily="34" charset="0"/>
              </a:rPr>
              <a:t> was found guilty of carrying out the slashing which left Whiting with a six-inch scar on his right cheek</a:t>
            </a:r>
            <a:endParaRPr lang="en-US" dirty="0">
              <a:solidFill>
                <a:schemeClr val="bg1"/>
              </a:solidFill>
              <a:latin typeface="Arial" panose="020B0604020202020204" pitchFamily="34" charset="0"/>
              <a:cs typeface="Arial" panose="020B0604020202020204" pitchFamily="34" charset="0"/>
            </a:endParaRPr>
          </a:p>
          <a:p>
            <a:endParaRPr lang="en-US" dirty="0">
              <a:solidFill>
                <a:srgbClr val="FFFFFF"/>
              </a:solidFill>
            </a:endParaRPr>
          </a:p>
        </p:txBody>
      </p:sp>
      <p:pic>
        <p:nvPicPr>
          <p:cNvPr id="3" name="Picture 2">
            <a:extLst>
              <a:ext uri="{FF2B5EF4-FFF2-40B4-BE49-F238E27FC236}">
                <a16:creationId xmlns:a16="http://schemas.microsoft.com/office/drawing/2014/main" id="{E84C4CF5-6109-419C-849D-C2A484DE5E30}"/>
              </a:ext>
            </a:extLst>
          </p:cNvPr>
          <p:cNvPicPr>
            <a:picLocks noChangeAspect="1"/>
          </p:cNvPicPr>
          <p:nvPr/>
        </p:nvPicPr>
        <p:blipFill>
          <a:blip r:embed="rId2"/>
          <a:stretch>
            <a:fillRect/>
          </a:stretch>
        </p:blipFill>
        <p:spPr>
          <a:xfrm>
            <a:off x="321732" y="452258"/>
            <a:ext cx="7064121" cy="3975758"/>
          </a:xfrm>
          <a:prstGeom prst="rect">
            <a:avLst/>
          </a:prstGeom>
        </p:spPr>
      </p:pic>
    </p:spTree>
    <p:extLst>
      <p:ext uri="{BB962C8B-B14F-4D97-AF65-F5344CB8AC3E}">
        <p14:creationId xmlns:p14="http://schemas.microsoft.com/office/powerpoint/2010/main" val="31553492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15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CD2E-EE9F-4467-9098-01C1EEBA0EA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Sarah Payne</a:t>
            </a: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F16FCB3-C0C8-4480-8D5C-E9F84B566B64}"/>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latin typeface="Arial" panose="020B0604020202020204" pitchFamily="34" charset="0"/>
                <a:cs typeface="Arial" panose="020B0604020202020204" pitchFamily="34" charset="0"/>
              </a:rPr>
              <a:t>Sarah Payne’s mother (also Sarah Payne) fought for the introduction of ‘Sarah’s Law’ permitting par</a:t>
            </a:r>
            <a:r>
              <a:rPr lang="en-GB" dirty="0" err="1">
                <a:solidFill>
                  <a:schemeClr val="bg1"/>
                </a:solidFill>
                <a:latin typeface="Arial" panose="020B0604020202020204" pitchFamily="34" charset="0"/>
                <a:cs typeface="Arial" panose="020B0604020202020204" pitchFamily="34" charset="0"/>
              </a:rPr>
              <a:t>ent’s</a:t>
            </a:r>
            <a:r>
              <a:rPr lang="en-GB" dirty="0">
                <a:solidFill>
                  <a:schemeClr val="bg1"/>
                </a:solidFill>
                <a:latin typeface="Arial" panose="020B0604020202020204" pitchFamily="34" charset="0"/>
                <a:cs typeface="Arial" panose="020B0604020202020204" pitchFamily="34" charset="0"/>
              </a:rPr>
              <a:t>, carers and guardians to ask the police to tell them if someone has a criminal record for child sexual offences.</a:t>
            </a:r>
          </a:p>
          <a:p>
            <a:r>
              <a:rPr lang="en-GB" dirty="0">
                <a:solidFill>
                  <a:schemeClr val="bg1"/>
                </a:solidFill>
                <a:latin typeface="Arial" panose="020B0604020202020204" pitchFamily="34" charset="0"/>
                <a:cs typeface="Arial" panose="020B0604020202020204" pitchFamily="34" charset="0"/>
              </a:rPr>
              <a:t>She was awarded an OBE in 2008 for her work</a:t>
            </a:r>
            <a:endParaRPr lang="en-US"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3D845FD-2552-40FA-A136-E54590C07E9A}"/>
              </a:ext>
            </a:extLst>
          </p:cNvPr>
          <p:cNvPicPr>
            <a:picLocks noChangeAspect="1"/>
          </p:cNvPicPr>
          <p:nvPr/>
        </p:nvPicPr>
        <p:blipFill>
          <a:blip r:embed="rId2"/>
          <a:stretch>
            <a:fillRect/>
          </a:stretch>
        </p:blipFill>
        <p:spPr>
          <a:xfrm>
            <a:off x="321732" y="321732"/>
            <a:ext cx="7058307" cy="4106284"/>
          </a:xfrm>
          <a:prstGeom prst="rect">
            <a:avLst/>
          </a:prstGeom>
        </p:spPr>
      </p:pic>
    </p:spTree>
    <p:extLst>
      <p:ext uri="{BB962C8B-B14F-4D97-AF65-F5344CB8AC3E}">
        <p14:creationId xmlns:p14="http://schemas.microsoft.com/office/powerpoint/2010/main" val="17264659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3"/>
          <a:stretch>
            <a:fillRect/>
          </a:stretch>
        </p:blipFill>
        <p:spPr>
          <a:xfrm>
            <a:off x="4262438" y="611188"/>
            <a:ext cx="7929562" cy="5721350"/>
          </a:xfrm>
          <a:prstGeom prst="rect">
            <a:avLst/>
          </a:prstGeom>
        </p:spPr>
      </p:pic>
    </p:spTree>
    <p:extLst>
      <p:ext uri="{BB962C8B-B14F-4D97-AF65-F5344CB8AC3E}">
        <p14:creationId xmlns:p14="http://schemas.microsoft.com/office/powerpoint/2010/main" val="2380615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209026" y="533149"/>
            <a:ext cx="5762446" cy="5791702"/>
          </a:xfrm>
          <a:prstGeom prst="rect">
            <a:avLst/>
          </a:prstGeom>
        </p:spPr>
      </p:pic>
    </p:spTree>
    <p:extLst>
      <p:ext uri="{BB962C8B-B14F-4D97-AF65-F5344CB8AC3E}">
        <p14:creationId xmlns:p14="http://schemas.microsoft.com/office/powerpoint/2010/main" val="14453376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F3C9B9-7C6C-47F5-A307-995224AF5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t="13604" r="1" b="4904"/>
          <a:stretch/>
        </p:blipFill>
        <p:spPr>
          <a:xfrm>
            <a:off x="6088088" y="3264090"/>
            <a:ext cx="6103911" cy="3593910"/>
          </a:xfrm>
          <a:prstGeom prst="rect">
            <a:avLst/>
          </a:prstGeom>
        </p:spPr>
      </p:pic>
      <p:pic>
        <p:nvPicPr>
          <p:cNvPr id="3" name="Picture 2"/>
          <p:cNvPicPr>
            <a:picLocks noChangeAspect="1"/>
          </p:cNvPicPr>
          <p:nvPr/>
        </p:nvPicPr>
        <p:blipFill rotWithShape="1">
          <a:blip r:embed="rId4"/>
          <a:srcRect t="15898" r="1" b="9786"/>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A9A2D811-E810-442B-A123-DB2C16194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ED2581-C601-4BA0-BB0B-A5E35F762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86996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2463245" y="804333"/>
            <a:ext cx="7265507" cy="5249331"/>
          </a:xfrm>
          <a:prstGeom prst="rect">
            <a:avLst/>
          </a:prstGeom>
        </p:spPr>
      </p:pic>
    </p:spTree>
    <p:extLst>
      <p:ext uri="{BB962C8B-B14F-4D97-AF65-F5344CB8AC3E}">
        <p14:creationId xmlns:p14="http://schemas.microsoft.com/office/powerpoint/2010/main" val="20614349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Documents and Settings\Craig Dewar\My Documents\My Pictures\Work\Lecture Images 1\Murder of Elaine Collie - Body Shot 1.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63243" y="804333"/>
            <a:ext cx="7265510" cy="5249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86457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F3C9B9-7C6C-47F5-A307-995224AF5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t="14900" r="1" b="3608"/>
          <a:stretch/>
        </p:blipFill>
        <p:spPr>
          <a:xfrm>
            <a:off x="6088088" y="3264090"/>
            <a:ext cx="6103911" cy="3593910"/>
          </a:xfrm>
          <a:prstGeom prst="rect">
            <a:avLst/>
          </a:prstGeom>
        </p:spPr>
      </p:pic>
      <p:pic>
        <p:nvPicPr>
          <p:cNvPr id="2" name="Picture 1"/>
          <p:cNvPicPr>
            <a:picLocks noChangeAspect="1"/>
          </p:cNvPicPr>
          <p:nvPr/>
        </p:nvPicPr>
        <p:blipFill rotWithShape="1">
          <a:blip r:embed="rId4"/>
          <a:srcRect r="1" b="25941"/>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A9A2D811-E810-442B-A123-DB2C16194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ED2581-C601-4BA0-BB0B-A5E35F762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42479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5C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2240592" y="643467"/>
            <a:ext cx="7710815" cy="5571066"/>
          </a:xfrm>
          <a:prstGeom prst="rect">
            <a:avLst/>
          </a:prstGeom>
        </p:spPr>
      </p:pic>
    </p:spTree>
    <p:extLst>
      <p:ext uri="{BB962C8B-B14F-4D97-AF65-F5344CB8AC3E}">
        <p14:creationId xmlns:p14="http://schemas.microsoft.com/office/powerpoint/2010/main" val="31056147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BB1A71-1D39-43C5-A56A-38D33A405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rgbClr val="E89817"/>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1"/>
          <p:cNvPicPr>
            <a:picLocks noChangeAspect="1"/>
          </p:cNvPicPr>
          <p:nvPr/>
        </p:nvPicPr>
        <p:blipFill rotWithShape="1">
          <a:blip r:embed="rId3"/>
          <a:srcRect t="27738" r="1" b="1554"/>
          <a:stretch/>
        </p:blipFill>
        <p:spPr>
          <a:xfrm>
            <a:off x="643467" y="643467"/>
            <a:ext cx="10905066" cy="5571066"/>
          </a:xfrm>
          <a:prstGeom prst="rect">
            <a:avLst/>
          </a:prstGeom>
        </p:spPr>
      </p:pic>
    </p:spTree>
    <p:extLst>
      <p:ext uri="{BB962C8B-B14F-4D97-AF65-F5344CB8AC3E}">
        <p14:creationId xmlns:p14="http://schemas.microsoft.com/office/powerpoint/2010/main" val="15451981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5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2240592" y="643467"/>
            <a:ext cx="7710815" cy="5571066"/>
          </a:xfrm>
          <a:prstGeom prst="rect">
            <a:avLst/>
          </a:prstGeom>
        </p:spPr>
      </p:pic>
    </p:spTree>
    <p:extLst>
      <p:ext uri="{BB962C8B-B14F-4D97-AF65-F5344CB8AC3E}">
        <p14:creationId xmlns:p14="http://schemas.microsoft.com/office/powerpoint/2010/main" val="8057111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BB1A71-1D39-43C5-A56A-38D33A405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rgbClr val="CF8874"/>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1"/>
          <p:cNvPicPr>
            <a:picLocks noChangeAspect="1"/>
          </p:cNvPicPr>
          <p:nvPr/>
        </p:nvPicPr>
        <p:blipFill rotWithShape="1">
          <a:blip r:embed="rId3"/>
          <a:srcRect t="21763" r="1" b="7529"/>
          <a:stretch/>
        </p:blipFill>
        <p:spPr>
          <a:xfrm>
            <a:off x="643467" y="643467"/>
            <a:ext cx="10905066" cy="5571066"/>
          </a:xfrm>
          <a:prstGeom prst="rect">
            <a:avLst/>
          </a:prstGeom>
        </p:spPr>
      </p:pic>
    </p:spTree>
    <p:extLst>
      <p:ext uri="{BB962C8B-B14F-4D97-AF65-F5344CB8AC3E}">
        <p14:creationId xmlns:p14="http://schemas.microsoft.com/office/powerpoint/2010/main" val="3566942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BB1A71-1D39-43C5-A56A-38D33A405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rgbClr val="AA8F5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1"/>
          <p:cNvPicPr>
            <a:picLocks noChangeAspect="1"/>
          </p:cNvPicPr>
          <p:nvPr/>
        </p:nvPicPr>
        <p:blipFill rotWithShape="1">
          <a:blip r:embed="rId3"/>
          <a:srcRect t="17602" r="1" b="9677"/>
          <a:stretch/>
        </p:blipFill>
        <p:spPr>
          <a:xfrm>
            <a:off x="643467" y="643467"/>
            <a:ext cx="10905066" cy="5571066"/>
          </a:xfrm>
          <a:prstGeom prst="rect">
            <a:avLst/>
          </a:prstGeom>
        </p:spPr>
      </p:pic>
    </p:spTree>
    <p:extLst>
      <p:ext uri="{BB962C8B-B14F-4D97-AF65-F5344CB8AC3E}">
        <p14:creationId xmlns:p14="http://schemas.microsoft.com/office/powerpoint/2010/main" val="11167002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423AEF-B068-4783-826B-DB0A51CE8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11548534" cy="4572002"/>
          </a:xfrm>
          <a:prstGeom prst="rect">
            <a:avLst/>
          </a:prstGeom>
          <a:solidFill>
            <a:srgbClr val="544B3E"/>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p:cNvPicPr>
            <a:picLocks noChangeAspect="1"/>
          </p:cNvPicPr>
          <p:nvPr/>
        </p:nvPicPr>
        <p:blipFill rotWithShape="1">
          <a:blip r:embed="rId3"/>
          <a:srcRect l="7487" r="15591"/>
          <a:stretch/>
        </p:blipFill>
        <p:spPr>
          <a:xfrm>
            <a:off x="1603332" y="643467"/>
            <a:ext cx="5931322" cy="5571066"/>
          </a:xfrm>
          <a:prstGeom prst="rect">
            <a:avLst/>
          </a:prstGeom>
        </p:spPr>
      </p:pic>
      <p:pic>
        <p:nvPicPr>
          <p:cNvPr id="2" name="Picture 2" descr="C:\Documents and Settings\Craig Dewar\My Documents\My Pictures\Work\Lecture Images 1\Murder of Elaine Collie - Locus shot 17.jpg"/>
          <p:cNvPicPr>
            <a:picLocks noChangeAspect="1" noChangeArrowheads="1"/>
          </p:cNvPicPr>
          <p:nvPr/>
        </p:nvPicPr>
        <p:blipFill rotWithShape="1">
          <a:blip r:embed="rId4">
            <a:extLst>
              <a:ext uri="{28A0092B-C50C-407E-A947-70E740481C1C}">
                <a14:useLocalDpi xmlns:a14="http://schemas.microsoft.com/office/drawing/2010/main" val="0"/>
              </a:ext>
            </a:extLst>
          </a:blip>
          <a:srcRect l="19123" r="24380"/>
          <a:stretch/>
        </p:blipFill>
        <p:spPr bwMode="auto">
          <a:xfrm>
            <a:off x="7835595" y="643466"/>
            <a:ext cx="4356407" cy="55710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0" name="Straight Connector 9">
            <a:extLst>
              <a:ext uri="{FF2B5EF4-FFF2-40B4-BE49-F238E27FC236}">
                <a16:creationId xmlns:a16="http://schemas.microsoft.com/office/drawing/2014/main" id="{BA3124BF-1176-41AD-A8F4-F6ECCE43C3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0262" y="644652"/>
            <a:ext cx="0" cy="621334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97562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423AEF-B068-4783-826B-DB0A51CE8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11548534" cy="4572002"/>
          </a:xfrm>
          <a:prstGeom prst="rect">
            <a:avLst/>
          </a:prstGeom>
          <a:solidFill>
            <a:srgbClr val="6D6B55"/>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2" descr="C:\Documents and Settings\Craig Dewar\My Documents\My Pictures\Work\Lecture Images 1\Murder of Elaine Collie - Locus shot 19.jpg"/>
          <p:cNvPicPr>
            <a:picLocks noChangeAspect="1" noChangeArrowheads="1"/>
          </p:cNvPicPr>
          <p:nvPr/>
        </p:nvPicPr>
        <p:blipFill rotWithShape="1">
          <a:blip r:embed="rId3">
            <a:extLst>
              <a:ext uri="{28A0092B-C50C-407E-A947-70E740481C1C}">
                <a14:useLocalDpi xmlns:a14="http://schemas.microsoft.com/office/drawing/2010/main" val="0"/>
              </a:ext>
            </a:extLst>
          </a:blip>
          <a:srcRect l="11199" r="11879"/>
          <a:stretch/>
        </p:blipFill>
        <p:spPr bwMode="auto">
          <a:xfrm>
            <a:off x="1603332" y="643467"/>
            <a:ext cx="5931322"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rotWithShape="1">
          <a:blip r:embed="rId4"/>
          <a:srcRect l="22641" r="20862"/>
          <a:stretch/>
        </p:blipFill>
        <p:spPr>
          <a:xfrm>
            <a:off x="7835595" y="643466"/>
            <a:ext cx="4356407" cy="5571067"/>
          </a:xfrm>
          <a:prstGeom prst="rect">
            <a:avLst/>
          </a:prstGeom>
        </p:spPr>
      </p:pic>
      <p:cxnSp>
        <p:nvCxnSpPr>
          <p:cNvPr id="10" name="Straight Connector 9">
            <a:extLst>
              <a:ext uri="{FF2B5EF4-FFF2-40B4-BE49-F238E27FC236}">
                <a16:creationId xmlns:a16="http://schemas.microsoft.com/office/drawing/2014/main" id="{BA3124BF-1176-41AD-A8F4-F6ECCE43C3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0262" y="644652"/>
            <a:ext cx="0" cy="6213348"/>
          </a:xfrm>
          <a:prstGeom prst="line">
            <a:avLst/>
          </a:prstGeom>
          <a:ln w="19050">
            <a:solidFill>
              <a:srgbClr val="F5EA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39777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A423AEF-B068-4783-826B-DB0A51CE8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11548534" cy="4572002"/>
          </a:xfrm>
          <a:prstGeom prst="rect">
            <a:avLst/>
          </a:prstGeom>
          <a:solidFill>
            <a:srgbClr val="3C554F"/>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1"/>
          <p:cNvPicPr>
            <a:picLocks noChangeAspect="1"/>
          </p:cNvPicPr>
          <p:nvPr/>
        </p:nvPicPr>
        <p:blipFill rotWithShape="1">
          <a:blip r:embed="rId3"/>
          <a:srcRect l="12367" r="14436" b="-2"/>
          <a:stretch/>
        </p:blipFill>
        <p:spPr>
          <a:xfrm>
            <a:off x="1603332" y="643467"/>
            <a:ext cx="5931322" cy="5571066"/>
          </a:xfrm>
          <a:prstGeom prst="rect">
            <a:avLst/>
          </a:prstGeom>
        </p:spPr>
      </p:pic>
      <p:pic>
        <p:nvPicPr>
          <p:cNvPr id="3" name="Picture 2"/>
          <p:cNvPicPr>
            <a:picLocks noChangeAspect="1"/>
          </p:cNvPicPr>
          <p:nvPr/>
        </p:nvPicPr>
        <p:blipFill rotWithShape="1">
          <a:blip r:embed="rId4"/>
          <a:srcRect l="17269" r="26234"/>
          <a:stretch/>
        </p:blipFill>
        <p:spPr>
          <a:xfrm>
            <a:off x="7835595" y="643466"/>
            <a:ext cx="4356407" cy="5571067"/>
          </a:xfrm>
          <a:prstGeom prst="rect">
            <a:avLst/>
          </a:prstGeom>
        </p:spPr>
      </p:pic>
      <p:cxnSp>
        <p:nvCxnSpPr>
          <p:cNvPr id="10" name="Straight Connector 9">
            <a:extLst>
              <a:ext uri="{FF2B5EF4-FFF2-40B4-BE49-F238E27FC236}">
                <a16:creationId xmlns:a16="http://schemas.microsoft.com/office/drawing/2014/main" id="{BA3124BF-1176-41AD-A8F4-F6ECCE43C3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0262" y="644652"/>
            <a:ext cx="0" cy="6213348"/>
          </a:xfrm>
          <a:prstGeom prst="line">
            <a:avLst/>
          </a:prstGeom>
          <a:ln w="19050">
            <a:solidFill>
              <a:srgbClr val="C315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82392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Documents and Settings\Craig Dewar\My Documents\My Pictures\Work\Lecture Images 1\Murder of Elaine Collie - Locus shot 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28600"/>
            <a:ext cx="822960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4400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stretch>
            <a:fillRect/>
          </a:stretch>
        </p:blipFill>
        <p:spPr>
          <a:xfrm>
            <a:off x="2484783" y="2115721"/>
            <a:ext cx="6848091" cy="3847757"/>
          </a:xfrm>
          <a:prstGeom prst="rect">
            <a:avLst/>
          </a:prstGeom>
        </p:spPr>
      </p:pic>
    </p:spTree>
    <p:extLst>
      <p:ext uri="{BB962C8B-B14F-4D97-AF65-F5344CB8AC3E}">
        <p14:creationId xmlns:p14="http://schemas.microsoft.com/office/powerpoint/2010/main" val="146339383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1A6BFDB-8A74-4256-96B1-F5B1A8AF0C8F}" vid="{82AB2DE4-1E07-4099-B7D1-9DC2F6F267F9}"/>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1_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7516</Words>
  <Application>Microsoft Office PowerPoint</Application>
  <PresentationFormat>Widescreen</PresentationFormat>
  <Paragraphs>839</Paragraphs>
  <Slides>68</Slides>
  <Notes>43</Notes>
  <HiddenSlides>1</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68</vt:i4>
      </vt:variant>
    </vt:vector>
  </HeadingPairs>
  <TitlesOfParts>
    <vt:vector size="81" baseType="lpstr">
      <vt:lpstr>Arial</vt:lpstr>
      <vt:lpstr>Calibri</vt:lpstr>
      <vt:lpstr>Calibri Light</vt:lpstr>
      <vt:lpstr>Comic Sans MS</vt:lpstr>
      <vt:lpstr>Garamond</vt:lpstr>
      <vt:lpstr>Times New Roman</vt:lpstr>
      <vt:lpstr>Tw Cen MT</vt:lpstr>
      <vt:lpstr>Tw Cen MT Condensed</vt:lpstr>
      <vt:lpstr>Wingdings</vt:lpstr>
      <vt:lpstr>Wingdings 3</vt:lpstr>
      <vt:lpstr>1_Office Theme</vt:lpstr>
      <vt:lpstr>Integral</vt:lpstr>
      <vt:lpstr>1_Integral</vt:lpstr>
      <vt:lpstr>Trace Evidence</vt:lpstr>
      <vt:lpstr>Learning Outcomes</vt:lpstr>
      <vt:lpstr>Locards Principle of Exchange</vt:lpstr>
      <vt:lpstr>Scene Assessment Considerations</vt:lpstr>
      <vt:lpstr>Scene Assessment Considerations</vt:lpstr>
      <vt:lpstr>Crime Scene Investigation – Why?</vt:lpstr>
      <vt:lpstr>Trace Evidence</vt:lpstr>
      <vt:lpstr>Aims</vt:lpstr>
      <vt:lpstr>Some Examples of Contact Trace Evidence</vt:lpstr>
      <vt:lpstr>PowerPoint Presentation</vt:lpstr>
      <vt:lpstr>The retention of Trace Evidence is affected by : </vt:lpstr>
      <vt:lpstr>Washing </vt:lpstr>
      <vt:lpstr>Activity </vt:lpstr>
      <vt:lpstr>Time </vt:lpstr>
      <vt:lpstr>Texture </vt:lpstr>
      <vt:lpstr>Problems with Forensic Science </vt:lpstr>
      <vt:lpstr>For Example</vt:lpstr>
      <vt:lpstr>Glass</vt:lpstr>
      <vt:lpstr>Glass</vt:lpstr>
      <vt:lpstr>Modern Glass Types</vt:lpstr>
      <vt:lpstr>Glass on a Suspect</vt:lpstr>
      <vt:lpstr>Backward Fragmentation </vt:lpstr>
      <vt:lpstr>Backward Fragmentation </vt:lpstr>
      <vt:lpstr>Glass – Persistence</vt:lpstr>
      <vt:lpstr>Glass Samples and Packaging</vt:lpstr>
      <vt:lpstr>Glass – Forensic Conclusion</vt:lpstr>
      <vt:lpstr>Paint </vt:lpstr>
      <vt:lpstr>Paint – Evidential Value</vt:lpstr>
      <vt:lpstr>Fibres </vt:lpstr>
      <vt:lpstr>Fibres from Suspects Victim and Packaging</vt:lpstr>
      <vt:lpstr>Fibres – Examination</vt:lpstr>
      <vt:lpstr>Fibres – Examination</vt:lpstr>
      <vt:lpstr>Fibre – Evidential Value</vt:lpstr>
      <vt:lpstr>Human Hair </vt:lpstr>
      <vt:lpstr>Human Hair </vt:lpstr>
      <vt:lpstr>Human Hair - Sampling</vt:lpstr>
      <vt:lpstr>Hair – Evidential Value</vt:lpstr>
      <vt:lpstr>Hair – Evidential Value</vt:lpstr>
      <vt:lpstr>Hair – Evidential Value</vt:lpstr>
      <vt:lpstr>Hair – Evidential Value – Watch This space</vt:lpstr>
      <vt:lpstr>Contamination </vt:lpstr>
      <vt:lpstr>Secondary Transfer </vt:lpstr>
      <vt:lpstr>Inappropriate Actions </vt:lpstr>
      <vt:lpstr>Sarah Payne</vt:lpstr>
      <vt:lpstr>Sarah Payne</vt:lpstr>
      <vt:lpstr>Sarah Payne</vt:lpstr>
      <vt:lpstr>Sarah Payne</vt:lpstr>
      <vt:lpstr>Sarah Payne</vt:lpstr>
      <vt:lpstr>Sarah Payne</vt:lpstr>
      <vt:lpstr>Sarah Payne</vt:lpstr>
      <vt:lpstr>Sarah Payne</vt:lpstr>
      <vt:lpstr>Sarah Payne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Trace Evidence</dc:title>
  <dc:creator>wynne jones</dc:creator>
  <cp:lastModifiedBy>wynne jones</cp:lastModifiedBy>
  <cp:revision>1</cp:revision>
  <dcterms:created xsi:type="dcterms:W3CDTF">2020-02-11T13:21:59Z</dcterms:created>
  <dcterms:modified xsi:type="dcterms:W3CDTF">2020-02-11T13:22:15Z</dcterms:modified>
</cp:coreProperties>
</file>