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8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6283" autoAdjust="0"/>
  </p:normalViewPr>
  <p:slideViewPr>
    <p:cSldViewPr snapToGrid="0">
      <p:cViewPr varScale="1">
        <p:scale>
          <a:sx n="107" d="100"/>
          <a:sy n="107" d="100"/>
        </p:scale>
        <p:origin x="75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269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075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496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675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159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621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00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38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545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33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725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432170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070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3115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804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100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calculatorultra.com/en/tool/drop-in-sales-calculator.html#google_vignette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0280" y="1122363"/>
            <a:ext cx="8427720" cy="358679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"/>
              </a:rPr>
              <a:t>MODULE NAME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MODULE CODE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NAME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ID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LECTURER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Assignment 1: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50530"/>
            <a:ext cx="8534401" cy="868680"/>
          </a:xfrm>
        </p:spPr>
        <p:txBody>
          <a:bodyPr/>
          <a:lstStyle/>
          <a:p>
            <a:pPr algn="ctr"/>
            <a:r>
              <a:rPr lang="en-GB" b="1" dirty="0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4569" y="1901952"/>
            <a:ext cx="7604044" cy="4092448"/>
          </a:xfrm>
        </p:spPr>
        <p:txBody>
          <a:bodyPr>
            <a:normAutofit/>
          </a:bodyPr>
          <a:lstStyle/>
          <a:p>
            <a:r>
              <a:rPr lang="en-GB" sz="2400" b="1" dirty="0"/>
              <a:t>Introduction </a:t>
            </a:r>
          </a:p>
          <a:p>
            <a:r>
              <a:rPr lang="en-GB" sz="2400" b="1" dirty="0"/>
              <a:t>Company background</a:t>
            </a:r>
          </a:p>
          <a:p>
            <a:r>
              <a:rPr lang="en-GB" sz="2400" b="1" dirty="0"/>
              <a:t>Problem: nature and scope</a:t>
            </a:r>
          </a:p>
          <a:p>
            <a:r>
              <a:rPr lang="en-GB" sz="2400" b="1" dirty="0"/>
              <a:t>PESTLE ANALYSIS: Green Haven Florists</a:t>
            </a:r>
          </a:p>
          <a:p>
            <a:r>
              <a:rPr lang="en-GB" sz="2400" b="1" dirty="0"/>
              <a:t>Cause and effect analysis: Fishbone diagram</a:t>
            </a:r>
          </a:p>
          <a:p>
            <a:r>
              <a:rPr lang="en-GB" sz="2400" b="1" dirty="0"/>
              <a:t>Conclusion</a:t>
            </a:r>
          </a:p>
          <a:p>
            <a:r>
              <a:rPr lang="en-GB" sz="2400" b="1" dirty="0"/>
              <a:t>References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84632"/>
            <a:ext cx="8915399" cy="557784"/>
          </a:xfrm>
        </p:spPr>
        <p:txBody>
          <a:bodyPr>
            <a:noAutofit/>
          </a:bodyPr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599" y="1589314"/>
            <a:ext cx="10232571" cy="4491446"/>
          </a:xfrm>
        </p:spPr>
        <p:txBody>
          <a:bodyPr/>
          <a:lstStyle/>
          <a:p>
            <a:r>
              <a:rPr lang="en-GB" sz="1500" b="1" dirty="0">
                <a:solidFill>
                  <a:srgbClr val="111111"/>
                </a:solidFill>
                <a:latin typeface="Roboto"/>
                <a:ea typeface="Roboto"/>
                <a:cs typeface="Roboto"/>
              </a:rPr>
              <a:t>DROP IN SALES- "decrease in the amount sold or revenue generated between two periods" ( Calculator Ultra, 2025)</a:t>
            </a:r>
            <a:endParaRPr lang="en-GB" sz="1500" dirty="0">
              <a:solidFill>
                <a:srgbClr val="111111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 dirty="0"/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14016" y="1892808"/>
            <a:ext cx="9090595" cy="4078224"/>
          </a:xfrm>
        </p:spPr>
        <p:txBody>
          <a:bodyPr/>
          <a:lstStyle/>
          <a:p>
            <a:r>
              <a:rPr lang="en-GB" sz="2400" b="1" dirty="0"/>
              <a:t>Green Haven Florists</a:t>
            </a:r>
            <a:endParaRPr lang="en-GB" sz="2400" dirty="0">
              <a:solidFill>
                <a:srgbClr val="000000"/>
              </a:solidFill>
            </a:endParaRPr>
          </a:p>
          <a:p>
            <a:pPr marL="342900" indent="-342900">
              <a:buFont typeface="Arial" charset="2"/>
              <a:buChar char="•"/>
            </a:pPr>
            <a:r>
              <a:rPr lang="en-GB" b="1" dirty="0"/>
              <a:t>Founded in....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/>
              <a:t>Owners: 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/>
              <a:t>Sells …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ea typeface="+mn-lt"/>
                <a:cs typeface="+mn-lt"/>
              </a:rPr>
              <a:t>strong community ties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FF0000"/>
                </a:solidFill>
                <a:ea typeface="+mn-lt"/>
                <a:cs typeface="+mn-lt"/>
              </a:rPr>
              <a:t>Add more information from the case study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389273"/>
            <a:ext cx="8915399" cy="713232"/>
          </a:xfrm>
        </p:spPr>
        <p:txBody>
          <a:bodyPr/>
          <a:lstStyle/>
          <a:p>
            <a:r>
              <a:rPr lang="en-GB" b="1" dirty="0"/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4329" y="1488141"/>
            <a:ext cx="10065503" cy="4509247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5W2H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Who: </a:t>
            </a:r>
            <a:r>
              <a:rPr lang="en-GB" sz="2800" dirty="0">
                <a:solidFill>
                  <a:schemeClr val="tx1"/>
                </a:solidFill>
                <a:ea typeface="+mn-lt"/>
                <a:cs typeface="+mn-lt"/>
              </a:rPr>
              <a:t>Liam and Priya Patel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What:…..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Where:….</a:t>
            </a: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Green Haven Florists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95282" y="1219200"/>
            <a:ext cx="9409329" cy="4623816"/>
          </a:xfrm>
        </p:spPr>
        <p:txBody>
          <a:bodyPr/>
          <a:lstStyle/>
          <a:p>
            <a:r>
              <a:rPr lang="en-GB" b="1" dirty="0"/>
              <a:t>POLITICAL</a:t>
            </a:r>
          </a:p>
          <a:p>
            <a:r>
              <a:rPr lang="en-GB" b="1" dirty="0">
                <a:solidFill>
                  <a:srgbClr val="FF0000"/>
                </a:solidFill>
              </a:rPr>
              <a:t>2 ideas for each factor</a:t>
            </a:r>
          </a:p>
          <a:p>
            <a:endParaRPr lang="en-GB" b="1" dirty="0"/>
          </a:p>
          <a:p>
            <a:r>
              <a:rPr lang="en-GB" b="1" dirty="0"/>
              <a:t>ECONOMIC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219" y="624110"/>
            <a:ext cx="9921394" cy="1280890"/>
          </a:xfrm>
        </p:spPr>
        <p:txBody>
          <a:bodyPr/>
          <a:lstStyle/>
          <a:p>
            <a:r>
              <a:rPr lang="en-GB" b="1" dirty="0"/>
              <a:t>PESTLE ANALYSIS: Green Haven Florists</a:t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6998" y="1705138"/>
            <a:ext cx="9634011" cy="3777622"/>
          </a:xfrm>
        </p:spPr>
        <p:txBody>
          <a:bodyPr/>
          <a:lstStyle/>
          <a:p>
            <a:r>
              <a:rPr lang="en-GB" b="1" dirty="0"/>
              <a:t>TECHNOLOGICAL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LEGAL</a:t>
            </a:r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ENVIRONMENTAL </a:t>
            </a:r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6904" y="651981"/>
            <a:ext cx="10087707" cy="741969"/>
          </a:xfrm>
        </p:spPr>
        <p:txBody>
          <a:bodyPr/>
          <a:lstStyle/>
          <a:p>
            <a:r>
              <a:rPr lang="en-GB" sz="3200" b="1"/>
              <a:t>Cause and effect analysis: Fishbone diagram</a:t>
            </a:r>
            <a:endParaRPr lang="en-US" sz="3200">
              <a:solidFill>
                <a:srgbClr val="000000"/>
              </a:solidFill>
            </a:endParaRP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3E622-CB09-1362-15C9-BF616871B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0744" y="1173792"/>
            <a:ext cx="11003868" cy="471729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38328"/>
            <a:ext cx="8915399" cy="932688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856232"/>
            <a:ext cx="8915399" cy="4160520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521208"/>
            <a:ext cx="8915399" cy="860400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00200"/>
            <a:ext cx="9914905" cy="4517136"/>
          </a:xfrm>
        </p:spPr>
        <p:txBody>
          <a:bodyPr/>
          <a:lstStyle/>
          <a:p>
            <a:r>
              <a:rPr lang="en-GB" b="1" dirty="0">
                <a:solidFill>
                  <a:srgbClr val="111111"/>
                </a:solidFill>
                <a:latin typeface="Arial"/>
                <a:ea typeface="Roboto"/>
                <a:cs typeface="Roboto"/>
              </a:rPr>
              <a:t>Calculator Ultra (2025)</a:t>
            </a:r>
            <a:r>
              <a:rPr lang="en-GB" b="1" i="1" dirty="0">
                <a:solidFill>
                  <a:srgbClr val="111111"/>
                </a:solidFill>
                <a:latin typeface="Arial"/>
                <a:ea typeface="Roboto"/>
                <a:cs typeface="Roboto"/>
              </a:rPr>
              <a:t> </a:t>
            </a:r>
            <a:r>
              <a:rPr lang="en-GB" b="1" i="1" dirty="0">
                <a:solidFill>
                  <a:srgbClr val="1D4ED8"/>
                </a:solidFill>
                <a:latin typeface="Arial"/>
                <a:ea typeface="Roboto"/>
                <a:cs typeface="Roboto"/>
              </a:rPr>
              <a:t>Find More Calculator</a:t>
            </a:r>
            <a:r>
              <a:rPr lang="en-GB" b="1" dirty="0">
                <a:solidFill>
                  <a:srgbClr val="1D4ED8"/>
                </a:solidFill>
                <a:latin typeface="Arial"/>
                <a:ea typeface="Roboto"/>
                <a:cs typeface="Roboto"/>
              </a:rPr>
              <a:t> Available at: </a:t>
            </a:r>
            <a:r>
              <a:rPr lang="en-GB" dirty="0">
                <a:solidFill>
                  <a:srgbClr val="1D4ED8"/>
                </a:solidFill>
                <a:latin typeface="Arial"/>
                <a:ea typeface="+mn-lt"/>
                <a:cs typeface="+mn-lt"/>
                <a:hlinkClick r:id="rId2"/>
              </a:rPr>
              <a:t>Drop in Sales Calculator &amp; Formula Online Calculator Ultra</a:t>
            </a:r>
            <a:r>
              <a:rPr lang="en-GB" b="1" i="1" dirty="0">
                <a:latin typeface="Arial"/>
                <a:ea typeface="Roboto"/>
                <a:cs typeface="Roboto"/>
              </a:rPr>
              <a:t> </a:t>
            </a:r>
            <a:r>
              <a:rPr lang="en-GB" b="1" dirty="0">
                <a:latin typeface="Arial"/>
                <a:ea typeface="Roboto"/>
                <a:cs typeface="Roboto"/>
              </a:rPr>
              <a:t>(Accessed:  6 October 2025).</a:t>
            </a:r>
          </a:p>
          <a:p>
            <a:r>
              <a:rPr lang="en-GB" b="1">
                <a:solidFill>
                  <a:srgbClr val="FF0000"/>
                </a:solidFill>
                <a:latin typeface="Arial"/>
                <a:ea typeface="Roboto"/>
                <a:cs typeface="Roboto"/>
              </a:rPr>
              <a:t>5 sources</a:t>
            </a:r>
            <a:br>
              <a:rPr lang="en-GB" b="1" dirty="0">
                <a:latin typeface="Arial"/>
                <a:ea typeface="Roboto"/>
                <a:cs typeface="Roboto"/>
              </a:rPr>
            </a:br>
            <a:endParaRPr lang="en-GB" sz="1800" b="1" dirty="0">
              <a:solidFill>
                <a:srgbClr val="1D4ED8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8" name="Group 1067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70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4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8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0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2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3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4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5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6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7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8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9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10" name="Group 1109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1111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2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3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4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5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6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7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8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9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0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1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2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123" name="Rectangle 1122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24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1067" name="Rectangle 1066">
            <a:extLst>
              <a:ext uri="{FF2B5EF4-FFF2-40B4-BE49-F238E27FC236}">
                <a16:creationId xmlns:a16="http://schemas.microsoft.com/office/drawing/2014/main" id="{97A5CE44-9D07-4AD7-B94C-7C9351367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9" name="Rectangle 1068">
            <a:extLst>
              <a:ext uri="{FF2B5EF4-FFF2-40B4-BE49-F238E27FC236}">
                <a16:creationId xmlns:a16="http://schemas.microsoft.com/office/drawing/2014/main" id="{1A703601-C9B7-448F-B403-01CBCB088B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047" y="935646"/>
            <a:ext cx="4851190" cy="4968016"/>
          </a:xfrm>
          <a:prstGeom prst="rect">
            <a:avLst/>
          </a:prstGeom>
          <a:solidFill>
            <a:srgbClr val="FFFFFF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71" name="Group 1070">
            <a:extLst>
              <a:ext uri="{FF2B5EF4-FFF2-40B4-BE49-F238E27FC236}">
                <a16:creationId xmlns:a16="http://schemas.microsoft.com/office/drawing/2014/main" id="{7923CDCA-D161-4CE7-BA92-92AE20B96D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87364" y="228600"/>
            <a:ext cx="2851523" cy="6638625"/>
            <a:chOff x="2487613" y="285750"/>
            <a:chExt cx="2428875" cy="5654676"/>
          </a:xfrm>
        </p:grpSpPr>
        <p:sp>
          <p:nvSpPr>
            <p:cNvPr id="1072" name="Freeform 11">
              <a:extLst>
                <a:ext uri="{FF2B5EF4-FFF2-40B4-BE49-F238E27FC236}">
                  <a16:creationId xmlns:a16="http://schemas.microsoft.com/office/drawing/2014/main" id="{AFFB0997-74F4-42F6-80A7-7C1B6BD374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3" name="Freeform 12">
              <a:extLst>
                <a:ext uri="{FF2B5EF4-FFF2-40B4-BE49-F238E27FC236}">
                  <a16:creationId xmlns:a16="http://schemas.microsoft.com/office/drawing/2014/main" id="{A14E1792-3BAD-41B1-A563-2180A26E67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4" name="Freeform 13">
              <a:extLst>
                <a:ext uri="{FF2B5EF4-FFF2-40B4-BE49-F238E27FC236}">
                  <a16:creationId xmlns:a16="http://schemas.microsoft.com/office/drawing/2014/main" id="{C30D05BD-CE6E-4143-946E-A2C5EC7CF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5" name="Freeform 14">
              <a:extLst>
                <a:ext uri="{FF2B5EF4-FFF2-40B4-BE49-F238E27FC236}">
                  <a16:creationId xmlns:a16="http://schemas.microsoft.com/office/drawing/2014/main" id="{4317EBD8-70E0-492B-B401-C72697C7D7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6" name="Freeform 15">
              <a:extLst>
                <a:ext uri="{FF2B5EF4-FFF2-40B4-BE49-F238E27FC236}">
                  <a16:creationId xmlns:a16="http://schemas.microsoft.com/office/drawing/2014/main" id="{60545381-EDB5-47D8-9497-D5802F5A40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7" name="Freeform 16">
              <a:extLst>
                <a:ext uri="{FF2B5EF4-FFF2-40B4-BE49-F238E27FC236}">
                  <a16:creationId xmlns:a16="http://schemas.microsoft.com/office/drawing/2014/main" id="{E67012E4-2FDC-4F96-A145-1E426784C4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8" name="Freeform 17">
              <a:extLst>
                <a:ext uri="{FF2B5EF4-FFF2-40B4-BE49-F238E27FC236}">
                  <a16:creationId xmlns:a16="http://schemas.microsoft.com/office/drawing/2014/main" id="{C088EA8D-BA27-4043-967F-595BE451C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9" name="Freeform 18">
              <a:extLst>
                <a:ext uri="{FF2B5EF4-FFF2-40B4-BE49-F238E27FC236}">
                  <a16:creationId xmlns:a16="http://schemas.microsoft.com/office/drawing/2014/main" id="{7D7B306D-2572-4DF7-BC2E-6752033177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0" name="Freeform 19">
              <a:extLst>
                <a:ext uri="{FF2B5EF4-FFF2-40B4-BE49-F238E27FC236}">
                  <a16:creationId xmlns:a16="http://schemas.microsoft.com/office/drawing/2014/main" id="{EBFED6A3-D5D7-4F26-B6EB-091492A99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1" name="Freeform 20">
              <a:extLst>
                <a:ext uri="{FF2B5EF4-FFF2-40B4-BE49-F238E27FC236}">
                  <a16:creationId xmlns:a16="http://schemas.microsoft.com/office/drawing/2014/main" id="{57CA315F-B9C5-4899-A337-C1389083C6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2" name="Freeform 21">
              <a:extLst>
                <a:ext uri="{FF2B5EF4-FFF2-40B4-BE49-F238E27FC236}">
                  <a16:creationId xmlns:a16="http://schemas.microsoft.com/office/drawing/2014/main" id="{F3C62C3A-023D-428B-AEEA-68C9B037B0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3" name="Freeform 22">
              <a:extLst>
                <a:ext uri="{FF2B5EF4-FFF2-40B4-BE49-F238E27FC236}">
                  <a16:creationId xmlns:a16="http://schemas.microsoft.com/office/drawing/2014/main" id="{6132B97B-0D55-426A-8D75-9E7F8FCE70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85" name="Group 1084">
            <a:extLst>
              <a:ext uri="{FF2B5EF4-FFF2-40B4-BE49-F238E27FC236}">
                <a16:creationId xmlns:a16="http://schemas.microsoft.com/office/drawing/2014/main" id="{B28C8CE4-C5A6-4B6C-B428-1D2852C39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14579" y="-786"/>
            <a:ext cx="2356675" cy="6854040"/>
            <a:chOff x="6627813" y="194833"/>
            <a:chExt cx="1952625" cy="5678918"/>
          </a:xfrm>
        </p:grpSpPr>
        <p:sp>
          <p:nvSpPr>
            <p:cNvPr id="1086" name="Freeform 27">
              <a:extLst>
                <a:ext uri="{FF2B5EF4-FFF2-40B4-BE49-F238E27FC236}">
                  <a16:creationId xmlns:a16="http://schemas.microsoft.com/office/drawing/2014/main" id="{6C6C0EAF-AF4D-4E28-B480-93C9A324D9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7" name="Freeform 28">
              <a:extLst>
                <a:ext uri="{FF2B5EF4-FFF2-40B4-BE49-F238E27FC236}">
                  <a16:creationId xmlns:a16="http://schemas.microsoft.com/office/drawing/2014/main" id="{C254D393-7673-4399-AE7D-933ED61B16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8" name="Freeform 29">
              <a:extLst>
                <a:ext uri="{FF2B5EF4-FFF2-40B4-BE49-F238E27FC236}">
                  <a16:creationId xmlns:a16="http://schemas.microsoft.com/office/drawing/2014/main" id="{76A48428-8958-41F8-BCFD-F9EB16A177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9" name="Freeform 30">
              <a:extLst>
                <a:ext uri="{FF2B5EF4-FFF2-40B4-BE49-F238E27FC236}">
                  <a16:creationId xmlns:a16="http://schemas.microsoft.com/office/drawing/2014/main" id="{F895B04F-691C-404F-A9F1-47B315756F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0" name="Freeform 31">
              <a:extLst>
                <a:ext uri="{FF2B5EF4-FFF2-40B4-BE49-F238E27FC236}">
                  <a16:creationId xmlns:a16="http://schemas.microsoft.com/office/drawing/2014/main" id="{38BAB3B8-E8BB-4327-9E73-FFAD5597BD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1" name="Freeform 32">
              <a:extLst>
                <a:ext uri="{FF2B5EF4-FFF2-40B4-BE49-F238E27FC236}">
                  <a16:creationId xmlns:a16="http://schemas.microsoft.com/office/drawing/2014/main" id="{88ED23AE-358F-4EEC-8D62-917EBED710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2" name="Freeform 33">
              <a:extLst>
                <a:ext uri="{FF2B5EF4-FFF2-40B4-BE49-F238E27FC236}">
                  <a16:creationId xmlns:a16="http://schemas.microsoft.com/office/drawing/2014/main" id="{776F07C9-FA92-406A-B934-95BE8CAED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3" name="Freeform 34">
              <a:extLst>
                <a:ext uri="{FF2B5EF4-FFF2-40B4-BE49-F238E27FC236}">
                  <a16:creationId xmlns:a16="http://schemas.microsoft.com/office/drawing/2014/main" id="{BDA1CEAF-E0AD-4A46-8E40-9251837CBF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4" name="Freeform 35">
              <a:extLst>
                <a:ext uri="{FF2B5EF4-FFF2-40B4-BE49-F238E27FC236}">
                  <a16:creationId xmlns:a16="http://schemas.microsoft.com/office/drawing/2014/main" id="{53D21C6F-F2ED-4F73-8B4D-9E2FECBB97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5" name="Freeform 36">
              <a:extLst>
                <a:ext uri="{FF2B5EF4-FFF2-40B4-BE49-F238E27FC236}">
                  <a16:creationId xmlns:a16="http://schemas.microsoft.com/office/drawing/2014/main" id="{2FED37FF-C037-4A76-A8D6-33525D19B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6" name="Freeform 37">
              <a:extLst>
                <a:ext uri="{FF2B5EF4-FFF2-40B4-BE49-F238E27FC236}">
                  <a16:creationId xmlns:a16="http://schemas.microsoft.com/office/drawing/2014/main" id="{8DE0DC4B-718F-4E78-A0AB-8442F28A8C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7" name="Freeform 38">
              <a:extLst>
                <a:ext uri="{FF2B5EF4-FFF2-40B4-BE49-F238E27FC236}">
                  <a16:creationId xmlns:a16="http://schemas.microsoft.com/office/drawing/2014/main" id="{8F80CA79-E2F4-4B1D-97DE-04F9215B0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/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9" name="Rectangle 1098">
            <a:extLst>
              <a:ext uri="{FF2B5EF4-FFF2-40B4-BE49-F238E27FC236}">
                <a16:creationId xmlns:a16="http://schemas.microsoft.com/office/drawing/2014/main" id="{E15F4FDF-1B24-4F56-AF01-4D0645A8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7355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01" name="Freeform 33">
            <a:extLst>
              <a:ext uri="{FF2B5EF4-FFF2-40B4-BE49-F238E27FC236}">
                <a16:creationId xmlns:a16="http://schemas.microsoft.com/office/drawing/2014/main" id="{4FD76CDA-1C6B-40B2-9A61-FD38CE1B4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087355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219</TotalTime>
  <Words>173</Words>
  <Application>Microsoft Office PowerPoint</Application>
  <PresentationFormat>Widescreen</PresentationFormat>
  <Paragraphs>47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</vt:lpstr>
      <vt:lpstr>Aptos</vt:lpstr>
      <vt:lpstr>Arial</vt:lpstr>
      <vt:lpstr>Century Gothic</vt:lpstr>
      <vt:lpstr>Roboto</vt:lpstr>
      <vt:lpstr>Wingdings 3</vt:lpstr>
      <vt:lpstr>Wisp</vt:lpstr>
      <vt:lpstr>MODULE NAME  MODULE CODE  STUDENT NAME  STUDENT ID  LECTURER Assignment 1: Presentation</vt:lpstr>
      <vt:lpstr>OVERVIEW</vt:lpstr>
      <vt:lpstr>Introduction</vt:lpstr>
      <vt:lpstr>Company background</vt:lpstr>
      <vt:lpstr>Problem: nature and scope</vt:lpstr>
      <vt:lpstr>PESTLE ANALYSIS: Green Haven Florists </vt:lpstr>
      <vt:lpstr>PESTLE ANALYSIS: Green Haven Florists </vt:lpstr>
      <vt:lpstr>Cause and effect analysis: Fishbone diagram 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Anita Nan</cp:lastModifiedBy>
  <cp:revision>89</cp:revision>
  <dcterms:created xsi:type="dcterms:W3CDTF">2024-10-08T15:58:04Z</dcterms:created>
  <dcterms:modified xsi:type="dcterms:W3CDTF">2026-02-09T16:40:05Z</dcterms:modified>
</cp:coreProperties>
</file>