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122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7775" y="489712"/>
            <a:ext cx="15684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965" y="1620521"/>
            <a:ext cx="7926069" cy="37712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89315" y="6469585"/>
            <a:ext cx="13144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857500" y="1913467"/>
            <a:ext cx="3716867" cy="1244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04108" y="1953903"/>
            <a:ext cx="7925434" cy="203835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R="132080" algn="ctr">
              <a:lnSpc>
                <a:spcPct val="100000"/>
              </a:lnSpc>
              <a:spcBef>
                <a:spcPts val="1060"/>
              </a:spcBef>
            </a:pPr>
            <a:r>
              <a:rPr sz="4400" spc="-5" dirty="0">
                <a:latin typeface="Arial Rounded MT Bold"/>
                <a:cs typeface="Arial Rounded MT Bold"/>
              </a:rPr>
              <a:t>BMSK4003</a:t>
            </a:r>
            <a:endParaRPr sz="4400" dirty="0">
              <a:latin typeface="Arial Rounded MT Bold"/>
              <a:cs typeface="Arial Rounded MT Bold"/>
            </a:endParaRPr>
          </a:p>
          <a:p>
            <a:pPr marL="12700">
              <a:lnSpc>
                <a:spcPct val="100000"/>
              </a:lnSpc>
              <a:spcBef>
                <a:spcPts val="785"/>
              </a:spcBef>
            </a:pP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Digital </a:t>
            </a:r>
            <a:r>
              <a:rPr sz="3600" spc="-20" dirty="0">
                <a:solidFill>
                  <a:srgbClr val="BFBFBF"/>
                </a:solidFill>
                <a:latin typeface="Arial Rounded MT Bold"/>
                <a:cs typeface="Arial Rounded MT Bold"/>
              </a:rPr>
              <a:t>Skills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and </a:t>
            </a:r>
            <a:r>
              <a:rPr sz="3600" spc="-40" dirty="0">
                <a:solidFill>
                  <a:srgbClr val="BFBFBF"/>
                </a:solidFill>
                <a:latin typeface="Arial Rounded MT Bold"/>
                <a:cs typeface="Arial Rounded MT Bold"/>
              </a:rPr>
              <a:t>Research</a:t>
            </a:r>
            <a:r>
              <a:rPr sz="3600" spc="10" dirty="0">
                <a:solidFill>
                  <a:srgbClr val="BFBFBF"/>
                </a:solidFill>
                <a:latin typeface="Arial Rounded MT Bold"/>
                <a:cs typeface="Arial Rounded MT Bold"/>
              </a:rPr>
              <a:t> </a:t>
            </a:r>
            <a:r>
              <a:rPr sz="3600" spc="-5" dirty="0">
                <a:solidFill>
                  <a:srgbClr val="BFBFBF"/>
                </a:solidFill>
                <a:latin typeface="Arial Rounded MT Bold"/>
                <a:cs typeface="Arial Rounded MT Bold"/>
              </a:rPr>
              <a:t>Methods</a:t>
            </a:r>
            <a:endParaRPr sz="3600" dirty="0">
              <a:latin typeface="Arial Rounded MT Bold"/>
              <a:cs typeface="Arial Rounded MT Bold"/>
            </a:endParaRPr>
          </a:p>
          <a:p>
            <a:pPr marR="131445" algn="ctr">
              <a:lnSpc>
                <a:spcPct val="100000"/>
              </a:lnSpc>
              <a:spcBef>
                <a:spcPts val="180"/>
              </a:spcBef>
            </a:pPr>
            <a:r>
              <a:rPr sz="3600" spc="-5" dirty="0" smtClean="0">
                <a:solidFill>
                  <a:srgbClr val="BFBFBF"/>
                </a:solidFill>
                <a:latin typeface="Arial Rounded MT Bold"/>
                <a:cs typeface="Arial Rounded MT Bold"/>
              </a:rPr>
              <a:t>Session</a:t>
            </a:r>
            <a:endParaRPr sz="3600" dirty="0">
              <a:latin typeface="Arial Rounded MT Bold"/>
              <a:cs typeface="Arial Rounded MT Bold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36033" y="1100666"/>
            <a:ext cx="8398932" cy="113453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44662" y="1247086"/>
            <a:ext cx="7747634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5" dirty="0"/>
              <a:t>CertHE </a:t>
            </a:r>
            <a:r>
              <a:rPr sz="4000" spc="-20" dirty="0"/>
              <a:t>Skills for </a:t>
            </a:r>
            <a:r>
              <a:rPr sz="4000" spc="-5" dirty="0"/>
              <a:t>the</a:t>
            </a:r>
            <a:r>
              <a:rPr sz="4000" spc="-40" dirty="0"/>
              <a:t> Workplace</a:t>
            </a:r>
            <a:endParaRPr sz="4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4800" y="489712"/>
            <a:ext cx="54743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74290" algn="l"/>
              </a:tabLst>
            </a:pPr>
            <a:r>
              <a:rPr spc="-5" dirty="0"/>
              <a:t>Learning	</a:t>
            </a:r>
            <a:r>
              <a:rPr spc="-10" dirty="0"/>
              <a:t>Objectives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11322"/>
            <a:ext cx="4926965" cy="17780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" dirty="0">
                <a:latin typeface="Calibri"/>
                <a:cs typeface="Calibri"/>
              </a:rPr>
              <a:t>Understand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assignment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" dirty="0">
                <a:latin typeface="Calibri"/>
                <a:cs typeface="Calibri"/>
              </a:rPr>
              <a:t>Understand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Moodle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Set </a:t>
            </a:r>
            <a:r>
              <a:rPr sz="3200" dirty="0">
                <a:latin typeface="Calibri"/>
                <a:cs typeface="Calibri"/>
              </a:rPr>
              <a:t>up a </a:t>
            </a:r>
            <a:r>
              <a:rPr sz="3200" spc="-5" dirty="0">
                <a:latin typeface="Calibri"/>
                <a:cs typeface="Calibri"/>
              </a:rPr>
              <a:t>blog on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Moodle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55131" y="489712"/>
            <a:ext cx="32334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Assignment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6266"/>
            <a:ext cx="7978140" cy="2646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0541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Produce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5" dirty="0">
                <a:latin typeface="Calibri"/>
                <a:cs typeface="Calibri"/>
              </a:rPr>
              <a:t>weekly </a:t>
            </a:r>
            <a:r>
              <a:rPr sz="2000" b="1" spc="-5" dirty="0">
                <a:latin typeface="Calibri"/>
                <a:cs typeface="Calibri"/>
              </a:rPr>
              <a:t>in class </a:t>
            </a:r>
            <a:r>
              <a:rPr sz="2000" spc="-5" dirty="0">
                <a:latin typeface="Calibri"/>
                <a:cs typeface="Calibri"/>
              </a:rPr>
              <a:t>blog that critically comments on </a:t>
            </a:r>
            <a:r>
              <a:rPr sz="2000" spc="-10" dirty="0">
                <a:latin typeface="Calibri"/>
                <a:cs typeface="Calibri"/>
              </a:rPr>
              <a:t>contemporary  </a:t>
            </a:r>
            <a:r>
              <a:rPr sz="2000" spc="-5" dirty="0">
                <a:latin typeface="Calibri"/>
                <a:cs typeface="Calibri"/>
              </a:rPr>
              <a:t>digital and </a:t>
            </a:r>
            <a:r>
              <a:rPr sz="2000" spc="-10" dirty="0">
                <a:latin typeface="Calibri"/>
                <a:cs typeface="Calibri"/>
              </a:rPr>
              <a:t>research </a:t>
            </a:r>
            <a:r>
              <a:rPr sz="2000" dirty="0">
                <a:latin typeface="Calibri"/>
                <a:cs typeface="Calibri"/>
              </a:rPr>
              <a:t>skills </a:t>
            </a:r>
            <a:r>
              <a:rPr sz="2000" spc="-5" dirty="0">
                <a:latin typeface="Calibri"/>
                <a:cs typeface="Calibri"/>
              </a:rPr>
              <a:t>and </a:t>
            </a:r>
            <a:r>
              <a:rPr sz="2000" dirty="0">
                <a:latin typeface="Calibri"/>
                <a:cs typeface="Calibri"/>
              </a:rPr>
              <a:t>issues in the </a:t>
            </a:r>
            <a:r>
              <a:rPr sz="2000" spc="-5" dirty="0">
                <a:latin typeface="Calibri"/>
                <a:cs typeface="Calibri"/>
              </a:rPr>
              <a:t>workplace.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Calibri"/>
                <a:cs typeface="Calibri"/>
              </a:rPr>
              <a:t>As a </a:t>
            </a:r>
            <a:r>
              <a:rPr sz="2000" spc="-5" dirty="0">
                <a:latin typeface="Calibri"/>
                <a:cs typeface="Calibri"/>
              </a:rPr>
              <a:t>starting point, </a:t>
            </a:r>
            <a:r>
              <a:rPr sz="2000" spc="-15" dirty="0">
                <a:latin typeface="Calibri"/>
                <a:cs typeface="Calibri"/>
              </a:rPr>
              <a:t>you </a:t>
            </a:r>
            <a:r>
              <a:rPr sz="2000" spc="-5" dirty="0">
                <a:latin typeface="Calibri"/>
                <a:cs typeface="Calibri"/>
              </a:rPr>
              <a:t>can use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5" dirty="0">
                <a:latin typeface="Calibri"/>
                <a:cs typeface="Calibri"/>
              </a:rPr>
              <a:t>questions included on </a:t>
            </a:r>
            <a:r>
              <a:rPr sz="2000" dirty="0">
                <a:latin typeface="Calibri"/>
                <a:cs typeface="Calibri"/>
              </a:rPr>
              <a:t>the sessions’  slides, </a:t>
            </a:r>
            <a:r>
              <a:rPr sz="2000" spc="-5" dirty="0">
                <a:latin typeface="Calibri"/>
                <a:cs typeface="Calibri"/>
              </a:rPr>
              <a:t>or </a:t>
            </a:r>
            <a:r>
              <a:rPr sz="2000" spc="-15" dirty="0">
                <a:latin typeface="Calibri"/>
                <a:cs typeface="Calibri"/>
              </a:rPr>
              <a:t>any </a:t>
            </a:r>
            <a:r>
              <a:rPr sz="2000" spc="-5" dirty="0">
                <a:latin typeface="Calibri"/>
                <a:cs typeface="Calibri"/>
              </a:rPr>
              <a:t>discussions </a:t>
            </a:r>
            <a:r>
              <a:rPr sz="2000" spc="-10" dirty="0">
                <a:latin typeface="Calibri"/>
                <a:cs typeface="Calibri"/>
              </a:rPr>
              <a:t>point raised </a:t>
            </a:r>
            <a:r>
              <a:rPr sz="2000" dirty="0">
                <a:latin typeface="Calibri"/>
                <a:cs typeface="Calibri"/>
              </a:rPr>
              <a:t>in class </a:t>
            </a:r>
            <a:r>
              <a:rPr sz="2000" spc="-5" dirty="0">
                <a:latin typeface="Calibri"/>
                <a:cs typeface="Calibri"/>
              </a:rPr>
              <a:t>or indeed </a:t>
            </a:r>
            <a:r>
              <a:rPr sz="2000" spc="-15" dirty="0">
                <a:latin typeface="Calibri"/>
                <a:cs typeface="Calibri"/>
              </a:rPr>
              <a:t>any relevant </a:t>
            </a:r>
            <a:r>
              <a:rPr sz="2000" spc="-5" dirty="0">
                <a:latin typeface="Calibri"/>
                <a:cs typeface="Calibri"/>
              </a:rPr>
              <a:t>ideas  of </a:t>
            </a:r>
            <a:r>
              <a:rPr sz="2000" spc="-10" dirty="0">
                <a:latin typeface="Calibri"/>
                <a:cs typeface="Calibri"/>
              </a:rPr>
              <a:t>your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own.</a:t>
            </a:r>
            <a:endParaRPr sz="2000" dirty="0">
              <a:latin typeface="Calibri"/>
              <a:cs typeface="Calibri"/>
            </a:endParaRPr>
          </a:p>
          <a:p>
            <a:pPr marL="355600" marR="115570" indent="-342900" algn="just">
              <a:lnSpc>
                <a:spcPct val="109700"/>
              </a:lnSpc>
              <a:spcBef>
                <a:spcPts val="234"/>
              </a:spcBef>
              <a:buFont typeface="Arial"/>
              <a:buChar char="•"/>
              <a:tabLst>
                <a:tab pos="355600" algn="l"/>
              </a:tabLst>
            </a:pPr>
            <a:r>
              <a:rPr sz="2000" spc="-40" dirty="0">
                <a:latin typeface="Calibri"/>
                <a:cs typeface="Calibri"/>
              </a:rPr>
              <a:t>Your </a:t>
            </a:r>
            <a:r>
              <a:rPr sz="2000" spc="-5" dirty="0">
                <a:latin typeface="Calibri"/>
                <a:cs typeface="Calibri"/>
              </a:rPr>
              <a:t>comments should be </a:t>
            </a:r>
            <a:r>
              <a:rPr sz="2000" spc="-10" dirty="0">
                <a:latin typeface="Calibri"/>
                <a:cs typeface="Calibri"/>
              </a:rPr>
              <a:t>informed </a:t>
            </a:r>
            <a:r>
              <a:rPr sz="2000" spc="-5" dirty="0">
                <a:latin typeface="Calibri"/>
                <a:cs typeface="Calibri"/>
              </a:rPr>
              <a:t>i.e. </a:t>
            </a:r>
            <a:r>
              <a:rPr sz="2000" spc="-15" dirty="0">
                <a:latin typeface="Calibri"/>
                <a:cs typeface="Calibri"/>
              </a:rPr>
              <a:t>backed </a:t>
            </a:r>
            <a:r>
              <a:rPr sz="2000" spc="-5" dirty="0">
                <a:latin typeface="Calibri"/>
                <a:cs typeface="Calibri"/>
              </a:rPr>
              <a:t>by evidence. </a:t>
            </a:r>
            <a:r>
              <a:rPr sz="2000" spc="-55" dirty="0">
                <a:latin typeface="Calibri"/>
                <a:cs typeface="Calibri"/>
              </a:rPr>
              <a:t>You </a:t>
            </a:r>
            <a:r>
              <a:rPr sz="2000" spc="-5" dirty="0">
                <a:latin typeface="Calibri"/>
                <a:cs typeface="Calibri"/>
              </a:rPr>
              <a:t>should  </a:t>
            </a:r>
            <a:r>
              <a:rPr sz="2000" dirty="0">
                <a:latin typeface="Calibri"/>
                <a:cs typeface="Calibri"/>
              </a:rPr>
              <a:t>aim </a:t>
            </a:r>
            <a:r>
              <a:rPr sz="2000" spc="-10" dirty="0">
                <a:latin typeface="Calibri"/>
                <a:cs typeface="Calibri"/>
              </a:rPr>
              <a:t>to write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10" dirty="0">
                <a:latin typeface="Calibri"/>
                <a:cs typeface="Calibri"/>
              </a:rPr>
              <a:t>total </a:t>
            </a:r>
            <a:r>
              <a:rPr sz="2000" spc="-5" dirty="0">
                <a:latin typeface="Calibri"/>
                <a:cs typeface="Calibri"/>
              </a:rPr>
              <a:t>of 1500 </a:t>
            </a:r>
            <a:r>
              <a:rPr sz="2000" spc="-15" dirty="0">
                <a:latin typeface="Calibri"/>
                <a:cs typeface="Calibri"/>
              </a:rPr>
              <a:t>words </a:t>
            </a:r>
            <a:r>
              <a:rPr sz="2000" spc="-5" dirty="0">
                <a:latin typeface="Calibri"/>
                <a:cs typeface="Calibri"/>
              </a:rPr>
              <a:t>during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30" dirty="0">
                <a:latin typeface="Calibri"/>
                <a:cs typeface="Calibri"/>
              </a:rPr>
              <a:t>semester. </a:t>
            </a:r>
            <a:r>
              <a:rPr sz="2000" dirty="0">
                <a:latin typeface="Calibri"/>
                <a:cs typeface="Calibri"/>
              </a:rPr>
              <a:t>(10 x </a:t>
            </a:r>
            <a:r>
              <a:rPr lang="en-GB" sz="2000" spc="-5" dirty="0" smtClean="0">
                <a:latin typeface="Calibri"/>
                <a:cs typeface="Calibri"/>
              </a:rPr>
              <a:t>150</a:t>
            </a:r>
            <a:r>
              <a:rPr sz="2000" spc="-5" dirty="0" smtClean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words)  </a:t>
            </a:r>
            <a:r>
              <a:rPr sz="2000" spc="-40" dirty="0">
                <a:latin typeface="Calibri"/>
                <a:cs typeface="Calibri"/>
              </a:rPr>
              <a:t>(You </a:t>
            </a:r>
            <a:r>
              <a:rPr sz="2000" spc="-5" dirty="0">
                <a:latin typeface="Calibri"/>
                <a:cs typeface="Calibri"/>
              </a:rPr>
              <a:t>can only </a:t>
            </a:r>
            <a:r>
              <a:rPr sz="2000" spc="-10" dirty="0">
                <a:latin typeface="Calibri"/>
                <a:cs typeface="Calibri"/>
              </a:rPr>
              <a:t>work </a:t>
            </a:r>
            <a:r>
              <a:rPr sz="2000" spc="-5" dirty="0">
                <a:latin typeface="Calibri"/>
                <a:cs typeface="Calibri"/>
              </a:rPr>
              <a:t>on </a:t>
            </a:r>
            <a:r>
              <a:rPr sz="2000" dirty="0">
                <a:latin typeface="Calibri"/>
                <a:cs typeface="Calibri"/>
              </a:rPr>
              <a:t>this </a:t>
            </a:r>
            <a:r>
              <a:rPr sz="2000" spc="-5" dirty="0">
                <a:latin typeface="Calibri"/>
                <a:cs typeface="Calibri"/>
              </a:rPr>
              <a:t>during </a:t>
            </a:r>
            <a:r>
              <a:rPr sz="2000" dirty="0">
                <a:latin typeface="Calibri"/>
                <a:cs typeface="Calibri"/>
              </a:rPr>
              <a:t>class times </a:t>
            </a:r>
            <a:r>
              <a:rPr sz="2000" spc="-5" dirty="0">
                <a:latin typeface="Calibri"/>
                <a:cs typeface="Calibri"/>
              </a:rPr>
              <a:t>and when on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campus)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72668" y="489712"/>
            <a:ext cx="199898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</a:t>
            </a:r>
            <a:r>
              <a:rPr dirty="0"/>
              <a:t>ood</a:t>
            </a:r>
            <a:r>
              <a:rPr spc="-5" dirty="0"/>
              <a:t>l</a:t>
            </a:r>
            <a:r>
              <a:rPr dirty="0"/>
              <a:t>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9489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Familiarise </a:t>
            </a:r>
            <a:r>
              <a:rPr sz="3200" spc="-15" dirty="0">
                <a:latin typeface="Calibri"/>
                <a:cs typeface="Calibri"/>
              </a:rPr>
              <a:t>yourself </a:t>
            </a:r>
            <a:r>
              <a:rPr sz="3200" dirty="0">
                <a:latin typeface="Calibri"/>
                <a:cs typeface="Calibri"/>
              </a:rPr>
              <a:t>with the </a:t>
            </a:r>
            <a:r>
              <a:rPr sz="3200" spc="-20" dirty="0">
                <a:latin typeface="Calibri"/>
                <a:cs typeface="Calibri"/>
              </a:rPr>
              <a:t>layout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Moodle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Bl</a:t>
            </a:r>
            <a:r>
              <a:rPr dirty="0"/>
              <a:t>ogs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6266"/>
            <a:ext cx="8023225" cy="14747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latin typeface="Calibri"/>
                <a:cs typeface="Calibri"/>
              </a:rPr>
              <a:t>Academic blogging </a:t>
            </a:r>
            <a:r>
              <a:rPr sz="2000" dirty="0">
                <a:latin typeface="Calibri"/>
                <a:cs typeface="Calibri"/>
              </a:rPr>
              <a:t>serves the </a:t>
            </a:r>
            <a:r>
              <a:rPr sz="2000" spc="-10" dirty="0">
                <a:latin typeface="Calibri"/>
                <a:cs typeface="Calibri"/>
              </a:rPr>
              <a:t>following </a:t>
            </a:r>
            <a:r>
              <a:rPr sz="2000" spc="-5" dirty="0">
                <a:latin typeface="Calibri"/>
                <a:cs typeface="Calibri"/>
              </a:rPr>
              <a:t>purposes:</a:t>
            </a:r>
            <a:endParaRPr sz="2000" dirty="0">
              <a:latin typeface="Calibri"/>
              <a:cs typeface="Calibri"/>
            </a:endParaRPr>
          </a:p>
          <a:p>
            <a:pPr marL="355600" marR="69850" indent="-342900">
              <a:lnSpc>
                <a:spcPct val="100000"/>
              </a:lnSpc>
              <a:spcBef>
                <a:spcPts val="176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000" spc="-10" dirty="0">
                <a:cs typeface="Calibri"/>
              </a:rPr>
              <a:t>Your blog submission for each week (150 words) should be your reflection on how to use either a research method or technology you have learnt about to improve your workplace efficiency or employability skills. 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Bl</a:t>
            </a:r>
            <a:r>
              <a:rPr dirty="0"/>
              <a:t>ogs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81940" marR="5080">
              <a:lnSpc>
                <a:spcPct val="99500"/>
              </a:lnSpc>
              <a:spcBef>
                <a:spcPts val="110"/>
              </a:spcBef>
            </a:pPr>
            <a:r>
              <a:rPr dirty="0"/>
              <a:t>A </a:t>
            </a:r>
            <a:r>
              <a:rPr spc="-5" dirty="0"/>
              <a:t>good </a:t>
            </a:r>
            <a:r>
              <a:rPr spc="-10" dirty="0"/>
              <a:t>post </a:t>
            </a:r>
            <a:r>
              <a:rPr spc="-5" dirty="0"/>
              <a:t>is personal, </a:t>
            </a:r>
            <a:r>
              <a:rPr spc="-10" dirty="0"/>
              <a:t>reflective, </a:t>
            </a:r>
            <a:r>
              <a:rPr dirty="0"/>
              <a:t>and </a:t>
            </a:r>
            <a:r>
              <a:rPr spc="-10" dirty="0"/>
              <a:t>substantive. </a:t>
            </a:r>
            <a:r>
              <a:rPr spc="-15" dirty="0"/>
              <a:t>Additionally, </a:t>
            </a:r>
            <a:r>
              <a:rPr spc="-10" dirty="0"/>
              <a:t>your </a:t>
            </a:r>
            <a:r>
              <a:rPr spc="-5" dirty="0"/>
              <a:t>reader </a:t>
            </a:r>
            <a:r>
              <a:rPr spc="-10" dirty="0"/>
              <a:t>must  </a:t>
            </a:r>
            <a:r>
              <a:rPr dirty="0"/>
              <a:t>be </a:t>
            </a:r>
            <a:r>
              <a:rPr spc="-10" dirty="0"/>
              <a:t>understand </a:t>
            </a:r>
            <a:r>
              <a:rPr spc="-5" dirty="0"/>
              <a:t>clearly what </a:t>
            </a:r>
            <a:r>
              <a:rPr spc="-10" dirty="0"/>
              <a:t>you </a:t>
            </a:r>
            <a:r>
              <a:rPr spc="-15" dirty="0"/>
              <a:t>have </a:t>
            </a:r>
            <a:r>
              <a:rPr spc="-10" dirty="0"/>
              <a:t>written. </a:t>
            </a:r>
            <a:r>
              <a:rPr spc="-5" dirty="0"/>
              <a:t>If it is </a:t>
            </a:r>
            <a:r>
              <a:rPr spc="-15" dirty="0"/>
              <a:t>provocative </a:t>
            </a:r>
            <a:r>
              <a:rPr dirty="0"/>
              <a:t>or </a:t>
            </a:r>
            <a:r>
              <a:rPr spc="-15" dirty="0"/>
              <a:t>controversial,  references </a:t>
            </a:r>
            <a:r>
              <a:rPr dirty="0"/>
              <a:t>should be </a:t>
            </a:r>
            <a:r>
              <a:rPr spc="-10" dirty="0"/>
              <a:t>provided to </a:t>
            </a:r>
            <a:r>
              <a:rPr spc="-15" dirty="0"/>
              <a:t>substantiate </a:t>
            </a:r>
            <a:r>
              <a:rPr spc="-5" dirty="0"/>
              <a:t>your</a:t>
            </a:r>
            <a:r>
              <a:rPr spc="100" dirty="0"/>
              <a:t> </a:t>
            </a:r>
            <a:r>
              <a:rPr spc="-5" dirty="0"/>
              <a:t>thoughts.</a:t>
            </a:r>
          </a:p>
          <a:p>
            <a:pPr marL="281940">
              <a:lnSpc>
                <a:spcPct val="100000"/>
              </a:lnSpc>
              <a:spcBef>
                <a:spcPts val="1739"/>
              </a:spcBef>
            </a:pPr>
            <a:r>
              <a:rPr dirty="0"/>
              <a:t>The </a:t>
            </a:r>
            <a:r>
              <a:rPr spc="-10" dirty="0"/>
              <a:t>following </a:t>
            </a:r>
            <a:r>
              <a:rPr spc="-15" dirty="0"/>
              <a:t>factors </a:t>
            </a:r>
            <a:r>
              <a:rPr spc="-10" dirty="0"/>
              <a:t>contribute to </a:t>
            </a:r>
            <a:r>
              <a:rPr dirty="0"/>
              <a:t>a </a:t>
            </a:r>
            <a:r>
              <a:rPr spc="-5" dirty="0"/>
              <a:t>good</a:t>
            </a:r>
            <a:r>
              <a:rPr spc="90" dirty="0"/>
              <a:t> </a:t>
            </a:r>
            <a:r>
              <a:rPr spc="-10" dirty="0"/>
              <a:t>post:</a:t>
            </a:r>
          </a:p>
          <a:p>
            <a:pPr marL="653415" indent="-342900">
              <a:lnSpc>
                <a:spcPct val="100000"/>
              </a:lnSpc>
              <a:spcBef>
                <a:spcPts val="187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good “snappy”</a:t>
            </a:r>
            <a:r>
              <a:rPr spc="10" dirty="0"/>
              <a:t> </a:t>
            </a:r>
            <a:r>
              <a:rPr spc="-5" dirty="0"/>
              <a:t>titles;</a:t>
            </a:r>
          </a:p>
          <a:p>
            <a:pPr marL="653415" indent="-342900">
              <a:lnSpc>
                <a:spcPct val="100000"/>
              </a:lnSpc>
              <a:spcBef>
                <a:spcPts val="439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good</a:t>
            </a:r>
            <a:r>
              <a:rPr spc="5" dirty="0"/>
              <a:t> </a:t>
            </a:r>
            <a:r>
              <a:rPr spc="-10" dirty="0"/>
              <a:t>content;</a:t>
            </a:r>
          </a:p>
          <a:p>
            <a:pPr marL="653415" indent="-342900">
              <a:lnSpc>
                <a:spcPct val="100000"/>
              </a:lnSpc>
              <a:spcBef>
                <a:spcPts val="40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15" dirty="0"/>
              <a:t>controversial</a:t>
            </a:r>
            <a:r>
              <a:rPr dirty="0"/>
              <a:t> </a:t>
            </a:r>
            <a:r>
              <a:rPr spc="-10" dirty="0"/>
              <a:t>content;</a:t>
            </a:r>
          </a:p>
          <a:p>
            <a:pPr marL="653415" indent="-3429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5" dirty="0"/>
              <a:t>images </a:t>
            </a:r>
            <a:r>
              <a:rPr spc="-10" dirty="0"/>
              <a:t>to </a:t>
            </a:r>
            <a:r>
              <a:rPr spc="-15" dirty="0"/>
              <a:t>illustrate </a:t>
            </a:r>
            <a:r>
              <a:rPr spc="-5" dirty="0"/>
              <a:t>your </a:t>
            </a:r>
            <a:r>
              <a:rPr spc="-10" dirty="0"/>
              <a:t>views </a:t>
            </a:r>
            <a:r>
              <a:rPr dirty="0"/>
              <a:t>and </a:t>
            </a:r>
            <a:r>
              <a:rPr spc="-10" dirty="0"/>
              <a:t>inform </a:t>
            </a:r>
            <a:r>
              <a:rPr spc="-5" dirty="0"/>
              <a:t>your</a:t>
            </a:r>
            <a:r>
              <a:rPr spc="75" dirty="0"/>
              <a:t> </a:t>
            </a:r>
            <a:r>
              <a:rPr spc="-10" dirty="0"/>
              <a:t>readers;</a:t>
            </a:r>
          </a:p>
          <a:p>
            <a:pPr marL="653415" indent="-3429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10" dirty="0"/>
              <a:t>hyperlinks </a:t>
            </a:r>
            <a:r>
              <a:rPr spc="-5" dirty="0"/>
              <a:t>that </a:t>
            </a:r>
            <a:r>
              <a:rPr spc="-25" dirty="0"/>
              <a:t>take </a:t>
            </a:r>
            <a:r>
              <a:rPr spc="-10" dirty="0"/>
              <a:t>readers </a:t>
            </a:r>
            <a:r>
              <a:rPr dirty="0"/>
              <a:t>deeper </a:t>
            </a:r>
            <a:r>
              <a:rPr spc="-10" dirty="0"/>
              <a:t>into </a:t>
            </a:r>
            <a:r>
              <a:rPr spc="-5" dirty="0"/>
              <a:t>the topic </a:t>
            </a:r>
            <a:r>
              <a:rPr dirty="0"/>
              <a:t>or</a:t>
            </a:r>
            <a:r>
              <a:rPr spc="100" dirty="0"/>
              <a:t> </a:t>
            </a:r>
            <a:r>
              <a:rPr spc="-5" dirty="0"/>
              <a:t>discussion;</a:t>
            </a:r>
          </a:p>
          <a:p>
            <a:pPr marL="653415" marR="126364" indent="-342900">
              <a:lnSpc>
                <a:spcPts val="2130"/>
              </a:lnSpc>
              <a:spcBef>
                <a:spcPts val="535"/>
              </a:spcBef>
              <a:buFont typeface="Arial"/>
              <a:buChar char="•"/>
              <a:tabLst>
                <a:tab pos="653415" algn="l"/>
                <a:tab pos="654050" algn="l"/>
              </a:tabLst>
            </a:pPr>
            <a:r>
              <a:rPr spc="-25" dirty="0"/>
              <a:t>humour, </a:t>
            </a:r>
            <a:r>
              <a:rPr spc="-15" dirty="0"/>
              <a:t>word </a:t>
            </a:r>
            <a:r>
              <a:rPr spc="-35" dirty="0"/>
              <a:t>play, </a:t>
            </a:r>
            <a:r>
              <a:rPr dirty="0"/>
              <a:t>or </a:t>
            </a:r>
            <a:r>
              <a:rPr spc="-10" dirty="0"/>
              <a:t>even </a:t>
            </a:r>
            <a:r>
              <a:rPr spc="-15" dirty="0"/>
              <a:t>satire </a:t>
            </a:r>
            <a:r>
              <a:rPr spc="-10" dirty="0"/>
              <a:t>to strengthen your post </a:t>
            </a:r>
            <a:r>
              <a:rPr dirty="0"/>
              <a:t>and </a:t>
            </a:r>
            <a:r>
              <a:rPr spc="-10" dirty="0"/>
              <a:t>entertain your  readers.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Bl</a:t>
            </a:r>
            <a:r>
              <a:rPr dirty="0"/>
              <a:t>ogs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6266"/>
            <a:ext cx="7558405" cy="31777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latin typeface="Calibri"/>
                <a:cs typeface="Calibri"/>
              </a:rPr>
              <a:t>Here are </a:t>
            </a:r>
            <a:r>
              <a:rPr sz="2000" dirty="0">
                <a:latin typeface="Calibri"/>
                <a:cs typeface="Calibri"/>
              </a:rPr>
              <a:t>some </a:t>
            </a:r>
            <a:r>
              <a:rPr sz="2000" spc="-5" dirty="0">
                <a:latin typeface="Calibri"/>
                <a:cs typeface="Calibri"/>
              </a:rPr>
              <a:t>guiding questions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spc="-5" dirty="0">
                <a:latin typeface="Calibri"/>
                <a:cs typeface="Calibri"/>
              </a:rPr>
              <a:t>think about when writing </a:t>
            </a:r>
            <a:r>
              <a:rPr sz="2000" spc="-10" dirty="0">
                <a:latin typeface="Calibri"/>
                <a:cs typeface="Calibri"/>
              </a:rPr>
              <a:t>your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post: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spc="-5" dirty="0">
                <a:latin typeface="Calibri"/>
                <a:cs typeface="Calibri"/>
              </a:rPr>
              <a:t>new concepts did </a:t>
            </a:r>
            <a:r>
              <a:rPr sz="2000" dirty="0">
                <a:latin typeface="Calibri"/>
                <a:cs typeface="Calibri"/>
              </a:rPr>
              <a:t>I learn this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week?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</a:t>
            </a:r>
            <a:r>
              <a:rPr sz="2000" spc="-15" dirty="0">
                <a:latin typeface="Calibri"/>
                <a:cs typeface="Calibri"/>
              </a:rPr>
              <a:t>excited </a:t>
            </a:r>
            <a:r>
              <a:rPr sz="2000" dirty="0">
                <a:latin typeface="Calibri"/>
                <a:cs typeface="Calibri"/>
              </a:rPr>
              <a:t>me </a:t>
            </a:r>
            <a:r>
              <a:rPr sz="2000" spc="-5" dirty="0">
                <a:latin typeface="Calibri"/>
                <a:cs typeface="Calibri"/>
              </a:rPr>
              <a:t>about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week’s </a:t>
            </a:r>
            <a:r>
              <a:rPr sz="2000" dirty="0">
                <a:latin typeface="Calibri"/>
                <a:cs typeface="Calibri"/>
              </a:rPr>
              <a:t>activities?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Why?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Calibri"/>
                <a:cs typeface="Calibri"/>
              </a:rPr>
              <a:t>Which of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25" dirty="0">
                <a:latin typeface="Calibri"/>
                <a:cs typeface="Calibri"/>
              </a:rPr>
              <a:t>week’s </a:t>
            </a:r>
            <a:r>
              <a:rPr sz="2000" dirty="0">
                <a:latin typeface="Calibri"/>
                <a:cs typeface="Calibri"/>
              </a:rPr>
              <a:t>activities </a:t>
            </a:r>
            <a:r>
              <a:rPr sz="2000" spc="-5" dirty="0">
                <a:latin typeface="Calibri"/>
                <a:cs typeface="Calibri"/>
              </a:rPr>
              <a:t>helped </a:t>
            </a:r>
            <a:r>
              <a:rPr sz="2000" dirty="0">
                <a:latin typeface="Calibri"/>
                <a:cs typeface="Calibri"/>
              </a:rPr>
              <a:t>me </a:t>
            </a:r>
            <a:r>
              <a:rPr sz="2000" spc="-10" dirty="0">
                <a:latin typeface="Calibri"/>
                <a:cs typeface="Calibri"/>
              </a:rPr>
              <a:t>to understand </a:t>
            </a:r>
            <a:r>
              <a:rPr sz="2000" spc="-5" dirty="0">
                <a:latin typeface="Calibri"/>
                <a:cs typeface="Calibri"/>
              </a:rPr>
              <a:t>creativity and  </a:t>
            </a:r>
            <a:r>
              <a:rPr sz="2000" spc="-10" dirty="0">
                <a:latin typeface="Calibri"/>
                <a:cs typeface="Calibri"/>
              </a:rPr>
              <a:t>innovation better?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Why?</a:t>
            </a:r>
            <a:endParaRPr sz="2000" dirty="0">
              <a:latin typeface="Calibri"/>
              <a:cs typeface="Calibri"/>
            </a:endParaRPr>
          </a:p>
          <a:p>
            <a:pPr marL="355600" marR="114935" indent="-342900">
              <a:lnSpc>
                <a:spcPct val="100000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 smtClean="0">
                <a:latin typeface="Calibri"/>
                <a:cs typeface="Calibri"/>
              </a:rPr>
              <a:t>What </a:t>
            </a:r>
            <a:r>
              <a:rPr sz="2000" spc="-5" dirty="0">
                <a:latin typeface="Calibri"/>
                <a:cs typeface="Calibri"/>
              </a:rPr>
              <a:t>new insights and </a:t>
            </a:r>
            <a:r>
              <a:rPr sz="2000" spc="-10" dirty="0">
                <a:latin typeface="Calibri"/>
                <a:cs typeface="Calibri"/>
              </a:rPr>
              <a:t>problem </a:t>
            </a:r>
            <a:r>
              <a:rPr sz="2000" spc="-5" dirty="0">
                <a:latin typeface="Calibri"/>
                <a:cs typeface="Calibri"/>
              </a:rPr>
              <a:t>solving </a:t>
            </a:r>
            <a:r>
              <a:rPr sz="2000" spc="-10" dirty="0">
                <a:latin typeface="Calibri"/>
                <a:cs typeface="Calibri"/>
              </a:rPr>
              <a:t>strategies </a:t>
            </a:r>
            <a:r>
              <a:rPr sz="2000" spc="-5" dirty="0">
                <a:latin typeface="Calibri"/>
                <a:cs typeface="Calibri"/>
              </a:rPr>
              <a:t>did </a:t>
            </a:r>
            <a:r>
              <a:rPr sz="2000" dirty="0">
                <a:latin typeface="Calibri"/>
                <a:cs typeface="Calibri"/>
              </a:rPr>
              <a:t>I </a:t>
            </a:r>
            <a:r>
              <a:rPr sz="2000" spc="-5" dirty="0">
                <a:latin typeface="Calibri"/>
                <a:cs typeface="Calibri"/>
              </a:rPr>
              <a:t>realise during  discussions or while working </a:t>
            </a:r>
            <a:r>
              <a:rPr sz="2000" dirty="0">
                <a:latin typeface="Calibri"/>
                <a:cs typeface="Calibri"/>
              </a:rPr>
              <a:t>with </a:t>
            </a:r>
            <a:r>
              <a:rPr sz="2000" spc="-5" dirty="0">
                <a:latin typeface="Calibri"/>
                <a:cs typeface="Calibri"/>
              </a:rPr>
              <a:t>others?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Calibri"/>
                <a:cs typeface="Calibri"/>
              </a:rPr>
              <a:t>What would </a:t>
            </a:r>
            <a:r>
              <a:rPr sz="2000" dirty="0">
                <a:latin typeface="Calibri"/>
                <a:cs typeface="Calibri"/>
              </a:rPr>
              <a:t>I </a:t>
            </a:r>
            <a:r>
              <a:rPr sz="2000" spc="-20" dirty="0">
                <a:latin typeface="Calibri"/>
                <a:cs typeface="Calibri"/>
              </a:rPr>
              <a:t>like </a:t>
            </a:r>
            <a:r>
              <a:rPr sz="2000" spc="-10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learn </a:t>
            </a:r>
            <a:r>
              <a:rPr sz="2000" spc="-10" dirty="0">
                <a:latin typeface="Calibri"/>
                <a:cs typeface="Calibri"/>
              </a:rPr>
              <a:t>more </a:t>
            </a:r>
            <a:r>
              <a:rPr sz="2000" spc="-5" dirty="0">
                <a:latin typeface="Calibri"/>
                <a:cs typeface="Calibri"/>
              </a:rPr>
              <a:t>about?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Why?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3826" y="489712"/>
            <a:ext cx="37966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Your </a:t>
            </a:r>
            <a:r>
              <a:rPr spc="-15" dirty="0"/>
              <a:t>first</a:t>
            </a:r>
            <a:r>
              <a:rPr spc="-5" dirty="0"/>
              <a:t> </a:t>
            </a:r>
            <a:r>
              <a:rPr spc="-20" dirty="0"/>
              <a:t>blog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320915" cy="3925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35635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5" dirty="0">
                <a:latin typeface="Calibri"/>
                <a:cs typeface="Calibri"/>
              </a:rPr>
              <a:t>(Write </a:t>
            </a:r>
            <a:r>
              <a:rPr sz="3200" dirty="0">
                <a:latin typeface="Calibri"/>
                <a:cs typeface="Calibri"/>
              </a:rPr>
              <a:t>this in </a:t>
            </a:r>
            <a:r>
              <a:rPr sz="3200" spc="-45" dirty="0">
                <a:latin typeface="Calibri"/>
                <a:cs typeface="Calibri"/>
              </a:rPr>
              <a:t>Word </a:t>
            </a:r>
            <a:r>
              <a:rPr sz="3200" spc="-25" dirty="0">
                <a:latin typeface="Calibri"/>
                <a:cs typeface="Calibri"/>
              </a:rPr>
              <a:t>first </a:t>
            </a:r>
            <a:r>
              <a:rPr sz="3200" spc="-5" dirty="0">
                <a:latin typeface="Calibri"/>
                <a:cs typeface="Calibri"/>
              </a:rPr>
              <a:t>then </a:t>
            </a:r>
            <a:r>
              <a:rPr sz="3200" spc="-10" dirty="0">
                <a:latin typeface="Calibri"/>
                <a:cs typeface="Calibri"/>
              </a:rPr>
              <a:t>copy </a:t>
            </a:r>
            <a:r>
              <a:rPr sz="3200" dirty="0">
                <a:latin typeface="Calibri"/>
                <a:cs typeface="Calibri"/>
              </a:rPr>
              <a:t>and  </a:t>
            </a:r>
            <a:r>
              <a:rPr sz="3200" spc="-10" dirty="0">
                <a:latin typeface="Calibri"/>
                <a:cs typeface="Calibri"/>
              </a:rPr>
              <a:t>paste…)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Introduce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yourself</a:t>
            </a:r>
            <a:endParaRPr sz="3200">
              <a:latin typeface="Calibri"/>
              <a:cs typeface="Calibri"/>
            </a:endParaRPr>
          </a:p>
          <a:p>
            <a:pPr marL="447675" indent="-434975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10" dirty="0">
                <a:latin typeface="Calibri"/>
                <a:cs typeface="Calibri"/>
              </a:rPr>
              <a:t>Brief background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information</a:t>
            </a:r>
            <a:endParaRPr sz="3200">
              <a:latin typeface="Calibri"/>
              <a:cs typeface="Calibri"/>
            </a:endParaRPr>
          </a:p>
          <a:p>
            <a:pPr marL="447675" indent="-43497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20" dirty="0">
                <a:latin typeface="Calibri"/>
                <a:cs typeface="Calibri"/>
              </a:rPr>
              <a:t>State why </a:t>
            </a:r>
            <a:r>
              <a:rPr sz="3200" spc="-15" dirty="0">
                <a:latin typeface="Calibri"/>
                <a:cs typeface="Calibri"/>
              </a:rPr>
              <a:t>you are </a:t>
            </a:r>
            <a:r>
              <a:rPr sz="3200" dirty="0">
                <a:latin typeface="Calibri"/>
                <a:cs typeface="Calibri"/>
              </a:rPr>
              <a:t>on the</a:t>
            </a:r>
            <a:r>
              <a:rPr sz="3200" spc="6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course</a:t>
            </a:r>
            <a:endParaRPr sz="3200">
              <a:latin typeface="Calibri"/>
              <a:cs typeface="Calibri"/>
            </a:endParaRPr>
          </a:p>
          <a:p>
            <a:pPr marL="447675" indent="-43497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5" dirty="0">
                <a:latin typeface="Calibri"/>
                <a:cs typeface="Calibri"/>
              </a:rPr>
              <a:t>What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dirty="0">
                <a:latin typeface="Calibri"/>
                <a:cs typeface="Calibri"/>
              </a:rPr>
              <a:t>hope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learn </a:t>
            </a:r>
            <a:r>
              <a:rPr sz="3200" spc="-20" dirty="0">
                <a:latin typeface="Calibri"/>
                <a:cs typeface="Calibri"/>
              </a:rPr>
              <a:t>from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module</a:t>
            </a:r>
            <a:endParaRPr sz="3200">
              <a:latin typeface="Calibri"/>
              <a:cs typeface="Calibri"/>
            </a:endParaRPr>
          </a:p>
          <a:p>
            <a:pPr marL="447675" indent="-43497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447040" algn="l"/>
                <a:tab pos="447675" algn="l"/>
              </a:tabLst>
            </a:pPr>
            <a:r>
              <a:rPr sz="3200" spc="-5" dirty="0">
                <a:latin typeface="Calibri"/>
                <a:cs typeface="Calibri"/>
              </a:rPr>
              <a:t>What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20" dirty="0">
                <a:latin typeface="Calibri"/>
                <a:cs typeface="Calibri"/>
              </a:rPr>
              <a:t>have </a:t>
            </a:r>
            <a:r>
              <a:rPr sz="3200" spc="-10" dirty="0">
                <a:latin typeface="Calibri"/>
                <a:cs typeface="Calibri"/>
              </a:rPr>
              <a:t>learnt </a:t>
            </a:r>
            <a:r>
              <a:rPr sz="3200" spc="-5" dirty="0">
                <a:latin typeface="Calibri"/>
                <a:cs typeface="Calibri"/>
              </a:rPr>
              <a:t>so</a:t>
            </a:r>
            <a:r>
              <a:rPr sz="3200" spc="4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far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403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Rounded MT Bold</vt:lpstr>
      <vt:lpstr>Calibri</vt:lpstr>
      <vt:lpstr>Corbel</vt:lpstr>
      <vt:lpstr>Times New Roman</vt:lpstr>
      <vt:lpstr>Office Theme</vt:lpstr>
      <vt:lpstr>CertHE Skills for the Workplace</vt:lpstr>
      <vt:lpstr>Learning Objectives</vt:lpstr>
      <vt:lpstr>Assignment</vt:lpstr>
      <vt:lpstr>Moodle</vt:lpstr>
      <vt:lpstr>Blogs</vt:lpstr>
      <vt:lpstr>Blogs</vt:lpstr>
      <vt:lpstr>Blogs</vt:lpstr>
      <vt:lpstr>Your first blog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</dc:title>
  <dc:creator>Anthony Burns</dc:creator>
  <cp:lastModifiedBy>Anthony Burns</cp:lastModifiedBy>
  <cp:revision>4</cp:revision>
  <dcterms:created xsi:type="dcterms:W3CDTF">2018-09-11T10:32:01Z</dcterms:created>
  <dcterms:modified xsi:type="dcterms:W3CDTF">2018-10-01T08:13:27Z</dcterms:modified>
</cp:coreProperties>
</file>