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70" r:id="rId4"/>
  </p:sldMasterIdLst>
  <p:notesMasterIdLst>
    <p:notesMasterId r:id="rId13"/>
  </p:notesMasterIdLst>
  <p:sldIdLst>
    <p:sldId id="256" r:id="rId5"/>
    <p:sldId id="306" r:id="rId6"/>
    <p:sldId id="305" r:id="rId7"/>
    <p:sldId id="257" r:id="rId8"/>
    <p:sldId id="259" r:id="rId9"/>
    <p:sldId id="261" r:id="rId10"/>
    <p:sldId id="263" r:id="rId11"/>
    <p:sldId id="258"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01D9A2F-CC5A-4F3F-9390-97CD4AFA7864}" v="1" dt="2023-02-23T16:59:15.50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80" autoAdjust="0"/>
    <p:restoredTop sz="94660"/>
  </p:normalViewPr>
  <p:slideViewPr>
    <p:cSldViewPr snapToGrid="0">
      <p:cViewPr varScale="1">
        <p:scale>
          <a:sx n="94" d="100"/>
          <a:sy n="94" d="100"/>
        </p:scale>
        <p:origin x="60" y="1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19"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asha Jones" userId="3537e397-1aee-4e05-9cd1-5d76b1e2a31e" providerId="ADAL" clId="{A01D9A2F-CC5A-4F3F-9390-97CD4AFA7864}"/>
    <pc:docChg chg="addSld modSld">
      <pc:chgData name="Natasha Jones" userId="3537e397-1aee-4e05-9cd1-5d76b1e2a31e" providerId="ADAL" clId="{A01D9A2F-CC5A-4F3F-9390-97CD4AFA7864}" dt="2023-02-23T16:59:15.498" v="0"/>
      <pc:docMkLst>
        <pc:docMk/>
      </pc:docMkLst>
      <pc:sldChg chg="add">
        <pc:chgData name="Natasha Jones" userId="3537e397-1aee-4e05-9cd1-5d76b1e2a31e" providerId="ADAL" clId="{A01D9A2F-CC5A-4F3F-9390-97CD4AFA7864}" dt="2023-02-23T16:59:15.498" v="0"/>
        <pc:sldMkLst>
          <pc:docMk/>
          <pc:sldMk cId="683733101" sldId="305"/>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AD500BB-4E3A-4195-A085-9EFD81A3AC16}" type="datetimeFigureOut">
              <a:rPr lang="en-GB" smtClean="0"/>
              <a:t>23/02/2023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6D28F62-391F-4D95-811B-291AF970C0A4}" type="slidenum">
              <a:rPr lang="en-GB" smtClean="0"/>
              <a:t>‹#›</a:t>
            </a:fld>
            <a:endParaRPr lang="en-GB"/>
          </a:p>
        </p:txBody>
      </p:sp>
    </p:spTree>
    <p:extLst>
      <p:ext uri="{BB962C8B-B14F-4D97-AF65-F5344CB8AC3E}">
        <p14:creationId xmlns:p14="http://schemas.microsoft.com/office/powerpoint/2010/main" val="29883319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According to </a:t>
            </a:r>
            <a:r>
              <a:rPr lang="en-GB" dirty="0" err="1"/>
              <a:t>Thornberg</a:t>
            </a:r>
            <a:r>
              <a:rPr lang="en-GB" dirty="0"/>
              <a:t> (2008) cited in Bullough et al (2015) most newly qualified teachers entering into the profession have the considered opinion that they are ultimately responsible for managing the behaviour of the students, unaware of the benefits associated with co-creating rules with the students. </a:t>
            </a:r>
          </a:p>
          <a:p>
            <a:endParaRPr lang="en-GB" dirty="0"/>
          </a:p>
          <a:p>
            <a:r>
              <a:rPr lang="en-GB" dirty="0"/>
              <a:t>Colin </a:t>
            </a:r>
            <a:r>
              <a:rPr lang="en-GB" dirty="0" err="1"/>
              <a:t>Wringe</a:t>
            </a:r>
            <a:r>
              <a:rPr lang="en-GB" dirty="0"/>
              <a:t> suggests that moral education is concerned with moral education as a means of pupils holistic development contributing towards their own well being and becoming more ethical citizens leading more worthy and worthwhile lives (Bullough et al 2015)  </a:t>
            </a:r>
          </a:p>
          <a:p>
            <a:r>
              <a:rPr lang="en-GB" dirty="0"/>
              <a:t>The main concern was aligned with the teaching the students rules and rule enforcement for the short term behaviour of the student rather than for the purpose of morality.</a:t>
            </a:r>
          </a:p>
          <a:p>
            <a:r>
              <a:rPr lang="en-GB" dirty="0"/>
              <a:t>The teaching of values is considered largely a immediate response to an unexpected occurrence, viewed as an informal curriculum, with minimal emphasis awarded to values, which are perceived to be personal rather than professional. Reid  cited in Bullough et al (2015) the ethical aspect of education is largely concerned with compliance in the classroom focusing largely on the short term incident with little regard for the far reaching influence of morality. It is also argued that rules and regulations compromise student development is areas of self discipline, critical thinking and democratic skills.</a:t>
            </a:r>
          </a:p>
        </p:txBody>
      </p:sp>
      <p:sp>
        <p:nvSpPr>
          <p:cNvPr id="4" name="Slide Number Placeholder 3"/>
          <p:cNvSpPr>
            <a:spLocks noGrp="1"/>
          </p:cNvSpPr>
          <p:nvPr>
            <p:ph type="sldNum" sz="quarter" idx="5"/>
          </p:nvPr>
        </p:nvSpPr>
        <p:spPr/>
        <p:txBody>
          <a:bodyPr/>
          <a:lstStyle/>
          <a:p>
            <a:fld id="{E6D28F62-391F-4D95-811B-291AF970C0A4}" type="slidenum">
              <a:rPr lang="en-GB" smtClean="0"/>
              <a:t>4</a:t>
            </a:fld>
            <a:endParaRPr lang="en-GB"/>
          </a:p>
        </p:txBody>
      </p:sp>
    </p:spTree>
    <p:extLst>
      <p:ext uri="{BB962C8B-B14F-4D97-AF65-F5344CB8AC3E}">
        <p14:creationId xmlns:p14="http://schemas.microsoft.com/office/powerpoint/2010/main" val="12420590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Department for Education (2016) recognises the need to overhaul the system and the need for a teaching profession which highly educated, skilled and respected acting upon the evidence from research about what in education is effective. The recommendations of the DfE strategy 2015-2020 emphasises the need to</a:t>
            </a:r>
          </a:p>
          <a:p>
            <a:pPr marL="171450" indent="-171450">
              <a:buFont typeface="Arial" panose="020B0604020202020204" pitchFamily="34" charset="0"/>
              <a:buChar char="•"/>
            </a:pPr>
            <a:r>
              <a:rPr lang="en-GB" dirty="0"/>
              <a:t> support and strengthen training</a:t>
            </a:r>
          </a:p>
          <a:p>
            <a:pPr marL="171450" indent="-171450">
              <a:buFont typeface="Arial" panose="020B0604020202020204" pitchFamily="34" charset="0"/>
              <a:buChar char="•"/>
            </a:pPr>
            <a:r>
              <a:rPr lang="en-GB" dirty="0"/>
              <a:t>Incentivise leaders of effective schools to also work in challenging areas by supporting each other through a framework to prevent underperformance, by promoting collaboration and the spread of good practice.</a:t>
            </a:r>
          </a:p>
          <a:p>
            <a:pPr marL="171450" indent="-171450">
              <a:buFont typeface="Arial" panose="020B0604020202020204" pitchFamily="34" charset="0"/>
              <a:buChar char="•"/>
            </a:pPr>
            <a:r>
              <a:rPr lang="en-GB" dirty="0"/>
              <a:t>Ofsted and the DfE are determined to ensure that classroom behaviour is oriented to raising standards, with early intervention to prevent exclusion.  Furthermore greater emphasis is now placed upon raising the standards in literacy, numeracy and digital competence, whilst equally attending to the sciences and the STEM subjects (science, technology, engineering and maths)  (Department for Education, 2016) </a:t>
            </a:r>
          </a:p>
        </p:txBody>
      </p:sp>
      <p:sp>
        <p:nvSpPr>
          <p:cNvPr id="4" name="Slide Number Placeholder 3"/>
          <p:cNvSpPr>
            <a:spLocks noGrp="1"/>
          </p:cNvSpPr>
          <p:nvPr>
            <p:ph type="sldNum" sz="quarter" idx="5"/>
          </p:nvPr>
        </p:nvSpPr>
        <p:spPr/>
        <p:txBody>
          <a:bodyPr/>
          <a:lstStyle/>
          <a:p>
            <a:fld id="{E6D28F62-391F-4D95-811B-291AF970C0A4}" type="slidenum">
              <a:rPr lang="en-GB" smtClean="0"/>
              <a:t>5</a:t>
            </a:fld>
            <a:endParaRPr lang="en-GB"/>
          </a:p>
        </p:txBody>
      </p:sp>
    </p:spTree>
    <p:extLst>
      <p:ext uri="{BB962C8B-B14F-4D97-AF65-F5344CB8AC3E}">
        <p14:creationId xmlns:p14="http://schemas.microsoft.com/office/powerpoint/2010/main" val="26151657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Within these settings the pupils will have followed an range of strategies within the mainstream setting to avoid exclusion, including the support from the Local Authority and the multi agency approach, in an attempt to prevent disengagement of the challenging pupil, in addition to reducing the impact upon the other students. The mainstream schools will have followed a regime of strategies in an attempt to manage the behaviour which would include mentoring, changes to individual timetable, alternative curriculum, modelling of required behaviour, reward programmes, de escalation techniques and pupil code of conduct agreements.</a:t>
            </a:r>
          </a:p>
          <a:p>
            <a:r>
              <a:rPr lang="en-GB" dirty="0"/>
              <a:t>Despite these strategies in some cases the extreme measure is administered and an exclusion is recommended under consultation with the Local Authority.</a:t>
            </a:r>
          </a:p>
          <a:p>
            <a:r>
              <a:rPr lang="en-GB" dirty="0"/>
              <a:t>Factors which are synonymous with mainstream exclusions are:-</a:t>
            </a:r>
          </a:p>
          <a:p>
            <a:r>
              <a:rPr lang="en-GB" dirty="0"/>
              <a:t>Applicable to the most marginalised young people such as male gender from disadvantaged backgrounds, Gypsy/Roma Travellers, pupils entitled to free school meals, Irish and Irish Travellers, large proportion of pupils identified as having Additional Learning Needs with the majority having social, emotional and mental health needs (SEMH).</a:t>
            </a:r>
          </a:p>
          <a:p>
            <a:r>
              <a:rPr lang="en-GB" dirty="0"/>
              <a:t>A large proportion are reported to having family and school related factors which signal need for intervention at an early stage.</a:t>
            </a:r>
          </a:p>
          <a:p>
            <a:r>
              <a:rPr lang="en-GB" dirty="0"/>
              <a:t>Cases of maternal psychopathology, with mental health and behavioural difficulties. Equally cases are reported to have social communication difficulties, language difficulties, anti social activities, bullying or being bullied, low parental engagement with education, poor relationship with teaching practice, low attainment levels and additional learning needs.   </a:t>
            </a:r>
          </a:p>
        </p:txBody>
      </p:sp>
      <p:sp>
        <p:nvSpPr>
          <p:cNvPr id="4" name="Slide Number Placeholder 3"/>
          <p:cNvSpPr>
            <a:spLocks noGrp="1"/>
          </p:cNvSpPr>
          <p:nvPr>
            <p:ph type="sldNum" sz="quarter" idx="5"/>
          </p:nvPr>
        </p:nvSpPr>
        <p:spPr/>
        <p:txBody>
          <a:bodyPr/>
          <a:lstStyle/>
          <a:p>
            <a:fld id="{E6D28F62-391F-4D95-811B-291AF970C0A4}" type="slidenum">
              <a:rPr lang="en-GB" smtClean="0"/>
              <a:t>6</a:t>
            </a:fld>
            <a:endParaRPr lang="en-GB"/>
          </a:p>
        </p:txBody>
      </p:sp>
    </p:spTree>
    <p:extLst>
      <p:ext uri="{BB962C8B-B14F-4D97-AF65-F5344CB8AC3E}">
        <p14:creationId xmlns:p14="http://schemas.microsoft.com/office/powerpoint/2010/main" val="42830977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B61BEF0D-F0BB-DE4B-95CE-6DB70DBA9567}" type="datetimeFigureOut">
              <a:rPr lang="en-US" smtClean="0"/>
              <a:pPr/>
              <a:t>2/23/2023</a:t>
            </a:fld>
            <a:endParaRPr lang="en-US" dirty="0"/>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2986403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05BFA754-D5C3-4E66-96A6-867B257F58DC}" type="datetimeFigureOut">
              <a:rPr lang="en-US" smtClean="0"/>
              <a:t>2/23/2023</a:t>
            </a:fld>
            <a:endParaRPr lang="en-US" dirty="0"/>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5D84065D-F351-4B03-BD91-D8A6B8D4B362}" type="slidenum">
              <a:rPr lang="en-US" smtClean="0"/>
              <a:t>‹#›</a:t>
            </a:fld>
            <a:endParaRPr lang="en-US" dirty="0"/>
          </a:p>
        </p:txBody>
      </p:sp>
    </p:spTree>
    <p:extLst>
      <p:ext uri="{BB962C8B-B14F-4D97-AF65-F5344CB8AC3E}">
        <p14:creationId xmlns:p14="http://schemas.microsoft.com/office/powerpoint/2010/main" val="42413798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B61BEF0D-F0BB-DE4B-95CE-6DB70DBA9567}" type="datetimeFigureOut">
              <a:rPr lang="en-US" smtClean="0"/>
              <a:pPr/>
              <a:t>2/23/2023</a:t>
            </a:fld>
            <a:endParaRPr lang="en-US" dirty="0"/>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1675629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05BFA754-D5C3-4E66-96A6-867B257F58DC}" type="datetimeFigureOut">
              <a:rPr lang="en-US" smtClean="0"/>
              <a:t>2/23/2023</a:t>
            </a:fld>
            <a:endParaRPr lang="en-US" dirty="0"/>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5D84065D-F351-4B03-BD91-D8A6B8D4B362}" type="slidenum">
              <a:rPr lang="en-US" smtClean="0"/>
              <a:t>‹#›</a:t>
            </a:fld>
            <a:endParaRPr lang="en-US" dirty="0"/>
          </a:p>
        </p:txBody>
      </p:sp>
    </p:spTree>
    <p:extLst>
      <p:ext uri="{BB962C8B-B14F-4D97-AF65-F5344CB8AC3E}">
        <p14:creationId xmlns:p14="http://schemas.microsoft.com/office/powerpoint/2010/main" val="29967569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B61BEF0D-F0BB-DE4B-95CE-6DB70DBA9567}" type="datetimeFigureOut">
              <a:rPr lang="en-US" smtClean="0"/>
              <a:pPr/>
              <a:t>2/23/2023</a:t>
            </a:fld>
            <a:endParaRPr lang="en-US" dirty="0"/>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7424211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B61BEF0D-F0BB-DE4B-95CE-6DB70DBA9567}" type="datetimeFigureOut">
              <a:rPr lang="en-US" smtClean="0"/>
              <a:pPr/>
              <a:t>2/23/2023</a:t>
            </a:fld>
            <a:endParaRPr lang="en-US" dirty="0"/>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513130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B61BEF0D-F0BB-DE4B-95CE-6DB70DBA9567}" type="datetimeFigureOut">
              <a:rPr lang="en-US" smtClean="0"/>
              <a:pPr/>
              <a:t>2/23/2023</a:t>
            </a:fld>
            <a:endParaRPr lang="en-US" dirty="0"/>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348293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B61BEF0D-F0BB-DE4B-95CE-6DB70DBA9567}" type="datetimeFigureOut">
              <a:rPr lang="en-US" smtClean="0"/>
              <a:pPr/>
              <a:t>2/23/2023</a:t>
            </a:fld>
            <a:endParaRPr lang="en-US" dirty="0"/>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7070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B61BEF0D-F0BB-DE4B-95CE-6DB70DBA9567}" type="datetimeFigureOut">
              <a:rPr lang="en-US" smtClean="0"/>
              <a:pPr/>
              <a:t>2/23/2023</a:t>
            </a:fld>
            <a:endParaRPr lang="en-US" dirty="0"/>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1742436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B61BEF0D-F0BB-DE4B-95CE-6DB70DBA9567}" type="datetimeFigureOut">
              <a:rPr lang="en-US" smtClean="0"/>
              <a:pPr/>
              <a:t>2/23/2023</a:t>
            </a:fld>
            <a:endParaRPr lang="en-US" dirty="0"/>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0404839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B61BEF0D-F0BB-DE4B-95CE-6DB70DBA9567}" type="datetimeFigureOut">
              <a:rPr lang="en-US" smtClean="0"/>
              <a:pPr/>
              <a:t>2/23/2023</a:t>
            </a:fld>
            <a:endParaRPr lang="en-US" dirty="0"/>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3710700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61BEF0D-F0BB-DE4B-95CE-6DB70DBA9567}" type="datetimeFigureOut">
              <a:rPr lang="en-US" smtClean="0"/>
              <a:pPr/>
              <a:t>2/23/2023</a:t>
            </a:fld>
            <a:endParaRPr lang="en-US" dirty="0"/>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57F1E4F-1CFF-5643-939E-217C01CDF565}" type="slidenum">
              <a:rPr lang="en-US" smtClean="0"/>
              <a:pPr/>
              <a:t>‹#›</a:t>
            </a:fld>
            <a:endParaRPr lang="en-US" dirty="0"/>
          </a:p>
        </p:txBody>
      </p:sp>
      <p:sp>
        <p:nvSpPr>
          <p:cNvPr id="8" name="TextBox 7">
            <a:extLst>
              <a:ext uri="{FF2B5EF4-FFF2-40B4-BE49-F238E27FC236}">
                <a16:creationId xmlns:a16="http://schemas.microsoft.com/office/drawing/2014/main" id="{12D32F01-7B3F-85CC-91DC-1D400D7FF80D}"/>
              </a:ext>
            </a:extLst>
          </p:cNvPr>
          <p:cNvSpPr txBox="1"/>
          <p:nvPr>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p:nvPicPr>
        <p:blipFill>
          <a:blip r:embed="rId13"/>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1524249590"/>
      </p:ext>
    </p:extLst>
  </p:cSld>
  <p:clrMap bg1="lt1" tx1="dk1" bg2="lt2" tx2="dk2" accent1="accent1" accent2="accent2" accent3="accent3" accent4="accent4" accent5="accent5" accent6="accent6" hlink="hlink" folHlink="folHlink"/>
  <p:sldLayoutIdLst>
    <p:sldLayoutId id="2147483671" r:id="rId1"/>
    <p:sldLayoutId id="2147483672" r:id="rId2"/>
    <p:sldLayoutId id="2147483673" r:id="rId3"/>
    <p:sldLayoutId id="2147483674" r:id="rId4"/>
    <p:sldLayoutId id="2147483675" r:id="rId5"/>
    <p:sldLayoutId id="2147483676" r:id="rId6"/>
    <p:sldLayoutId id="2147483677" r:id="rId7"/>
    <p:sldLayoutId id="2147483678" r:id="rId8"/>
    <p:sldLayoutId id="2147483679" r:id="rId9"/>
    <p:sldLayoutId id="2147483680" r:id="rId10"/>
    <p:sldLayoutId id="214748368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748910/Investigative_research_into_alternative_provision.pdf" TargetMode="External"/><Relationship Id="rId2" Type="http://schemas.openxmlformats.org/officeDocument/2006/relationships/hyperlink" Target="http://go.microsoft.com/fwlink/p/?LinkId=255141" TargetMode="Externa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hyperlink" Target="http://go.microsoft.com/fwlink/p/?LinkId=255141" TargetMode="External"/><Relationship Id="rId2" Type="http://schemas.openxmlformats.org/officeDocument/2006/relationships/hyperlink" Target="https://assets.publishing.service.gov.uk/government/uploads/system/uploads/attachment_data/file/508421/DfE-strategy-narrative.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928D19-2534-4B3C-9BBE-DADAC6F1EA97}"/>
              </a:ext>
            </a:extLst>
          </p:cNvPr>
          <p:cNvSpPr>
            <a:spLocks noGrp="1"/>
          </p:cNvSpPr>
          <p:nvPr>
            <p:ph type="ctrTitle"/>
          </p:nvPr>
        </p:nvSpPr>
        <p:spPr/>
        <p:txBody>
          <a:bodyPr>
            <a:normAutofit/>
          </a:bodyPr>
          <a:lstStyle/>
          <a:p>
            <a:r>
              <a:rPr lang="en-GB" sz="4000" b="1" dirty="0"/>
              <a:t>ECES5016</a:t>
            </a:r>
            <a:br>
              <a:rPr lang="en-GB" sz="4000" b="1" dirty="0"/>
            </a:br>
            <a:r>
              <a:rPr lang="en-GB" sz="4000" b="1" dirty="0" err="1"/>
              <a:t>Ymarfer</a:t>
            </a:r>
            <a:r>
              <a:rPr lang="en-GB" sz="4000" b="1" dirty="0"/>
              <a:t> a </a:t>
            </a:r>
            <a:r>
              <a:rPr lang="en-GB" sz="4000" b="1" dirty="0" err="1"/>
              <a:t>Dysgu</a:t>
            </a:r>
            <a:r>
              <a:rPr lang="en-GB" sz="4000" b="1" dirty="0"/>
              <a:t>; </a:t>
            </a:r>
            <a:br>
              <a:rPr lang="en-GB" sz="4000" b="1" dirty="0"/>
            </a:br>
            <a:r>
              <a:rPr lang="en-GB" sz="4000" b="1" dirty="0" err="1"/>
              <a:t>Dulliau</a:t>
            </a:r>
            <a:r>
              <a:rPr lang="en-GB" sz="4000" b="1" dirty="0"/>
              <a:t> o </a:t>
            </a:r>
            <a:r>
              <a:rPr lang="en-GB" sz="4000" b="1" dirty="0" err="1"/>
              <a:t>rheoli</a:t>
            </a:r>
            <a:r>
              <a:rPr lang="en-GB" sz="4000" b="1" dirty="0"/>
              <a:t> </a:t>
            </a:r>
            <a:r>
              <a:rPr lang="en-GB" sz="4000" b="1" dirty="0" err="1"/>
              <a:t>dosbarth</a:t>
            </a:r>
            <a:br>
              <a:rPr lang="en-GB" sz="4000" b="1" dirty="0"/>
            </a:br>
            <a:endParaRPr lang="en-GB" sz="40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E0761B1E-D83D-4D27-9823-0A28F2279163}"/>
              </a:ext>
            </a:extLst>
          </p:cNvPr>
          <p:cNvSpPr>
            <a:spLocks noGrp="1"/>
          </p:cNvSpPr>
          <p:nvPr>
            <p:ph type="subTitle" idx="1"/>
          </p:nvPr>
        </p:nvSpPr>
        <p:spPr>
          <a:xfrm>
            <a:off x="1524000" y="3358198"/>
            <a:ext cx="9144000" cy="1655762"/>
          </a:xfrm>
        </p:spPr>
        <p:txBody>
          <a:bodyPr>
            <a:normAutofit fontScale="92500" lnSpcReduction="20000"/>
          </a:bodyPr>
          <a:lstStyle/>
          <a:p>
            <a:r>
              <a:rPr lang="en-GB" sz="3600" b="1" dirty="0">
                <a:solidFill>
                  <a:srgbClr val="0070C0"/>
                </a:solidFill>
              </a:rPr>
              <a:t>ECES5016</a:t>
            </a:r>
            <a:br>
              <a:rPr lang="en-GB" sz="3600" b="1" dirty="0">
                <a:solidFill>
                  <a:srgbClr val="0070C0"/>
                </a:solidFill>
              </a:rPr>
            </a:br>
            <a:r>
              <a:rPr lang="en-GB" sz="3600" b="1" dirty="0">
                <a:solidFill>
                  <a:srgbClr val="0070C0"/>
                </a:solidFill>
              </a:rPr>
              <a:t>Behaviour and Learning; </a:t>
            </a:r>
          </a:p>
          <a:p>
            <a:r>
              <a:rPr lang="en-GB" sz="3600" b="1" dirty="0">
                <a:solidFill>
                  <a:srgbClr val="0070C0"/>
                </a:solidFill>
              </a:rPr>
              <a:t>Approaches to classroom management </a:t>
            </a:r>
            <a:br>
              <a:rPr lang="en-GB" sz="3600" b="1" dirty="0">
                <a:solidFill>
                  <a:srgbClr val="0070C0"/>
                </a:solidFill>
              </a:rPr>
            </a:br>
            <a:endParaRPr lang="en-GB" sz="2800" b="1" dirty="0">
              <a:solidFill>
                <a:srgbClr val="0070C0"/>
              </a:solidFill>
            </a:endParaRPr>
          </a:p>
          <a:p>
            <a:endParaRPr lang="en-GB" sz="3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234187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1FE324-6054-FABE-B0D7-11F320145140}"/>
              </a:ext>
            </a:extLst>
          </p:cNvPr>
          <p:cNvSpPr>
            <a:spLocks noGrp="1"/>
          </p:cNvSpPr>
          <p:nvPr>
            <p:ph type="title"/>
          </p:nvPr>
        </p:nvSpPr>
        <p:spPr/>
        <p:txBody>
          <a:bodyPr/>
          <a:lstStyle/>
          <a:p>
            <a:r>
              <a:rPr lang="en-GB" dirty="0"/>
              <a:t>Objectives</a:t>
            </a:r>
            <a:endParaRPr lang="en-US" dirty="0"/>
          </a:p>
        </p:txBody>
      </p:sp>
      <p:sp>
        <p:nvSpPr>
          <p:cNvPr id="3" name="Content Placeholder 2">
            <a:extLst>
              <a:ext uri="{FF2B5EF4-FFF2-40B4-BE49-F238E27FC236}">
                <a16:creationId xmlns:a16="http://schemas.microsoft.com/office/drawing/2014/main" id="{07AEB455-4B53-171D-C400-49346888B13B}"/>
              </a:ext>
            </a:extLst>
          </p:cNvPr>
          <p:cNvSpPr>
            <a:spLocks noGrp="1"/>
          </p:cNvSpPr>
          <p:nvPr>
            <p:ph idx="1"/>
          </p:nvPr>
        </p:nvSpPr>
        <p:spPr>
          <a:xfrm>
            <a:off x="2152651" y="1640481"/>
            <a:ext cx="7467005" cy="2070497"/>
          </a:xfrm>
        </p:spPr>
        <p:txBody>
          <a:bodyPr/>
          <a:lstStyle/>
          <a:p>
            <a:pPr marL="257175" indent="-257175" algn="just">
              <a:lnSpc>
                <a:spcPct val="115000"/>
              </a:lnSpc>
              <a:spcBef>
                <a:spcPts val="900"/>
              </a:spcBef>
              <a:spcAft>
                <a:spcPts val="750"/>
              </a:spcAft>
              <a:buFont typeface="Symbol" panose="05050102010706020507" pitchFamily="18" charset="2"/>
              <a:buChar char=""/>
            </a:pPr>
            <a:r>
              <a:rPr lang="en-GB" sz="1500" dirty="0">
                <a:latin typeface="Arial" panose="020B0604020202020204" pitchFamily="34" charset="0"/>
                <a:ea typeface="Times New Roman" panose="02020603050405020304" pitchFamily="18" charset="0"/>
              </a:rPr>
              <a:t>Demonstrate a critical understanding of key behavioural theory and relevant terminology.</a:t>
            </a:r>
            <a:endParaRPr lang="en-US" sz="1500" dirty="0">
              <a:latin typeface="Times New Roman" panose="02020603050405020304" pitchFamily="18" charset="0"/>
              <a:ea typeface="Times New Roman" panose="02020603050405020304" pitchFamily="18" charset="0"/>
            </a:endParaRPr>
          </a:p>
          <a:p>
            <a:pPr marL="257175" indent="-257175" algn="just">
              <a:lnSpc>
                <a:spcPct val="115000"/>
              </a:lnSpc>
              <a:spcBef>
                <a:spcPts val="900"/>
              </a:spcBef>
              <a:spcAft>
                <a:spcPts val="750"/>
              </a:spcAft>
              <a:buFont typeface="Symbol" panose="05050102010706020507" pitchFamily="18" charset="2"/>
              <a:buChar char=""/>
            </a:pPr>
            <a:r>
              <a:rPr lang="en-GB" sz="1500" dirty="0">
                <a:latin typeface="Arial" panose="020B0604020202020204" pitchFamily="34" charset="0"/>
                <a:ea typeface="Times New Roman" panose="02020603050405020304" pitchFamily="18" charset="0"/>
              </a:rPr>
              <a:t>Critically analyse a range of behavioural modification strategies and interventions.</a:t>
            </a:r>
            <a:endParaRPr lang="en-US" sz="1500" dirty="0">
              <a:latin typeface="Times New Roman" panose="02020603050405020304" pitchFamily="18" charset="0"/>
              <a:ea typeface="Times New Roman" panose="02020603050405020304" pitchFamily="18" charset="0"/>
            </a:endParaRPr>
          </a:p>
          <a:p>
            <a:pPr marL="257175" indent="-257175" algn="just">
              <a:lnSpc>
                <a:spcPct val="115000"/>
              </a:lnSpc>
              <a:spcBef>
                <a:spcPts val="900"/>
              </a:spcBef>
              <a:spcAft>
                <a:spcPts val="750"/>
              </a:spcAft>
              <a:buFont typeface="Symbol" panose="05050102010706020507" pitchFamily="18" charset="2"/>
              <a:buChar char=""/>
            </a:pPr>
            <a:r>
              <a:rPr lang="en-GB" sz="1500" dirty="0">
                <a:latin typeface="Arial" panose="020B0604020202020204" pitchFamily="34" charset="0"/>
                <a:ea typeface="Times New Roman" panose="02020603050405020304" pitchFamily="18" charset="0"/>
              </a:rPr>
              <a:t>Critically examine the role of the adult in behaviour management and the development of positive behavioural frameworks.</a:t>
            </a:r>
            <a:endParaRPr lang="en-US" sz="1500" dirty="0">
              <a:latin typeface="Times New Roman" panose="02020603050405020304" pitchFamily="18" charset="0"/>
              <a:ea typeface="Times New Roman" panose="02020603050405020304" pitchFamily="18" charset="0"/>
            </a:endParaRPr>
          </a:p>
          <a:p>
            <a:endParaRPr lang="en-US" dirty="0"/>
          </a:p>
        </p:txBody>
      </p:sp>
    </p:spTree>
    <p:extLst>
      <p:ext uri="{BB962C8B-B14F-4D97-AF65-F5344CB8AC3E}">
        <p14:creationId xmlns:p14="http://schemas.microsoft.com/office/powerpoint/2010/main" val="14059935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9829C8-9632-2C63-E416-925B7AF1F553}"/>
              </a:ext>
            </a:extLst>
          </p:cNvPr>
          <p:cNvSpPr>
            <a:spLocks noGrp="1"/>
          </p:cNvSpPr>
          <p:nvPr>
            <p:ph type="title"/>
          </p:nvPr>
        </p:nvSpPr>
        <p:spPr/>
        <p:txBody>
          <a:bodyPr/>
          <a:lstStyle/>
          <a:p>
            <a:r>
              <a:rPr lang="en-GB" dirty="0"/>
              <a:t>Assessment</a:t>
            </a:r>
            <a:endParaRPr lang="en-US" dirty="0"/>
          </a:p>
        </p:txBody>
      </p:sp>
      <p:sp>
        <p:nvSpPr>
          <p:cNvPr id="3" name="Content Placeholder 2">
            <a:extLst>
              <a:ext uri="{FF2B5EF4-FFF2-40B4-BE49-F238E27FC236}">
                <a16:creationId xmlns:a16="http://schemas.microsoft.com/office/drawing/2014/main" id="{8B70541D-65C9-6445-8E9C-DEE8EFA3BCFD}"/>
              </a:ext>
            </a:extLst>
          </p:cNvPr>
          <p:cNvSpPr>
            <a:spLocks noGrp="1"/>
          </p:cNvSpPr>
          <p:nvPr>
            <p:ph idx="1"/>
          </p:nvPr>
        </p:nvSpPr>
        <p:spPr>
          <a:xfrm>
            <a:off x="2152651" y="2168129"/>
            <a:ext cx="7204472" cy="2637830"/>
          </a:xfrm>
        </p:spPr>
        <p:txBody>
          <a:bodyPr/>
          <a:lstStyle/>
          <a:p>
            <a:r>
              <a:rPr lang="en-GB" sz="1500" dirty="0"/>
              <a:t>Individual presentation: 15 minutes, with supporting training material </a:t>
            </a:r>
          </a:p>
          <a:p>
            <a:pPr marL="0" indent="0">
              <a:buNone/>
            </a:pPr>
            <a:endParaRPr lang="en-GB" sz="1500" dirty="0"/>
          </a:p>
          <a:p>
            <a:r>
              <a:rPr lang="en-GB" sz="1500" dirty="0"/>
              <a:t>You are required to prepare and present a </a:t>
            </a:r>
            <a:r>
              <a:rPr lang="en-GB" sz="1500" b="1" dirty="0"/>
              <a:t>training workshop</a:t>
            </a:r>
            <a:r>
              <a:rPr lang="en-GB" sz="1500" dirty="0"/>
              <a:t> on effectively managing behaviour in the classroom.  Your training workshop should relate to an education setting of your choice, this could be a mainstream primary/secondary school classroom, a special school, an adult learning environment or pupil referral unit (this list is not exhaustive).  For the purpose of this workshop, you are permitted to use first person. </a:t>
            </a:r>
            <a:endParaRPr lang="en-US" sz="1500" dirty="0"/>
          </a:p>
          <a:p>
            <a:endParaRPr lang="en-US" dirty="0"/>
          </a:p>
          <a:p>
            <a:endParaRPr lang="en-US" dirty="0"/>
          </a:p>
        </p:txBody>
      </p:sp>
    </p:spTree>
    <p:extLst>
      <p:ext uri="{BB962C8B-B14F-4D97-AF65-F5344CB8AC3E}">
        <p14:creationId xmlns:p14="http://schemas.microsoft.com/office/powerpoint/2010/main" val="6837331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3CD46C-67EA-47FD-8B12-BF29047B3D9C}"/>
              </a:ext>
            </a:extLst>
          </p:cNvPr>
          <p:cNvSpPr>
            <a:spLocks noGrp="1"/>
          </p:cNvSpPr>
          <p:nvPr>
            <p:ph type="title"/>
          </p:nvPr>
        </p:nvSpPr>
        <p:spPr/>
        <p:txBody>
          <a:bodyPr>
            <a:normAutofit/>
          </a:bodyPr>
          <a:lstStyle/>
          <a:p>
            <a:r>
              <a:rPr lang="en-GB" dirty="0">
                <a:latin typeface="Arial" panose="020B0604020202020204" pitchFamily="34" charset="0"/>
                <a:cs typeface="Arial" panose="020B0604020202020204" pitchFamily="34" charset="0"/>
              </a:rPr>
              <a:t>Perspectives on ethical and moral issues in the classroom</a:t>
            </a:r>
          </a:p>
        </p:txBody>
      </p:sp>
      <p:sp>
        <p:nvSpPr>
          <p:cNvPr id="3" name="TextBox 2">
            <a:extLst>
              <a:ext uri="{FF2B5EF4-FFF2-40B4-BE49-F238E27FC236}">
                <a16:creationId xmlns:a16="http://schemas.microsoft.com/office/drawing/2014/main" id="{AF717858-6DEE-4FA8-ABFA-0B8A21C9D75E}"/>
              </a:ext>
            </a:extLst>
          </p:cNvPr>
          <p:cNvSpPr txBox="1"/>
          <p:nvPr/>
        </p:nvSpPr>
        <p:spPr>
          <a:xfrm>
            <a:off x="1216550" y="2631882"/>
            <a:ext cx="9883471" cy="3419061"/>
          </a:xfrm>
          <a:prstGeom prst="rect">
            <a:avLst/>
          </a:prstGeom>
          <a:noFill/>
        </p:spPr>
        <p:txBody>
          <a:bodyPr wrap="square" rtlCol="0">
            <a:spAutoFit/>
          </a:bodyPr>
          <a:lstStyle/>
          <a:p>
            <a:endParaRPr lang="en-GB" dirty="0"/>
          </a:p>
        </p:txBody>
      </p:sp>
      <p:sp>
        <p:nvSpPr>
          <p:cNvPr id="4" name="TextBox 3">
            <a:extLst>
              <a:ext uri="{FF2B5EF4-FFF2-40B4-BE49-F238E27FC236}">
                <a16:creationId xmlns:a16="http://schemas.microsoft.com/office/drawing/2014/main" id="{2E311AA2-14F9-45C2-93D8-4633D4CFAA6C}"/>
              </a:ext>
            </a:extLst>
          </p:cNvPr>
          <p:cNvSpPr txBox="1"/>
          <p:nvPr/>
        </p:nvSpPr>
        <p:spPr>
          <a:xfrm>
            <a:off x="1091979" y="2326733"/>
            <a:ext cx="9264448" cy="2815835"/>
          </a:xfrm>
          <a:prstGeom prst="rect">
            <a:avLst/>
          </a:prstGeom>
          <a:noFill/>
        </p:spPr>
        <p:txBody>
          <a:bodyPr wrap="square" rtlCol="0">
            <a:spAutoFit/>
          </a:bodyPr>
          <a:lstStyle/>
          <a:p>
            <a:r>
              <a:rPr lang="en-GB" sz="1900" b="1" dirty="0">
                <a:latin typeface="Arial" panose="020B0604020202020204" pitchFamily="34" charset="0"/>
                <a:cs typeface="Arial" panose="020B0604020202020204" pitchFamily="34" charset="0"/>
              </a:rPr>
              <a:t>According to Bullough </a:t>
            </a:r>
            <a:r>
              <a:rPr lang="en-GB" sz="1900" b="1" i="1" dirty="0">
                <a:latin typeface="Arial" panose="020B0604020202020204" pitchFamily="34" charset="0"/>
                <a:cs typeface="Arial" panose="020B0604020202020204" pitchFamily="34" charset="0"/>
              </a:rPr>
              <a:t>et al. </a:t>
            </a:r>
            <a:r>
              <a:rPr lang="en-GB" sz="1900" b="1" dirty="0">
                <a:latin typeface="Arial" panose="020B0604020202020204" pitchFamily="34" charset="0"/>
                <a:cs typeface="Arial" panose="020B0604020202020204" pitchFamily="34" charset="0"/>
              </a:rPr>
              <a:t>(2015) ; </a:t>
            </a:r>
          </a:p>
          <a:p>
            <a:r>
              <a:rPr lang="en-GB" sz="1900" dirty="0">
                <a:latin typeface="Arial" panose="020B0604020202020204" pitchFamily="34" charset="0"/>
                <a:cs typeface="Arial" panose="020B0604020202020204" pitchFamily="34" charset="0"/>
              </a:rPr>
              <a:t>‘teachers are overwhelmingly concerned with gaining student compliance’</a:t>
            </a:r>
          </a:p>
          <a:p>
            <a:endParaRPr lang="en-GB" sz="1900" dirty="0">
              <a:latin typeface="Arial" panose="020B0604020202020204" pitchFamily="34" charset="0"/>
              <a:cs typeface="Arial" panose="020B0604020202020204" pitchFamily="34" charset="0"/>
            </a:endParaRPr>
          </a:p>
          <a:p>
            <a:endParaRPr lang="en-GB" sz="1900" b="1" dirty="0">
              <a:latin typeface="Arial" panose="020B0604020202020204" pitchFamily="34" charset="0"/>
              <a:cs typeface="Arial" panose="020B0604020202020204" pitchFamily="34" charset="0"/>
            </a:endParaRPr>
          </a:p>
          <a:p>
            <a:r>
              <a:rPr lang="en-GB" sz="1900" b="1" dirty="0">
                <a:latin typeface="Arial" panose="020B0604020202020204" pitchFamily="34" charset="0"/>
                <a:cs typeface="Arial" panose="020B0604020202020204" pitchFamily="34" charset="0"/>
              </a:rPr>
              <a:t>In contrast, Colin </a:t>
            </a:r>
            <a:r>
              <a:rPr lang="en-GB" sz="1900" b="1" dirty="0" err="1">
                <a:latin typeface="Arial" panose="020B0604020202020204" pitchFamily="34" charset="0"/>
                <a:cs typeface="Arial" panose="020B0604020202020204" pitchFamily="34" charset="0"/>
              </a:rPr>
              <a:t>Wringe</a:t>
            </a:r>
            <a:r>
              <a:rPr lang="en-GB" sz="1900" b="1" dirty="0">
                <a:latin typeface="Arial" panose="020B0604020202020204" pitchFamily="34" charset="0"/>
                <a:cs typeface="Arial" panose="020B0604020202020204" pitchFamily="34" charset="0"/>
              </a:rPr>
              <a:t> (2015) ;</a:t>
            </a:r>
          </a:p>
          <a:p>
            <a:pPr>
              <a:lnSpc>
                <a:spcPct val="150000"/>
              </a:lnSpc>
            </a:pPr>
            <a:r>
              <a:rPr lang="en-GB" sz="1900" dirty="0">
                <a:latin typeface="Arial" panose="020B0604020202020204" pitchFamily="34" charset="0"/>
                <a:cs typeface="Arial" panose="020B0604020202020204" pitchFamily="34" charset="0"/>
              </a:rPr>
              <a:t>‘moral education enable members of the younger generation themselves to live satisfactory lives together in a world constructed in accordance with their own aspirations and understanding’ </a:t>
            </a:r>
          </a:p>
        </p:txBody>
      </p:sp>
    </p:spTree>
    <p:extLst>
      <p:ext uri="{BB962C8B-B14F-4D97-AF65-F5344CB8AC3E}">
        <p14:creationId xmlns:p14="http://schemas.microsoft.com/office/powerpoint/2010/main" val="2024830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157FDF-E0E2-4DC5-AF60-FA3569EBD248}"/>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The Wider Perspectives</a:t>
            </a:r>
          </a:p>
        </p:txBody>
      </p:sp>
      <p:sp>
        <p:nvSpPr>
          <p:cNvPr id="3" name="TextBox 2">
            <a:extLst>
              <a:ext uri="{FF2B5EF4-FFF2-40B4-BE49-F238E27FC236}">
                <a16:creationId xmlns:a16="http://schemas.microsoft.com/office/drawing/2014/main" id="{F28EE937-D987-4424-AD85-A33BFE454395}"/>
              </a:ext>
            </a:extLst>
          </p:cNvPr>
          <p:cNvSpPr txBox="1"/>
          <p:nvPr/>
        </p:nvSpPr>
        <p:spPr>
          <a:xfrm>
            <a:off x="838200" y="1958535"/>
            <a:ext cx="9889587" cy="2985433"/>
          </a:xfrm>
          <a:prstGeom prst="rect">
            <a:avLst/>
          </a:prstGeom>
          <a:noFill/>
        </p:spPr>
        <p:txBody>
          <a:bodyPr wrap="square" rtlCol="0">
            <a:spAutoFit/>
          </a:bodyPr>
          <a:lstStyle/>
          <a:p>
            <a:pPr>
              <a:lnSpc>
                <a:spcPct val="150000"/>
              </a:lnSpc>
            </a:pPr>
            <a:r>
              <a:rPr lang="en-GB" sz="2400" dirty="0">
                <a:latin typeface="Arial" panose="020B0604020202020204" pitchFamily="34" charset="0"/>
                <a:cs typeface="Arial" panose="020B0604020202020204" pitchFamily="34" charset="0"/>
              </a:rPr>
              <a:t>Too often, though, outcomes in alternative provision are poor because pupils’ education is not well-planned, the curriculum and teaching are less rigorous than the mainstream and weak lines of accountability mean the needs of pupils are not central to decision making.</a:t>
            </a:r>
          </a:p>
          <a:p>
            <a:endParaRPr lang="en-GB" sz="24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(Department for Education, 2016)</a:t>
            </a:r>
          </a:p>
        </p:txBody>
      </p:sp>
    </p:spTree>
    <p:extLst>
      <p:ext uri="{BB962C8B-B14F-4D97-AF65-F5344CB8AC3E}">
        <p14:creationId xmlns:p14="http://schemas.microsoft.com/office/powerpoint/2010/main" val="32530616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ED4486-A466-4F80-A031-09D05F735B0B}"/>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Alternative Provision</a:t>
            </a:r>
          </a:p>
        </p:txBody>
      </p:sp>
      <p:sp>
        <p:nvSpPr>
          <p:cNvPr id="3" name="TextBox 2">
            <a:extLst>
              <a:ext uri="{FF2B5EF4-FFF2-40B4-BE49-F238E27FC236}">
                <a16:creationId xmlns:a16="http://schemas.microsoft.com/office/drawing/2014/main" id="{B2C6795E-FF86-4622-8F7E-7183B27B82C5}"/>
              </a:ext>
            </a:extLst>
          </p:cNvPr>
          <p:cNvSpPr txBox="1"/>
          <p:nvPr/>
        </p:nvSpPr>
        <p:spPr>
          <a:xfrm>
            <a:off x="6656172" y="2570205"/>
            <a:ext cx="4341341" cy="3305663"/>
          </a:xfrm>
          <a:prstGeom prst="rect">
            <a:avLst/>
          </a:prstGeom>
          <a:noFill/>
        </p:spPr>
        <p:txBody>
          <a:bodyPr wrap="square" rtlCol="0">
            <a:spAutoFit/>
          </a:bodyPr>
          <a:lstStyle/>
          <a:p>
            <a:endParaRPr lang="en-GB" dirty="0"/>
          </a:p>
        </p:txBody>
      </p:sp>
      <p:pic>
        <p:nvPicPr>
          <p:cNvPr id="5" name="Picture 4" descr="A close up of a sign&#10;&#10;Description automatically generated">
            <a:extLst>
              <a:ext uri="{FF2B5EF4-FFF2-40B4-BE49-F238E27FC236}">
                <a16:creationId xmlns:a16="http://schemas.microsoft.com/office/drawing/2014/main" id="{DC40163C-1365-4F71-98D0-099D2756DBBE}"/>
              </a:ext>
            </a:extLst>
          </p:cNvPr>
          <p:cNvPicPr>
            <a:picLocks noChangeAspect="1"/>
          </p:cNvPicPr>
          <p:nvPr/>
        </p:nvPicPr>
        <p:blipFill>
          <a:blip r:embed="rId3"/>
          <a:stretch>
            <a:fillRect/>
          </a:stretch>
        </p:blipFill>
        <p:spPr>
          <a:xfrm>
            <a:off x="8716214" y="1514823"/>
            <a:ext cx="2281299" cy="3589869"/>
          </a:xfrm>
          <a:prstGeom prst="rect">
            <a:avLst/>
          </a:prstGeom>
        </p:spPr>
      </p:pic>
      <p:sp>
        <p:nvSpPr>
          <p:cNvPr id="6" name="TextBox 5">
            <a:extLst>
              <a:ext uri="{FF2B5EF4-FFF2-40B4-BE49-F238E27FC236}">
                <a16:creationId xmlns:a16="http://schemas.microsoft.com/office/drawing/2014/main" id="{D8351584-7F34-45AD-B38D-F95BF4AEA334}"/>
              </a:ext>
            </a:extLst>
          </p:cNvPr>
          <p:cNvSpPr txBox="1"/>
          <p:nvPr/>
        </p:nvSpPr>
        <p:spPr>
          <a:xfrm>
            <a:off x="672938" y="1514823"/>
            <a:ext cx="7418573" cy="4093428"/>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Alternative Provision can encompass a variety of arrangements to include</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Pupil Referral Units (PRU’s)</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Alternative Academies, which are PRU’s which have converted to academy status</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Alternative Provision Free Schools which have opened through the free schools programme</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Independent Alternative Provision which has no correlation with PRU’s</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Independent Schools which charge fees and pupils here don’t follow the National Curriculum</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Special Schools for pupils with Education, Health and Care plans in place  </a:t>
            </a:r>
          </a:p>
        </p:txBody>
      </p:sp>
    </p:spTree>
    <p:extLst>
      <p:ext uri="{BB962C8B-B14F-4D97-AF65-F5344CB8AC3E}">
        <p14:creationId xmlns:p14="http://schemas.microsoft.com/office/powerpoint/2010/main" val="36091654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BE315FB-5758-A562-279C-63B11E6ACA74}"/>
              </a:ext>
            </a:extLst>
          </p:cNvPr>
          <p:cNvSpPr>
            <a:spLocks noGrp="1"/>
          </p:cNvSpPr>
          <p:nvPr>
            <p:ph type="title"/>
          </p:nvPr>
        </p:nvSpPr>
        <p:spPr/>
        <p:txBody>
          <a:bodyPr>
            <a:normAutofit/>
          </a:bodyPr>
          <a:lstStyle/>
          <a:p>
            <a:r>
              <a:rPr lang="en-GB" sz="4000" dirty="0"/>
              <a:t>Task </a:t>
            </a:r>
            <a:endParaRPr lang="en-US" sz="4000" dirty="0"/>
          </a:p>
        </p:txBody>
      </p:sp>
      <p:sp>
        <p:nvSpPr>
          <p:cNvPr id="6" name="Content Placeholder 5">
            <a:extLst>
              <a:ext uri="{FF2B5EF4-FFF2-40B4-BE49-F238E27FC236}">
                <a16:creationId xmlns:a16="http://schemas.microsoft.com/office/drawing/2014/main" id="{83A9DF10-8E46-5C26-427F-E441201E3A90}"/>
              </a:ext>
            </a:extLst>
          </p:cNvPr>
          <p:cNvSpPr>
            <a:spLocks noGrp="1"/>
          </p:cNvSpPr>
          <p:nvPr>
            <p:ph sz="half" idx="1"/>
          </p:nvPr>
        </p:nvSpPr>
        <p:spPr>
          <a:xfrm>
            <a:off x="5789507" y="1463781"/>
            <a:ext cx="4905586" cy="3640455"/>
          </a:xfrm>
        </p:spPr>
        <p:txBody>
          <a:bodyPr>
            <a:normAutofit/>
          </a:bodyPr>
          <a:lstStyle/>
          <a:p>
            <a:pPr marL="0" indent="0">
              <a:buNone/>
            </a:pPr>
            <a:r>
              <a:rPr lang="en-GB" sz="1500" dirty="0">
                <a:latin typeface="Calibri" panose="020F0502020204030204" pitchFamily="34" charset="0"/>
                <a:cs typeface="Calibri" panose="020F0502020204030204" pitchFamily="34" charset="0"/>
              </a:rPr>
              <a:t>Documents for comparative studies can be found on:- </a:t>
            </a:r>
          </a:p>
          <a:p>
            <a:r>
              <a:rPr lang="en-GB" sz="1500" dirty="0">
                <a:latin typeface="Calibri" panose="020F0502020204030204" pitchFamily="34" charset="0"/>
                <a:cs typeface="Calibri" panose="020F0502020204030204" pitchFamily="34" charset="0"/>
                <a:hlinkClick r:id="rId2"/>
              </a:rPr>
              <a:t>https://gov.wales/sites/default/files/publications/2018-12/practical-approaches-to-behaviour-management-in-the-classroom-a-handbook-for-classroom-teachers-in-secondary-schools.pdf </a:t>
            </a:r>
            <a:endParaRPr lang="en-GB" sz="1500" dirty="0">
              <a:latin typeface="Calibri" panose="020F0502020204030204" pitchFamily="34" charset="0"/>
              <a:cs typeface="Calibri" panose="020F0502020204030204" pitchFamily="34" charset="0"/>
            </a:endParaRPr>
          </a:p>
          <a:p>
            <a:endParaRPr lang="en-GB" sz="1500" dirty="0">
              <a:latin typeface="Calibri" panose="020F0502020204030204" pitchFamily="34" charset="0"/>
              <a:cs typeface="Calibri" panose="020F0502020204030204" pitchFamily="34" charset="0"/>
            </a:endParaRPr>
          </a:p>
          <a:p>
            <a:r>
              <a:rPr lang="en-GB" sz="1500" dirty="0">
                <a:latin typeface="Calibri" panose="020F0502020204030204" pitchFamily="34" charset="0"/>
                <a:cs typeface="Calibri" panose="020F0502020204030204" pitchFamily="34" charset="0"/>
                <a:hlinkClick r:id="rId2"/>
              </a:rPr>
              <a:t>https://gov.wales/sites/default/files/publications/2018-12/practical-approaches-to-behaviour-management-in-the-classroom-a-handbook-for-classroom-teachers-in-secondary-schools.pdf</a:t>
            </a:r>
            <a:endParaRPr lang="en-GB" sz="1500" dirty="0">
              <a:latin typeface="Calibri" panose="020F0502020204030204" pitchFamily="34" charset="0"/>
              <a:cs typeface="Calibri" panose="020F0502020204030204" pitchFamily="34" charset="0"/>
            </a:endParaRPr>
          </a:p>
          <a:p>
            <a:r>
              <a:rPr lang="en-GB" sz="1500" dirty="0">
                <a:latin typeface="Calibri" panose="020F0502020204030204" pitchFamily="34" charset="0"/>
                <a:cs typeface="Calibri" panose="020F0502020204030204" pitchFamily="34" charset="0"/>
              </a:rPr>
              <a:t> </a:t>
            </a:r>
            <a:r>
              <a:rPr lang="en-GB" sz="1500" dirty="0">
                <a:latin typeface="Calibri" panose="020F0502020204030204" pitchFamily="34" charset="0"/>
                <a:cs typeface="Calibri" panose="020F0502020204030204" pitchFamily="34" charset="0"/>
                <a:hlinkClick r:id="rId3"/>
              </a:rPr>
              <a:t>https://assets.publishing.service.gov.uk/government/uploads/system/uploads/attachment_data/file/748910/Investigative_research_into_alternative_provision.pdf</a:t>
            </a:r>
            <a:endParaRPr lang="en-GB" sz="1500" dirty="0">
              <a:latin typeface="Calibri" panose="020F0502020204030204" pitchFamily="34" charset="0"/>
              <a:cs typeface="Calibri" panose="020F0502020204030204" pitchFamily="34" charset="0"/>
            </a:endParaRPr>
          </a:p>
          <a:p>
            <a:endParaRPr lang="en-US" dirty="0"/>
          </a:p>
        </p:txBody>
      </p:sp>
      <p:sp>
        <p:nvSpPr>
          <p:cNvPr id="7" name="Content Placeholder 6">
            <a:extLst>
              <a:ext uri="{FF2B5EF4-FFF2-40B4-BE49-F238E27FC236}">
                <a16:creationId xmlns:a16="http://schemas.microsoft.com/office/drawing/2014/main" id="{F8D7D6D8-29F1-2AF4-3135-7F2971D7F3A7}"/>
              </a:ext>
            </a:extLst>
          </p:cNvPr>
          <p:cNvSpPr>
            <a:spLocks noGrp="1"/>
          </p:cNvSpPr>
          <p:nvPr>
            <p:ph sz="half" idx="2"/>
          </p:nvPr>
        </p:nvSpPr>
        <p:spPr>
          <a:xfrm>
            <a:off x="838200" y="1522731"/>
            <a:ext cx="4235027" cy="3279564"/>
          </a:xfrm>
        </p:spPr>
        <p:txBody>
          <a:bodyPr>
            <a:normAutofit/>
          </a:bodyPr>
          <a:lstStyle/>
          <a:p>
            <a:r>
              <a:rPr lang="en-GB" sz="1600" dirty="0">
                <a:latin typeface="Calibri" panose="020F0502020204030204" pitchFamily="34" charset="0"/>
                <a:cs typeface="Calibri" panose="020F0502020204030204" pitchFamily="34" charset="0"/>
              </a:rPr>
              <a:t>Compare and contrast the various strategies used within mainstream settings and alternative provision settings for behaviour management. </a:t>
            </a:r>
          </a:p>
          <a:p>
            <a:endParaRPr lang="en-GB" sz="1600" dirty="0">
              <a:latin typeface="Calibri" panose="020F0502020204030204" pitchFamily="34" charset="0"/>
              <a:cs typeface="Calibri" panose="020F0502020204030204" pitchFamily="34" charset="0"/>
            </a:endParaRPr>
          </a:p>
          <a:p>
            <a:r>
              <a:rPr lang="en-GB" sz="1600" dirty="0">
                <a:latin typeface="Calibri" panose="020F0502020204030204" pitchFamily="34" charset="0"/>
                <a:cs typeface="Calibri" panose="020F0502020204030204" pitchFamily="34" charset="0"/>
              </a:rPr>
              <a:t>Produce a table to outline the strategies used in both settings and indicate the appropriateness of these strategies in relation to ethics and moral principles.</a:t>
            </a:r>
          </a:p>
          <a:p>
            <a:endParaRPr lang="en-US" dirty="0"/>
          </a:p>
        </p:txBody>
      </p:sp>
    </p:spTree>
    <p:extLst>
      <p:ext uri="{BB962C8B-B14F-4D97-AF65-F5344CB8AC3E}">
        <p14:creationId xmlns:p14="http://schemas.microsoft.com/office/powerpoint/2010/main" val="20334084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470B139-229F-461A-A703-6EAF26CF7D0D}"/>
              </a:ext>
            </a:extLst>
          </p:cNvPr>
          <p:cNvSpPr txBox="1"/>
          <p:nvPr/>
        </p:nvSpPr>
        <p:spPr>
          <a:xfrm>
            <a:off x="1440873" y="2179782"/>
            <a:ext cx="9531927" cy="3897461"/>
          </a:xfrm>
          <a:prstGeom prst="rect">
            <a:avLst/>
          </a:prstGeom>
          <a:noFill/>
        </p:spPr>
        <p:txBody>
          <a:bodyPr wrap="square" rtlCol="0">
            <a:spAutoFit/>
          </a:bodyPr>
          <a:lstStyle/>
          <a:p>
            <a:endParaRPr lang="en-GB" dirty="0"/>
          </a:p>
        </p:txBody>
      </p:sp>
      <p:sp>
        <p:nvSpPr>
          <p:cNvPr id="5" name="TextBox 4">
            <a:extLst>
              <a:ext uri="{FF2B5EF4-FFF2-40B4-BE49-F238E27FC236}">
                <a16:creationId xmlns:a16="http://schemas.microsoft.com/office/drawing/2014/main" id="{E83B674C-2C6A-4539-8A52-2DDC4E9E98D1}"/>
              </a:ext>
            </a:extLst>
          </p:cNvPr>
          <p:cNvSpPr txBox="1"/>
          <p:nvPr/>
        </p:nvSpPr>
        <p:spPr>
          <a:xfrm>
            <a:off x="931878" y="1494023"/>
            <a:ext cx="9819249" cy="4062651"/>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Bullough, R V &amp; Richardson, M (2015), Handbook of Classroom Management, London, Routledge</a:t>
            </a:r>
            <a:r>
              <a:rPr lang="en-GB" sz="1600" b="1" dirty="0">
                <a:latin typeface="Arial" panose="020B0604020202020204" pitchFamily="34" charset="0"/>
                <a:cs typeface="Arial" panose="020B0604020202020204" pitchFamily="34" charset="0"/>
              </a:rPr>
              <a:t>.</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Department for Education (2016), DfE Strategy 2015-2020, World-class education and care, [Online] Available at: </a:t>
            </a:r>
            <a:r>
              <a:rPr lang="en-GB" sz="1600" dirty="0">
                <a:latin typeface="Arial" panose="020B0604020202020204" pitchFamily="34" charset="0"/>
                <a:cs typeface="Arial" panose="020B0604020202020204" pitchFamily="34" charset="0"/>
                <a:hlinkClick r:id="rId2"/>
              </a:rPr>
              <a:t>https://assets.publishing.service.gov.uk/government/uploads/system/uploads/attachment_data/file/508421/DfE-strategy-narrative.pdf</a:t>
            </a:r>
            <a:endParaRPr lang="en-GB" sz="1600" dirty="0">
              <a:latin typeface="Arial" panose="020B0604020202020204" pitchFamily="34" charset="0"/>
              <a:cs typeface="Arial" panose="020B0604020202020204" pitchFamily="34" charset="0"/>
            </a:endParaRPr>
          </a:p>
          <a:p>
            <a:r>
              <a:rPr lang="en-GB" sz="1600" b="1" dirty="0">
                <a:latin typeface="Arial" panose="020B0604020202020204" pitchFamily="34" charset="0"/>
                <a:cs typeface="Arial" panose="020B0604020202020204" pitchFamily="34" charset="0"/>
              </a:rPr>
              <a:t>(</a:t>
            </a:r>
            <a:r>
              <a:rPr lang="en-GB" sz="1600" dirty="0">
                <a:latin typeface="Arial" panose="020B0604020202020204" pitchFamily="34" charset="0"/>
                <a:cs typeface="Arial" panose="020B0604020202020204" pitchFamily="34" charset="0"/>
              </a:rPr>
              <a:t>Accessed 29</a:t>
            </a:r>
            <a:r>
              <a:rPr lang="en-GB" sz="1600" baseline="30000" dirty="0">
                <a:latin typeface="Arial" panose="020B0604020202020204" pitchFamily="34" charset="0"/>
                <a:cs typeface="Arial" panose="020B0604020202020204" pitchFamily="34" charset="0"/>
              </a:rPr>
              <a:t>th</a:t>
            </a:r>
            <a:r>
              <a:rPr lang="en-GB" sz="1600" dirty="0">
                <a:latin typeface="Arial" panose="020B0604020202020204" pitchFamily="34" charset="0"/>
                <a:cs typeface="Arial" panose="020B0604020202020204" pitchFamily="34" charset="0"/>
              </a:rPr>
              <a:t> February 2020)</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Department for Education (2018), Investigative research into alternative provision, [Online] Available </a:t>
            </a:r>
            <a:r>
              <a:rPr lang="en-GB" sz="1600" dirty="0" err="1">
                <a:latin typeface="Arial" panose="020B0604020202020204" pitchFamily="34" charset="0"/>
                <a:cs typeface="Arial" panose="020B0604020202020204" pitchFamily="34" charset="0"/>
              </a:rPr>
              <a:t>at:https</a:t>
            </a:r>
            <a:r>
              <a:rPr lang="en-GB" sz="1600" dirty="0">
                <a:latin typeface="Arial" panose="020B0604020202020204" pitchFamily="34" charset="0"/>
                <a:cs typeface="Arial" panose="020B0604020202020204" pitchFamily="34" charset="0"/>
              </a:rPr>
              <a:t>://assets.publishing.service.gov.uk/government/uploads/system/uploads/</a:t>
            </a:r>
            <a:r>
              <a:rPr lang="en-GB" sz="1600" dirty="0" err="1">
                <a:latin typeface="Arial" panose="020B0604020202020204" pitchFamily="34" charset="0"/>
                <a:cs typeface="Arial" panose="020B0604020202020204" pitchFamily="34" charset="0"/>
              </a:rPr>
              <a:t>attachment_data</a:t>
            </a:r>
            <a:r>
              <a:rPr lang="en-GB" sz="1600" dirty="0">
                <a:latin typeface="Arial" panose="020B0604020202020204" pitchFamily="34" charset="0"/>
                <a:cs typeface="Arial" panose="020B0604020202020204" pitchFamily="34" charset="0"/>
              </a:rPr>
              <a:t>/file/748910/</a:t>
            </a:r>
            <a:r>
              <a:rPr lang="en-GB" sz="1600" dirty="0" err="1">
                <a:latin typeface="Arial" panose="020B0604020202020204" pitchFamily="34" charset="0"/>
                <a:cs typeface="Arial" panose="020B0604020202020204" pitchFamily="34" charset="0"/>
              </a:rPr>
              <a:t>Investigative_research_into_alternative_provision.pdf</a:t>
            </a:r>
            <a:r>
              <a:rPr lang="en-GB" sz="1600" dirty="0" err="1">
                <a:latin typeface="Arial" panose="020B0604020202020204" pitchFamily="34" charset="0"/>
                <a:cs typeface="Arial" panose="020B0604020202020204" pitchFamily="34" charset="0"/>
                <a:hlinkClick r:id="rId3"/>
              </a:rPr>
              <a:t>http</a:t>
            </a:r>
            <a:r>
              <a:rPr lang="en-GB" sz="1600" dirty="0">
                <a:latin typeface="Arial" panose="020B0604020202020204" pitchFamily="34" charset="0"/>
                <a:cs typeface="Arial" panose="020B0604020202020204" pitchFamily="34" charset="0"/>
                <a:hlinkClick r:id="rId3"/>
              </a:rPr>
              <a:t>://go.microsoft.com/</a:t>
            </a:r>
            <a:r>
              <a:rPr lang="en-GB" sz="1600" dirty="0" err="1">
                <a:latin typeface="Arial" panose="020B0604020202020204" pitchFamily="34" charset="0"/>
                <a:cs typeface="Arial" panose="020B0604020202020204" pitchFamily="34" charset="0"/>
                <a:hlinkClick r:id="rId3"/>
              </a:rPr>
              <a:t>fwlink</a:t>
            </a:r>
            <a:r>
              <a:rPr lang="en-GB" sz="1600" dirty="0">
                <a:latin typeface="Arial" panose="020B0604020202020204" pitchFamily="34" charset="0"/>
                <a:cs typeface="Arial" panose="020B0604020202020204" pitchFamily="34" charset="0"/>
                <a:hlinkClick r:id="rId3"/>
              </a:rPr>
              <a:t>/p/?</a:t>
            </a:r>
            <a:r>
              <a:rPr lang="en-GB" sz="1600" dirty="0" err="1">
                <a:latin typeface="Arial" panose="020B0604020202020204" pitchFamily="34" charset="0"/>
                <a:cs typeface="Arial" panose="020B0604020202020204" pitchFamily="34" charset="0"/>
                <a:hlinkClick r:id="rId3"/>
              </a:rPr>
              <a:t>LinkId</a:t>
            </a:r>
            <a:r>
              <a:rPr lang="en-GB" sz="1600" dirty="0">
                <a:latin typeface="Arial" panose="020B0604020202020204" pitchFamily="34" charset="0"/>
                <a:cs typeface="Arial" panose="020B0604020202020204" pitchFamily="34" charset="0"/>
                <a:hlinkClick r:id="rId3"/>
              </a:rPr>
              <a:t>=255141</a:t>
            </a:r>
            <a:r>
              <a:rPr lang="en-GB" sz="1600" dirty="0">
                <a:latin typeface="Arial" panose="020B0604020202020204" pitchFamily="34" charset="0"/>
                <a:cs typeface="Arial" panose="020B0604020202020204" pitchFamily="34" charset="0"/>
              </a:rPr>
              <a:t> (Accessed 29</a:t>
            </a:r>
            <a:r>
              <a:rPr lang="en-GB" sz="1600" baseline="30000" dirty="0">
                <a:latin typeface="Arial" panose="020B0604020202020204" pitchFamily="34" charset="0"/>
                <a:cs typeface="Arial" panose="020B0604020202020204" pitchFamily="34" charset="0"/>
              </a:rPr>
              <a:t>th</a:t>
            </a:r>
            <a:r>
              <a:rPr lang="en-GB" sz="1600" dirty="0">
                <a:latin typeface="Arial" panose="020B0604020202020204" pitchFamily="34" charset="0"/>
                <a:cs typeface="Arial" panose="020B0604020202020204" pitchFamily="34" charset="0"/>
              </a:rPr>
              <a:t> February 2020)</a:t>
            </a:r>
          </a:p>
          <a:p>
            <a:endParaRPr lang="en-GB" sz="1600" dirty="0">
              <a:latin typeface="Arial" panose="020B0604020202020204" pitchFamily="34" charset="0"/>
              <a:cs typeface="Arial" panose="020B0604020202020204" pitchFamily="34" charset="0"/>
            </a:endParaRPr>
          </a:p>
          <a:p>
            <a:r>
              <a:rPr lang="en-GB" sz="1600" dirty="0" err="1">
                <a:latin typeface="Arial" panose="020B0604020202020204" pitchFamily="34" charset="0"/>
                <a:cs typeface="Arial" panose="020B0604020202020204" pitchFamily="34" charset="0"/>
              </a:rPr>
              <a:t>Wringe</a:t>
            </a:r>
            <a:r>
              <a:rPr lang="en-GB" sz="1600" dirty="0">
                <a:latin typeface="Arial" panose="020B0604020202020204" pitchFamily="34" charset="0"/>
                <a:cs typeface="Arial" panose="020B0604020202020204" pitchFamily="34" charset="0"/>
              </a:rPr>
              <a:t>, C (2000), Education for Values, Ethics and Citizenship in Contemporary Teaching, London, Kogan Page Ltd.  </a:t>
            </a:r>
          </a:p>
          <a:p>
            <a:r>
              <a:rPr lang="en-GB" b="1" dirty="0"/>
              <a:t> </a:t>
            </a:r>
            <a:endParaRPr lang="en-GB" dirty="0"/>
          </a:p>
        </p:txBody>
      </p:sp>
      <p:sp>
        <p:nvSpPr>
          <p:cNvPr id="2" name="Title 1">
            <a:extLst>
              <a:ext uri="{FF2B5EF4-FFF2-40B4-BE49-F238E27FC236}">
                <a16:creationId xmlns:a16="http://schemas.microsoft.com/office/drawing/2014/main" id="{AAE3DB4B-B582-94F3-EA5E-981571012B12}"/>
              </a:ext>
            </a:extLst>
          </p:cNvPr>
          <p:cNvSpPr>
            <a:spLocks noGrp="1"/>
          </p:cNvSpPr>
          <p:nvPr>
            <p:ph type="title"/>
          </p:nvPr>
        </p:nvSpPr>
        <p:spPr/>
        <p:txBody>
          <a:bodyPr/>
          <a:lstStyle/>
          <a:p>
            <a:r>
              <a:rPr lang="en-GB" dirty="0"/>
              <a:t>References</a:t>
            </a:r>
            <a:endParaRPr lang="en-US" dirty="0"/>
          </a:p>
        </p:txBody>
      </p:sp>
    </p:spTree>
    <p:extLst>
      <p:ext uri="{BB962C8B-B14F-4D97-AF65-F5344CB8AC3E}">
        <p14:creationId xmlns:p14="http://schemas.microsoft.com/office/powerpoint/2010/main" val="727317014"/>
      </p:ext>
    </p:extLst>
  </p:cSld>
  <p:clrMapOvr>
    <a:masterClrMapping/>
  </p:clrMapOvr>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8F57B18F4F1DDF4E9781F690CAB90888" ma:contentTypeVersion="4" ma:contentTypeDescription="Create a new document." ma:contentTypeScope="" ma:versionID="a8771b55348514b3119706f5679b8c1b">
  <xsd:schema xmlns:xsd="http://www.w3.org/2001/XMLSchema" xmlns:xs="http://www.w3.org/2001/XMLSchema" xmlns:p="http://schemas.microsoft.com/office/2006/metadata/properties" xmlns:ns2="e9346c69-e45b-4b17-827a-3d9711b8be6a" targetNamespace="http://schemas.microsoft.com/office/2006/metadata/properties" ma:root="true" ma:fieldsID="72c23beb464f9693ffbc6f975e3e92d3" ns2:_="">
    <xsd:import namespace="e9346c69-e45b-4b17-827a-3d9711b8be6a"/>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9346c69-e45b-4b17-827a-3d9711b8be6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4B1AAE6-1566-4E23-951C-5EB265A148EA}">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17673867-941C-44E7-8F5E-AFF11E368622}">
  <ds:schemaRefs>
    <ds:schemaRef ds:uri="http://schemas.microsoft.com/sharepoint/v3/contenttype/forms"/>
  </ds:schemaRefs>
</ds:datastoreItem>
</file>

<file path=customXml/itemProps3.xml><?xml version="1.0" encoding="utf-8"?>
<ds:datastoreItem xmlns:ds="http://schemas.openxmlformats.org/officeDocument/2006/customXml" ds:itemID="{D9E7B1A3-2F04-441D-B111-E86C5234A12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9346c69-e45b-4b17-827a-3d9711b8be6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UWTSD PP Template (Cream background)</Template>
  <TotalTime>540</TotalTime>
  <Words>1313</Words>
  <Application>Microsoft Office PowerPoint</Application>
  <PresentationFormat>Widescreen</PresentationFormat>
  <Paragraphs>67</Paragraphs>
  <Slides>8</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Calibri</vt:lpstr>
      <vt:lpstr>Symbol</vt:lpstr>
      <vt:lpstr>Times New Roman</vt:lpstr>
      <vt:lpstr>Office Theme</vt:lpstr>
      <vt:lpstr>ECES5016 Ymarfer a Dysgu;  Dulliau o rheoli dosbarth </vt:lpstr>
      <vt:lpstr>Objectives</vt:lpstr>
      <vt:lpstr>Assessment</vt:lpstr>
      <vt:lpstr>Perspectives on ethical and moral issues in the classroom</vt:lpstr>
      <vt:lpstr>The Wider Perspectives</vt:lpstr>
      <vt:lpstr>Alternative Provision</vt:lpstr>
      <vt:lpstr>Task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Behaviour Management</dc:title>
  <dc:creator>Tracy Taylor (1804033)</dc:creator>
  <cp:lastModifiedBy>Natasha Jones</cp:lastModifiedBy>
  <cp:revision>28</cp:revision>
  <dcterms:created xsi:type="dcterms:W3CDTF">2020-02-29T16:32:41Z</dcterms:created>
  <dcterms:modified xsi:type="dcterms:W3CDTF">2023-02-23T16:59:18Z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0x0101008F57B18F4F1DDF4E9781F690CAB90888</vt:lpwstr>
  </property>
</Properties>
</file>