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002" r:id="rId1"/>
  </p:sldMasterIdLst>
  <p:notesMasterIdLst>
    <p:notesMasterId r:id="rId50"/>
  </p:notesMasterIdLst>
  <p:handoutMasterIdLst>
    <p:handoutMasterId r:id="rId51"/>
  </p:handoutMasterIdLst>
  <p:sldIdLst>
    <p:sldId id="256" r:id="rId2"/>
    <p:sldId id="348" r:id="rId3"/>
    <p:sldId id="304" r:id="rId4"/>
    <p:sldId id="467" r:id="rId5"/>
    <p:sldId id="468" r:id="rId6"/>
    <p:sldId id="278" r:id="rId7"/>
    <p:sldId id="280" r:id="rId8"/>
    <p:sldId id="317" r:id="rId9"/>
    <p:sldId id="319" r:id="rId10"/>
    <p:sldId id="318" r:id="rId11"/>
    <p:sldId id="296" r:id="rId12"/>
    <p:sldId id="300" r:id="rId13"/>
    <p:sldId id="292" r:id="rId14"/>
    <p:sldId id="293" r:id="rId15"/>
    <p:sldId id="294" r:id="rId16"/>
    <p:sldId id="295" r:id="rId17"/>
    <p:sldId id="349" r:id="rId18"/>
    <p:sldId id="297" r:id="rId19"/>
    <p:sldId id="298" r:id="rId20"/>
    <p:sldId id="299" r:id="rId21"/>
    <p:sldId id="350" r:id="rId22"/>
    <p:sldId id="301" r:id="rId23"/>
    <p:sldId id="302" r:id="rId24"/>
    <p:sldId id="351" r:id="rId25"/>
    <p:sldId id="352" r:id="rId26"/>
    <p:sldId id="305" r:id="rId27"/>
    <p:sldId id="283" r:id="rId28"/>
    <p:sldId id="270" r:id="rId29"/>
    <p:sldId id="460" r:id="rId30"/>
    <p:sldId id="354" r:id="rId31"/>
    <p:sldId id="355" r:id="rId32"/>
    <p:sldId id="282" r:id="rId33"/>
    <p:sldId id="466" r:id="rId34"/>
    <p:sldId id="357" r:id="rId35"/>
    <p:sldId id="439" r:id="rId36"/>
    <p:sldId id="440" r:id="rId37"/>
    <p:sldId id="470" r:id="rId38"/>
    <p:sldId id="446" r:id="rId39"/>
    <p:sldId id="463" r:id="rId40"/>
    <p:sldId id="447" r:id="rId41"/>
    <p:sldId id="448" r:id="rId42"/>
    <p:sldId id="450" r:id="rId43"/>
    <p:sldId id="454" r:id="rId44"/>
    <p:sldId id="452" r:id="rId45"/>
    <p:sldId id="469" r:id="rId46"/>
    <p:sldId id="465" r:id="rId47"/>
    <p:sldId id="471" r:id="rId48"/>
    <p:sldId id="472" r:id="rId49"/>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4167"/>
    <p:restoredTop sz="79235" autoAdjust="0"/>
  </p:normalViewPr>
  <p:slideViewPr>
    <p:cSldViewPr snapToGrid="0" snapToObjects="1">
      <p:cViewPr varScale="1">
        <p:scale>
          <a:sx n="52" d="100"/>
          <a:sy n="52" d="100"/>
        </p:scale>
        <p:origin x="200" y="624"/>
      </p:cViewPr>
      <p:guideLst/>
    </p:cSldViewPr>
  </p:slideViewPr>
  <p:notesTextViewPr>
    <p:cViewPr>
      <p:scale>
        <a:sx n="1" d="1"/>
        <a:sy n="1" d="1"/>
      </p:scale>
      <p:origin x="0" y="0"/>
    </p:cViewPr>
  </p:notesTextViewPr>
  <p:sorterViewPr>
    <p:cViewPr>
      <p:scale>
        <a:sx n="66" d="100"/>
        <a:sy n="66" d="100"/>
      </p:scale>
      <p:origin x="0" y="0"/>
    </p:cViewPr>
  </p:sorterViewPr>
  <p:notesViewPr>
    <p:cSldViewPr snapToGrid="0" snapToObjects="1">
      <p:cViewPr varScale="1">
        <p:scale>
          <a:sx n="89" d="100"/>
          <a:sy n="89" d="100"/>
        </p:scale>
        <p:origin x="2832" y="16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handoutMaster" Target="handoutMasters/handout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568" cy="489502"/>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sz="quarter" idx="1"/>
          </p:nvPr>
        </p:nvSpPr>
        <p:spPr>
          <a:xfrm>
            <a:off x="3776946" y="0"/>
            <a:ext cx="2890568" cy="489502"/>
          </a:xfrm>
          <a:prstGeom prst="rect">
            <a:avLst/>
          </a:prstGeom>
        </p:spPr>
        <p:txBody>
          <a:bodyPr vert="horz" lIns="91010" tIns="45505" rIns="91010" bIns="45505" rtlCol="0"/>
          <a:lstStyle>
            <a:lvl1pPr algn="r">
              <a:defRPr sz="1200"/>
            </a:lvl1pPr>
          </a:lstStyle>
          <a:p>
            <a:fld id="{66F4805E-0BDC-40B7-85DE-402B3B8D9EF9}" type="datetimeFigureOut">
              <a:rPr lang="en-GB" smtClean="0"/>
              <a:t>30/09/2020</a:t>
            </a:fld>
            <a:endParaRPr lang="en-GB"/>
          </a:p>
        </p:txBody>
      </p:sp>
      <p:sp>
        <p:nvSpPr>
          <p:cNvPr id="4" name="Footer Placeholder 3"/>
          <p:cNvSpPr>
            <a:spLocks noGrp="1"/>
          </p:cNvSpPr>
          <p:nvPr>
            <p:ph type="ftr" sz="quarter" idx="2"/>
          </p:nvPr>
        </p:nvSpPr>
        <p:spPr>
          <a:xfrm>
            <a:off x="0" y="9264098"/>
            <a:ext cx="2890568" cy="489502"/>
          </a:xfrm>
          <a:prstGeom prst="rect">
            <a:avLst/>
          </a:prstGeom>
        </p:spPr>
        <p:txBody>
          <a:bodyPr vert="horz" lIns="91010" tIns="45505" rIns="91010" bIns="45505" rtlCol="0" anchor="b"/>
          <a:lstStyle>
            <a:lvl1pPr algn="l">
              <a:defRPr sz="1200"/>
            </a:lvl1pPr>
          </a:lstStyle>
          <a:p>
            <a:endParaRPr lang="en-GB"/>
          </a:p>
        </p:txBody>
      </p:sp>
      <p:sp>
        <p:nvSpPr>
          <p:cNvPr id="5" name="Slide Number Placeholder 4"/>
          <p:cNvSpPr>
            <a:spLocks noGrp="1"/>
          </p:cNvSpPr>
          <p:nvPr>
            <p:ph type="sldNum" sz="quarter" idx="3"/>
          </p:nvPr>
        </p:nvSpPr>
        <p:spPr>
          <a:xfrm>
            <a:off x="3776946" y="9264098"/>
            <a:ext cx="2890568" cy="489502"/>
          </a:xfrm>
          <a:prstGeom prst="rect">
            <a:avLst/>
          </a:prstGeom>
        </p:spPr>
        <p:txBody>
          <a:bodyPr vert="horz" lIns="91010" tIns="45505" rIns="91010" bIns="45505" rtlCol="0" anchor="b"/>
          <a:lstStyle>
            <a:lvl1pPr algn="r">
              <a:defRPr sz="1200"/>
            </a:lvl1pPr>
          </a:lstStyle>
          <a:p>
            <a:fld id="{34212F85-392C-4B18-9C28-48D10907E814}" type="slidenum">
              <a:rPr lang="en-GB" smtClean="0"/>
              <a:t>‹#›</a:t>
            </a:fld>
            <a:endParaRPr lang="en-GB"/>
          </a:p>
        </p:txBody>
      </p:sp>
    </p:spTree>
    <p:extLst>
      <p:ext uri="{BB962C8B-B14F-4D97-AF65-F5344CB8AC3E}">
        <p14:creationId xmlns:p14="http://schemas.microsoft.com/office/powerpoint/2010/main" val="373760063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1010" tIns="45505" rIns="91010" bIns="45505" rtlCol="0"/>
          <a:lstStyle>
            <a:lvl1pPr algn="l">
              <a:defRPr sz="1200"/>
            </a:lvl1pPr>
          </a:lstStyle>
          <a:p>
            <a:endParaRPr lang="en-US"/>
          </a:p>
        </p:txBody>
      </p:sp>
      <p:sp>
        <p:nvSpPr>
          <p:cNvPr id="3" name="Date Placeholder 2"/>
          <p:cNvSpPr>
            <a:spLocks noGrp="1"/>
          </p:cNvSpPr>
          <p:nvPr>
            <p:ph type="dt" idx="1"/>
          </p:nvPr>
        </p:nvSpPr>
        <p:spPr>
          <a:xfrm>
            <a:off x="3777607" y="0"/>
            <a:ext cx="2889938" cy="489374"/>
          </a:xfrm>
          <a:prstGeom prst="rect">
            <a:avLst/>
          </a:prstGeom>
        </p:spPr>
        <p:txBody>
          <a:bodyPr vert="horz" lIns="91010" tIns="45505" rIns="91010" bIns="45505" rtlCol="0"/>
          <a:lstStyle>
            <a:lvl1pPr algn="r">
              <a:defRPr sz="1200"/>
            </a:lvl1pPr>
          </a:lstStyle>
          <a:p>
            <a:fld id="{C94D1554-9A6E-384C-AFBC-83B0BECD1DA6}" type="datetimeFigureOut">
              <a:rPr lang="en-US" smtClean="0"/>
              <a:t>9/30/20</a:t>
            </a:fld>
            <a:endParaRPr lang="en-US"/>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010" tIns="45505" rIns="91010" bIns="45505" rtlCol="0" anchor="ctr"/>
          <a:lstStyle/>
          <a:p>
            <a:endParaRPr lang="en-US"/>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010" tIns="45505" rIns="91010" bIns="45505"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1" y="9264227"/>
            <a:ext cx="2889938" cy="489373"/>
          </a:xfrm>
          <a:prstGeom prst="rect">
            <a:avLst/>
          </a:prstGeom>
        </p:spPr>
        <p:txBody>
          <a:bodyPr vert="horz" lIns="91010" tIns="45505" rIns="91010" bIns="45505"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7"/>
            <a:ext cx="2889938" cy="489373"/>
          </a:xfrm>
          <a:prstGeom prst="rect">
            <a:avLst/>
          </a:prstGeom>
        </p:spPr>
        <p:txBody>
          <a:bodyPr vert="horz" lIns="91010" tIns="45505" rIns="91010" bIns="45505" rtlCol="0" anchor="b"/>
          <a:lstStyle>
            <a:lvl1pPr algn="r">
              <a:defRPr sz="1200"/>
            </a:lvl1pPr>
          </a:lstStyle>
          <a:p>
            <a:fld id="{DB641BB8-44C0-934B-86DB-E8BE9DF68C78}" type="slidenum">
              <a:rPr lang="en-US" smtClean="0"/>
              <a:t>‹#›</a:t>
            </a:fld>
            <a:endParaRPr lang="en-US"/>
          </a:p>
        </p:txBody>
      </p:sp>
    </p:spTree>
    <p:extLst>
      <p:ext uri="{BB962C8B-B14F-4D97-AF65-F5344CB8AC3E}">
        <p14:creationId xmlns:p14="http://schemas.microsoft.com/office/powerpoint/2010/main" val="1855029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B641BB8-44C0-934B-86DB-E8BE9DF68C78}" type="slidenum">
              <a:rPr lang="en-US" smtClean="0"/>
              <a:t>4</a:t>
            </a:fld>
            <a:endParaRPr lang="en-US"/>
          </a:p>
        </p:txBody>
      </p:sp>
    </p:spTree>
    <p:extLst>
      <p:ext uri="{BB962C8B-B14F-4D97-AF65-F5344CB8AC3E}">
        <p14:creationId xmlns:p14="http://schemas.microsoft.com/office/powerpoint/2010/main" val="25362167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lvl1pPr eaLnBrk="0" hangingPunct="0">
              <a:defRPr sz="2400">
                <a:solidFill>
                  <a:schemeClr val="tx1"/>
                </a:solidFill>
                <a:latin typeface="Times New Roman" charset="0"/>
                <a:ea typeface="ＭＳ Ｐゴシック" charset="0"/>
                <a:cs typeface="Times New Roman" charset="0"/>
              </a:defRPr>
            </a:lvl1pPr>
            <a:lvl2pPr marL="739458" indent="-284407" eaLnBrk="0" hangingPunct="0">
              <a:defRPr sz="2400">
                <a:solidFill>
                  <a:schemeClr val="tx1"/>
                </a:solidFill>
                <a:latin typeface="Times New Roman" charset="0"/>
                <a:ea typeface="Times New Roman" charset="0"/>
                <a:cs typeface="Times New Roman" charset="0"/>
              </a:defRPr>
            </a:lvl2pPr>
            <a:lvl3pPr marL="1137628" indent="-227526" eaLnBrk="0" hangingPunct="0">
              <a:defRPr sz="2400">
                <a:solidFill>
                  <a:schemeClr val="tx1"/>
                </a:solidFill>
                <a:latin typeface="Times New Roman" charset="0"/>
                <a:ea typeface="Times New Roman" charset="0"/>
                <a:cs typeface="Times New Roman" charset="0"/>
              </a:defRPr>
            </a:lvl3pPr>
            <a:lvl4pPr marL="1592679" indent="-227526" eaLnBrk="0" hangingPunct="0">
              <a:defRPr sz="2400">
                <a:solidFill>
                  <a:schemeClr val="tx1"/>
                </a:solidFill>
                <a:latin typeface="Times New Roman" charset="0"/>
                <a:ea typeface="Times New Roman" charset="0"/>
                <a:cs typeface="Times New Roman" charset="0"/>
              </a:defRPr>
            </a:lvl4pPr>
            <a:lvl5pPr marL="2047730" indent="-227526" eaLnBrk="0" hangingPunct="0">
              <a:defRPr sz="2400">
                <a:solidFill>
                  <a:schemeClr val="tx1"/>
                </a:solidFill>
                <a:latin typeface="Times New Roman" charset="0"/>
                <a:ea typeface="Times New Roman" charset="0"/>
                <a:cs typeface="Times New Roman" charset="0"/>
              </a:defRPr>
            </a:lvl5pPr>
            <a:lvl6pPr marL="2502781" indent="-227526" eaLnBrk="0" fontAlgn="base" hangingPunct="0">
              <a:spcBef>
                <a:spcPct val="0"/>
              </a:spcBef>
              <a:spcAft>
                <a:spcPct val="0"/>
              </a:spcAft>
              <a:defRPr sz="2400">
                <a:solidFill>
                  <a:schemeClr val="tx1"/>
                </a:solidFill>
                <a:latin typeface="Times New Roman" charset="0"/>
                <a:ea typeface="Times New Roman" charset="0"/>
                <a:cs typeface="Times New Roman" charset="0"/>
              </a:defRPr>
            </a:lvl6pPr>
            <a:lvl7pPr marL="2957833" indent="-227526" eaLnBrk="0" fontAlgn="base" hangingPunct="0">
              <a:spcBef>
                <a:spcPct val="0"/>
              </a:spcBef>
              <a:spcAft>
                <a:spcPct val="0"/>
              </a:spcAft>
              <a:defRPr sz="2400">
                <a:solidFill>
                  <a:schemeClr val="tx1"/>
                </a:solidFill>
                <a:latin typeface="Times New Roman" charset="0"/>
                <a:ea typeface="Times New Roman" charset="0"/>
                <a:cs typeface="Times New Roman" charset="0"/>
              </a:defRPr>
            </a:lvl7pPr>
            <a:lvl8pPr marL="3412884" indent="-227526" eaLnBrk="0" fontAlgn="base" hangingPunct="0">
              <a:spcBef>
                <a:spcPct val="0"/>
              </a:spcBef>
              <a:spcAft>
                <a:spcPct val="0"/>
              </a:spcAft>
              <a:defRPr sz="2400">
                <a:solidFill>
                  <a:schemeClr val="tx1"/>
                </a:solidFill>
                <a:latin typeface="Times New Roman" charset="0"/>
                <a:ea typeface="Times New Roman" charset="0"/>
                <a:cs typeface="Times New Roman" charset="0"/>
              </a:defRPr>
            </a:lvl8pPr>
            <a:lvl9pPr marL="3867935" indent="-227526" eaLnBrk="0" fontAlgn="base" hangingPunct="0">
              <a:spcBef>
                <a:spcPct val="0"/>
              </a:spcBef>
              <a:spcAft>
                <a:spcPct val="0"/>
              </a:spcAft>
              <a:defRPr sz="2400">
                <a:solidFill>
                  <a:schemeClr val="tx1"/>
                </a:solidFill>
                <a:latin typeface="Times New Roman" charset="0"/>
                <a:ea typeface="Times New Roman" charset="0"/>
                <a:cs typeface="Times New Roman" charset="0"/>
              </a:defRPr>
            </a:lvl9pPr>
          </a:lstStyle>
          <a:p>
            <a:pPr eaLnBrk="1" hangingPunct="1"/>
            <a:fld id="{4AFB278B-5FA3-2E4F-AD74-53446B273C13}" type="slidenum">
              <a:rPr lang="en-GB" sz="1200"/>
              <a:pPr eaLnBrk="1" hangingPunct="1"/>
              <a:t>7</a:t>
            </a:fld>
            <a:endParaRPr lang="en-GB" sz="120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extLst>
            <a:ext uri="{FAA26D3D-D897-4be2-8F04-BA451C77F1D7}">
              <ma14:placeholderFlag xmlns:ma14="http://schemas.microsoft.com/office/mac/drawingml/2011/main" xmlns="" val="1"/>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pPr eaLnBrk="1" hangingPunct="1"/>
            <a:r>
              <a:rPr lang="en-GB" dirty="0"/>
              <a:t>Note the similarities between all these languages ​​... Who would have thought that the Welsh language was related to Sanskrit?</a:t>
            </a:r>
            <a:endParaRPr lang="en-GB" dirty="0">
              <a:latin typeface="Times New Roman" charset="0"/>
              <a:cs typeface="Times New Roman" charset="0"/>
            </a:endParaRPr>
          </a:p>
        </p:txBody>
      </p:sp>
    </p:spTree>
    <p:extLst>
      <p:ext uri="{BB962C8B-B14F-4D97-AF65-F5344CB8AC3E}">
        <p14:creationId xmlns:p14="http://schemas.microsoft.com/office/powerpoint/2010/main" val="14772132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 is an opportunity here to dispel the belief held by some that Welsh words such as 'phone' etc are somehow a loan of the English language and thus reinforce the prejudice that the Welsh language is 'poor'. Languages ​​are something that are constantly evolving and naturally evolve because of the relationship with other languages. A number of Welsh words were derived from Latin - some because of the Roman visit, and some because Latin (and Greek) was the language of learning. The same thing happens today - can you think of modern Welsh terms / words that come from another language? (Phone / Text…)</a:t>
            </a:r>
            <a:endParaRPr lang="en-GB" dirty="0">
              <a:latin typeface="Times New Roman" charset="0"/>
              <a:cs typeface="Times New Roman" charset="0"/>
            </a:endParaRPr>
          </a:p>
          <a:p>
            <a:endParaRPr lang="en-US" dirty="0"/>
          </a:p>
        </p:txBody>
      </p:sp>
      <p:sp>
        <p:nvSpPr>
          <p:cNvPr id="4" name="Slide Number Placeholder 3"/>
          <p:cNvSpPr>
            <a:spLocks noGrp="1"/>
          </p:cNvSpPr>
          <p:nvPr>
            <p:ph type="sldNum" sz="quarter" idx="5"/>
          </p:nvPr>
        </p:nvSpPr>
        <p:spPr/>
        <p:txBody>
          <a:bodyPr/>
          <a:lstStyle/>
          <a:p>
            <a:fld id="{DB641BB8-44C0-934B-86DB-E8BE9DF68C78}" type="slidenum">
              <a:rPr lang="en-US" smtClean="0"/>
              <a:t>8</a:t>
            </a:fld>
            <a:endParaRPr lang="en-US"/>
          </a:p>
        </p:txBody>
      </p:sp>
    </p:spTree>
    <p:extLst>
      <p:ext uri="{BB962C8B-B14F-4D97-AF65-F5344CB8AC3E}">
        <p14:creationId xmlns:p14="http://schemas.microsoft.com/office/powerpoint/2010/main" val="27349644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6CAA5C6-84DE-C040-8E7B-53B20DADF8A8}" type="slidenum">
              <a:rPr lang="en-US" smtClean="0"/>
              <a:t>10</a:t>
            </a:fld>
            <a:endParaRPr lang="en-US"/>
          </a:p>
        </p:txBody>
      </p:sp>
    </p:spTree>
    <p:extLst>
      <p:ext uri="{BB962C8B-B14F-4D97-AF65-F5344CB8AC3E}">
        <p14:creationId xmlns:p14="http://schemas.microsoft.com/office/powerpoint/2010/main" val="41807472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dirty="0"/>
            </a:br>
            <a:r>
              <a:rPr lang="en-GB" sz="1200" b="0" i="0" kern="1200" dirty="0">
                <a:solidFill>
                  <a:schemeClr val="tx1"/>
                </a:solidFill>
                <a:effectLst/>
                <a:latin typeface="+mn-lt"/>
                <a:ea typeface="+mn-ea"/>
                <a:cs typeface="+mn-cs"/>
              </a:rPr>
              <a:t>How about something as fundamentally important as water? Something vital to the survival of the human race - you can see here all the variations of the word and how they relate to each other. Note the similarities between the Celtic languages….</a:t>
            </a:r>
          </a:p>
          <a:p>
            <a:r>
              <a:rPr lang="en-GB" sz="1200" b="0" i="0" kern="1200" dirty="0" err="1">
                <a:solidFill>
                  <a:schemeClr val="tx1"/>
                </a:solidFill>
                <a:effectLst/>
                <a:latin typeface="+mn-lt"/>
                <a:ea typeface="+mn-ea"/>
                <a:cs typeface="+mn-cs"/>
              </a:rPr>
              <a:t>D’ubros</a:t>
            </a:r>
            <a:r>
              <a:rPr lang="en-GB" sz="1200" b="0" i="0" kern="1200" dirty="0">
                <a:solidFill>
                  <a:schemeClr val="tx1"/>
                </a:solidFill>
                <a:effectLst/>
                <a:latin typeface="+mn-lt"/>
                <a:ea typeface="+mn-ea"/>
                <a:cs typeface="+mn-cs"/>
              </a:rPr>
              <a:t> = deep</a:t>
            </a:r>
            <a:endParaRPr lang="en-US" dirty="0"/>
          </a:p>
        </p:txBody>
      </p:sp>
      <p:sp>
        <p:nvSpPr>
          <p:cNvPr id="4" name="Slide Number Placeholder 3"/>
          <p:cNvSpPr>
            <a:spLocks noGrp="1"/>
          </p:cNvSpPr>
          <p:nvPr>
            <p:ph type="sldNum" sz="quarter" idx="10"/>
          </p:nvPr>
        </p:nvSpPr>
        <p:spPr/>
        <p:txBody>
          <a:bodyPr/>
          <a:lstStyle/>
          <a:p>
            <a:fld id="{DB641BB8-44C0-934B-86DB-E8BE9DF68C78}" type="slidenum">
              <a:rPr lang="en-US" smtClean="0"/>
              <a:t>11</a:t>
            </a:fld>
            <a:endParaRPr lang="en-US"/>
          </a:p>
        </p:txBody>
      </p:sp>
    </p:spTree>
    <p:extLst>
      <p:ext uri="{BB962C8B-B14F-4D97-AF65-F5344CB8AC3E}">
        <p14:creationId xmlns:p14="http://schemas.microsoft.com/office/powerpoint/2010/main" val="18970036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DB641BB8-44C0-934B-86DB-E8BE9DF68C78}" type="slidenum">
              <a:rPr lang="en-US" smtClean="0"/>
              <a:t>12</a:t>
            </a:fld>
            <a:endParaRPr lang="en-US"/>
          </a:p>
        </p:txBody>
      </p:sp>
    </p:spTree>
    <p:extLst>
      <p:ext uri="{BB962C8B-B14F-4D97-AF65-F5344CB8AC3E}">
        <p14:creationId xmlns:p14="http://schemas.microsoft.com/office/powerpoint/2010/main" val="11554478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3" name="Google Shape;173;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200" b="0" i="0" u="none" strike="noStrike" cap="none">
                <a:solidFill>
                  <a:schemeClr val="dk1"/>
                </a:solidFill>
                <a:latin typeface="Calibri"/>
                <a:ea typeface="Calibri"/>
                <a:cs typeface="Calibri"/>
                <a:sym typeface="Calibri"/>
              </a:rPr>
              <a:t>Doedd dim digon o fanylder yn y ddeddf gyntaf felly roedd rhaid cael ail ddeddf I lenwi’r bylchau.</a:t>
            </a:r>
            <a:endParaRPr/>
          </a:p>
          <a:p>
            <a:pPr marL="0" marR="0" lvl="0" indent="0" algn="l" rtl="0">
              <a:spcBef>
                <a:spcPts val="0"/>
              </a:spcBef>
              <a:spcAft>
                <a:spcPts val="0"/>
              </a:spcAft>
              <a:buNone/>
            </a:pPr>
            <a:r>
              <a:rPr lang="en-US" sz="1200" b="0" i="0" u="none" strike="noStrike" cap="none">
                <a:solidFill>
                  <a:schemeClr val="dk1"/>
                </a:solidFill>
                <a:latin typeface="Calibri"/>
                <a:ea typeface="Calibri"/>
                <a:cs typeface="Calibri"/>
                <a:sym typeface="Calibri"/>
              </a:rPr>
              <a:t>The people of Wales... do daily use a speech nothing like the natural mother tongue used in England... From henceforth no persons that use the Welsh speech or language shall enjoy any... office or fees within this realm of England and Wales.</a:t>
            </a:r>
            <a:endParaRPr sz="1200" b="0" i="0" u="none" strike="noStrike" cap="none">
              <a:solidFill>
                <a:schemeClr val="dk1"/>
              </a:solidFill>
              <a:latin typeface="Calibri"/>
              <a:ea typeface="Calibri"/>
              <a:cs typeface="Calibri"/>
              <a:sym typeface="Calibri"/>
            </a:endParaRPr>
          </a:p>
        </p:txBody>
      </p:sp>
      <p:sp>
        <p:nvSpPr>
          <p:cNvPr id="174" name="Google Shape;174;p1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a:solidFill>
                  <a:schemeClr val="dk1"/>
                </a:solidFill>
                <a:latin typeface="Calibri"/>
                <a:ea typeface="Calibri"/>
                <a:cs typeface="Calibri"/>
                <a:sym typeface="Calibri"/>
              </a:rPr>
              <a:t>13</a:t>
            </a:fld>
            <a:endParaRPr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8473556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0" name="Google Shape;180;p1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200" b="0" i="0" u="none" strike="noStrike" cap="none">
                <a:solidFill>
                  <a:schemeClr val="dk1"/>
                </a:solidFill>
                <a:latin typeface="Calibri"/>
                <a:ea typeface="Calibri"/>
                <a:cs typeface="Calibri"/>
                <a:sym typeface="Calibri"/>
              </a:rPr>
              <a:t>Roedd fersiynau, ond dyma’r tro cyntaf I’r Beibl cael ei gyfeithu yn ei gyfanrwydd.</a:t>
            </a:r>
            <a:endParaRPr sz="1200" b="0" i="0" u="none" strike="noStrike" cap="none">
              <a:solidFill>
                <a:schemeClr val="dk1"/>
              </a:solidFill>
              <a:latin typeface="Calibri"/>
              <a:ea typeface="Calibri"/>
              <a:cs typeface="Calibri"/>
              <a:sym typeface="Calibri"/>
            </a:endParaRPr>
          </a:p>
        </p:txBody>
      </p:sp>
      <p:sp>
        <p:nvSpPr>
          <p:cNvPr id="181" name="Google Shape;181;p1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a:solidFill>
                  <a:schemeClr val="dk1"/>
                </a:solidFill>
                <a:latin typeface="Calibri"/>
                <a:ea typeface="Calibri"/>
                <a:cs typeface="Calibri"/>
                <a:sym typeface="Calibri"/>
              </a:rPr>
              <a:t>14</a:t>
            </a:fld>
            <a:endParaRPr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7680896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p18: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87" name="Google Shape;187;p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82867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
        <p:cNvGrpSpPr/>
        <p:nvPr/>
      </p:nvGrpSpPr>
      <p:grpSpPr>
        <a:xfrm>
          <a:off x="0" y="0"/>
          <a:ext cx="0" cy="0"/>
          <a:chOff x="0" y="0"/>
          <a:chExt cx="0" cy="0"/>
        </a:xfrm>
      </p:grpSpPr>
      <p:sp>
        <p:nvSpPr>
          <p:cNvPr id="192" name="Google Shape;192;p19: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93" name="Google Shape;193;p1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464295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2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2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US" sz="1200" b="0" i="0" u="none" strike="noStrike" cap="none" dirty="0" err="1">
                <a:solidFill>
                  <a:schemeClr val="dk1"/>
                </a:solidFill>
                <a:latin typeface="Calibri"/>
                <a:ea typeface="Calibri"/>
                <a:cs typeface="Calibri"/>
                <a:sym typeface="Calibri"/>
              </a:rPr>
              <a:t>Agorwyd</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gan</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Syr</a:t>
            </a:r>
            <a:r>
              <a:rPr lang="en-US" sz="1200" b="0" i="0" u="none" strike="noStrike" cap="none" dirty="0">
                <a:solidFill>
                  <a:schemeClr val="dk1"/>
                </a:solidFill>
                <a:latin typeface="Calibri"/>
                <a:ea typeface="Calibri"/>
                <a:cs typeface="Calibri"/>
                <a:sym typeface="Calibri"/>
              </a:rPr>
              <a:t> O.M. Edwards (</a:t>
            </a:r>
            <a:r>
              <a:rPr lang="en-US" sz="1200" b="0" i="0" u="none" strike="noStrike" cap="none" dirty="0" err="1">
                <a:solidFill>
                  <a:schemeClr val="dk1"/>
                </a:solidFill>
                <a:latin typeface="Calibri"/>
                <a:ea typeface="Calibri"/>
                <a:cs typeface="Calibri"/>
                <a:sym typeface="Calibri"/>
              </a:rPr>
              <a:t>sylfaenydd</a:t>
            </a:r>
            <a:r>
              <a:rPr lang="en-US" sz="1200" b="0" i="0" u="none" strike="noStrike" cap="none" dirty="0">
                <a:solidFill>
                  <a:schemeClr val="dk1"/>
                </a:solidFill>
                <a:latin typeface="Calibri"/>
                <a:ea typeface="Calibri"/>
                <a:cs typeface="Calibri"/>
                <a:sym typeface="Calibri"/>
              </a:rPr>
              <a:t> yr </a:t>
            </a:r>
            <a:r>
              <a:rPr lang="en-US" sz="1200" b="0" i="0" u="none" strike="noStrike" cap="none" dirty="0" err="1">
                <a:solidFill>
                  <a:schemeClr val="dk1"/>
                </a:solidFill>
                <a:latin typeface="Calibri"/>
                <a:ea typeface="Calibri"/>
                <a:cs typeface="Calibri"/>
                <a:sym typeface="Calibri"/>
              </a:rPr>
              <a:t>Urdd</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Mae’r</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ysgol</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ar</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safle</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arall</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ond</a:t>
            </a:r>
            <a:r>
              <a:rPr lang="en-US" sz="1200" b="0" i="0" u="none" strike="noStrike" cap="none" dirty="0">
                <a:solidFill>
                  <a:schemeClr val="dk1"/>
                </a:solidFill>
                <a:latin typeface="Calibri"/>
                <a:ea typeface="Calibri"/>
                <a:cs typeface="Calibri"/>
                <a:sym typeface="Calibri"/>
              </a:rPr>
              <a:t> </a:t>
            </a:r>
            <a:r>
              <a:rPr lang="en-US" sz="1200" b="0" i="0" u="none" strike="noStrike" cap="none" dirty="0" err="1">
                <a:solidFill>
                  <a:schemeClr val="dk1"/>
                </a:solidFill>
                <a:latin typeface="Calibri"/>
                <a:ea typeface="Calibri"/>
                <a:cs typeface="Calibri"/>
                <a:sym typeface="Calibri"/>
              </a:rPr>
              <a:t>yn</a:t>
            </a:r>
            <a:r>
              <a:rPr lang="en-US" sz="1200" b="0" i="0" u="none" strike="noStrike" cap="none" dirty="0">
                <a:solidFill>
                  <a:schemeClr val="dk1"/>
                </a:solidFill>
                <a:latin typeface="Calibri"/>
                <a:ea typeface="Calibri"/>
                <a:cs typeface="Calibri"/>
                <a:sym typeface="Calibri"/>
              </a:rPr>
              <a:t> dal I </a:t>
            </a:r>
            <a:r>
              <a:rPr lang="en-US" sz="1200" b="0" i="0" u="none" strike="noStrike" cap="none" dirty="0" err="1">
                <a:solidFill>
                  <a:schemeClr val="dk1"/>
                </a:solidFill>
                <a:latin typeface="Calibri"/>
                <a:ea typeface="Calibri"/>
                <a:cs typeface="Calibri"/>
                <a:sym typeface="Calibri"/>
              </a:rPr>
              <a:t>fodoli</a:t>
            </a:r>
            <a:r>
              <a:rPr lang="en-US" sz="1200" b="0" i="0" u="none" strike="noStrike" cap="none" dirty="0">
                <a:solidFill>
                  <a:schemeClr val="dk1"/>
                </a:solidFill>
                <a:latin typeface="Calibri"/>
                <a:ea typeface="Calibri"/>
                <a:cs typeface="Calibri"/>
                <a:sym typeface="Calibri"/>
              </a:rPr>
              <a:t>.</a:t>
            </a:r>
            <a:endParaRPr sz="1200" b="0" i="0" u="none" strike="noStrike" cap="none" dirty="0">
              <a:solidFill>
                <a:schemeClr val="dk1"/>
              </a:solidFill>
              <a:latin typeface="Calibri"/>
              <a:ea typeface="Calibri"/>
              <a:cs typeface="Calibri"/>
              <a:sym typeface="Calibri"/>
            </a:endParaRPr>
          </a:p>
        </p:txBody>
      </p:sp>
      <p:sp>
        <p:nvSpPr>
          <p:cNvPr id="202" name="Google Shape;202;p2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a:solidFill>
                  <a:schemeClr val="dk1"/>
                </a:solidFill>
                <a:latin typeface="Calibri"/>
                <a:ea typeface="Calibri"/>
                <a:cs typeface="Calibri"/>
                <a:sym typeface="Calibri"/>
              </a:rPr>
              <a:t>17</a:t>
            </a:fld>
            <a:endParaRPr sz="12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165780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
        <p:cNvGrpSpPr/>
        <p:nvPr/>
      </p:nvGrpSpPr>
      <p:grpSpPr>
        <a:xfrm>
          <a:off x="0" y="0"/>
          <a:ext cx="0" cy="0"/>
          <a:chOff x="0" y="0"/>
          <a:chExt cx="0" cy="0"/>
        </a:xfrm>
      </p:grpSpPr>
      <p:sp>
        <p:nvSpPr>
          <p:cNvPr id="207" name="Google Shape;207;p22: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8" name="Google Shape;208;p2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8192028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
        <p:cNvGrpSpPr/>
        <p:nvPr/>
      </p:nvGrpSpPr>
      <p:grpSpPr>
        <a:xfrm>
          <a:off x="0" y="0"/>
          <a:ext cx="0" cy="0"/>
          <a:chOff x="0" y="0"/>
          <a:chExt cx="0" cy="0"/>
        </a:xfrm>
      </p:grpSpPr>
      <p:sp>
        <p:nvSpPr>
          <p:cNvPr id="213" name="Google Shape;213;p23: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14" name="Google Shape;214;p2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6556518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p24: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0" name="Google Shape;220;p2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693463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
        <p:cNvGrpSpPr/>
        <p:nvPr/>
      </p:nvGrpSpPr>
      <p:grpSpPr>
        <a:xfrm>
          <a:off x="0" y="0"/>
          <a:ext cx="0" cy="0"/>
          <a:chOff x="0" y="0"/>
          <a:chExt cx="0" cy="0"/>
        </a:xfrm>
      </p:grpSpPr>
      <p:sp>
        <p:nvSpPr>
          <p:cNvPr id="225" name="Google Shape;225;p25: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6" name="Google Shape;226;p2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360357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
        <p:cNvGrpSpPr/>
        <p:nvPr/>
      </p:nvGrpSpPr>
      <p:grpSpPr>
        <a:xfrm>
          <a:off x="0" y="0"/>
          <a:ext cx="0" cy="0"/>
          <a:chOff x="0" y="0"/>
          <a:chExt cx="0" cy="0"/>
        </a:xfrm>
      </p:grpSpPr>
      <p:sp>
        <p:nvSpPr>
          <p:cNvPr id="231" name="Google Shape;231;p26: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2" name="Google Shape;232;p2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8245438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6"/>
        <p:cNvGrpSpPr/>
        <p:nvPr/>
      </p:nvGrpSpPr>
      <p:grpSpPr>
        <a:xfrm>
          <a:off x="0" y="0"/>
          <a:ext cx="0" cy="0"/>
          <a:chOff x="0" y="0"/>
          <a:chExt cx="0" cy="0"/>
        </a:xfrm>
      </p:grpSpPr>
      <p:sp>
        <p:nvSpPr>
          <p:cNvPr id="237" name="Google Shape;237;p27: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8" name="Google Shape;238;p2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21494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
        <p:cNvGrpSpPr/>
        <p:nvPr/>
      </p:nvGrpSpPr>
      <p:grpSpPr>
        <a:xfrm>
          <a:off x="0" y="0"/>
          <a:ext cx="0" cy="0"/>
          <a:chOff x="0" y="0"/>
          <a:chExt cx="0" cy="0"/>
        </a:xfrm>
      </p:grpSpPr>
      <p:sp>
        <p:nvSpPr>
          <p:cNvPr id="243" name="Google Shape;243;p28: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44" name="Google Shape;244;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510939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8"/>
        <p:cNvGrpSpPr/>
        <p:nvPr/>
      </p:nvGrpSpPr>
      <p:grpSpPr>
        <a:xfrm>
          <a:off x="0" y="0"/>
          <a:ext cx="0" cy="0"/>
          <a:chOff x="0" y="0"/>
          <a:chExt cx="0" cy="0"/>
        </a:xfrm>
      </p:grpSpPr>
      <p:sp>
        <p:nvSpPr>
          <p:cNvPr id="249" name="Google Shape;249;p29: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50" name="Google Shape;250;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419673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4"/>
        <p:cNvGrpSpPr/>
        <p:nvPr/>
      </p:nvGrpSpPr>
      <p:grpSpPr>
        <a:xfrm>
          <a:off x="0" y="0"/>
          <a:ext cx="0" cy="0"/>
          <a:chOff x="0" y="0"/>
          <a:chExt cx="0" cy="0"/>
        </a:xfrm>
      </p:grpSpPr>
      <p:sp>
        <p:nvSpPr>
          <p:cNvPr id="255" name="Google Shape;255;p30:notes"/>
          <p:cNvSpPr txBox="1">
            <a:spLocks noGrp="1"/>
          </p:cNvSpPr>
          <p:nvPr>
            <p:ph type="body" idx="1"/>
          </p:nvPr>
        </p:nvSpPr>
        <p:spPr>
          <a:xfrm>
            <a:off x="685800" y="4400550"/>
            <a:ext cx="5486400" cy="360045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56" name="Google Shape;256;p3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33236598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Deddfwriaethau</a:t>
            </a:r>
            <a:r>
              <a:rPr lang="en-US" dirty="0"/>
              <a:t> a </a:t>
            </a:r>
            <a:r>
              <a:rPr lang="en-US" dirty="0" err="1"/>
              <a:t>pholisïau</a:t>
            </a:r>
            <a:r>
              <a:rPr lang="en-US" baseline="0" dirty="0"/>
              <a:t> </a:t>
            </a:r>
            <a:r>
              <a:rPr lang="en-US" baseline="0" dirty="0" err="1"/>
              <a:t>pwysig</a:t>
            </a:r>
            <a:r>
              <a:rPr lang="mr-IN" baseline="0" dirty="0"/>
              <a:t>…</a:t>
            </a:r>
            <a:br>
              <a:rPr lang="en-GB" baseline="0" dirty="0"/>
            </a:br>
            <a:r>
              <a:rPr lang="en-GB" baseline="0" dirty="0" err="1"/>
              <a:t>Mesur</a:t>
            </a:r>
            <a:r>
              <a:rPr lang="en-GB" baseline="0" dirty="0"/>
              <a:t> </a:t>
            </a:r>
            <a:r>
              <a:rPr lang="en-GB" baseline="0" dirty="0" err="1"/>
              <a:t>yr</a:t>
            </a:r>
            <a:r>
              <a:rPr lang="en-GB" baseline="0" dirty="0"/>
              <a:t> </a:t>
            </a:r>
            <a:r>
              <a:rPr lang="en-GB" baseline="0" dirty="0" err="1"/>
              <a:t>Iaith</a:t>
            </a:r>
            <a:r>
              <a:rPr lang="en-GB" baseline="0" dirty="0"/>
              <a:t> </a:t>
            </a:r>
            <a:r>
              <a:rPr lang="en-GB" baseline="0" dirty="0" err="1"/>
              <a:t>Gymraeg</a:t>
            </a:r>
            <a:endParaRPr lang="en-GB" baseline="0" dirty="0"/>
          </a:p>
          <a:p>
            <a:r>
              <a:rPr lang="en-GB" baseline="0" dirty="0" err="1"/>
              <a:t>Mesuriadau</a:t>
            </a:r>
            <a:r>
              <a:rPr lang="en-GB" baseline="0" dirty="0"/>
              <a:t> </a:t>
            </a:r>
            <a:r>
              <a:rPr lang="en-GB" baseline="0" dirty="0" err="1"/>
              <a:t>Answadd</a:t>
            </a:r>
            <a:r>
              <a:rPr lang="en-GB" baseline="0" dirty="0"/>
              <a:t> Estyn</a:t>
            </a:r>
            <a:endParaRPr lang="en-US" dirty="0"/>
          </a:p>
        </p:txBody>
      </p:sp>
      <p:sp>
        <p:nvSpPr>
          <p:cNvPr id="4" name="Slide Number Placeholder 3"/>
          <p:cNvSpPr>
            <a:spLocks noGrp="1"/>
          </p:cNvSpPr>
          <p:nvPr>
            <p:ph type="sldNum" sz="quarter" idx="10"/>
          </p:nvPr>
        </p:nvSpPr>
        <p:spPr/>
        <p:txBody>
          <a:bodyPr/>
          <a:lstStyle/>
          <a:p>
            <a:fld id="{DB641BB8-44C0-934B-86DB-E8BE9DF68C78}" type="slidenum">
              <a:rPr lang="en-US" smtClean="0"/>
              <a:t>27</a:t>
            </a:fld>
            <a:endParaRPr lang="en-US"/>
          </a:p>
        </p:txBody>
      </p:sp>
    </p:spTree>
    <p:extLst>
      <p:ext uri="{BB962C8B-B14F-4D97-AF65-F5344CB8AC3E}">
        <p14:creationId xmlns:p14="http://schemas.microsoft.com/office/powerpoint/2010/main" val="260480419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Moving on now to focus on the Welsh language itself… Maybe go back to the 'post-its' to see what they wrote there - were there any facts about the language? Someone might have written something about the Welsh Not, for example. Let's say we now want to understand more about the history of the Welsh language through this film.</a:t>
            </a:r>
          </a:p>
          <a:p>
            <a:endParaRPr lang="en-GB" dirty="0"/>
          </a:p>
          <a:p>
            <a:r>
              <a:rPr lang="en-US" dirty="0" err="1"/>
              <a:t>Cwestiynau</a:t>
            </a:r>
            <a:r>
              <a:rPr lang="en-US" dirty="0"/>
              <a:t> </a:t>
            </a:r>
            <a:r>
              <a:rPr lang="en-US" dirty="0" err="1"/>
              <a:t>Sbardun</a:t>
            </a:r>
            <a:endParaRPr lang="en-US" dirty="0"/>
          </a:p>
          <a:p>
            <a:r>
              <a:rPr lang="en-US" dirty="0" err="1"/>
              <a:t>Ffilm</a:t>
            </a:r>
            <a:r>
              <a:rPr lang="en-US" dirty="0"/>
              <a:t> </a:t>
            </a:r>
            <a:r>
              <a:rPr lang="en-US" dirty="0" err="1"/>
              <a:t>gyntaf</a:t>
            </a:r>
            <a:r>
              <a:rPr lang="en-US" dirty="0"/>
              <a:t> </a:t>
            </a:r>
            <a:r>
              <a:rPr lang="en-US" dirty="0" err="1"/>
              <a:t>Colegau</a:t>
            </a:r>
            <a:r>
              <a:rPr lang="en-US" dirty="0"/>
              <a:t> Cymru</a:t>
            </a:r>
          </a:p>
          <a:p>
            <a:r>
              <a:rPr lang="en-US" dirty="0"/>
              <a:t> Beth </a:t>
            </a:r>
            <a:r>
              <a:rPr lang="en-US" dirty="0" err="1"/>
              <a:t>ydy</a:t>
            </a:r>
            <a:r>
              <a:rPr lang="en-US" dirty="0"/>
              <a:t> </a:t>
            </a:r>
            <a:r>
              <a:rPr lang="en-US" dirty="0" err="1"/>
              <a:t>Cymreictod</a:t>
            </a:r>
            <a:r>
              <a:rPr lang="en-US" dirty="0"/>
              <a:t> i chi?</a:t>
            </a:r>
          </a:p>
          <a:p>
            <a:r>
              <a:rPr lang="en-US" dirty="0"/>
              <a:t>What does being Welsh mean to you?</a:t>
            </a:r>
          </a:p>
          <a:p>
            <a:r>
              <a:rPr lang="en-US" dirty="0"/>
              <a:t> Pa </a:t>
            </a:r>
            <a:r>
              <a:rPr lang="en-US" dirty="0" err="1"/>
              <a:t>fath</a:t>
            </a:r>
            <a:r>
              <a:rPr lang="en-US" dirty="0"/>
              <a:t> o </a:t>
            </a:r>
            <a:r>
              <a:rPr lang="en-US" dirty="0" err="1"/>
              <a:t>bobl</a:t>
            </a:r>
            <a:r>
              <a:rPr lang="en-US" dirty="0"/>
              <a:t> </a:t>
            </a:r>
            <a:r>
              <a:rPr lang="en-US" dirty="0" err="1"/>
              <a:t>sy’n</a:t>
            </a:r>
            <a:r>
              <a:rPr lang="en-US" dirty="0"/>
              <a:t> </a:t>
            </a:r>
            <a:r>
              <a:rPr lang="en-US" dirty="0" err="1"/>
              <a:t>siarad</a:t>
            </a:r>
            <a:r>
              <a:rPr lang="en-US" dirty="0"/>
              <a:t> </a:t>
            </a:r>
            <a:r>
              <a:rPr lang="en-US" dirty="0" err="1"/>
              <a:t>Cymraeg</a:t>
            </a:r>
            <a:r>
              <a:rPr lang="en-US" dirty="0"/>
              <a:t>?</a:t>
            </a:r>
          </a:p>
          <a:p>
            <a:r>
              <a:rPr lang="en-US" dirty="0"/>
              <a:t>Who do you think speaks welsh?</a:t>
            </a:r>
          </a:p>
          <a:p>
            <a:r>
              <a:rPr lang="en-US" dirty="0"/>
              <a:t> </a:t>
            </a:r>
            <a:r>
              <a:rPr lang="en-US" dirty="0" err="1"/>
              <a:t>Oeddwch</a:t>
            </a:r>
            <a:r>
              <a:rPr lang="en-US" dirty="0"/>
              <a:t> </a:t>
            </a:r>
            <a:r>
              <a:rPr lang="en-US" dirty="0" err="1"/>
              <a:t>chi’n</a:t>
            </a:r>
            <a:r>
              <a:rPr lang="en-US" dirty="0"/>
              <a:t> </a:t>
            </a:r>
            <a:r>
              <a:rPr lang="en-US" dirty="0" err="1"/>
              <a:t>gwybod</a:t>
            </a:r>
            <a:r>
              <a:rPr lang="en-US" dirty="0"/>
              <a:t> bod 1 o bob 5 yn </a:t>
            </a:r>
            <a:r>
              <a:rPr lang="en-US" dirty="0" err="1"/>
              <a:t>siarad</a:t>
            </a:r>
            <a:r>
              <a:rPr lang="en-US" dirty="0"/>
              <a:t> </a:t>
            </a:r>
            <a:r>
              <a:rPr lang="en-US" dirty="0" err="1"/>
              <a:t>Cymraeg</a:t>
            </a:r>
            <a:r>
              <a:rPr lang="en-US" dirty="0"/>
              <a:t>?</a:t>
            </a:r>
          </a:p>
          <a:p>
            <a:r>
              <a:rPr lang="en-US" dirty="0"/>
              <a:t>1 in 5 speak Welsh? Did you know this?</a:t>
            </a:r>
          </a:p>
          <a:p>
            <a:r>
              <a:rPr lang="en-US" dirty="0"/>
              <a:t> Mae ½ </a:t>
            </a:r>
            <a:r>
              <a:rPr lang="en-US" dirty="0" err="1"/>
              <a:t>poblogaeth</a:t>
            </a:r>
            <a:r>
              <a:rPr lang="en-US" dirty="0"/>
              <a:t> Cymru </a:t>
            </a:r>
            <a:r>
              <a:rPr lang="en-US" dirty="0" err="1"/>
              <a:t>â</a:t>
            </a:r>
            <a:r>
              <a:rPr lang="en-US" dirty="0"/>
              <a:t> </a:t>
            </a:r>
            <a:r>
              <a:rPr lang="en-US" dirty="0" err="1"/>
              <a:t>rhywfaint</a:t>
            </a:r>
            <a:r>
              <a:rPr lang="en-US" dirty="0"/>
              <a:t> o </a:t>
            </a:r>
            <a:r>
              <a:rPr lang="en-US" dirty="0" err="1"/>
              <a:t>Gymraeg</a:t>
            </a:r>
            <a:r>
              <a:rPr lang="en-US" dirty="0"/>
              <a:t>...</a:t>
            </a:r>
          </a:p>
          <a:p>
            <a:r>
              <a:rPr lang="en-US" dirty="0"/>
              <a:t>½ population has some knowledge...</a:t>
            </a:r>
          </a:p>
          <a:p>
            <a:r>
              <a:rPr lang="en-US" dirty="0"/>
              <a:t> </a:t>
            </a:r>
            <a:r>
              <a:rPr lang="en-US" dirty="0" err="1"/>
              <a:t>Ydy’ch</a:t>
            </a:r>
            <a:r>
              <a:rPr lang="en-US" dirty="0"/>
              <a:t> </a:t>
            </a:r>
            <a:r>
              <a:rPr lang="en-US" dirty="0" err="1"/>
              <a:t>teulu’n</a:t>
            </a:r>
            <a:r>
              <a:rPr lang="en-US" dirty="0"/>
              <a:t> </a:t>
            </a:r>
            <a:r>
              <a:rPr lang="en-US" dirty="0" err="1"/>
              <a:t>siarad</a:t>
            </a:r>
            <a:r>
              <a:rPr lang="en-US" dirty="0"/>
              <a:t> </a:t>
            </a:r>
            <a:r>
              <a:rPr lang="en-US" dirty="0" err="1"/>
              <a:t>Cymraeg</a:t>
            </a:r>
            <a:r>
              <a:rPr lang="en-US" dirty="0"/>
              <a:t>? </a:t>
            </a:r>
            <a:r>
              <a:rPr lang="en-US" dirty="0" err="1"/>
              <a:t>Oedd</a:t>
            </a:r>
            <a:r>
              <a:rPr lang="en-US" dirty="0"/>
              <a:t> </a:t>
            </a:r>
            <a:r>
              <a:rPr lang="en-US" dirty="0" err="1"/>
              <a:t>Cymraeg</a:t>
            </a:r>
            <a:r>
              <a:rPr lang="en-US" dirty="0"/>
              <a:t> yn </a:t>
            </a:r>
            <a:r>
              <a:rPr lang="en-US" dirty="0" err="1"/>
              <a:t>cael</a:t>
            </a:r>
            <a:r>
              <a:rPr lang="en-US" dirty="0"/>
              <a:t> </a:t>
            </a:r>
            <a:r>
              <a:rPr lang="en-US" dirty="0" err="1"/>
              <a:t>ei</a:t>
            </a:r>
            <a:r>
              <a:rPr lang="en-US" dirty="0"/>
              <a:t> </a:t>
            </a:r>
            <a:r>
              <a:rPr lang="en-US" dirty="0" err="1"/>
              <a:t>siarad</a:t>
            </a:r>
            <a:r>
              <a:rPr lang="en-US" dirty="0"/>
              <a:t> yn </a:t>
            </a:r>
            <a:r>
              <a:rPr lang="en-US" dirty="0" err="1"/>
              <a:t>eich</a:t>
            </a:r>
            <a:endParaRPr lang="en-US" dirty="0"/>
          </a:p>
          <a:p>
            <a:r>
              <a:rPr lang="en-US" dirty="0" err="1"/>
              <a:t>teuluoedd</a:t>
            </a:r>
            <a:r>
              <a:rPr lang="en-US" dirty="0"/>
              <a:t>?</a:t>
            </a:r>
          </a:p>
          <a:p>
            <a:r>
              <a:rPr lang="en-US" dirty="0"/>
              <a:t>Is there Welsh in your family? Was there Welsh?</a:t>
            </a:r>
          </a:p>
          <a:p>
            <a:r>
              <a:rPr lang="en-US" dirty="0"/>
              <a:t> Beth </a:t>
            </a:r>
            <a:r>
              <a:rPr lang="en-US" dirty="0" err="1"/>
              <a:t>yw</a:t>
            </a:r>
            <a:r>
              <a:rPr lang="en-US" dirty="0"/>
              <a:t> </a:t>
            </a:r>
            <a:r>
              <a:rPr lang="en-US" dirty="0" err="1"/>
              <a:t>dy</a:t>
            </a:r>
            <a:r>
              <a:rPr lang="en-US" dirty="0"/>
              <a:t> </a:t>
            </a:r>
            <a:r>
              <a:rPr lang="en-US" dirty="0" err="1"/>
              <a:t>farn</a:t>
            </a:r>
            <a:r>
              <a:rPr lang="en-US" dirty="0"/>
              <a:t> am </a:t>
            </a:r>
            <a:r>
              <a:rPr lang="en-US" dirty="0" err="1"/>
              <a:t>yr</a:t>
            </a:r>
            <a:r>
              <a:rPr lang="en-US" dirty="0"/>
              <a:t> </a:t>
            </a:r>
            <a:r>
              <a:rPr lang="en-US" dirty="0" err="1"/>
              <a:t>hyn</a:t>
            </a:r>
            <a:r>
              <a:rPr lang="en-US" dirty="0"/>
              <a:t> a </a:t>
            </a:r>
            <a:r>
              <a:rPr lang="en-US" dirty="0" err="1"/>
              <a:t>ddigwyddodd</a:t>
            </a:r>
            <a:r>
              <a:rPr lang="en-US" dirty="0"/>
              <a:t> </a:t>
            </a:r>
            <a:r>
              <a:rPr lang="en-US" dirty="0" err="1"/>
              <a:t>i’r</a:t>
            </a:r>
            <a:r>
              <a:rPr lang="en-US" dirty="0"/>
              <a:t> </a:t>
            </a:r>
            <a:r>
              <a:rPr lang="en-US" dirty="0" err="1"/>
              <a:t>Gymraeg</a:t>
            </a:r>
            <a:r>
              <a:rPr lang="en-US" dirty="0"/>
              <a:t>? </a:t>
            </a:r>
            <a:r>
              <a:rPr lang="en-US" dirty="0" err="1"/>
              <a:t>Oedd</a:t>
            </a:r>
            <a:r>
              <a:rPr lang="en-US" dirty="0"/>
              <a:t> </a:t>
            </a:r>
            <a:r>
              <a:rPr lang="en-US" dirty="0" err="1"/>
              <a:t>e’n</a:t>
            </a:r>
            <a:endParaRPr lang="en-US" dirty="0"/>
          </a:p>
          <a:p>
            <a:r>
              <a:rPr lang="en-US" dirty="0" err="1"/>
              <a:t>angenrheidiol</a:t>
            </a:r>
            <a:r>
              <a:rPr lang="en-US" dirty="0"/>
              <a:t> </a:t>
            </a:r>
            <a:r>
              <a:rPr lang="en-US" dirty="0" err="1"/>
              <a:t>i’r</a:t>
            </a:r>
            <a:r>
              <a:rPr lang="en-US" dirty="0"/>
              <a:t> </a:t>
            </a:r>
            <a:r>
              <a:rPr lang="en-US" dirty="0" err="1"/>
              <a:t>genedl</a:t>
            </a:r>
            <a:r>
              <a:rPr lang="en-US" dirty="0"/>
              <a:t> uno </a:t>
            </a:r>
            <a:r>
              <a:rPr lang="en-US" dirty="0" err="1"/>
              <a:t>â</a:t>
            </a:r>
            <a:r>
              <a:rPr lang="en-US" dirty="0"/>
              <a:t> </a:t>
            </a:r>
            <a:r>
              <a:rPr lang="en-US" dirty="0" err="1"/>
              <a:t>Lloegr</a:t>
            </a:r>
            <a:r>
              <a:rPr lang="en-US" dirty="0"/>
              <a:t>?</a:t>
            </a:r>
          </a:p>
          <a:p>
            <a:r>
              <a:rPr lang="en-US" dirty="0"/>
              <a:t>What do you think about what happened to the Welsh language? Was it</a:t>
            </a:r>
          </a:p>
          <a:p>
            <a:r>
              <a:rPr lang="en-US" dirty="0"/>
              <a:t>necessary to unify Wales and England?</a:t>
            </a:r>
          </a:p>
          <a:p>
            <a:r>
              <a:rPr lang="en-US" dirty="0"/>
              <a:t> Pam </a:t>
            </a:r>
            <a:r>
              <a:rPr lang="en-US" dirty="0" err="1"/>
              <a:t>oedd</a:t>
            </a:r>
            <a:r>
              <a:rPr lang="en-US" dirty="0"/>
              <a:t> </a:t>
            </a:r>
            <a:r>
              <a:rPr lang="en-US" dirty="0" err="1"/>
              <a:t>gostyngiad</a:t>
            </a:r>
            <a:r>
              <a:rPr lang="en-US" dirty="0"/>
              <a:t> yn </a:t>
            </a:r>
            <a:r>
              <a:rPr lang="en-US" dirty="0" err="1"/>
              <a:t>nifer</a:t>
            </a:r>
            <a:r>
              <a:rPr lang="en-US" dirty="0"/>
              <a:t> y </a:t>
            </a:r>
            <a:r>
              <a:rPr lang="en-US" dirty="0" err="1"/>
              <a:t>siaradwyr</a:t>
            </a:r>
            <a:r>
              <a:rPr lang="en-US" dirty="0"/>
              <a:t> </a:t>
            </a:r>
            <a:r>
              <a:rPr lang="en-US" dirty="0" err="1"/>
              <a:t>Cymraeg</a:t>
            </a:r>
            <a:r>
              <a:rPr lang="en-US" dirty="0"/>
              <a:t> yn </a:t>
            </a:r>
            <a:r>
              <a:rPr lang="en-US" dirty="0" err="1"/>
              <a:t>ystod</a:t>
            </a:r>
            <a:r>
              <a:rPr lang="en-US" dirty="0"/>
              <a:t> </a:t>
            </a:r>
            <a:r>
              <a:rPr lang="en-US" dirty="0" err="1"/>
              <a:t>yr</a:t>
            </a:r>
            <a:r>
              <a:rPr lang="en-US" dirty="0"/>
              <a:t> 20fed</a:t>
            </a:r>
          </a:p>
          <a:p>
            <a:r>
              <a:rPr lang="en-US" dirty="0" err="1"/>
              <a:t>ganrif</a:t>
            </a:r>
            <a:r>
              <a:rPr lang="en-US" dirty="0"/>
              <a:t>?</a:t>
            </a:r>
          </a:p>
          <a:p>
            <a:r>
              <a:rPr lang="en-US" dirty="0"/>
              <a:t>Why did the number of Welsh speakers decrease so much during the</a:t>
            </a:r>
          </a:p>
          <a:p>
            <a:r>
              <a:rPr lang="en-US" dirty="0"/>
              <a:t>20th century?</a:t>
            </a:r>
          </a:p>
          <a:p>
            <a:r>
              <a:rPr lang="en-US" dirty="0"/>
              <a:t> Beth </a:t>
            </a:r>
            <a:r>
              <a:rPr lang="en-US" dirty="0" err="1"/>
              <a:t>yw</a:t>
            </a:r>
            <a:r>
              <a:rPr lang="en-US" dirty="0"/>
              <a:t> </a:t>
            </a:r>
            <a:r>
              <a:rPr lang="en-US" dirty="0" err="1"/>
              <a:t>effeithiau</a:t>
            </a:r>
            <a:r>
              <a:rPr lang="en-US" dirty="0"/>
              <a:t> </a:t>
            </a:r>
            <a:r>
              <a:rPr lang="en-US" dirty="0" err="1"/>
              <a:t>hir</a:t>
            </a:r>
            <a:r>
              <a:rPr lang="en-US" dirty="0"/>
              <a:t> </a:t>
            </a:r>
            <a:r>
              <a:rPr lang="en-US" dirty="0" err="1"/>
              <a:t>dymor</a:t>
            </a:r>
            <a:r>
              <a:rPr lang="en-US" dirty="0"/>
              <a:t> y </a:t>
            </a:r>
            <a:r>
              <a:rPr lang="en-US" dirty="0" err="1"/>
              <a:t>deddfau</a:t>
            </a:r>
            <a:r>
              <a:rPr lang="en-US" dirty="0"/>
              <a:t> uno a brad y </a:t>
            </a:r>
            <a:r>
              <a:rPr lang="en-US" dirty="0" err="1"/>
              <a:t>llyfrau</a:t>
            </a:r>
            <a:r>
              <a:rPr lang="en-US" dirty="0"/>
              <a:t> </a:t>
            </a:r>
            <a:r>
              <a:rPr lang="en-US" dirty="0" err="1"/>
              <a:t>gleision</a:t>
            </a:r>
            <a:r>
              <a:rPr lang="en-US" dirty="0"/>
              <a:t>.</a:t>
            </a:r>
          </a:p>
          <a:p>
            <a:r>
              <a:rPr lang="en-US" dirty="0"/>
              <a:t>What are the lasting effects of the acts of Union and the Welsh not?</a:t>
            </a:r>
          </a:p>
        </p:txBody>
      </p:sp>
      <p:sp>
        <p:nvSpPr>
          <p:cNvPr id="4" name="Slide Number Placeholder 3"/>
          <p:cNvSpPr>
            <a:spLocks noGrp="1"/>
          </p:cNvSpPr>
          <p:nvPr>
            <p:ph type="sldNum" sz="quarter" idx="10"/>
          </p:nvPr>
        </p:nvSpPr>
        <p:spPr/>
        <p:txBody>
          <a:bodyPr/>
          <a:lstStyle/>
          <a:p>
            <a:fld id="{DB641BB8-44C0-934B-86DB-E8BE9DF68C78}" type="slidenum">
              <a:rPr lang="en-US" smtClean="0"/>
              <a:t>28</a:t>
            </a:fld>
            <a:endParaRPr lang="en-US"/>
          </a:p>
        </p:txBody>
      </p:sp>
    </p:spTree>
    <p:extLst>
      <p:ext uri="{BB962C8B-B14F-4D97-AF65-F5344CB8AC3E}">
        <p14:creationId xmlns:p14="http://schemas.microsoft.com/office/powerpoint/2010/main" val="164920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a:t>
            </a:r>
          </a:p>
        </p:txBody>
      </p:sp>
      <p:sp>
        <p:nvSpPr>
          <p:cNvPr id="4" name="Slide Number Placeholder 3"/>
          <p:cNvSpPr>
            <a:spLocks noGrp="1"/>
          </p:cNvSpPr>
          <p:nvPr>
            <p:ph type="sldNum" sz="quarter" idx="10"/>
          </p:nvPr>
        </p:nvSpPr>
        <p:spPr/>
        <p:txBody>
          <a:bodyPr/>
          <a:lstStyle/>
          <a:p>
            <a:fld id="{DB641BB8-44C0-934B-86DB-E8BE9DF68C78}" type="slidenum">
              <a:rPr lang="en-US" smtClean="0"/>
              <a:t>29</a:t>
            </a:fld>
            <a:endParaRPr lang="en-US"/>
          </a:p>
        </p:txBody>
      </p:sp>
    </p:spTree>
    <p:extLst>
      <p:ext uri="{BB962C8B-B14F-4D97-AF65-F5344CB8AC3E}">
        <p14:creationId xmlns:p14="http://schemas.microsoft.com/office/powerpoint/2010/main" val="62899349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Niferoedd</a:t>
            </a:r>
            <a:r>
              <a:rPr lang="en-US" dirty="0"/>
              <a:t> y </a:t>
            </a:r>
            <a:r>
              <a:rPr lang="en-US" dirty="0" err="1"/>
              <a:t>cyfrifiad</a:t>
            </a:r>
            <a:r>
              <a:rPr lang="en-US" dirty="0"/>
              <a:t> </a:t>
            </a:r>
            <a:r>
              <a:rPr lang="en-US" dirty="0" err="1"/>
              <a:t>yn</a:t>
            </a:r>
            <a:r>
              <a:rPr lang="en-US" dirty="0"/>
              <a:t> </a:t>
            </a:r>
            <a:r>
              <a:rPr lang="en-US" dirty="0" err="1"/>
              <a:t>dangos</a:t>
            </a:r>
            <a:r>
              <a:rPr lang="en-US" dirty="0"/>
              <a:t> bod </a:t>
            </a:r>
            <a:r>
              <a:rPr lang="en-US" dirty="0" err="1"/>
              <a:t>nifer</a:t>
            </a:r>
            <a:r>
              <a:rPr lang="en-US" dirty="0"/>
              <a:t> o </a:t>
            </a:r>
            <a:r>
              <a:rPr lang="en-US" dirty="0" err="1"/>
              <a:t>Gymry</a:t>
            </a:r>
            <a:r>
              <a:rPr lang="en-US" dirty="0"/>
              <a:t> </a:t>
            </a:r>
            <a:r>
              <a:rPr lang="en-US" dirty="0" err="1"/>
              <a:t>yn</a:t>
            </a:r>
            <a:r>
              <a:rPr lang="en-US" baseline="0" dirty="0"/>
              <a:t> </a:t>
            </a:r>
            <a:r>
              <a:rPr lang="en-US" baseline="0" dirty="0" err="1"/>
              <a:t>nodi</a:t>
            </a:r>
            <a:r>
              <a:rPr lang="en-US" baseline="0" dirty="0"/>
              <a:t> bod </a:t>
            </a:r>
            <a:r>
              <a:rPr lang="en-US" baseline="0" dirty="0" err="1"/>
              <a:t>peth</a:t>
            </a:r>
            <a:r>
              <a:rPr lang="en-US" baseline="0" dirty="0"/>
              <a:t> </a:t>
            </a:r>
            <a:r>
              <a:rPr lang="en-US" baseline="0" dirty="0" err="1"/>
              <a:t>gallu</a:t>
            </a:r>
            <a:r>
              <a:rPr lang="en-US" baseline="0" dirty="0"/>
              <a:t> </a:t>
            </a:r>
            <a:r>
              <a:rPr lang="en-US" baseline="0" dirty="0" err="1"/>
              <a:t>ganddynt</a:t>
            </a:r>
            <a:r>
              <a:rPr lang="en-US" baseline="0" dirty="0"/>
              <a:t> </a:t>
            </a:r>
            <a:r>
              <a:rPr lang="en-US" baseline="0" dirty="0" err="1"/>
              <a:t>i</a:t>
            </a:r>
            <a:r>
              <a:rPr lang="en-US" baseline="0" dirty="0"/>
              <a:t> </a:t>
            </a:r>
            <a:r>
              <a:rPr lang="en-US" baseline="0" dirty="0" err="1"/>
              <a:t>siarad</a:t>
            </a:r>
            <a:r>
              <a:rPr lang="en-US" baseline="0" dirty="0"/>
              <a:t> </a:t>
            </a:r>
            <a:r>
              <a:rPr lang="en-US" baseline="0" dirty="0" err="1"/>
              <a:t>Cymraeg</a:t>
            </a:r>
            <a:r>
              <a:rPr lang="mr-IN" baseline="0" dirty="0"/>
              <a:t>…</a:t>
            </a:r>
            <a:r>
              <a:rPr lang="en-GB" baseline="0" dirty="0"/>
              <a:t> </a:t>
            </a:r>
            <a:r>
              <a:rPr lang="en-GB" baseline="0" dirty="0" err="1"/>
              <a:t>Efallai</a:t>
            </a:r>
            <a:r>
              <a:rPr lang="en-GB" baseline="0" dirty="0"/>
              <a:t> y </a:t>
            </a:r>
            <a:r>
              <a:rPr lang="en-GB" baseline="0" dirty="0" err="1"/>
              <a:t>bydd</a:t>
            </a:r>
            <a:r>
              <a:rPr lang="en-GB" baseline="0" dirty="0"/>
              <a:t> y </a:t>
            </a:r>
            <a:r>
              <a:rPr lang="en-GB" baseline="0" dirty="0" err="1"/>
              <a:t>ffigyrau</a:t>
            </a:r>
            <a:r>
              <a:rPr lang="en-GB" baseline="0" dirty="0"/>
              <a:t> </a:t>
            </a:r>
            <a:r>
              <a:rPr lang="en-GB" baseline="0" dirty="0" err="1"/>
              <a:t>yn</a:t>
            </a:r>
            <a:r>
              <a:rPr lang="en-GB" baseline="0" dirty="0"/>
              <a:t> </a:t>
            </a:r>
            <a:r>
              <a:rPr lang="en-GB" baseline="0" dirty="0" err="1"/>
              <a:t>peri</a:t>
            </a:r>
            <a:r>
              <a:rPr lang="en-GB" baseline="0" dirty="0"/>
              <a:t> </a:t>
            </a:r>
            <a:r>
              <a:rPr lang="en-GB" baseline="0" dirty="0" err="1"/>
              <a:t>syndod</a:t>
            </a:r>
            <a:r>
              <a:rPr lang="en-GB" baseline="0" dirty="0"/>
              <a:t>. </a:t>
            </a:r>
            <a:endParaRPr lang="en-US" dirty="0"/>
          </a:p>
        </p:txBody>
      </p:sp>
      <p:sp>
        <p:nvSpPr>
          <p:cNvPr id="4" name="Slide Number Placeholder 3"/>
          <p:cNvSpPr>
            <a:spLocks noGrp="1"/>
          </p:cNvSpPr>
          <p:nvPr>
            <p:ph type="sldNum" sz="quarter" idx="10"/>
          </p:nvPr>
        </p:nvSpPr>
        <p:spPr/>
        <p:txBody>
          <a:bodyPr/>
          <a:lstStyle/>
          <a:p>
            <a:fld id="{DB641BB8-44C0-934B-86DB-E8BE9DF68C78}" type="slidenum">
              <a:rPr lang="en-US" smtClean="0"/>
              <a:t>33</a:t>
            </a:fld>
            <a:endParaRPr lang="en-US"/>
          </a:p>
        </p:txBody>
      </p:sp>
    </p:spTree>
    <p:extLst>
      <p:ext uri="{BB962C8B-B14F-4D97-AF65-F5344CB8AC3E}">
        <p14:creationId xmlns:p14="http://schemas.microsoft.com/office/powerpoint/2010/main" val="297625882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B641BB8-44C0-934B-86DB-E8BE9DF68C78}" type="slidenum">
              <a:rPr lang="en-US" smtClean="0"/>
              <a:t>34</a:t>
            </a:fld>
            <a:endParaRPr lang="en-US"/>
          </a:p>
        </p:txBody>
      </p:sp>
    </p:spTree>
    <p:extLst>
      <p:ext uri="{BB962C8B-B14F-4D97-AF65-F5344CB8AC3E}">
        <p14:creationId xmlns:p14="http://schemas.microsoft.com/office/powerpoint/2010/main" val="315870830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F8AED8A-F357-D24F-B67B-0021F2FF37E1}" type="slidenum">
              <a:rPr lang="en-US" smtClean="0"/>
              <a:t>35</a:t>
            </a:fld>
            <a:endParaRPr lang="en-US"/>
          </a:p>
        </p:txBody>
      </p:sp>
    </p:spTree>
    <p:extLst>
      <p:ext uri="{BB962C8B-B14F-4D97-AF65-F5344CB8AC3E}">
        <p14:creationId xmlns:p14="http://schemas.microsoft.com/office/powerpoint/2010/main" val="96125527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One answer is on page 31 of the document itself and it reads ……</a:t>
            </a:r>
          </a:p>
          <a:p>
            <a:endParaRPr lang="en-US"/>
          </a:p>
          <a:p>
            <a:endParaRPr lang="en-US"/>
          </a:p>
          <a:p>
            <a:endParaRPr lang="en-US"/>
          </a:p>
          <a:p>
            <a:endParaRPr lang="en-US"/>
          </a:p>
          <a:p>
            <a:r>
              <a:rPr lang="en-US"/>
              <a:t>So, we have a HUGE responsibility on OUR shoulders!</a:t>
            </a:r>
          </a:p>
          <a:p>
            <a:endParaRPr lang="en-US"/>
          </a:p>
        </p:txBody>
      </p:sp>
      <p:sp>
        <p:nvSpPr>
          <p:cNvPr id="4" name="Slide Number Placeholder 3"/>
          <p:cNvSpPr>
            <a:spLocks noGrp="1"/>
          </p:cNvSpPr>
          <p:nvPr>
            <p:ph type="sldNum" sz="quarter" idx="5"/>
          </p:nvPr>
        </p:nvSpPr>
        <p:spPr/>
        <p:txBody>
          <a:bodyPr/>
          <a:lstStyle/>
          <a:p>
            <a:fld id="{607BB3B2-CA97-F948-93DC-EE3FA4133FB0}" type="slidenum">
              <a:rPr lang="en-US" smtClean="0"/>
              <a:t>36</a:t>
            </a:fld>
            <a:endParaRPr lang="en-US"/>
          </a:p>
        </p:txBody>
      </p:sp>
    </p:spTree>
    <p:extLst>
      <p:ext uri="{BB962C8B-B14F-4D97-AF65-F5344CB8AC3E}">
        <p14:creationId xmlns:p14="http://schemas.microsoft.com/office/powerpoint/2010/main" val="35033852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the moment we are in the transitioning period between our current Curriculum and the new Curriculum which will be established in September 2020.</a:t>
            </a:r>
          </a:p>
          <a:p>
            <a:r>
              <a:rPr lang="en-US" dirty="0"/>
              <a:t>But, what you will find is that schools are experimenting with new ways of teaching and new ways of organizing classes and subjects.</a:t>
            </a:r>
          </a:p>
          <a:p>
            <a:r>
              <a:rPr lang="en-US" dirty="0"/>
              <a:t>The most important facts to remember about this curriculum is that it is NOT a translation is a new Curriculum written for Wales with Wales and the Welsh language central to its vision.</a:t>
            </a:r>
          </a:p>
          <a:p>
            <a:r>
              <a:rPr lang="en-US" dirty="0"/>
              <a:t>Some of the main differences between our current curriculum and the new curriculum is that the education system will be driven by four purposes. The aim of the school’s curriculum is to support its learners to become:</a:t>
            </a:r>
          </a:p>
          <a:p>
            <a:r>
              <a:rPr lang="en-US" dirty="0"/>
              <a:t>1. ambitious, capable learners, ready to learn throughout their lives;</a:t>
            </a:r>
          </a:p>
          <a:p>
            <a:r>
              <a:rPr lang="en-US" dirty="0"/>
              <a:t>2. enterprising, creative contributors, ready to play a full part in life and work;</a:t>
            </a:r>
          </a:p>
          <a:p>
            <a:r>
              <a:rPr lang="en-US" dirty="0"/>
              <a:t>3. ethical, informed citizens of Wales and the world;</a:t>
            </a:r>
          </a:p>
          <a:p>
            <a:r>
              <a:rPr lang="en-US" dirty="0"/>
              <a:t>4. healthy, confident individuals, ready to lead fulfilling lives as valued members of society.</a:t>
            </a:r>
          </a:p>
          <a:p>
            <a:r>
              <a:rPr lang="en-US" dirty="0"/>
              <a:t>And another huge change, especially when teaching in the secondary sector is that the curriculum is lead by six different Areas of learning and Experiences and NOT by the traditional 11 or 12 subjects.</a:t>
            </a:r>
          </a:p>
          <a:p>
            <a:r>
              <a:rPr lang="en-US" dirty="0"/>
              <a:t>1. Expressive Arts</a:t>
            </a:r>
          </a:p>
          <a:p>
            <a:r>
              <a:rPr lang="en-US" dirty="0"/>
              <a:t>2.Health and Well-being</a:t>
            </a:r>
          </a:p>
          <a:p>
            <a:r>
              <a:rPr lang="en-US" dirty="0"/>
              <a:t>3. Humanities</a:t>
            </a:r>
          </a:p>
          <a:p>
            <a:r>
              <a:rPr lang="en-US" dirty="0"/>
              <a:t>4.Languages, Literacy and Communication</a:t>
            </a:r>
          </a:p>
          <a:p>
            <a:r>
              <a:rPr lang="en-US" dirty="0"/>
              <a:t>5.Mathematics and Numeracy</a:t>
            </a:r>
          </a:p>
          <a:p>
            <a:r>
              <a:rPr lang="en-US" dirty="0"/>
              <a:t>6.Science and Technology</a:t>
            </a:r>
          </a:p>
          <a:p>
            <a:endParaRPr lang="en-US" dirty="0"/>
          </a:p>
          <a:p>
            <a:r>
              <a:rPr lang="en-US" dirty="0"/>
              <a:t>Mandatory curriculum elements:</a:t>
            </a:r>
          </a:p>
          <a:p>
            <a:pPr marL="228600" indent="-228600">
              <a:buAutoNum type="arabicPeriod"/>
            </a:pPr>
            <a:r>
              <a:rPr lang="en-US" dirty="0"/>
              <a:t>Religion, values and ethics.</a:t>
            </a:r>
          </a:p>
          <a:p>
            <a:pPr marL="228600" indent="-228600">
              <a:buAutoNum type="arabicPeriod"/>
            </a:pPr>
            <a:r>
              <a:rPr lang="en-US" dirty="0"/>
              <a:t>Relationships and sexuality education (RSE)</a:t>
            </a:r>
          </a:p>
          <a:p>
            <a:pPr marL="228600" indent="-228600">
              <a:buAutoNum type="arabicPeriod"/>
            </a:pPr>
            <a:r>
              <a:rPr lang="en-US" dirty="0"/>
              <a:t>WELSH</a:t>
            </a:r>
          </a:p>
          <a:p>
            <a:pPr marL="228600" indent="-228600">
              <a:buAutoNum type="arabicPeriod"/>
            </a:pPr>
            <a:r>
              <a:rPr lang="en-US" dirty="0"/>
              <a:t>English														Mandatory cross-curricular skills   are Literacy, Numeracy and digital competence.  So, as you can see WELSH is stated clearly as in integral part of the new curriculum for Wales.</a:t>
            </a:r>
          </a:p>
        </p:txBody>
      </p:sp>
      <p:sp>
        <p:nvSpPr>
          <p:cNvPr id="4" name="Slide Number Placeholder 3"/>
          <p:cNvSpPr>
            <a:spLocks noGrp="1"/>
          </p:cNvSpPr>
          <p:nvPr>
            <p:ph type="sldNum" sz="quarter" idx="5"/>
          </p:nvPr>
        </p:nvSpPr>
        <p:spPr/>
        <p:txBody>
          <a:bodyPr/>
          <a:lstStyle/>
          <a:p>
            <a:fld id="{607BB3B2-CA97-F948-93DC-EE3FA4133FB0}" type="slidenum">
              <a:rPr lang="en-US" smtClean="0"/>
              <a:t>38</a:t>
            </a:fld>
            <a:endParaRPr lang="en-US"/>
          </a:p>
        </p:txBody>
      </p:sp>
    </p:spTree>
    <p:extLst>
      <p:ext uri="{BB962C8B-B14F-4D97-AF65-F5344CB8AC3E}">
        <p14:creationId xmlns:p14="http://schemas.microsoft.com/office/powerpoint/2010/main" val="340800780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Mae’r</a:t>
            </a:r>
            <a:r>
              <a:rPr lang="en-US" dirty="0"/>
              <a:t> GYMRAEG yn </a:t>
            </a:r>
            <a:r>
              <a:rPr lang="en-US" dirty="0" err="1"/>
              <a:t>cael</a:t>
            </a:r>
            <a:r>
              <a:rPr lang="en-US" dirty="0"/>
              <a:t> </a:t>
            </a:r>
            <a:r>
              <a:rPr lang="en-US" dirty="0" err="1"/>
              <a:t>lle</a:t>
            </a:r>
            <a:r>
              <a:rPr lang="en-US" dirty="0"/>
              <a:t> </a:t>
            </a:r>
            <a:r>
              <a:rPr lang="en-US" dirty="0" err="1"/>
              <a:t>amlwg</a:t>
            </a:r>
            <a:r>
              <a:rPr lang="en-US" dirty="0"/>
              <a:t> yn y </a:t>
            </a:r>
            <a:r>
              <a:rPr lang="en-US" dirty="0" err="1"/>
              <a:t>cyflwyniad</a:t>
            </a:r>
            <a:r>
              <a:rPr lang="en-US" dirty="0"/>
              <a:t> </a:t>
            </a:r>
            <a:r>
              <a:rPr lang="en-US" dirty="0" err="1"/>
              <a:t>i’r</a:t>
            </a:r>
            <a:r>
              <a:rPr lang="en-US" dirty="0"/>
              <a:t> </a:t>
            </a:r>
            <a:r>
              <a:rPr lang="en-US" dirty="0" err="1"/>
              <a:t>Maes</a:t>
            </a:r>
            <a:r>
              <a:rPr lang="en-US" dirty="0"/>
              <a:t> </a:t>
            </a:r>
            <a:r>
              <a:rPr lang="en-US" dirty="0" err="1"/>
              <a:t>Dysgu</a:t>
            </a:r>
            <a:r>
              <a:rPr lang="en-US" dirty="0"/>
              <a:t> a </a:t>
            </a:r>
            <a:r>
              <a:rPr lang="en-US" dirty="0" err="1"/>
              <a:t>Phrofiad</a:t>
            </a:r>
            <a:r>
              <a:rPr lang="en-US" dirty="0"/>
              <a:t> </a:t>
            </a:r>
            <a:r>
              <a:rPr lang="en-US" dirty="0" err="1"/>
              <a:t>Ieithoedd</a:t>
            </a:r>
            <a:r>
              <a:rPr lang="en-US" dirty="0"/>
              <a:t>, </a:t>
            </a:r>
            <a:r>
              <a:rPr lang="en-US" dirty="0" err="1"/>
              <a:t>Llythrennedd</a:t>
            </a:r>
            <a:r>
              <a:rPr lang="en-US" dirty="0"/>
              <a:t> a </a:t>
            </a:r>
            <a:r>
              <a:rPr lang="en-US" dirty="0" err="1"/>
              <a:t>Chyfathrebu</a:t>
            </a:r>
            <a:r>
              <a:rPr lang="en-US" dirty="0"/>
              <a:t>.</a:t>
            </a:r>
          </a:p>
          <a:p>
            <a:endParaRPr lang="en-US" dirty="0"/>
          </a:p>
          <a:p>
            <a:r>
              <a:rPr lang="en-US" dirty="0"/>
              <a:t>In the introduction to the “Languages, Literacy and Communication Area of Learning and Experience – WELSH language is obvious and plays a central role.</a:t>
            </a:r>
          </a:p>
        </p:txBody>
      </p:sp>
      <p:sp>
        <p:nvSpPr>
          <p:cNvPr id="4" name="Slide Number Placeholder 3"/>
          <p:cNvSpPr>
            <a:spLocks noGrp="1"/>
          </p:cNvSpPr>
          <p:nvPr>
            <p:ph type="sldNum" sz="quarter" idx="5"/>
          </p:nvPr>
        </p:nvSpPr>
        <p:spPr/>
        <p:txBody>
          <a:bodyPr/>
          <a:lstStyle/>
          <a:p>
            <a:fld id="{607BB3B2-CA97-F948-93DC-EE3FA4133FB0}" type="slidenum">
              <a:rPr lang="en-US" smtClean="0"/>
              <a:t>41</a:t>
            </a:fld>
            <a:endParaRPr lang="en-US"/>
          </a:p>
        </p:txBody>
      </p:sp>
    </p:spTree>
    <p:extLst>
      <p:ext uri="{BB962C8B-B14F-4D97-AF65-F5344CB8AC3E}">
        <p14:creationId xmlns:p14="http://schemas.microsoft.com/office/powerpoint/2010/main" val="130994103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schools (Primary and Secondary sectors) you will see the Welsh Language Charter gaining momentum with the whole school community working together to develop all aspects of what it is to be Welsh.</a:t>
            </a:r>
          </a:p>
          <a:p>
            <a:r>
              <a:rPr lang="en-US" dirty="0"/>
              <a:t>Welsh will probably be quite visible in schools with bilingual posters and signs but we need to move towards HEARING Welsh in schools – in classrooms, in the corridor, staffroom, playing fields, etc.</a:t>
            </a:r>
          </a:p>
          <a:p>
            <a:endParaRPr lang="en-US" dirty="0"/>
          </a:p>
        </p:txBody>
      </p:sp>
      <p:sp>
        <p:nvSpPr>
          <p:cNvPr id="4" name="Slide Number Placeholder 3"/>
          <p:cNvSpPr>
            <a:spLocks noGrp="1"/>
          </p:cNvSpPr>
          <p:nvPr>
            <p:ph type="sldNum" sz="quarter" idx="5"/>
          </p:nvPr>
        </p:nvSpPr>
        <p:spPr/>
        <p:txBody>
          <a:bodyPr/>
          <a:lstStyle/>
          <a:p>
            <a:fld id="{3F8AED8A-F357-D24F-B67B-0021F2FF37E1}" type="slidenum">
              <a:rPr lang="en-US" smtClean="0"/>
              <a:t>42</a:t>
            </a:fld>
            <a:endParaRPr lang="en-US"/>
          </a:p>
        </p:txBody>
      </p:sp>
    </p:spTree>
    <p:extLst>
      <p:ext uri="{BB962C8B-B14F-4D97-AF65-F5344CB8AC3E}">
        <p14:creationId xmlns:p14="http://schemas.microsoft.com/office/powerpoint/2010/main" val="11244945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B641BB8-44C0-934B-86DB-E8BE9DF68C78}" type="slidenum">
              <a:rPr lang="en-US" smtClean="0"/>
              <a:t>46</a:t>
            </a:fld>
            <a:endParaRPr lang="en-US"/>
          </a:p>
        </p:txBody>
      </p:sp>
    </p:spTree>
    <p:extLst>
      <p:ext uri="{BB962C8B-B14F-4D97-AF65-F5344CB8AC3E}">
        <p14:creationId xmlns:p14="http://schemas.microsoft.com/office/powerpoint/2010/main" val="8526926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777E7A44-DABC-7643-9255-81D97F854201}" type="datetimeFigureOut">
              <a:rPr lang="en-US" smtClean="0"/>
              <a:t>9/30/20</a:t>
            </a:fld>
            <a:endParaRPr lang="en-US"/>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B6B4FCB1-3D60-F64D-924F-799BBEAF8531}"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77E7A44-DABC-7643-9255-81D97F854201}" type="datetimeFigureOut">
              <a:rPr lang="en-US" smtClean="0"/>
              <a:t>9/30/20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B4FCB1-3D60-F64D-924F-799BBEAF8531}"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777E7A44-DABC-7643-9255-81D97F854201}" type="datetimeFigureOut">
              <a:rPr lang="en-US" smtClean="0"/>
              <a:t>9/30/20</a:t>
            </a:fld>
            <a:endParaRPr lang="en-US"/>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B6B4FCB1-3D60-F64D-924F-799BBEAF8531}"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77E7A44-DABC-7643-9255-81D97F854201}" type="datetimeFigureOut">
              <a:rPr lang="en-US" smtClean="0"/>
              <a:t>9/30/20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B4FCB1-3D60-F64D-924F-799BBEAF8531}"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77E7A44-DABC-7643-9255-81D97F854201}" type="datetimeFigureOut">
              <a:rPr lang="en-US" smtClean="0"/>
              <a:t>9/30/20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B4FCB1-3D60-F64D-924F-799BBEAF8531}"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77E7A44-DABC-7643-9255-81D97F854201}" type="datetimeFigureOut">
              <a:rPr lang="en-US" smtClean="0"/>
              <a:t>9/30/20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B4FCB1-3D60-F64D-924F-799BBEAF8531}"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7E7A44-DABC-7643-9255-81D97F854201}" type="datetimeFigureOut">
              <a:rPr lang="en-US" smtClean="0"/>
              <a:t>9/30/20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B4FCB1-3D60-F64D-924F-799BBEAF8531}"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77E7A44-DABC-7643-9255-81D97F854201}" type="datetimeFigureOut">
              <a:rPr lang="en-US" smtClean="0"/>
              <a:t>9/30/20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B4FCB1-3D60-F64D-924F-799BBEAF8531}"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77E7A44-DABC-7643-9255-81D97F854201}" type="datetimeFigureOut">
              <a:rPr lang="en-US" smtClean="0"/>
              <a:t>9/30/20</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B4FCB1-3D60-F64D-924F-799BBEAF8531}"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77E7A44-DABC-7643-9255-81D97F854201}" type="datetimeFigureOut">
              <a:rPr lang="en-US" smtClean="0"/>
              <a:t>9/30/20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B4FCB1-3D60-F64D-924F-799BBEAF8531}"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777E7A44-DABC-7643-9255-81D97F854201}" type="datetimeFigureOut">
              <a:rPr lang="en-US" smtClean="0"/>
              <a:t>9/30/20</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B6B4FCB1-3D60-F64D-924F-799BBEAF8531}"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777E7A44-DABC-7643-9255-81D97F854201}" type="datetimeFigureOut">
              <a:rPr lang="en-US" smtClean="0"/>
              <a:t>9/30/20</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B6B4FCB1-3D60-F64D-924F-799BBEAF8531}" type="slidenum">
              <a:rPr lang="en-US" smtClean="0"/>
              <a:t>‹#›</a:t>
            </a:fld>
            <a:endParaRPr lang="en-U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777E7A44-DABC-7643-9255-81D97F854201}" type="datetimeFigureOut">
              <a:rPr lang="en-US" smtClean="0"/>
              <a:t>9/30/20</a:t>
            </a:fld>
            <a:endParaRPr lang="en-US"/>
          </a:p>
        </p:txBody>
      </p:sp>
      <p:sp>
        <p:nvSpPr>
          <p:cNvPr id="6" name="Footer Placeholder 5"/>
          <p:cNvSpPr>
            <a:spLocks noGrp="1"/>
          </p:cNvSpPr>
          <p:nvPr>
            <p:ph type="ftr" sz="quarter" idx="11"/>
          </p:nvPr>
        </p:nvSpPr>
        <p:spPr>
          <a:xfrm>
            <a:off x="685800" y="378883"/>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B6B4FCB1-3D60-F64D-924F-799BBEAF8531}" type="slidenum">
              <a:rPr lang="en-US" smtClean="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77E7A44-DABC-7643-9255-81D97F854201}" type="datetimeFigureOut">
              <a:rPr lang="en-US" smtClean="0"/>
              <a:t>9/30/20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B4FCB1-3D60-F64D-924F-799BBEAF8531}"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Drag picture to placeholder or click icon to add</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Drag picture to placeholder or click icon to add</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Drag picture to placeholder or click icon to add</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77E7A44-DABC-7643-9255-81D97F854201}" type="datetimeFigureOut">
              <a:rPr lang="en-US" smtClean="0"/>
              <a:t>9/30/20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B4FCB1-3D60-F64D-924F-799BBEAF8531}" type="slidenum">
              <a:rPr lang="en-US" smtClean="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77E7A44-DABC-7643-9255-81D97F854201}" type="datetimeFigureOut">
              <a:rPr lang="en-US" smtClean="0"/>
              <a:t>9/30/20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B4FCB1-3D60-F64D-924F-799BBEAF8531}" type="slidenum">
              <a:rPr lang="en-US" smtClean="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777E7A44-DABC-7643-9255-81D97F854201}" type="datetimeFigureOut">
              <a:rPr lang="en-US" smtClean="0"/>
              <a:t>9/30/20</a:t>
            </a:fld>
            <a:endParaRPr lang="en-US"/>
          </a:p>
        </p:txBody>
      </p:sp>
      <p:sp>
        <p:nvSpPr>
          <p:cNvPr id="5" name="Footer Placeholder 4"/>
          <p:cNvSpPr>
            <a:spLocks noGrp="1"/>
          </p:cNvSpPr>
          <p:nvPr>
            <p:ph type="ftr" sz="quarter" idx="11"/>
          </p:nvPr>
        </p:nvSpPr>
        <p:spPr>
          <a:xfrm>
            <a:off x="685800" y="381000"/>
            <a:ext cx="6991492" cy="36512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B6B4FCB1-3D60-F64D-924F-799BBEAF8531}"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77E7A44-DABC-7643-9255-81D97F854201}" type="datetimeFigureOut">
              <a:rPr lang="en-US" smtClean="0"/>
              <a:t>9/30/20</a:t>
            </a:fld>
            <a:endParaRPr lang="en-U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B6B4FCB1-3D60-F64D-924F-799BBEAF8531}" type="slidenum">
              <a:rPr lang="en-US" smtClean="0"/>
              <a:t>‹#›</a:t>
            </a:fld>
            <a:endParaRPr lang="en-US"/>
          </a:p>
        </p:txBody>
      </p:sp>
    </p:spTree>
    <p:extLst>
      <p:ext uri="{BB962C8B-B14F-4D97-AF65-F5344CB8AC3E}">
        <p14:creationId xmlns:p14="http://schemas.microsoft.com/office/powerpoint/2010/main" val="2020422385"/>
      </p:ext>
    </p:extLst>
  </p:cSld>
  <p:clrMap bg1="lt1" tx1="dk1" bg2="lt2" tx2="dk2" accent1="accent1" accent2="accent2" accent3="accent3" accent4="accent4" accent5="accent5" accent6="accent6" hlink="hlink" folHlink="folHlink"/>
  <p:sldLayoutIdLst>
    <p:sldLayoutId id="2147484003" r:id="rId1"/>
    <p:sldLayoutId id="2147484004" r:id="rId2"/>
    <p:sldLayoutId id="2147484005" r:id="rId3"/>
    <p:sldLayoutId id="2147484006" r:id="rId4"/>
    <p:sldLayoutId id="2147484007" r:id="rId5"/>
    <p:sldLayoutId id="2147484008" r:id="rId6"/>
    <p:sldLayoutId id="2147484009" r:id="rId7"/>
    <p:sldLayoutId id="2147484010" r:id="rId8"/>
    <p:sldLayoutId id="2147484011" r:id="rId9"/>
    <p:sldLayoutId id="2147484012" r:id="rId10"/>
    <p:sldLayoutId id="2147484013" r:id="rId11"/>
    <p:sldLayoutId id="2147484014" r:id="rId12"/>
    <p:sldLayoutId id="2147484015" r:id="rId13"/>
    <p:sldLayoutId id="2147484016" r:id="rId14"/>
    <p:sldLayoutId id="2147484017" r:id="rId15"/>
    <p:sldLayoutId id="2147484018" r:id="rId16"/>
    <p:sldLayoutId id="214748401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geiriaduracademi.org/" TargetMode="External"/><Relationship Id="rId2" Type="http://schemas.openxmlformats.org/officeDocument/2006/relationships/hyperlink" Target="https://geiriadur.uwtsd.ac.uk/" TargetMode="External"/><Relationship Id="rId1" Type="http://schemas.openxmlformats.org/officeDocument/2006/relationships/slideLayout" Target="../slideLayouts/slideLayout7.xml"/><Relationship Id="rId5" Type="http://schemas.openxmlformats.org/officeDocument/2006/relationships/hyperlink" Target="http://www.learnwelsh.cymru/" TargetMode="External"/><Relationship Id="rId4" Type="http://schemas.openxmlformats.org/officeDocument/2006/relationships/hyperlink" Target="http://www.colegcymraeg.ac.uk/en/porthresources/termau"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www.learn-welsh.net/" TargetMode="External"/><Relationship Id="rId13" Type="http://schemas.openxmlformats.org/officeDocument/2006/relationships/image" Target="../media/image9.png"/><Relationship Id="rId3" Type="http://schemas.openxmlformats.org/officeDocument/2006/relationships/image" Target="../media/image4.tiff"/><Relationship Id="rId7" Type="http://schemas.openxmlformats.org/officeDocument/2006/relationships/image" Target="../media/image6.png"/><Relationship Id="rId12" Type="http://schemas.openxmlformats.org/officeDocument/2006/relationships/hyperlink" Target="https://www.saysomethingin.com/welsh"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learnwelsh.cymru/" TargetMode="External"/><Relationship Id="rId11" Type="http://schemas.openxmlformats.org/officeDocument/2006/relationships/image" Target="../media/image8.png"/><Relationship Id="rId5" Type="http://schemas.openxmlformats.org/officeDocument/2006/relationships/image" Target="../media/image5.png"/><Relationship Id="rId10" Type="http://schemas.openxmlformats.org/officeDocument/2006/relationships/hyperlink" Target="https://www.open.edu/openlearn/languages/welsh/croeso-beginners-welsh/content-section-0?active-tab=description-tab" TargetMode="External"/><Relationship Id="rId4" Type="http://schemas.openxmlformats.org/officeDocument/2006/relationships/hyperlink" Target="https://www.duolingo.com/course/cy/en/Learn-Welsh" TargetMode="External"/><Relationship Id="rId9" Type="http://schemas.openxmlformats.org/officeDocument/2006/relationships/image" Target="../media/image7.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www.bbc.co.uk/cymrufyw/44255322" TargetMode="Externa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3.tiff"/><Relationship Id="rId7"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6.jpg"/><Relationship Id="rId5" Type="http://schemas.openxmlformats.org/officeDocument/2006/relationships/image" Target="../media/image15.tiff"/><Relationship Id="rId4" Type="http://schemas.openxmlformats.org/officeDocument/2006/relationships/image" Target="../media/image14.tiff"/></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9.png"/><Relationship Id="rId4" Type="http://schemas.openxmlformats.org/officeDocument/2006/relationships/notesSlide" Target="../notesSlides/notesSlide6.xml"/></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22.jpeg"/><Relationship Id="rId4" Type="http://schemas.openxmlformats.org/officeDocument/2006/relationships/image" Target="../media/image21.jpeg"/></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5eiMMBEPhfE" TargetMode="External"/><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1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27.png"/><Relationship Id="rId4" Type="http://schemas.openxmlformats.org/officeDocument/2006/relationships/image" Target="../media/image26.png"/></Relationships>
</file>

<file path=ppt/slides/_rels/slide1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30.jpeg"/></Relationships>
</file>

<file path=ppt/slides/_rels/slide1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8" Type="http://schemas.openxmlformats.org/officeDocument/2006/relationships/hyperlink" Target="https://www.youtube.com/watch?v=qlBiVv_alSs" TargetMode="External"/><Relationship Id="rId3" Type="http://schemas.openxmlformats.org/officeDocument/2006/relationships/image" Target="../media/image33.png"/><Relationship Id="rId7" Type="http://schemas.openxmlformats.org/officeDocument/2006/relationships/hyperlink" Target="https://www.youtube.com/watch?v=upkDEvGMzc8" TargetMode="External"/><Relationship Id="rId12" Type="http://schemas.openxmlformats.org/officeDocument/2006/relationships/hyperlink" Target="https://www.youtube.com/watch?v=Jy4Rwla0wxY"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hyperlink" Target="https://www.youtube.com/watch?v=WCr8_TgdS60" TargetMode="External"/><Relationship Id="rId11" Type="http://schemas.openxmlformats.org/officeDocument/2006/relationships/hyperlink" Target="https://www.youtube.com/watch?v=b4Ha8rQN--M" TargetMode="External"/><Relationship Id="rId5" Type="http://schemas.openxmlformats.org/officeDocument/2006/relationships/hyperlink" Target="https://www.youtube.com/watch?v=x5L6L-1UgjQ" TargetMode="External"/><Relationship Id="rId10" Type="http://schemas.openxmlformats.org/officeDocument/2006/relationships/hyperlink" Target="https://www.youtube.com/watch?v=GsA2jUUv9lY" TargetMode="External"/><Relationship Id="rId4" Type="http://schemas.openxmlformats.org/officeDocument/2006/relationships/hyperlink" Target="https://www.youtube.com/watch?v=aKhvyg79mVo" TargetMode="External"/><Relationship Id="rId9" Type="http://schemas.openxmlformats.org/officeDocument/2006/relationships/hyperlink" Target="https://www.youtube.com/watch?v=qta9Z1gXHr0"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hyperlink" Target="https://www.youtube.com/watch?v=xfD0SRJ8MUc"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39.png"/></Relationships>
</file>

<file path=ppt/slides/_rels/slide29.xml.rels><?xml version="1.0" encoding="UTF-8" standalone="yes"?>
<Relationships xmlns="http://schemas.openxmlformats.org/package/2006/relationships"><Relationship Id="rId3" Type="http://schemas.openxmlformats.org/officeDocument/2006/relationships/hyperlink" Target="https://www.youtube.com/watch?v=LOFDdndeQXU"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39.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5.xml"/><Relationship Id="rId1" Type="http://schemas.openxmlformats.org/officeDocument/2006/relationships/slideLayout" Target="../slideLayouts/slideLayout7.xml"/><Relationship Id="rId5" Type="http://schemas.openxmlformats.org/officeDocument/2006/relationships/image" Target="../media/image47.png"/><Relationship Id="rId4" Type="http://schemas.openxmlformats.org/officeDocument/2006/relationships/image" Target="../media/image46.pn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48.png"/><Relationship Id="rId4" Type="http://schemas.openxmlformats.org/officeDocument/2006/relationships/notesSlide" Target="../notesSlides/notesSlide26.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hyperlink" Target="https://hwb.gov.wales/api/storage/afca43eb-5c50-4846-9c2d-0d56fbffba09/curriculum-for-wales-guidance-120320.pdf"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5" Type="http://schemas.openxmlformats.org/officeDocument/2006/relationships/image" Target="../media/image50.tiff"/><Relationship Id="rId4" Type="http://schemas.openxmlformats.org/officeDocument/2006/relationships/image" Target="../media/image49.tiff"/></Relationships>
</file>

<file path=ppt/slides/_rels/slide39.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50.tiff"/><Relationship Id="rId2" Type="http://schemas.openxmlformats.org/officeDocument/2006/relationships/hyperlink" Target="https://hwb.gov.wales/cwricwlwm-i-gymru/cynllunio-eich-cwricwlwm/datblygu-gweledigaeth-ar-gyfer-dylunio-cwricwlwm/#cynllunio-cwricwlwm-a'r-pedwar-diben"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50.tiff"/><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50.tiff"/><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31.xml"/><Relationship Id="rId1" Type="http://schemas.openxmlformats.org/officeDocument/2006/relationships/slideLayout" Target="../slideLayouts/slideLayout7.xml"/><Relationship Id="rId5" Type="http://schemas.openxmlformats.org/officeDocument/2006/relationships/image" Target="../media/image55.png"/><Relationship Id="rId4" Type="http://schemas.openxmlformats.org/officeDocument/2006/relationships/hyperlink" Target="https://moodle.uwtsd.ac.uk/course/view.php?id=8445" TargetMode="Externa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929FB11-77DF-754E-8C95-7B563561384C}"/>
              </a:ext>
            </a:extLst>
          </p:cNvPr>
          <p:cNvSpPr txBox="1">
            <a:spLocks/>
          </p:cNvSpPr>
          <p:nvPr/>
        </p:nvSpPr>
        <p:spPr>
          <a:xfrm>
            <a:off x="0" y="1270685"/>
            <a:ext cx="12192000" cy="2501217"/>
          </a:xfrm>
          <a:prstGeom prst="rect">
            <a:avLst/>
          </a:prstGeom>
        </p:spPr>
        <p:txBody>
          <a:bodyPr vert="horz" lIns="91440" tIns="45720" rIns="91440" bIns="45720" rtlCol="0" anchor="b">
            <a:normAutofit fontScale="92500" lnSpcReduction="20000"/>
            <a:scene3d>
              <a:camera prst="orthographicFront"/>
              <a:lightRig rig="flat" dir="t">
                <a:rot lat="0" lon="0" rev="18900000"/>
              </a:lightRig>
            </a:scene3d>
            <a:sp3d extrusionH="31750" contourW="6350" prstMaterial="powder">
              <a:bevelT w="19050" h="19050" prst="angle"/>
              <a:contourClr>
                <a:schemeClr val="accent3">
                  <a:tint val="100000"/>
                  <a:shade val="100000"/>
                  <a:satMod val="100000"/>
                  <a:hueMod val="100000"/>
                </a:schemeClr>
              </a:contourClr>
            </a:sp3d>
          </a:bodyPr>
          <a:lstStyle>
            <a:lvl1pPr algn="l" defTabSz="914400" rtl="0" eaLnBrk="1" latinLnBrk="0" hangingPunct="1">
              <a:lnSpc>
                <a:spcPct val="90000"/>
              </a:lnSpc>
              <a:spcBef>
                <a:spcPct val="0"/>
              </a:spcBef>
              <a:buNone/>
              <a:defRPr sz="6000" kern="1200" cap="all" baseline="0">
                <a:solidFill>
                  <a:schemeClr val="tx1"/>
                </a:solidFill>
                <a:latin typeface="+mj-lt"/>
                <a:ea typeface="+mj-ea"/>
                <a:cs typeface="+mj-cs"/>
              </a:defRPr>
            </a:lvl1pPr>
          </a:lstStyle>
          <a:p>
            <a:pPr algn="ctr"/>
            <a:r>
              <a:rPr lang="en-US" b="1" cap="none" dirty="0" err="1">
                <a:solidFill>
                  <a:schemeClr val="tx1">
                    <a:lumMod val="95000"/>
                    <a:lumOff val="5000"/>
                  </a:schemeClr>
                </a:solidFill>
                <a:latin typeface="Ink Free" panose="03080402000500000000" pitchFamily="66" charset="0"/>
              </a:rPr>
              <a:t>Llwybr</a:t>
            </a:r>
            <a:r>
              <a:rPr lang="en-US" b="1" cap="none" dirty="0">
                <a:solidFill>
                  <a:schemeClr val="tx1">
                    <a:lumMod val="95000"/>
                    <a:lumOff val="5000"/>
                  </a:schemeClr>
                </a:solidFill>
                <a:latin typeface="Ink Free" panose="03080402000500000000" pitchFamily="66" charset="0"/>
              </a:rPr>
              <a:t> y </a:t>
            </a:r>
            <a:r>
              <a:rPr lang="en-US" b="1" cap="none" dirty="0" err="1">
                <a:solidFill>
                  <a:schemeClr val="tx1">
                    <a:lumMod val="95000"/>
                    <a:lumOff val="5000"/>
                  </a:schemeClr>
                </a:solidFill>
                <a:latin typeface="Ink Free" panose="03080402000500000000" pitchFamily="66" charset="0"/>
              </a:rPr>
              <a:t>Gymraeg</a:t>
            </a:r>
            <a:r>
              <a:rPr lang="en-US" b="1" cap="none" dirty="0">
                <a:solidFill>
                  <a:schemeClr val="tx1">
                    <a:lumMod val="95000"/>
                    <a:lumOff val="5000"/>
                  </a:schemeClr>
                </a:solidFill>
                <a:latin typeface="Ink Free" panose="03080402000500000000" pitchFamily="66" charset="0"/>
              </a:rPr>
              <a:t>          </a:t>
            </a:r>
          </a:p>
          <a:p>
            <a:pPr algn="ctr"/>
            <a:r>
              <a:rPr lang="en-US" b="1" cap="none" dirty="0">
                <a:solidFill>
                  <a:schemeClr val="tx1">
                    <a:lumMod val="95000"/>
                    <a:lumOff val="5000"/>
                  </a:schemeClr>
                </a:solidFill>
                <a:latin typeface="Ink Free" panose="03080402000500000000" pitchFamily="66" charset="0"/>
              </a:rPr>
              <a:t> Welsh Pathway</a:t>
            </a:r>
          </a:p>
          <a:p>
            <a:pPr algn="ctr"/>
            <a:r>
              <a:rPr lang="en-US" sz="3200" b="1" cap="none" dirty="0">
                <a:solidFill>
                  <a:schemeClr val="tx1">
                    <a:lumMod val="95000"/>
                    <a:lumOff val="5000"/>
                  </a:schemeClr>
                </a:solidFill>
                <a:latin typeface="Ink Free" panose="03080402000500000000" pitchFamily="66" charset="0"/>
              </a:rPr>
              <a:t> </a:t>
            </a:r>
          </a:p>
          <a:p>
            <a:pPr algn="ctr"/>
            <a:r>
              <a:rPr lang="en-US" b="1" cap="none" dirty="0">
                <a:solidFill>
                  <a:schemeClr val="tx1">
                    <a:lumMod val="95000"/>
                    <a:lumOff val="5000"/>
                  </a:schemeClr>
                </a:solidFill>
                <a:latin typeface="Ink Free" panose="03080402000500000000" pitchFamily="66" charset="0"/>
              </a:rPr>
              <a:t>ECAD4007</a:t>
            </a:r>
          </a:p>
        </p:txBody>
      </p:sp>
      <p:pic>
        <p:nvPicPr>
          <p:cNvPr id="9" name="Picture 8" descr="A picture containing drawing&#10;&#10;Description automatically generated">
            <a:extLst>
              <a:ext uri="{FF2B5EF4-FFF2-40B4-BE49-F238E27FC236}">
                <a16:creationId xmlns:a16="http://schemas.microsoft.com/office/drawing/2014/main" id="{2EC07D1F-50C1-4541-B8CE-C6816F40F55B}"/>
              </a:ext>
            </a:extLst>
          </p:cNvPr>
          <p:cNvPicPr>
            <a:picLocks noChangeAspect="1"/>
          </p:cNvPicPr>
          <p:nvPr/>
        </p:nvPicPr>
        <p:blipFill>
          <a:blip r:embed="rId2"/>
          <a:stretch>
            <a:fillRect/>
          </a:stretch>
        </p:blipFill>
        <p:spPr>
          <a:xfrm>
            <a:off x="7949085" y="264578"/>
            <a:ext cx="3993483" cy="897497"/>
          </a:xfrm>
          <a:prstGeom prst="rect">
            <a:avLst/>
          </a:prstGeom>
        </p:spPr>
      </p:pic>
      <p:sp>
        <p:nvSpPr>
          <p:cNvPr id="5" name="TextBox 4">
            <a:extLst>
              <a:ext uri="{FF2B5EF4-FFF2-40B4-BE49-F238E27FC236}">
                <a16:creationId xmlns:a16="http://schemas.microsoft.com/office/drawing/2014/main" id="{07052E34-E432-E34A-B059-D5A4B4AD1571}"/>
              </a:ext>
            </a:extLst>
          </p:cNvPr>
          <p:cNvSpPr txBox="1"/>
          <p:nvPr/>
        </p:nvSpPr>
        <p:spPr>
          <a:xfrm>
            <a:off x="755967" y="4015486"/>
            <a:ext cx="5340033" cy="1754326"/>
          </a:xfrm>
          <a:prstGeom prst="rect">
            <a:avLst/>
          </a:prstGeom>
          <a:solidFill>
            <a:schemeClr val="bg1"/>
          </a:solidFill>
        </p:spPr>
        <p:txBody>
          <a:bodyPr wrap="square" rtlCol="0">
            <a:spAutoFit/>
          </a:bodyPr>
          <a:lstStyle/>
          <a:p>
            <a:pPr algn="ctr"/>
            <a:r>
              <a:rPr lang="en-US" sz="2400" dirty="0" err="1"/>
              <a:t>Grŵp</a:t>
            </a:r>
            <a:r>
              <a:rPr lang="en-US" sz="2400" dirty="0"/>
              <a:t> B</a:t>
            </a:r>
            <a:endParaRPr lang="en-US" sz="200" dirty="0"/>
          </a:p>
          <a:p>
            <a:pPr algn="ctr"/>
            <a:endParaRPr lang="en-US" sz="200" dirty="0"/>
          </a:p>
          <a:p>
            <a:pPr algn="ctr"/>
            <a:endParaRPr lang="en-US" sz="200" dirty="0"/>
          </a:p>
          <a:p>
            <a:pPr algn="ctr"/>
            <a:endParaRPr lang="en-US" sz="200" dirty="0"/>
          </a:p>
          <a:p>
            <a:pPr algn="ctr"/>
            <a:endParaRPr lang="en-US" sz="200" dirty="0"/>
          </a:p>
          <a:p>
            <a:pPr algn="ctr"/>
            <a:r>
              <a:rPr lang="en-US" sz="2400" dirty="0" err="1"/>
              <a:t>Catrin</a:t>
            </a:r>
            <a:r>
              <a:rPr lang="en-US" sz="2400" dirty="0"/>
              <a:t> Evans-Thomas</a:t>
            </a:r>
          </a:p>
          <a:p>
            <a:pPr algn="ctr"/>
            <a:endParaRPr lang="en-US" sz="200" dirty="0"/>
          </a:p>
          <a:p>
            <a:pPr algn="ctr"/>
            <a:endParaRPr lang="en-US" sz="200" dirty="0"/>
          </a:p>
          <a:p>
            <a:pPr algn="ctr"/>
            <a:endParaRPr lang="en-US" sz="200" dirty="0"/>
          </a:p>
          <a:p>
            <a:pPr algn="ctr"/>
            <a:endParaRPr lang="en-US" sz="200" dirty="0"/>
          </a:p>
          <a:p>
            <a:pPr algn="ctr"/>
            <a:endParaRPr lang="en-US" sz="200" dirty="0"/>
          </a:p>
          <a:p>
            <a:pPr algn="ctr"/>
            <a:r>
              <a:rPr lang="en-US" sz="2400" dirty="0" err="1"/>
              <a:t>c.evans-thomas@pcydds.ac.uk</a:t>
            </a:r>
            <a:endParaRPr lang="en-US" sz="2400" dirty="0"/>
          </a:p>
          <a:p>
            <a:endParaRPr lang="en-US" dirty="0"/>
          </a:p>
        </p:txBody>
      </p:sp>
      <p:sp>
        <p:nvSpPr>
          <p:cNvPr id="6" name="TextBox 5">
            <a:extLst>
              <a:ext uri="{FF2B5EF4-FFF2-40B4-BE49-F238E27FC236}">
                <a16:creationId xmlns:a16="http://schemas.microsoft.com/office/drawing/2014/main" id="{EA536084-C0DD-CA42-AEFE-D8AC70BF1C6C}"/>
              </a:ext>
            </a:extLst>
          </p:cNvPr>
          <p:cNvSpPr txBox="1"/>
          <p:nvPr/>
        </p:nvSpPr>
        <p:spPr>
          <a:xfrm>
            <a:off x="6400799" y="3936587"/>
            <a:ext cx="5035233" cy="1508105"/>
          </a:xfrm>
          <a:prstGeom prst="rect">
            <a:avLst/>
          </a:prstGeom>
          <a:solidFill>
            <a:schemeClr val="bg1"/>
          </a:solidFill>
        </p:spPr>
        <p:txBody>
          <a:bodyPr wrap="square" rtlCol="0">
            <a:spAutoFit/>
          </a:bodyPr>
          <a:lstStyle/>
          <a:p>
            <a:pPr algn="ctr"/>
            <a:r>
              <a:rPr lang="en-US" sz="2400" dirty="0" err="1"/>
              <a:t>Grŵp</a:t>
            </a:r>
            <a:r>
              <a:rPr lang="en-US" sz="2400" dirty="0"/>
              <a:t> C</a:t>
            </a:r>
          </a:p>
          <a:p>
            <a:pPr algn="ctr"/>
            <a:endParaRPr lang="en-US" sz="200" dirty="0"/>
          </a:p>
          <a:p>
            <a:pPr algn="ctr"/>
            <a:endParaRPr lang="en-US" sz="200" dirty="0"/>
          </a:p>
          <a:p>
            <a:pPr algn="ctr"/>
            <a:endParaRPr lang="en-US" sz="200" dirty="0"/>
          </a:p>
          <a:p>
            <a:pPr algn="ctr"/>
            <a:endParaRPr lang="en-US" sz="200" dirty="0"/>
          </a:p>
          <a:p>
            <a:pPr algn="ctr"/>
            <a:endParaRPr lang="en-US" sz="200" dirty="0"/>
          </a:p>
          <a:p>
            <a:pPr algn="ctr"/>
            <a:r>
              <a:rPr lang="en-US" sz="2400" dirty="0"/>
              <a:t>Nia Evans</a:t>
            </a:r>
          </a:p>
          <a:p>
            <a:pPr algn="ctr"/>
            <a:endParaRPr lang="en-US" sz="200" dirty="0"/>
          </a:p>
          <a:p>
            <a:pPr algn="ctr"/>
            <a:endParaRPr lang="en-US" sz="200" dirty="0"/>
          </a:p>
          <a:p>
            <a:pPr algn="ctr"/>
            <a:endParaRPr lang="en-US" sz="200" dirty="0"/>
          </a:p>
          <a:p>
            <a:pPr algn="ctr"/>
            <a:endParaRPr lang="en-US" sz="200" dirty="0"/>
          </a:p>
          <a:p>
            <a:pPr algn="ctr"/>
            <a:endParaRPr lang="en-US" sz="200" dirty="0"/>
          </a:p>
          <a:p>
            <a:pPr algn="ctr"/>
            <a:r>
              <a:rPr lang="en-US" sz="2400" dirty="0" err="1"/>
              <a:t>n.evans@pcydds.ac.uk</a:t>
            </a:r>
            <a:endParaRPr lang="en-US" sz="2400" dirty="0"/>
          </a:p>
        </p:txBody>
      </p:sp>
    </p:spTree>
    <p:extLst>
      <p:ext uri="{BB962C8B-B14F-4D97-AF65-F5344CB8AC3E}">
        <p14:creationId xmlns:p14="http://schemas.microsoft.com/office/powerpoint/2010/main" val="153221704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0" name="Group 109">
            <a:extLst>
              <a:ext uri="{FF2B5EF4-FFF2-40B4-BE49-F238E27FC236}">
                <a16:creationId xmlns:a16="http://schemas.microsoft.com/office/drawing/2014/main" id="{A0010A3B-A076-4F4E-B4CF-EB2607C0268B}"/>
              </a:ext>
            </a:extLst>
          </p:cNvPr>
          <p:cNvGrpSpPr/>
          <p:nvPr/>
        </p:nvGrpSpPr>
        <p:grpSpPr>
          <a:xfrm>
            <a:off x="6784270" y="3067762"/>
            <a:ext cx="4413707" cy="2275764"/>
            <a:chOff x="7131905" y="7295468"/>
            <a:chExt cx="5316124" cy="2705861"/>
          </a:xfrm>
        </p:grpSpPr>
        <p:sp>
          <p:nvSpPr>
            <p:cNvPr id="22" name="TextBox 21">
              <a:extLst>
                <a:ext uri="{FF2B5EF4-FFF2-40B4-BE49-F238E27FC236}">
                  <a16:creationId xmlns:a16="http://schemas.microsoft.com/office/drawing/2014/main" id="{B173E096-BB55-472B-BC17-90588069DAE9}"/>
                </a:ext>
              </a:extLst>
            </p:cNvPr>
            <p:cNvSpPr txBox="1"/>
            <p:nvPr/>
          </p:nvSpPr>
          <p:spPr>
            <a:xfrm>
              <a:off x="7131905" y="7295468"/>
              <a:ext cx="5143499" cy="2339099"/>
            </a:xfrm>
            <a:prstGeom prst="rect">
              <a:avLst/>
            </a:prstGeom>
            <a:noFill/>
          </p:spPr>
          <p:txBody>
            <a:bodyPr wrap="square" rtlCol="0">
              <a:spAutoFit/>
            </a:bodyPr>
            <a:lstStyle/>
            <a:p>
              <a:pPr algn="ctr"/>
              <a:r>
                <a:rPr lang="en-US" sz="3600" dirty="0">
                  <a:solidFill>
                    <a:schemeClr val="accent2">
                      <a:lumMod val="50000"/>
                    </a:schemeClr>
                  </a:solidFill>
                  <a:latin typeface="Tw Cen MT" panose="020B0602020104020603" pitchFamily="34" charset="0"/>
                </a:rPr>
                <a:t>Nod Ac </a:t>
              </a:r>
              <a:r>
                <a:rPr lang="en-US" sz="3600" dirty="0" err="1">
                  <a:solidFill>
                    <a:schemeClr val="accent2">
                      <a:lumMod val="50000"/>
                    </a:schemeClr>
                  </a:solidFill>
                  <a:latin typeface="Tw Cen MT" panose="020B0602020104020603" pitchFamily="34" charset="0"/>
                </a:rPr>
                <a:t>Amcanion</a:t>
              </a:r>
              <a:br>
                <a:rPr lang="en-US" sz="3600" dirty="0">
                  <a:solidFill>
                    <a:schemeClr val="accent2">
                      <a:lumMod val="50000"/>
                    </a:schemeClr>
                  </a:solidFill>
                  <a:latin typeface="Tw Cen MT" panose="020B0602020104020603" pitchFamily="34" charset="0"/>
                </a:rPr>
              </a:br>
              <a:r>
                <a:rPr lang="en-US" sz="3600" dirty="0">
                  <a:solidFill>
                    <a:schemeClr val="accent2">
                      <a:lumMod val="50000"/>
                    </a:schemeClr>
                  </a:solidFill>
                  <a:latin typeface="Tw Cen MT" panose="020B0602020104020603" pitchFamily="34" charset="0"/>
                </a:rPr>
                <a:t>Aims and Objectives</a:t>
              </a:r>
            </a:p>
          </p:txBody>
        </p:sp>
        <p:sp>
          <p:nvSpPr>
            <p:cNvPr id="23" name="TextBox 22">
              <a:extLst>
                <a:ext uri="{FF2B5EF4-FFF2-40B4-BE49-F238E27FC236}">
                  <a16:creationId xmlns:a16="http://schemas.microsoft.com/office/drawing/2014/main" id="{BA22A125-AE2A-4E24-AEC3-D5CE82BD7E65}"/>
                </a:ext>
              </a:extLst>
            </p:cNvPr>
            <p:cNvSpPr txBox="1"/>
            <p:nvPr/>
          </p:nvSpPr>
          <p:spPr>
            <a:xfrm>
              <a:off x="7131905" y="9418451"/>
              <a:ext cx="5316124" cy="582878"/>
            </a:xfrm>
            <a:prstGeom prst="rect">
              <a:avLst/>
            </a:prstGeom>
            <a:noFill/>
          </p:spPr>
          <p:txBody>
            <a:bodyPr wrap="square" rtlCol="0">
              <a:spAutoFit/>
            </a:bodyPr>
            <a:lstStyle/>
            <a:p>
              <a:pPr algn="ctr"/>
              <a:r>
                <a:rPr lang="en-US" sz="3200" dirty="0" err="1">
                  <a:solidFill>
                    <a:schemeClr val="accent2">
                      <a:lumMod val="50000"/>
                    </a:schemeClr>
                  </a:solidFill>
                  <a:latin typeface="Tw Cen MT" panose="020B0602020104020603" pitchFamily="34" charset="0"/>
                </a:rPr>
                <a:t>Sesiwn</a:t>
              </a:r>
              <a:r>
                <a:rPr lang="en-US" sz="3200" dirty="0">
                  <a:solidFill>
                    <a:schemeClr val="accent2">
                      <a:lumMod val="50000"/>
                    </a:schemeClr>
                  </a:solidFill>
                  <a:latin typeface="Tw Cen MT" panose="020B0602020104020603" pitchFamily="34" charset="0"/>
                </a:rPr>
                <a:t> 2</a:t>
              </a:r>
            </a:p>
          </p:txBody>
        </p:sp>
      </p:grpSp>
      <p:sp>
        <p:nvSpPr>
          <p:cNvPr id="53" name="Title 6">
            <a:extLst>
              <a:ext uri="{FF2B5EF4-FFF2-40B4-BE49-F238E27FC236}">
                <a16:creationId xmlns:a16="http://schemas.microsoft.com/office/drawing/2014/main" id="{6F218D6E-5B42-814F-9A3A-F1AF83B2F5CA}"/>
              </a:ext>
            </a:extLst>
          </p:cNvPr>
          <p:cNvSpPr txBox="1">
            <a:spLocks/>
          </p:cNvSpPr>
          <p:nvPr/>
        </p:nvSpPr>
        <p:spPr>
          <a:xfrm>
            <a:off x="5830253" y="-170256"/>
            <a:ext cx="6065376" cy="2705503"/>
          </a:xfrm>
          <a:prstGeom prst="rect">
            <a:avLst/>
          </a:prstGeom>
        </p:spPr>
        <p:txBody>
          <a:bodyPr vert="horz" lIns="91440" tIns="45720" rIns="91440" bIns="45720" rtlCol="0" anchor="b">
            <a:normAutofit/>
            <a:scene3d>
              <a:camera prst="orthographicFront"/>
              <a:lightRig rig="flat" dir="t">
                <a:rot lat="0" lon="0" rev="18900000"/>
              </a:lightRig>
            </a:scene3d>
            <a:sp3d extrusionH="31750" contourW="6350" prstMaterial="powder">
              <a:bevelT w="19050" h="19050" prst="angle"/>
              <a:contourClr>
                <a:schemeClr val="accent3">
                  <a:tint val="100000"/>
                  <a:shade val="100000"/>
                  <a:satMod val="100000"/>
                  <a:hueMod val="100000"/>
                </a:schemeClr>
              </a:contourClr>
            </a:sp3d>
          </a:bodyPr>
          <a:lstStyle>
            <a:lvl1pPr algn="l" defTabSz="914400" rtl="0" eaLnBrk="1" latinLnBrk="0" hangingPunct="1">
              <a:lnSpc>
                <a:spcPct val="90000"/>
              </a:lnSpc>
              <a:spcBef>
                <a:spcPct val="0"/>
              </a:spcBef>
              <a:buNone/>
              <a:defRPr sz="6000" kern="1200" cap="all" baseline="0">
                <a:solidFill>
                  <a:schemeClr val="tx1"/>
                </a:solidFill>
                <a:latin typeface="+mj-lt"/>
                <a:ea typeface="+mj-ea"/>
                <a:cs typeface="+mj-cs"/>
              </a:defRPr>
            </a:lvl1pPr>
          </a:lstStyle>
          <a:p>
            <a:pPr algn="ctr"/>
            <a:r>
              <a:rPr lang="en-US" sz="4500" b="1" cap="none" dirty="0" err="1">
                <a:solidFill>
                  <a:schemeClr val="tx1">
                    <a:lumMod val="95000"/>
                    <a:lumOff val="5000"/>
                  </a:schemeClr>
                </a:solidFill>
                <a:latin typeface="Ink Free" panose="03080402000500000000" pitchFamily="66" charset="0"/>
              </a:rPr>
              <a:t>Llwybr</a:t>
            </a:r>
            <a:r>
              <a:rPr lang="en-US" sz="4500" b="1" cap="none" dirty="0">
                <a:solidFill>
                  <a:schemeClr val="tx1">
                    <a:lumMod val="95000"/>
                    <a:lumOff val="5000"/>
                  </a:schemeClr>
                </a:solidFill>
                <a:latin typeface="Ink Free" panose="03080402000500000000" pitchFamily="66" charset="0"/>
              </a:rPr>
              <a:t> y </a:t>
            </a:r>
            <a:r>
              <a:rPr lang="en-US" sz="4500" b="1" cap="none" dirty="0" err="1">
                <a:solidFill>
                  <a:schemeClr val="tx1">
                    <a:lumMod val="95000"/>
                    <a:lumOff val="5000"/>
                  </a:schemeClr>
                </a:solidFill>
                <a:latin typeface="Ink Free" panose="03080402000500000000" pitchFamily="66" charset="0"/>
              </a:rPr>
              <a:t>Gymraeg</a:t>
            </a:r>
            <a:r>
              <a:rPr lang="en-US" sz="4500" b="1" cap="none" dirty="0">
                <a:solidFill>
                  <a:schemeClr val="tx1">
                    <a:lumMod val="95000"/>
                    <a:lumOff val="5000"/>
                  </a:schemeClr>
                </a:solidFill>
                <a:latin typeface="Ink Free" panose="03080402000500000000" pitchFamily="66" charset="0"/>
              </a:rPr>
              <a:t>          </a:t>
            </a:r>
          </a:p>
          <a:p>
            <a:pPr algn="ctr"/>
            <a:r>
              <a:rPr lang="en-US" sz="4500" b="1" cap="none" dirty="0">
                <a:solidFill>
                  <a:schemeClr val="tx1">
                    <a:lumMod val="95000"/>
                    <a:lumOff val="5000"/>
                  </a:schemeClr>
                </a:solidFill>
                <a:latin typeface="Ink Free" panose="03080402000500000000" pitchFamily="66" charset="0"/>
              </a:rPr>
              <a:t> Welsh Pathway ECAD4007</a:t>
            </a:r>
          </a:p>
        </p:txBody>
      </p:sp>
      <p:sp>
        <p:nvSpPr>
          <p:cNvPr id="4" name="TextBox 3">
            <a:extLst>
              <a:ext uri="{FF2B5EF4-FFF2-40B4-BE49-F238E27FC236}">
                <a16:creationId xmlns:a16="http://schemas.microsoft.com/office/drawing/2014/main" id="{1739937E-2886-984A-8BC2-EB8D1AFFEC7E}"/>
              </a:ext>
            </a:extLst>
          </p:cNvPr>
          <p:cNvSpPr txBox="1"/>
          <p:nvPr/>
        </p:nvSpPr>
        <p:spPr>
          <a:xfrm>
            <a:off x="5715000" y="3800475"/>
            <a:ext cx="184731" cy="369332"/>
          </a:xfrm>
          <a:prstGeom prst="rect">
            <a:avLst/>
          </a:prstGeom>
          <a:noFill/>
        </p:spPr>
        <p:txBody>
          <a:bodyPr wrap="none" rtlCol="0">
            <a:spAutoFit/>
          </a:bodyPr>
          <a:lstStyle/>
          <a:p>
            <a:endParaRPr lang="en-US" dirty="0"/>
          </a:p>
        </p:txBody>
      </p:sp>
      <p:sp>
        <p:nvSpPr>
          <p:cNvPr id="74" name="Content Placeholder 8">
            <a:extLst>
              <a:ext uri="{FF2B5EF4-FFF2-40B4-BE49-F238E27FC236}">
                <a16:creationId xmlns:a16="http://schemas.microsoft.com/office/drawing/2014/main" id="{1AF83F23-D99C-0540-B15E-E691075B7E3A}"/>
              </a:ext>
            </a:extLst>
          </p:cNvPr>
          <p:cNvSpPr txBox="1">
            <a:spLocks/>
          </p:cNvSpPr>
          <p:nvPr/>
        </p:nvSpPr>
        <p:spPr>
          <a:xfrm>
            <a:off x="1260264" y="1973078"/>
            <a:ext cx="4826355" cy="4024125"/>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a:lnSpc>
                <a:spcPct val="100000"/>
              </a:lnSpc>
              <a:spcBef>
                <a:spcPts val="0"/>
              </a:spcBef>
              <a:defRPr/>
            </a:pPr>
            <a:r>
              <a:rPr lang="en-US" dirty="0"/>
              <a:t>Sut </a:t>
            </a:r>
            <a:r>
              <a:rPr lang="en-US" dirty="0" err="1"/>
              <a:t>cyrhaeddon</a:t>
            </a:r>
            <a:r>
              <a:rPr lang="en-US" dirty="0"/>
              <a:t> </a:t>
            </a:r>
            <a:r>
              <a:rPr lang="en-US" dirty="0" err="1"/>
              <a:t>ni</a:t>
            </a:r>
            <a:r>
              <a:rPr lang="en-US" dirty="0"/>
              <a:t> </a:t>
            </a:r>
            <a:r>
              <a:rPr lang="en-US" dirty="0" err="1"/>
              <a:t>yma</a:t>
            </a:r>
            <a:r>
              <a:rPr lang="en-US" dirty="0"/>
              <a:t> /                          How did we get here? </a:t>
            </a:r>
          </a:p>
          <a:p>
            <a:pPr marL="0" indent="0">
              <a:lnSpc>
                <a:spcPct val="100000"/>
              </a:lnSpc>
              <a:spcBef>
                <a:spcPts val="0"/>
              </a:spcBef>
              <a:buNone/>
              <a:defRPr/>
            </a:pPr>
            <a:endParaRPr lang="en-US" dirty="0"/>
          </a:p>
          <a:p>
            <a:pPr>
              <a:lnSpc>
                <a:spcPct val="100000"/>
              </a:lnSpc>
              <a:spcBef>
                <a:spcPts val="0"/>
              </a:spcBef>
              <a:defRPr/>
            </a:pPr>
            <a:r>
              <a:rPr lang="en-US" dirty="0"/>
              <a:t>Y </a:t>
            </a:r>
            <a:r>
              <a:rPr lang="en-US" dirty="0" err="1"/>
              <a:t>Cwricwlwm</a:t>
            </a:r>
            <a:r>
              <a:rPr lang="en-US" dirty="0"/>
              <a:t> Newydd</a:t>
            </a:r>
          </a:p>
          <a:p>
            <a:pPr>
              <a:lnSpc>
                <a:spcPct val="100000"/>
              </a:lnSpc>
              <a:spcBef>
                <a:spcPts val="0"/>
              </a:spcBef>
              <a:defRPr/>
            </a:pPr>
            <a:endParaRPr lang="en-US" dirty="0"/>
          </a:p>
          <a:p>
            <a:pPr>
              <a:lnSpc>
                <a:spcPct val="100000"/>
              </a:lnSpc>
              <a:spcBef>
                <a:spcPts val="0"/>
              </a:spcBef>
              <a:defRPr/>
            </a:pPr>
            <a:r>
              <a:rPr lang="en-US" dirty="0"/>
              <a:t>Y </a:t>
            </a:r>
            <a:r>
              <a:rPr lang="en-US" dirty="0" err="1"/>
              <a:t>Fframwaith</a:t>
            </a:r>
            <a:r>
              <a:rPr lang="en-US" dirty="0"/>
              <a:t> – </a:t>
            </a:r>
            <a:r>
              <a:rPr lang="en-US" dirty="0" err="1"/>
              <a:t>ble</a:t>
            </a:r>
            <a:r>
              <a:rPr lang="en-US" dirty="0"/>
              <a:t> </a:t>
            </a:r>
            <a:r>
              <a:rPr lang="en-US" dirty="0" err="1"/>
              <a:t>ydw</a:t>
            </a:r>
            <a:r>
              <a:rPr lang="en-US" dirty="0"/>
              <a:t> </a:t>
            </a:r>
            <a:r>
              <a:rPr lang="en-US" dirty="0" err="1"/>
              <a:t>i</a:t>
            </a:r>
            <a:r>
              <a:rPr lang="en-US" dirty="0"/>
              <a:t>? /       The Framework – where am I?</a:t>
            </a:r>
          </a:p>
          <a:p>
            <a:pPr marL="0" indent="0">
              <a:lnSpc>
                <a:spcPct val="100000"/>
              </a:lnSpc>
              <a:spcBef>
                <a:spcPts val="0"/>
              </a:spcBef>
              <a:buNone/>
              <a:defRPr/>
            </a:pPr>
            <a:endParaRPr lang="en-US" dirty="0"/>
          </a:p>
          <a:p>
            <a:pPr>
              <a:lnSpc>
                <a:spcPct val="100000"/>
              </a:lnSpc>
              <a:spcBef>
                <a:spcPts val="0"/>
              </a:spcBef>
              <a:defRPr/>
            </a:pPr>
            <a:r>
              <a:rPr lang="en-US" dirty="0"/>
              <a:t>Y </a:t>
            </a:r>
            <a:r>
              <a:rPr lang="en-US" dirty="0" err="1"/>
              <a:t>Portffolio</a:t>
            </a:r>
            <a:r>
              <a:rPr lang="en-US" dirty="0"/>
              <a:t> / The Portfolio</a:t>
            </a:r>
          </a:p>
          <a:p>
            <a:pPr>
              <a:lnSpc>
                <a:spcPct val="100000"/>
              </a:lnSpc>
              <a:spcBef>
                <a:spcPts val="0"/>
              </a:spcBef>
              <a:defRPr/>
            </a:pPr>
            <a:endParaRPr lang="en-US" dirty="0"/>
          </a:p>
        </p:txBody>
      </p:sp>
    </p:spTree>
    <p:extLst>
      <p:ext uri="{BB962C8B-B14F-4D97-AF65-F5344CB8AC3E}">
        <p14:creationId xmlns:p14="http://schemas.microsoft.com/office/powerpoint/2010/main" val="85788787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F75A054-6282-EB4C-B0CE-5FEA74D28F2C}"/>
              </a:ext>
            </a:extLst>
          </p:cNvPr>
          <p:cNvSpPr txBox="1"/>
          <p:nvPr/>
        </p:nvSpPr>
        <p:spPr>
          <a:xfrm>
            <a:off x="342900" y="1592305"/>
            <a:ext cx="10112649" cy="4893647"/>
          </a:xfrm>
          <a:prstGeom prst="rect">
            <a:avLst/>
          </a:prstGeom>
          <a:noFill/>
        </p:spPr>
        <p:txBody>
          <a:bodyPr wrap="square" rtlCol="0">
            <a:spAutoFit/>
          </a:bodyPr>
          <a:lstStyle/>
          <a:p>
            <a:pPr marL="342900" indent="-342900">
              <a:buFont typeface="Arial" panose="020B0604020202020204" pitchFamily="34" charset="0"/>
              <a:buChar char="•"/>
            </a:pPr>
            <a:r>
              <a:rPr lang="en-US" sz="2400" dirty="0">
                <a:hlinkClick r:id="rId2">
                  <a:extLst>
                    <a:ext uri="{A12FA001-AC4F-418D-AE19-62706E023703}">
                      <ahyp:hlinkClr xmlns:ahyp="http://schemas.microsoft.com/office/drawing/2018/hyperlinkcolor" val="tx"/>
                    </a:ext>
                  </a:extLst>
                </a:hlinkClick>
              </a:rPr>
              <a:t>geiriadur.uwtsd.ac.uk</a:t>
            </a:r>
            <a:endParaRPr lang="en-US" sz="2400" dirty="0"/>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err="1">
                <a:hlinkClick r:id="rId3">
                  <a:extLst>
                    <a:ext uri="{A12FA001-AC4F-418D-AE19-62706E023703}">
                      <ahyp:hlinkClr xmlns:ahyp="http://schemas.microsoft.com/office/drawing/2018/hyperlinkcolor" val="tx"/>
                    </a:ext>
                  </a:extLst>
                </a:hlinkClick>
              </a:rPr>
              <a:t>geiriaduracademi.or</a:t>
            </a:r>
            <a:r>
              <a:rPr lang="en-US" sz="2400" dirty="0" err="1"/>
              <a:t>g</a:t>
            </a:r>
            <a:endParaRPr lang="en-US" sz="2400" dirty="0"/>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a:t>Ap </a:t>
            </a:r>
            <a:r>
              <a:rPr lang="en-US" sz="2400" dirty="0" err="1"/>
              <a:t>Treiglo</a:t>
            </a:r>
            <a:endParaRPr lang="en-US" sz="2400" dirty="0"/>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a:t>Ap </a:t>
            </a:r>
            <a:r>
              <a:rPr lang="en-US" sz="2400" dirty="0" err="1"/>
              <a:t>Geiriaduron</a:t>
            </a:r>
            <a:endParaRPr lang="en-US" sz="2400" dirty="0"/>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err="1"/>
              <a:t>Peniarth.cymru</a:t>
            </a:r>
            <a:r>
              <a:rPr lang="en-US" sz="2400" dirty="0"/>
              <a:t> </a:t>
            </a:r>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a:hlinkClick r:id="rId4">
                  <a:extLst>
                    <a:ext uri="{A12FA001-AC4F-418D-AE19-62706E023703}">
                      <ahyp:hlinkClr xmlns:ahyp="http://schemas.microsoft.com/office/drawing/2018/hyperlinkcolor" val="tx"/>
                    </a:ext>
                  </a:extLst>
                </a:hlinkClick>
              </a:rPr>
              <a:t>www.colegcymraeg.ac.uk/en/porthresources/termau</a:t>
            </a:r>
            <a:endParaRPr lang="en-US" sz="2400" dirty="0"/>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err="1"/>
              <a:t>Dysgu</a:t>
            </a:r>
            <a:r>
              <a:rPr lang="en-US" sz="2400" dirty="0"/>
              <a:t> </a:t>
            </a:r>
            <a:r>
              <a:rPr lang="en-US" sz="2400" dirty="0" err="1"/>
              <a:t>Cymraeg</a:t>
            </a:r>
            <a:r>
              <a:rPr lang="en-US" sz="2400" dirty="0"/>
              <a:t> -  </a:t>
            </a:r>
            <a:r>
              <a:rPr lang="en-US" sz="2400" dirty="0">
                <a:hlinkClick r:id="rId5">
                  <a:extLst>
                    <a:ext uri="{A12FA001-AC4F-418D-AE19-62706E023703}">
                      <ahyp:hlinkClr xmlns:ahyp="http://schemas.microsoft.com/office/drawing/2018/hyperlinkcolor" val="tx"/>
                    </a:ext>
                  </a:extLst>
                </a:hlinkClick>
              </a:rPr>
              <a:t>www.learnwelsh.cymru</a:t>
            </a:r>
            <a:r>
              <a:rPr lang="en-US" sz="2400" dirty="0"/>
              <a:t> </a:t>
            </a:r>
          </a:p>
        </p:txBody>
      </p:sp>
      <p:sp>
        <p:nvSpPr>
          <p:cNvPr id="4" name="TextBox 3">
            <a:extLst>
              <a:ext uri="{FF2B5EF4-FFF2-40B4-BE49-F238E27FC236}">
                <a16:creationId xmlns:a16="http://schemas.microsoft.com/office/drawing/2014/main" id="{5040BE6E-FD17-DB49-AC54-713334273101}"/>
              </a:ext>
            </a:extLst>
          </p:cNvPr>
          <p:cNvSpPr txBox="1"/>
          <p:nvPr/>
        </p:nvSpPr>
        <p:spPr>
          <a:xfrm>
            <a:off x="4699360" y="884419"/>
            <a:ext cx="2581156" cy="707886"/>
          </a:xfrm>
          <a:prstGeom prst="rect">
            <a:avLst/>
          </a:prstGeom>
          <a:noFill/>
        </p:spPr>
        <p:txBody>
          <a:bodyPr wrap="none" rtlCol="0">
            <a:spAutoFit/>
          </a:bodyPr>
          <a:lstStyle/>
          <a:p>
            <a:r>
              <a:rPr lang="en-US" sz="4000" dirty="0"/>
              <a:t>Help </a:t>
            </a:r>
            <a:r>
              <a:rPr lang="en-US" sz="4000" dirty="0" err="1"/>
              <a:t>Llaw</a:t>
            </a:r>
            <a:endParaRPr lang="en-US" sz="4000" dirty="0"/>
          </a:p>
        </p:txBody>
      </p:sp>
    </p:spTree>
    <p:extLst>
      <p:ext uri="{BB962C8B-B14F-4D97-AF65-F5344CB8AC3E}">
        <p14:creationId xmlns:p14="http://schemas.microsoft.com/office/powerpoint/2010/main" val="298276487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2F2159A-1586-9C43-947B-159237B7F0A4}"/>
              </a:ext>
            </a:extLst>
          </p:cNvPr>
          <p:cNvPicPr>
            <a:picLocks noChangeAspect="1"/>
          </p:cNvPicPr>
          <p:nvPr/>
        </p:nvPicPr>
        <p:blipFill>
          <a:blip r:embed="rId3"/>
          <a:stretch>
            <a:fillRect/>
          </a:stretch>
        </p:blipFill>
        <p:spPr>
          <a:xfrm>
            <a:off x="1150937" y="1415971"/>
            <a:ext cx="5100320" cy="5100320"/>
          </a:xfrm>
          <a:prstGeom prst="rect">
            <a:avLst/>
          </a:prstGeom>
        </p:spPr>
      </p:pic>
      <p:pic>
        <p:nvPicPr>
          <p:cNvPr id="1026" name="Picture 2" descr="Duolingo - The world's best way to learn a language">
            <a:hlinkClick r:id="rId4"/>
            <a:extLst>
              <a:ext uri="{FF2B5EF4-FFF2-40B4-BE49-F238E27FC236}">
                <a16:creationId xmlns:a16="http://schemas.microsoft.com/office/drawing/2014/main" id="{54273516-3380-F648-89E9-A43590BACBB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71956" y="2323032"/>
            <a:ext cx="1613416" cy="161341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A picture containing company name&#10;&#10;Description automatically generated">
            <a:hlinkClick r:id="rId6"/>
            <a:extLst>
              <a:ext uri="{FF2B5EF4-FFF2-40B4-BE49-F238E27FC236}">
                <a16:creationId xmlns:a16="http://schemas.microsoft.com/office/drawing/2014/main" id="{AEC3EBAC-11EE-C04A-AF35-E3BF9566AE18}"/>
              </a:ext>
            </a:extLst>
          </p:cNvPr>
          <p:cNvPicPr>
            <a:picLocks noChangeAspect="1"/>
          </p:cNvPicPr>
          <p:nvPr/>
        </p:nvPicPr>
        <p:blipFill>
          <a:blip r:embed="rId7"/>
          <a:stretch>
            <a:fillRect/>
          </a:stretch>
        </p:blipFill>
        <p:spPr>
          <a:xfrm>
            <a:off x="6367609" y="298549"/>
            <a:ext cx="1943100" cy="1117600"/>
          </a:xfrm>
          <a:prstGeom prst="rect">
            <a:avLst/>
          </a:prstGeom>
        </p:spPr>
      </p:pic>
      <p:pic>
        <p:nvPicPr>
          <p:cNvPr id="11" name="Picture 10" descr="Graphical user interface, application&#10;&#10;Description automatically generated">
            <a:hlinkClick r:id="rId8"/>
            <a:extLst>
              <a:ext uri="{FF2B5EF4-FFF2-40B4-BE49-F238E27FC236}">
                <a16:creationId xmlns:a16="http://schemas.microsoft.com/office/drawing/2014/main" id="{75D182FF-C09E-7D4D-AC50-4300148E73F8}"/>
              </a:ext>
            </a:extLst>
          </p:cNvPr>
          <p:cNvPicPr>
            <a:picLocks noChangeAspect="1"/>
          </p:cNvPicPr>
          <p:nvPr/>
        </p:nvPicPr>
        <p:blipFill>
          <a:blip r:embed="rId9"/>
          <a:stretch>
            <a:fillRect/>
          </a:stretch>
        </p:blipFill>
        <p:spPr>
          <a:xfrm>
            <a:off x="8713878" y="4026691"/>
            <a:ext cx="1581604" cy="1134629"/>
          </a:xfrm>
          <a:prstGeom prst="rect">
            <a:avLst/>
          </a:prstGeom>
        </p:spPr>
      </p:pic>
      <p:pic>
        <p:nvPicPr>
          <p:cNvPr id="13" name="Picture 12" descr="A close up of a logo&#10;&#10;Description automatically generated">
            <a:hlinkClick r:id="rId10"/>
            <a:extLst>
              <a:ext uri="{FF2B5EF4-FFF2-40B4-BE49-F238E27FC236}">
                <a16:creationId xmlns:a16="http://schemas.microsoft.com/office/drawing/2014/main" id="{D99DEE33-B9DB-A84C-A96E-4B6056E7EF3C}"/>
              </a:ext>
            </a:extLst>
          </p:cNvPr>
          <p:cNvPicPr>
            <a:picLocks noChangeAspect="1"/>
          </p:cNvPicPr>
          <p:nvPr/>
        </p:nvPicPr>
        <p:blipFill>
          <a:blip r:embed="rId11"/>
          <a:stretch>
            <a:fillRect/>
          </a:stretch>
        </p:blipFill>
        <p:spPr>
          <a:xfrm>
            <a:off x="9829800" y="5363131"/>
            <a:ext cx="1651000" cy="1193800"/>
          </a:xfrm>
          <a:prstGeom prst="rect">
            <a:avLst/>
          </a:prstGeom>
        </p:spPr>
      </p:pic>
      <p:pic>
        <p:nvPicPr>
          <p:cNvPr id="15" name="Picture 14" descr="A close up of a sign&#10;&#10;Description automatically generated">
            <a:hlinkClick r:id="rId12"/>
            <a:extLst>
              <a:ext uri="{FF2B5EF4-FFF2-40B4-BE49-F238E27FC236}">
                <a16:creationId xmlns:a16="http://schemas.microsoft.com/office/drawing/2014/main" id="{28DF89BA-B53B-CB44-BFB9-9668858CB793}"/>
              </a:ext>
            </a:extLst>
          </p:cNvPr>
          <p:cNvPicPr>
            <a:picLocks noChangeAspect="1"/>
          </p:cNvPicPr>
          <p:nvPr/>
        </p:nvPicPr>
        <p:blipFill>
          <a:blip r:embed="rId13"/>
          <a:stretch>
            <a:fillRect/>
          </a:stretch>
        </p:blipFill>
        <p:spPr>
          <a:xfrm>
            <a:off x="6901180" y="1440898"/>
            <a:ext cx="2603500" cy="825500"/>
          </a:xfrm>
          <a:prstGeom prst="rect">
            <a:avLst/>
          </a:prstGeom>
        </p:spPr>
      </p:pic>
    </p:spTree>
    <p:extLst>
      <p:ext uri="{BB962C8B-B14F-4D97-AF65-F5344CB8AC3E}">
        <p14:creationId xmlns:p14="http://schemas.microsoft.com/office/powerpoint/2010/main" val="5972014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D9D8EF29-1D2C-6D43-9517-5CFD739CFEA3}"/>
              </a:ext>
            </a:extLst>
          </p:cNvPr>
          <p:cNvSpPr txBox="1">
            <a:spLocks/>
          </p:cNvSpPr>
          <p:nvPr/>
        </p:nvSpPr>
        <p:spPr>
          <a:xfrm>
            <a:off x="0" y="1985060"/>
            <a:ext cx="12192000" cy="2501217"/>
          </a:xfrm>
          <a:prstGeom prst="rect">
            <a:avLst/>
          </a:prstGeom>
        </p:spPr>
        <p:txBody>
          <a:bodyPr vert="horz" lIns="91440" tIns="45720" rIns="91440" bIns="45720" rtlCol="0" anchor="b">
            <a:normAutofit lnSpcReduction="10000"/>
            <a:scene3d>
              <a:camera prst="orthographicFront"/>
              <a:lightRig rig="flat" dir="t">
                <a:rot lat="0" lon="0" rev="18900000"/>
              </a:lightRig>
            </a:scene3d>
            <a:sp3d extrusionH="31750" contourW="6350" prstMaterial="powder">
              <a:bevelT w="19050" h="19050" prst="angle"/>
              <a:contourClr>
                <a:schemeClr val="accent3">
                  <a:tint val="100000"/>
                  <a:shade val="100000"/>
                  <a:satMod val="100000"/>
                  <a:hueMod val="100000"/>
                </a:schemeClr>
              </a:contourClr>
            </a:sp3d>
          </a:bodyPr>
          <a:lstStyle>
            <a:lvl1pPr algn="l" defTabSz="914400" rtl="0" eaLnBrk="1" latinLnBrk="0" hangingPunct="1">
              <a:lnSpc>
                <a:spcPct val="90000"/>
              </a:lnSpc>
              <a:spcBef>
                <a:spcPct val="0"/>
              </a:spcBef>
              <a:buNone/>
              <a:defRPr sz="6000" kern="1200" cap="all" baseline="0">
                <a:solidFill>
                  <a:schemeClr val="tx1"/>
                </a:solidFill>
                <a:latin typeface="+mj-lt"/>
                <a:ea typeface="+mj-ea"/>
                <a:cs typeface="+mj-cs"/>
              </a:defRPr>
            </a:lvl1pPr>
          </a:lstStyle>
          <a:p>
            <a:pPr algn="ctr"/>
            <a:r>
              <a:rPr lang="en-US" b="1" cap="none" dirty="0">
                <a:solidFill>
                  <a:schemeClr val="tx1">
                    <a:lumMod val="95000"/>
                    <a:lumOff val="5000"/>
                  </a:schemeClr>
                </a:solidFill>
                <a:latin typeface="Ink Free" panose="03080402000500000000" pitchFamily="66" charset="0"/>
              </a:rPr>
              <a:t>Sut </a:t>
            </a:r>
            <a:r>
              <a:rPr lang="en-US" b="1" cap="none" dirty="0" err="1">
                <a:solidFill>
                  <a:schemeClr val="tx1">
                    <a:lumMod val="95000"/>
                    <a:lumOff val="5000"/>
                  </a:schemeClr>
                </a:solidFill>
                <a:latin typeface="Ink Free" panose="03080402000500000000" pitchFamily="66" charset="0"/>
              </a:rPr>
              <a:t>cyrhaeddon</a:t>
            </a:r>
            <a:r>
              <a:rPr lang="en-US" b="1" cap="none" dirty="0">
                <a:solidFill>
                  <a:schemeClr val="tx1">
                    <a:lumMod val="95000"/>
                    <a:lumOff val="5000"/>
                  </a:schemeClr>
                </a:solidFill>
                <a:latin typeface="Ink Free" panose="03080402000500000000" pitchFamily="66" charset="0"/>
              </a:rPr>
              <a:t> </a:t>
            </a:r>
            <a:r>
              <a:rPr lang="en-US" b="1" cap="none" dirty="0" err="1">
                <a:solidFill>
                  <a:schemeClr val="tx1">
                    <a:lumMod val="95000"/>
                    <a:lumOff val="5000"/>
                  </a:schemeClr>
                </a:solidFill>
                <a:latin typeface="Ink Free" panose="03080402000500000000" pitchFamily="66" charset="0"/>
              </a:rPr>
              <a:t>ni</a:t>
            </a:r>
            <a:r>
              <a:rPr lang="en-US" b="1" cap="none" dirty="0">
                <a:solidFill>
                  <a:schemeClr val="tx1">
                    <a:lumMod val="95000"/>
                    <a:lumOff val="5000"/>
                  </a:schemeClr>
                </a:solidFill>
                <a:latin typeface="Ink Free" panose="03080402000500000000" pitchFamily="66" charset="0"/>
              </a:rPr>
              <a:t> </a:t>
            </a:r>
            <a:r>
              <a:rPr lang="en-US" b="1" cap="none" dirty="0" err="1">
                <a:solidFill>
                  <a:schemeClr val="tx1">
                    <a:lumMod val="95000"/>
                    <a:lumOff val="5000"/>
                  </a:schemeClr>
                </a:solidFill>
                <a:latin typeface="Ink Free" panose="03080402000500000000" pitchFamily="66" charset="0"/>
              </a:rPr>
              <a:t>yma</a:t>
            </a:r>
            <a:r>
              <a:rPr lang="en-US" b="1" cap="none" dirty="0">
                <a:solidFill>
                  <a:schemeClr val="tx1">
                    <a:lumMod val="95000"/>
                    <a:lumOff val="5000"/>
                  </a:schemeClr>
                </a:solidFill>
                <a:latin typeface="Ink Free" panose="03080402000500000000" pitchFamily="66" charset="0"/>
              </a:rPr>
              <a:t>?</a:t>
            </a:r>
          </a:p>
          <a:p>
            <a:pPr algn="ctr"/>
            <a:endParaRPr lang="en-US" b="1" cap="none" dirty="0">
              <a:solidFill>
                <a:schemeClr val="tx1">
                  <a:lumMod val="95000"/>
                  <a:lumOff val="5000"/>
                </a:schemeClr>
              </a:solidFill>
              <a:latin typeface="Ink Free" panose="03080402000500000000" pitchFamily="66" charset="0"/>
            </a:endParaRPr>
          </a:p>
          <a:p>
            <a:pPr algn="ctr"/>
            <a:r>
              <a:rPr lang="en-US" b="1" cap="none" dirty="0">
                <a:solidFill>
                  <a:schemeClr val="tx1">
                    <a:lumMod val="95000"/>
                    <a:lumOff val="5000"/>
                  </a:schemeClr>
                </a:solidFill>
                <a:latin typeface="Ink Free" panose="03080402000500000000" pitchFamily="66" charset="0"/>
              </a:rPr>
              <a:t>How did we get here?</a:t>
            </a:r>
          </a:p>
        </p:txBody>
      </p:sp>
    </p:spTree>
    <p:extLst>
      <p:ext uri="{BB962C8B-B14F-4D97-AF65-F5344CB8AC3E}">
        <p14:creationId xmlns:p14="http://schemas.microsoft.com/office/powerpoint/2010/main" val="28764243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329" t="5131" r="549" b="6306"/>
          <a:stretch/>
        </p:blipFill>
        <p:spPr>
          <a:xfrm>
            <a:off x="1503680" y="284480"/>
            <a:ext cx="9164320" cy="6136640"/>
          </a:xfrm>
          <a:prstGeom prst="rect">
            <a:avLst/>
          </a:prstGeom>
        </p:spPr>
      </p:pic>
      <p:sp>
        <p:nvSpPr>
          <p:cNvPr id="3" name="Frame 2"/>
          <p:cNvSpPr/>
          <p:nvPr/>
        </p:nvSpPr>
        <p:spPr>
          <a:xfrm>
            <a:off x="2512542" y="2718487"/>
            <a:ext cx="506627" cy="172995"/>
          </a:xfrm>
          <a:prstGeom prst="fram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schemeClr val="tx1"/>
              </a:solidFill>
            </a:endParaRPr>
          </a:p>
        </p:txBody>
      </p:sp>
      <p:sp>
        <p:nvSpPr>
          <p:cNvPr id="5" name="Title 1">
            <a:extLst>
              <a:ext uri="{FF2B5EF4-FFF2-40B4-BE49-F238E27FC236}">
                <a16:creationId xmlns:a16="http://schemas.microsoft.com/office/drawing/2014/main" id="{16155099-82CD-8548-8919-B440075D08F7}"/>
              </a:ext>
            </a:extLst>
          </p:cNvPr>
          <p:cNvSpPr>
            <a:spLocks noGrp="1"/>
          </p:cNvSpPr>
          <p:nvPr>
            <p:ph type="title"/>
          </p:nvPr>
        </p:nvSpPr>
        <p:spPr>
          <a:xfrm rot="16200000">
            <a:off x="-2251160" y="4286848"/>
            <a:ext cx="6257291" cy="1293028"/>
          </a:xfrm>
        </p:spPr>
        <p:txBody>
          <a:bodyPr>
            <a:normAutofit/>
          </a:bodyPr>
          <a:lstStyle/>
          <a:p>
            <a:r>
              <a:rPr lang="en-US" sz="8000" b="1" dirty="0" err="1">
                <a:latin typeface="Ink Free" panose="03080402000500000000" pitchFamily="66" charset="0"/>
              </a:rPr>
              <a:t>Perthyn</a:t>
            </a:r>
            <a:endParaRPr lang="en-US" sz="8000" b="1" dirty="0">
              <a:latin typeface="Ink Free" panose="03080402000500000000" pitchFamily="66" charset="0"/>
            </a:endParaRPr>
          </a:p>
        </p:txBody>
      </p:sp>
    </p:spTree>
    <p:extLst>
      <p:ext uri="{BB962C8B-B14F-4D97-AF65-F5344CB8AC3E}">
        <p14:creationId xmlns:p14="http://schemas.microsoft.com/office/powerpoint/2010/main" val="383919388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194" name="Group 112"/>
          <p:cNvGrpSpPr>
            <a:grpSpLocks/>
          </p:cNvGrpSpPr>
          <p:nvPr/>
        </p:nvGrpSpPr>
        <p:grpSpPr bwMode="auto">
          <a:xfrm>
            <a:off x="1555833" y="1347714"/>
            <a:ext cx="10636167" cy="4722259"/>
            <a:chOff x="-2" y="-2"/>
            <a:chExt cx="2777" cy="3072"/>
          </a:xfrm>
        </p:grpSpPr>
        <p:grpSp>
          <p:nvGrpSpPr>
            <p:cNvPr id="8195" name="Group 110"/>
            <p:cNvGrpSpPr>
              <a:grpSpLocks/>
            </p:cNvGrpSpPr>
            <p:nvPr/>
          </p:nvGrpSpPr>
          <p:grpSpPr bwMode="auto">
            <a:xfrm>
              <a:off x="0" y="0"/>
              <a:ext cx="2773" cy="3068"/>
              <a:chOff x="0" y="0"/>
              <a:chExt cx="2773" cy="3068"/>
            </a:xfrm>
          </p:grpSpPr>
          <p:grpSp>
            <p:nvGrpSpPr>
              <p:cNvPr id="8197" name="Group 39"/>
              <p:cNvGrpSpPr>
                <a:grpSpLocks/>
              </p:cNvGrpSpPr>
              <p:nvPr/>
            </p:nvGrpSpPr>
            <p:grpSpPr bwMode="auto">
              <a:xfrm>
                <a:off x="0" y="0"/>
                <a:ext cx="470" cy="556"/>
                <a:chOff x="0" y="0"/>
                <a:chExt cx="470" cy="556"/>
              </a:xfrm>
            </p:grpSpPr>
            <p:sp>
              <p:nvSpPr>
                <p:cNvPr id="8303" name="Rectangle 2"/>
                <p:cNvSpPr>
                  <a:spLocks noChangeArrowheads="1"/>
                </p:cNvSpPr>
                <p:nvPr/>
              </p:nvSpPr>
              <p:spPr bwMode="auto">
                <a:xfrm>
                  <a:off x="43" y="0"/>
                  <a:ext cx="384" cy="55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b="1" dirty="0" err="1">
                      <a:latin typeface="+mj-lt"/>
                    </a:rPr>
                    <a:t>Cymraeg</a:t>
                  </a:r>
                  <a:endParaRPr lang="en-US" b="1" dirty="0">
                    <a:latin typeface="+mj-lt"/>
                  </a:endParaRPr>
                </a:p>
                <a:p>
                  <a:pPr eaLnBrk="0" hangingPunct="0"/>
                  <a:endParaRPr lang="en-US" b="1" dirty="0">
                    <a:latin typeface="+mj-lt"/>
                  </a:endParaRPr>
                </a:p>
              </p:txBody>
            </p:sp>
            <p:sp>
              <p:nvSpPr>
                <p:cNvPr id="8304" name="Rectangle 38"/>
                <p:cNvSpPr>
                  <a:spLocks noChangeArrowheads="1"/>
                </p:cNvSpPr>
                <p:nvPr/>
              </p:nvSpPr>
              <p:spPr bwMode="auto">
                <a:xfrm>
                  <a:off x="0" y="0"/>
                  <a:ext cx="470" cy="556"/>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198" name="Group 41"/>
              <p:cNvGrpSpPr>
                <a:grpSpLocks/>
              </p:cNvGrpSpPr>
              <p:nvPr/>
            </p:nvGrpSpPr>
            <p:grpSpPr bwMode="auto">
              <a:xfrm>
                <a:off x="470" y="0"/>
                <a:ext cx="447" cy="556"/>
                <a:chOff x="470" y="0"/>
                <a:chExt cx="447" cy="556"/>
              </a:xfrm>
            </p:grpSpPr>
            <p:sp>
              <p:nvSpPr>
                <p:cNvPr id="8301" name="Rectangle 3"/>
                <p:cNvSpPr>
                  <a:spLocks noChangeArrowheads="1"/>
                </p:cNvSpPr>
                <p:nvPr/>
              </p:nvSpPr>
              <p:spPr bwMode="auto">
                <a:xfrm>
                  <a:off x="513" y="0"/>
                  <a:ext cx="361" cy="55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b="1" dirty="0" err="1">
                      <a:latin typeface="+mj-lt"/>
                    </a:rPr>
                    <a:t>Lladin</a:t>
                  </a:r>
                </a:p>
                <a:p>
                  <a:pPr eaLnBrk="0" hangingPunct="0"/>
                  <a:endParaRPr lang="en-US">
                    <a:latin typeface="+mj-lt"/>
                  </a:endParaRPr>
                </a:p>
              </p:txBody>
            </p:sp>
            <p:sp>
              <p:nvSpPr>
                <p:cNvPr id="8302" name="Rectangle 40"/>
                <p:cNvSpPr>
                  <a:spLocks noChangeArrowheads="1"/>
                </p:cNvSpPr>
                <p:nvPr/>
              </p:nvSpPr>
              <p:spPr bwMode="auto">
                <a:xfrm>
                  <a:off x="470" y="0"/>
                  <a:ext cx="447" cy="556"/>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199" name="Group 43"/>
              <p:cNvGrpSpPr>
                <a:grpSpLocks/>
              </p:cNvGrpSpPr>
              <p:nvPr/>
            </p:nvGrpSpPr>
            <p:grpSpPr bwMode="auto">
              <a:xfrm>
                <a:off x="917" y="0"/>
                <a:ext cx="456" cy="556"/>
                <a:chOff x="917" y="0"/>
                <a:chExt cx="456" cy="556"/>
              </a:xfrm>
            </p:grpSpPr>
            <p:sp>
              <p:nvSpPr>
                <p:cNvPr id="8299" name="Rectangle 4"/>
                <p:cNvSpPr>
                  <a:spLocks noChangeArrowheads="1"/>
                </p:cNvSpPr>
                <p:nvPr/>
              </p:nvSpPr>
              <p:spPr bwMode="auto">
                <a:xfrm>
                  <a:off x="960" y="0"/>
                  <a:ext cx="370" cy="55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b="1" dirty="0" err="1">
                      <a:latin typeface="+mj-lt"/>
                    </a:rPr>
                    <a:t>Saesneg</a:t>
                  </a:r>
                </a:p>
                <a:p>
                  <a:pPr eaLnBrk="0" hangingPunct="0"/>
                  <a:endParaRPr lang="en-US" b="1">
                    <a:latin typeface="+mj-lt"/>
                  </a:endParaRPr>
                </a:p>
              </p:txBody>
            </p:sp>
            <p:sp>
              <p:nvSpPr>
                <p:cNvPr id="8300" name="Rectangle 42"/>
                <p:cNvSpPr>
                  <a:spLocks noChangeArrowheads="1"/>
                </p:cNvSpPr>
                <p:nvPr/>
              </p:nvSpPr>
              <p:spPr bwMode="auto">
                <a:xfrm>
                  <a:off x="917" y="0"/>
                  <a:ext cx="456" cy="556"/>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00" name="Group 45"/>
              <p:cNvGrpSpPr>
                <a:grpSpLocks/>
              </p:cNvGrpSpPr>
              <p:nvPr/>
            </p:nvGrpSpPr>
            <p:grpSpPr bwMode="auto">
              <a:xfrm>
                <a:off x="1373" y="0"/>
                <a:ext cx="469" cy="556"/>
                <a:chOff x="1373" y="0"/>
                <a:chExt cx="469" cy="556"/>
              </a:xfrm>
            </p:grpSpPr>
            <p:sp>
              <p:nvSpPr>
                <p:cNvPr id="8297" name="Rectangle 5"/>
                <p:cNvSpPr>
                  <a:spLocks noChangeArrowheads="1"/>
                </p:cNvSpPr>
                <p:nvPr/>
              </p:nvSpPr>
              <p:spPr bwMode="auto">
                <a:xfrm>
                  <a:off x="1416" y="0"/>
                  <a:ext cx="383" cy="55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b="1" dirty="0" err="1">
                      <a:latin typeface="+mj-lt"/>
                    </a:rPr>
                    <a:t>Almaeneg</a:t>
                  </a:r>
                </a:p>
                <a:p>
                  <a:pPr eaLnBrk="0" hangingPunct="0"/>
                  <a:endParaRPr lang="en-US" dirty="0">
                    <a:latin typeface="+mj-lt"/>
                  </a:endParaRPr>
                </a:p>
              </p:txBody>
            </p:sp>
            <p:sp>
              <p:nvSpPr>
                <p:cNvPr id="8298" name="Rectangle 44"/>
                <p:cNvSpPr>
                  <a:spLocks noChangeArrowheads="1"/>
                </p:cNvSpPr>
                <p:nvPr/>
              </p:nvSpPr>
              <p:spPr bwMode="auto">
                <a:xfrm>
                  <a:off x="1373" y="0"/>
                  <a:ext cx="469" cy="556"/>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01" name="Group 47"/>
              <p:cNvGrpSpPr>
                <a:grpSpLocks/>
              </p:cNvGrpSpPr>
              <p:nvPr/>
            </p:nvGrpSpPr>
            <p:grpSpPr bwMode="auto">
              <a:xfrm>
                <a:off x="1842" y="0"/>
                <a:ext cx="475" cy="556"/>
                <a:chOff x="1842" y="0"/>
                <a:chExt cx="475" cy="556"/>
              </a:xfrm>
            </p:grpSpPr>
            <p:sp>
              <p:nvSpPr>
                <p:cNvPr id="8295" name="Rectangle 6"/>
                <p:cNvSpPr>
                  <a:spLocks noChangeArrowheads="1"/>
                </p:cNvSpPr>
                <p:nvPr/>
              </p:nvSpPr>
              <p:spPr bwMode="auto">
                <a:xfrm>
                  <a:off x="1885" y="0"/>
                  <a:ext cx="389" cy="55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b="1" dirty="0" err="1">
                      <a:latin typeface="+mj-lt"/>
                    </a:rPr>
                    <a:t>Sbaeneg</a:t>
                  </a:r>
                  <a:r>
                    <a:rPr lang="en-US" b="1" dirty="0">
                      <a:latin typeface="+mj-lt"/>
                    </a:rPr>
                    <a:t> </a:t>
                  </a:r>
                </a:p>
                <a:p>
                  <a:pPr eaLnBrk="0" hangingPunct="0"/>
                  <a:endParaRPr lang="en-US" b="1">
                    <a:latin typeface="+mj-lt"/>
                  </a:endParaRPr>
                </a:p>
              </p:txBody>
            </p:sp>
            <p:sp>
              <p:nvSpPr>
                <p:cNvPr id="8296" name="Rectangle 46"/>
                <p:cNvSpPr>
                  <a:spLocks noChangeArrowheads="1"/>
                </p:cNvSpPr>
                <p:nvPr/>
              </p:nvSpPr>
              <p:spPr bwMode="auto">
                <a:xfrm>
                  <a:off x="1842" y="0"/>
                  <a:ext cx="475" cy="556"/>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02" name="Group 49"/>
              <p:cNvGrpSpPr>
                <a:grpSpLocks/>
              </p:cNvGrpSpPr>
              <p:nvPr/>
            </p:nvGrpSpPr>
            <p:grpSpPr bwMode="auto">
              <a:xfrm>
                <a:off x="2317" y="0"/>
                <a:ext cx="456" cy="556"/>
                <a:chOff x="2317" y="0"/>
                <a:chExt cx="456" cy="556"/>
              </a:xfrm>
            </p:grpSpPr>
            <p:sp>
              <p:nvSpPr>
                <p:cNvPr id="8293" name="Rectangle 7"/>
                <p:cNvSpPr>
                  <a:spLocks noChangeArrowheads="1"/>
                </p:cNvSpPr>
                <p:nvPr/>
              </p:nvSpPr>
              <p:spPr bwMode="auto">
                <a:xfrm>
                  <a:off x="2360" y="0"/>
                  <a:ext cx="370" cy="55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b="1" dirty="0">
                      <a:latin typeface="+mj-lt"/>
                    </a:rPr>
                    <a:t>Sanskrit</a:t>
                  </a:r>
                </a:p>
                <a:p>
                  <a:pPr eaLnBrk="0" hangingPunct="0"/>
                  <a:endParaRPr lang="en-US" b="1">
                    <a:latin typeface="+mj-lt"/>
                  </a:endParaRPr>
                </a:p>
              </p:txBody>
            </p:sp>
            <p:sp>
              <p:nvSpPr>
                <p:cNvPr id="8294" name="Rectangle 48"/>
                <p:cNvSpPr>
                  <a:spLocks noChangeArrowheads="1"/>
                </p:cNvSpPr>
                <p:nvPr/>
              </p:nvSpPr>
              <p:spPr bwMode="auto">
                <a:xfrm>
                  <a:off x="2317" y="0"/>
                  <a:ext cx="456" cy="556"/>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03" name="Group 51"/>
              <p:cNvGrpSpPr>
                <a:grpSpLocks/>
              </p:cNvGrpSpPr>
              <p:nvPr/>
            </p:nvGrpSpPr>
            <p:grpSpPr bwMode="auto">
              <a:xfrm>
                <a:off x="0" y="556"/>
                <a:ext cx="470" cy="556"/>
                <a:chOff x="0" y="556"/>
                <a:chExt cx="470" cy="556"/>
              </a:xfrm>
            </p:grpSpPr>
            <p:sp>
              <p:nvSpPr>
                <p:cNvPr id="8291" name="Rectangle 8"/>
                <p:cNvSpPr>
                  <a:spLocks noChangeArrowheads="1"/>
                </p:cNvSpPr>
                <p:nvPr/>
              </p:nvSpPr>
              <p:spPr bwMode="auto">
                <a:xfrm>
                  <a:off x="43" y="556"/>
                  <a:ext cx="384" cy="55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dirty="0" err="1">
                      <a:latin typeface="+mj-lt"/>
                    </a:rPr>
                    <a:t>Ieuanc</a:t>
                  </a:r>
                  <a:endParaRPr lang="en-US" dirty="0">
                    <a:latin typeface="+mj-lt"/>
                  </a:endParaRPr>
                </a:p>
                <a:p>
                  <a:pPr eaLnBrk="0" hangingPunct="0"/>
                  <a:endParaRPr lang="en-US" dirty="0">
                    <a:latin typeface="+mj-lt"/>
                  </a:endParaRPr>
                </a:p>
              </p:txBody>
            </p:sp>
            <p:sp>
              <p:nvSpPr>
                <p:cNvPr id="8292" name="Rectangle 50"/>
                <p:cNvSpPr>
                  <a:spLocks noChangeArrowheads="1"/>
                </p:cNvSpPr>
                <p:nvPr/>
              </p:nvSpPr>
              <p:spPr bwMode="auto">
                <a:xfrm>
                  <a:off x="0" y="556"/>
                  <a:ext cx="470" cy="556"/>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04" name="Group 53"/>
              <p:cNvGrpSpPr>
                <a:grpSpLocks/>
              </p:cNvGrpSpPr>
              <p:nvPr/>
            </p:nvGrpSpPr>
            <p:grpSpPr bwMode="auto">
              <a:xfrm>
                <a:off x="470" y="556"/>
                <a:ext cx="447" cy="556"/>
                <a:chOff x="470" y="556"/>
                <a:chExt cx="447" cy="556"/>
              </a:xfrm>
            </p:grpSpPr>
            <p:sp>
              <p:nvSpPr>
                <p:cNvPr id="8289" name="Rectangle 9"/>
                <p:cNvSpPr>
                  <a:spLocks noChangeArrowheads="1"/>
                </p:cNvSpPr>
                <p:nvPr/>
              </p:nvSpPr>
              <p:spPr bwMode="auto">
                <a:xfrm>
                  <a:off x="513" y="556"/>
                  <a:ext cx="361" cy="55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dirty="0" err="1">
                      <a:latin typeface="+mj-lt"/>
                    </a:rPr>
                    <a:t>Juvenis</a:t>
                  </a:r>
                </a:p>
                <a:p>
                  <a:pPr eaLnBrk="0" hangingPunct="0"/>
                  <a:endParaRPr lang="en-US">
                    <a:latin typeface="+mj-lt"/>
                  </a:endParaRPr>
                </a:p>
              </p:txBody>
            </p:sp>
            <p:sp>
              <p:nvSpPr>
                <p:cNvPr id="8290" name="Rectangle 52"/>
                <p:cNvSpPr>
                  <a:spLocks noChangeArrowheads="1"/>
                </p:cNvSpPr>
                <p:nvPr/>
              </p:nvSpPr>
              <p:spPr bwMode="auto">
                <a:xfrm>
                  <a:off x="470" y="556"/>
                  <a:ext cx="447" cy="556"/>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05" name="Group 55"/>
              <p:cNvGrpSpPr>
                <a:grpSpLocks/>
              </p:cNvGrpSpPr>
              <p:nvPr/>
            </p:nvGrpSpPr>
            <p:grpSpPr bwMode="auto">
              <a:xfrm>
                <a:off x="917" y="556"/>
                <a:ext cx="456" cy="556"/>
                <a:chOff x="917" y="556"/>
                <a:chExt cx="456" cy="556"/>
              </a:xfrm>
            </p:grpSpPr>
            <p:sp>
              <p:nvSpPr>
                <p:cNvPr id="8287" name="Rectangle 10"/>
                <p:cNvSpPr>
                  <a:spLocks noChangeArrowheads="1"/>
                </p:cNvSpPr>
                <p:nvPr/>
              </p:nvSpPr>
              <p:spPr bwMode="auto">
                <a:xfrm>
                  <a:off x="960" y="556"/>
                  <a:ext cx="370" cy="55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dirty="0">
                      <a:latin typeface="+mj-lt"/>
                    </a:rPr>
                    <a:t>Young</a:t>
                  </a:r>
                </a:p>
                <a:p>
                  <a:pPr eaLnBrk="0" hangingPunct="0"/>
                  <a:endParaRPr lang="en-US">
                    <a:latin typeface="+mj-lt"/>
                  </a:endParaRPr>
                </a:p>
              </p:txBody>
            </p:sp>
            <p:sp>
              <p:nvSpPr>
                <p:cNvPr id="8288" name="Rectangle 54"/>
                <p:cNvSpPr>
                  <a:spLocks noChangeArrowheads="1"/>
                </p:cNvSpPr>
                <p:nvPr/>
              </p:nvSpPr>
              <p:spPr bwMode="auto">
                <a:xfrm>
                  <a:off x="917" y="556"/>
                  <a:ext cx="456" cy="556"/>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06" name="Group 57"/>
              <p:cNvGrpSpPr>
                <a:grpSpLocks/>
              </p:cNvGrpSpPr>
              <p:nvPr/>
            </p:nvGrpSpPr>
            <p:grpSpPr bwMode="auto">
              <a:xfrm>
                <a:off x="1373" y="556"/>
                <a:ext cx="469" cy="556"/>
                <a:chOff x="1373" y="556"/>
                <a:chExt cx="469" cy="556"/>
              </a:xfrm>
            </p:grpSpPr>
            <p:sp>
              <p:nvSpPr>
                <p:cNvPr id="8285" name="Rectangle 11"/>
                <p:cNvSpPr>
                  <a:spLocks noChangeArrowheads="1"/>
                </p:cNvSpPr>
                <p:nvPr/>
              </p:nvSpPr>
              <p:spPr bwMode="auto">
                <a:xfrm>
                  <a:off x="1416" y="556"/>
                  <a:ext cx="383" cy="55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dirty="0">
                      <a:latin typeface="+mj-lt"/>
                    </a:rPr>
                    <a:t>Jung</a:t>
                  </a:r>
                </a:p>
                <a:p>
                  <a:pPr eaLnBrk="0" hangingPunct="0"/>
                  <a:endParaRPr lang="en-US">
                    <a:latin typeface="+mj-lt"/>
                  </a:endParaRPr>
                </a:p>
              </p:txBody>
            </p:sp>
            <p:sp>
              <p:nvSpPr>
                <p:cNvPr id="8286" name="Rectangle 56"/>
                <p:cNvSpPr>
                  <a:spLocks noChangeArrowheads="1"/>
                </p:cNvSpPr>
                <p:nvPr/>
              </p:nvSpPr>
              <p:spPr bwMode="auto">
                <a:xfrm>
                  <a:off x="1373" y="556"/>
                  <a:ext cx="469" cy="556"/>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07" name="Group 59"/>
              <p:cNvGrpSpPr>
                <a:grpSpLocks/>
              </p:cNvGrpSpPr>
              <p:nvPr/>
            </p:nvGrpSpPr>
            <p:grpSpPr bwMode="auto">
              <a:xfrm>
                <a:off x="1842" y="556"/>
                <a:ext cx="475" cy="556"/>
                <a:chOff x="1842" y="556"/>
                <a:chExt cx="475" cy="556"/>
              </a:xfrm>
            </p:grpSpPr>
            <p:sp>
              <p:nvSpPr>
                <p:cNvPr id="8283" name="Rectangle 12"/>
                <p:cNvSpPr>
                  <a:spLocks noChangeArrowheads="1"/>
                </p:cNvSpPr>
                <p:nvPr/>
              </p:nvSpPr>
              <p:spPr bwMode="auto">
                <a:xfrm>
                  <a:off x="1885" y="556"/>
                  <a:ext cx="389" cy="55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dirty="0" err="1">
                      <a:latin typeface="+mj-lt"/>
                    </a:rPr>
                    <a:t>Jóven</a:t>
                  </a:r>
                  <a:r>
                    <a:rPr lang="en-US" dirty="0">
                      <a:latin typeface="+mj-lt"/>
                    </a:rPr>
                    <a:t> / </a:t>
                  </a:r>
                </a:p>
                <a:p>
                  <a:pPr eaLnBrk="0" hangingPunct="0"/>
                  <a:endParaRPr lang="en-US">
                    <a:latin typeface="+mj-lt"/>
                  </a:endParaRPr>
                </a:p>
              </p:txBody>
            </p:sp>
            <p:sp>
              <p:nvSpPr>
                <p:cNvPr id="8284" name="Rectangle 58"/>
                <p:cNvSpPr>
                  <a:spLocks noChangeArrowheads="1"/>
                </p:cNvSpPr>
                <p:nvPr/>
              </p:nvSpPr>
              <p:spPr bwMode="auto">
                <a:xfrm>
                  <a:off x="1842" y="556"/>
                  <a:ext cx="475" cy="556"/>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08" name="Group 61"/>
              <p:cNvGrpSpPr>
                <a:grpSpLocks/>
              </p:cNvGrpSpPr>
              <p:nvPr/>
            </p:nvGrpSpPr>
            <p:grpSpPr bwMode="auto">
              <a:xfrm>
                <a:off x="2317" y="556"/>
                <a:ext cx="456" cy="556"/>
                <a:chOff x="2317" y="556"/>
                <a:chExt cx="456" cy="556"/>
              </a:xfrm>
            </p:grpSpPr>
            <p:sp>
              <p:nvSpPr>
                <p:cNvPr id="8281" name="Rectangle 13"/>
                <p:cNvSpPr>
                  <a:spLocks noChangeArrowheads="1"/>
                </p:cNvSpPr>
                <p:nvPr/>
              </p:nvSpPr>
              <p:spPr bwMode="auto">
                <a:xfrm>
                  <a:off x="2360" y="556"/>
                  <a:ext cx="370" cy="55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dirty="0">
                      <a:latin typeface="+mj-lt"/>
                    </a:rPr>
                    <a:t>Yuvan-</a:t>
                  </a:r>
                </a:p>
                <a:p>
                  <a:pPr eaLnBrk="0" hangingPunct="0"/>
                  <a:endParaRPr lang="en-US">
                    <a:latin typeface="+mj-lt"/>
                  </a:endParaRPr>
                </a:p>
              </p:txBody>
            </p:sp>
            <p:sp>
              <p:nvSpPr>
                <p:cNvPr id="8282" name="Rectangle 60"/>
                <p:cNvSpPr>
                  <a:spLocks noChangeArrowheads="1"/>
                </p:cNvSpPr>
                <p:nvPr/>
              </p:nvSpPr>
              <p:spPr bwMode="auto">
                <a:xfrm>
                  <a:off x="2317" y="556"/>
                  <a:ext cx="456" cy="556"/>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09" name="Group 63"/>
              <p:cNvGrpSpPr>
                <a:grpSpLocks/>
              </p:cNvGrpSpPr>
              <p:nvPr/>
            </p:nvGrpSpPr>
            <p:grpSpPr bwMode="auto">
              <a:xfrm>
                <a:off x="0" y="1112"/>
                <a:ext cx="470" cy="422"/>
                <a:chOff x="0" y="1112"/>
                <a:chExt cx="470" cy="422"/>
              </a:xfrm>
            </p:grpSpPr>
            <p:sp>
              <p:nvSpPr>
                <p:cNvPr id="8279" name="Rectangle 14"/>
                <p:cNvSpPr>
                  <a:spLocks noChangeArrowheads="1"/>
                </p:cNvSpPr>
                <p:nvPr/>
              </p:nvSpPr>
              <p:spPr bwMode="auto">
                <a:xfrm>
                  <a:off x="43" y="1112"/>
                  <a:ext cx="384" cy="42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dirty="0">
                      <a:latin typeface="+mj-lt"/>
                    </a:rPr>
                    <a:t>Dant</a:t>
                  </a:r>
                </a:p>
                <a:p>
                  <a:pPr eaLnBrk="0" hangingPunct="0"/>
                  <a:endParaRPr lang="en-US">
                    <a:latin typeface="+mj-lt"/>
                  </a:endParaRPr>
                </a:p>
              </p:txBody>
            </p:sp>
            <p:sp>
              <p:nvSpPr>
                <p:cNvPr id="8280" name="Rectangle 62"/>
                <p:cNvSpPr>
                  <a:spLocks noChangeArrowheads="1"/>
                </p:cNvSpPr>
                <p:nvPr/>
              </p:nvSpPr>
              <p:spPr bwMode="auto">
                <a:xfrm>
                  <a:off x="0" y="1112"/>
                  <a:ext cx="470" cy="422"/>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10" name="Group 65"/>
              <p:cNvGrpSpPr>
                <a:grpSpLocks/>
              </p:cNvGrpSpPr>
              <p:nvPr/>
            </p:nvGrpSpPr>
            <p:grpSpPr bwMode="auto">
              <a:xfrm>
                <a:off x="470" y="1112"/>
                <a:ext cx="447" cy="422"/>
                <a:chOff x="470" y="1112"/>
                <a:chExt cx="447" cy="422"/>
              </a:xfrm>
            </p:grpSpPr>
            <p:sp>
              <p:nvSpPr>
                <p:cNvPr id="8277" name="Rectangle 15"/>
                <p:cNvSpPr>
                  <a:spLocks noChangeArrowheads="1"/>
                </p:cNvSpPr>
                <p:nvPr/>
              </p:nvSpPr>
              <p:spPr bwMode="auto">
                <a:xfrm>
                  <a:off x="513" y="1112"/>
                  <a:ext cx="361" cy="42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dirty="0">
                      <a:latin typeface="+mj-lt"/>
                    </a:rPr>
                    <a:t>Dens</a:t>
                  </a:r>
                </a:p>
                <a:p>
                  <a:pPr eaLnBrk="0" hangingPunct="0"/>
                  <a:endParaRPr lang="en-US">
                    <a:latin typeface="+mj-lt"/>
                  </a:endParaRPr>
                </a:p>
              </p:txBody>
            </p:sp>
            <p:sp>
              <p:nvSpPr>
                <p:cNvPr id="8278" name="Rectangle 64"/>
                <p:cNvSpPr>
                  <a:spLocks noChangeArrowheads="1"/>
                </p:cNvSpPr>
                <p:nvPr/>
              </p:nvSpPr>
              <p:spPr bwMode="auto">
                <a:xfrm>
                  <a:off x="470" y="1112"/>
                  <a:ext cx="447" cy="422"/>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11" name="Group 67"/>
              <p:cNvGrpSpPr>
                <a:grpSpLocks/>
              </p:cNvGrpSpPr>
              <p:nvPr/>
            </p:nvGrpSpPr>
            <p:grpSpPr bwMode="auto">
              <a:xfrm>
                <a:off x="917" y="1112"/>
                <a:ext cx="456" cy="422"/>
                <a:chOff x="917" y="1112"/>
                <a:chExt cx="456" cy="422"/>
              </a:xfrm>
            </p:grpSpPr>
            <p:sp>
              <p:nvSpPr>
                <p:cNvPr id="8275" name="Rectangle 16"/>
                <p:cNvSpPr>
                  <a:spLocks noChangeArrowheads="1"/>
                </p:cNvSpPr>
                <p:nvPr/>
              </p:nvSpPr>
              <p:spPr bwMode="auto">
                <a:xfrm>
                  <a:off x="960" y="1112"/>
                  <a:ext cx="370" cy="42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a:latin typeface="+mj-lt"/>
                    </a:rPr>
                    <a:t>Tooth</a:t>
                  </a:r>
                </a:p>
                <a:p>
                  <a:pPr eaLnBrk="0" hangingPunct="0"/>
                  <a:endParaRPr lang="en-US">
                    <a:latin typeface="+mj-lt"/>
                  </a:endParaRPr>
                </a:p>
              </p:txBody>
            </p:sp>
            <p:sp>
              <p:nvSpPr>
                <p:cNvPr id="8276" name="Rectangle 66"/>
                <p:cNvSpPr>
                  <a:spLocks noChangeArrowheads="1"/>
                </p:cNvSpPr>
                <p:nvPr/>
              </p:nvSpPr>
              <p:spPr bwMode="auto">
                <a:xfrm>
                  <a:off x="917" y="1112"/>
                  <a:ext cx="456" cy="422"/>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12" name="Group 69"/>
              <p:cNvGrpSpPr>
                <a:grpSpLocks/>
              </p:cNvGrpSpPr>
              <p:nvPr/>
            </p:nvGrpSpPr>
            <p:grpSpPr bwMode="auto">
              <a:xfrm>
                <a:off x="1373" y="1112"/>
                <a:ext cx="469" cy="422"/>
                <a:chOff x="1373" y="1112"/>
                <a:chExt cx="469" cy="422"/>
              </a:xfrm>
            </p:grpSpPr>
            <p:sp>
              <p:nvSpPr>
                <p:cNvPr id="8273" name="Rectangle 17"/>
                <p:cNvSpPr>
                  <a:spLocks noChangeArrowheads="1"/>
                </p:cNvSpPr>
                <p:nvPr/>
              </p:nvSpPr>
              <p:spPr bwMode="auto">
                <a:xfrm>
                  <a:off x="1416" y="1112"/>
                  <a:ext cx="383" cy="42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a:latin typeface="+mj-lt"/>
                    </a:rPr>
                    <a:t>Zahn</a:t>
                  </a:r>
                </a:p>
                <a:p>
                  <a:pPr eaLnBrk="0" hangingPunct="0"/>
                  <a:endParaRPr lang="en-US">
                    <a:latin typeface="+mj-lt"/>
                  </a:endParaRPr>
                </a:p>
              </p:txBody>
            </p:sp>
            <p:sp>
              <p:nvSpPr>
                <p:cNvPr id="8274" name="Rectangle 68"/>
                <p:cNvSpPr>
                  <a:spLocks noChangeArrowheads="1"/>
                </p:cNvSpPr>
                <p:nvPr/>
              </p:nvSpPr>
              <p:spPr bwMode="auto">
                <a:xfrm>
                  <a:off x="1373" y="1112"/>
                  <a:ext cx="469" cy="422"/>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13" name="Group 71"/>
              <p:cNvGrpSpPr>
                <a:grpSpLocks/>
              </p:cNvGrpSpPr>
              <p:nvPr/>
            </p:nvGrpSpPr>
            <p:grpSpPr bwMode="auto">
              <a:xfrm>
                <a:off x="1842" y="1112"/>
                <a:ext cx="475" cy="422"/>
                <a:chOff x="1842" y="1112"/>
                <a:chExt cx="475" cy="422"/>
              </a:xfrm>
            </p:grpSpPr>
            <p:sp>
              <p:nvSpPr>
                <p:cNvPr id="8271" name="Rectangle 18"/>
                <p:cNvSpPr>
                  <a:spLocks noChangeArrowheads="1"/>
                </p:cNvSpPr>
                <p:nvPr/>
              </p:nvSpPr>
              <p:spPr bwMode="auto">
                <a:xfrm>
                  <a:off x="1885" y="1112"/>
                  <a:ext cx="389" cy="42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dirty="0">
                      <a:latin typeface="+mj-lt"/>
                    </a:rPr>
                    <a:t>Diente</a:t>
                  </a:r>
                </a:p>
                <a:p>
                  <a:pPr eaLnBrk="0" hangingPunct="0"/>
                  <a:endParaRPr lang="en-US" dirty="0">
                    <a:latin typeface="+mj-lt"/>
                  </a:endParaRPr>
                </a:p>
              </p:txBody>
            </p:sp>
            <p:sp>
              <p:nvSpPr>
                <p:cNvPr id="8272" name="Rectangle 70"/>
                <p:cNvSpPr>
                  <a:spLocks noChangeArrowheads="1"/>
                </p:cNvSpPr>
                <p:nvPr/>
              </p:nvSpPr>
              <p:spPr bwMode="auto">
                <a:xfrm>
                  <a:off x="1842" y="1112"/>
                  <a:ext cx="475" cy="422"/>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14" name="Group 73"/>
              <p:cNvGrpSpPr>
                <a:grpSpLocks/>
              </p:cNvGrpSpPr>
              <p:nvPr/>
            </p:nvGrpSpPr>
            <p:grpSpPr bwMode="auto">
              <a:xfrm>
                <a:off x="2317" y="1112"/>
                <a:ext cx="456" cy="422"/>
                <a:chOff x="2317" y="1112"/>
                <a:chExt cx="456" cy="422"/>
              </a:xfrm>
            </p:grpSpPr>
            <p:sp>
              <p:nvSpPr>
                <p:cNvPr id="8269" name="Rectangle 19"/>
                <p:cNvSpPr>
                  <a:spLocks noChangeArrowheads="1"/>
                </p:cNvSpPr>
                <p:nvPr/>
              </p:nvSpPr>
              <p:spPr bwMode="auto">
                <a:xfrm>
                  <a:off x="2360" y="1112"/>
                  <a:ext cx="370" cy="42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a:latin typeface="+mj-lt"/>
                    </a:rPr>
                    <a:t>Danta</a:t>
                  </a:r>
                </a:p>
                <a:p>
                  <a:pPr eaLnBrk="0" hangingPunct="0"/>
                  <a:endParaRPr lang="en-US">
                    <a:latin typeface="+mj-lt"/>
                  </a:endParaRPr>
                </a:p>
              </p:txBody>
            </p:sp>
            <p:sp>
              <p:nvSpPr>
                <p:cNvPr id="8270" name="Rectangle 72"/>
                <p:cNvSpPr>
                  <a:spLocks noChangeArrowheads="1"/>
                </p:cNvSpPr>
                <p:nvPr/>
              </p:nvSpPr>
              <p:spPr bwMode="auto">
                <a:xfrm>
                  <a:off x="2317" y="1112"/>
                  <a:ext cx="456" cy="422"/>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15" name="Group 75"/>
              <p:cNvGrpSpPr>
                <a:grpSpLocks/>
              </p:cNvGrpSpPr>
              <p:nvPr/>
            </p:nvGrpSpPr>
            <p:grpSpPr bwMode="auto">
              <a:xfrm>
                <a:off x="0" y="1534"/>
                <a:ext cx="470" cy="422"/>
                <a:chOff x="0" y="1534"/>
                <a:chExt cx="470" cy="422"/>
              </a:xfrm>
            </p:grpSpPr>
            <p:sp>
              <p:nvSpPr>
                <p:cNvPr id="8267" name="Rectangle 20"/>
                <p:cNvSpPr>
                  <a:spLocks noChangeArrowheads="1"/>
                </p:cNvSpPr>
                <p:nvPr/>
              </p:nvSpPr>
              <p:spPr bwMode="auto">
                <a:xfrm>
                  <a:off x="43" y="1534"/>
                  <a:ext cx="384" cy="42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a:latin typeface="+mj-lt"/>
                    </a:rPr>
                    <a:t>Tenau</a:t>
                  </a:r>
                </a:p>
                <a:p>
                  <a:pPr eaLnBrk="0" hangingPunct="0"/>
                  <a:endParaRPr lang="en-US">
                    <a:latin typeface="+mj-lt"/>
                  </a:endParaRPr>
                </a:p>
              </p:txBody>
            </p:sp>
            <p:sp>
              <p:nvSpPr>
                <p:cNvPr id="8268" name="Rectangle 74"/>
                <p:cNvSpPr>
                  <a:spLocks noChangeArrowheads="1"/>
                </p:cNvSpPr>
                <p:nvPr/>
              </p:nvSpPr>
              <p:spPr bwMode="auto">
                <a:xfrm>
                  <a:off x="0" y="1534"/>
                  <a:ext cx="470" cy="422"/>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16" name="Group 77"/>
              <p:cNvGrpSpPr>
                <a:grpSpLocks/>
              </p:cNvGrpSpPr>
              <p:nvPr/>
            </p:nvGrpSpPr>
            <p:grpSpPr bwMode="auto">
              <a:xfrm>
                <a:off x="470" y="1534"/>
                <a:ext cx="447" cy="422"/>
                <a:chOff x="470" y="1534"/>
                <a:chExt cx="447" cy="422"/>
              </a:xfrm>
            </p:grpSpPr>
            <p:sp>
              <p:nvSpPr>
                <p:cNvPr id="8265" name="Rectangle 21"/>
                <p:cNvSpPr>
                  <a:spLocks noChangeArrowheads="1"/>
                </p:cNvSpPr>
                <p:nvPr/>
              </p:nvSpPr>
              <p:spPr bwMode="auto">
                <a:xfrm>
                  <a:off x="513" y="1534"/>
                  <a:ext cx="361" cy="42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a:latin typeface="+mj-lt"/>
                    </a:rPr>
                    <a:t>Tenuis</a:t>
                  </a:r>
                </a:p>
                <a:p>
                  <a:pPr eaLnBrk="0" hangingPunct="0"/>
                  <a:endParaRPr lang="en-US">
                    <a:latin typeface="+mj-lt"/>
                  </a:endParaRPr>
                </a:p>
              </p:txBody>
            </p:sp>
            <p:sp>
              <p:nvSpPr>
                <p:cNvPr id="8266" name="Rectangle 76"/>
                <p:cNvSpPr>
                  <a:spLocks noChangeArrowheads="1"/>
                </p:cNvSpPr>
                <p:nvPr/>
              </p:nvSpPr>
              <p:spPr bwMode="auto">
                <a:xfrm>
                  <a:off x="470" y="1534"/>
                  <a:ext cx="447" cy="422"/>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17" name="Group 79"/>
              <p:cNvGrpSpPr>
                <a:grpSpLocks/>
              </p:cNvGrpSpPr>
              <p:nvPr/>
            </p:nvGrpSpPr>
            <p:grpSpPr bwMode="auto">
              <a:xfrm>
                <a:off x="917" y="1534"/>
                <a:ext cx="456" cy="422"/>
                <a:chOff x="917" y="1534"/>
                <a:chExt cx="456" cy="422"/>
              </a:xfrm>
            </p:grpSpPr>
            <p:sp>
              <p:nvSpPr>
                <p:cNvPr id="8263" name="Rectangle 22"/>
                <p:cNvSpPr>
                  <a:spLocks noChangeArrowheads="1"/>
                </p:cNvSpPr>
                <p:nvPr/>
              </p:nvSpPr>
              <p:spPr bwMode="auto">
                <a:xfrm>
                  <a:off x="960" y="1534"/>
                  <a:ext cx="370" cy="42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a:latin typeface="+mj-lt"/>
                    </a:rPr>
                    <a:t>Thin</a:t>
                  </a:r>
                </a:p>
                <a:p>
                  <a:pPr eaLnBrk="0" hangingPunct="0"/>
                  <a:endParaRPr lang="en-US">
                    <a:latin typeface="+mj-lt"/>
                  </a:endParaRPr>
                </a:p>
              </p:txBody>
            </p:sp>
            <p:sp>
              <p:nvSpPr>
                <p:cNvPr id="8264" name="Rectangle 78"/>
                <p:cNvSpPr>
                  <a:spLocks noChangeArrowheads="1"/>
                </p:cNvSpPr>
                <p:nvPr/>
              </p:nvSpPr>
              <p:spPr bwMode="auto">
                <a:xfrm>
                  <a:off x="917" y="1534"/>
                  <a:ext cx="456" cy="422"/>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18" name="Group 81"/>
              <p:cNvGrpSpPr>
                <a:grpSpLocks/>
              </p:cNvGrpSpPr>
              <p:nvPr/>
            </p:nvGrpSpPr>
            <p:grpSpPr bwMode="auto">
              <a:xfrm>
                <a:off x="1373" y="1534"/>
                <a:ext cx="469" cy="422"/>
                <a:chOff x="1373" y="1534"/>
                <a:chExt cx="469" cy="422"/>
              </a:xfrm>
            </p:grpSpPr>
            <p:sp>
              <p:nvSpPr>
                <p:cNvPr id="8261" name="Rectangle 23"/>
                <p:cNvSpPr>
                  <a:spLocks noChangeArrowheads="1"/>
                </p:cNvSpPr>
                <p:nvPr/>
              </p:nvSpPr>
              <p:spPr bwMode="auto">
                <a:xfrm>
                  <a:off x="1416" y="1534"/>
                  <a:ext cx="383" cy="42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a:latin typeface="+mj-lt"/>
                    </a:rPr>
                    <a:t>Dünn</a:t>
                  </a:r>
                </a:p>
                <a:p>
                  <a:pPr eaLnBrk="0" hangingPunct="0"/>
                  <a:endParaRPr lang="en-US">
                    <a:latin typeface="+mj-lt"/>
                  </a:endParaRPr>
                </a:p>
              </p:txBody>
            </p:sp>
            <p:sp>
              <p:nvSpPr>
                <p:cNvPr id="8262" name="Rectangle 80"/>
                <p:cNvSpPr>
                  <a:spLocks noChangeArrowheads="1"/>
                </p:cNvSpPr>
                <p:nvPr/>
              </p:nvSpPr>
              <p:spPr bwMode="auto">
                <a:xfrm>
                  <a:off x="1373" y="1534"/>
                  <a:ext cx="469" cy="422"/>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19" name="Group 83"/>
              <p:cNvGrpSpPr>
                <a:grpSpLocks/>
              </p:cNvGrpSpPr>
              <p:nvPr/>
            </p:nvGrpSpPr>
            <p:grpSpPr bwMode="auto">
              <a:xfrm>
                <a:off x="1842" y="1359"/>
                <a:ext cx="475" cy="597"/>
                <a:chOff x="1842" y="1359"/>
                <a:chExt cx="475" cy="597"/>
              </a:xfrm>
            </p:grpSpPr>
            <p:sp>
              <p:nvSpPr>
                <p:cNvPr id="8259" name="Rectangle 24"/>
                <p:cNvSpPr>
                  <a:spLocks noChangeArrowheads="1"/>
                </p:cNvSpPr>
                <p:nvPr/>
              </p:nvSpPr>
              <p:spPr bwMode="auto">
                <a:xfrm>
                  <a:off x="1885" y="1359"/>
                  <a:ext cx="389" cy="42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dirty="0">
                      <a:latin typeface="+mj-lt"/>
                    </a:rPr>
                    <a:t> </a:t>
                  </a:r>
                </a:p>
                <a:p>
                  <a:pPr eaLnBrk="0" hangingPunct="0"/>
                  <a:r>
                    <a:rPr lang="en-US" dirty="0">
                      <a:latin typeface="+mj-lt"/>
                    </a:rPr>
                    <a:t>Delgado</a:t>
                  </a:r>
                </a:p>
                <a:p>
                  <a:pPr eaLnBrk="0" hangingPunct="0"/>
                  <a:endParaRPr lang="en-US" dirty="0">
                    <a:latin typeface="+mj-lt"/>
                  </a:endParaRPr>
                </a:p>
              </p:txBody>
            </p:sp>
            <p:sp>
              <p:nvSpPr>
                <p:cNvPr id="8260" name="Rectangle 82"/>
                <p:cNvSpPr>
                  <a:spLocks noChangeArrowheads="1"/>
                </p:cNvSpPr>
                <p:nvPr/>
              </p:nvSpPr>
              <p:spPr bwMode="auto">
                <a:xfrm>
                  <a:off x="1842" y="1534"/>
                  <a:ext cx="475" cy="422"/>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20" name="Group 85"/>
              <p:cNvGrpSpPr>
                <a:grpSpLocks/>
              </p:cNvGrpSpPr>
              <p:nvPr/>
            </p:nvGrpSpPr>
            <p:grpSpPr bwMode="auto">
              <a:xfrm>
                <a:off x="2317" y="1534"/>
                <a:ext cx="456" cy="422"/>
                <a:chOff x="2317" y="1534"/>
                <a:chExt cx="456" cy="422"/>
              </a:xfrm>
            </p:grpSpPr>
            <p:sp>
              <p:nvSpPr>
                <p:cNvPr id="8257" name="Rectangle 25"/>
                <p:cNvSpPr>
                  <a:spLocks noChangeArrowheads="1"/>
                </p:cNvSpPr>
                <p:nvPr/>
              </p:nvSpPr>
              <p:spPr bwMode="auto">
                <a:xfrm>
                  <a:off x="2360" y="1534"/>
                  <a:ext cx="370" cy="42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a:latin typeface="+mj-lt"/>
                    </a:rPr>
                    <a:t>Tanas</a:t>
                  </a:r>
                </a:p>
                <a:p>
                  <a:pPr eaLnBrk="0" hangingPunct="0"/>
                  <a:endParaRPr lang="en-US">
                    <a:latin typeface="+mj-lt"/>
                  </a:endParaRPr>
                </a:p>
              </p:txBody>
            </p:sp>
            <p:sp>
              <p:nvSpPr>
                <p:cNvPr id="8258" name="Rectangle 84"/>
                <p:cNvSpPr>
                  <a:spLocks noChangeArrowheads="1"/>
                </p:cNvSpPr>
                <p:nvPr/>
              </p:nvSpPr>
              <p:spPr bwMode="auto">
                <a:xfrm>
                  <a:off x="2317" y="1534"/>
                  <a:ext cx="456" cy="422"/>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21" name="Group 87"/>
              <p:cNvGrpSpPr>
                <a:grpSpLocks/>
              </p:cNvGrpSpPr>
              <p:nvPr/>
            </p:nvGrpSpPr>
            <p:grpSpPr bwMode="auto">
              <a:xfrm>
                <a:off x="0" y="1956"/>
                <a:ext cx="470" cy="690"/>
                <a:chOff x="0" y="1956"/>
                <a:chExt cx="470" cy="690"/>
              </a:xfrm>
            </p:grpSpPr>
            <p:sp>
              <p:nvSpPr>
                <p:cNvPr id="8255" name="Rectangle 26"/>
                <p:cNvSpPr>
                  <a:spLocks noChangeArrowheads="1"/>
                </p:cNvSpPr>
                <p:nvPr/>
              </p:nvSpPr>
              <p:spPr bwMode="auto">
                <a:xfrm>
                  <a:off x="43" y="1956"/>
                  <a:ext cx="384" cy="42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dirty="0" err="1">
                      <a:latin typeface="+mj-lt"/>
                    </a:rPr>
                    <a:t>Gweddw</a:t>
                  </a:r>
                  <a:endParaRPr lang="en-US" dirty="0">
                    <a:latin typeface="+mj-lt"/>
                  </a:endParaRPr>
                </a:p>
                <a:p>
                  <a:pPr eaLnBrk="0" hangingPunct="0"/>
                  <a:endParaRPr lang="en-US" dirty="0">
                    <a:latin typeface="+mj-lt"/>
                  </a:endParaRPr>
                </a:p>
              </p:txBody>
            </p:sp>
            <p:sp>
              <p:nvSpPr>
                <p:cNvPr id="8256" name="Rectangle 86"/>
                <p:cNvSpPr>
                  <a:spLocks noChangeArrowheads="1"/>
                </p:cNvSpPr>
                <p:nvPr/>
              </p:nvSpPr>
              <p:spPr bwMode="auto">
                <a:xfrm>
                  <a:off x="0" y="1956"/>
                  <a:ext cx="470" cy="690"/>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22" name="Group 89"/>
              <p:cNvGrpSpPr>
                <a:grpSpLocks/>
              </p:cNvGrpSpPr>
              <p:nvPr/>
            </p:nvGrpSpPr>
            <p:grpSpPr bwMode="auto">
              <a:xfrm>
                <a:off x="470" y="1956"/>
                <a:ext cx="447" cy="690"/>
                <a:chOff x="470" y="1956"/>
                <a:chExt cx="447" cy="690"/>
              </a:xfrm>
            </p:grpSpPr>
            <p:sp>
              <p:nvSpPr>
                <p:cNvPr id="8253" name="Rectangle 27"/>
                <p:cNvSpPr>
                  <a:spLocks noChangeArrowheads="1"/>
                </p:cNvSpPr>
                <p:nvPr/>
              </p:nvSpPr>
              <p:spPr bwMode="auto">
                <a:xfrm>
                  <a:off x="513" y="1956"/>
                  <a:ext cx="361" cy="42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dirty="0" err="1">
                      <a:latin typeface="+mj-lt"/>
                    </a:rPr>
                    <a:t>Vidua</a:t>
                  </a:r>
                  <a:endParaRPr lang="en-US" dirty="0">
                    <a:latin typeface="+mj-lt"/>
                  </a:endParaRPr>
                </a:p>
                <a:p>
                  <a:pPr eaLnBrk="0" hangingPunct="0"/>
                  <a:endParaRPr lang="en-US" dirty="0">
                    <a:latin typeface="+mj-lt"/>
                  </a:endParaRPr>
                </a:p>
              </p:txBody>
            </p:sp>
            <p:sp>
              <p:nvSpPr>
                <p:cNvPr id="8254" name="Rectangle 88"/>
                <p:cNvSpPr>
                  <a:spLocks noChangeArrowheads="1"/>
                </p:cNvSpPr>
                <p:nvPr/>
              </p:nvSpPr>
              <p:spPr bwMode="auto">
                <a:xfrm>
                  <a:off x="470" y="1956"/>
                  <a:ext cx="447" cy="690"/>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23" name="Group 91"/>
              <p:cNvGrpSpPr>
                <a:grpSpLocks/>
              </p:cNvGrpSpPr>
              <p:nvPr/>
            </p:nvGrpSpPr>
            <p:grpSpPr bwMode="auto">
              <a:xfrm>
                <a:off x="917" y="1956"/>
                <a:ext cx="456" cy="690"/>
                <a:chOff x="917" y="1956"/>
                <a:chExt cx="456" cy="690"/>
              </a:xfrm>
            </p:grpSpPr>
            <p:sp>
              <p:nvSpPr>
                <p:cNvPr id="8251" name="Rectangle 28"/>
                <p:cNvSpPr>
                  <a:spLocks noChangeArrowheads="1"/>
                </p:cNvSpPr>
                <p:nvPr/>
              </p:nvSpPr>
              <p:spPr bwMode="auto">
                <a:xfrm>
                  <a:off x="960" y="1956"/>
                  <a:ext cx="370" cy="42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dirty="0">
                      <a:latin typeface="+mj-lt"/>
                    </a:rPr>
                    <a:t>Widow</a:t>
                  </a:r>
                </a:p>
                <a:p>
                  <a:pPr eaLnBrk="0" hangingPunct="0"/>
                  <a:endParaRPr lang="en-US" dirty="0">
                    <a:latin typeface="+mj-lt"/>
                  </a:endParaRPr>
                </a:p>
              </p:txBody>
            </p:sp>
            <p:sp>
              <p:nvSpPr>
                <p:cNvPr id="8252" name="Rectangle 90"/>
                <p:cNvSpPr>
                  <a:spLocks noChangeArrowheads="1"/>
                </p:cNvSpPr>
                <p:nvPr/>
              </p:nvSpPr>
              <p:spPr bwMode="auto">
                <a:xfrm>
                  <a:off x="917" y="1956"/>
                  <a:ext cx="456" cy="690"/>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24" name="Group 93"/>
              <p:cNvGrpSpPr>
                <a:grpSpLocks/>
              </p:cNvGrpSpPr>
              <p:nvPr/>
            </p:nvGrpSpPr>
            <p:grpSpPr bwMode="auto">
              <a:xfrm>
                <a:off x="1373" y="1956"/>
                <a:ext cx="469" cy="690"/>
                <a:chOff x="1373" y="1956"/>
                <a:chExt cx="469" cy="690"/>
              </a:xfrm>
            </p:grpSpPr>
            <p:sp>
              <p:nvSpPr>
                <p:cNvPr id="8249" name="Rectangle 29"/>
                <p:cNvSpPr>
                  <a:spLocks noChangeArrowheads="1"/>
                </p:cNvSpPr>
                <p:nvPr/>
              </p:nvSpPr>
              <p:spPr bwMode="auto">
                <a:xfrm>
                  <a:off x="1416" y="1956"/>
                  <a:ext cx="383" cy="42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dirty="0" err="1">
                      <a:latin typeface="+mj-lt"/>
                    </a:rPr>
                    <a:t>Witwe</a:t>
                  </a:r>
                  <a:endParaRPr lang="en-US" dirty="0">
                    <a:latin typeface="+mj-lt"/>
                  </a:endParaRPr>
                </a:p>
                <a:p>
                  <a:pPr eaLnBrk="0" hangingPunct="0"/>
                  <a:endParaRPr lang="en-US" dirty="0">
                    <a:latin typeface="+mj-lt"/>
                  </a:endParaRPr>
                </a:p>
              </p:txBody>
            </p:sp>
            <p:sp>
              <p:nvSpPr>
                <p:cNvPr id="8250" name="Rectangle 92"/>
                <p:cNvSpPr>
                  <a:spLocks noChangeArrowheads="1"/>
                </p:cNvSpPr>
                <p:nvPr/>
              </p:nvSpPr>
              <p:spPr bwMode="auto">
                <a:xfrm>
                  <a:off x="1373" y="1956"/>
                  <a:ext cx="469" cy="690"/>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25" name="Group 95"/>
              <p:cNvGrpSpPr>
                <a:grpSpLocks/>
              </p:cNvGrpSpPr>
              <p:nvPr/>
            </p:nvGrpSpPr>
            <p:grpSpPr bwMode="auto">
              <a:xfrm>
                <a:off x="1842" y="1956"/>
                <a:ext cx="475" cy="690"/>
                <a:chOff x="1842" y="1956"/>
                <a:chExt cx="475" cy="690"/>
              </a:xfrm>
            </p:grpSpPr>
            <p:sp>
              <p:nvSpPr>
                <p:cNvPr id="8247" name="Rectangle 30"/>
                <p:cNvSpPr>
                  <a:spLocks noChangeArrowheads="1"/>
                </p:cNvSpPr>
                <p:nvPr/>
              </p:nvSpPr>
              <p:spPr bwMode="auto">
                <a:xfrm>
                  <a:off x="1885" y="1956"/>
                  <a:ext cx="389" cy="42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dirty="0" err="1">
                      <a:latin typeface="+mj-lt"/>
                    </a:rPr>
                    <a:t>Viuda</a:t>
                  </a:r>
                  <a:endParaRPr lang="en-US" dirty="0">
                    <a:latin typeface="+mj-lt"/>
                  </a:endParaRPr>
                </a:p>
                <a:p>
                  <a:pPr eaLnBrk="0" hangingPunct="0"/>
                  <a:endParaRPr lang="en-US" dirty="0">
                    <a:latin typeface="+mj-lt"/>
                  </a:endParaRPr>
                </a:p>
              </p:txBody>
            </p:sp>
            <p:sp>
              <p:nvSpPr>
                <p:cNvPr id="8248" name="Rectangle 94"/>
                <p:cNvSpPr>
                  <a:spLocks noChangeArrowheads="1"/>
                </p:cNvSpPr>
                <p:nvPr/>
              </p:nvSpPr>
              <p:spPr bwMode="auto">
                <a:xfrm>
                  <a:off x="1842" y="1956"/>
                  <a:ext cx="475" cy="690"/>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26" name="Group 97"/>
              <p:cNvGrpSpPr>
                <a:grpSpLocks/>
              </p:cNvGrpSpPr>
              <p:nvPr/>
            </p:nvGrpSpPr>
            <p:grpSpPr bwMode="auto">
              <a:xfrm>
                <a:off x="2317" y="1956"/>
                <a:ext cx="456" cy="690"/>
                <a:chOff x="2317" y="1956"/>
                <a:chExt cx="456" cy="690"/>
              </a:xfrm>
            </p:grpSpPr>
            <p:sp>
              <p:nvSpPr>
                <p:cNvPr id="8245" name="Rectangle 31"/>
                <p:cNvSpPr>
                  <a:spLocks noChangeArrowheads="1"/>
                </p:cNvSpPr>
                <p:nvPr/>
              </p:nvSpPr>
              <p:spPr bwMode="auto">
                <a:xfrm>
                  <a:off x="2360" y="1956"/>
                  <a:ext cx="370" cy="26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a:latin typeface="+mj-lt"/>
                    </a:rPr>
                    <a:t>Mi vidhava</a:t>
                  </a:r>
                </a:p>
                <a:p>
                  <a:pPr eaLnBrk="0" hangingPunct="0"/>
                  <a:endParaRPr lang="en-US">
                    <a:latin typeface="+mj-lt"/>
                  </a:endParaRPr>
                </a:p>
              </p:txBody>
            </p:sp>
            <p:sp>
              <p:nvSpPr>
                <p:cNvPr id="8246" name="Rectangle 96"/>
                <p:cNvSpPr>
                  <a:spLocks noChangeArrowheads="1"/>
                </p:cNvSpPr>
                <p:nvPr/>
              </p:nvSpPr>
              <p:spPr bwMode="auto">
                <a:xfrm>
                  <a:off x="2317" y="1956"/>
                  <a:ext cx="456" cy="690"/>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27" name="Group 99"/>
              <p:cNvGrpSpPr>
                <a:grpSpLocks/>
              </p:cNvGrpSpPr>
              <p:nvPr/>
            </p:nvGrpSpPr>
            <p:grpSpPr bwMode="auto">
              <a:xfrm>
                <a:off x="0" y="2646"/>
                <a:ext cx="470" cy="422"/>
                <a:chOff x="0" y="2646"/>
                <a:chExt cx="470" cy="422"/>
              </a:xfrm>
            </p:grpSpPr>
            <p:sp>
              <p:nvSpPr>
                <p:cNvPr id="8243" name="Rectangle 32"/>
                <p:cNvSpPr>
                  <a:spLocks noChangeArrowheads="1"/>
                </p:cNvSpPr>
                <p:nvPr/>
              </p:nvSpPr>
              <p:spPr bwMode="auto">
                <a:xfrm>
                  <a:off x="43" y="2646"/>
                  <a:ext cx="384" cy="42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a:latin typeface="+mj-lt"/>
                    </a:rPr>
                    <a:t>Tri</a:t>
                  </a:r>
                </a:p>
                <a:p>
                  <a:pPr eaLnBrk="0" hangingPunct="0"/>
                  <a:endParaRPr lang="en-US">
                    <a:latin typeface="+mj-lt"/>
                  </a:endParaRPr>
                </a:p>
              </p:txBody>
            </p:sp>
            <p:sp>
              <p:nvSpPr>
                <p:cNvPr id="8244" name="Rectangle 98"/>
                <p:cNvSpPr>
                  <a:spLocks noChangeArrowheads="1"/>
                </p:cNvSpPr>
                <p:nvPr/>
              </p:nvSpPr>
              <p:spPr bwMode="auto">
                <a:xfrm>
                  <a:off x="0" y="2646"/>
                  <a:ext cx="470" cy="422"/>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28" name="Group 101"/>
              <p:cNvGrpSpPr>
                <a:grpSpLocks/>
              </p:cNvGrpSpPr>
              <p:nvPr/>
            </p:nvGrpSpPr>
            <p:grpSpPr bwMode="auto">
              <a:xfrm>
                <a:off x="470" y="2646"/>
                <a:ext cx="447" cy="422"/>
                <a:chOff x="470" y="2646"/>
                <a:chExt cx="447" cy="422"/>
              </a:xfrm>
            </p:grpSpPr>
            <p:sp>
              <p:nvSpPr>
                <p:cNvPr id="8241" name="Rectangle 33"/>
                <p:cNvSpPr>
                  <a:spLocks noChangeArrowheads="1"/>
                </p:cNvSpPr>
                <p:nvPr/>
              </p:nvSpPr>
              <p:spPr bwMode="auto">
                <a:xfrm>
                  <a:off x="513" y="2646"/>
                  <a:ext cx="361" cy="42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a:latin typeface="+mj-lt"/>
                    </a:rPr>
                    <a:t>Tres</a:t>
                  </a:r>
                </a:p>
                <a:p>
                  <a:pPr eaLnBrk="0" hangingPunct="0"/>
                  <a:endParaRPr lang="en-US">
                    <a:latin typeface="+mj-lt"/>
                  </a:endParaRPr>
                </a:p>
              </p:txBody>
            </p:sp>
            <p:sp>
              <p:nvSpPr>
                <p:cNvPr id="8242" name="Rectangle 100"/>
                <p:cNvSpPr>
                  <a:spLocks noChangeArrowheads="1"/>
                </p:cNvSpPr>
                <p:nvPr/>
              </p:nvSpPr>
              <p:spPr bwMode="auto">
                <a:xfrm>
                  <a:off x="470" y="2646"/>
                  <a:ext cx="447" cy="422"/>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29" name="Group 103"/>
              <p:cNvGrpSpPr>
                <a:grpSpLocks/>
              </p:cNvGrpSpPr>
              <p:nvPr/>
            </p:nvGrpSpPr>
            <p:grpSpPr bwMode="auto">
              <a:xfrm>
                <a:off x="917" y="2646"/>
                <a:ext cx="456" cy="422"/>
                <a:chOff x="917" y="2646"/>
                <a:chExt cx="456" cy="422"/>
              </a:xfrm>
            </p:grpSpPr>
            <p:sp>
              <p:nvSpPr>
                <p:cNvPr id="8239" name="Rectangle 34"/>
                <p:cNvSpPr>
                  <a:spLocks noChangeArrowheads="1"/>
                </p:cNvSpPr>
                <p:nvPr/>
              </p:nvSpPr>
              <p:spPr bwMode="auto">
                <a:xfrm>
                  <a:off x="960" y="2646"/>
                  <a:ext cx="370" cy="42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a:latin typeface="+mj-lt"/>
                    </a:rPr>
                    <a:t>Three</a:t>
                  </a:r>
                </a:p>
                <a:p>
                  <a:pPr eaLnBrk="0" hangingPunct="0"/>
                  <a:endParaRPr lang="en-US">
                    <a:latin typeface="+mj-lt"/>
                  </a:endParaRPr>
                </a:p>
              </p:txBody>
            </p:sp>
            <p:sp>
              <p:nvSpPr>
                <p:cNvPr id="8240" name="Rectangle 102"/>
                <p:cNvSpPr>
                  <a:spLocks noChangeArrowheads="1"/>
                </p:cNvSpPr>
                <p:nvPr/>
              </p:nvSpPr>
              <p:spPr bwMode="auto">
                <a:xfrm>
                  <a:off x="917" y="2646"/>
                  <a:ext cx="456" cy="422"/>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30" name="Group 105"/>
              <p:cNvGrpSpPr>
                <a:grpSpLocks/>
              </p:cNvGrpSpPr>
              <p:nvPr/>
            </p:nvGrpSpPr>
            <p:grpSpPr bwMode="auto">
              <a:xfrm>
                <a:off x="1373" y="2646"/>
                <a:ext cx="469" cy="422"/>
                <a:chOff x="1373" y="2646"/>
                <a:chExt cx="469" cy="422"/>
              </a:xfrm>
            </p:grpSpPr>
            <p:sp>
              <p:nvSpPr>
                <p:cNvPr id="8237" name="Rectangle 35"/>
                <p:cNvSpPr>
                  <a:spLocks noChangeArrowheads="1"/>
                </p:cNvSpPr>
                <p:nvPr/>
              </p:nvSpPr>
              <p:spPr bwMode="auto">
                <a:xfrm>
                  <a:off x="1416" y="2646"/>
                  <a:ext cx="383" cy="42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a:latin typeface="+mj-lt"/>
                    </a:rPr>
                    <a:t>Drei</a:t>
                  </a:r>
                </a:p>
                <a:p>
                  <a:pPr eaLnBrk="0" hangingPunct="0"/>
                  <a:endParaRPr lang="en-US">
                    <a:latin typeface="+mj-lt"/>
                  </a:endParaRPr>
                </a:p>
              </p:txBody>
            </p:sp>
            <p:sp>
              <p:nvSpPr>
                <p:cNvPr id="8238" name="Rectangle 104"/>
                <p:cNvSpPr>
                  <a:spLocks noChangeArrowheads="1"/>
                </p:cNvSpPr>
                <p:nvPr/>
              </p:nvSpPr>
              <p:spPr bwMode="auto">
                <a:xfrm>
                  <a:off x="1373" y="2646"/>
                  <a:ext cx="469" cy="422"/>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31" name="Group 107"/>
              <p:cNvGrpSpPr>
                <a:grpSpLocks/>
              </p:cNvGrpSpPr>
              <p:nvPr/>
            </p:nvGrpSpPr>
            <p:grpSpPr bwMode="auto">
              <a:xfrm>
                <a:off x="1842" y="2646"/>
                <a:ext cx="475" cy="422"/>
                <a:chOff x="1842" y="2646"/>
                <a:chExt cx="475" cy="422"/>
              </a:xfrm>
            </p:grpSpPr>
            <p:sp>
              <p:nvSpPr>
                <p:cNvPr id="8235" name="Rectangle 36"/>
                <p:cNvSpPr>
                  <a:spLocks noChangeArrowheads="1"/>
                </p:cNvSpPr>
                <p:nvPr/>
              </p:nvSpPr>
              <p:spPr bwMode="auto">
                <a:xfrm>
                  <a:off x="1885" y="2646"/>
                  <a:ext cx="389" cy="42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dirty="0">
                      <a:latin typeface="+mj-lt"/>
                    </a:rPr>
                    <a:t>Tres</a:t>
                  </a:r>
                </a:p>
                <a:p>
                  <a:pPr eaLnBrk="0" hangingPunct="0"/>
                  <a:endParaRPr lang="en-US" dirty="0">
                    <a:latin typeface="+mj-lt"/>
                  </a:endParaRPr>
                </a:p>
              </p:txBody>
            </p:sp>
            <p:sp>
              <p:nvSpPr>
                <p:cNvPr id="8236" name="Rectangle 106"/>
                <p:cNvSpPr>
                  <a:spLocks noChangeArrowheads="1"/>
                </p:cNvSpPr>
                <p:nvPr/>
              </p:nvSpPr>
              <p:spPr bwMode="auto">
                <a:xfrm>
                  <a:off x="1842" y="2646"/>
                  <a:ext cx="475" cy="422"/>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nvGrpSpPr>
              <p:cNvPr id="8232" name="Group 109"/>
              <p:cNvGrpSpPr>
                <a:grpSpLocks/>
              </p:cNvGrpSpPr>
              <p:nvPr/>
            </p:nvGrpSpPr>
            <p:grpSpPr bwMode="auto">
              <a:xfrm>
                <a:off x="2317" y="2646"/>
                <a:ext cx="456" cy="422"/>
                <a:chOff x="2317" y="2646"/>
                <a:chExt cx="456" cy="422"/>
              </a:xfrm>
            </p:grpSpPr>
            <p:sp>
              <p:nvSpPr>
                <p:cNvPr id="8233" name="Rectangle 37"/>
                <p:cNvSpPr>
                  <a:spLocks noChangeArrowheads="1"/>
                </p:cNvSpPr>
                <p:nvPr/>
              </p:nvSpPr>
              <p:spPr bwMode="auto">
                <a:xfrm>
                  <a:off x="2360" y="2646"/>
                  <a:ext cx="370" cy="42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r>
                    <a:rPr lang="en-US">
                      <a:latin typeface="+mj-lt"/>
                    </a:rPr>
                    <a:t>Trayas</a:t>
                  </a:r>
                </a:p>
                <a:p>
                  <a:pPr eaLnBrk="0" hangingPunct="0"/>
                  <a:endParaRPr lang="en-US">
                    <a:latin typeface="+mj-lt"/>
                  </a:endParaRPr>
                </a:p>
              </p:txBody>
            </p:sp>
            <p:sp>
              <p:nvSpPr>
                <p:cNvPr id="8234" name="Rectangle 108"/>
                <p:cNvSpPr>
                  <a:spLocks noChangeArrowheads="1"/>
                </p:cNvSpPr>
                <p:nvPr/>
              </p:nvSpPr>
              <p:spPr bwMode="auto">
                <a:xfrm>
                  <a:off x="2317" y="2646"/>
                  <a:ext cx="456" cy="422"/>
                </a:xfrm>
                <a:prstGeom prst="rect">
                  <a:avLst/>
                </a:prstGeom>
                <a:noFill/>
                <a:ln w="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a:latin typeface="+mj-lt"/>
                  </a:endParaRPr>
                </a:p>
              </p:txBody>
            </p:sp>
          </p:grpSp>
        </p:grpSp>
        <p:sp>
          <p:nvSpPr>
            <p:cNvPr id="8196" name="Rectangle 111"/>
            <p:cNvSpPr>
              <a:spLocks noChangeArrowheads="1"/>
            </p:cNvSpPr>
            <p:nvPr/>
          </p:nvSpPr>
          <p:spPr bwMode="auto">
            <a:xfrm>
              <a:off x="-2" y="-2"/>
              <a:ext cx="2777" cy="3072"/>
            </a:xfrm>
            <a:prstGeom prst="rect">
              <a:avLst/>
            </a:prstGeom>
            <a:noFill/>
            <a:ln w="7937">
              <a:solidFill>
                <a:srgbClr val="A0A0A0"/>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lstStyle/>
            <a:p>
              <a:endParaRPr lang="en-GB" dirty="0">
                <a:latin typeface="+mj-lt"/>
              </a:endParaRPr>
            </a:p>
          </p:txBody>
        </p:sp>
      </p:grpSp>
      <p:sp>
        <p:nvSpPr>
          <p:cNvPr id="113" name="Title 1">
            <a:extLst>
              <a:ext uri="{FF2B5EF4-FFF2-40B4-BE49-F238E27FC236}">
                <a16:creationId xmlns:a16="http://schemas.microsoft.com/office/drawing/2014/main" id="{0F5FBD1B-D9C9-B142-9DA7-21E65692EFFD}"/>
              </a:ext>
            </a:extLst>
          </p:cNvPr>
          <p:cNvSpPr txBox="1">
            <a:spLocks/>
          </p:cNvSpPr>
          <p:nvPr/>
        </p:nvSpPr>
        <p:spPr>
          <a:xfrm rot="16200000">
            <a:off x="-2177482" y="3921929"/>
            <a:ext cx="6257291" cy="1293028"/>
          </a:xfrm>
          <a:prstGeom prst="rect">
            <a:avLst/>
          </a:prstGeom>
        </p:spPr>
        <p:txBody>
          <a:bodyP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r>
              <a:rPr lang="en-US" sz="8000" b="1" dirty="0" err="1">
                <a:latin typeface="Ink Free" panose="03080402000500000000" pitchFamily="66" charset="0"/>
              </a:rPr>
              <a:t>Perthyn</a:t>
            </a:r>
            <a:endParaRPr lang="en-US" sz="8000" b="1" dirty="0">
              <a:latin typeface="Ink Free" panose="03080402000500000000" pitchFamily="66" charset="0"/>
            </a:endParaRPr>
          </a:p>
        </p:txBody>
      </p:sp>
    </p:spTree>
    <p:extLst>
      <p:ext uri="{BB962C8B-B14F-4D97-AF65-F5344CB8AC3E}">
        <p14:creationId xmlns:p14="http://schemas.microsoft.com/office/powerpoint/2010/main" val="205084725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73940" y="285108"/>
            <a:ext cx="7200900" cy="1485900"/>
          </a:xfrm>
        </p:spPr>
        <p:txBody>
          <a:bodyPr/>
          <a:lstStyle/>
          <a:p>
            <a:r>
              <a:rPr lang="en-US" dirty="0" err="1"/>
              <a:t>Perthynas</a:t>
            </a:r>
            <a:r>
              <a:rPr lang="en-US" dirty="0"/>
              <a:t> </a:t>
            </a:r>
            <a:r>
              <a:rPr lang="en-US" dirty="0" err="1"/>
              <a:t>geiriau</a:t>
            </a:r>
            <a:r>
              <a:rPr lang="en-US" dirty="0"/>
              <a:t> ….</a:t>
            </a:r>
          </a:p>
        </p:txBody>
      </p:sp>
      <p:graphicFrame>
        <p:nvGraphicFramePr>
          <p:cNvPr id="4" name="Table 3"/>
          <p:cNvGraphicFramePr>
            <a:graphicFrameLocks noGrp="1"/>
          </p:cNvGraphicFramePr>
          <p:nvPr>
            <p:extLst>
              <p:ext uri="{D42A27DB-BD31-4B8C-83A1-F6EECF244321}">
                <p14:modId xmlns:p14="http://schemas.microsoft.com/office/powerpoint/2010/main" val="803269385"/>
              </p:ext>
            </p:extLst>
          </p:nvPr>
        </p:nvGraphicFramePr>
        <p:xfrm>
          <a:off x="4500634" y="1771008"/>
          <a:ext cx="6096000" cy="1854200"/>
        </p:xfrm>
        <a:graphic>
          <a:graphicData uri="http://schemas.openxmlformats.org/drawingml/2006/table">
            <a:tbl>
              <a:tblPr firstRow="1" bandRow="1">
                <a:tableStyleId>{5C22544A-7EE6-4342-B048-85BDC9FD1C3A}</a:tableStyleId>
              </a:tblPr>
              <a:tblGrid>
                <a:gridCol w="1524000">
                  <a:extLst>
                    <a:ext uri="{9D8B030D-6E8A-4147-A177-3AD203B41FA5}">
                      <a16:colId xmlns:a16="http://schemas.microsoft.com/office/drawing/2014/main" val="20000"/>
                    </a:ext>
                  </a:extLst>
                </a:gridCol>
                <a:gridCol w="1524000">
                  <a:extLst>
                    <a:ext uri="{9D8B030D-6E8A-4147-A177-3AD203B41FA5}">
                      <a16:colId xmlns:a16="http://schemas.microsoft.com/office/drawing/2014/main" val="20001"/>
                    </a:ext>
                  </a:extLst>
                </a:gridCol>
                <a:gridCol w="1524000">
                  <a:extLst>
                    <a:ext uri="{9D8B030D-6E8A-4147-A177-3AD203B41FA5}">
                      <a16:colId xmlns:a16="http://schemas.microsoft.com/office/drawing/2014/main" val="20002"/>
                    </a:ext>
                  </a:extLst>
                </a:gridCol>
                <a:gridCol w="1524000">
                  <a:extLst>
                    <a:ext uri="{9D8B030D-6E8A-4147-A177-3AD203B41FA5}">
                      <a16:colId xmlns:a16="http://schemas.microsoft.com/office/drawing/2014/main" val="20003"/>
                    </a:ext>
                  </a:extLst>
                </a:gridCol>
              </a:tblGrid>
              <a:tr h="370840">
                <a:tc>
                  <a:txBody>
                    <a:bodyPr/>
                    <a:lstStyle/>
                    <a:p>
                      <a:pPr algn="ctr"/>
                      <a:r>
                        <a:rPr lang="en-US" dirty="0" err="1"/>
                        <a:t>Cymraeg</a:t>
                      </a:r>
                      <a:endParaRPr lang="en-US" dirty="0"/>
                    </a:p>
                  </a:txBody>
                  <a:tcPr/>
                </a:tc>
                <a:tc>
                  <a:txBody>
                    <a:bodyPr/>
                    <a:lstStyle/>
                    <a:p>
                      <a:pPr algn="ctr"/>
                      <a:r>
                        <a:rPr lang="en-US" dirty="0"/>
                        <a:t>Breton</a:t>
                      </a:r>
                    </a:p>
                  </a:txBody>
                  <a:tcPr/>
                </a:tc>
                <a:tc>
                  <a:txBody>
                    <a:bodyPr/>
                    <a:lstStyle/>
                    <a:p>
                      <a:pPr algn="ctr"/>
                      <a:r>
                        <a:rPr lang="en-US" dirty="0" err="1"/>
                        <a:t>Gwyddeleg</a:t>
                      </a:r>
                      <a:endParaRPr lang="en-US" dirty="0"/>
                    </a:p>
                  </a:txBody>
                  <a:tcPr/>
                </a:tc>
                <a:tc>
                  <a:txBody>
                    <a:bodyPr/>
                    <a:lstStyle/>
                    <a:p>
                      <a:pPr algn="ctr"/>
                      <a:r>
                        <a:rPr lang="en-US" dirty="0" err="1"/>
                        <a:t>Gaeleg</a:t>
                      </a:r>
                      <a:endParaRPr lang="en-US" dirty="0"/>
                    </a:p>
                  </a:txBody>
                  <a:tcPr/>
                </a:tc>
                <a:extLst>
                  <a:ext uri="{0D108BD9-81ED-4DB2-BD59-A6C34878D82A}">
                    <a16:rowId xmlns:a16="http://schemas.microsoft.com/office/drawing/2014/main" val="10000"/>
                  </a:ext>
                </a:extLst>
              </a:tr>
              <a:tr h="370840">
                <a:tc>
                  <a:txBody>
                    <a:bodyPr/>
                    <a:lstStyle/>
                    <a:p>
                      <a:r>
                        <a:rPr lang="en-US" dirty="0"/>
                        <a:t>ci</a:t>
                      </a:r>
                    </a:p>
                  </a:txBody>
                  <a:tcPr/>
                </a:tc>
                <a:tc>
                  <a:txBody>
                    <a:bodyPr/>
                    <a:lstStyle/>
                    <a:p>
                      <a:r>
                        <a:rPr lang="en-US" dirty="0" err="1"/>
                        <a:t>ki</a:t>
                      </a:r>
                      <a:endParaRPr lang="en-US" dirty="0"/>
                    </a:p>
                  </a:txBody>
                  <a:tcPr/>
                </a:tc>
                <a:tc>
                  <a:txBody>
                    <a:bodyPr/>
                    <a:lstStyle/>
                    <a:p>
                      <a:r>
                        <a:rPr lang="en-US" dirty="0"/>
                        <a:t>cu</a:t>
                      </a:r>
                    </a:p>
                  </a:txBody>
                  <a:tcPr/>
                </a:tc>
                <a:tc>
                  <a:txBody>
                    <a:bodyPr/>
                    <a:lstStyle/>
                    <a:p>
                      <a:r>
                        <a:rPr lang="en-US" dirty="0"/>
                        <a:t>cu</a:t>
                      </a:r>
                    </a:p>
                  </a:txBody>
                  <a:tcPr/>
                </a:tc>
                <a:extLst>
                  <a:ext uri="{0D108BD9-81ED-4DB2-BD59-A6C34878D82A}">
                    <a16:rowId xmlns:a16="http://schemas.microsoft.com/office/drawing/2014/main" val="10001"/>
                  </a:ext>
                </a:extLst>
              </a:tr>
              <a:tr h="370840">
                <a:tc>
                  <a:txBody>
                    <a:bodyPr/>
                    <a:lstStyle/>
                    <a:p>
                      <a:r>
                        <a:rPr lang="en-US" dirty="0"/>
                        <a:t>du</a:t>
                      </a:r>
                    </a:p>
                  </a:txBody>
                  <a:tcPr/>
                </a:tc>
                <a:tc>
                  <a:txBody>
                    <a:bodyPr/>
                    <a:lstStyle/>
                    <a:p>
                      <a:r>
                        <a:rPr lang="en-US" dirty="0"/>
                        <a:t>du</a:t>
                      </a:r>
                    </a:p>
                  </a:txBody>
                  <a:tcPr/>
                </a:tc>
                <a:tc>
                  <a:txBody>
                    <a:bodyPr/>
                    <a:lstStyle/>
                    <a:p>
                      <a:r>
                        <a:rPr lang="en-US" dirty="0" err="1"/>
                        <a:t>dubh</a:t>
                      </a:r>
                      <a:endParaRPr lang="en-US" dirty="0"/>
                    </a:p>
                  </a:txBody>
                  <a:tcPr/>
                </a:tc>
                <a:tc>
                  <a:txBody>
                    <a:bodyPr/>
                    <a:lstStyle/>
                    <a:p>
                      <a:r>
                        <a:rPr lang="en-US" dirty="0" err="1"/>
                        <a:t>dubh</a:t>
                      </a:r>
                      <a:endParaRPr lang="en-US" dirty="0"/>
                    </a:p>
                  </a:txBody>
                  <a:tcPr/>
                </a:tc>
                <a:extLst>
                  <a:ext uri="{0D108BD9-81ED-4DB2-BD59-A6C34878D82A}">
                    <a16:rowId xmlns:a16="http://schemas.microsoft.com/office/drawing/2014/main" val="10002"/>
                  </a:ext>
                </a:extLst>
              </a:tr>
              <a:tr h="370840">
                <a:tc>
                  <a:txBody>
                    <a:bodyPr/>
                    <a:lstStyle/>
                    <a:p>
                      <a:r>
                        <a:rPr lang="en-US" dirty="0" err="1"/>
                        <a:t>cadair</a:t>
                      </a:r>
                      <a:endParaRPr lang="en-US" dirty="0"/>
                    </a:p>
                  </a:txBody>
                  <a:tcPr/>
                </a:tc>
                <a:tc>
                  <a:txBody>
                    <a:bodyPr/>
                    <a:lstStyle/>
                    <a:p>
                      <a:r>
                        <a:rPr lang="en-US" dirty="0" err="1"/>
                        <a:t>kador</a:t>
                      </a:r>
                      <a:endParaRPr lang="en-US" dirty="0"/>
                    </a:p>
                  </a:txBody>
                  <a:tcPr/>
                </a:tc>
                <a:tc>
                  <a:txBody>
                    <a:bodyPr/>
                    <a:lstStyle/>
                    <a:p>
                      <a:r>
                        <a:rPr lang="en-US" dirty="0" err="1"/>
                        <a:t>cathaoir</a:t>
                      </a:r>
                      <a:endParaRPr lang="en-US" dirty="0"/>
                    </a:p>
                  </a:txBody>
                  <a:tcPr/>
                </a:tc>
                <a:tc>
                  <a:txBody>
                    <a:bodyPr/>
                    <a:lstStyle/>
                    <a:p>
                      <a:r>
                        <a:rPr lang="en-US" dirty="0" err="1"/>
                        <a:t>cathair</a:t>
                      </a:r>
                      <a:endParaRPr lang="en-US" dirty="0"/>
                    </a:p>
                  </a:txBody>
                  <a:tcPr/>
                </a:tc>
                <a:extLst>
                  <a:ext uri="{0D108BD9-81ED-4DB2-BD59-A6C34878D82A}">
                    <a16:rowId xmlns:a16="http://schemas.microsoft.com/office/drawing/2014/main" val="10003"/>
                  </a:ext>
                </a:extLst>
              </a:tr>
              <a:tr h="370840">
                <a:tc>
                  <a:txBody>
                    <a:bodyPr/>
                    <a:lstStyle/>
                    <a:p>
                      <a:r>
                        <a:rPr lang="en-US" dirty="0" err="1"/>
                        <a:t>gwin</a:t>
                      </a:r>
                      <a:endParaRPr lang="en-US" dirty="0"/>
                    </a:p>
                  </a:txBody>
                  <a:tcPr/>
                </a:tc>
                <a:tc>
                  <a:txBody>
                    <a:bodyPr/>
                    <a:lstStyle/>
                    <a:p>
                      <a:r>
                        <a:rPr lang="en-US" dirty="0" err="1"/>
                        <a:t>gwin</a:t>
                      </a:r>
                      <a:endParaRPr lang="en-US" dirty="0"/>
                    </a:p>
                  </a:txBody>
                  <a:tcPr/>
                </a:tc>
                <a:tc>
                  <a:txBody>
                    <a:bodyPr/>
                    <a:lstStyle/>
                    <a:p>
                      <a:r>
                        <a:rPr lang="en-US" dirty="0" err="1"/>
                        <a:t>fion</a:t>
                      </a:r>
                      <a:endParaRPr lang="en-US" dirty="0"/>
                    </a:p>
                  </a:txBody>
                  <a:tcPr/>
                </a:tc>
                <a:tc>
                  <a:txBody>
                    <a:bodyPr/>
                    <a:lstStyle/>
                    <a:p>
                      <a:r>
                        <a:rPr lang="en-US" dirty="0" err="1"/>
                        <a:t>fion</a:t>
                      </a:r>
                      <a:endParaRPr lang="en-US" dirty="0"/>
                    </a:p>
                  </a:txBody>
                  <a:tcPr/>
                </a:tc>
                <a:extLst>
                  <a:ext uri="{0D108BD9-81ED-4DB2-BD59-A6C34878D82A}">
                    <a16:rowId xmlns:a16="http://schemas.microsoft.com/office/drawing/2014/main" val="10004"/>
                  </a:ext>
                </a:extLst>
              </a:tr>
            </a:tbl>
          </a:graphicData>
        </a:graphic>
      </p:graphicFrame>
      <p:sp>
        <p:nvSpPr>
          <p:cNvPr id="5" name="TextBox 4"/>
          <p:cNvSpPr txBox="1"/>
          <p:nvPr/>
        </p:nvSpPr>
        <p:spPr>
          <a:xfrm>
            <a:off x="3141473" y="1756461"/>
            <a:ext cx="1692875" cy="1477328"/>
          </a:xfrm>
          <a:prstGeom prst="rect">
            <a:avLst/>
          </a:prstGeom>
          <a:noFill/>
        </p:spPr>
        <p:txBody>
          <a:bodyPr wrap="square" rtlCol="0">
            <a:spAutoFit/>
          </a:bodyPr>
          <a:lstStyle/>
          <a:p>
            <a:r>
              <a:rPr lang="en-US" dirty="0"/>
              <a:t>Y </a:t>
            </a:r>
            <a:r>
              <a:rPr lang="en-US" dirty="0" err="1"/>
              <a:t>Teulu</a:t>
            </a:r>
            <a:r>
              <a:rPr lang="en-US" dirty="0"/>
              <a:t> </a:t>
            </a:r>
            <a:r>
              <a:rPr lang="en-US" dirty="0" err="1"/>
              <a:t>Celtaidd</a:t>
            </a:r>
            <a:endParaRPr lang="en-US" dirty="0"/>
          </a:p>
          <a:p>
            <a:endParaRPr lang="en-US" dirty="0"/>
          </a:p>
          <a:p>
            <a:r>
              <a:rPr lang="en-US" dirty="0"/>
              <a:t>The Celtic family</a:t>
            </a:r>
          </a:p>
        </p:txBody>
      </p:sp>
      <p:sp>
        <p:nvSpPr>
          <p:cNvPr id="6" name="TextBox 5"/>
          <p:cNvSpPr txBox="1"/>
          <p:nvPr/>
        </p:nvSpPr>
        <p:spPr>
          <a:xfrm>
            <a:off x="4500634" y="4097078"/>
            <a:ext cx="2545491" cy="1754326"/>
          </a:xfrm>
          <a:prstGeom prst="rect">
            <a:avLst/>
          </a:prstGeom>
          <a:noFill/>
        </p:spPr>
        <p:txBody>
          <a:bodyPr wrap="square" rtlCol="0">
            <a:spAutoFit/>
          </a:bodyPr>
          <a:lstStyle/>
          <a:p>
            <a:r>
              <a:rPr lang="en-US" dirty="0" err="1"/>
              <a:t>Geiriau</a:t>
            </a:r>
            <a:r>
              <a:rPr lang="en-US" dirty="0"/>
              <a:t> </a:t>
            </a:r>
            <a:r>
              <a:rPr lang="en-US" dirty="0" err="1"/>
              <a:t>Cymraeg</a:t>
            </a:r>
            <a:r>
              <a:rPr lang="en-US" dirty="0"/>
              <a:t> </a:t>
            </a:r>
            <a:r>
              <a:rPr lang="en-US" dirty="0" err="1"/>
              <a:t>â’u</a:t>
            </a:r>
            <a:r>
              <a:rPr lang="en-US" dirty="0"/>
              <a:t> </a:t>
            </a:r>
          </a:p>
          <a:p>
            <a:r>
              <a:rPr lang="en-US" dirty="0" err="1"/>
              <a:t>gwreiddiau</a:t>
            </a:r>
            <a:r>
              <a:rPr lang="en-US" dirty="0"/>
              <a:t> </a:t>
            </a:r>
            <a:r>
              <a:rPr lang="en-US" dirty="0" err="1"/>
              <a:t>yn</a:t>
            </a:r>
            <a:r>
              <a:rPr lang="en-US" dirty="0"/>
              <a:t> y </a:t>
            </a:r>
            <a:r>
              <a:rPr lang="en-US" dirty="0" err="1"/>
              <a:t>Lladin</a:t>
            </a:r>
            <a:endParaRPr lang="en-US" dirty="0"/>
          </a:p>
          <a:p>
            <a:endParaRPr lang="en-US" dirty="0"/>
          </a:p>
          <a:p>
            <a:r>
              <a:rPr lang="en-US" dirty="0"/>
              <a:t>Welsh Words with Latin origin </a:t>
            </a:r>
          </a:p>
        </p:txBody>
      </p:sp>
      <p:graphicFrame>
        <p:nvGraphicFramePr>
          <p:cNvPr id="7" name="Table 6"/>
          <p:cNvGraphicFramePr>
            <a:graphicFrameLocks noGrp="1"/>
          </p:cNvGraphicFramePr>
          <p:nvPr>
            <p:extLst>
              <p:ext uri="{D42A27DB-BD31-4B8C-83A1-F6EECF244321}">
                <p14:modId xmlns:p14="http://schemas.microsoft.com/office/powerpoint/2010/main" val="3924792716"/>
              </p:ext>
            </p:extLst>
          </p:nvPr>
        </p:nvGraphicFramePr>
        <p:xfrm>
          <a:off x="7548634" y="3968711"/>
          <a:ext cx="3052120" cy="2560320"/>
        </p:xfrm>
        <a:graphic>
          <a:graphicData uri="http://schemas.openxmlformats.org/drawingml/2006/table">
            <a:tbl>
              <a:tblPr firstRow="1" bandRow="1">
                <a:tableStyleId>{5C22544A-7EE6-4342-B048-85BDC9FD1C3A}</a:tableStyleId>
              </a:tblPr>
              <a:tblGrid>
                <a:gridCol w="1526060">
                  <a:extLst>
                    <a:ext uri="{9D8B030D-6E8A-4147-A177-3AD203B41FA5}">
                      <a16:colId xmlns:a16="http://schemas.microsoft.com/office/drawing/2014/main" val="20000"/>
                    </a:ext>
                  </a:extLst>
                </a:gridCol>
                <a:gridCol w="1526060">
                  <a:extLst>
                    <a:ext uri="{9D8B030D-6E8A-4147-A177-3AD203B41FA5}">
                      <a16:colId xmlns:a16="http://schemas.microsoft.com/office/drawing/2014/main" val="20001"/>
                    </a:ext>
                  </a:extLst>
                </a:gridCol>
              </a:tblGrid>
              <a:tr h="342374">
                <a:tc>
                  <a:txBody>
                    <a:bodyPr/>
                    <a:lstStyle/>
                    <a:p>
                      <a:pPr algn="ctr"/>
                      <a:r>
                        <a:rPr lang="en-US" dirty="0" err="1"/>
                        <a:t>Lladin</a:t>
                      </a:r>
                      <a:endParaRPr lang="en-US" dirty="0"/>
                    </a:p>
                  </a:txBody>
                  <a:tcPr/>
                </a:tc>
                <a:tc>
                  <a:txBody>
                    <a:bodyPr/>
                    <a:lstStyle/>
                    <a:p>
                      <a:pPr algn="ctr"/>
                      <a:r>
                        <a:rPr lang="en-US" dirty="0" err="1"/>
                        <a:t>Cymraeg</a:t>
                      </a:r>
                      <a:endParaRPr lang="en-US" dirty="0"/>
                    </a:p>
                  </a:txBody>
                  <a:tcPr/>
                </a:tc>
                <a:extLst>
                  <a:ext uri="{0D108BD9-81ED-4DB2-BD59-A6C34878D82A}">
                    <a16:rowId xmlns:a16="http://schemas.microsoft.com/office/drawing/2014/main" val="10000"/>
                  </a:ext>
                </a:extLst>
              </a:tr>
              <a:tr h="342374">
                <a:tc>
                  <a:txBody>
                    <a:bodyPr/>
                    <a:lstStyle/>
                    <a:p>
                      <a:r>
                        <a:rPr lang="en-US" dirty="0"/>
                        <a:t>pons</a:t>
                      </a:r>
                    </a:p>
                  </a:txBody>
                  <a:tcPr/>
                </a:tc>
                <a:tc>
                  <a:txBody>
                    <a:bodyPr/>
                    <a:lstStyle/>
                    <a:p>
                      <a:r>
                        <a:rPr lang="en-US" dirty="0" err="1"/>
                        <a:t>pont</a:t>
                      </a:r>
                      <a:endParaRPr lang="en-US" dirty="0"/>
                    </a:p>
                  </a:txBody>
                  <a:tcPr/>
                </a:tc>
                <a:extLst>
                  <a:ext uri="{0D108BD9-81ED-4DB2-BD59-A6C34878D82A}">
                    <a16:rowId xmlns:a16="http://schemas.microsoft.com/office/drawing/2014/main" val="10001"/>
                  </a:ext>
                </a:extLst>
              </a:tr>
              <a:tr h="342374">
                <a:tc>
                  <a:txBody>
                    <a:bodyPr/>
                    <a:lstStyle/>
                    <a:p>
                      <a:r>
                        <a:rPr lang="en-US" dirty="0"/>
                        <a:t>ecclesia</a:t>
                      </a:r>
                    </a:p>
                  </a:txBody>
                  <a:tcPr/>
                </a:tc>
                <a:tc>
                  <a:txBody>
                    <a:bodyPr/>
                    <a:lstStyle/>
                    <a:p>
                      <a:r>
                        <a:rPr lang="en-US" dirty="0" err="1"/>
                        <a:t>eglwys</a:t>
                      </a:r>
                      <a:endParaRPr lang="en-US" dirty="0"/>
                    </a:p>
                  </a:txBody>
                  <a:tcPr/>
                </a:tc>
                <a:extLst>
                  <a:ext uri="{0D108BD9-81ED-4DB2-BD59-A6C34878D82A}">
                    <a16:rowId xmlns:a16="http://schemas.microsoft.com/office/drawing/2014/main" val="10002"/>
                  </a:ext>
                </a:extLst>
              </a:tr>
              <a:tr h="342374">
                <a:tc>
                  <a:txBody>
                    <a:bodyPr/>
                    <a:lstStyle/>
                    <a:p>
                      <a:r>
                        <a:rPr lang="en-US" dirty="0" err="1"/>
                        <a:t>legio</a:t>
                      </a:r>
                      <a:endParaRPr lang="en-US" dirty="0"/>
                    </a:p>
                  </a:txBody>
                  <a:tcPr/>
                </a:tc>
                <a:tc>
                  <a:txBody>
                    <a:bodyPr/>
                    <a:lstStyle/>
                    <a:p>
                      <a:r>
                        <a:rPr lang="en-US" dirty="0" err="1"/>
                        <a:t>lleng</a:t>
                      </a:r>
                      <a:endParaRPr lang="en-US" dirty="0"/>
                    </a:p>
                  </a:txBody>
                  <a:tcPr/>
                </a:tc>
                <a:extLst>
                  <a:ext uri="{0D108BD9-81ED-4DB2-BD59-A6C34878D82A}">
                    <a16:rowId xmlns:a16="http://schemas.microsoft.com/office/drawing/2014/main" val="10003"/>
                  </a:ext>
                </a:extLst>
              </a:tr>
              <a:tr h="342374">
                <a:tc>
                  <a:txBody>
                    <a:bodyPr/>
                    <a:lstStyle/>
                    <a:p>
                      <a:r>
                        <a:rPr lang="en-US" dirty="0" err="1"/>
                        <a:t>stabellum</a:t>
                      </a:r>
                      <a:endParaRPr lang="en-US" dirty="0"/>
                    </a:p>
                  </a:txBody>
                  <a:tcPr/>
                </a:tc>
                <a:tc>
                  <a:txBody>
                    <a:bodyPr/>
                    <a:lstStyle/>
                    <a:p>
                      <a:r>
                        <a:rPr lang="en-US" dirty="0" err="1"/>
                        <a:t>ystafell</a:t>
                      </a:r>
                      <a:endParaRPr lang="en-US" dirty="0"/>
                    </a:p>
                  </a:txBody>
                  <a:tcPr/>
                </a:tc>
                <a:extLst>
                  <a:ext uri="{0D108BD9-81ED-4DB2-BD59-A6C34878D82A}">
                    <a16:rowId xmlns:a16="http://schemas.microsoft.com/office/drawing/2014/main" val="10004"/>
                  </a:ext>
                </a:extLst>
              </a:tr>
              <a:tr h="342374">
                <a:tc>
                  <a:txBody>
                    <a:bodyPr/>
                    <a:lstStyle/>
                    <a:p>
                      <a:r>
                        <a:rPr lang="en-US" dirty="0" err="1"/>
                        <a:t>transtrum</a:t>
                      </a:r>
                      <a:endParaRPr lang="en-US" dirty="0"/>
                    </a:p>
                  </a:txBody>
                  <a:tcPr/>
                </a:tc>
                <a:tc>
                  <a:txBody>
                    <a:bodyPr/>
                    <a:lstStyle/>
                    <a:p>
                      <a:r>
                        <a:rPr lang="en-US" dirty="0" err="1"/>
                        <a:t>trawst</a:t>
                      </a:r>
                      <a:endParaRPr lang="en-US" dirty="0"/>
                    </a:p>
                  </a:txBody>
                  <a:tcPr/>
                </a:tc>
                <a:extLst>
                  <a:ext uri="{0D108BD9-81ED-4DB2-BD59-A6C34878D82A}">
                    <a16:rowId xmlns:a16="http://schemas.microsoft.com/office/drawing/2014/main" val="10005"/>
                  </a:ext>
                </a:extLst>
              </a:tr>
              <a:tr h="342374">
                <a:tc>
                  <a:txBody>
                    <a:bodyPr/>
                    <a:lstStyle/>
                    <a:p>
                      <a:r>
                        <a:rPr lang="en-US" dirty="0"/>
                        <a:t>brassica</a:t>
                      </a:r>
                    </a:p>
                  </a:txBody>
                  <a:tcPr/>
                </a:tc>
                <a:tc>
                  <a:txBody>
                    <a:bodyPr/>
                    <a:lstStyle/>
                    <a:p>
                      <a:r>
                        <a:rPr lang="en-US" dirty="0" err="1"/>
                        <a:t>bresych</a:t>
                      </a:r>
                      <a:endParaRPr lang="en-US" dirty="0"/>
                    </a:p>
                  </a:txBody>
                  <a:tcPr/>
                </a:tc>
                <a:extLst>
                  <a:ext uri="{0D108BD9-81ED-4DB2-BD59-A6C34878D82A}">
                    <a16:rowId xmlns:a16="http://schemas.microsoft.com/office/drawing/2014/main" val="10006"/>
                  </a:ext>
                </a:extLst>
              </a:tr>
            </a:tbl>
          </a:graphicData>
        </a:graphic>
      </p:graphicFrame>
      <p:sp>
        <p:nvSpPr>
          <p:cNvPr id="8" name="Title 1">
            <a:extLst>
              <a:ext uri="{FF2B5EF4-FFF2-40B4-BE49-F238E27FC236}">
                <a16:creationId xmlns:a16="http://schemas.microsoft.com/office/drawing/2014/main" id="{EAA719FC-AB82-6849-AD04-911A064F19AE}"/>
              </a:ext>
            </a:extLst>
          </p:cNvPr>
          <p:cNvSpPr txBox="1">
            <a:spLocks/>
          </p:cNvSpPr>
          <p:nvPr/>
        </p:nvSpPr>
        <p:spPr>
          <a:xfrm rot="16200000">
            <a:off x="-1618285" y="4001097"/>
            <a:ext cx="6257291" cy="1293028"/>
          </a:xfrm>
          <a:prstGeom prst="rect">
            <a:avLst/>
          </a:prstGeom>
        </p:spPr>
        <p:txBody>
          <a:bodyPr vert="horz" lIns="91440" tIns="45720" rIns="91440" bIns="45720" rtlCol="0" anchor="ct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r>
              <a:rPr lang="en-US" sz="8000" b="1">
                <a:latin typeface="Ink Free" panose="03080402000500000000" pitchFamily="66" charset="0"/>
              </a:rPr>
              <a:t>Perthyn</a:t>
            </a:r>
            <a:endParaRPr lang="en-US" sz="8000" b="1" dirty="0">
              <a:latin typeface="Ink Free" panose="03080402000500000000" pitchFamily="66" charset="0"/>
            </a:endParaRPr>
          </a:p>
        </p:txBody>
      </p:sp>
    </p:spTree>
    <p:extLst>
      <p:ext uri="{BB962C8B-B14F-4D97-AF65-F5344CB8AC3E}">
        <p14:creationId xmlns:p14="http://schemas.microsoft.com/office/powerpoint/2010/main" val="333167740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rot="16200000">
            <a:off x="-1618285" y="4001097"/>
            <a:ext cx="6257291" cy="1293028"/>
          </a:xfrm>
        </p:spPr>
        <p:txBody>
          <a:bodyPr>
            <a:normAutofit/>
          </a:bodyPr>
          <a:lstStyle/>
          <a:p>
            <a:r>
              <a:rPr lang="en-US" sz="8000" b="1" dirty="0" err="1">
                <a:latin typeface="Ink Free" panose="03080402000500000000" pitchFamily="66" charset="0"/>
              </a:rPr>
              <a:t>Perthyn</a:t>
            </a:r>
            <a:endParaRPr lang="en-US" sz="8000" b="1" dirty="0">
              <a:latin typeface="Ink Free" panose="03080402000500000000" pitchFamily="66" charset="0"/>
            </a:endParaRPr>
          </a:p>
        </p:txBody>
      </p:sp>
      <p:sp>
        <p:nvSpPr>
          <p:cNvPr id="3" name="Content Placeholder 2"/>
          <p:cNvSpPr>
            <a:spLocks noGrp="1"/>
          </p:cNvSpPr>
          <p:nvPr>
            <p:ph idx="1"/>
          </p:nvPr>
        </p:nvSpPr>
        <p:spPr>
          <a:xfrm>
            <a:off x="3415030" y="1416937"/>
            <a:ext cx="6257290" cy="4024125"/>
          </a:xfrm>
        </p:spPr>
        <p:txBody>
          <a:bodyPr>
            <a:normAutofit/>
          </a:bodyPr>
          <a:lstStyle/>
          <a:p>
            <a:r>
              <a:rPr lang="en-US" dirty="0">
                <a:hlinkClick r:id="rId2"/>
              </a:rPr>
              <a:t>BBC Radio Cymru</a:t>
            </a:r>
            <a:endParaRPr lang="en-US" dirty="0"/>
          </a:p>
        </p:txBody>
      </p:sp>
      <p:sp useBgFill="1">
        <p:nvSpPr>
          <p:cNvPr id="71" name="Rectangle 70">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8740" y="0"/>
            <a:ext cx="500325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Celtic nations - Wikipedia">
            <a:extLst>
              <a:ext uri="{FF2B5EF4-FFF2-40B4-BE49-F238E27FC236}">
                <a16:creationId xmlns:a16="http://schemas.microsoft.com/office/drawing/2014/main" id="{40CF2361-0540-BF4B-B40F-5E2C6DCDE94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364" r="-2" b="123"/>
          <a:stretch/>
        </p:blipFill>
        <p:spPr bwMode="auto">
          <a:xfrm>
            <a:off x="7538720" y="-952670"/>
            <a:ext cx="4290469" cy="796307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screen shot of a person&#10;&#10;Description automatically generated">
            <a:extLst>
              <a:ext uri="{FF2B5EF4-FFF2-40B4-BE49-F238E27FC236}">
                <a16:creationId xmlns:a16="http://schemas.microsoft.com/office/drawing/2014/main" id="{04EDAB9E-15C9-A145-972A-BED83BF717D8}"/>
              </a:ext>
            </a:extLst>
          </p:cNvPr>
          <p:cNvPicPr>
            <a:picLocks noChangeAspect="1"/>
          </p:cNvPicPr>
          <p:nvPr/>
        </p:nvPicPr>
        <p:blipFill>
          <a:blip r:embed="rId4"/>
          <a:stretch>
            <a:fillRect/>
          </a:stretch>
        </p:blipFill>
        <p:spPr>
          <a:xfrm>
            <a:off x="3005856" y="2200607"/>
            <a:ext cx="4182884" cy="3474135"/>
          </a:xfrm>
          <a:prstGeom prst="rect">
            <a:avLst/>
          </a:prstGeom>
        </p:spPr>
      </p:pic>
    </p:spTree>
    <p:extLst>
      <p:ext uri="{BB962C8B-B14F-4D97-AF65-F5344CB8AC3E}">
        <p14:creationId xmlns:p14="http://schemas.microsoft.com/office/powerpoint/2010/main" val="407317030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3867" y="578520"/>
            <a:ext cx="9973900" cy="923967"/>
          </a:xfrm>
        </p:spPr>
        <p:txBody>
          <a:bodyPr/>
          <a:lstStyle/>
          <a:p>
            <a:r>
              <a:rPr lang="en-US" b="1" dirty="0" err="1">
                <a:highlight>
                  <a:srgbClr val="FF00FF"/>
                </a:highlight>
                <a:latin typeface="Ink Free" panose="03080402000500000000" pitchFamily="66" charset="0"/>
              </a:rPr>
              <a:t>Enwau</a:t>
            </a:r>
            <a:r>
              <a:rPr lang="en-US" b="1" dirty="0">
                <a:highlight>
                  <a:srgbClr val="FF00FF"/>
                </a:highlight>
                <a:latin typeface="Ink Free" panose="03080402000500000000" pitchFamily="66" charset="0"/>
              </a:rPr>
              <a:t> </a:t>
            </a:r>
            <a:r>
              <a:rPr lang="en-US" b="1" dirty="0" err="1">
                <a:highlight>
                  <a:srgbClr val="FF00FF"/>
                </a:highlight>
                <a:latin typeface="Ink Free" panose="03080402000500000000" pitchFamily="66" charset="0"/>
              </a:rPr>
              <a:t>Llefydd</a:t>
            </a:r>
            <a:r>
              <a:rPr lang="en-US" b="1" dirty="0">
                <a:highlight>
                  <a:srgbClr val="FF00FF"/>
                </a:highlight>
                <a:latin typeface="Ink Free" panose="03080402000500000000" pitchFamily="66" charset="0"/>
              </a:rPr>
              <a:t> / Placenames</a:t>
            </a:r>
          </a:p>
        </p:txBody>
      </p:sp>
      <p:cxnSp>
        <p:nvCxnSpPr>
          <p:cNvPr id="7" name="Straight Arrow Connector 6"/>
          <p:cNvCxnSpPr/>
          <p:nvPr/>
        </p:nvCxnSpPr>
        <p:spPr>
          <a:xfrm>
            <a:off x="2988109" y="2354073"/>
            <a:ext cx="645734"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grpSp>
        <p:nvGrpSpPr>
          <p:cNvPr id="37" name="Group 36"/>
          <p:cNvGrpSpPr/>
          <p:nvPr/>
        </p:nvGrpSpPr>
        <p:grpSpPr>
          <a:xfrm>
            <a:off x="0" y="966181"/>
            <a:ext cx="5652488" cy="1584117"/>
            <a:chOff x="-592302" y="2008609"/>
            <a:chExt cx="5652488" cy="1584117"/>
          </a:xfrm>
        </p:grpSpPr>
        <p:pic>
          <p:nvPicPr>
            <p:cNvPr id="4" name="Picture 3"/>
            <p:cNvPicPr>
              <a:picLocks noChangeAspect="1"/>
            </p:cNvPicPr>
            <p:nvPr/>
          </p:nvPicPr>
          <p:blipFill>
            <a:blip r:embed="rId3"/>
            <a:stretch>
              <a:fillRect/>
            </a:stretch>
          </p:blipFill>
          <p:spPr>
            <a:xfrm>
              <a:off x="1669193" y="2468262"/>
              <a:ext cx="1585596" cy="1124464"/>
            </a:xfrm>
            <a:prstGeom prst="rect">
              <a:avLst/>
            </a:prstGeom>
          </p:spPr>
        </p:pic>
        <p:sp>
          <p:nvSpPr>
            <p:cNvPr id="5" name="TextBox 4"/>
            <p:cNvSpPr txBox="1"/>
            <p:nvPr/>
          </p:nvSpPr>
          <p:spPr>
            <a:xfrm>
              <a:off x="1847210" y="2008609"/>
              <a:ext cx="1411926" cy="400110"/>
            </a:xfrm>
            <a:prstGeom prst="rect">
              <a:avLst/>
            </a:prstGeom>
            <a:noFill/>
          </p:spPr>
          <p:txBody>
            <a:bodyPr wrap="square" rtlCol="0">
              <a:spAutoFit/>
            </a:bodyPr>
            <a:lstStyle/>
            <a:p>
              <a:r>
                <a:rPr lang="en-US" sz="2000" b="1" dirty="0" err="1">
                  <a:highlight>
                    <a:srgbClr val="FF00FF"/>
                  </a:highlight>
                </a:rPr>
                <a:t>mynydd</a:t>
              </a:r>
              <a:endParaRPr lang="en-US" sz="2000" b="1" dirty="0">
                <a:highlight>
                  <a:srgbClr val="FF00FF"/>
                </a:highlight>
              </a:endParaRPr>
            </a:p>
          </p:txBody>
        </p:sp>
        <p:sp>
          <p:nvSpPr>
            <p:cNvPr id="8" name="TextBox 7"/>
            <p:cNvSpPr txBox="1"/>
            <p:nvPr/>
          </p:nvSpPr>
          <p:spPr>
            <a:xfrm>
              <a:off x="3575484" y="2673347"/>
              <a:ext cx="1484702" cy="646331"/>
            </a:xfrm>
            <a:prstGeom prst="rect">
              <a:avLst/>
            </a:prstGeom>
            <a:noFill/>
          </p:spPr>
          <p:txBody>
            <a:bodyPr wrap="none" rtlCol="0">
              <a:spAutoFit/>
            </a:bodyPr>
            <a:lstStyle/>
            <a:p>
              <a:r>
                <a:rPr lang="en-US" dirty="0" err="1"/>
                <a:t>Myndtown</a:t>
              </a:r>
              <a:r>
                <a:rPr lang="en-US" dirty="0"/>
                <a:t> </a:t>
              </a:r>
            </a:p>
            <a:p>
              <a:r>
                <a:rPr lang="en-US" dirty="0"/>
                <a:t>(Shropshire)</a:t>
              </a:r>
            </a:p>
          </p:txBody>
        </p:sp>
        <p:cxnSp>
          <p:nvCxnSpPr>
            <p:cNvPr id="10" name="Straight Arrow Connector 9"/>
            <p:cNvCxnSpPr/>
            <p:nvPr/>
          </p:nvCxnSpPr>
          <p:spPr>
            <a:xfrm flipH="1">
              <a:off x="1298685" y="2571810"/>
              <a:ext cx="588718" cy="267275"/>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2" name="TextBox 11"/>
            <p:cNvSpPr txBox="1"/>
            <p:nvPr/>
          </p:nvSpPr>
          <p:spPr>
            <a:xfrm>
              <a:off x="-592302" y="2842223"/>
              <a:ext cx="2681909" cy="646331"/>
            </a:xfrm>
            <a:prstGeom prst="rect">
              <a:avLst/>
            </a:prstGeom>
            <a:noFill/>
          </p:spPr>
          <p:txBody>
            <a:bodyPr wrap="square" rtlCol="0">
              <a:spAutoFit/>
            </a:bodyPr>
            <a:lstStyle/>
            <a:p>
              <a:r>
                <a:rPr lang="en-US" dirty="0" err="1"/>
                <a:t>Mindrum</a:t>
              </a:r>
              <a:endParaRPr lang="en-US" dirty="0"/>
            </a:p>
            <a:p>
              <a:pPr algn="ctr"/>
              <a:r>
                <a:rPr lang="en-US" dirty="0"/>
                <a:t>(Northumberland)</a:t>
              </a:r>
            </a:p>
          </p:txBody>
        </p:sp>
      </p:grpSp>
      <p:pic>
        <p:nvPicPr>
          <p:cNvPr id="15" name="Picture 14"/>
          <p:cNvPicPr>
            <a:picLocks noChangeAspect="1"/>
          </p:cNvPicPr>
          <p:nvPr/>
        </p:nvPicPr>
        <p:blipFill>
          <a:blip r:embed="rId4"/>
          <a:stretch>
            <a:fillRect/>
          </a:stretch>
        </p:blipFill>
        <p:spPr>
          <a:xfrm>
            <a:off x="115381" y="3429721"/>
            <a:ext cx="1750433" cy="1204956"/>
          </a:xfrm>
          <a:prstGeom prst="rect">
            <a:avLst/>
          </a:prstGeom>
        </p:spPr>
      </p:pic>
      <p:sp>
        <p:nvSpPr>
          <p:cNvPr id="16" name="TextBox 15"/>
          <p:cNvSpPr txBox="1"/>
          <p:nvPr/>
        </p:nvSpPr>
        <p:spPr>
          <a:xfrm>
            <a:off x="140554" y="3034208"/>
            <a:ext cx="1750433" cy="400110"/>
          </a:xfrm>
          <a:prstGeom prst="rect">
            <a:avLst/>
          </a:prstGeom>
          <a:noFill/>
        </p:spPr>
        <p:txBody>
          <a:bodyPr wrap="square" rtlCol="0">
            <a:spAutoFit/>
          </a:bodyPr>
          <a:lstStyle/>
          <a:p>
            <a:r>
              <a:rPr lang="en-US" sz="2000" b="1" dirty="0" err="1">
                <a:highlight>
                  <a:srgbClr val="FF00FF"/>
                </a:highlight>
              </a:rPr>
              <a:t>rhos</a:t>
            </a:r>
            <a:r>
              <a:rPr lang="en-US" sz="2000" b="1" dirty="0">
                <a:highlight>
                  <a:srgbClr val="FF00FF"/>
                </a:highlight>
              </a:rPr>
              <a:t> (moor)</a:t>
            </a:r>
          </a:p>
        </p:txBody>
      </p:sp>
      <p:cxnSp>
        <p:nvCxnSpPr>
          <p:cNvPr id="17" name="Straight Arrow Connector 16"/>
          <p:cNvCxnSpPr/>
          <p:nvPr/>
        </p:nvCxnSpPr>
        <p:spPr>
          <a:xfrm>
            <a:off x="1970361" y="4050310"/>
            <a:ext cx="314260"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23" name="TextBox 22"/>
          <p:cNvSpPr txBox="1"/>
          <p:nvPr/>
        </p:nvSpPr>
        <p:spPr>
          <a:xfrm>
            <a:off x="2284621" y="3865644"/>
            <a:ext cx="2831224" cy="369332"/>
          </a:xfrm>
          <a:prstGeom prst="rect">
            <a:avLst/>
          </a:prstGeom>
          <a:noFill/>
        </p:spPr>
        <p:txBody>
          <a:bodyPr wrap="none" rtlCol="0">
            <a:spAutoFit/>
          </a:bodyPr>
          <a:lstStyle/>
          <a:p>
            <a:r>
              <a:rPr lang="en-US" dirty="0"/>
              <a:t>Ross (</a:t>
            </a:r>
            <a:r>
              <a:rPr lang="en-US" dirty="0" err="1"/>
              <a:t>Swydd</a:t>
            </a:r>
            <a:r>
              <a:rPr lang="en-US" dirty="0"/>
              <a:t> </a:t>
            </a:r>
            <a:r>
              <a:rPr lang="en-US" dirty="0" err="1"/>
              <a:t>Henffordd</a:t>
            </a:r>
            <a:r>
              <a:rPr lang="en-US" dirty="0"/>
              <a:t>)</a:t>
            </a:r>
          </a:p>
        </p:txBody>
      </p:sp>
      <p:grpSp>
        <p:nvGrpSpPr>
          <p:cNvPr id="36" name="Group 35"/>
          <p:cNvGrpSpPr/>
          <p:nvPr/>
        </p:nvGrpSpPr>
        <p:grpSpPr>
          <a:xfrm>
            <a:off x="649149" y="4752447"/>
            <a:ext cx="3507119" cy="1445869"/>
            <a:chOff x="5179681" y="2337774"/>
            <a:chExt cx="3507119" cy="1445869"/>
          </a:xfrm>
        </p:grpSpPr>
        <p:pic>
          <p:nvPicPr>
            <p:cNvPr id="25" name="Picture 24"/>
            <p:cNvPicPr>
              <a:picLocks noChangeAspect="1"/>
            </p:cNvPicPr>
            <p:nvPr/>
          </p:nvPicPr>
          <p:blipFill>
            <a:blip r:embed="rId5"/>
            <a:stretch>
              <a:fillRect/>
            </a:stretch>
          </p:blipFill>
          <p:spPr>
            <a:xfrm>
              <a:off x="6660292" y="2671466"/>
              <a:ext cx="1669193" cy="1112177"/>
            </a:xfrm>
            <a:prstGeom prst="rect">
              <a:avLst/>
            </a:prstGeom>
          </p:spPr>
        </p:pic>
        <p:sp>
          <p:nvSpPr>
            <p:cNvPr id="27" name="TextBox 26"/>
            <p:cNvSpPr txBox="1"/>
            <p:nvPr/>
          </p:nvSpPr>
          <p:spPr>
            <a:xfrm>
              <a:off x="7241059" y="2337774"/>
              <a:ext cx="1445741" cy="400110"/>
            </a:xfrm>
            <a:prstGeom prst="rect">
              <a:avLst/>
            </a:prstGeom>
            <a:noFill/>
          </p:spPr>
          <p:txBody>
            <a:bodyPr wrap="square" rtlCol="0">
              <a:spAutoFit/>
            </a:bodyPr>
            <a:lstStyle/>
            <a:p>
              <a:r>
                <a:rPr lang="cy-GB" sz="2000" b="1" dirty="0">
                  <a:highlight>
                    <a:srgbClr val="FF00FF"/>
                  </a:highlight>
                </a:rPr>
                <a:t>dŵr</a:t>
              </a:r>
              <a:r>
                <a:rPr lang="en-US" dirty="0"/>
                <a:t> </a:t>
              </a:r>
            </a:p>
          </p:txBody>
        </p:sp>
        <p:cxnSp>
          <p:nvCxnSpPr>
            <p:cNvPr id="31" name="Straight Arrow Connector 30"/>
            <p:cNvCxnSpPr>
              <a:cxnSpLocks/>
            </p:cNvCxnSpPr>
            <p:nvPr/>
          </p:nvCxnSpPr>
          <p:spPr>
            <a:xfrm flipH="1">
              <a:off x="6006415" y="2737884"/>
              <a:ext cx="833911" cy="377905"/>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34" name="TextBox 33"/>
            <p:cNvSpPr txBox="1"/>
            <p:nvPr/>
          </p:nvSpPr>
          <p:spPr>
            <a:xfrm>
              <a:off x="5179681" y="3017909"/>
              <a:ext cx="918841" cy="369332"/>
            </a:xfrm>
            <a:prstGeom prst="rect">
              <a:avLst/>
            </a:prstGeom>
            <a:noFill/>
          </p:spPr>
          <p:txBody>
            <a:bodyPr wrap="none" rtlCol="0">
              <a:spAutoFit/>
            </a:bodyPr>
            <a:lstStyle/>
            <a:p>
              <a:r>
                <a:rPr lang="en-US" dirty="0"/>
                <a:t>Dover </a:t>
              </a:r>
            </a:p>
          </p:txBody>
        </p:sp>
      </p:grpSp>
      <p:sp>
        <p:nvSpPr>
          <p:cNvPr id="35" name="TextBox 34"/>
          <p:cNvSpPr txBox="1"/>
          <p:nvPr/>
        </p:nvSpPr>
        <p:spPr>
          <a:xfrm>
            <a:off x="50400" y="6032746"/>
            <a:ext cx="2681908" cy="369332"/>
          </a:xfrm>
          <a:prstGeom prst="rect">
            <a:avLst/>
          </a:prstGeom>
          <a:noFill/>
        </p:spPr>
        <p:txBody>
          <a:bodyPr wrap="square" rtlCol="0">
            <a:spAutoFit/>
          </a:bodyPr>
          <a:lstStyle/>
          <a:p>
            <a:r>
              <a:rPr lang="en-US" dirty="0"/>
              <a:t>Devon (</a:t>
            </a:r>
            <a:r>
              <a:rPr lang="en-US" dirty="0" err="1"/>
              <a:t>Dyfnaint</a:t>
            </a:r>
            <a:r>
              <a:rPr lang="en-US" dirty="0"/>
              <a:t>) </a:t>
            </a:r>
          </a:p>
        </p:txBody>
      </p:sp>
      <p:cxnSp>
        <p:nvCxnSpPr>
          <p:cNvPr id="38" name="Straight Arrow Connector 37"/>
          <p:cNvCxnSpPr/>
          <p:nvPr/>
        </p:nvCxnSpPr>
        <p:spPr>
          <a:xfrm>
            <a:off x="3628881" y="1834876"/>
            <a:ext cx="314260"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pic>
        <p:nvPicPr>
          <p:cNvPr id="6" name="Picture 5" descr="Elevated view of marsh and tidelands at dusk">
            <a:extLst>
              <a:ext uri="{FF2B5EF4-FFF2-40B4-BE49-F238E27FC236}">
                <a16:creationId xmlns:a16="http://schemas.microsoft.com/office/drawing/2014/main" id="{9E076DC9-01EF-C34A-9CDD-949D1B1EA5BF}"/>
              </a:ext>
            </a:extLst>
          </p:cNvPr>
          <p:cNvPicPr>
            <a:picLocks noChangeAspect="1"/>
          </p:cNvPicPr>
          <p:nvPr/>
        </p:nvPicPr>
        <p:blipFill>
          <a:blip r:embed="rId6"/>
          <a:stretch>
            <a:fillRect/>
          </a:stretch>
        </p:blipFill>
        <p:spPr>
          <a:xfrm>
            <a:off x="9295457" y="4745838"/>
            <a:ext cx="2659643" cy="1771364"/>
          </a:xfrm>
          <a:prstGeom prst="rect">
            <a:avLst/>
          </a:prstGeom>
        </p:spPr>
      </p:pic>
      <p:sp>
        <p:nvSpPr>
          <p:cNvPr id="30" name="TextBox 29">
            <a:extLst>
              <a:ext uri="{FF2B5EF4-FFF2-40B4-BE49-F238E27FC236}">
                <a16:creationId xmlns:a16="http://schemas.microsoft.com/office/drawing/2014/main" id="{7E41FAF1-8D21-5441-B352-BAFBE6C9CE49}"/>
              </a:ext>
            </a:extLst>
          </p:cNvPr>
          <p:cNvSpPr txBox="1"/>
          <p:nvPr/>
        </p:nvSpPr>
        <p:spPr>
          <a:xfrm>
            <a:off x="9553928" y="1877140"/>
            <a:ext cx="3031352" cy="400110"/>
          </a:xfrm>
          <a:prstGeom prst="rect">
            <a:avLst/>
          </a:prstGeom>
          <a:noFill/>
        </p:spPr>
        <p:txBody>
          <a:bodyPr wrap="square" rtlCol="0">
            <a:spAutoFit/>
          </a:bodyPr>
          <a:lstStyle/>
          <a:p>
            <a:r>
              <a:rPr lang="en-US" sz="2000" b="1" dirty="0">
                <a:highlight>
                  <a:srgbClr val="FF00FF"/>
                </a:highlight>
              </a:rPr>
              <a:t>Cumbria / Cymru</a:t>
            </a:r>
          </a:p>
        </p:txBody>
      </p:sp>
      <p:pic>
        <p:nvPicPr>
          <p:cNvPr id="13" name="Picture 12" descr="A close up of a map&#10;&#10;Description automatically generated">
            <a:extLst>
              <a:ext uri="{FF2B5EF4-FFF2-40B4-BE49-F238E27FC236}">
                <a16:creationId xmlns:a16="http://schemas.microsoft.com/office/drawing/2014/main" id="{C294A13A-D3BA-524B-A406-83CAB3BB27E1}"/>
              </a:ext>
            </a:extLst>
          </p:cNvPr>
          <p:cNvPicPr>
            <a:picLocks noChangeAspect="1"/>
          </p:cNvPicPr>
          <p:nvPr/>
        </p:nvPicPr>
        <p:blipFill>
          <a:blip r:embed="rId7"/>
          <a:stretch>
            <a:fillRect/>
          </a:stretch>
        </p:blipFill>
        <p:spPr>
          <a:xfrm>
            <a:off x="6685281" y="1574228"/>
            <a:ext cx="2868648" cy="1859759"/>
          </a:xfrm>
          <a:prstGeom prst="rect">
            <a:avLst/>
          </a:prstGeom>
        </p:spPr>
      </p:pic>
      <p:sp>
        <p:nvSpPr>
          <p:cNvPr id="14" name="Rectangle 13">
            <a:extLst>
              <a:ext uri="{FF2B5EF4-FFF2-40B4-BE49-F238E27FC236}">
                <a16:creationId xmlns:a16="http://schemas.microsoft.com/office/drawing/2014/main" id="{4EDBF150-193F-524D-B0AA-FCC936DDE27A}"/>
              </a:ext>
            </a:extLst>
          </p:cNvPr>
          <p:cNvSpPr/>
          <p:nvPr/>
        </p:nvSpPr>
        <p:spPr>
          <a:xfrm>
            <a:off x="8471454" y="3938371"/>
            <a:ext cx="3483646" cy="369332"/>
          </a:xfrm>
          <a:prstGeom prst="rect">
            <a:avLst/>
          </a:prstGeom>
        </p:spPr>
        <p:txBody>
          <a:bodyPr wrap="none">
            <a:spAutoFit/>
          </a:bodyPr>
          <a:lstStyle/>
          <a:p>
            <a:r>
              <a:rPr lang="en-US" b="1" dirty="0" err="1">
                <a:highlight>
                  <a:srgbClr val="FF00FF"/>
                </a:highlight>
              </a:rPr>
              <a:t>enwau</a:t>
            </a:r>
            <a:r>
              <a:rPr lang="en-US" b="1" dirty="0">
                <a:highlight>
                  <a:srgbClr val="FF00FF"/>
                </a:highlight>
              </a:rPr>
              <a:t> </a:t>
            </a:r>
            <a:r>
              <a:rPr lang="en-US" b="1" dirty="0" err="1">
                <a:highlight>
                  <a:srgbClr val="FF00FF"/>
                </a:highlight>
              </a:rPr>
              <a:t>afonydd</a:t>
            </a:r>
            <a:r>
              <a:rPr lang="en-US" b="1" dirty="0">
                <a:highlight>
                  <a:srgbClr val="FF00FF"/>
                </a:highlight>
              </a:rPr>
              <a:t> / river names</a:t>
            </a:r>
            <a:endParaRPr lang="en-US" dirty="0">
              <a:highlight>
                <a:srgbClr val="FF00FF"/>
              </a:highlight>
            </a:endParaRPr>
          </a:p>
        </p:txBody>
      </p:sp>
      <p:sp>
        <p:nvSpPr>
          <p:cNvPr id="40" name="TextBox 39">
            <a:extLst>
              <a:ext uri="{FF2B5EF4-FFF2-40B4-BE49-F238E27FC236}">
                <a16:creationId xmlns:a16="http://schemas.microsoft.com/office/drawing/2014/main" id="{D4E9AD99-3624-8F4B-B181-50014C944580}"/>
              </a:ext>
            </a:extLst>
          </p:cNvPr>
          <p:cNvSpPr txBox="1"/>
          <p:nvPr/>
        </p:nvSpPr>
        <p:spPr>
          <a:xfrm>
            <a:off x="5824023" y="4601586"/>
            <a:ext cx="841897" cy="1754326"/>
          </a:xfrm>
          <a:prstGeom prst="rect">
            <a:avLst/>
          </a:prstGeom>
          <a:noFill/>
        </p:spPr>
        <p:txBody>
          <a:bodyPr wrap="none" rtlCol="0">
            <a:spAutoFit/>
          </a:bodyPr>
          <a:lstStyle/>
          <a:p>
            <a:r>
              <a:rPr lang="en-US" dirty="0" err="1"/>
              <a:t>Taf</a:t>
            </a:r>
            <a:endParaRPr lang="en-US" dirty="0"/>
          </a:p>
          <a:p>
            <a:r>
              <a:rPr lang="en-US" dirty="0" err="1"/>
              <a:t>Teifi</a:t>
            </a:r>
            <a:endParaRPr lang="en-US" dirty="0"/>
          </a:p>
          <a:p>
            <a:r>
              <a:rPr lang="en-US" dirty="0" err="1"/>
              <a:t>Tywi</a:t>
            </a:r>
            <a:endParaRPr lang="en-US" dirty="0"/>
          </a:p>
          <a:p>
            <a:r>
              <a:rPr lang="en-US" dirty="0"/>
              <a:t>Tawe</a:t>
            </a:r>
          </a:p>
          <a:p>
            <a:r>
              <a:rPr lang="en-US" dirty="0" err="1"/>
              <a:t>Dyfi</a:t>
            </a:r>
            <a:endParaRPr lang="en-US" dirty="0"/>
          </a:p>
          <a:p>
            <a:r>
              <a:rPr lang="en-US" dirty="0" err="1"/>
              <a:t>Tyweli</a:t>
            </a:r>
            <a:endParaRPr lang="en-US" dirty="0"/>
          </a:p>
        </p:txBody>
      </p:sp>
      <p:sp>
        <p:nvSpPr>
          <p:cNvPr id="41" name="TextBox 40">
            <a:extLst>
              <a:ext uri="{FF2B5EF4-FFF2-40B4-BE49-F238E27FC236}">
                <a16:creationId xmlns:a16="http://schemas.microsoft.com/office/drawing/2014/main" id="{576A1259-5FEE-E146-9D96-2E984829EE28}"/>
              </a:ext>
            </a:extLst>
          </p:cNvPr>
          <p:cNvSpPr txBox="1"/>
          <p:nvPr/>
        </p:nvSpPr>
        <p:spPr>
          <a:xfrm>
            <a:off x="7119972" y="4601586"/>
            <a:ext cx="1999265" cy="2031325"/>
          </a:xfrm>
          <a:prstGeom prst="rect">
            <a:avLst/>
          </a:prstGeom>
          <a:noFill/>
        </p:spPr>
        <p:txBody>
          <a:bodyPr wrap="none" rtlCol="0">
            <a:spAutoFit/>
          </a:bodyPr>
          <a:lstStyle/>
          <a:p>
            <a:r>
              <a:rPr lang="en-US" dirty="0" err="1"/>
              <a:t>Tafwys</a:t>
            </a:r>
            <a:r>
              <a:rPr lang="en-US" dirty="0"/>
              <a:t> / Thames</a:t>
            </a:r>
          </a:p>
          <a:p>
            <a:r>
              <a:rPr lang="en-US" dirty="0"/>
              <a:t>Tees</a:t>
            </a:r>
          </a:p>
          <a:p>
            <a:r>
              <a:rPr lang="en-US" dirty="0"/>
              <a:t>Dee</a:t>
            </a:r>
          </a:p>
          <a:p>
            <a:r>
              <a:rPr lang="en-US" dirty="0"/>
              <a:t>Tyne</a:t>
            </a:r>
          </a:p>
          <a:p>
            <a:endParaRPr lang="en-US" dirty="0"/>
          </a:p>
          <a:p>
            <a:r>
              <a:rPr lang="en-US" dirty="0"/>
              <a:t>Avon</a:t>
            </a:r>
          </a:p>
          <a:p>
            <a:endParaRPr lang="en-US" dirty="0"/>
          </a:p>
        </p:txBody>
      </p:sp>
      <p:cxnSp>
        <p:nvCxnSpPr>
          <p:cNvPr id="42" name="Straight Arrow Connector 41">
            <a:extLst>
              <a:ext uri="{FF2B5EF4-FFF2-40B4-BE49-F238E27FC236}">
                <a16:creationId xmlns:a16="http://schemas.microsoft.com/office/drawing/2014/main" id="{A75BDD5C-6174-5147-AF32-8407C17FE6EE}"/>
              </a:ext>
            </a:extLst>
          </p:cNvPr>
          <p:cNvCxnSpPr>
            <a:cxnSpLocks/>
          </p:cNvCxnSpPr>
          <p:nvPr/>
        </p:nvCxnSpPr>
        <p:spPr>
          <a:xfrm>
            <a:off x="3345268" y="4913455"/>
            <a:ext cx="2357332" cy="24985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43" name="Straight Arrow Connector 42">
            <a:extLst>
              <a:ext uri="{FF2B5EF4-FFF2-40B4-BE49-F238E27FC236}">
                <a16:creationId xmlns:a16="http://schemas.microsoft.com/office/drawing/2014/main" id="{50AE75F6-62DB-E54B-8A43-14B464C229AD}"/>
              </a:ext>
            </a:extLst>
          </p:cNvPr>
          <p:cNvCxnSpPr>
            <a:cxnSpLocks/>
          </p:cNvCxnSpPr>
          <p:nvPr/>
        </p:nvCxnSpPr>
        <p:spPr>
          <a:xfrm flipH="1">
            <a:off x="1536585" y="5270804"/>
            <a:ext cx="724910" cy="697123"/>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44" name="Straight Arrow Connector 43">
            <a:extLst>
              <a:ext uri="{FF2B5EF4-FFF2-40B4-BE49-F238E27FC236}">
                <a16:creationId xmlns:a16="http://schemas.microsoft.com/office/drawing/2014/main" id="{BA9A58C2-DA0E-4E4C-B15D-047A65663F81}"/>
              </a:ext>
            </a:extLst>
          </p:cNvPr>
          <p:cNvCxnSpPr>
            <a:cxnSpLocks/>
          </p:cNvCxnSpPr>
          <p:nvPr/>
        </p:nvCxnSpPr>
        <p:spPr>
          <a:xfrm flipH="1">
            <a:off x="6431194" y="4123037"/>
            <a:ext cx="1864040" cy="606285"/>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45" name="Straight Arrow Connector 44">
            <a:extLst>
              <a:ext uri="{FF2B5EF4-FFF2-40B4-BE49-F238E27FC236}">
                <a16:creationId xmlns:a16="http://schemas.microsoft.com/office/drawing/2014/main" id="{78C19256-FCF2-CB48-8E72-419B7BDA82C6}"/>
              </a:ext>
            </a:extLst>
          </p:cNvPr>
          <p:cNvCxnSpPr>
            <a:cxnSpLocks/>
          </p:cNvCxnSpPr>
          <p:nvPr/>
        </p:nvCxnSpPr>
        <p:spPr>
          <a:xfrm flipH="1">
            <a:off x="7506672" y="4226643"/>
            <a:ext cx="833911" cy="377905"/>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3606258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650448" y="210706"/>
            <a:ext cx="3813865" cy="369332"/>
          </a:xfrm>
          <a:prstGeom prst="rect">
            <a:avLst/>
          </a:prstGeom>
        </p:spPr>
        <p:txBody>
          <a:bodyPr wrap="none">
            <a:spAutoFit/>
          </a:bodyPr>
          <a:lstStyle/>
          <a:p>
            <a:r>
              <a:rPr lang="en-US" dirty="0"/>
              <a:t>http://</a:t>
            </a:r>
            <a:r>
              <a:rPr lang="en-US" dirty="0" err="1"/>
              <a:t>i.imgur.com</a:t>
            </a:r>
            <a:r>
              <a:rPr lang="en-US" dirty="0"/>
              <a:t>/tW7fGxq.png</a:t>
            </a:r>
          </a:p>
        </p:txBody>
      </p:sp>
      <p:pic>
        <p:nvPicPr>
          <p:cNvPr id="2050" name="Picture 2">
            <a:extLst>
              <a:ext uri="{FF2B5EF4-FFF2-40B4-BE49-F238E27FC236}">
                <a16:creationId xmlns:a16="http://schemas.microsoft.com/office/drawing/2014/main" id="{5DF59A33-FDC7-3942-8C91-B22F9BE616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6255" y="825614"/>
            <a:ext cx="10027574" cy="58216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240418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Blue and Black Timeline Presentation (1).mp4" descr="Blue and Black Timeline Presentation (1).mp4">
            <a:hlinkClick r:id="" action="ppaction://media"/>
            <a:extLst>
              <a:ext uri="{FF2B5EF4-FFF2-40B4-BE49-F238E27FC236}">
                <a16:creationId xmlns:a16="http://schemas.microsoft.com/office/drawing/2014/main" id="{E2BDEDF2-83EC-7044-ACBA-1DE6361D819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94591414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00"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graphicFrame>
        <p:nvGraphicFramePr>
          <p:cNvPr id="176" name="Google Shape;176;p20"/>
          <p:cNvGraphicFramePr/>
          <p:nvPr>
            <p:extLst>
              <p:ext uri="{D42A27DB-BD31-4B8C-83A1-F6EECF244321}">
                <p14:modId xmlns:p14="http://schemas.microsoft.com/office/powerpoint/2010/main" val="2026711406"/>
              </p:ext>
            </p:extLst>
          </p:nvPr>
        </p:nvGraphicFramePr>
        <p:xfrm>
          <a:off x="1275300" y="1369875"/>
          <a:ext cx="9641399" cy="2560325"/>
        </p:xfrm>
        <a:graphic>
          <a:graphicData uri="http://schemas.openxmlformats.org/drawingml/2006/table">
            <a:tbl>
              <a:tblPr>
                <a:noFill/>
              </a:tblPr>
              <a:tblGrid>
                <a:gridCol w="770021">
                  <a:extLst>
                    <a:ext uri="{9D8B030D-6E8A-4147-A177-3AD203B41FA5}">
                      <a16:colId xmlns:a16="http://schemas.microsoft.com/office/drawing/2014/main" val="20000"/>
                    </a:ext>
                  </a:extLst>
                </a:gridCol>
                <a:gridCol w="1943245">
                  <a:extLst>
                    <a:ext uri="{9D8B030D-6E8A-4147-A177-3AD203B41FA5}">
                      <a16:colId xmlns:a16="http://schemas.microsoft.com/office/drawing/2014/main" val="20001"/>
                    </a:ext>
                  </a:extLst>
                </a:gridCol>
                <a:gridCol w="3480433">
                  <a:extLst>
                    <a:ext uri="{9D8B030D-6E8A-4147-A177-3AD203B41FA5}">
                      <a16:colId xmlns:a16="http://schemas.microsoft.com/office/drawing/2014/main" val="20002"/>
                    </a:ext>
                  </a:extLst>
                </a:gridCol>
                <a:gridCol w="3447700">
                  <a:extLst>
                    <a:ext uri="{9D8B030D-6E8A-4147-A177-3AD203B41FA5}">
                      <a16:colId xmlns:a16="http://schemas.microsoft.com/office/drawing/2014/main" val="20003"/>
                    </a:ext>
                  </a:extLst>
                </a:gridCol>
              </a:tblGrid>
              <a:tr h="1645925">
                <a:tc>
                  <a:txBody>
                    <a:bodyPr/>
                    <a:lstStyle/>
                    <a:p>
                      <a:pPr marL="0" marR="0" lvl="0" indent="0" algn="l" rtl="0">
                        <a:spcBef>
                          <a:spcPts val="0"/>
                        </a:spcBef>
                        <a:spcAft>
                          <a:spcPts val="0"/>
                        </a:spcAft>
                        <a:buNone/>
                      </a:pPr>
                      <a:r>
                        <a:rPr lang="en-US" sz="2100" b="1">
                          <a:solidFill>
                            <a:schemeClr val="bg1"/>
                          </a:solidFill>
                          <a:latin typeface="Arial"/>
                          <a:ea typeface="Arial"/>
                          <a:cs typeface="Arial"/>
                          <a:sym typeface="Arial"/>
                        </a:rPr>
                        <a:t>1536</a:t>
                      </a:r>
                      <a:endParaRPr sz="210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500">
                          <a:solidFill>
                            <a:srgbClr val="3B3B3B"/>
                          </a:solidFill>
                          <a:latin typeface="Arial"/>
                          <a:ea typeface="Arial"/>
                          <a:cs typeface="Arial"/>
                          <a:sym typeface="Arial"/>
                        </a:rPr>
                        <a:t>Deddf Uno</a:t>
                      </a:r>
                      <a:br>
                        <a:rPr lang="en-US" sz="1500">
                          <a:solidFill>
                            <a:srgbClr val="3B3B3B"/>
                          </a:solidFill>
                          <a:latin typeface="Arial"/>
                          <a:ea typeface="Arial"/>
                          <a:cs typeface="Arial"/>
                          <a:sym typeface="Arial"/>
                        </a:rPr>
                      </a:br>
                      <a:endParaRPr sz="1500">
                        <a:solidFill>
                          <a:srgbClr val="3B3B3B"/>
                        </a:solidFill>
                        <a:latin typeface="Arial"/>
                        <a:ea typeface="Arial"/>
                        <a:cs typeface="Arial"/>
                        <a:sym typeface="Arial"/>
                      </a:endParaRPr>
                    </a:p>
                    <a:p>
                      <a:pPr marL="0" marR="0" lvl="0" indent="0" algn="l" rtl="0">
                        <a:spcBef>
                          <a:spcPts val="0"/>
                        </a:spcBef>
                        <a:spcAft>
                          <a:spcPts val="0"/>
                        </a:spcAft>
                        <a:buNone/>
                      </a:pPr>
                      <a:r>
                        <a:rPr lang="en-US" sz="1500" i="1">
                          <a:solidFill>
                            <a:srgbClr val="3B3B3B"/>
                          </a:solidFill>
                          <a:latin typeface="Arial"/>
                          <a:ea typeface="Arial"/>
                          <a:cs typeface="Arial"/>
                          <a:sym typeface="Arial"/>
                        </a:rPr>
                        <a:t>Act of Union</a:t>
                      </a:r>
                      <a:endParaRPr sz="1500" i="1">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a:solidFill>
                            <a:srgbClr val="262626"/>
                          </a:solidFill>
                          <a:latin typeface="Arial"/>
                          <a:ea typeface="Arial"/>
                          <a:cs typeface="Arial"/>
                          <a:sym typeface="Arial"/>
                        </a:rPr>
                        <a:t>Mae Harri Tudur eisiau unffurfiaeth rhwng Cymru a Lloegr, er mwyn undod a gweinyddiaeth effeithiol.</a:t>
                      </a:r>
                      <a:endParaRPr sz="180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1800" i="1" dirty="0">
                          <a:latin typeface="Arial"/>
                          <a:ea typeface="Arial"/>
                          <a:cs typeface="Arial"/>
                          <a:sym typeface="Arial"/>
                        </a:rPr>
                        <a:t>In order to create unity and effective administration between Wales and England, Henry Tudor orders this Act of Union. </a:t>
                      </a:r>
                      <a:endParaRPr sz="1500" i="1" dirty="0">
                        <a:latin typeface="Calibri"/>
                        <a:ea typeface="Calibri"/>
                        <a:cs typeface="Calibri"/>
                        <a:sym typeface="Calibri"/>
                      </a:endParaRPr>
                    </a:p>
                    <a:p>
                      <a:pPr marL="0" marR="0" lvl="0" indent="0" algn="l" rtl="0">
                        <a:spcBef>
                          <a:spcPts val="0"/>
                        </a:spcBef>
                        <a:spcAft>
                          <a:spcPts val="0"/>
                        </a:spcAft>
                        <a:buNone/>
                      </a:pP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r h="914400">
                <a:tc>
                  <a:txBody>
                    <a:bodyPr/>
                    <a:lstStyle/>
                    <a:p>
                      <a:pPr marL="0" marR="0" lvl="0" indent="0" algn="l" rtl="0">
                        <a:spcBef>
                          <a:spcPts val="0"/>
                        </a:spcBef>
                        <a:spcAft>
                          <a:spcPts val="0"/>
                        </a:spcAft>
                        <a:buNone/>
                      </a:pPr>
                      <a:r>
                        <a:rPr lang="en-US" sz="2100" b="1" dirty="0">
                          <a:solidFill>
                            <a:schemeClr val="bg1"/>
                          </a:solidFill>
                          <a:latin typeface="Arial"/>
                          <a:ea typeface="Arial"/>
                          <a:cs typeface="Arial"/>
                          <a:sym typeface="Arial"/>
                        </a:rPr>
                        <a:t>1542</a:t>
                      </a:r>
                      <a:endParaRPr sz="2100"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500">
                          <a:solidFill>
                            <a:srgbClr val="3B3B3B"/>
                          </a:solidFill>
                          <a:latin typeface="Arial"/>
                          <a:ea typeface="Arial"/>
                          <a:cs typeface="Arial"/>
                          <a:sym typeface="Arial"/>
                        </a:rPr>
                        <a:t>Deddf Uno</a:t>
                      </a:r>
                      <a:endParaRPr/>
                    </a:p>
                    <a:p>
                      <a:pPr marL="0" marR="0" lvl="0" indent="0" algn="l" rtl="0">
                        <a:spcBef>
                          <a:spcPts val="0"/>
                        </a:spcBef>
                        <a:spcAft>
                          <a:spcPts val="0"/>
                        </a:spcAft>
                        <a:buNone/>
                      </a:pPr>
                      <a:br>
                        <a:rPr lang="en-US" sz="1500">
                          <a:solidFill>
                            <a:srgbClr val="3B3B3B"/>
                          </a:solidFill>
                          <a:latin typeface="Arial"/>
                          <a:ea typeface="Arial"/>
                          <a:cs typeface="Arial"/>
                          <a:sym typeface="Arial"/>
                        </a:rPr>
                      </a:br>
                      <a:r>
                        <a:rPr lang="en-US" sz="1500" i="1">
                          <a:solidFill>
                            <a:srgbClr val="3B3B3B"/>
                          </a:solidFill>
                          <a:latin typeface="Arial"/>
                          <a:ea typeface="Arial"/>
                          <a:cs typeface="Arial"/>
                          <a:sym typeface="Arial"/>
                        </a:rPr>
                        <a:t>Second Act of Union</a:t>
                      </a:r>
                      <a:endParaRPr sz="1500" i="1">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a:solidFill>
                            <a:srgbClr val="3B3B3B"/>
                          </a:solidFill>
                          <a:latin typeface="Arial"/>
                          <a:ea typeface="Arial"/>
                          <a:cs typeface="Arial"/>
                          <a:sym typeface="Arial"/>
                        </a:rPr>
                        <a:t>Ail Ddeddf Uno</a:t>
                      </a:r>
                      <a:endParaRPr sz="180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3B3B3B"/>
                        </a:buClr>
                        <a:buFont typeface="Arial"/>
                        <a:buNone/>
                      </a:pPr>
                      <a:r>
                        <a:rPr lang="en-US" sz="1800" i="1" dirty="0">
                          <a:solidFill>
                            <a:srgbClr val="3B3B3B"/>
                          </a:solidFill>
                          <a:latin typeface="Arial"/>
                          <a:ea typeface="Arial"/>
                          <a:cs typeface="Arial"/>
                          <a:sym typeface="Arial"/>
                        </a:rPr>
                        <a:t>Second Act of Union</a:t>
                      </a:r>
                      <a:endParaRPr sz="1500" i="1" dirty="0">
                        <a:latin typeface="Calibri"/>
                        <a:ea typeface="Calibri"/>
                        <a:cs typeface="Calibri"/>
                        <a:sym typeface="Calibri"/>
                      </a:endParaRPr>
                    </a:p>
                    <a:p>
                      <a:pPr marL="0" marR="0" lvl="0" indent="0" algn="l" rtl="0">
                        <a:spcBef>
                          <a:spcPts val="0"/>
                        </a:spcBef>
                        <a:spcAft>
                          <a:spcPts val="0"/>
                        </a:spcAft>
                        <a:buNone/>
                      </a:pP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1"/>
                  </a:ext>
                </a:extLst>
              </a:tr>
            </a:tbl>
          </a:graphicData>
        </a:graphic>
      </p:graphicFrame>
      <p:pic>
        <p:nvPicPr>
          <p:cNvPr id="177" name="Google Shape;177;p20"/>
          <p:cNvPicPr preferRelativeResize="0"/>
          <p:nvPr/>
        </p:nvPicPr>
        <p:blipFill rotWithShape="1">
          <a:blip r:embed="rId3">
            <a:alphaModFix/>
          </a:blip>
          <a:srcRect/>
          <a:stretch/>
        </p:blipFill>
        <p:spPr>
          <a:xfrm>
            <a:off x="4547983" y="4048109"/>
            <a:ext cx="3252086" cy="2652748"/>
          </a:xfrm>
          <a:prstGeom prst="rect">
            <a:avLst/>
          </a:prstGeom>
          <a:noFill/>
          <a:ln>
            <a:noFill/>
          </a:ln>
        </p:spPr>
      </p:pic>
      <p:pic>
        <p:nvPicPr>
          <p:cNvPr id="2050" name="Picture 2" descr="Map of the British Isles before the Act of Union of 1707 [OS] [800x682] :  MapPorn">
            <a:extLst>
              <a:ext uri="{FF2B5EF4-FFF2-40B4-BE49-F238E27FC236}">
                <a16:creationId xmlns:a16="http://schemas.microsoft.com/office/drawing/2014/main" id="{70277805-3695-6045-9BE9-75146C06D83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00069" y="4044673"/>
            <a:ext cx="3116630" cy="265400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Britannia And Hibernia High Resolution Stock Photography and Images - Alamy">
            <a:extLst>
              <a:ext uri="{FF2B5EF4-FFF2-40B4-BE49-F238E27FC236}">
                <a16:creationId xmlns:a16="http://schemas.microsoft.com/office/drawing/2014/main" id="{71CC3E87-4D6B-8147-8F1B-7C51A5BA99D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9630"/>
          <a:stretch/>
        </p:blipFill>
        <p:spPr bwMode="auto">
          <a:xfrm>
            <a:off x="1431353" y="4042495"/>
            <a:ext cx="3116630" cy="26583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512365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graphicFrame>
        <p:nvGraphicFramePr>
          <p:cNvPr id="183" name="Google Shape;183;p21"/>
          <p:cNvGraphicFramePr/>
          <p:nvPr>
            <p:extLst>
              <p:ext uri="{D42A27DB-BD31-4B8C-83A1-F6EECF244321}">
                <p14:modId xmlns:p14="http://schemas.microsoft.com/office/powerpoint/2010/main" val="2189657069"/>
              </p:ext>
            </p:extLst>
          </p:nvPr>
        </p:nvGraphicFramePr>
        <p:xfrm>
          <a:off x="1814576" y="1664703"/>
          <a:ext cx="8562848" cy="1371600"/>
        </p:xfrm>
        <a:graphic>
          <a:graphicData uri="http://schemas.openxmlformats.org/drawingml/2006/table">
            <a:tbl>
              <a:tblPr>
                <a:noFill/>
              </a:tblPr>
              <a:tblGrid>
                <a:gridCol w="737937">
                  <a:extLst>
                    <a:ext uri="{9D8B030D-6E8A-4147-A177-3AD203B41FA5}">
                      <a16:colId xmlns:a16="http://schemas.microsoft.com/office/drawing/2014/main" val="20000"/>
                    </a:ext>
                  </a:extLst>
                </a:gridCol>
                <a:gridCol w="1735836">
                  <a:extLst>
                    <a:ext uri="{9D8B030D-6E8A-4147-A177-3AD203B41FA5}">
                      <a16:colId xmlns:a16="http://schemas.microsoft.com/office/drawing/2014/main" val="20001"/>
                    </a:ext>
                  </a:extLst>
                </a:gridCol>
                <a:gridCol w="2928000">
                  <a:extLst>
                    <a:ext uri="{9D8B030D-6E8A-4147-A177-3AD203B41FA5}">
                      <a16:colId xmlns:a16="http://schemas.microsoft.com/office/drawing/2014/main" val="20002"/>
                    </a:ext>
                  </a:extLst>
                </a:gridCol>
                <a:gridCol w="3161075">
                  <a:extLst>
                    <a:ext uri="{9D8B030D-6E8A-4147-A177-3AD203B41FA5}">
                      <a16:colId xmlns:a16="http://schemas.microsoft.com/office/drawing/2014/main" val="20003"/>
                    </a:ext>
                  </a:extLst>
                </a:gridCol>
              </a:tblGrid>
              <a:tr h="1371600">
                <a:tc>
                  <a:txBody>
                    <a:bodyPr/>
                    <a:lstStyle/>
                    <a:p>
                      <a:pPr marL="0" marR="0" lvl="0" indent="0" algn="l" rtl="0">
                        <a:spcBef>
                          <a:spcPts val="0"/>
                        </a:spcBef>
                        <a:spcAft>
                          <a:spcPts val="0"/>
                        </a:spcAft>
                        <a:buNone/>
                      </a:pPr>
                      <a:r>
                        <a:rPr lang="en-US" sz="1800" b="1" dirty="0">
                          <a:solidFill>
                            <a:schemeClr val="bg1"/>
                          </a:solidFill>
                          <a:latin typeface="Arial"/>
                          <a:ea typeface="Arial"/>
                          <a:cs typeface="Arial"/>
                          <a:sym typeface="Arial"/>
                        </a:rPr>
                        <a:t>1588</a:t>
                      </a:r>
                      <a:endParaRPr sz="1800"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500">
                          <a:solidFill>
                            <a:srgbClr val="3B3B3B"/>
                          </a:solidFill>
                          <a:latin typeface="Arial"/>
                          <a:ea typeface="Arial"/>
                          <a:cs typeface="Arial"/>
                          <a:sym typeface="Arial"/>
                        </a:rPr>
                        <a:t>Beibl Cymraeg</a:t>
                      </a:r>
                      <a:br>
                        <a:rPr lang="en-US" sz="1500">
                          <a:solidFill>
                            <a:srgbClr val="3B3B3B"/>
                          </a:solidFill>
                          <a:latin typeface="Arial"/>
                          <a:ea typeface="Arial"/>
                          <a:cs typeface="Arial"/>
                          <a:sym typeface="Arial"/>
                        </a:rPr>
                      </a:br>
                      <a:endParaRPr sz="1500">
                        <a:solidFill>
                          <a:srgbClr val="3B3B3B"/>
                        </a:solidFill>
                        <a:latin typeface="Arial"/>
                        <a:ea typeface="Arial"/>
                        <a:cs typeface="Arial"/>
                        <a:sym typeface="Arial"/>
                      </a:endParaRPr>
                    </a:p>
                    <a:p>
                      <a:pPr marL="0" marR="0" lvl="0" indent="0" algn="l" rtl="0">
                        <a:lnSpc>
                          <a:spcPct val="100000"/>
                        </a:lnSpc>
                        <a:spcBef>
                          <a:spcPts val="0"/>
                        </a:spcBef>
                        <a:spcAft>
                          <a:spcPts val="0"/>
                        </a:spcAft>
                        <a:buClr>
                          <a:schemeClr val="dk1"/>
                        </a:buClr>
                        <a:buFont typeface="Arial"/>
                        <a:buNone/>
                      </a:pPr>
                      <a:r>
                        <a:rPr lang="en-US" sz="1500" i="1">
                          <a:latin typeface="Arial"/>
                          <a:ea typeface="Arial"/>
                          <a:cs typeface="Arial"/>
                          <a:sym typeface="Arial"/>
                        </a:rPr>
                        <a:t>Welsh Bible</a:t>
                      </a:r>
                      <a:r>
                        <a:rPr lang="en-US" sz="1500" i="1">
                          <a:solidFill>
                            <a:srgbClr val="3B3B3B"/>
                          </a:solidFill>
                          <a:latin typeface="Arial"/>
                          <a:ea typeface="Arial"/>
                          <a:cs typeface="Arial"/>
                          <a:sym typeface="Arial"/>
                        </a:rPr>
                        <a:t> </a:t>
                      </a:r>
                      <a:endParaRPr sz="1500" i="1">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a:solidFill>
                            <a:srgbClr val="3B3B3B"/>
                          </a:solidFill>
                          <a:latin typeface="Arial"/>
                          <a:ea typeface="Arial"/>
                          <a:cs typeface="Arial"/>
                          <a:sym typeface="Arial"/>
                        </a:rPr>
                        <a:t>Cyhoeddir Beibl Cymraeg William Morgan</a:t>
                      </a:r>
                      <a:endParaRPr sz="180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i="1" dirty="0">
                          <a:solidFill>
                            <a:srgbClr val="3B3B3B"/>
                          </a:solidFill>
                          <a:latin typeface="Arial"/>
                          <a:ea typeface="Arial"/>
                          <a:cs typeface="Arial"/>
                          <a:sym typeface="Arial"/>
                        </a:rPr>
                        <a:t>Bishop William Morgan’s Welsh Bible is published</a:t>
                      </a:r>
                      <a:endParaRPr sz="1800" i="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184" name="Google Shape;184;p21"/>
          <p:cNvPicPr preferRelativeResize="0"/>
          <p:nvPr/>
        </p:nvPicPr>
        <p:blipFill rotWithShape="1">
          <a:blip r:embed="rId3">
            <a:alphaModFix/>
          </a:blip>
          <a:srcRect/>
          <a:stretch/>
        </p:blipFill>
        <p:spPr>
          <a:xfrm>
            <a:off x="4507832" y="3304673"/>
            <a:ext cx="2653150" cy="3208087"/>
          </a:xfrm>
          <a:prstGeom prst="rect">
            <a:avLst/>
          </a:prstGeom>
          <a:noFill/>
          <a:ln>
            <a:noFill/>
          </a:ln>
          <a:effectLst>
            <a:outerShdw blurRad="50800" dist="279400" dir="2700000" algn="tl" rotWithShape="0">
              <a:prstClr val="black">
                <a:alpha val="40000"/>
              </a:prstClr>
            </a:outerShdw>
          </a:effectLst>
        </p:spPr>
      </p:pic>
    </p:spTree>
    <p:extLst>
      <p:ext uri="{BB962C8B-B14F-4D97-AF65-F5344CB8AC3E}">
        <p14:creationId xmlns:p14="http://schemas.microsoft.com/office/powerpoint/2010/main" val="416293097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88"/>
        <p:cNvGrpSpPr/>
        <p:nvPr/>
      </p:nvGrpSpPr>
      <p:grpSpPr>
        <a:xfrm>
          <a:off x="0" y="0"/>
          <a:ext cx="0" cy="0"/>
          <a:chOff x="0" y="0"/>
          <a:chExt cx="0" cy="0"/>
        </a:xfrm>
      </p:grpSpPr>
      <p:graphicFrame>
        <p:nvGraphicFramePr>
          <p:cNvPr id="189" name="Google Shape;189;p22"/>
          <p:cNvGraphicFramePr/>
          <p:nvPr>
            <p:extLst>
              <p:ext uri="{D42A27DB-BD31-4B8C-83A1-F6EECF244321}">
                <p14:modId xmlns:p14="http://schemas.microsoft.com/office/powerpoint/2010/main" val="886376694"/>
              </p:ext>
            </p:extLst>
          </p:nvPr>
        </p:nvGraphicFramePr>
        <p:xfrm>
          <a:off x="1034715" y="1439506"/>
          <a:ext cx="10122569" cy="3017525"/>
        </p:xfrm>
        <a:graphic>
          <a:graphicData uri="http://schemas.openxmlformats.org/drawingml/2006/table">
            <a:tbl>
              <a:tblPr>
                <a:noFill/>
              </a:tblPr>
              <a:tblGrid>
                <a:gridCol w="689811">
                  <a:extLst>
                    <a:ext uri="{9D8B030D-6E8A-4147-A177-3AD203B41FA5}">
                      <a16:colId xmlns:a16="http://schemas.microsoft.com/office/drawing/2014/main" val="20000"/>
                    </a:ext>
                  </a:extLst>
                </a:gridCol>
                <a:gridCol w="2349526">
                  <a:extLst>
                    <a:ext uri="{9D8B030D-6E8A-4147-A177-3AD203B41FA5}">
                      <a16:colId xmlns:a16="http://schemas.microsoft.com/office/drawing/2014/main" val="20001"/>
                    </a:ext>
                  </a:extLst>
                </a:gridCol>
                <a:gridCol w="3345875">
                  <a:extLst>
                    <a:ext uri="{9D8B030D-6E8A-4147-A177-3AD203B41FA5}">
                      <a16:colId xmlns:a16="http://schemas.microsoft.com/office/drawing/2014/main" val="20002"/>
                    </a:ext>
                  </a:extLst>
                </a:gridCol>
                <a:gridCol w="3737357">
                  <a:extLst>
                    <a:ext uri="{9D8B030D-6E8A-4147-A177-3AD203B41FA5}">
                      <a16:colId xmlns:a16="http://schemas.microsoft.com/office/drawing/2014/main" val="20003"/>
                    </a:ext>
                  </a:extLst>
                </a:gridCol>
              </a:tblGrid>
              <a:tr h="3017525">
                <a:tc>
                  <a:txBody>
                    <a:bodyPr/>
                    <a:lstStyle/>
                    <a:p>
                      <a:pPr marL="0" marR="0" lvl="0" indent="0" algn="l" rtl="0">
                        <a:spcBef>
                          <a:spcPts val="0"/>
                        </a:spcBef>
                        <a:spcAft>
                          <a:spcPts val="0"/>
                        </a:spcAft>
                        <a:buNone/>
                      </a:pPr>
                      <a:r>
                        <a:rPr lang="en-US" sz="2100" b="1" dirty="0">
                          <a:solidFill>
                            <a:schemeClr val="bg1"/>
                          </a:solidFill>
                          <a:latin typeface="Arial"/>
                          <a:ea typeface="Arial"/>
                          <a:cs typeface="Arial"/>
                          <a:sym typeface="Arial"/>
                        </a:rPr>
                        <a:t>1847</a:t>
                      </a:r>
                      <a:r>
                        <a:rPr lang="en-US" sz="2100" dirty="0">
                          <a:solidFill>
                            <a:schemeClr val="bg1"/>
                          </a:solidFill>
                          <a:latin typeface="Arial"/>
                          <a:ea typeface="Arial"/>
                          <a:cs typeface="Arial"/>
                          <a:sym typeface="Arial"/>
                        </a:rPr>
                        <a:t> </a:t>
                      </a:r>
                      <a:endParaRPr sz="1800" dirty="0">
                        <a:solidFill>
                          <a:schemeClr val="bg1"/>
                        </a:solidFill>
                        <a:latin typeface="Calibri"/>
                        <a:ea typeface="Calibri"/>
                        <a:cs typeface="Calibri"/>
                        <a:sym typeface="Calibri"/>
                      </a:endParaRPr>
                    </a:p>
                  </a:txBody>
                  <a:tcPr marL="8500" marR="85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lnSpc>
                          <a:spcPct val="100000"/>
                        </a:lnSpc>
                        <a:spcBef>
                          <a:spcPts val="0"/>
                        </a:spcBef>
                        <a:spcAft>
                          <a:spcPts val="0"/>
                        </a:spcAft>
                        <a:buClr>
                          <a:srgbClr val="3B3B3B"/>
                        </a:buClr>
                        <a:buFont typeface="Arial"/>
                        <a:buNone/>
                      </a:pPr>
                      <a:r>
                        <a:rPr lang="en-US" sz="1500">
                          <a:solidFill>
                            <a:srgbClr val="3B3B3B"/>
                          </a:solidFill>
                          <a:latin typeface="Arial"/>
                          <a:ea typeface="Arial"/>
                          <a:cs typeface="Arial"/>
                          <a:sym typeface="Arial"/>
                        </a:rPr>
                        <a:t>Brad y Llyfrau Gleision </a:t>
                      </a:r>
                      <a:br>
                        <a:rPr lang="en-US" sz="1500">
                          <a:solidFill>
                            <a:srgbClr val="3B3B3B"/>
                          </a:solidFill>
                          <a:latin typeface="Arial"/>
                          <a:ea typeface="Arial"/>
                          <a:cs typeface="Arial"/>
                          <a:sym typeface="Arial"/>
                        </a:rPr>
                      </a:br>
                      <a:endParaRPr sz="1500">
                        <a:solidFill>
                          <a:srgbClr val="3B3B3B"/>
                        </a:solidFill>
                        <a:latin typeface="Arial"/>
                        <a:ea typeface="Arial"/>
                        <a:cs typeface="Arial"/>
                        <a:sym typeface="Arial"/>
                      </a:endParaRPr>
                    </a:p>
                    <a:p>
                      <a:pPr marL="0" marR="0" lvl="0" indent="0" algn="l" rtl="0">
                        <a:spcBef>
                          <a:spcPts val="0"/>
                        </a:spcBef>
                        <a:spcAft>
                          <a:spcPts val="0"/>
                        </a:spcAft>
                        <a:buNone/>
                      </a:pPr>
                      <a:r>
                        <a:rPr lang="en-US" sz="1500" i="1">
                          <a:solidFill>
                            <a:srgbClr val="3B3B3B"/>
                          </a:solidFill>
                          <a:latin typeface="Arial"/>
                          <a:ea typeface="Arial"/>
                          <a:cs typeface="Arial"/>
                          <a:sym typeface="Arial"/>
                        </a:rPr>
                        <a:t>Treason of the Blue Books </a:t>
                      </a:r>
                      <a:endParaRPr sz="1500" i="1">
                        <a:latin typeface="Calibri"/>
                        <a:ea typeface="Calibri"/>
                        <a:cs typeface="Calibri"/>
                        <a:sym typeface="Calibri"/>
                      </a:endParaRPr>
                    </a:p>
                  </a:txBody>
                  <a:tcPr marL="8500" marR="85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000000"/>
                        </a:buClr>
                        <a:buFont typeface="Arial"/>
                        <a:buNone/>
                      </a:pPr>
                      <a:r>
                        <a:rPr lang="en-US" sz="1800" dirty="0" err="1">
                          <a:solidFill>
                            <a:srgbClr val="000000"/>
                          </a:solidFill>
                          <a:latin typeface="Arial"/>
                          <a:ea typeface="Arial"/>
                          <a:cs typeface="Arial"/>
                          <a:sym typeface="Arial"/>
                        </a:rPr>
                        <a:t>Dyma’r</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enw</a:t>
                      </a:r>
                      <a:r>
                        <a:rPr lang="en-US" sz="1800" dirty="0">
                          <a:solidFill>
                            <a:srgbClr val="000000"/>
                          </a:solidFill>
                          <a:latin typeface="Arial"/>
                          <a:ea typeface="Arial"/>
                          <a:cs typeface="Arial"/>
                          <a:sym typeface="Arial"/>
                        </a:rPr>
                        <a:t> a </a:t>
                      </a:r>
                      <a:r>
                        <a:rPr lang="en-US" sz="1800" dirty="0" err="1">
                          <a:solidFill>
                            <a:srgbClr val="000000"/>
                          </a:solidFill>
                          <a:latin typeface="Arial"/>
                          <a:ea typeface="Arial"/>
                          <a:cs typeface="Arial"/>
                          <a:sym typeface="Arial"/>
                        </a:rPr>
                        <a:t>roddir</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ar</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gyfnod</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adroddiad</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ar</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gyflwr</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addysg</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yng</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Nghymru</a:t>
                      </a:r>
                      <a:r>
                        <a:rPr lang="en-US" sz="1800" dirty="0">
                          <a:solidFill>
                            <a:srgbClr val="000000"/>
                          </a:solidFill>
                          <a:latin typeface="Arial"/>
                          <a:ea typeface="Arial"/>
                          <a:cs typeface="Arial"/>
                          <a:sym typeface="Arial"/>
                        </a:rPr>
                        <a:t> a </a:t>
                      </a:r>
                      <a:r>
                        <a:rPr lang="en-US" sz="1800" dirty="0" err="1">
                          <a:solidFill>
                            <a:srgbClr val="000000"/>
                          </a:solidFill>
                          <a:latin typeface="Arial"/>
                          <a:ea typeface="Arial"/>
                          <a:cs typeface="Arial"/>
                          <a:sym typeface="Arial"/>
                        </a:rPr>
                        <a:t>gomisiynwyd</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gan</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llywodraeth</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Lloegr</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a’i</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effeithiau</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Gwelwyd</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arfer</a:t>
                      </a:r>
                      <a:r>
                        <a:rPr lang="en-US" sz="1800" dirty="0">
                          <a:solidFill>
                            <a:srgbClr val="000000"/>
                          </a:solidFill>
                          <a:latin typeface="Arial"/>
                          <a:ea typeface="Arial"/>
                          <a:cs typeface="Arial"/>
                          <a:sym typeface="Arial"/>
                        </a:rPr>
                        <a:t> y “Welsh Not” a </a:t>
                      </a:r>
                      <a:r>
                        <a:rPr lang="en-US" sz="1800" dirty="0" err="1">
                          <a:solidFill>
                            <a:srgbClr val="000000"/>
                          </a:solidFill>
                          <a:latin typeface="Arial"/>
                          <a:ea typeface="Arial"/>
                          <a:cs typeface="Arial"/>
                          <a:sym typeface="Arial"/>
                        </a:rPr>
                        <a:t>chosb</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gorfforol</a:t>
                      </a:r>
                      <a:r>
                        <a:rPr lang="en-US" sz="1800" dirty="0">
                          <a:solidFill>
                            <a:srgbClr val="000000"/>
                          </a:solidFill>
                          <a:latin typeface="Arial"/>
                          <a:ea typeface="Arial"/>
                          <a:cs typeface="Arial"/>
                          <a:sym typeface="Arial"/>
                        </a:rPr>
                        <a:t> am </a:t>
                      </a:r>
                      <a:r>
                        <a:rPr lang="en-US" sz="1800" dirty="0" err="1">
                          <a:solidFill>
                            <a:srgbClr val="000000"/>
                          </a:solidFill>
                          <a:latin typeface="Arial"/>
                          <a:ea typeface="Arial"/>
                          <a:cs typeface="Arial"/>
                          <a:sym typeface="Arial"/>
                        </a:rPr>
                        <a:t>gyfathrebu</a:t>
                      </a:r>
                      <a:r>
                        <a:rPr lang="en-US" sz="1800" dirty="0">
                          <a:solidFill>
                            <a:srgbClr val="000000"/>
                          </a:solidFill>
                          <a:latin typeface="Arial"/>
                          <a:ea typeface="Arial"/>
                          <a:cs typeface="Arial"/>
                          <a:sym typeface="Arial"/>
                        </a:rPr>
                        <a:t> </a:t>
                      </a:r>
                      <a:r>
                        <a:rPr lang="en-US" sz="1800" dirty="0" err="1">
                          <a:solidFill>
                            <a:srgbClr val="000000"/>
                          </a:solidFill>
                          <a:latin typeface="Arial"/>
                          <a:ea typeface="Arial"/>
                          <a:cs typeface="Arial"/>
                          <a:sym typeface="Arial"/>
                        </a:rPr>
                        <a:t>yn</a:t>
                      </a:r>
                      <a:r>
                        <a:rPr lang="en-US" sz="1800" dirty="0">
                          <a:solidFill>
                            <a:srgbClr val="000000"/>
                          </a:solidFill>
                          <a:latin typeface="Arial"/>
                          <a:ea typeface="Arial"/>
                          <a:cs typeface="Arial"/>
                          <a:sym typeface="Arial"/>
                        </a:rPr>
                        <a:t> y Gymraeg </a:t>
                      </a:r>
                      <a:r>
                        <a:rPr lang="en-US" sz="1800" dirty="0" err="1">
                          <a:solidFill>
                            <a:srgbClr val="1C1C1C"/>
                          </a:solidFill>
                          <a:latin typeface="Arial"/>
                          <a:ea typeface="Arial"/>
                          <a:cs typeface="Arial"/>
                          <a:sym typeface="Arial"/>
                        </a:rPr>
                        <a:t>yn</a:t>
                      </a:r>
                      <a:r>
                        <a:rPr lang="en-US" sz="1800" dirty="0">
                          <a:solidFill>
                            <a:srgbClr val="1C1C1C"/>
                          </a:solidFill>
                          <a:latin typeface="Arial"/>
                          <a:ea typeface="Arial"/>
                          <a:cs typeface="Arial"/>
                          <a:sym typeface="Arial"/>
                        </a:rPr>
                        <a:t> </a:t>
                      </a:r>
                      <a:r>
                        <a:rPr lang="en-US" sz="1800" dirty="0" err="1">
                          <a:solidFill>
                            <a:srgbClr val="1C1C1C"/>
                          </a:solidFill>
                          <a:latin typeface="Arial"/>
                          <a:ea typeface="Arial"/>
                          <a:cs typeface="Arial"/>
                          <a:sym typeface="Arial"/>
                        </a:rPr>
                        <a:t>sgil</a:t>
                      </a:r>
                      <a:r>
                        <a:rPr lang="en-US" sz="1800" dirty="0">
                          <a:solidFill>
                            <a:srgbClr val="1C1C1C"/>
                          </a:solidFill>
                          <a:latin typeface="Arial"/>
                          <a:ea typeface="Arial"/>
                          <a:cs typeface="Arial"/>
                          <a:sym typeface="Arial"/>
                        </a:rPr>
                        <a:t> </a:t>
                      </a:r>
                      <a:r>
                        <a:rPr lang="en-US" sz="1800" dirty="0" err="1">
                          <a:solidFill>
                            <a:srgbClr val="1C1C1C"/>
                          </a:solidFill>
                          <a:latin typeface="Arial"/>
                          <a:ea typeface="Arial"/>
                          <a:cs typeface="Arial"/>
                          <a:sym typeface="Arial"/>
                        </a:rPr>
                        <a:t>argymhellion</a:t>
                      </a:r>
                      <a:r>
                        <a:rPr lang="en-US" sz="1800" dirty="0">
                          <a:solidFill>
                            <a:srgbClr val="1C1C1C"/>
                          </a:solidFill>
                          <a:latin typeface="Arial"/>
                          <a:ea typeface="Arial"/>
                          <a:cs typeface="Arial"/>
                          <a:sym typeface="Arial"/>
                        </a:rPr>
                        <a:t> yr </a:t>
                      </a:r>
                      <a:r>
                        <a:rPr lang="en-US" sz="1800" dirty="0" err="1">
                          <a:solidFill>
                            <a:srgbClr val="1C1C1C"/>
                          </a:solidFill>
                          <a:latin typeface="Arial"/>
                          <a:ea typeface="Arial"/>
                          <a:cs typeface="Arial"/>
                          <a:sym typeface="Arial"/>
                        </a:rPr>
                        <a:t>adroddiad</a:t>
                      </a:r>
                      <a:r>
                        <a:rPr lang="en-US" sz="1800" dirty="0">
                          <a:solidFill>
                            <a:srgbClr val="1C1C1C"/>
                          </a:solidFill>
                          <a:latin typeface="Arial"/>
                          <a:ea typeface="Arial"/>
                          <a:cs typeface="Arial"/>
                          <a:sym typeface="Arial"/>
                        </a:rPr>
                        <a:t>.</a:t>
                      </a:r>
                      <a:endParaRPr sz="1800" dirty="0">
                        <a:latin typeface="Calibri"/>
                        <a:ea typeface="Calibri"/>
                        <a:cs typeface="Calibri"/>
                        <a:sym typeface="Calibri"/>
                      </a:endParaRPr>
                    </a:p>
                    <a:p>
                      <a:pPr marL="0" marR="0" lvl="0" indent="0" algn="l" rtl="0">
                        <a:spcBef>
                          <a:spcPts val="0"/>
                        </a:spcBef>
                        <a:spcAft>
                          <a:spcPts val="0"/>
                        </a:spcAft>
                        <a:buNone/>
                      </a:pPr>
                      <a:endParaRPr sz="1800" dirty="0">
                        <a:latin typeface="Calibri"/>
                        <a:ea typeface="Calibri"/>
                        <a:cs typeface="Calibri"/>
                        <a:sym typeface="Calibri"/>
                      </a:endParaRPr>
                    </a:p>
                    <a:p>
                      <a:pPr marL="0" marR="0" lvl="0" indent="0" algn="l" rtl="0">
                        <a:spcBef>
                          <a:spcPts val="0"/>
                        </a:spcBef>
                        <a:spcAft>
                          <a:spcPts val="0"/>
                        </a:spcAft>
                        <a:buNone/>
                      </a:pPr>
                      <a:endParaRPr sz="1800" dirty="0">
                        <a:latin typeface="Calibri"/>
                        <a:ea typeface="Calibri"/>
                        <a:cs typeface="Calibri"/>
                        <a:sym typeface="Calibri"/>
                      </a:endParaRPr>
                    </a:p>
                    <a:p>
                      <a:pPr marL="0" marR="0" lvl="0" indent="0" algn="l" rtl="0">
                        <a:spcBef>
                          <a:spcPts val="0"/>
                        </a:spcBef>
                        <a:spcAft>
                          <a:spcPts val="0"/>
                        </a:spcAft>
                        <a:buNone/>
                      </a:pPr>
                      <a:r>
                        <a:rPr lang="en-US" sz="1800" u="sng" dirty="0">
                          <a:solidFill>
                            <a:schemeClr val="hlink"/>
                          </a:solidFill>
                          <a:latin typeface="Calibri"/>
                          <a:ea typeface="Calibri"/>
                          <a:cs typeface="Calibri"/>
                          <a:sym typeface="Calibri"/>
                          <a:hlinkClick r:id="rId3"/>
                        </a:rPr>
                        <a:t>YouTube</a:t>
                      </a:r>
                      <a:endParaRPr sz="1800" dirty="0">
                        <a:latin typeface="Calibri"/>
                        <a:ea typeface="Calibri"/>
                        <a:cs typeface="Calibri"/>
                        <a:sym typeface="Calibri"/>
                      </a:endParaRPr>
                    </a:p>
                  </a:txBody>
                  <a:tcPr marL="8500" marR="85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1800" dirty="0">
                          <a:latin typeface="Arial"/>
                          <a:ea typeface="Arial"/>
                          <a:cs typeface="Arial"/>
                          <a:sym typeface="Arial"/>
                        </a:rPr>
                        <a:t>This is the name given to the period of the reports into education in Wales commissioned by the government in England, and its effects. The use of the Welsh Not and physical punishment were used to prevent the use of Welsh in schools as a result of the report.</a:t>
                      </a:r>
                      <a:endParaRPr sz="1800" dirty="0">
                        <a:latin typeface="Calibri"/>
                        <a:ea typeface="Calibri"/>
                        <a:cs typeface="Calibri"/>
                        <a:sym typeface="Calibri"/>
                      </a:endParaRPr>
                    </a:p>
                    <a:p>
                      <a:pPr marL="0" marR="0" lvl="0" indent="0" algn="l" rtl="0">
                        <a:spcBef>
                          <a:spcPts val="0"/>
                        </a:spcBef>
                        <a:spcAft>
                          <a:spcPts val="0"/>
                        </a:spcAft>
                        <a:buNone/>
                      </a:pPr>
                      <a:endParaRPr sz="1800" dirty="0">
                        <a:latin typeface="Calibri"/>
                        <a:ea typeface="Calibri"/>
                        <a:cs typeface="Calibri"/>
                        <a:sym typeface="Calibri"/>
                      </a:endParaRPr>
                    </a:p>
                  </a:txBody>
                  <a:tcPr marL="8500" marR="8500"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190" name="Google Shape;190;p22"/>
          <p:cNvPicPr preferRelativeResize="0"/>
          <p:nvPr/>
        </p:nvPicPr>
        <p:blipFill rotWithShape="1">
          <a:blip r:embed="rId4">
            <a:alphaModFix/>
          </a:blip>
          <a:srcRect l="16217" r="15161"/>
          <a:stretch/>
        </p:blipFill>
        <p:spPr>
          <a:xfrm>
            <a:off x="4337203" y="4580022"/>
            <a:ext cx="2900903" cy="2138971"/>
          </a:xfrm>
          <a:prstGeom prst="rect">
            <a:avLst/>
          </a:prstGeom>
          <a:noFill/>
          <a:ln>
            <a:noFill/>
          </a:ln>
        </p:spPr>
      </p:pic>
    </p:spTree>
    <p:extLst>
      <p:ext uri="{BB962C8B-B14F-4D97-AF65-F5344CB8AC3E}">
        <p14:creationId xmlns:p14="http://schemas.microsoft.com/office/powerpoint/2010/main" val="2864302930"/>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94"/>
        <p:cNvGrpSpPr/>
        <p:nvPr/>
      </p:nvGrpSpPr>
      <p:grpSpPr>
        <a:xfrm>
          <a:off x="0" y="0"/>
          <a:ext cx="0" cy="0"/>
          <a:chOff x="0" y="0"/>
          <a:chExt cx="0" cy="0"/>
        </a:xfrm>
      </p:grpSpPr>
      <p:graphicFrame>
        <p:nvGraphicFramePr>
          <p:cNvPr id="195" name="Google Shape;195;p23"/>
          <p:cNvGraphicFramePr/>
          <p:nvPr>
            <p:extLst>
              <p:ext uri="{D42A27DB-BD31-4B8C-83A1-F6EECF244321}">
                <p14:modId xmlns:p14="http://schemas.microsoft.com/office/powerpoint/2010/main" val="3676941457"/>
              </p:ext>
            </p:extLst>
          </p:nvPr>
        </p:nvGraphicFramePr>
        <p:xfrm>
          <a:off x="1026695" y="1179969"/>
          <a:ext cx="9994231" cy="3137120"/>
        </p:xfrm>
        <a:graphic>
          <a:graphicData uri="http://schemas.openxmlformats.org/drawingml/2006/table">
            <a:tbl>
              <a:tblPr>
                <a:noFill/>
              </a:tblPr>
              <a:tblGrid>
                <a:gridCol w="721894">
                  <a:extLst>
                    <a:ext uri="{9D8B030D-6E8A-4147-A177-3AD203B41FA5}">
                      <a16:colId xmlns:a16="http://schemas.microsoft.com/office/drawing/2014/main" val="20000"/>
                    </a:ext>
                  </a:extLst>
                </a:gridCol>
                <a:gridCol w="2400642">
                  <a:extLst>
                    <a:ext uri="{9D8B030D-6E8A-4147-A177-3AD203B41FA5}">
                      <a16:colId xmlns:a16="http://schemas.microsoft.com/office/drawing/2014/main" val="20001"/>
                    </a:ext>
                  </a:extLst>
                </a:gridCol>
                <a:gridCol w="3140118">
                  <a:extLst>
                    <a:ext uri="{9D8B030D-6E8A-4147-A177-3AD203B41FA5}">
                      <a16:colId xmlns:a16="http://schemas.microsoft.com/office/drawing/2014/main" val="20002"/>
                    </a:ext>
                  </a:extLst>
                </a:gridCol>
                <a:gridCol w="3731577">
                  <a:extLst>
                    <a:ext uri="{9D8B030D-6E8A-4147-A177-3AD203B41FA5}">
                      <a16:colId xmlns:a16="http://schemas.microsoft.com/office/drawing/2014/main" val="20003"/>
                    </a:ext>
                  </a:extLst>
                </a:gridCol>
              </a:tblGrid>
              <a:tr h="3137120">
                <a:tc>
                  <a:txBody>
                    <a:bodyPr/>
                    <a:lstStyle/>
                    <a:p>
                      <a:pPr marL="0" marR="0" lvl="0" indent="0" algn="l" rtl="0">
                        <a:spcBef>
                          <a:spcPts val="0"/>
                        </a:spcBef>
                        <a:spcAft>
                          <a:spcPts val="0"/>
                        </a:spcAft>
                        <a:buNone/>
                      </a:pPr>
                      <a:r>
                        <a:rPr lang="en-US" sz="2100" b="1" dirty="0">
                          <a:solidFill>
                            <a:schemeClr val="bg1"/>
                          </a:solidFill>
                          <a:latin typeface="Arial"/>
                          <a:ea typeface="Arial"/>
                          <a:cs typeface="Arial"/>
                          <a:sym typeface="Arial"/>
                        </a:rPr>
                        <a:t>1922</a:t>
                      </a:r>
                      <a:endParaRPr sz="2100"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800" b="1" dirty="0" err="1">
                          <a:solidFill>
                            <a:srgbClr val="3B3B3B"/>
                          </a:solidFill>
                          <a:latin typeface="Arial"/>
                          <a:ea typeface="Arial"/>
                          <a:cs typeface="Arial"/>
                          <a:sym typeface="Arial"/>
                        </a:rPr>
                        <a:t>Urdd</a:t>
                      </a:r>
                      <a:r>
                        <a:rPr lang="en-US" sz="1800" b="1" dirty="0">
                          <a:solidFill>
                            <a:srgbClr val="3B3B3B"/>
                          </a:solidFill>
                          <a:latin typeface="Arial"/>
                          <a:ea typeface="Arial"/>
                          <a:cs typeface="Arial"/>
                          <a:sym typeface="Arial"/>
                        </a:rPr>
                        <a:t> </a:t>
                      </a:r>
                      <a:r>
                        <a:rPr lang="en-US" sz="1800" b="1" dirty="0" err="1">
                          <a:solidFill>
                            <a:srgbClr val="3B3B3B"/>
                          </a:solidFill>
                          <a:latin typeface="Arial"/>
                          <a:ea typeface="Arial"/>
                          <a:cs typeface="Arial"/>
                          <a:sym typeface="Arial"/>
                        </a:rPr>
                        <a:t>Gobaith</a:t>
                      </a:r>
                      <a:r>
                        <a:rPr lang="en-US" sz="1800" b="1" dirty="0">
                          <a:solidFill>
                            <a:srgbClr val="3B3B3B"/>
                          </a:solidFill>
                          <a:latin typeface="Arial"/>
                          <a:ea typeface="Arial"/>
                          <a:cs typeface="Arial"/>
                          <a:sym typeface="Arial"/>
                        </a:rPr>
                        <a:t> Cymru</a:t>
                      </a:r>
                      <a:endParaRPr sz="1800" b="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dirty="0" err="1">
                          <a:solidFill>
                            <a:srgbClr val="3B3B3B"/>
                          </a:solidFill>
                          <a:latin typeface="Arial"/>
                          <a:ea typeface="Arial"/>
                          <a:cs typeface="Arial"/>
                          <a:sym typeface="Arial"/>
                        </a:rPr>
                        <a:t>Sefydlir</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Urdd</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Gobaith</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Cymru</a:t>
                      </a:r>
                      <a:endParaRPr sz="1800" dirty="0">
                        <a:latin typeface="Calibri"/>
                        <a:ea typeface="Calibri"/>
                        <a:cs typeface="Calibri"/>
                        <a:sym typeface="Calibri"/>
                      </a:endParaRPr>
                    </a:p>
                    <a:p>
                      <a:pPr marL="0" marR="0" lvl="0" indent="0" algn="l" rtl="0">
                        <a:spcBef>
                          <a:spcPts val="0"/>
                        </a:spcBef>
                        <a:spcAft>
                          <a:spcPts val="0"/>
                        </a:spcAft>
                        <a:buNone/>
                      </a:pPr>
                      <a:r>
                        <a:rPr lang="en-US" sz="1800" dirty="0">
                          <a:solidFill>
                            <a:srgbClr val="3B3B3B"/>
                          </a:solidFill>
                          <a:latin typeface="Arial"/>
                          <a:ea typeface="Arial"/>
                          <a:cs typeface="Arial"/>
                          <a:sym typeface="Arial"/>
                        </a:rPr>
                        <a:t>“</a:t>
                      </a:r>
                      <a:r>
                        <a:rPr lang="en-US" sz="1800" dirty="0">
                          <a:latin typeface="Arial"/>
                          <a:ea typeface="Arial"/>
                          <a:cs typeface="Arial"/>
                          <a:sym typeface="Arial"/>
                        </a:rPr>
                        <a:t>Nod yr </a:t>
                      </a:r>
                      <a:r>
                        <a:rPr lang="en-US" sz="1800" dirty="0" err="1">
                          <a:latin typeface="Arial"/>
                          <a:ea typeface="Arial"/>
                          <a:cs typeface="Arial"/>
                          <a:sym typeface="Arial"/>
                        </a:rPr>
                        <a:t>Urdd</a:t>
                      </a:r>
                      <a:r>
                        <a:rPr lang="en-US" sz="1800" dirty="0">
                          <a:latin typeface="Arial"/>
                          <a:ea typeface="Arial"/>
                          <a:cs typeface="Arial"/>
                          <a:sym typeface="Arial"/>
                        </a:rPr>
                        <a:t> </a:t>
                      </a:r>
                      <a:r>
                        <a:rPr lang="en-US" sz="1800" dirty="0" err="1">
                          <a:latin typeface="Arial"/>
                          <a:ea typeface="Arial"/>
                          <a:cs typeface="Arial"/>
                          <a:sym typeface="Arial"/>
                        </a:rPr>
                        <a:t>yw</a:t>
                      </a:r>
                      <a:r>
                        <a:rPr lang="en-US" sz="1800" dirty="0">
                          <a:latin typeface="Arial"/>
                          <a:ea typeface="Arial"/>
                          <a:cs typeface="Arial"/>
                          <a:sym typeface="Arial"/>
                        </a:rPr>
                        <a:t> </a:t>
                      </a:r>
                      <a:r>
                        <a:rPr lang="en-US" sz="1800" dirty="0" err="1">
                          <a:latin typeface="Arial"/>
                          <a:ea typeface="Arial"/>
                          <a:cs typeface="Arial"/>
                          <a:sym typeface="Arial"/>
                        </a:rPr>
                        <a:t>sicrhau</a:t>
                      </a:r>
                      <a:r>
                        <a:rPr lang="en-US" sz="1800" dirty="0">
                          <a:latin typeface="Arial"/>
                          <a:ea typeface="Arial"/>
                          <a:cs typeface="Arial"/>
                          <a:sym typeface="Arial"/>
                        </a:rPr>
                        <a:t> </a:t>
                      </a:r>
                      <a:r>
                        <a:rPr lang="en-US" sz="1800" dirty="0" err="1">
                          <a:latin typeface="Arial"/>
                          <a:ea typeface="Arial"/>
                          <a:cs typeface="Arial"/>
                          <a:sym typeface="Arial"/>
                        </a:rPr>
                        <a:t>cyfle</a:t>
                      </a:r>
                      <a:r>
                        <a:rPr lang="en-US" sz="1800" dirty="0">
                          <a:latin typeface="Arial"/>
                          <a:ea typeface="Arial"/>
                          <a:cs typeface="Arial"/>
                          <a:sym typeface="Arial"/>
                        </a:rPr>
                        <a:t>, </a:t>
                      </a:r>
                      <a:r>
                        <a:rPr lang="en-US" sz="1800" dirty="0" err="1">
                          <a:latin typeface="Arial"/>
                          <a:ea typeface="Arial"/>
                          <a:cs typeface="Arial"/>
                          <a:sym typeface="Arial"/>
                        </a:rPr>
                        <a:t>trwy</a:t>
                      </a:r>
                      <a:r>
                        <a:rPr lang="en-US" sz="1800" dirty="0">
                          <a:latin typeface="Arial"/>
                          <a:ea typeface="Arial"/>
                          <a:cs typeface="Arial"/>
                          <a:sym typeface="Arial"/>
                        </a:rPr>
                        <a:t> </a:t>
                      </a:r>
                      <a:r>
                        <a:rPr lang="en-US" sz="1800" dirty="0" err="1">
                          <a:latin typeface="Arial"/>
                          <a:ea typeface="Arial"/>
                          <a:cs typeface="Arial"/>
                          <a:sym typeface="Arial"/>
                        </a:rPr>
                        <a:t>gyfrwng</a:t>
                      </a:r>
                      <a:r>
                        <a:rPr lang="en-US" sz="1800" dirty="0">
                          <a:latin typeface="Arial"/>
                          <a:ea typeface="Arial"/>
                          <a:cs typeface="Arial"/>
                          <a:sym typeface="Arial"/>
                        </a:rPr>
                        <a:t> yr </a:t>
                      </a:r>
                      <a:r>
                        <a:rPr lang="en-US" sz="1800" dirty="0" err="1">
                          <a:latin typeface="Arial"/>
                          <a:ea typeface="Arial"/>
                          <a:cs typeface="Arial"/>
                          <a:sym typeface="Arial"/>
                        </a:rPr>
                        <a:t>iaith</a:t>
                      </a:r>
                      <a:r>
                        <a:rPr lang="en-US" sz="1800" dirty="0">
                          <a:latin typeface="Arial"/>
                          <a:ea typeface="Arial"/>
                          <a:cs typeface="Arial"/>
                          <a:sym typeface="Arial"/>
                        </a:rPr>
                        <a:t> Gymraeg, </a:t>
                      </a:r>
                      <a:r>
                        <a:rPr lang="en-US" sz="1800" dirty="0" err="1">
                          <a:latin typeface="Arial"/>
                          <a:ea typeface="Arial"/>
                          <a:cs typeface="Arial"/>
                          <a:sym typeface="Arial"/>
                        </a:rPr>
                        <a:t>i</a:t>
                      </a:r>
                      <a:r>
                        <a:rPr lang="en-US" sz="1800" dirty="0">
                          <a:latin typeface="Arial"/>
                          <a:ea typeface="Arial"/>
                          <a:cs typeface="Arial"/>
                          <a:sym typeface="Arial"/>
                        </a:rPr>
                        <a:t> </a:t>
                      </a:r>
                      <a:r>
                        <a:rPr lang="en-US" sz="1800" dirty="0" err="1">
                          <a:latin typeface="Arial"/>
                          <a:ea typeface="Arial"/>
                          <a:cs typeface="Arial"/>
                          <a:sym typeface="Arial"/>
                        </a:rPr>
                        <a:t>holl</a:t>
                      </a:r>
                      <a:r>
                        <a:rPr lang="en-US" sz="1800" dirty="0">
                          <a:latin typeface="Arial"/>
                          <a:ea typeface="Arial"/>
                          <a:cs typeface="Arial"/>
                          <a:sym typeface="Arial"/>
                        </a:rPr>
                        <a:t> </a:t>
                      </a:r>
                      <a:r>
                        <a:rPr lang="en-US" sz="1800" dirty="0" err="1">
                          <a:latin typeface="Arial"/>
                          <a:ea typeface="Arial"/>
                          <a:cs typeface="Arial"/>
                          <a:sym typeface="Arial"/>
                        </a:rPr>
                        <a:t>ieuenctid</a:t>
                      </a:r>
                      <a:r>
                        <a:rPr lang="en-US" sz="1800" dirty="0">
                          <a:latin typeface="Arial"/>
                          <a:ea typeface="Arial"/>
                          <a:cs typeface="Arial"/>
                          <a:sym typeface="Arial"/>
                        </a:rPr>
                        <a:t> </a:t>
                      </a:r>
                      <a:r>
                        <a:rPr lang="en-US" sz="1800" dirty="0" err="1">
                          <a:latin typeface="Arial"/>
                          <a:ea typeface="Arial"/>
                          <a:cs typeface="Arial"/>
                          <a:sym typeface="Arial"/>
                        </a:rPr>
                        <a:t>Cymru</a:t>
                      </a:r>
                      <a:r>
                        <a:rPr lang="en-US" sz="1800" dirty="0">
                          <a:latin typeface="Arial"/>
                          <a:ea typeface="Arial"/>
                          <a:cs typeface="Arial"/>
                          <a:sym typeface="Arial"/>
                        </a:rPr>
                        <a:t> (</a:t>
                      </a:r>
                      <a:r>
                        <a:rPr lang="en-US" sz="1800" dirty="0" err="1">
                          <a:latin typeface="Arial"/>
                          <a:ea typeface="Arial"/>
                          <a:cs typeface="Arial"/>
                          <a:sym typeface="Arial"/>
                        </a:rPr>
                        <a:t>rhwng</a:t>
                      </a:r>
                      <a:r>
                        <a:rPr lang="en-US" sz="1800" dirty="0">
                          <a:latin typeface="Arial"/>
                          <a:ea typeface="Arial"/>
                          <a:cs typeface="Arial"/>
                          <a:sym typeface="Arial"/>
                        </a:rPr>
                        <a:t> 8 a 25 </a:t>
                      </a:r>
                      <a:r>
                        <a:rPr lang="en-US" sz="1800" dirty="0" err="1">
                          <a:latin typeface="Arial"/>
                          <a:ea typeface="Arial"/>
                          <a:cs typeface="Arial"/>
                          <a:sym typeface="Arial"/>
                        </a:rPr>
                        <a:t>oed</a:t>
                      </a:r>
                      <a:r>
                        <a:rPr lang="en-US" sz="1800" dirty="0">
                          <a:latin typeface="Arial"/>
                          <a:ea typeface="Arial"/>
                          <a:cs typeface="Arial"/>
                          <a:sym typeface="Arial"/>
                        </a:rPr>
                        <a:t>) </a:t>
                      </a:r>
                      <a:r>
                        <a:rPr lang="en-US" sz="1800" dirty="0" err="1">
                          <a:latin typeface="Arial"/>
                          <a:ea typeface="Arial"/>
                          <a:cs typeface="Arial"/>
                          <a:sym typeface="Arial"/>
                        </a:rPr>
                        <a:t>ddatblygu’n</a:t>
                      </a:r>
                      <a:r>
                        <a:rPr lang="en-US" sz="1800" dirty="0">
                          <a:latin typeface="Arial"/>
                          <a:ea typeface="Arial"/>
                          <a:cs typeface="Arial"/>
                          <a:sym typeface="Arial"/>
                        </a:rPr>
                        <a:t> </a:t>
                      </a:r>
                      <a:r>
                        <a:rPr lang="en-US" sz="1800" dirty="0" err="1">
                          <a:latin typeface="Arial"/>
                          <a:ea typeface="Arial"/>
                          <a:cs typeface="Arial"/>
                          <a:sym typeface="Arial"/>
                        </a:rPr>
                        <a:t>unigolion</a:t>
                      </a:r>
                      <a:r>
                        <a:rPr lang="en-US" sz="1800" dirty="0">
                          <a:latin typeface="Arial"/>
                          <a:ea typeface="Arial"/>
                          <a:cs typeface="Arial"/>
                          <a:sym typeface="Arial"/>
                        </a:rPr>
                        <a:t> </a:t>
                      </a:r>
                      <a:r>
                        <a:rPr lang="en-US" sz="1800" dirty="0" err="1">
                          <a:latin typeface="Arial"/>
                          <a:ea typeface="Arial"/>
                          <a:cs typeface="Arial"/>
                          <a:sym typeface="Arial"/>
                        </a:rPr>
                        <a:t>cyflawn</a:t>
                      </a:r>
                      <a:r>
                        <a:rPr lang="en-US" sz="1800" dirty="0">
                          <a:latin typeface="Arial"/>
                          <a:ea typeface="Arial"/>
                          <a:cs typeface="Arial"/>
                          <a:sym typeface="Arial"/>
                        </a:rPr>
                        <a:t>; </a:t>
                      </a:r>
                      <a:r>
                        <a:rPr lang="en-US" sz="1800" dirty="0" err="1">
                          <a:latin typeface="Arial"/>
                          <a:ea typeface="Arial"/>
                          <a:cs typeface="Arial"/>
                          <a:sym typeface="Arial"/>
                        </a:rPr>
                        <a:t>a’u</a:t>
                      </a:r>
                      <a:r>
                        <a:rPr lang="en-US" sz="1800" dirty="0">
                          <a:latin typeface="Arial"/>
                          <a:ea typeface="Arial"/>
                          <a:cs typeface="Arial"/>
                          <a:sym typeface="Arial"/>
                        </a:rPr>
                        <a:t> </a:t>
                      </a:r>
                      <a:r>
                        <a:rPr lang="en-US" sz="1800" dirty="0" err="1">
                          <a:latin typeface="Arial"/>
                          <a:ea typeface="Arial"/>
                          <a:cs typeface="Arial"/>
                          <a:sym typeface="Arial"/>
                        </a:rPr>
                        <a:t>galluogi</a:t>
                      </a:r>
                      <a:r>
                        <a:rPr lang="en-US" sz="1800" dirty="0">
                          <a:latin typeface="Arial"/>
                          <a:ea typeface="Arial"/>
                          <a:cs typeface="Arial"/>
                          <a:sym typeface="Arial"/>
                        </a:rPr>
                        <a:t> </a:t>
                      </a:r>
                      <a:r>
                        <a:rPr lang="en-US" sz="1800" dirty="0" err="1">
                          <a:latin typeface="Arial"/>
                          <a:ea typeface="Arial"/>
                          <a:cs typeface="Arial"/>
                          <a:sym typeface="Arial"/>
                        </a:rPr>
                        <a:t>i</a:t>
                      </a:r>
                      <a:r>
                        <a:rPr lang="en-US" sz="1800" dirty="0">
                          <a:latin typeface="Arial"/>
                          <a:ea typeface="Arial"/>
                          <a:cs typeface="Arial"/>
                          <a:sym typeface="Arial"/>
                        </a:rPr>
                        <a:t> </a:t>
                      </a:r>
                      <a:r>
                        <a:rPr lang="en-US" sz="1800" dirty="0" err="1">
                          <a:latin typeface="Arial"/>
                          <a:ea typeface="Arial"/>
                          <a:cs typeface="Arial"/>
                          <a:sym typeface="Arial"/>
                        </a:rPr>
                        <a:t>chwarae</a:t>
                      </a:r>
                      <a:r>
                        <a:rPr lang="en-US" sz="1800" dirty="0">
                          <a:latin typeface="Arial"/>
                          <a:ea typeface="Arial"/>
                          <a:cs typeface="Arial"/>
                          <a:sym typeface="Arial"/>
                        </a:rPr>
                        <a:t> </a:t>
                      </a:r>
                      <a:r>
                        <a:rPr lang="en-US" sz="1800" dirty="0" err="1">
                          <a:latin typeface="Arial"/>
                          <a:ea typeface="Arial"/>
                          <a:cs typeface="Arial"/>
                          <a:sym typeface="Arial"/>
                        </a:rPr>
                        <a:t>rhan</a:t>
                      </a:r>
                      <a:r>
                        <a:rPr lang="en-US" sz="1800" dirty="0">
                          <a:latin typeface="Arial"/>
                          <a:ea typeface="Arial"/>
                          <a:cs typeface="Arial"/>
                          <a:sym typeface="Arial"/>
                        </a:rPr>
                        <a:t> </a:t>
                      </a:r>
                      <a:r>
                        <a:rPr lang="en-US" sz="1800" dirty="0" err="1">
                          <a:latin typeface="Arial"/>
                          <a:ea typeface="Arial"/>
                          <a:cs typeface="Arial"/>
                          <a:sym typeface="Arial"/>
                        </a:rPr>
                        <a:t>adeiladol</a:t>
                      </a:r>
                      <a:r>
                        <a:rPr lang="en-US" sz="1800" dirty="0">
                          <a:latin typeface="Arial"/>
                          <a:ea typeface="Arial"/>
                          <a:cs typeface="Arial"/>
                          <a:sym typeface="Arial"/>
                        </a:rPr>
                        <a:t> </a:t>
                      </a:r>
                      <a:r>
                        <a:rPr lang="en-US" sz="1800" dirty="0" err="1">
                          <a:latin typeface="Arial"/>
                          <a:ea typeface="Arial"/>
                          <a:cs typeface="Arial"/>
                          <a:sym typeface="Arial"/>
                        </a:rPr>
                        <a:t>yn</a:t>
                      </a:r>
                      <a:r>
                        <a:rPr lang="en-US" sz="1800" dirty="0">
                          <a:latin typeface="Arial"/>
                          <a:ea typeface="Arial"/>
                          <a:cs typeface="Arial"/>
                          <a:sym typeface="Arial"/>
                        </a:rPr>
                        <a:t> y </a:t>
                      </a:r>
                      <a:r>
                        <a:rPr lang="en-US" sz="1800" dirty="0" err="1">
                          <a:latin typeface="Arial"/>
                          <a:ea typeface="Arial"/>
                          <a:cs typeface="Arial"/>
                          <a:sym typeface="Arial"/>
                        </a:rPr>
                        <a:t>gymdeithas</a:t>
                      </a:r>
                      <a:r>
                        <a:rPr lang="en-US" sz="1800" dirty="0">
                          <a:latin typeface="Arial"/>
                          <a:ea typeface="Arial"/>
                          <a:cs typeface="Arial"/>
                          <a:sym typeface="Arial"/>
                        </a:rPr>
                        <a:t> </a:t>
                      </a:r>
                      <a:r>
                        <a:rPr lang="en-US" sz="1800" dirty="0" err="1">
                          <a:latin typeface="Arial"/>
                          <a:ea typeface="Arial"/>
                          <a:cs typeface="Arial"/>
                          <a:sym typeface="Arial"/>
                        </a:rPr>
                        <a:t>gan</a:t>
                      </a:r>
                      <a:r>
                        <a:rPr lang="en-US" sz="1800" dirty="0">
                          <a:latin typeface="Arial"/>
                          <a:ea typeface="Arial"/>
                          <a:cs typeface="Arial"/>
                          <a:sym typeface="Arial"/>
                        </a:rPr>
                        <a:t> </a:t>
                      </a:r>
                      <a:r>
                        <a:rPr lang="en-US" sz="1800" dirty="0" err="1">
                          <a:latin typeface="Arial"/>
                          <a:ea typeface="Arial"/>
                          <a:cs typeface="Arial"/>
                          <a:sym typeface="Arial"/>
                        </a:rPr>
                        <a:t>feithrin</a:t>
                      </a:r>
                      <a:r>
                        <a:rPr lang="en-US" sz="1800" dirty="0">
                          <a:latin typeface="Arial"/>
                          <a:ea typeface="Arial"/>
                          <a:cs typeface="Arial"/>
                          <a:sym typeface="Arial"/>
                        </a:rPr>
                        <a:t> </a:t>
                      </a:r>
                      <a:r>
                        <a:rPr lang="en-US" sz="1800" dirty="0" err="1">
                          <a:latin typeface="Arial"/>
                          <a:ea typeface="Arial"/>
                          <a:cs typeface="Arial"/>
                          <a:sym typeface="Arial"/>
                        </a:rPr>
                        <a:t>sgiliau</a:t>
                      </a:r>
                      <a:r>
                        <a:rPr lang="en-US" sz="1800" dirty="0">
                          <a:latin typeface="Arial"/>
                          <a:ea typeface="Arial"/>
                          <a:cs typeface="Arial"/>
                          <a:sym typeface="Arial"/>
                        </a:rPr>
                        <a:t> </a:t>
                      </a:r>
                      <a:r>
                        <a:rPr lang="en-US" sz="1800" dirty="0" err="1">
                          <a:latin typeface="Arial"/>
                          <a:ea typeface="Arial"/>
                          <a:cs typeface="Arial"/>
                          <a:sym typeface="Arial"/>
                        </a:rPr>
                        <a:t>personol</a:t>
                      </a:r>
                      <a:r>
                        <a:rPr lang="en-US" sz="1800" dirty="0">
                          <a:latin typeface="Arial"/>
                          <a:ea typeface="Arial"/>
                          <a:cs typeface="Arial"/>
                          <a:sym typeface="Arial"/>
                        </a:rPr>
                        <a:t> a </a:t>
                      </a:r>
                      <a:r>
                        <a:rPr lang="en-US" sz="1800" dirty="0" err="1">
                          <a:latin typeface="Arial"/>
                          <a:ea typeface="Arial"/>
                          <a:cs typeface="Arial"/>
                          <a:sym typeface="Arial"/>
                        </a:rPr>
                        <a:t>chymdeithasol</a:t>
                      </a:r>
                      <a:r>
                        <a:rPr lang="en-US" sz="1800" dirty="0">
                          <a:latin typeface="Arial"/>
                          <a:ea typeface="Arial"/>
                          <a:cs typeface="Arial"/>
                          <a:sym typeface="Arial"/>
                        </a:rPr>
                        <a:t>.”</a:t>
                      </a: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3B3B3B"/>
                        </a:buClr>
                        <a:buFont typeface="Arial"/>
                        <a:buNone/>
                      </a:pPr>
                      <a:r>
                        <a:rPr lang="en-US" sz="1800" i="1" dirty="0" err="1">
                          <a:solidFill>
                            <a:srgbClr val="3B3B3B"/>
                          </a:solidFill>
                          <a:latin typeface="Arial"/>
                          <a:ea typeface="Arial"/>
                          <a:cs typeface="Arial"/>
                          <a:sym typeface="Arial"/>
                        </a:rPr>
                        <a:t>Urdd</a:t>
                      </a:r>
                      <a:r>
                        <a:rPr lang="en-US" sz="1800" i="1" dirty="0">
                          <a:solidFill>
                            <a:srgbClr val="3B3B3B"/>
                          </a:solidFill>
                          <a:latin typeface="Arial"/>
                          <a:ea typeface="Arial"/>
                          <a:cs typeface="Arial"/>
                          <a:sym typeface="Arial"/>
                        </a:rPr>
                        <a:t> </a:t>
                      </a:r>
                      <a:r>
                        <a:rPr lang="en-US" sz="1800" i="1" dirty="0" err="1">
                          <a:solidFill>
                            <a:srgbClr val="3B3B3B"/>
                          </a:solidFill>
                          <a:latin typeface="Arial"/>
                          <a:ea typeface="Arial"/>
                          <a:cs typeface="Arial"/>
                          <a:sym typeface="Arial"/>
                        </a:rPr>
                        <a:t>Gobaith</a:t>
                      </a:r>
                      <a:r>
                        <a:rPr lang="en-US" sz="1800" i="1" dirty="0">
                          <a:solidFill>
                            <a:srgbClr val="3B3B3B"/>
                          </a:solidFill>
                          <a:latin typeface="Arial"/>
                          <a:ea typeface="Arial"/>
                          <a:cs typeface="Arial"/>
                          <a:sym typeface="Arial"/>
                        </a:rPr>
                        <a:t> Cymru (Welsh Youth Movement) is founded.</a:t>
                      </a:r>
                      <a:r>
                        <a:rPr lang="en-US" sz="1800" i="1" dirty="0">
                          <a:latin typeface="Arial"/>
                          <a:ea typeface="Arial"/>
                          <a:cs typeface="Arial"/>
                          <a:sym typeface="Arial"/>
                        </a:rPr>
                        <a:t> “</a:t>
                      </a:r>
                      <a:r>
                        <a:rPr lang="en-US" sz="1800" i="1" dirty="0" err="1">
                          <a:latin typeface="Arial"/>
                          <a:ea typeface="Arial"/>
                          <a:cs typeface="Arial"/>
                          <a:sym typeface="Arial"/>
                        </a:rPr>
                        <a:t>Urdd</a:t>
                      </a:r>
                      <a:r>
                        <a:rPr lang="en-US" sz="1800" i="1" dirty="0">
                          <a:latin typeface="Arial"/>
                          <a:ea typeface="Arial"/>
                          <a:cs typeface="Arial"/>
                          <a:sym typeface="Arial"/>
                        </a:rPr>
                        <a:t> </a:t>
                      </a:r>
                      <a:r>
                        <a:rPr lang="en-US" sz="1800" i="1" dirty="0" err="1">
                          <a:latin typeface="Arial"/>
                          <a:ea typeface="Arial"/>
                          <a:cs typeface="Arial"/>
                          <a:sym typeface="Arial"/>
                        </a:rPr>
                        <a:t>Gobaith</a:t>
                      </a:r>
                      <a:r>
                        <a:rPr lang="en-US" sz="1800" i="1" dirty="0">
                          <a:latin typeface="Arial"/>
                          <a:ea typeface="Arial"/>
                          <a:cs typeface="Arial"/>
                          <a:sym typeface="Arial"/>
                        </a:rPr>
                        <a:t> Cymru's aim is to provide the opportunity, through the medium of Welsh, for the children and young people in Wales to become fully rounded individuals, developing personal and social skills that will enable them to make a positive contribution to the community.”</a:t>
                      </a:r>
                      <a:endParaRPr sz="1800" i="1" dirty="0">
                        <a:latin typeface="Calibri"/>
                        <a:ea typeface="Calibri"/>
                        <a:cs typeface="Calibri"/>
                        <a:sym typeface="Calibri"/>
                      </a:endParaRPr>
                    </a:p>
                    <a:p>
                      <a:pPr marL="0" marR="0" lvl="0" indent="0" algn="l" rtl="0">
                        <a:spcBef>
                          <a:spcPts val="0"/>
                        </a:spcBef>
                        <a:spcAft>
                          <a:spcPts val="0"/>
                        </a:spcAft>
                        <a:buNone/>
                      </a:pP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196" name="Google Shape;196;p23"/>
          <p:cNvPicPr preferRelativeResize="0"/>
          <p:nvPr/>
        </p:nvPicPr>
        <p:blipFill rotWithShape="1">
          <a:blip r:embed="rId3">
            <a:alphaModFix/>
          </a:blip>
          <a:srcRect/>
          <a:stretch/>
        </p:blipFill>
        <p:spPr>
          <a:xfrm>
            <a:off x="931140" y="4691759"/>
            <a:ext cx="1902691" cy="1902691"/>
          </a:xfrm>
          <a:prstGeom prst="rect">
            <a:avLst/>
          </a:prstGeom>
          <a:noFill/>
          <a:ln>
            <a:noFill/>
          </a:ln>
        </p:spPr>
      </p:pic>
      <p:pic>
        <p:nvPicPr>
          <p:cNvPr id="197" name="Google Shape;197;p23"/>
          <p:cNvPicPr preferRelativeResize="0"/>
          <p:nvPr/>
        </p:nvPicPr>
        <p:blipFill rotWithShape="1">
          <a:blip r:embed="rId4">
            <a:alphaModFix/>
          </a:blip>
          <a:srcRect/>
          <a:stretch/>
        </p:blipFill>
        <p:spPr>
          <a:xfrm>
            <a:off x="2833831" y="4679181"/>
            <a:ext cx="3919895" cy="1657450"/>
          </a:xfrm>
          <a:prstGeom prst="rect">
            <a:avLst/>
          </a:prstGeom>
          <a:noFill/>
          <a:ln>
            <a:noFill/>
          </a:ln>
        </p:spPr>
      </p:pic>
      <p:pic>
        <p:nvPicPr>
          <p:cNvPr id="198" name="Google Shape;198;p23"/>
          <p:cNvPicPr preferRelativeResize="0"/>
          <p:nvPr/>
        </p:nvPicPr>
        <p:blipFill rotWithShape="1">
          <a:blip r:embed="rId5">
            <a:alphaModFix/>
          </a:blip>
          <a:srcRect/>
          <a:stretch/>
        </p:blipFill>
        <p:spPr>
          <a:xfrm>
            <a:off x="6753726" y="4679181"/>
            <a:ext cx="4267200" cy="1657450"/>
          </a:xfrm>
          <a:prstGeom prst="rect">
            <a:avLst/>
          </a:prstGeom>
          <a:noFill/>
          <a:ln>
            <a:noFill/>
          </a:ln>
        </p:spPr>
      </p:pic>
    </p:spTree>
    <p:extLst>
      <p:ext uri="{BB962C8B-B14F-4D97-AF65-F5344CB8AC3E}">
        <p14:creationId xmlns:p14="http://schemas.microsoft.com/office/powerpoint/2010/main" val="427259568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graphicFrame>
        <p:nvGraphicFramePr>
          <p:cNvPr id="204" name="Google Shape;204;p24"/>
          <p:cNvGraphicFramePr/>
          <p:nvPr>
            <p:extLst>
              <p:ext uri="{D42A27DB-BD31-4B8C-83A1-F6EECF244321}">
                <p14:modId xmlns:p14="http://schemas.microsoft.com/office/powerpoint/2010/main" val="1977803792"/>
              </p:ext>
            </p:extLst>
          </p:nvPr>
        </p:nvGraphicFramePr>
        <p:xfrm>
          <a:off x="1187116" y="1923777"/>
          <a:ext cx="9370488" cy="1505223"/>
        </p:xfrm>
        <a:graphic>
          <a:graphicData uri="http://schemas.openxmlformats.org/drawingml/2006/table">
            <a:tbl>
              <a:tblPr>
                <a:noFill/>
              </a:tblPr>
              <a:tblGrid>
                <a:gridCol w="737937">
                  <a:extLst>
                    <a:ext uri="{9D8B030D-6E8A-4147-A177-3AD203B41FA5}">
                      <a16:colId xmlns:a16="http://schemas.microsoft.com/office/drawing/2014/main" val="20000"/>
                    </a:ext>
                  </a:extLst>
                </a:gridCol>
                <a:gridCol w="2382426">
                  <a:extLst>
                    <a:ext uri="{9D8B030D-6E8A-4147-A177-3AD203B41FA5}">
                      <a16:colId xmlns:a16="http://schemas.microsoft.com/office/drawing/2014/main" val="20001"/>
                    </a:ext>
                  </a:extLst>
                </a:gridCol>
                <a:gridCol w="3313725">
                  <a:extLst>
                    <a:ext uri="{9D8B030D-6E8A-4147-A177-3AD203B41FA5}">
                      <a16:colId xmlns:a16="http://schemas.microsoft.com/office/drawing/2014/main" val="20002"/>
                    </a:ext>
                  </a:extLst>
                </a:gridCol>
                <a:gridCol w="2936400">
                  <a:extLst>
                    <a:ext uri="{9D8B030D-6E8A-4147-A177-3AD203B41FA5}">
                      <a16:colId xmlns:a16="http://schemas.microsoft.com/office/drawing/2014/main" val="20003"/>
                    </a:ext>
                  </a:extLst>
                </a:gridCol>
              </a:tblGrid>
              <a:tr h="1505223">
                <a:tc>
                  <a:txBody>
                    <a:bodyPr/>
                    <a:lstStyle/>
                    <a:p>
                      <a:pPr marL="0" marR="0" lvl="0" indent="0" algn="l" rtl="0">
                        <a:spcBef>
                          <a:spcPts val="0"/>
                        </a:spcBef>
                        <a:spcAft>
                          <a:spcPts val="0"/>
                        </a:spcAft>
                        <a:buNone/>
                      </a:pPr>
                      <a:r>
                        <a:rPr lang="en-US" sz="1800" b="1" dirty="0">
                          <a:solidFill>
                            <a:schemeClr val="bg1"/>
                          </a:solidFill>
                          <a:latin typeface="Arial"/>
                          <a:ea typeface="Arial"/>
                          <a:cs typeface="Arial"/>
                          <a:sym typeface="Arial"/>
                        </a:rPr>
                        <a:t>1939</a:t>
                      </a:r>
                      <a:endParaRPr sz="1800"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lnSpc>
                          <a:spcPct val="100000"/>
                        </a:lnSpc>
                        <a:spcBef>
                          <a:spcPts val="0"/>
                        </a:spcBef>
                        <a:spcAft>
                          <a:spcPts val="0"/>
                        </a:spcAft>
                        <a:buClr>
                          <a:srgbClr val="3B3B3B"/>
                        </a:buClr>
                        <a:buFont typeface="Arial"/>
                        <a:buNone/>
                      </a:pPr>
                      <a:r>
                        <a:rPr lang="en-US" sz="1500" b="1" dirty="0" err="1">
                          <a:solidFill>
                            <a:srgbClr val="3B3B3B"/>
                          </a:solidFill>
                          <a:latin typeface="Arial"/>
                          <a:ea typeface="Arial"/>
                          <a:cs typeface="Arial"/>
                          <a:sym typeface="Arial"/>
                        </a:rPr>
                        <a:t>Ysgol</a:t>
                      </a:r>
                      <a:r>
                        <a:rPr lang="en-US" sz="1500" b="1" dirty="0">
                          <a:solidFill>
                            <a:srgbClr val="3B3B3B"/>
                          </a:solidFill>
                          <a:latin typeface="Arial"/>
                          <a:ea typeface="Arial"/>
                          <a:cs typeface="Arial"/>
                          <a:sym typeface="Arial"/>
                        </a:rPr>
                        <a:t> </a:t>
                      </a:r>
                      <a:r>
                        <a:rPr lang="en-US" sz="1500" b="1" dirty="0" err="1">
                          <a:solidFill>
                            <a:srgbClr val="3B3B3B"/>
                          </a:solidFill>
                          <a:latin typeface="Arial"/>
                          <a:ea typeface="Arial"/>
                          <a:cs typeface="Arial"/>
                          <a:sym typeface="Arial"/>
                        </a:rPr>
                        <a:t>gynradd</a:t>
                      </a:r>
                      <a:r>
                        <a:rPr lang="en-US" sz="1500" b="1" dirty="0">
                          <a:solidFill>
                            <a:srgbClr val="3B3B3B"/>
                          </a:solidFill>
                          <a:latin typeface="Arial"/>
                          <a:ea typeface="Arial"/>
                          <a:cs typeface="Arial"/>
                          <a:sym typeface="Arial"/>
                        </a:rPr>
                        <a:t> </a:t>
                      </a:r>
                      <a:r>
                        <a:rPr lang="en-US" sz="1500" b="1" dirty="0" err="1">
                          <a:solidFill>
                            <a:srgbClr val="3B3B3B"/>
                          </a:solidFill>
                          <a:latin typeface="Arial"/>
                          <a:ea typeface="Arial"/>
                          <a:cs typeface="Arial"/>
                          <a:sym typeface="Arial"/>
                        </a:rPr>
                        <a:t>gyfrwng</a:t>
                      </a:r>
                      <a:r>
                        <a:rPr lang="en-US" sz="1500" b="1" dirty="0">
                          <a:solidFill>
                            <a:srgbClr val="3B3B3B"/>
                          </a:solidFill>
                          <a:latin typeface="Arial"/>
                          <a:ea typeface="Arial"/>
                          <a:cs typeface="Arial"/>
                          <a:sym typeface="Arial"/>
                        </a:rPr>
                        <a:t> Gymraeg </a:t>
                      </a:r>
                      <a:r>
                        <a:rPr lang="en-US" sz="1500" b="1" dirty="0" err="1">
                          <a:solidFill>
                            <a:srgbClr val="3B3B3B"/>
                          </a:solidFill>
                          <a:latin typeface="Arial"/>
                          <a:ea typeface="Arial"/>
                          <a:cs typeface="Arial"/>
                          <a:sym typeface="Arial"/>
                        </a:rPr>
                        <a:t>gyntaf</a:t>
                      </a:r>
                      <a:r>
                        <a:rPr lang="en-US" sz="1500" b="1" dirty="0">
                          <a:solidFill>
                            <a:srgbClr val="3B3B3B"/>
                          </a:solidFill>
                          <a:latin typeface="Arial"/>
                          <a:ea typeface="Arial"/>
                          <a:cs typeface="Arial"/>
                          <a:sym typeface="Arial"/>
                        </a:rPr>
                        <a:t> </a:t>
                      </a:r>
                      <a:br>
                        <a:rPr lang="en-US" sz="1500" b="1" dirty="0">
                          <a:solidFill>
                            <a:srgbClr val="3B3B3B"/>
                          </a:solidFill>
                          <a:latin typeface="Arial"/>
                          <a:ea typeface="Arial"/>
                          <a:cs typeface="Arial"/>
                          <a:sym typeface="Arial"/>
                        </a:rPr>
                      </a:br>
                      <a:endParaRPr sz="1500" b="1" dirty="0">
                        <a:solidFill>
                          <a:srgbClr val="3B3B3B"/>
                        </a:solidFill>
                        <a:latin typeface="Arial"/>
                        <a:ea typeface="Arial"/>
                        <a:cs typeface="Arial"/>
                        <a:sym typeface="Arial"/>
                      </a:endParaRPr>
                    </a:p>
                    <a:p>
                      <a:pPr marL="0" marR="0" lvl="0" indent="0" algn="l" rtl="0">
                        <a:lnSpc>
                          <a:spcPct val="100000"/>
                        </a:lnSpc>
                        <a:spcBef>
                          <a:spcPts val="0"/>
                        </a:spcBef>
                        <a:spcAft>
                          <a:spcPts val="0"/>
                        </a:spcAft>
                        <a:buClr>
                          <a:srgbClr val="3B3B3B"/>
                        </a:buClr>
                        <a:buFont typeface="Arial"/>
                        <a:buNone/>
                      </a:pPr>
                      <a:r>
                        <a:rPr lang="en-US" sz="1500" b="1" dirty="0">
                          <a:solidFill>
                            <a:srgbClr val="3B3B3B"/>
                          </a:solidFill>
                          <a:latin typeface="Arial"/>
                          <a:ea typeface="Arial"/>
                          <a:cs typeface="Arial"/>
                          <a:sym typeface="Arial"/>
                        </a:rPr>
                        <a:t>First Welsh language private primary school</a:t>
                      </a:r>
                      <a:endParaRPr sz="1500" b="1" dirty="0">
                        <a:latin typeface="Calibri"/>
                        <a:ea typeface="Calibri"/>
                        <a:cs typeface="Calibri"/>
                        <a:sym typeface="Calibri"/>
                      </a:endParaRPr>
                    </a:p>
                    <a:p>
                      <a:pPr marL="0" marR="0" lvl="0" indent="0" algn="l" rtl="0">
                        <a:spcBef>
                          <a:spcPts val="0"/>
                        </a:spcBef>
                        <a:spcAft>
                          <a:spcPts val="0"/>
                        </a:spcAft>
                        <a:buNone/>
                      </a:pPr>
                      <a:endParaRPr sz="9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dirty="0" err="1">
                          <a:solidFill>
                            <a:srgbClr val="3B3B3B"/>
                          </a:solidFill>
                          <a:latin typeface="Arial"/>
                          <a:ea typeface="Arial"/>
                          <a:cs typeface="Arial"/>
                          <a:sym typeface="Arial"/>
                        </a:rPr>
                        <a:t>Agorir</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Ysgol</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Lluest</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yn</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Aberystwyth</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Ysgol</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breifat</a:t>
                      </a:r>
                      <a:r>
                        <a:rPr lang="en-US" sz="1800" dirty="0">
                          <a:solidFill>
                            <a:srgbClr val="3B3B3B"/>
                          </a:solidFill>
                          <a:latin typeface="Arial"/>
                          <a:ea typeface="Arial"/>
                          <a:cs typeface="Arial"/>
                          <a:sym typeface="Arial"/>
                        </a:rPr>
                        <a:t>.</a:t>
                      </a:r>
                      <a:endParaRPr dirty="0"/>
                    </a:p>
                    <a:p>
                      <a:pPr marL="0" marR="0" lvl="0" indent="0" algn="l" rtl="0">
                        <a:spcBef>
                          <a:spcPts val="0"/>
                        </a:spcBef>
                        <a:spcAft>
                          <a:spcPts val="0"/>
                        </a:spcAft>
                        <a:buNone/>
                      </a:pPr>
                      <a:endParaRPr sz="1800" b="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1800" dirty="0" err="1">
                          <a:latin typeface="Arial"/>
                          <a:ea typeface="Arial"/>
                          <a:cs typeface="Arial"/>
                          <a:sym typeface="Arial"/>
                        </a:rPr>
                        <a:t>Ysgol</a:t>
                      </a:r>
                      <a:r>
                        <a:rPr lang="en-US" sz="1800" dirty="0">
                          <a:latin typeface="Arial"/>
                          <a:ea typeface="Arial"/>
                          <a:cs typeface="Arial"/>
                          <a:sym typeface="Arial"/>
                        </a:rPr>
                        <a:t> </a:t>
                      </a:r>
                      <a:r>
                        <a:rPr lang="en-US" sz="1800" dirty="0" err="1">
                          <a:latin typeface="Arial"/>
                          <a:ea typeface="Arial"/>
                          <a:cs typeface="Arial"/>
                          <a:sym typeface="Arial"/>
                        </a:rPr>
                        <a:t>Lluest</a:t>
                      </a:r>
                      <a:r>
                        <a:rPr lang="en-US" sz="1800" dirty="0">
                          <a:latin typeface="Arial"/>
                          <a:ea typeface="Arial"/>
                          <a:cs typeface="Arial"/>
                          <a:sym typeface="Arial"/>
                        </a:rPr>
                        <a:t> in </a:t>
                      </a:r>
                      <a:r>
                        <a:rPr lang="en-US" sz="1800" dirty="0" err="1">
                          <a:latin typeface="Arial"/>
                          <a:ea typeface="Arial"/>
                          <a:cs typeface="Arial"/>
                          <a:sym typeface="Arial"/>
                        </a:rPr>
                        <a:t>Aberystwyth</a:t>
                      </a:r>
                      <a:r>
                        <a:rPr lang="en-US" sz="1800" dirty="0">
                          <a:latin typeface="Arial"/>
                          <a:ea typeface="Arial"/>
                          <a:cs typeface="Arial"/>
                          <a:sym typeface="Arial"/>
                        </a:rPr>
                        <a:t> opens. Private school.</a:t>
                      </a:r>
                      <a:endParaRPr sz="1800" dirty="0">
                        <a:latin typeface="Calibri"/>
                        <a:ea typeface="Calibri"/>
                        <a:cs typeface="Calibri"/>
                        <a:sym typeface="Calibri"/>
                      </a:endParaRPr>
                    </a:p>
                    <a:p>
                      <a:pPr marL="0" marR="0" lvl="0" indent="0" algn="l" rtl="0">
                        <a:spcBef>
                          <a:spcPts val="0"/>
                        </a:spcBef>
                        <a:spcAft>
                          <a:spcPts val="0"/>
                        </a:spcAft>
                        <a:buNone/>
                      </a:pPr>
                      <a:endParaRPr sz="1800" b="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05" name="Google Shape;205;p24"/>
          <p:cNvPicPr preferRelativeResize="0"/>
          <p:nvPr/>
        </p:nvPicPr>
        <p:blipFill rotWithShape="1">
          <a:blip r:embed="rId3">
            <a:alphaModFix/>
          </a:blip>
          <a:srcRect/>
          <a:stretch/>
        </p:blipFill>
        <p:spPr>
          <a:xfrm>
            <a:off x="2939351" y="3639781"/>
            <a:ext cx="5546922" cy="2896602"/>
          </a:xfrm>
          <a:prstGeom prst="rect">
            <a:avLst/>
          </a:prstGeom>
          <a:noFill/>
          <a:ln>
            <a:noFill/>
          </a:ln>
          <a:effectLst>
            <a:outerShdw blurRad="50800" dist="228600" dir="2700000" algn="tl" rotWithShape="0">
              <a:prstClr val="black">
                <a:alpha val="40000"/>
              </a:prstClr>
            </a:outerShdw>
          </a:effectLst>
        </p:spPr>
      </p:pic>
    </p:spTree>
    <p:extLst>
      <p:ext uri="{BB962C8B-B14F-4D97-AF65-F5344CB8AC3E}">
        <p14:creationId xmlns:p14="http://schemas.microsoft.com/office/powerpoint/2010/main" val="33568614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09"/>
        <p:cNvGrpSpPr/>
        <p:nvPr/>
      </p:nvGrpSpPr>
      <p:grpSpPr>
        <a:xfrm>
          <a:off x="0" y="0"/>
          <a:ext cx="0" cy="0"/>
          <a:chOff x="0" y="0"/>
          <a:chExt cx="0" cy="0"/>
        </a:xfrm>
      </p:grpSpPr>
      <p:graphicFrame>
        <p:nvGraphicFramePr>
          <p:cNvPr id="210" name="Google Shape;210;p25"/>
          <p:cNvGraphicFramePr/>
          <p:nvPr>
            <p:extLst>
              <p:ext uri="{D42A27DB-BD31-4B8C-83A1-F6EECF244321}">
                <p14:modId xmlns:p14="http://schemas.microsoft.com/office/powerpoint/2010/main" val="1347674892"/>
              </p:ext>
            </p:extLst>
          </p:nvPr>
        </p:nvGraphicFramePr>
        <p:xfrm>
          <a:off x="1515029" y="1828800"/>
          <a:ext cx="9161942" cy="1510723"/>
        </p:xfrm>
        <a:graphic>
          <a:graphicData uri="http://schemas.openxmlformats.org/drawingml/2006/table">
            <a:tbl>
              <a:tblPr>
                <a:noFill/>
              </a:tblPr>
              <a:tblGrid>
                <a:gridCol w="802105">
                  <a:extLst>
                    <a:ext uri="{9D8B030D-6E8A-4147-A177-3AD203B41FA5}">
                      <a16:colId xmlns:a16="http://schemas.microsoft.com/office/drawing/2014/main" val="20000"/>
                    </a:ext>
                  </a:extLst>
                </a:gridCol>
                <a:gridCol w="2727158">
                  <a:extLst>
                    <a:ext uri="{9D8B030D-6E8A-4147-A177-3AD203B41FA5}">
                      <a16:colId xmlns:a16="http://schemas.microsoft.com/office/drawing/2014/main" val="20001"/>
                    </a:ext>
                  </a:extLst>
                </a:gridCol>
                <a:gridCol w="3185179">
                  <a:extLst>
                    <a:ext uri="{9D8B030D-6E8A-4147-A177-3AD203B41FA5}">
                      <a16:colId xmlns:a16="http://schemas.microsoft.com/office/drawing/2014/main" val="20002"/>
                    </a:ext>
                  </a:extLst>
                </a:gridCol>
                <a:gridCol w="2447500">
                  <a:extLst>
                    <a:ext uri="{9D8B030D-6E8A-4147-A177-3AD203B41FA5}">
                      <a16:colId xmlns:a16="http://schemas.microsoft.com/office/drawing/2014/main" val="20003"/>
                    </a:ext>
                  </a:extLst>
                </a:gridCol>
              </a:tblGrid>
              <a:tr h="1510723">
                <a:tc>
                  <a:txBody>
                    <a:bodyPr/>
                    <a:lstStyle/>
                    <a:p>
                      <a:pPr marL="0" marR="0" lvl="0" indent="0" algn="l" rtl="0">
                        <a:spcBef>
                          <a:spcPts val="0"/>
                        </a:spcBef>
                        <a:spcAft>
                          <a:spcPts val="0"/>
                        </a:spcAft>
                        <a:buNone/>
                      </a:pPr>
                      <a:endParaRPr sz="2100" b="1" dirty="0">
                        <a:solidFill>
                          <a:schemeClr val="bg1"/>
                        </a:solidFill>
                        <a:latin typeface="Arial"/>
                        <a:ea typeface="Arial"/>
                        <a:cs typeface="Arial"/>
                        <a:sym typeface="Arial"/>
                      </a:endParaRPr>
                    </a:p>
                    <a:p>
                      <a:pPr marL="0" marR="0" lvl="0" indent="0" algn="l" rtl="0">
                        <a:spcBef>
                          <a:spcPts val="0"/>
                        </a:spcBef>
                        <a:spcAft>
                          <a:spcPts val="0"/>
                        </a:spcAft>
                        <a:buNone/>
                      </a:pPr>
                      <a:r>
                        <a:rPr lang="en-US" sz="2100" b="1" dirty="0">
                          <a:solidFill>
                            <a:schemeClr val="bg1"/>
                          </a:solidFill>
                          <a:latin typeface="Arial"/>
                          <a:ea typeface="Arial"/>
                          <a:cs typeface="Arial"/>
                          <a:sym typeface="Arial"/>
                        </a:rPr>
                        <a:t>1947</a:t>
                      </a:r>
                      <a:endParaRPr sz="2100"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500" b="1" dirty="0" err="1">
                          <a:solidFill>
                            <a:srgbClr val="3B3B3B"/>
                          </a:solidFill>
                          <a:latin typeface="Arial"/>
                          <a:ea typeface="Arial"/>
                          <a:cs typeface="Arial"/>
                          <a:sym typeface="Arial"/>
                        </a:rPr>
                        <a:t>Ysgol</a:t>
                      </a:r>
                      <a:r>
                        <a:rPr lang="en-US" sz="1500" b="1" dirty="0">
                          <a:solidFill>
                            <a:srgbClr val="3B3B3B"/>
                          </a:solidFill>
                          <a:latin typeface="Arial"/>
                          <a:ea typeface="Arial"/>
                          <a:cs typeface="Arial"/>
                          <a:sym typeface="Arial"/>
                        </a:rPr>
                        <a:t> </a:t>
                      </a:r>
                      <a:r>
                        <a:rPr lang="en-US" sz="1500" b="1" dirty="0" err="1">
                          <a:solidFill>
                            <a:srgbClr val="3B3B3B"/>
                          </a:solidFill>
                          <a:latin typeface="Arial"/>
                          <a:ea typeface="Arial"/>
                          <a:cs typeface="Arial"/>
                          <a:sym typeface="Arial"/>
                        </a:rPr>
                        <a:t>gynradd</a:t>
                      </a:r>
                      <a:r>
                        <a:rPr lang="en-US" sz="1500" b="1" dirty="0">
                          <a:solidFill>
                            <a:srgbClr val="3B3B3B"/>
                          </a:solidFill>
                          <a:latin typeface="Arial"/>
                          <a:ea typeface="Arial"/>
                          <a:cs typeface="Arial"/>
                          <a:sym typeface="Arial"/>
                        </a:rPr>
                        <a:t> Gymraeg </a:t>
                      </a:r>
                      <a:r>
                        <a:rPr lang="en-US" sz="1500" b="1" dirty="0" err="1">
                          <a:solidFill>
                            <a:srgbClr val="3B3B3B"/>
                          </a:solidFill>
                          <a:latin typeface="Arial"/>
                          <a:ea typeface="Arial"/>
                          <a:cs typeface="Arial"/>
                          <a:sym typeface="Arial"/>
                        </a:rPr>
                        <a:t>gyntaf</a:t>
                      </a:r>
                      <a:r>
                        <a:rPr lang="en-US" sz="1500" b="1" dirty="0">
                          <a:solidFill>
                            <a:srgbClr val="3B3B3B"/>
                          </a:solidFill>
                          <a:latin typeface="Arial"/>
                          <a:ea typeface="Arial"/>
                          <a:cs typeface="Arial"/>
                          <a:sym typeface="Arial"/>
                        </a:rPr>
                        <a:t> </a:t>
                      </a:r>
                      <a:br>
                        <a:rPr lang="en-US" sz="1500" b="1" dirty="0">
                          <a:solidFill>
                            <a:srgbClr val="3B3B3B"/>
                          </a:solidFill>
                          <a:latin typeface="Arial"/>
                          <a:ea typeface="Arial"/>
                          <a:cs typeface="Arial"/>
                          <a:sym typeface="Arial"/>
                        </a:rPr>
                      </a:br>
                      <a:endParaRPr sz="1500" b="1" dirty="0">
                        <a:solidFill>
                          <a:srgbClr val="3B3B3B"/>
                        </a:solidFill>
                        <a:latin typeface="Arial"/>
                        <a:ea typeface="Arial"/>
                        <a:cs typeface="Arial"/>
                        <a:sym typeface="Arial"/>
                      </a:endParaRPr>
                    </a:p>
                    <a:p>
                      <a:pPr marL="0" marR="0" lvl="0" indent="0" algn="l" rtl="0">
                        <a:spcBef>
                          <a:spcPts val="0"/>
                        </a:spcBef>
                        <a:spcAft>
                          <a:spcPts val="0"/>
                        </a:spcAft>
                        <a:buNone/>
                      </a:pPr>
                      <a:r>
                        <a:rPr lang="en-US" sz="1500" b="1" dirty="0">
                          <a:solidFill>
                            <a:srgbClr val="3B3B3B"/>
                          </a:solidFill>
                          <a:latin typeface="Arial"/>
                          <a:ea typeface="Arial"/>
                          <a:cs typeface="Arial"/>
                          <a:sym typeface="Arial"/>
                        </a:rPr>
                        <a:t>First Welsh language state primary school</a:t>
                      </a:r>
                      <a:endParaRPr sz="1500" b="1" dirty="0">
                        <a:latin typeface="Calibri"/>
                        <a:ea typeface="Calibri"/>
                        <a:cs typeface="Calibri"/>
                        <a:sym typeface="Calibri"/>
                      </a:endParaRPr>
                    </a:p>
                    <a:p>
                      <a:pPr marL="0" marR="0" lvl="0" indent="0" algn="l" rtl="0">
                        <a:spcBef>
                          <a:spcPts val="0"/>
                        </a:spcBef>
                        <a:spcAft>
                          <a:spcPts val="0"/>
                        </a:spcAft>
                        <a:buNone/>
                      </a:pPr>
                      <a:endParaRPr sz="15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dirty="0" err="1">
                          <a:latin typeface="Arial"/>
                          <a:ea typeface="Arial"/>
                          <a:cs typeface="Arial"/>
                          <a:sym typeface="Arial"/>
                        </a:rPr>
                        <a:t>Agorir</a:t>
                      </a:r>
                      <a:r>
                        <a:rPr lang="en-US" sz="1800" dirty="0">
                          <a:latin typeface="Arial"/>
                          <a:ea typeface="Arial"/>
                          <a:cs typeface="Arial"/>
                          <a:sym typeface="Arial"/>
                        </a:rPr>
                        <a:t> </a:t>
                      </a:r>
                      <a:r>
                        <a:rPr lang="en-US" sz="1800" dirty="0" err="1">
                          <a:latin typeface="Arial"/>
                          <a:ea typeface="Arial"/>
                          <a:cs typeface="Arial"/>
                          <a:sym typeface="Arial"/>
                        </a:rPr>
                        <a:t>Ysgol</a:t>
                      </a:r>
                      <a:r>
                        <a:rPr lang="en-US" sz="1800" dirty="0">
                          <a:latin typeface="Arial"/>
                          <a:ea typeface="Arial"/>
                          <a:cs typeface="Arial"/>
                          <a:sym typeface="Arial"/>
                        </a:rPr>
                        <a:t> </a:t>
                      </a:r>
                      <a:r>
                        <a:rPr lang="en-US" sz="1800" dirty="0" err="1">
                          <a:latin typeface="Arial"/>
                          <a:ea typeface="Arial"/>
                          <a:cs typeface="Arial"/>
                          <a:sym typeface="Arial"/>
                        </a:rPr>
                        <a:t>Dewi</a:t>
                      </a:r>
                      <a:r>
                        <a:rPr lang="en-US" sz="1800" dirty="0">
                          <a:latin typeface="Arial"/>
                          <a:ea typeface="Arial"/>
                          <a:cs typeface="Arial"/>
                          <a:sym typeface="Arial"/>
                        </a:rPr>
                        <a:t> Sant, </a:t>
                      </a:r>
                      <a:r>
                        <a:rPr lang="en-US" sz="1800" dirty="0" err="1">
                          <a:latin typeface="Arial"/>
                          <a:ea typeface="Arial"/>
                          <a:cs typeface="Arial"/>
                          <a:sym typeface="Arial"/>
                        </a:rPr>
                        <a:t>Llanelli</a:t>
                      </a:r>
                      <a:r>
                        <a:rPr lang="en-US" sz="1800" dirty="0">
                          <a:latin typeface="Arial"/>
                          <a:ea typeface="Arial"/>
                          <a:cs typeface="Arial"/>
                          <a:sym typeface="Arial"/>
                        </a:rPr>
                        <a:t>. </a:t>
                      </a:r>
                      <a:r>
                        <a:rPr lang="en-US" sz="1800" dirty="0" err="1">
                          <a:latin typeface="Arial"/>
                          <a:ea typeface="Arial"/>
                          <a:cs typeface="Arial"/>
                          <a:sym typeface="Arial"/>
                        </a:rPr>
                        <a:t>Ysgol</a:t>
                      </a:r>
                      <a:r>
                        <a:rPr lang="en-US" sz="1800" dirty="0">
                          <a:latin typeface="Arial"/>
                          <a:ea typeface="Arial"/>
                          <a:cs typeface="Arial"/>
                          <a:sym typeface="Arial"/>
                        </a:rPr>
                        <a:t> o </a:t>
                      </a:r>
                      <a:r>
                        <a:rPr lang="en-US" sz="1800" dirty="0" err="1">
                          <a:latin typeface="Arial"/>
                          <a:ea typeface="Arial"/>
                          <a:cs typeface="Arial"/>
                          <a:sym typeface="Arial"/>
                        </a:rPr>
                        <a:t>dan</a:t>
                      </a:r>
                      <a:r>
                        <a:rPr lang="en-US" sz="1800" dirty="0">
                          <a:latin typeface="Arial"/>
                          <a:ea typeface="Arial"/>
                          <a:cs typeface="Arial"/>
                          <a:sym typeface="Arial"/>
                        </a:rPr>
                        <a:t> yr </a:t>
                      </a:r>
                      <a:r>
                        <a:rPr lang="en-US" sz="1800" dirty="0" err="1">
                          <a:latin typeface="Arial"/>
                          <a:ea typeface="Arial"/>
                          <a:cs typeface="Arial"/>
                          <a:sym typeface="Arial"/>
                        </a:rPr>
                        <a:t>awdurdod</a:t>
                      </a:r>
                      <a:r>
                        <a:rPr lang="en-US" sz="1800" dirty="0">
                          <a:latin typeface="Arial"/>
                          <a:ea typeface="Arial"/>
                          <a:cs typeface="Arial"/>
                          <a:sym typeface="Arial"/>
                        </a:rPr>
                        <a:t> </a:t>
                      </a:r>
                      <a:r>
                        <a:rPr lang="en-US" sz="1800" dirty="0" err="1">
                          <a:latin typeface="Arial"/>
                          <a:ea typeface="Arial"/>
                          <a:cs typeface="Arial"/>
                          <a:sym typeface="Arial"/>
                        </a:rPr>
                        <a:t>lleol</a:t>
                      </a:r>
                      <a:r>
                        <a:rPr lang="en-US" sz="1800" dirty="0">
                          <a:latin typeface="Arial"/>
                          <a:ea typeface="Arial"/>
                          <a:cs typeface="Arial"/>
                          <a:sym typeface="Arial"/>
                        </a:rPr>
                        <a:t>.</a:t>
                      </a: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1800" dirty="0">
                          <a:latin typeface="Arial"/>
                          <a:ea typeface="Arial"/>
                          <a:cs typeface="Arial"/>
                          <a:sym typeface="Arial"/>
                        </a:rPr>
                        <a:t>Ysgol </a:t>
                      </a:r>
                      <a:r>
                        <a:rPr lang="en-US" sz="1800" dirty="0" err="1">
                          <a:latin typeface="Arial"/>
                          <a:ea typeface="Arial"/>
                          <a:cs typeface="Arial"/>
                          <a:sym typeface="Arial"/>
                        </a:rPr>
                        <a:t>Dewi</a:t>
                      </a:r>
                      <a:r>
                        <a:rPr lang="en-US" sz="1800" dirty="0">
                          <a:latin typeface="Arial"/>
                          <a:ea typeface="Arial"/>
                          <a:cs typeface="Arial"/>
                          <a:sym typeface="Arial"/>
                        </a:rPr>
                        <a:t> Sant, </a:t>
                      </a:r>
                      <a:r>
                        <a:rPr lang="en-US" sz="1800" dirty="0" err="1">
                          <a:latin typeface="Arial"/>
                          <a:ea typeface="Arial"/>
                          <a:cs typeface="Arial"/>
                          <a:sym typeface="Arial"/>
                        </a:rPr>
                        <a:t>Llanelli</a:t>
                      </a:r>
                      <a:r>
                        <a:rPr lang="en-US" sz="1800" dirty="0">
                          <a:latin typeface="Arial"/>
                          <a:ea typeface="Arial"/>
                          <a:cs typeface="Arial"/>
                          <a:sym typeface="Arial"/>
                        </a:rPr>
                        <a:t> opens. Local authority school.</a:t>
                      </a:r>
                      <a:endParaRPr sz="1800" dirty="0">
                        <a:latin typeface="Calibri"/>
                        <a:ea typeface="Calibri"/>
                        <a:cs typeface="Calibri"/>
                        <a:sym typeface="Calibri"/>
                      </a:endParaRPr>
                    </a:p>
                    <a:p>
                      <a:pPr marL="0" marR="0" lvl="0" indent="0" algn="l" rtl="0">
                        <a:spcBef>
                          <a:spcPts val="0"/>
                        </a:spcBef>
                        <a:spcAft>
                          <a:spcPts val="0"/>
                        </a:spcAft>
                        <a:buNone/>
                      </a:pP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3074" name="Picture 2" descr="Llanerch Committee takes issue with Llanelli Star – Llanelli Online">
            <a:extLst>
              <a:ext uri="{FF2B5EF4-FFF2-40B4-BE49-F238E27FC236}">
                <a16:creationId xmlns:a16="http://schemas.microsoft.com/office/drawing/2014/main" id="{0DE0239D-1D7A-9443-A725-77601BD5B7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00800" y="3531338"/>
            <a:ext cx="1933074" cy="2899611"/>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COMMEMERATIVE PLATE. YSGOL Gymraeg Dewi Sant Llanelli. - £2.99 | PicClick UK">
            <a:extLst>
              <a:ext uri="{FF2B5EF4-FFF2-40B4-BE49-F238E27FC236}">
                <a16:creationId xmlns:a16="http://schemas.microsoft.com/office/drawing/2014/main" id="{F21B5D90-64EC-F14E-83D9-7DF4289139A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8434" t="21702" r="24090" b="25989"/>
          <a:stretch/>
        </p:blipFill>
        <p:spPr bwMode="auto">
          <a:xfrm>
            <a:off x="3272590" y="3531338"/>
            <a:ext cx="3128210" cy="29124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075689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15"/>
        <p:cNvGrpSpPr/>
        <p:nvPr/>
      </p:nvGrpSpPr>
      <p:grpSpPr>
        <a:xfrm>
          <a:off x="0" y="0"/>
          <a:ext cx="0" cy="0"/>
          <a:chOff x="0" y="0"/>
          <a:chExt cx="0" cy="0"/>
        </a:xfrm>
      </p:grpSpPr>
      <p:graphicFrame>
        <p:nvGraphicFramePr>
          <p:cNvPr id="216" name="Google Shape;216;p26"/>
          <p:cNvGraphicFramePr/>
          <p:nvPr>
            <p:extLst>
              <p:ext uri="{D42A27DB-BD31-4B8C-83A1-F6EECF244321}">
                <p14:modId xmlns:p14="http://schemas.microsoft.com/office/powerpoint/2010/main" val="2710409957"/>
              </p:ext>
            </p:extLst>
          </p:nvPr>
        </p:nvGraphicFramePr>
        <p:xfrm>
          <a:off x="946484" y="1788817"/>
          <a:ext cx="9994232" cy="1760985"/>
        </p:xfrm>
        <a:graphic>
          <a:graphicData uri="http://schemas.openxmlformats.org/drawingml/2006/table">
            <a:tbl>
              <a:tblPr>
                <a:noFill/>
              </a:tblPr>
              <a:tblGrid>
                <a:gridCol w="818148">
                  <a:extLst>
                    <a:ext uri="{9D8B030D-6E8A-4147-A177-3AD203B41FA5}">
                      <a16:colId xmlns:a16="http://schemas.microsoft.com/office/drawing/2014/main" val="20000"/>
                    </a:ext>
                  </a:extLst>
                </a:gridCol>
                <a:gridCol w="2193833">
                  <a:extLst>
                    <a:ext uri="{9D8B030D-6E8A-4147-A177-3AD203B41FA5}">
                      <a16:colId xmlns:a16="http://schemas.microsoft.com/office/drawing/2014/main" val="20001"/>
                    </a:ext>
                  </a:extLst>
                </a:gridCol>
                <a:gridCol w="3501114">
                  <a:extLst>
                    <a:ext uri="{9D8B030D-6E8A-4147-A177-3AD203B41FA5}">
                      <a16:colId xmlns:a16="http://schemas.microsoft.com/office/drawing/2014/main" val="20002"/>
                    </a:ext>
                  </a:extLst>
                </a:gridCol>
                <a:gridCol w="3481137">
                  <a:extLst>
                    <a:ext uri="{9D8B030D-6E8A-4147-A177-3AD203B41FA5}">
                      <a16:colId xmlns:a16="http://schemas.microsoft.com/office/drawing/2014/main" val="20003"/>
                    </a:ext>
                  </a:extLst>
                </a:gridCol>
              </a:tblGrid>
              <a:tr h="1760985">
                <a:tc>
                  <a:txBody>
                    <a:bodyPr/>
                    <a:lstStyle/>
                    <a:p>
                      <a:pPr marL="0" marR="0" lvl="0" indent="0" algn="l" rtl="0">
                        <a:spcBef>
                          <a:spcPts val="0"/>
                        </a:spcBef>
                        <a:spcAft>
                          <a:spcPts val="0"/>
                        </a:spcAft>
                        <a:buNone/>
                      </a:pPr>
                      <a:endParaRPr sz="2100" b="1" i="1" dirty="0">
                        <a:solidFill>
                          <a:schemeClr val="bg1"/>
                        </a:solidFill>
                        <a:latin typeface="Arial"/>
                        <a:ea typeface="Arial"/>
                        <a:cs typeface="Arial"/>
                        <a:sym typeface="Arial"/>
                      </a:endParaRPr>
                    </a:p>
                    <a:p>
                      <a:pPr marL="0" marR="0" lvl="0" indent="0" algn="l" rtl="0">
                        <a:spcBef>
                          <a:spcPts val="0"/>
                        </a:spcBef>
                        <a:spcAft>
                          <a:spcPts val="0"/>
                        </a:spcAft>
                        <a:buNone/>
                      </a:pPr>
                      <a:r>
                        <a:rPr lang="en-US" sz="2100" b="1" i="1" dirty="0">
                          <a:solidFill>
                            <a:schemeClr val="bg1"/>
                          </a:solidFill>
                          <a:latin typeface="Arial"/>
                          <a:ea typeface="Arial"/>
                          <a:cs typeface="Arial"/>
                          <a:sym typeface="Arial"/>
                        </a:rPr>
                        <a:t>1956</a:t>
                      </a:r>
                      <a:endParaRPr sz="2100" i="1"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500" b="1" i="1" dirty="0">
                          <a:solidFill>
                            <a:srgbClr val="3B3B3B"/>
                          </a:solidFill>
                          <a:latin typeface="Arial"/>
                          <a:ea typeface="Arial"/>
                          <a:cs typeface="Arial"/>
                          <a:sym typeface="Arial"/>
                        </a:rPr>
                        <a:t>Ysgol </a:t>
                      </a:r>
                      <a:r>
                        <a:rPr lang="en-US" sz="1500" b="1" i="1" dirty="0" err="1">
                          <a:solidFill>
                            <a:srgbClr val="3B3B3B"/>
                          </a:solidFill>
                          <a:latin typeface="Arial"/>
                          <a:ea typeface="Arial"/>
                          <a:cs typeface="Arial"/>
                          <a:sym typeface="Arial"/>
                        </a:rPr>
                        <a:t>Uwchradd</a:t>
                      </a:r>
                      <a:r>
                        <a:rPr lang="en-US" sz="1500" b="1" i="1" dirty="0">
                          <a:solidFill>
                            <a:srgbClr val="3B3B3B"/>
                          </a:solidFill>
                          <a:latin typeface="Arial"/>
                          <a:ea typeface="Arial"/>
                          <a:cs typeface="Arial"/>
                          <a:sym typeface="Arial"/>
                        </a:rPr>
                        <a:t> </a:t>
                      </a:r>
                      <a:r>
                        <a:rPr lang="en-US" sz="1500" b="1" i="1" dirty="0" err="1">
                          <a:solidFill>
                            <a:srgbClr val="3B3B3B"/>
                          </a:solidFill>
                          <a:latin typeface="Arial"/>
                          <a:ea typeface="Arial"/>
                          <a:cs typeface="Arial"/>
                          <a:sym typeface="Arial"/>
                        </a:rPr>
                        <a:t>Gyfrwng</a:t>
                      </a:r>
                      <a:r>
                        <a:rPr lang="en-US" sz="1500" b="1" i="1" dirty="0">
                          <a:solidFill>
                            <a:srgbClr val="3B3B3B"/>
                          </a:solidFill>
                          <a:latin typeface="Arial"/>
                          <a:ea typeface="Arial"/>
                          <a:cs typeface="Arial"/>
                          <a:sym typeface="Arial"/>
                        </a:rPr>
                        <a:t> </a:t>
                      </a:r>
                      <a:r>
                        <a:rPr lang="en-US" sz="1500" b="1" i="1" dirty="0" err="1">
                          <a:solidFill>
                            <a:srgbClr val="3B3B3B"/>
                          </a:solidFill>
                          <a:latin typeface="Arial"/>
                          <a:ea typeface="Arial"/>
                          <a:cs typeface="Arial"/>
                          <a:sym typeface="Arial"/>
                        </a:rPr>
                        <a:t>Cymraeg</a:t>
                      </a:r>
                      <a:r>
                        <a:rPr lang="en-US" sz="1500" b="1" i="1" dirty="0">
                          <a:solidFill>
                            <a:srgbClr val="3B3B3B"/>
                          </a:solidFill>
                          <a:latin typeface="Arial"/>
                          <a:ea typeface="Arial"/>
                          <a:cs typeface="Arial"/>
                          <a:sym typeface="Arial"/>
                        </a:rPr>
                        <a:t> </a:t>
                      </a:r>
                      <a:r>
                        <a:rPr lang="en-US" sz="1500" b="1" i="1" dirty="0" err="1">
                          <a:solidFill>
                            <a:srgbClr val="3B3B3B"/>
                          </a:solidFill>
                          <a:latin typeface="Arial"/>
                          <a:ea typeface="Arial"/>
                          <a:cs typeface="Arial"/>
                          <a:sym typeface="Arial"/>
                        </a:rPr>
                        <a:t>gyntaf</a:t>
                      </a:r>
                      <a:r>
                        <a:rPr lang="en-US" sz="1500" b="1" i="1" dirty="0">
                          <a:solidFill>
                            <a:srgbClr val="3B3B3B"/>
                          </a:solidFill>
                          <a:latin typeface="Arial"/>
                          <a:ea typeface="Arial"/>
                          <a:cs typeface="Arial"/>
                          <a:sym typeface="Arial"/>
                        </a:rPr>
                        <a:t> </a:t>
                      </a:r>
                      <a:br>
                        <a:rPr lang="en-US" sz="1500" b="1" i="1" dirty="0">
                          <a:solidFill>
                            <a:srgbClr val="3B3B3B"/>
                          </a:solidFill>
                          <a:latin typeface="Arial"/>
                          <a:ea typeface="Arial"/>
                          <a:cs typeface="Arial"/>
                          <a:sym typeface="Arial"/>
                        </a:rPr>
                      </a:br>
                      <a:endParaRPr sz="1500" b="1" i="1" dirty="0">
                        <a:solidFill>
                          <a:srgbClr val="3B3B3B"/>
                        </a:solidFill>
                        <a:latin typeface="Arial"/>
                        <a:ea typeface="Arial"/>
                        <a:cs typeface="Arial"/>
                        <a:sym typeface="Arial"/>
                      </a:endParaRPr>
                    </a:p>
                    <a:p>
                      <a:pPr marL="0" marR="0" lvl="0" indent="0" algn="l" rtl="0">
                        <a:spcBef>
                          <a:spcPts val="0"/>
                        </a:spcBef>
                        <a:spcAft>
                          <a:spcPts val="0"/>
                        </a:spcAft>
                        <a:buNone/>
                      </a:pPr>
                      <a:r>
                        <a:rPr lang="en-US" sz="1500" b="1" i="1" dirty="0">
                          <a:solidFill>
                            <a:srgbClr val="3B3B3B"/>
                          </a:solidFill>
                          <a:latin typeface="Arial"/>
                          <a:ea typeface="Arial"/>
                          <a:cs typeface="Arial"/>
                          <a:sym typeface="Arial"/>
                        </a:rPr>
                        <a:t>First Welsh language state secondary school</a:t>
                      </a:r>
                      <a:endParaRPr sz="1500" b="1" i="1" dirty="0">
                        <a:latin typeface="Arial"/>
                        <a:ea typeface="Arial"/>
                        <a:cs typeface="Arial"/>
                        <a:sym typeface="Arial"/>
                      </a:endParaRPr>
                    </a:p>
                    <a:p>
                      <a:pPr marL="0" marR="0" lvl="0" indent="0" algn="l" rtl="0">
                        <a:spcBef>
                          <a:spcPts val="0"/>
                        </a:spcBef>
                        <a:spcAft>
                          <a:spcPts val="0"/>
                        </a:spcAft>
                        <a:buNone/>
                      </a:pPr>
                      <a:endParaRPr sz="1500" b="1" i="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i="1">
                          <a:latin typeface="Arial"/>
                          <a:ea typeface="Arial"/>
                          <a:cs typeface="Arial"/>
                          <a:sym typeface="Arial"/>
                        </a:rPr>
                        <a:t>Agorir Ysgol Glan Clwyd, Y Rhyl. </a:t>
                      </a:r>
                      <a:endParaRPr sz="1800" i="1">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1800" i="1" dirty="0">
                          <a:latin typeface="Arial"/>
                          <a:ea typeface="Arial"/>
                          <a:cs typeface="Arial"/>
                          <a:sym typeface="Arial"/>
                        </a:rPr>
                        <a:t>Ysgol Glan </a:t>
                      </a:r>
                      <a:r>
                        <a:rPr lang="en-US" sz="1800" i="1" dirty="0" err="1">
                          <a:latin typeface="Arial"/>
                          <a:ea typeface="Arial"/>
                          <a:cs typeface="Arial"/>
                          <a:sym typeface="Arial"/>
                        </a:rPr>
                        <a:t>Clwyd</a:t>
                      </a:r>
                      <a:r>
                        <a:rPr lang="en-US" sz="1800" i="1" dirty="0">
                          <a:latin typeface="Arial"/>
                          <a:ea typeface="Arial"/>
                          <a:cs typeface="Arial"/>
                          <a:sym typeface="Arial"/>
                        </a:rPr>
                        <a:t>, Y Rhyl opens. </a:t>
                      </a:r>
                      <a:endParaRPr sz="1800" i="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17" name="Google Shape;217;p26"/>
          <p:cNvPicPr preferRelativeResize="0"/>
          <p:nvPr/>
        </p:nvPicPr>
        <p:blipFill rotWithShape="1">
          <a:blip r:embed="rId3">
            <a:alphaModFix/>
          </a:blip>
          <a:srcRect/>
          <a:stretch/>
        </p:blipFill>
        <p:spPr>
          <a:xfrm>
            <a:off x="4991100" y="3774026"/>
            <a:ext cx="1905000" cy="1879600"/>
          </a:xfrm>
          <a:prstGeom prst="rect">
            <a:avLst/>
          </a:prstGeom>
          <a:noFill/>
          <a:ln>
            <a:noFill/>
          </a:ln>
        </p:spPr>
      </p:pic>
    </p:spTree>
    <p:extLst>
      <p:ext uri="{BB962C8B-B14F-4D97-AF65-F5344CB8AC3E}">
        <p14:creationId xmlns:p14="http://schemas.microsoft.com/office/powerpoint/2010/main" val="357199253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21"/>
        <p:cNvGrpSpPr/>
        <p:nvPr/>
      </p:nvGrpSpPr>
      <p:grpSpPr>
        <a:xfrm>
          <a:off x="0" y="0"/>
          <a:ext cx="0" cy="0"/>
          <a:chOff x="0" y="0"/>
          <a:chExt cx="0" cy="0"/>
        </a:xfrm>
      </p:grpSpPr>
      <p:graphicFrame>
        <p:nvGraphicFramePr>
          <p:cNvPr id="222" name="Google Shape;222;p27"/>
          <p:cNvGraphicFramePr/>
          <p:nvPr>
            <p:extLst>
              <p:ext uri="{D42A27DB-BD31-4B8C-83A1-F6EECF244321}">
                <p14:modId xmlns:p14="http://schemas.microsoft.com/office/powerpoint/2010/main" val="4127580285"/>
              </p:ext>
            </p:extLst>
          </p:nvPr>
        </p:nvGraphicFramePr>
        <p:xfrm>
          <a:off x="1122947" y="1497901"/>
          <a:ext cx="9428111" cy="2267984"/>
        </p:xfrm>
        <a:graphic>
          <a:graphicData uri="http://schemas.openxmlformats.org/drawingml/2006/table">
            <a:tbl>
              <a:tblPr>
                <a:noFill/>
              </a:tblPr>
              <a:tblGrid>
                <a:gridCol w="818147">
                  <a:extLst>
                    <a:ext uri="{9D8B030D-6E8A-4147-A177-3AD203B41FA5}">
                      <a16:colId xmlns:a16="http://schemas.microsoft.com/office/drawing/2014/main" val="20000"/>
                    </a:ext>
                  </a:extLst>
                </a:gridCol>
                <a:gridCol w="2045364">
                  <a:extLst>
                    <a:ext uri="{9D8B030D-6E8A-4147-A177-3AD203B41FA5}">
                      <a16:colId xmlns:a16="http://schemas.microsoft.com/office/drawing/2014/main" val="20001"/>
                    </a:ext>
                  </a:extLst>
                </a:gridCol>
                <a:gridCol w="3178025">
                  <a:extLst>
                    <a:ext uri="{9D8B030D-6E8A-4147-A177-3AD203B41FA5}">
                      <a16:colId xmlns:a16="http://schemas.microsoft.com/office/drawing/2014/main" val="20002"/>
                    </a:ext>
                  </a:extLst>
                </a:gridCol>
                <a:gridCol w="3386575">
                  <a:extLst>
                    <a:ext uri="{9D8B030D-6E8A-4147-A177-3AD203B41FA5}">
                      <a16:colId xmlns:a16="http://schemas.microsoft.com/office/drawing/2014/main" val="20003"/>
                    </a:ext>
                  </a:extLst>
                </a:gridCol>
              </a:tblGrid>
              <a:tr h="2267984">
                <a:tc>
                  <a:txBody>
                    <a:bodyPr/>
                    <a:lstStyle/>
                    <a:p>
                      <a:pPr marL="0" marR="0" lvl="0" indent="0" algn="l" rtl="0">
                        <a:spcBef>
                          <a:spcPts val="0"/>
                        </a:spcBef>
                        <a:spcAft>
                          <a:spcPts val="0"/>
                        </a:spcAft>
                        <a:buNone/>
                      </a:pPr>
                      <a:r>
                        <a:rPr lang="en-US" sz="2100" b="1" dirty="0">
                          <a:solidFill>
                            <a:schemeClr val="bg1"/>
                          </a:solidFill>
                          <a:latin typeface="Arial"/>
                          <a:ea typeface="Arial"/>
                          <a:cs typeface="Arial"/>
                          <a:sym typeface="Arial"/>
                        </a:rPr>
                        <a:t>1962</a:t>
                      </a:r>
                      <a:endParaRPr sz="2100" b="1"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500" b="1" dirty="0">
                          <a:solidFill>
                            <a:srgbClr val="3B3B3B"/>
                          </a:solidFill>
                          <a:latin typeface="Arial"/>
                          <a:ea typeface="Arial"/>
                          <a:cs typeface="Arial"/>
                          <a:sym typeface="Arial"/>
                        </a:rPr>
                        <a:t>‘</a:t>
                      </a:r>
                      <a:r>
                        <a:rPr lang="en-US" sz="1500" b="1" dirty="0" err="1">
                          <a:solidFill>
                            <a:srgbClr val="3B3B3B"/>
                          </a:solidFill>
                          <a:latin typeface="Arial"/>
                          <a:ea typeface="Arial"/>
                          <a:cs typeface="Arial"/>
                          <a:sym typeface="Arial"/>
                        </a:rPr>
                        <a:t>Tynged</a:t>
                      </a:r>
                      <a:r>
                        <a:rPr lang="en-US" sz="1500" b="1" dirty="0">
                          <a:solidFill>
                            <a:srgbClr val="3B3B3B"/>
                          </a:solidFill>
                          <a:latin typeface="Arial"/>
                          <a:ea typeface="Arial"/>
                          <a:cs typeface="Arial"/>
                          <a:sym typeface="Arial"/>
                        </a:rPr>
                        <a:t> yr Iaith’</a:t>
                      </a:r>
                      <a:endParaRPr b="1" dirty="0"/>
                    </a:p>
                    <a:p>
                      <a:pPr marL="0" marR="0" lvl="0" indent="0" algn="l" rtl="0">
                        <a:lnSpc>
                          <a:spcPct val="100000"/>
                        </a:lnSpc>
                        <a:spcBef>
                          <a:spcPts val="0"/>
                        </a:spcBef>
                        <a:spcAft>
                          <a:spcPts val="0"/>
                        </a:spcAft>
                        <a:buClr>
                          <a:srgbClr val="3B3B3B"/>
                        </a:buClr>
                        <a:buFont typeface="Arial"/>
                        <a:buNone/>
                      </a:pPr>
                      <a:r>
                        <a:rPr lang="en-US" sz="1500" b="1" dirty="0">
                          <a:solidFill>
                            <a:srgbClr val="3B3B3B"/>
                          </a:solidFill>
                          <a:latin typeface="Arial"/>
                          <a:ea typeface="Arial"/>
                          <a:cs typeface="Arial"/>
                          <a:sym typeface="Arial"/>
                        </a:rPr>
                        <a:t>The Fate of the Language’ </a:t>
                      </a:r>
                      <a:endParaRPr sz="1500" b="1" dirty="0">
                        <a:latin typeface="Calibri"/>
                        <a:ea typeface="Calibri"/>
                        <a:cs typeface="Calibri"/>
                        <a:sym typeface="Calibri"/>
                      </a:endParaRPr>
                    </a:p>
                    <a:p>
                      <a:pPr marL="0" marR="0" lvl="0" indent="0" algn="l" rtl="0">
                        <a:spcBef>
                          <a:spcPts val="0"/>
                        </a:spcBef>
                        <a:spcAft>
                          <a:spcPts val="0"/>
                        </a:spcAft>
                        <a:buNone/>
                      </a:pPr>
                      <a:endParaRPr sz="1500" b="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dirty="0" err="1">
                          <a:solidFill>
                            <a:srgbClr val="3B3B3B"/>
                          </a:solidFill>
                          <a:latin typeface="Arial"/>
                          <a:ea typeface="Arial"/>
                          <a:cs typeface="Arial"/>
                          <a:sym typeface="Arial"/>
                        </a:rPr>
                        <a:t>Darlledir</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darlith</a:t>
                      </a:r>
                      <a:r>
                        <a:rPr lang="en-US" sz="1800" dirty="0">
                          <a:solidFill>
                            <a:srgbClr val="3B3B3B"/>
                          </a:solidFill>
                          <a:latin typeface="Arial"/>
                          <a:ea typeface="Arial"/>
                          <a:cs typeface="Arial"/>
                          <a:sym typeface="Arial"/>
                        </a:rPr>
                        <a:t> Saunders Lewis ‘</a:t>
                      </a:r>
                      <a:r>
                        <a:rPr lang="en-US" sz="1800" dirty="0" err="1">
                          <a:solidFill>
                            <a:srgbClr val="3B3B3B"/>
                          </a:solidFill>
                          <a:latin typeface="Arial"/>
                          <a:ea typeface="Arial"/>
                          <a:cs typeface="Arial"/>
                          <a:sym typeface="Arial"/>
                        </a:rPr>
                        <a:t>Tynged</a:t>
                      </a:r>
                      <a:r>
                        <a:rPr lang="en-US" sz="1800" dirty="0">
                          <a:solidFill>
                            <a:srgbClr val="3B3B3B"/>
                          </a:solidFill>
                          <a:latin typeface="Arial"/>
                          <a:ea typeface="Arial"/>
                          <a:cs typeface="Arial"/>
                          <a:sym typeface="Arial"/>
                        </a:rPr>
                        <a:t> yr Iaith’ </a:t>
                      </a:r>
                      <a:r>
                        <a:rPr lang="en-US" sz="1800" dirty="0" err="1">
                          <a:solidFill>
                            <a:srgbClr val="3B3B3B"/>
                          </a:solidFill>
                          <a:latin typeface="Arial"/>
                          <a:ea typeface="Arial"/>
                          <a:cs typeface="Arial"/>
                          <a:sym typeface="Arial"/>
                        </a:rPr>
                        <a:t>yn</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annog</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sefydlu</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Cymdeithas</a:t>
                      </a:r>
                      <a:r>
                        <a:rPr lang="en-US" sz="1800" dirty="0">
                          <a:solidFill>
                            <a:srgbClr val="3B3B3B"/>
                          </a:solidFill>
                          <a:latin typeface="Arial"/>
                          <a:ea typeface="Arial"/>
                          <a:cs typeface="Arial"/>
                          <a:sym typeface="Arial"/>
                        </a:rPr>
                        <a:t> yr Iaith Gymraeg. Mae Lewis </a:t>
                      </a:r>
                      <a:r>
                        <a:rPr lang="en-US" sz="1800" dirty="0" err="1">
                          <a:solidFill>
                            <a:srgbClr val="3B3B3B"/>
                          </a:solidFill>
                          <a:latin typeface="Arial"/>
                          <a:ea typeface="Arial"/>
                          <a:cs typeface="Arial"/>
                          <a:sym typeface="Arial"/>
                        </a:rPr>
                        <a:t>yn</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rhagweld</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marwolaeth</a:t>
                      </a:r>
                      <a:r>
                        <a:rPr lang="en-US" sz="1800" dirty="0">
                          <a:solidFill>
                            <a:srgbClr val="3B3B3B"/>
                          </a:solidFill>
                          <a:latin typeface="Arial"/>
                          <a:ea typeface="Arial"/>
                          <a:cs typeface="Arial"/>
                          <a:sym typeface="Arial"/>
                        </a:rPr>
                        <a:t> y Gymraeg </a:t>
                      </a:r>
                      <a:r>
                        <a:rPr lang="en-US" sz="1800" dirty="0" err="1">
                          <a:solidFill>
                            <a:srgbClr val="3B3B3B"/>
                          </a:solidFill>
                          <a:latin typeface="Arial"/>
                          <a:ea typeface="Arial"/>
                          <a:cs typeface="Arial"/>
                          <a:sym typeface="Arial"/>
                        </a:rPr>
                        <a:t>yn</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gynnar</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yn</a:t>
                      </a:r>
                      <a:r>
                        <a:rPr lang="en-US" sz="1800" dirty="0">
                          <a:solidFill>
                            <a:srgbClr val="3B3B3B"/>
                          </a:solidFill>
                          <a:latin typeface="Arial"/>
                          <a:ea typeface="Arial"/>
                          <a:cs typeface="Arial"/>
                          <a:sym typeface="Arial"/>
                        </a:rPr>
                        <a:t> yr unfed </a:t>
                      </a:r>
                      <a:r>
                        <a:rPr lang="en-US" sz="1800" dirty="0" err="1">
                          <a:solidFill>
                            <a:srgbClr val="3B3B3B"/>
                          </a:solidFill>
                          <a:latin typeface="Arial"/>
                          <a:ea typeface="Arial"/>
                          <a:cs typeface="Arial"/>
                          <a:sym typeface="Arial"/>
                        </a:rPr>
                        <a:t>ganrif</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ar</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hugain</a:t>
                      </a:r>
                      <a:r>
                        <a:rPr lang="en-US" sz="1800" dirty="0">
                          <a:solidFill>
                            <a:srgbClr val="3B3B3B"/>
                          </a:solidFill>
                          <a:latin typeface="Arial"/>
                          <a:ea typeface="Arial"/>
                          <a:cs typeface="Arial"/>
                          <a:sym typeface="Arial"/>
                        </a:rPr>
                        <a:t>.</a:t>
                      </a: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3B3B3B"/>
                        </a:buClr>
                        <a:buFont typeface="Arial"/>
                        <a:buNone/>
                      </a:pPr>
                      <a:r>
                        <a:rPr lang="en-US" sz="1800" dirty="0">
                          <a:solidFill>
                            <a:srgbClr val="3B3B3B"/>
                          </a:solidFill>
                          <a:latin typeface="Arial"/>
                          <a:ea typeface="Arial"/>
                          <a:cs typeface="Arial"/>
                          <a:sym typeface="Arial"/>
                        </a:rPr>
                        <a:t>Saunders Lewis delivers his lecture ‘The Fate of the Language.’ This encourages the formation of the Welsh Language Society. Lewis foresees the death of the Welsh Language by the start of the 21</a:t>
                      </a:r>
                      <a:r>
                        <a:rPr lang="en-US" sz="1800" baseline="30000" dirty="0">
                          <a:solidFill>
                            <a:srgbClr val="3B3B3B"/>
                          </a:solidFill>
                          <a:latin typeface="Arial"/>
                          <a:ea typeface="Arial"/>
                          <a:cs typeface="Arial"/>
                          <a:sym typeface="Arial"/>
                        </a:rPr>
                        <a:t>st</a:t>
                      </a:r>
                      <a:r>
                        <a:rPr lang="en-US" sz="1800" dirty="0">
                          <a:solidFill>
                            <a:srgbClr val="3B3B3B"/>
                          </a:solidFill>
                          <a:latin typeface="Arial"/>
                          <a:ea typeface="Arial"/>
                          <a:cs typeface="Arial"/>
                          <a:sym typeface="Arial"/>
                        </a:rPr>
                        <a:t> century.</a:t>
                      </a:r>
                      <a:endParaRPr sz="1800" dirty="0">
                        <a:latin typeface="Calibri"/>
                        <a:ea typeface="Calibri"/>
                        <a:cs typeface="Calibri"/>
                        <a:sym typeface="Calibri"/>
                      </a:endParaRPr>
                    </a:p>
                    <a:p>
                      <a:pPr marL="0" marR="0" lvl="0" indent="0" algn="l" rtl="0">
                        <a:spcBef>
                          <a:spcPts val="0"/>
                        </a:spcBef>
                        <a:spcAft>
                          <a:spcPts val="0"/>
                        </a:spcAft>
                        <a:buNone/>
                      </a:pP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23" name="Google Shape;223;p27"/>
          <p:cNvPicPr preferRelativeResize="0"/>
          <p:nvPr/>
        </p:nvPicPr>
        <p:blipFill rotWithShape="1">
          <a:blip r:embed="rId3">
            <a:alphaModFix/>
          </a:blip>
          <a:srcRect/>
          <a:stretch/>
        </p:blipFill>
        <p:spPr>
          <a:xfrm>
            <a:off x="3756770" y="3950733"/>
            <a:ext cx="4396508" cy="2473036"/>
          </a:xfrm>
          <a:prstGeom prst="rect">
            <a:avLst/>
          </a:prstGeom>
          <a:noFill/>
          <a:ln>
            <a:noFill/>
          </a:ln>
        </p:spPr>
      </p:pic>
    </p:spTree>
    <p:extLst>
      <p:ext uri="{BB962C8B-B14F-4D97-AF65-F5344CB8AC3E}">
        <p14:creationId xmlns:p14="http://schemas.microsoft.com/office/powerpoint/2010/main" val="293900768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27"/>
        <p:cNvGrpSpPr/>
        <p:nvPr/>
      </p:nvGrpSpPr>
      <p:grpSpPr>
        <a:xfrm>
          <a:off x="0" y="0"/>
          <a:ext cx="0" cy="0"/>
          <a:chOff x="0" y="0"/>
          <a:chExt cx="0" cy="0"/>
        </a:xfrm>
      </p:grpSpPr>
      <p:graphicFrame>
        <p:nvGraphicFramePr>
          <p:cNvPr id="228" name="Google Shape;228;p28"/>
          <p:cNvGraphicFramePr/>
          <p:nvPr>
            <p:extLst>
              <p:ext uri="{D42A27DB-BD31-4B8C-83A1-F6EECF244321}">
                <p14:modId xmlns:p14="http://schemas.microsoft.com/office/powerpoint/2010/main" val="2081587455"/>
              </p:ext>
            </p:extLst>
          </p:nvPr>
        </p:nvGraphicFramePr>
        <p:xfrm>
          <a:off x="1465441" y="1512958"/>
          <a:ext cx="9059151" cy="2743200"/>
        </p:xfrm>
        <a:graphic>
          <a:graphicData uri="http://schemas.openxmlformats.org/drawingml/2006/table">
            <a:tbl>
              <a:tblPr>
                <a:noFill/>
              </a:tblPr>
              <a:tblGrid>
                <a:gridCol w="818147">
                  <a:extLst>
                    <a:ext uri="{9D8B030D-6E8A-4147-A177-3AD203B41FA5}">
                      <a16:colId xmlns:a16="http://schemas.microsoft.com/office/drawing/2014/main" val="20000"/>
                    </a:ext>
                  </a:extLst>
                </a:gridCol>
                <a:gridCol w="2831454">
                  <a:extLst>
                    <a:ext uri="{9D8B030D-6E8A-4147-A177-3AD203B41FA5}">
                      <a16:colId xmlns:a16="http://schemas.microsoft.com/office/drawing/2014/main" val="20001"/>
                    </a:ext>
                  </a:extLst>
                </a:gridCol>
                <a:gridCol w="2962050">
                  <a:extLst>
                    <a:ext uri="{9D8B030D-6E8A-4147-A177-3AD203B41FA5}">
                      <a16:colId xmlns:a16="http://schemas.microsoft.com/office/drawing/2014/main" val="20002"/>
                    </a:ext>
                  </a:extLst>
                </a:gridCol>
                <a:gridCol w="2447500">
                  <a:extLst>
                    <a:ext uri="{9D8B030D-6E8A-4147-A177-3AD203B41FA5}">
                      <a16:colId xmlns:a16="http://schemas.microsoft.com/office/drawing/2014/main" val="20003"/>
                    </a:ext>
                  </a:extLst>
                </a:gridCol>
              </a:tblGrid>
              <a:tr h="2743200">
                <a:tc>
                  <a:txBody>
                    <a:bodyPr/>
                    <a:lstStyle/>
                    <a:p>
                      <a:pPr marL="0" marR="0" lvl="0" indent="0" algn="l" rtl="0">
                        <a:spcBef>
                          <a:spcPts val="0"/>
                        </a:spcBef>
                        <a:spcAft>
                          <a:spcPts val="0"/>
                        </a:spcAft>
                        <a:buNone/>
                      </a:pPr>
                      <a:r>
                        <a:rPr lang="en-US" sz="2100" b="1" dirty="0">
                          <a:solidFill>
                            <a:schemeClr val="bg1"/>
                          </a:solidFill>
                          <a:latin typeface="Arial"/>
                          <a:ea typeface="Arial"/>
                          <a:cs typeface="Arial"/>
                          <a:sym typeface="Arial"/>
                        </a:rPr>
                        <a:t>1962</a:t>
                      </a:r>
                      <a:endParaRPr sz="2100"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2000" b="1" dirty="0" err="1">
                          <a:solidFill>
                            <a:srgbClr val="3B3B3B"/>
                          </a:solidFill>
                          <a:latin typeface="Arial"/>
                          <a:ea typeface="Arial"/>
                          <a:cs typeface="Arial"/>
                          <a:sym typeface="Arial"/>
                        </a:rPr>
                        <a:t>Cymdeithas</a:t>
                      </a:r>
                      <a:r>
                        <a:rPr lang="en-US" sz="2000" b="1" dirty="0">
                          <a:solidFill>
                            <a:srgbClr val="3B3B3B"/>
                          </a:solidFill>
                          <a:latin typeface="Arial"/>
                          <a:ea typeface="Arial"/>
                          <a:cs typeface="Arial"/>
                          <a:sym typeface="Arial"/>
                        </a:rPr>
                        <a:t> yr Iaith </a:t>
                      </a:r>
                      <a:r>
                        <a:rPr lang="en-US" sz="2000" b="1" dirty="0" err="1">
                          <a:solidFill>
                            <a:srgbClr val="3B3B3B"/>
                          </a:solidFill>
                          <a:latin typeface="Arial"/>
                          <a:ea typeface="Arial"/>
                          <a:cs typeface="Arial"/>
                          <a:sym typeface="Arial"/>
                        </a:rPr>
                        <a:t>Gymraeg</a:t>
                      </a:r>
                      <a:br>
                        <a:rPr lang="en-US" sz="2000" b="1" dirty="0">
                          <a:solidFill>
                            <a:srgbClr val="3B3B3B"/>
                          </a:solidFill>
                          <a:latin typeface="Arial"/>
                          <a:ea typeface="Arial"/>
                          <a:cs typeface="Arial"/>
                          <a:sym typeface="Arial"/>
                        </a:rPr>
                      </a:br>
                      <a:endParaRPr sz="2800" b="1" dirty="0"/>
                    </a:p>
                    <a:p>
                      <a:pPr marL="0" marR="0" lvl="0" indent="0" algn="l" rtl="0">
                        <a:lnSpc>
                          <a:spcPct val="100000"/>
                        </a:lnSpc>
                        <a:spcBef>
                          <a:spcPts val="0"/>
                        </a:spcBef>
                        <a:spcAft>
                          <a:spcPts val="0"/>
                        </a:spcAft>
                        <a:buClr>
                          <a:srgbClr val="3B3B3B"/>
                        </a:buClr>
                        <a:buFont typeface="Arial"/>
                        <a:buNone/>
                      </a:pPr>
                      <a:r>
                        <a:rPr lang="en-US" sz="2000" b="1" dirty="0">
                          <a:solidFill>
                            <a:srgbClr val="3B3B3B"/>
                          </a:solidFill>
                          <a:latin typeface="Arial"/>
                          <a:ea typeface="Arial"/>
                          <a:cs typeface="Arial"/>
                          <a:sym typeface="Arial"/>
                        </a:rPr>
                        <a:t>Welsh Language Society</a:t>
                      </a:r>
                      <a:endParaRPr sz="2000" b="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dirty="0" err="1">
                          <a:solidFill>
                            <a:srgbClr val="3B3B3B"/>
                          </a:solidFill>
                          <a:latin typeface="Arial"/>
                          <a:ea typeface="Arial"/>
                          <a:cs typeface="Arial"/>
                          <a:sym typeface="Arial"/>
                        </a:rPr>
                        <a:t>Sefydlir</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Cymdeithas</a:t>
                      </a:r>
                      <a:r>
                        <a:rPr lang="en-US" sz="1800" dirty="0">
                          <a:solidFill>
                            <a:srgbClr val="3B3B3B"/>
                          </a:solidFill>
                          <a:latin typeface="Arial"/>
                          <a:ea typeface="Arial"/>
                          <a:cs typeface="Arial"/>
                          <a:sym typeface="Arial"/>
                        </a:rPr>
                        <a:t> yr Iaith </a:t>
                      </a:r>
                      <a:r>
                        <a:rPr lang="en-US" sz="1800" dirty="0" err="1">
                          <a:solidFill>
                            <a:srgbClr val="3B3B3B"/>
                          </a:solidFill>
                          <a:latin typeface="Arial"/>
                          <a:ea typeface="Arial"/>
                          <a:cs typeface="Arial"/>
                          <a:sym typeface="Arial"/>
                        </a:rPr>
                        <a:t>er</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mwyn</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codi</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proffil</a:t>
                      </a:r>
                      <a:r>
                        <a:rPr lang="en-US" sz="1800" dirty="0">
                          <a:solidFill>
                            <a:srgbClr val="3B3B3B"/>
                          </a:solidFill>
                          <a:latin typeface="Arial"/>
                          <a:ea typeface="Arial"/>
                          <a:cs typeface="Arial"/>
                          <a:sym typeface="Arial"/>
                        </a:rPr>
                        <a:t> a </a:t>
                      </a:r>
                      <a:r>
                        <a:rPr lang="en-US" sz="1800" dirty="0" err="1">
                          <a:solidFill>
                            <a:srgbClr val="3B3B3B"/>
                          </a:solidFill>
                          <a:latin typeface="Arial"/>
                          <a:ea typeface="Arial"/>
                          <a:cs typeface="Arial"/>
                          <a:sym typeface="Arial"/>
                        </a:rPr>
                        <a:t>statws</a:t>
                      </a:r>
                      <a:r>
                        <a:rPr lang="en-US" sz="1800" dirty="0">
                          <a:solidFill>
                            <a:srgbClr val="3B3B3B"/>
                          </a:solidFill>
                          <a:latin typeface="Arial"/>
                          <a:ea typeface="Arial"/>
                          <a:cs typeface="Arial"/>
                          <a:sym typeface="Arial"/>
                        </a:rPr>
                        <a:t> y Gymraeg, </a:t>
                      </a:r>
                      <a:r>
                        <a:rPr lang="en-US" sz="1800" dirty="0" err="1">
                          <a:solidFill>
                            <a:srgbClr val="3B3B3B"/>
                          </a:solidFill>
                          <a:latin typeface="Arial"/>
                          <a:ea typeface="Arial"/>
                          <a:cs typeface="Arial"/>
                          <a:sym typeface="Arial"/>
                        </a:rPr>
                        <a:t>gan</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ganolbwyntio</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yn</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bennaf</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ar</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wysion</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Cymraeg</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gwasanaeth</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swyddfeydd</a:t>
                      </a:r>
                      <a:r>
                        <a:rPr lang="en-US" sz="1800" dirty="0">
                          <a:solidFill>
                            <a:srgbClr val="3B3B3B"/>
                          </a:solidFill>
                          <a:latin typeface="Arial"/>
                          <a:ea typeface="Arial"/>
                          <a:cs typeface="Arial"/>
                          <a:sym typeface="Arial"/>
                        </a:rPr>
                        <a:t> post a </a:t>
                      </a:r>
                      <a:r>
                        <a:rPr lang="en-US" sz="1800" dirty="0" err="1">
                          <a:solidFill>
                            <a:srgbClr val="3B3B3B"/>
                          </a:solidFill>
                          <a:latin typeface="Arial"/>
                          <a:ea typeface="Arial"/>
                          <a:cs typeface="Arial"/>
                          <a:sym typeface="Arial"/>
                        </a:rPr>
                        <a:t>thrwyddedau</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cerbydau</a:t>
                      </a:r>
                      <a:r>
                        <a:rPr lang="en-US" sz="1800" dirty="0">
                          <a:solidFill>
                            <a:srgbClr val="3B3B3B"/>
                          </a:solidFill>
                          <a:latin typeface="Arial"/>
                          <a:ea typeface="Arial"/>
                          <a:cs typeface="Arial"/>
                          <a:sym typeface="Arial"/>
                        </a:rPr>
                        <a:t> a </a:t>
                      </a:r>
                      <a:r>
                        <a:rPr lang="en-US" sz="1800" dirty="0" err="1">
                          <a:solidFill>
                            <a:srgbClr val="3B3B3B"/>
                          </a:solidFill>
                          <a:latin typeface="Arial"/>
                          <a:ea typeface="Arial"/>
                          <a:cs typeface="Arial"/>
                          <a:sym typeface="Arial"/>
                        </a:rPr>
                        <a:t>gweld</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arwyddion</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dwyieithog</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yn</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cael</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eu</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codi</a:t>
                      </a:r>
                      <a:r>
                        <a:rPr lang="en-US" sz="1800" dirty="0">
                          <a:solidFill>
                            <a:srgbClr val="3B3B3B"/>
                          </a:solidFill>
                          <a:latin typeface="Arial"/>
                          <a:ea typeface="Arial"/>
                          <a:cs typeface="Arial"/>
                          <a:sym typeface="Arial"/>
                        </a:rPr>
                        <a:t>.</a:t>
                      </a: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1800" i="1" dirty="0" err="1">
                          <a:latin typeface="Arial"/>
                          <a:ea typeface="Arial"/>
                          <a:cs typeface="Arial"/>
                          <a:sym typeface="Arial"/>
                        </a:rPr>
                        <a:t>Cymdeithas</a:t>
                      </a:r>
                      <a:r>
                        <a:rPr lang="en-US" sz="1800" i="1" dirty="0">
                          <a:latin typeface="Arial"/>
                          <a:ea typeface="Arial"/>
                          <a:cs typeface="Arial"/>
                          <a:sym typeface="Arial"/>
                        </a:rPr>
                        <a:t> yr Iaith Gymraeg is established to raise the profile of Welsh, by </a:t>
                      </a:r>
                      <a:r>
                        <a:rPr lang="en-US" sz="1800" i="1" dirty="0" err="1">
                          <a:latin typeface="Arial"/>
                          <a:ea typeface="Arial"/>
                          <a:cs typeface="Arial"/>
                          <a:sym typeface="Arial"/>
                        </a:rPr>
                        <a:t>focussing</a:t>
                      </a:r>
                      <a:r>
                        <a:rPr lang="en-US" sz="1800" i="1" dirty="0">
                          <a:latin typeface="Arial"/>
                          <a:ea typeface="Arial"/>
                          <a:cs typeface="Arial"/>
                          <a:sym typeface="Arial"/>
                        </a:rPr>
                        <a:t> primarily on Welsh services, post office services and licenses, as well as bilingual signs.</a:t>
                      </a:r>
                      <a:endParaRPr sz="1800" i="1" dirty="0">
                        <a:latin typeface="Calibri"/>
                        <a:ea typeface="Calibri"/>
                        <a:cs typeface="Calibri"/>
                        <a:sym typeface="Calibri"/>
                      </a:endParaRPr>
                    </a:p>
                    <a:p>
                      <a:pPr marL="0" marR="0" lvl="0" indent="0" algn="l" rtl="0">
                        <a:spcBef>
                          <a:spcPts val="0"/>
                        </a:spcBef>
                        <a:spcAft>
                          <a:spcPts val="0"/>
                        </a:spcAft>
                        <a:buNone/>
                      </a:pPr>
                      <a:endParaRPr sz="1800" i="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29" name="Google Shape;229;p28"/>
          <p:cNvPicPr preferRelativeResize="0"/>
          <p:nvPr/>
        </p:nvPicPr>
        <p:blipFill rotWithShape="1">
          <a:blip r:embed="rId3">
            <a:alphaModFix/>
          </a:blip>
          <a:srcRect/>
          <a:stretch/>
        </p:blipFill>
        <p:spPr>
          <a:xfrm>
            <a:off x="3096125" y="4652408"/>
            <a:ext cx="3531755" cy="1706109"/>
          </a:xfrm>
          <a:prstGeom prst="rect">
            <a:avLst/>
          </a:prstGeom>
          <a:noFill/>
          <a:ln>
            <a:noFill/>
          </a:ln>
        </p:spPr>
      </p:pic>
      <p:sp>
        <p:nvSpPr>
          <p:cNvPr id="4" name="Content Placeholder 2">
            <a:extLst>
              <a:ext uri="{FF2B5EF4-FFF2-40B4-BE49-F238E27FC236}">
                <a16:creationId xmlns:a16="http://schemas.microsoft.com/office/drawing/2014/main" id="{6191FC05-49AA-DB49-BA52-4A193F213660}"/>
              </a:ext>
            </a:extLst>
          </p:cNvPr>
          <p:cNvSpPr txBox="1">
            <a:spLocks/>
          </p:cNvSpPr>
          <p:nvPr/>
        </p:nvSpPr>
        <p:spPr>
          <a:xfrm>
            <a:off x="6627880" y="4475945"/>
            <a:ext cx="6225308" cy="3186543"/>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cy-GB" sz="900" dirty="0">
                <a:hlinkClick r:id="rId4"/>
              </a:rPr>
              <a:t>https://www.youtube.com/watch?v=aKhvyg79mVo</a:t>
            </a:r>
            <a:endParaRPr lang="cy-GB" sz="900" dirty="0"/>
          </a:p>
          <a:p>
            <a:r>
              <a:rPr lang="cy-GB" sz="900" dirty="0">
                <a:hlinkClick r:id="rId5"/>
              </a:rPr>
              <a:t>https://www.youtube.com/watch?v=x5L6L-1UgjQ</a:t>
            </a:r>
            <a:endParaRPr lang="cy-GB" sz="900" dirty="0"/>
          </a:p>
          <a:p>
            <a:r>
              <a:rPr lang="cy-GB" sz="900" dirty="0">
                <a:hlinkClick r:id="rId6"/>
              </a:rPr>
              <a:t>https://www.youtube.com/watch?v=WCr8_TgdS60</a:t>
            </a:r>
            <a:r>
              <a:rPr lang="cy-GB" sz="900" dirty="0"/>
              <a:t> </a:t>
            </a:r>
          </a:p>
          <a:p>
            <a:r>
              <a:rPr lang="cy-GB" sz="900" dirty="0">
                <a:hlinkClick r:id="rId7"/>
              </a:rPr>
              <a:t>https://www.youtube.com/watch?v=upkDEvGMzc8</a:t>
            </a:r>
            <a:r>
              <a:rPr lang="cy-GB" sz="900" dirty="0"/>
              <a:t> </a:t>
            </a:r>
          </a:p>
          <a:p>
            <a:r>
              <a:rPr lang="cy-GB" sz="900" dirty="0">
                <a:hlinkClick r:id="rId8"/>
              </a:rPr>
              <a:t>https://www.youtube.com/watch?v=qlBiVv_alSs</a:t>
            </a:r>
            <a:endParaRPr lang="cy-GB" sz="900" dirty="0"/>
          </a:p>
          <a:p>
            <a:r>
              <a:rPr lang="cy-GB" sz="900" dirty="0">
                <a:hlinkClick r:id="rId9"/>
              </a:rPr>
              <a:t>https://www.youtube.com/watch?v=qta9Z1gXHr0</a:t>
            </a:r>
            <a:endParaRPr lang="cy-GB" sz="900" dirty="0"/>
          </a:p>
          <a:p>
            <a:r>
              <a:rPr lang="cy-GB" sz="900" dirty="0">
                <a:hlinkClick r:id="rId10"/>
              </a:rPr>
              <a:t>https://www.youtube.com/watch?v=GsA2jUUv9lY</a:t>
            </a:r>
            <a:r>
              <a:rPr lang="cy-GB" sz="900" dirty="0"/>
              <a:t> </a:t>
            </a:r>
          </a:p>
          <a:p>
            <a:r>
              <a:rPr lang="cy-GB" sz="900" dirty="0">
                <a:hlinkClick r:id="rId11"/>
              </a:rPr>
              <a:t>https://www.youtube.com/watch?v=b4Ha8rQN--M</a:t>
            </a:r>
            <a:endParaRPr lang="cy-GB" sz="900" dirty="0"/>
          </a:p>
          <a:p>
            <a:r>
              <a:rPr lang="cy-GB" sz="900" dirty="0">
                <a:hlinkClick r:id="rId12"/>
              </a:rPr>
              <a:t>https://www.youtube.com/watch?v=Jy4Rwla0wxY</a:t>
            </a:r>
            <a:r>
              <a:rPr lang="cy-GB" sz="900" dirty="0"/>
              <a:t> </a:t>
            </a:r>
          </a:p>
        </p:txBody>
      </p:sp>
    </p:spTree>
    <p:extLst>
      <p:ext uri="{BB962C8B-B14F-4D97-AF65-F5344CB8AC3E}">
        <p14:creationId xmlns:p14="http://schemas.microsoft.com/office/powerpoint/2010/main" val="157487983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33"/>
        <p:cNvGrpSpPr/>
        <p:nvPr/>
      </p:nvGrpSpPr>
      <p:grpSpPr>
        <a:xfrm>
          <a:off x="0" y="0"/>
          <a:ext cx="0" cy="0"/>
          <a:chOff x="0" y="0"/>
          <a:chExt cx="0" cy="0"/>
        </a:xfrm>
      </p:grpSpPr>
      <p:graphicFrame>
        <p:nvGraphicFramePr>
          <p:cNvPr id="234" name="Google Shape;234;p29"/>
          <p:cNvGraphicFramePr/>
          <p:nvPr>
            <p:extLst>
              <p:ext uri="{D42A27DB-BD31-4B8C-83A1-F6EECF244321}">
                <p14:modId xmlns:p14="http://schemas.microsoft.com/office/powerpoint/2010/main" val="133035408"/>
              </p:ext>
            </p:extLst>
          </p:nvPr>
        </p:nvGraphicFramePr>
        <p:xfrm>
          <a:off x="753979" y="1904089"/>
          <a:ext cx="10282989" cy="1371600"/>
        </p:xfrm>
        <a:graphic>
          <a:graphicData uri="http://schemas.openxmlformats.org/drawingml/2006/table">
            <a:tbl>
              <a:tblPr>
                <a:noFill/>
              </a:tblPr>
              <a:tblGrid>
                <a:gridCol w="897403">
                  <a:extLst>
                    <a:ext uri="{9D8B030D-6E8A-4147-A177-3AD203B41FA5}">
                      <a16:colId xmlns:a16="http://schemas.microsoft.com/office/drawing/2014/main" val="20000"/>
                    </a:ext>
                  </a:extLst>
                </a:gridCol>
                <a:gridCol w="2381572">
                  <a:extLst>
                    <a:ext uri="{9D8B030D-6E8A-4147-A177-3AD203B41FA5}">
                      <a16:colId xmlns:a16="http://schemas.microsoft.com/office/drawing/2014/main" val="20001"/>
                    </a:ext>
                  </a:extLst>
                </a:gridCol>
                <a:gridCol w="3490793">
                  <a:extLst>
                    <a:ext uri="{9D8B030D-6E8A-4147-A177-3AD203B41FA5}">
                      <a16:colId xmlns:a16="http://schemas.microsoft.com/office/drawing/2014/main" val="20002"/>
                    </a:ext>
                  </a:extLst>
                </a:gridCol>
                <a:gridCol w="3513221">
                  <a:extLst>
                    <a:ext uri="{9D8B030D-6E8A-4147-A177-3AD203B41FA5}">
                      <a16:colId xmlns:a16="http://schemas.microsoft.com/office/drawing/2014/main" val="20003"/>
                    </a:ext>
                  </a:extLst>
                </a:gridCol>
              </a:tblGrid>
              <a:tr h="1371600">
                <a:tc>
                  <a:txBody>
                    <a:bodyPr/>
                    <a:lstStyle/>
                    <a:p>
                      <a:pPr marL="0" marR="0" lvl="0" indent="0" algn="l" rtl="0">
                        <a:spcBef>
                          <a:spcPts val="0"/>
                        </a:spcBef>
                        <a:spcAft>
                          <a:spcPts val="0"/>
                        </a:spcAft>
                        <a:buNone/>
                      </a:pPr>
                      <a:r>
                        <a:rPr lang="en-US" sz="2100" b="1" dirty="0">
                          <a:solidFill>
                            <a:schemeClr val="bg1"/>
                          </a:solidFill>
                          <a:latin typeface="Arial"/>
                          <a:ea typeface="Arial"/>
                          <a:cs typeface="Arial"/>
                          <a:sym typeface="Arial"/>
                        </a:rPr>
                        <a:t>1967, 1993</a:t>
                      </a:r>
                      <a:endParaRPr sz="2100"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500" b="1" dirty="0" err="1">
                          <a:solidFill>
                            <a:srgbClr val="3B3B3B"/>
                          </a:solidFill>
                          <a:latin typeface="Arial"/>
                          <a:ea typeface="Arial"/>
                          <a:cs typeface="Arial"/>
                          <a:sym typeface="Arial"/>
                        </a:rPr>
                        <a:t>Deddfau’r</a:t>
                      </a:r>
                      <a:r>
                        <a:rPr lang="en-US" sz="1500" b="1" dirty="0">
                          <a:solidFill>
                            <a:srgbClr val="3B3B3B"/>
                          </a:solidFill>
                          <a:latin typeface="Arial"/>
                          <a:ea typeface="Arial"/>
                          <a:cs typeface="Arial"/>
                          <a:sym typeface="Arial"/>
                        </a:rPr>
                        <a:t> Iaith Gymraeg</a:t>
                      </a:r>
                      <a:br>
                        <a:rPr lang="en-US" sz="1500" b="1" dirty="0">
                          <a:solidFill>
                            <a:srgbClr val="3B3B3B"/>
                          </a:solidFill>
                          <a:latin typeface="Arial"/>
                          <a:ea typeface="Arial"/>
                          <a:cs typeface="Arial"/>
                          <a:sym typeface="Arial"/>
                        </a:rPr>
                      </a:br>
                      <a:endParaRPr sz="1500" b="1" dirty="0">
                        <a:solidFill>
                          <a:srgbClr val="3B3B3B"/>
                        </a:solidFill>
                        <a:latin typeface="Arial"/>
                        <a:ea typeface="Arial"/>
                        <a:cs typeface="Arial"/>
                        <a:sym typeface="Arial"/>
                      </a:endParaRPr>
                    </a:p>
                    <a:p>
                      <a:pPr marL="0" marR="0" lvl="0" indent="0" algn="l" rtl="0">
                        <a:lnSpc>
                          <a:spcPct val="100000"/>
                        </a:lnSpc>
                        <a:spcBef>
                          <a:spcPts val="0"/>
                        </a:spcBef>
                        <a:spcAft>
                          <a:spcPts val="0"/>
                        </a:spcAft>
                        <a:buClr>
                          <a:srgbClr val="3B3B3B"/>
                        </a:buClr>
                        <a:buFont typeface="Arial"/>
                        <a:buNone/>
                      </a:pPr>
                      <a:r>
                        <a:rPr lang="en-US" sz="1500" b="1" i="1" dirty="0">
                          <a:solidFill>
                            <a:srgbClr val="3B3B3B"/>
                          </a:solidFill>
                          <a:latin typeface="Arial"/>
                          <a:ea typeface="Arial"/>
                          <a:cs typeface="Arial"/>
                          <a:sym typeface="Arial"/>
                        </a:rPr>
                        <a:t>Welsh Language Acts</a:t>
                      </a:r>
                      <a:endParaRPr sz="1500" b="1" i="1" dirty="0">
                        <a:latin typeface="Calibri"/>
                        <a:ea typeface="Calibri"/>
                        <a:cs typeface="Calibri"/>
                        <a:sym typeface="Calibri"/>
                      </a:endParaRPr>
                    </a:p>
                    <a:p>
                      <a:pPr marL="0" marR="0" lvl="0" indent="0" algn="l" rtl="0">
                        <a:spcBef>
                          <a:spcPts val="0"/>
                        </a:spcBef>
                        <a:spcAft>
                          <a:spcPts val="0"/>
                        </a:spcAft>
                        <a:buNone/>
                      </a:pPr>
                      <a:endParaRPr sz="1500" b="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100" dirty="0" err="1">
                          <a:solidFill>
                            <a:srgbClr val="3B3B3B"/>
                          </a:solidFill>
                          <a:latin typeface="Arial"/>
                          <a:ea typeface="Arial"/>
                          <a:cs typeface="Arial"/>
                          <a:sym typeface="Arial"/>
                        </a:rPr>
                        <a:t>Rhoddir</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dilysrwydd</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cyfreithiol</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i’r</a:t>
                      </a:r>
                      <a:r>
                        <a:rPr lang="en-US" sz="2100" dirty="0">
                          <a:solidFill>
                            <a:srgbClr val="3B3B3B"/>
                          </a:solidFill>
                          <a:latin typeface="Arial"/>
                          <a:ea typeface="Arial"/>
                          <a:cs typeface="Arial"/>
                          <a:sym typeface="Arial"/>
                        </a:rPr>
                        <a:t> Gymraeg ac </a:t>
                      </a:r>
                      <a:r>
                        <a:rPr lang="en-US" sz="2100" dirty="0" err="1">
                          <a:solidFill>
                            <a:srgbClr val="3B3B3B"/>
                          </a:solidFill>
                          <a:latin typeface="Arial"/>
                          <a:ea typeface="Arial"/>
                          <a:cs typeface="Arial"/>
                          <a:sym typeface="Arial"/>
                        </a:rPr>
                        <a:t>i’r</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Saesneg</a:t>
                      </a:r>
                      <a:r>
                        <a:rPr lang="en-US" sz="2100" dirty="0">
                          <a:solidFill>
                            <a:srgbClr val="3B3B3B"/>
                          </a:solidFill>
                          <a:latin typeface="Arial"/>
                          <a:ea typeface="Arial"/>
                          <a:cs typeface="Arial"/>
                          <a:sym typeface="Arial"/>
                        </a:rPr>
                        <a:t>.</a:t>
                      </a:r>
                      <a:endParaRPr dirty="0"/>
                    </a:p>
                    <a:p>
                      <a:pPr marL="0" marR="0" lvl="0" indent="0" algn="l" rtl="0">
                        <a:spcBef>
                          <a:spcPts val="0"/>
                        </a:spcBef>
                        <a:spcAft>
                          <a:spcPts val="0"/>
                        </a:spcAft>
                        <a:buNone/>
                      </a:pPr>
                      <a:endParaRPr sz="21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chemeClr val="dk1"/>
                        </a:buClr>
                        <a:buFont typeface="Arial"/>
                        <a:buNone/>
                      </a:pPr>
                      <a:r>
                        <a:rPr lang="en-US" sz="2100" i="1" dirty="0">
                          <a:latin typeface="Arial"/>
                          <a:ea typeface="Arial"/>
                          <a:cs typeface="Arial"/>
                          <a:sym typeface="Arial"/>
                        </a:rPr>
                        <a:t>Legal validation is given to both Welsh and English.</a:t>
                      </a:r>
                      <a:endParaRPr sz="2100" i="1" dirty="0">
                        <a:latin typeface="Calibri"/>
                        <a:ea typeface="Calibri"/>
                        <a:cs typeface="Calibri"/>
                        <a:sym typeface="Calibri"/>
                      </a:endParaRPr>
                    </a:p>
                    <a:p>
                      <a:pPr marL="0" marR="0" lvl="0" indent="0" algn="l" rtl="0">
                        <a:spcBef>
                          <a:spcPts val="0"/>
                        </a:spcBef>
                        <a:spcAft>
                          <a:spcPts val="0"/>
                        </a:spcAft>
                        <a:buNone/>
                      </a:pPr>
                      <a:endParaRPr sz="21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35" name="Google Shape;235;p29"/>
          <p:cNvPicPr preferRelativeResize="0"/>
          <p:nvPr/>
        </p:nvPicPr>
        <p:blipFill rotWithShape="1">
          <a:blip r:embed="rId3">
            <a:alphaModFix/>
          </a:blip>
          <a:srcRect/>
          <a:stretch/>
        </p:blipFill>
        <p:spPr>
          <a:xfrm>
            <a:off x="4096570" y="3582311"/>
            <a:ext cx="3523673" cy="2642755"/>
          </a:xfrm>
          <a:prstGeom prst="rect">
            <a:avLst/>
          </a:prstGeom>
          <a:noFill/>
          <a:ln>
            <a:noFill/>
          </a:ln>
        </p:spPr>
      </p:pic>
    </p:spTree>
    <p:extLst>
      <p:ext uri="{BB962C8B-B14F-4D97-AF65-F5344CB8AC3E}">
        <p14:creationId xmlns:p14="http://schemas.microsoft.com/office/powerpoint/2010/main" val="164101875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39"/>
        <p:cNvGrpSpPr/>
        <p:nvPr/>
      </p:nvGrpSpPr>
      <p:grpSpPr>
        <a:xfrm>
          <a:off x="0" y="0"/>
          <a:ext cx="0" cy="0"/>
          <a:chOff x="0" y="0"/>
          <a:chExt cx="0" cy="0"/>
        </a:xfrm>
      </p:grpSpPr>
      <p:graphicFrame>
        <p:nvGraphicFramePr>
          <p:cNvPr id="240" name="Google Shape;240;p30"/>
          <p:cNvGraphicFramePr/>
          <p:nvPr>
            <p:extLst>
              <p:ext uri="{D42A27DB-BD31-4B8C-83A1-F6EECF244321}">
                <p14:modId xmlns:p14="http://schemas.microsoft.com/office/powerpoint/2010/main" val="2836949232"/>
              </p:ext>
            </p:extLst>
          </p:nvPr>
        </p:nvGraphicFramePr>
        <p:xfrm>
          <a:off x="721895" y="1768763"/>
          <a:ext cx="10315074" cy="1600200"/>
        </p:xfrm>
        <a:graphic>
          <a:graphicData uri="http://schemas.openxmlformats.org/drawingml/2006/table">
            <a:tbl>
              <a:tblPr>
                <a:noFill/>
              </a:tblPr>
              <a:tblGrid>
                <a:gridCol w="903778">
                  <a:extLst>
                    <a:ext uri="{9D8B030D-6E8A-4147-A177-3AD203B41FA5}">
                      <a16:colId xmlns:a16="http://schemas.microsoft.com/office/drawing/2014/main" val="20000"/>
                    </a:ext>
                  </a:extLst>
                </a:gridCol>
                <a:gridCol w="2407735">
                  <a:extLst>
                    <a:ext uri="{9D8B030D-6E8A-4147-A177-3AD203B41FA5}">
                      <a16:colId xmlns:a16="http://schemas.microsoft.com/office/drawing/2014/main" val="20001"/>
                    </a:ext>
                  </a:extLst>
                </a:gridCol>
                <a:gridCol w="3334950">
                  <a:extLst>
                    <a:ext uri="{9D8B030D-6E8A-4147-A177-3AD203B41FA5}">
                      <a16:colId xmlns:a16="http://schemas.microsoft.com/office/drawing/2014/main" val="20002"/>
                    </a:ext>
                  </a:extLst>
                </a:gridCol>
                <a:gridCol w="3668611">
                  <a:extLst>
                    <a:ext uri="{9D8B030D-6E8A-4147-A177-3AD203B41FA5}">
                      <a16:colId xmlns:a16="http://schemas.microsoft.com/office/drawing/2014/main" val="20003"/>
                    </a:ext>
                  </a:extLst>
                </a:gridCol>
              </a:tblGrid>
              <a:tr h="1600200">
                <a:tc>
                  <a:txBody>
                    <a:bodyPr/>
                    <a:lstStyle/>
                    <a:p>
                      <a:pPr marL="0" marR="0" lvl="0" indent="0" algn="l" rtl="0">
                        <a:spcBef>
                          <a:spcPts val="0"/>
                        </a:spcBef>
                        <a:spcAft>
                          <a:spcPts val="0"/>
                        </a:spcAft>
                        <a:buNone/>
                      </a:pPr>
                      <a:r>
                        <a:rPr lang="en-US" sz="2100" b="1" dirty="0">
                          <a:solidFill>
                            <a:schemeClr val="bg1"/>
                          </a:solidFill>
                          <a:latin typeface="Arial"/>
                          <a:ea typeface="Arial"/>
                          <a:cs typeface="Arial"/>
                          <a:sym typeface="Arial"/>
                        </a:rPr>
                        <a:t>1971</a:t>
                      </a:r>
                      <a:endParaRPr sz="2100"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800" b="1" dirty="0" err="1">
                          <a:solidFill>
                            <a:srgbClr val="3B3B3B"/>
                          </a:solidFill>
                          <a:latin typeface="Arial"/>
                          <a:ea typeface="Arial"/>
                          <a:cs typeface="Arial"/>
                          <a:sym typeface="Arial"/>
                        </a:rPr>
                        <a:t>Mudiad</a:t>
                      </a:r>
                      <a:r>
                        <a:rPr lang="en-US" sz="1800" b="1" dirty="0">
                          <a:solidFill>
                            <a:srgbClr val="3B3B3B"/>
                          </a:solidFill>
                          <a:latin typeface="Arial"/>
                          <a:ea typeface="Arial"/>
                          <a:cs typeface="Arial"/>
                          <a:sym typeface="Arial"/>
                        </a:rPr>
                        <a:t> </a:t>
                      </a:r>
                      <a:r>
                        <a:rPr lang="en-US" sz="1800" b="1" dirty="0" err="1">
                          <a:solidFill>
                            <a:srgbClr val="3B3B3B"/>
                          </a:solidFill>
                          <a:latin typeface="Arial"/>
                          <a:ea typeface="Arial"/>
                          <a:cs typeface="Arial"/>
                          <a:sym typeface="Arial"/>
                        </a:rPr>
                        <a:t>Meithrin</a:t>
                      </a:r>
                      <a:r>
                        <a:rPr lang="en-US" sz="1800" b="1" dirty="0">
                          <a:solidFill>
                            <a:srgbClr val="3B3B3B"/>
                          </a:solidFill>
                          <a:latin typeface="Arial"/>
                          <a:ea typeface="Arial"/>
                          <a:cs typeface="Arial"/>
                          <a:sym typeface="Arial"/>
                        </a:rPr>
                        <a:t> </a:t>
                      </a:r>
                      <a:endParaRPr sz="1800" b="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100" dirty="0" err="1">
                          <a:solidFill>
                            <a:srgbClr val="3B3B3B"/>
                          </a:solidFill>
                          <a:latin typeface="Arial"/>
                          <a:ea typeface="Arial"/>
                          <a:cs typeface="Arial"/>
                          <a:sym typeface="Arial"/>
                        </a:rPr>
                        <a:t>Sefydlir</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Mudiad</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Ysgolion</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Meithrin</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gynt</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er</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mwyn</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hybu</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addysg</a:t>
                      </a:r>
                      <a:r>
                        <a:rPr lang="en-US" sz="2100" dirty="0">
                          <a:solidFill>
                            <a:srgbClr val="3B3B3B"/>
                          </a:solidFill>
                          <a:latin typeface="Arial"/>
                          <a:ea typeface="Arial"/>
                          <a:cs typeface="Arial"/>
                          <a:sym typeface="Arial"/>
                        </a:rPr>
                        <a:t> </a:t>
                      </a:r>
                      <a:r>
                        <a:rPr lang="en-US" sz="2100" dirty="0" err="1">
                          <a:solidFill>
                            <a:srgbClr val="3B3B3B"/>
                          </a:solidFill>
                          <a:latin typeface="Arial"/>
                          <a:ea typeface="Arial"/>
                          <a:cs typeface="Arial"/>
                          <a:sym typeface="Arial"/>
                        </a:rPr>
                        <a:t>feithrin</a:t>
                      </a:r>
                      <a:r>
                        <a:rPr lang="en-US" sz="2100" dirty="0">
                          <a:solidFill>
                            <a:srgbClr val="3B3B3B"/>
                          </a:solidFill>
                          <a:latin typeface="Arial"/>
                          <a:ea typeface="Arial"/>
                          <a:cs typeface="Arial"/>
                          <a:sym typeface="Arial"/>
                        </a:rPr>
                        <a:t> Gymraeg.</a:t>
                      </a:r>
                      <a:endParaRPr sz="21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100" i="1" dirty="0">
                          <a:latin typeface="Arial"/>
                          <a:ea typeface="Arial"/>
                          <a:cs typeface="Arial"/>
                          <a:sym typeface="Arial"/>
                        </a:rPr>
                        <a:t>Formerly, </a:t>
                      </a:r>
                      <a:r>
                        <a:rPr lang="en-US" sz="2100" i="1" dirty="0" err="1">
                          <a:solidFill>
                            <a:schemeClr val="accent1"/>
                          </a:solidFill>
                          <a:latin typeface="Arial"/>
                          <a:ea typeface="Arial"/>
                          <a:cs typeface="Arial"/>
                          <a:sym typeface="Arial"/>
                        </a:rPr>
                        <a:t>Mudiad</a:t>
                      </a:r>
                      <a:r>
                        <a:rPr lang="en-US" sz="2100" i="1" dirty="0">
                          <a:solidFill>
                            <a:schemeClr val="accent1"/>
                          </a:solidFill>
                          <a:latin typeface="Arial"/>
                          <a:ea typeface="Arial"/>
                          <a:cs typeface="Arial"/>
                          <a:sym typeface="Arial"/>
                        </a:rPr>
                        <a:t> </a:t>
                      </a:r>
                      <a:r>
                        <a:rPr lang="en-US" sz="2100" i="1" dirty="0" err="1">
                          <a:solidFill>
                            <a:schemeClr val="accent1"/>
                          </a:solidFill>
                          <a:latin typeface="Arial"/>
                          <a:ea typeface="Arial"/>
                          <a:cs typeface="Arial"/>
                          <a:sym typeface="Arial"/>
                        </a:rPr>
                        <a:t>Ysgolion</a:t>
                      </a:r>
                      <a:r>
                        <a:rPr lang="en-US" sz="2100" i="1" dirty="0">
                          <a:solidFill>
                            <a:schemeClr val="accent1"/>
                          </a:solidFill>
                          <a:latin typeface="Arial"/>
                          <a:ea typeface="Arial"/>
                          <a:cs typeface="Arial"/>
                          <a:sym typeface="Arial"/>
                        </a:rPr>
                        <a:t> </a:t>
                      </a:r>
                      <a:r>
                        <a:rPr lang="en-US" sz="2100" i="1" dirty="0" err="1">
                          <a:solidFill>
                            <a:schemeClr val="accent1"/>
                          </a:solidFill>
                          <a:latin typeface="Arial"/>
                          <a:ea typeface="Arial"/>
                          <a:cs typeface="Arial"/>
                          <a:sym typeface="Arial"/>
                        </a:rPr>
                        <a:t>Meithrin</a:t>
                      </a:r>
                      <a:r>
                        <a:rPr lang="en-US" sz="2100" i="1" dirty="0">
                          <a:solidFill>
                            <a:schemeClr val="accent1"/>
                          </a:solidFill>
                          <a:latin typeface="Arial"/>
                          <a:ea typeface="Arial"/>
                          <a:cs typeface="Arial"/>
                          <a:sym typeface="Arial"/>
                        </a:rPr>
                        <a:t>.</a:t>
                      </a:r>
                      <a:r>
                        <a:rPr lang="en-US" sz="2100" i="1" dirty="0">
                          <a:latin typeface="Arial"/>
                          <a:ea typeface="Arial"/>
                          <a:cs typeface="Arial"/>
                          <a:sym typeface="Arial"/>
                        </a:rPr>
                        <a:t> The movement is established to promote Welsh medium nursery education.</a:t>
                      </a:r>
                      <a:endParaRPr sz="2100" i="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41" name="Google Shape;241;p30"/>
          <p:cNvPicPr preferRelativeResize="0"/>
          <p:nvPr/>
        </p:nvPicPr>
        <p:blipFill rotWithShape="1">
          <a:blip r:embed="rId3">
            <a:alphaModFix/>
          </a:blip>
          <a:srcRect/>
          <a:stretch/>
        </p:blipFill>
        <p:spPr>
          <a:xfrm>
            <a:off x="3728558" y="3897014"/>
            <a:ext cx="4734883" cy="1600201"/>
          </a:xfrm>
          <a:prstGeom prst="rect">
            <a:avLst/>
          </a:prstGeom>
          <a:noFill/>
          <a:ln>
            <a:noFill/>
          </a:ln>
        </p:spPr>
      </p:pic>
    </p:spTree>
    <p:extLst>
      <p:ext uri="{BB962C8B-B14F-4D97-AF65-F5344CB8AC3E}">
        <p14:creationId xmlns:p14="http://schemas.microsoft.com/office/powerpoint/2010/main" val="116451190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45"/>
        <p:cNvGrpSpPr/>
        <p:nvPr/>
      </p:nvGrpSpPr>
      <p:grpSpPr>
        <a:xfrm>
          <a:off x="0" y="0"/>
          <a:ext cx="0" cy="0"/>
          <a:chOff x="0" y="0"/>
          <a:chExt cx="0" cy="0"/>
        </a:xfrm>
      </p:grpSpPr>
      <p:graphicFrame>
        <p:nvGraphicFramePr>
          <p:cNvPr id="246" name="Google Shape;246;p31"/>
          <p:cNvGraphicFramePr/>
          <p:nvPr>
            <p:extLst>
              <p:ext uri="{D42A27DB-BD31-4B8C-83A1-F6EECF244321}">
                <p14:modId xmlns:p14="http://schemas.microsoft.com/office/powerpoint/2010/main" val="3103693291"/>
              </p:ext>
            </p:extLst>
          </p:nvPr>
        </p:nvGraphicFramePr>
        <p:xfrm>
          <a:off x="1354922" y="1444246"/>
          <a:ext cx="9216826" cy="960125"/>
        </p:xfrm>
        <a:graphic>
          <a:graphicData uri="http://schemas.openxmlformats.org/drawingml/2006/table">
            <a:tbl>
              <a:tblPr>
                <a:noFill/>
              </a:tblPr>
              <a:tblGrid>
                <a:gridCol w="785520">
                  <a:extLst>
                    <a:ext uri="{9D8B030D-6E8A-4147-A177-3AD203B41FA5}">
                      <a16:colId xmlns:a16="http://schemas.microsoft.com/office/drawing/2014/main" val="20000"/>
                    </a:ext>
                  </a:extLst>
                </a:gridCol>
                <a:gridCol w="1388024">
                  <a:extLst>
                    <a:ext uri="{9D8B030D-6E8A-4147-A177-3AD203B41FA5}">
                      <a16:colId xmlns:a16="http://schemas.microsoft.com/office/drawing/2014/main" val="20001"/>
                    </a:ext>
                  </a:extLst>
                </a:gridCol>
                <a:gridCol w="3521641">
                  <a:extLst>
                    <a:ext uri="{9D8B030D-6E8A-4147-A177-3AD203B41FA5}">
                      <a16:colId xmlns:a16="http://schemas.microsoft.com/office/drawing/2014/main" val="20002"/>
                    </a:ext>
                  </a:extLst>
                </a:gridCol>
                <a:gridCol w="3521641">
                  <a:extLst>
                    <a:ext uri="{9D8B030D-6E8A-4147-A177-3AD203B41FA5}">
                      <a16:colId xmlns:a16="http://schemas.microsoft.com/office/drawing/2014/main" val="20003"/>
                    </a:ext>
                  </a:extLst>
                </a:gridCol>
              </a:tblGrid>
              <a:tr h="960125">
                <a:tc>
                  <a:txBody>
                    <a:bodyPr/>
                    <a:lstStyle/>
                    <a:p>
                      <a:pPr marL="0" marR="0" lvl="0" indent="0" algn="l" rtl="0">
                        <a:spcBef>
                          <a:spcPts val="0"/>
                        </a:spcBef>
                        <a:spcAft>
                          <a:spcPts val="0"/>
                        </a:spcAft>
                        <a:buNone/>
                      </a:pPr>
                      <a:r>
                        <a:rPr lang="en-US" sz="2100" b="1" dirty="0">
                          <a:solidFill>
                            <a:schemeClr val="bg1"/>
                          </a:solidFill>
                          <a:latin typeface="Arial"/>
                          <a:ea typeface="Arial"/>
                          <a:cs typeface="Arial"/>
                          <a:sym typeface="Arial"/>
                        </a:rPr>
                        <a:t>1982</a:t>
                      </a:r>
                      <a:endParaRPr sz="2100"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800" dirty="0">
                          <a:solidFill>
                            <a:srgbClr val="3B3B3B"/>
                          </a:solidFill>
                          <a:latin typeface="Arial"/>
                          <a:ea typeface="Arial"/>
                          <a:cs typeface="Arial"/>
                          <a:sym typeface="Arial"/>
                        </a:rPr>
                        <a:t>S4C</a:t>
                      </a: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100">
                          <a:solidFill>
                            <a:srgbClr val="3B3B3B"/>
                          </a:solidFill>
                          <a:latin typeface="Arial"/>
                          <a:ea typeface="Arial"/>
                          <a:cs typeface="Arial"/>
                          <a:sym typeface="Arial"/>
                        </a:rPr>
                        <a:t>Mae S4C yn dechrau darlledu</a:t>
                      </a:r>
                      <a:endParaRPr sz="210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3B3B3B"/>
                        </a:buClr>
                        <a:buFont typeface="Arial"/>
                        <a:buNone/>
                      </a:pPr>
                      <a:r>
                        <a:rPr lang="en-US" sz="2100" i="1" dirty="0">
                          <a:solidFill>
                            <a:srgbClr val="3B3B3B"/>
                          </a:solidFill>
                          <a:latin typeface="Arial"/>
                          <a:ea typeface="Arial"/>
                          <a:cs typeface="Arial"/>
                          <a:sym typeface="Arial"/>
                        </a:rPr>
                        <a:t>Welsh medium television channel starts broadcasting.</a:t>
                      </a:r>
                      <a:endParaRPr sz="2100" i="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47" name="Google Shape;247;p31"/>
          <p:cNvPicPr preferRelativeResize="0"/>
          <p:nvPr/>
        </p:nvPicPr>
        <p:blipFill rotWithShape="1">
          <a:blip r:embed="rId3">
            <a:alphaModFix/>
          </a:blip>
          <a:srcRect/>
          <a:stretch/>
        </p:blipFill>
        <p:spPr>
          <a:xfrm>
            <a:off x="3542145" y="2603500"/>
            <a:ext cx="5080000" cy="3479800"/>
          </a:xfrm>
          <a:prstGeom prst="rect">
            <a:avLst/>
          </a:prstGeom>
          <a:noFill/>
          <a:ln>
            <a:noFill/>
          </a:ln>
        </p:spPr>
      </p:pic>
    </p:spTree>
    <p:extLst>
      <p:ext uri="{BB962C8B-B14F-4D97-AF65-F5344CB8AC3E}">
        <p14:creationId xmlns:p14="http://schemas.microsoft.com/office/powerpoint/2010/main" val="288427058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51"/>
        <p:cNvGrpSpPr/>
        <p:nvPr/>
      </p:nvGrpSpPr>
      <p:grpSpPr>
        <a:xfrm>
          <a:off x="0" y="0"/>
          <a:ext cx="0" cy="0"/>
          <a:chOff x="0" y="0"/>
          <a:chExt cx="0" cy="0"/>
        </a:xfrm>
      </p:grpSpPr>
      <p:graphicFrame>
        <p:nvGraphicFramePr>
          <p:cNvPr id="252" name="Google Shape;252;p32"/>
          <p:cNvGraphicFramePr/>
          <p:nvPr>
            <p:extLst>
              <p:ext uri="{D42A27DB-BD31-4B8C-83A1-F6EECF244321}">
                <p14:modId xmlns:p14="http://schemas.microsoft.com/office/powerpoint/2010/main" val="4016277383"/>
              </p:ext>
            </p:extLst>
          </p:nvPr>
        </p:nvGraphicFramePr>
        <p:xfrm>
          <a:off x="1122947" y="1840516"/>
          <a:ext cx="9946106" cy="822960"/>
        </p:xfrm>
        <a:graphic>
          <a:graphicData uri="http://schemas.openxmlformats.org/drawingml/2006/table">
            <a:tbl>
              <a:tblPr>
                <a:noFill/>
              </a:tblPr>
              <a:tblGrid>
                <a:gridCol w="884092">
                  <a:extLst>
                    <a:ext uri="{9D8B030D-6E8A-4147-A177-3AD203B41FA5}">
                      <a16:colId xmlns:a16="http://schemas.microsoft.com/office/drawing/2014/main" val="20000"/>
                    </a:ext>
                  </a:extLst>
                </a:gridCol>
                <a:gridCol w="2109524">
                  <a:extLst>
                    <a:ext uri="{9D8B030D-6E8A-4147-A177-3AD203B41FA5}">
                      <a16:colId xmlns:a16="http://schemas.microsoft.com/office/drawing/2014/main" val="20001"/>
                    </a:ext>
                  </a:extLst>
                </a:gridCol>
                <a:gridCol w="3422629">
                  <a:extLst>
                    <a:ext uri="{9D8B030D-6E8A-4147-A177-3AD203B41FA5}">
                      <a16:colId xmlns:a16="http://schemas.microsoft.com/office/drawing/2014/main" val="20002"/>
                    </a:ext>
                  </a:extLst>
                </a:gridCol>
                <a:gridCol w="3529861">
                  <a:extLst>
                    <a:ext uri="{9D8B030D-6E8A-4147-A177-3AD203B41FA5}">
                      <a16:colId xmlns:a16="http://schemas.microsoft.com/office/drawing/2014/main" val="20003"/>
                    </a:ext>
                  </a:extLst>
                </a:gridCol>
              </a:tblGrid>
              <a:tr h="822950">
                <a:tc>
                  <a:txBody>
                    <a:bodyPr/>
                    <a:lstStyle/>
                    <a:p>
                      <a:pPr marL="0" marR="0" lvl="0" indent="0" algn="l" rtl="0">
                        <a:spcBef>
                          <a:spcPts val="0"/>
                        </a:spcBef>
                        <a:spcAft>
                          <a:spcPts val="0"/>
                        </a:spcAft>
                        <a:buNone/>
                      </a:pPr>
                      <a:r>
                        <a:rPr lang="en-US" sz="2100" b="1" dirty="0">
                          <a:solidFill>
                            <a:schemeClr val="bg1"/>
                          </a:solidFill>
                          <a:latin typeface="Arial"/>
                          <a:ea typeface="Arial"/>
                          <a:cs typeface="Arial"/>
                          <a:sym typeface="Arial"/>
                        </a:rPr>
                        <a:t>1993</a:t>
                      </a:r>
                      <a:endParaRPr sz="2100"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500" b="1" dirty="0" err="1">
                          <a:solidFill>
                            <a:srgbClr val="262626"/>
                          </a:solidFill>
                          <a:latin typeface="Arial"/>
                          <a:ea typeface="Arial"/>
                          <a:cs typeface="Arial"/>
                          <a:sym typeface="Arial"/>
                        </a:rPr>
                        <a:t>Deddf</a:t>
                      </a:r>
                      <a:r>
                        <a:rPr lang="en-US" sz="1500" b="1" dirty="0">
                          <a:solidFill>
                            <a:srgbClr val="262626"/>
                          </a:solidFill>
                          <a:latin typeface="Arial"/>
                          <a:ea typeface="Arial"/>
                          <a:cs typeface="Arial"/>
                          <a:sym typeface="Arial"/>
                        </a:rPr>
                        <a:t> yr Iaith Gymraeg </a:t>
                      </a:r>
                      <a:endParaRPr sz="1500" b="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1800" dirty="0" err="1">
                          <a:solidFill>
                            <a:srgbClr val="3B3B3B"/>
                          </a:solidFill>
                          <a:latin typeface="Arial"/>
                          <a:ea typeface="Arial"/>
                          <a:cs typeface="Arial"/>
                          <a:sym typeface="Arial"/>
                        </a:rPr>
                        <a:t>Mae’r</a:t>
                      </a:r>
                      <a:r>
                        <a:rPr lang="en-US" sz="1800" dirty="0">
                          <a:solidFill>
                            <a:srgbClr val="3B3B3B"/>
                          </a:solidFill>
                          <a:latin typeface="Arial"/>
                          <a:ea typeface="Arial"/>
                          <a:cs typeface="Arial"/>
                          <a:sym typeface="Arial"/>
                        </a:rPr>
                        <a:t> Gymraeg </a:t>
                      </a:r>
                      <a:r>
                        <a:rPr lang="en-US" sz="1800" dirty="0" err="1">
                          <a:solidFill>
                            <a:srgbClr val="3B3B3B"/>
                          </a:solidFill>
                          <a:latin typeface="Arial"/>
                          <a:ea typeface="Arial"/>
                          <a:cs typeface="Arial"/>
                          <a:sym typeface="Arial"/>
                        </a:rPr>
                        <a:t>yn</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cael</a:t>
                      </a:r>
                      <a:r>
                        <a:rPr lang="en-US" sz="1800" dirty="0">
                          <a:solidFill>
                            <a:srgbClr val="3B3B3B"/>
                          </a:solidFill>
                          <a:latin typeface="Arial"/>
                          <a:ea typeface="Arial"/>
                          <a:cs typeface="Arial"/>
                          <a:sym typeface="Arial"/>
                        </a:rPr>
                        <a:t> yr un </a:t>
                      </a:r>
                      <a:r>
                        <a:rPr lang="en-US" sz="1800" dirty="0" err="1">
                          <a:solidFill>
                            <a:srgbClr val="3B3B3B"/>
                          </a:solidFill>
                          <a:latin typeface="Arial"/>
                          <a:ea typeface="Arial"/>
                          <a:cs typeface="Arial"/>
                          <a:sym typeface="Arial"/>
                        </a:rPr>
                        <a:t>statws</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â</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Saesneg</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ym</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mywyd</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cyhoeddus</a:t>
                      </a:r>
                      <a:r>
                        <a:rPr lang="en-US" sz="1800" dirty="0">
                          <a:solidFill>
                            <a:srgbClr val="3B3B3B"/>
                          </a:solidFill>
                          <a:latin typeface="Arial"/>
                          <a:ea typeface="Arial"/>
                          <a:cs typeface="Arial"/>
                          <a:sym typeface="Arial"/>
                        </a:rPr>
                        <a:t> </a:t>
                      </a:r>
                      <a:r>
                        <a:rPr lang="en-US" sz="1800" dirty="0" err="1">
                          <a:solidFill>
                            <a:srgbClr val="3B3B3B"/>
                          </a:solidFill>
                          <a:latin typeface="Arial"/>
                          <a:ea typeface="Arial"/>
                          <a:cs typeface="Arial"/>
                          <a:sym typeface="Arial"/>
                        </a:rPr>
                        <a:t>Cymru</a:t>
                      </a:r>
                      <a:r>
                        <a:rPr lang="en-US" sz="1800" dirty="0">
                          <a:solidFill>
                            <a:srgbClr val="3B3B3B"/>
                          </a:solidFill>
                          <a:latin typeface="Arial"/>
                          <a:ea typeface="Arial"/>
                          <a:cs typeface="Arial"/>
                          <a:sym typeface="Arial"/>
                        </a:rPr>
                        <a:t>.</a:t>
                      </a:r>
                      <a:endParaRPr sz="180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3B3B3B"/>
                        </a:buClr>
                        <a:buFont typeface="Arial"/>
                        <a:buNone/>
                      </a:pPr>
                      <a:r>
                        <a:rPr lang="en-US" sz="1800" i="1" dirty="0">
                          <a:solidFill>
                            <a:srgbClr val="3B3B3B"/>
                          </a:solidFill>
                          <a:latin typeface="Arial"/>
                          <a:ea typeface="Arial"/>
                          <a:cs typeface="Arial"/>
                          <a:sym typeface="Arial"/>
                        </a:rPr>
                        <a:t>Welsh given equal status to English in public life in Wales</a:t>
                      </a:r>
                      <a:endParaRPr sz="1800" i="1" dirty="0">
                        <a:latin typeface="Calibri"/>
                        <a:ea typeface="Calibri"/>
                        <a:cs typeface="Calibri"/>
                        <a:sym typeface="Calibri"/>
                      </a:endParaRPr>
                    </a:p>
                    <a:p>
                      <a:pPr marL="0" marR="0" lvl="0" indent="0" algn="l" rtl="0">
                        <a:spcBef>
                          <a:spcPts val="0"/>
                        </a:spcBef>
                        <a:spcAft>
                          <a:spcPts val="0"/>
                        </a:spcAft>
                        <a:buNone/>
                      </a:pPr>
                      <a:endParaRPr sz="1800" i="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53" name="Google Shape;253;p32"/>
          <p:cNvPicPr preferRelativeResize="0"/>
          <p:nvPr/>
        </p:nvPicPr>
        <p:blipFill rotWithShape="1">
          <a:blip r:embed="rId3">
            <a:alphaModFix/>
          </a:blip>
          <a:srcRect/>
          <a:stretch/>
        </p:blipFill>
        <p:spPr>
          <a:xfrm>
            <a:off x="4043679" y="3129280"/>
            <a:ext cx="4487785" cy="3560278"/>
          </a:xfrm>
          <a:prstGeom prst="rect">
            <a:avLst/>
          </a:prstGeom>
          <a:noFill/>
          <a:ln>
            <a:noFill/>
          </a:ln>
        </p:spPr>
      </p:pic>
    </p:spTree>
    <p:extLst>
      <p:ext uri="{BB962C8B-B14F-4D97-AF65-F5344CB8AC3E}">
        <p14:creationId xmlns:p14="http://schemas.microsoft.com/office/powerpoint/2010/main" val="64904500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257"/>
        <p:cNvGrpSpPr/>
        <p:nvPr/>
      </p:nvGrpSpPr>
      <p:grpSpPr>
        <a:xfrm>
          <a:off x="0" y="0"/>
          <a:ext cx="0" cy="0"/>
          <a:chOff x="0" y="0"/>
          <a:chExt cx="0" cy="0"/>
        </a:xfrm>
      </p:grpSpPr>
      <p:graphicFrame>
        <p:nvGraphicFramePr>
          <p:cNvPr id="258" name="Google Shape;258;p33"/>
          <p:cNvGraphicFramePr/>
          <p:nvPr>
            <p:extLst>
              <p:ext uri="{D42A27DB-BD31-4B8C-83A1-F6EECF244321}">
                <p14:modId xmlns:p14="http://schemas.microsoft.com/office/powerpoint/2010/main" val="631334877"/>
              </p:ext>
            </p:extLst>
          </p:nvPr>
        </p:nvGraphicFramePr>
        <p:xfrm>
          <a:off x="850232" y="1685413"/>
          <a:ext cx="10138609" cy="1371600"/>
        </p:xfrm>
        <a:graphic>
          <a:graphicData uri="http://schemas.openxmlformats.org/drawingml/2006/table">
            <a:tbl>
              <a:tblPr>
                <a:noFill/>
              </a:tblPr>
              <a:tblGrid>
                <a:gridCol w="772003">
                  <a:extLst>
                    <a:ext uri="{9D8B030D-6E8A-4147-A177-3AD203B41FA5}">
                      <a16:colId xmlns:a16="http://schemas.microsoft.com/office/drawing/2014/main" val="20000"/>
                    </a:ext>
                  </a:extLst>
                </a:gridCol>
                <a:gridCol w="2437227">
                  <a:extLst>
                    <a:ext uri="{9D8B030D-6E8A-4147-A177-3AD203B41FA5}">
                      <a16:colId xmlns:a16="http://schemas.microsoft.com/office/drawing/2014/main" val="20001"/>
                    </a:ext>
                  </a:extLst>
                </a:gridCol>
                <a:gridCol w="3218182">
                  <a:extLst>
                    <a:ext uri="{9D8B030D-6E8A-4147-A177-3AD203B41FA5}">
                      <a16:colId xmlns:a16="http://schemas.microsoft.com/office/drawing/2014/main" val="20002"/>
                    </a:ext>
                  </a:extLst>
                </a:gridCol>
                <a:gridCol w="3711197">
                  <a:extLst>
                    <a:ext uri="{9D8B030D-6E8A-4147-A177-3AD203B41FA5}">
                      <a16:colId xmlns:a16="http://schemas.microsoft.com/office/drawing/2014/main" val="20003"/>
                    </a:ext>
                  </a:extLst>
                </a:gridCol>
              </a:tblGrid>
              <a:tr h="1371600">
                <a:tc>
                  <a:txBody>
                    <a:bodyPr/>
                    <a:lstStyle/>
                    <a:p>
                      <a:pPr marL="0" marR="0" lvl="0" indent="0" algn="l" rtl="0">
                        <a:spcBef>
                          <a:spcPts val="0"/>
                        </a:spcBef>
                        <a:spcAft>
                          <a:spcPts val="0"/>
                        </a:spcAft>
                        <a:buNone/>
                      </a:pPr>
                      <a:r>
                        <a:rPr lang="en-US" sz="2100" b="1" dirty="0">
                          <a:solidFill>
                            <a:schemeClr val="bg1"/>
                          </a:solidFill>
                          <a:latin typeface="Arial"/>
                          <a:ea typeface="Arial"/>
                          <a:cs typeface="Arial"/>
                          <a:sym typeface="Arial"/>
                        </a:rPr>
                        <a:t>1997</a:t>
                      </a:r>
                      <a:endParaRPr sz="2100" b="1" dirty="0">
                        <a:solidFill>
                          <a:schemeClr val="bg1"/>
                        </a:solidFill>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00B0F0"/>
                    </a:solidFill>
                  </a:tcPr>
                </a:tc>
                <a:tc>
                  <a:txBody>
                    <a:bodyPr/>
                    <a:lstStyle/>
                    <a:p>
                      <a:pPr marL="0" marR="0" lvl="0" indent="0" algn="l" rtl="0">
                        <a:spcBef>
                          <a:spcPts val="0"/>
                        </a:spcBef>
                        <a:spcAft>
                          <a:spcPts val="0"/>
                        </a:spcAft>
                        <a:buNone/>
                      </a:pPr>
                      <a:r>
                        <a:rPr lang="en-US" sz="1500" b="1" dirty="0" err="1">
                          <a:solidFill>
                            <a:srgbClr val="3B3B3B"/>
                          </a:solidFill>
                          <a:latin typeface="Arial"/>
                          <a:ea typeface="Arial"/>
                          <a:cs typeface="Arial"/>
                          <a:sym typeface="Arial"/>
                        </a:rPr>
                        <a:t>Pleidlais</a:t>
                      </a:r>
                      <a:r>
                        <a:rPr lang="en-US" sz="1500" b="1" dirty="0">
                          <a:solidFill>
                            <a:srgbClr val="3B3B3B"/>
                          </a:solidFill>
                          <a:latin typeface="Arial"/>
                          <a:ea typeface="Arial"/>
                          <a:cs typeface="Arial"/>
                          <a:sym typeface="Arial"/>
                        </a:rPr>
                        <a:t> </a:t>
                      </a:r>
                      <a:r>
                        <a:rPr lang="en-US" sz="1500" b="1" dirty="0" err="1">
                          <a:solidFill>
                            <a:srgbClr val="3B3B3B"/>
                          </a:solidFill>
                          <a:latin typeface="Arial"/>
                          <a:ea typeface="Arial"/>
                          <a:cs typeface="Arial"/>
                          <a:sym typeface="Arial"/>
                        </a:rPr>
                        <a:t>datganoli</a:t>
                      </a:r>
                      <a:r>
                        <a:rPr lang="en-US" sz="1500" b="1" dirty="0">
                          <a:solidFill>
                            <a:srgbClr val="3B3B3B"/>
                          </a:solidFill>
                          <a:latin typeface="Arial"/>
                          <a:ea typeface="Arial"/>
                          <a:cs typeface="Arial"/>
                          <a:sym typeface="Arial"/>
                        </a:rPr>
                        <a:t> </a:t>
                      </a:r>
                      <a:br>
                        <a:rPr lang="en-US" sz="1500" b="1" dirty="0">
                          <a:solidFill>
                            <a:srgbClr val="3B3B3B"/>
                          </a:solidFill>
                          <a:latin typeface="Arial"/>
                          <a:ea typeface="Arial"/>
                          <a:cs typeface="Arial"/>
                          <a:sym typeface="Arial"/>
                        </a:rPr>
                      </a:br>
                      <a:endParaRPr sz="1500" b="1" dirty="0">
                        <a:solidFill>
                          <a:srgbClr val="3B3B3B"/>
                        </a:solidFill>
                        <a:latin typeface="Arial"/>
                        <a:ea typeface="Arial"/>
                        <a:cs typeface="Arial"/>
                        <a:sym typeface="Arial"/>
                      </a:endParaRPr>
                    </a:p>
                    <a:p>
                      <a:pPr marL="0" marR="0" lvl="0" indent="0" algn="l" rtl="0">
                        <a:lnSpc>
                          <a:spcPct val="100000"/>
                        </a:lnSpc>
                        <a:spcBef>
                          <a:spcPts val="0"/>
                        </a:spcBef>
                        <a:spcAft>
                          <a:spcPts val="0"/>
                        </a:spcAft>
                        <a:buClr>
                          <a:schemeClr val="dk1"/>
                        </a:buClr>
                        <a:buFont typeface="Arial"/>
                        <a:buNone/>
                      </a:pPr>
                      <a:r>
                        <a:rPr lang="en-US" sz="1500" b="1" i="1" dirty="0">
                          <a:latin typeface="Arial"/>
                          <a:ea typeface="Arial"/>
                          <a:cs typeface="Arial"/>
                          <a:sym typeface="Arial"/>
                        </a:rPr>
                        <a:t>Devolution referendum</a:t>
                      </a:r>
                      <a:endParaRPr sz="1500" b="1" i="1" dirty="0">
                        <a:latin typeface="Calibri"/>
                        <a:ea typeface="Calibri"/>
                        <a:cs typeface="Calibri"/>
                        <a:sym typeface="Calibri"/>
                      </a:endParaRPr>
                    </a:p>
                    <a:p>
                      <a:pPr marL="0" marR="0" lvl="0" indent="0" algn="l" rtl="0">
                        <a:spcBef>
                          <a:spcPts val="0"/>
                        </a:spcBef>
                        <a:spcAft>
                          <a:spcPts val="0"/>
                        </a:spcAft>
                        <a:buNone/>
                      </a:pPr>
                      <a:endParaRPr sz="1500" b="1"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spcBef>
                          <a:spcPts val="0"/>
                        </a:spcBef>
                        <a:spcAft>
                          <a:spcPts val="0"/>
                        </a:spcAft>
                        <a:buNone/>
                      </a:pPr>
                      <a:r>
                        <a:rPr lang="en-US" sz="2100" b="0" dirty="0">
                          <a:solidFill>
                            <a:srgbClr val="3B3B3B"/>
                          </a:solidFill>
                          <a:latin typeface="Arial"/>
                          <a:ea typeface="Arial"/>
                          <a:cs typeface="Arial"/>
                          <a:sym typeface="Arial"/>
                        </a:rPr>
                        <a:t>Mae </a:t>
                      </a:r>
                      <a:r>
                        <a:rPr lang="en-US" sz="2100" b="0" dirty="0" err="1">
                          <a:solidFill>
                            <a:srgbClr val="3B3B3B"/>
                          </a:solidFill>
                          <a:latin typeface="Arial"/>
                          <a:ea typeface="Arial"/>
                          <a:cs typeface="Arial"/>
                          <a:sym typeface="Arial"/>
                        </a:rPr>
                        <a:t>Cymru’n</a:t>
                      </a:r>
                      <a:r>
                        <a:rPr lang="en-US" sz="2100" b="0" dirty="0">
                          <a:solidFill>
                            <a:srgbClr val="3B3B3B"/>
                          </a:solidFill>
                          <a:latin typeface="Arial"/>
                          <a:ea typeface="Arial"/>
                          <a:cs typeface="Arial"/>
                          <a:sym typeface="Arial"/>
                        </a:rPr>
                        <a:t> </a:t>
                      </a:r>
                      <a:r>
                        <a:rPr lang="en-US" sz="2100" b="0" dirty="0" err="1">
                          <a:solidFill>
                            <a:srgbClr val="3B3B3B"/>
                          </a:solidFill>
                          <a:latin typeface="Arial"/>
                          <a:ea typeface="Arial"/>
                          <a:cs typeface="Arial"/>
                          <a:sym typeface="Arial"/>
                        </a:rPr>
                        <a:t>pleidleisio’n</a:t>
                      </a:r>
                      <a:r>
                        <a:rPr lang="en-US" sz="2100" b="0" dirty="0">
                          <a:solidFill>
                            <a:srgbClr val="3B3B3B"/>
                          </a:solidFill>
                          <a:latin typeface="Arial"/>
                          <a:ea typeface="Arial"/>
                          <a:cs typeface="Arial"/>
                          <a:sym typeface="Arial"/>
                        </a:rPr>
                        <a:t> </a:t>
                      </a:r>
                      <a:r>
                        <a:rPr lang="en-US" sz="2100" b="0" dirty="0" err="1">
                          <a:solidFill>
                            <a:srgbClr val="3B3B3B"/>
                          </a:solidFill>
                          <a:latin typeface="Arial"/>
                          <a:ea typeface="Arial"/>
                          <a:cs typeface="Arial"/>
                          <a:sym typeface="Arial"/>
                        </a:rPr>
                        <a:t>agos</a:t>
                      </a:r>
                      <a:r>
                        <a:rPr lang="en-US" sz="2100" b="0" dirty="0">
                          <a:solidFill>
                            <a:srgbClr val="3B3B3B"/>
                          </a:solidFill>
                          <a:latin typeface="Arial"/>
                          <a:ea typeface="Arial"/>
                          <a:cs typeface="Arial"/>
                          <a:sym typeface="Arial"/>
                        </a:rPr>
                        <a:t> o </a:t>
                      </a:r>
                      <a:r>
                        <a:rPr lang="en-US" sz="2100" b="0" dirty="0" err="1">
                          <a:solidFill>
                            <a:srgbClr val="3B3B3B"/>
                          </a:solidFill>
                          <a:latin typeface="Arial"/>
                          <a:ea typeface="Arial"/>
                          <a:cs typeface="Arial"/>
                          <a:sym typeface="Arial"/>
                        </a:rPr>
                        <a:t>blaid</a:t>
                      </a:r>
                      <a:r>
                        <a:rPr lang="en-US" sz="2100" b="0" dirty="0">
                          <a:solidFill>
                            <a:srgbClr val="3B3B3B"/>
                          </a:solidFill>
                          <a:latin typeface="Arial"/>
                          <a:ea typeface="Arial"/>
                          <a:cs typeface="Arial"/>
                          <a:sym typeface="Arial"/>
                        </a:rPr>
                        <a:t> </a:t>
                      </a:r>
                      <a:r>
                        <a:rPr lang="en-US" sz="2100" b="0" dirty="0" err="1">
                          <a:solidFill>
                            <a:srgbClr val="3B3B3B"/>
                          </a:solidFill>
                          <a:latin typeface="Arial"/>
                          <a:ea typeface="Arial"/>
                          <a:cs typeface="Arial"/>
                          <a:sym typeface="Arial"/>
                        </a:rPr>
                        <a:t>datganoli</a:t>
                      </a:r>
                      <a:r>
                        <a:rPr lang="en-US" sz="2100" b="0" dirty="0">
                          <a:solidFill>
                            <a:srgbClr val="3B3B3B"/>
                          </a:solidFill>
                          <a:latin typeface="Arial"/>
                          <a:ea typeface="Arial"/>
                          <a:cs typeface="Arial"/>
                          <a:sym typeface="Arial"/>
                        </a:rPr>
                        <a:t>.</a:t>
                      </a:r>
                      <a:endParaRPr sz="2100" b="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tc>
                  <a:txBody>
                    <a:bodyPr/>
                    <a:lstStyle/>
                    <a:p>
                      <a:pPr marL="0" marR="0" lvl="0" indent="0" algn="l" rtl="0">
                        <a:lnSpc>
                          <a:spcPct val="100000"/>
                        </a:lnSpc>
                        <a:spcBef>
                          <a:spcPts val="0"/>
                        </a:spcBef>
                        <a:spcAft>
                          <a:spcPts val="0"/>
                        </a:spcAft>
                        <a:buClr>
                          <a:srgbClr val="3B3B3B"/>
                        </a:buClr>
                        <a:buFont typeface="Arial"/>
                        <a:buNone/>
                      </a:pPr>
                      <a:r>
                        <a:rPr lang="en-US" sz="2100" b="0" i="1" dirty="0">
                          <a:solidFill>
                            <a:srgbClr val="3B3B3B"/>
                          </a:solidFill>
                          <a:latin typeface="Arial"/>
                          <a:ea typeface="Arial"/>
                          <a:cs typeface="Arial"/>
                          <a:sym typeface="Arial"/>
                        </a:rPr>
                        <a:t>Wales votes narrowly for devolution.</a:t>
                      </a:r>
                      <a:endParaRPr sz="2100" b="0" i="1" dirty="0">
                        <a:latin typeface="Calibri"/>
                        <a:ea typeface="Calibri"/>
                        <a:cs typeface="Calibri"/>
                        <a:sym typeface="Calibri"/>
                      </a:endParaRPr>
                    </a:p>
                    <a:p>
                      <a:pPr marL="0" marR="0" lvl="0" indent="0" algn="l" rtl="0">
                        <a:spcBef>
                          <a:spcPts val="0"/>
                        </a:spcBef>
                        <a:spcAft>
                          <a:spcPts val="0"/>
                        </a:spcAft>
                        <a:buNone/>
                      </a:pPr>
                      <a:endParaRPr sz="2100" b="0" dirty="0">
                        <a:latin typeface="Calibri"/>
                        <a:ea typeface="Calibri"/>
                        <a:cs typeface="Calibri"/>
                        <a:sym typeface="Calibri"/>
                      </a:endParaRPr>
                    </a:p>
                  </a:txBody>
                  <a:tcPr marL="10775" marR="10775" marT="0" marB="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FFFFF"/>
                    </a:solidFill>
                  </a:tcPr>
                </a:tc>
                <a:extLst>
                  <a:ext uri="{0D108BD9-81ED-4DB2-BD59-A6C34878D82A}">
                    <a16:rowId xmlns:a16="http://schemas.microsoft.com/office/drawing/2014/main" val="10000"/>
                  </a:ext>
                </a:extLst>
              </a:tr>
            </a:tbl>
          </a:graphicData>
        </a:graphic>
      </p:graphicFrame>
      <p:pic>
        <p:nvPicPr>
          <p:cNvPr id="259" name="Google Shape;259;p33"/>
          <p:cNvPicPr preferRelativeResize="0"/>
          <p:nvPr/>
        </p:nvPicPr>
        <p:blipFill rotWithShape="1">
          <a:blip r:embed="rId3">
            <a:alphaModFix/>
          </a:blip>
          <a:srcRect/>
          <a:stretch/>
        </p:blipFill>
        <p:spPr>
          <a:xfrm>
            <a:off x="5054600" y="3590776"/>
            <a:ext cx="2082800" cy="2692400"/>
          </a:xfrm>
          <a:prstGeom prst="rect">
            <a:avLst/>
          </a:prstGeom>
          <a:noFill/>
          <a:ln>
            <a:noFill/>
          </a:ln>
        </p:spPr>
      </p:pic>
    </p:spTree>
    <p:extLst>
      <p:ext uri="{BB962C8B-B14F-4D97-AF65-F5344CB8AC3E}">
        <p14:creationId xmlns:p14="http://schemas.microsoft.com/office/powerpoint/2010/main" val="130663954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4"/>
          <p:cNvSpPr txBox="1">
            <a:spLocks/>
          </p:cNvSpPr>
          <p:nvPr/>
        </p:nvSpPr>
        <p:spPr>
          <a:xfrm>
            <a:off x="1652337" y="1195560"/>
            <a:ext cx="4443664" cy="479822"/>
          </a:xfrm>
          <a:prstGeom prst="rect">
            <a:avLst/>
          </a:prstGeom>
          <a:solidFill>
            <a:srgbClr val="F0FFB9"/>
          </a:solidFill>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buNone/>
            </a:pPr>
            <a:r>
              <a:rPr lang="cy-GB" sz="2800" b="1" dirty="0"/>
              <a:t>Deddfwriaeth a pholisi</a:t>
            </a:r>
          </a:p>
        </p:txBody>
      </p:sp>
      <p:sp>
        <p:nvSpPr>
          <p:cNvPr id="4" name="Content Placeholder 5"/>
          <p:cNvSpPr txBox="1">
            <a:spLocks/>
          </p:cNvSpPr>
          <p:nvPr/>
        </p:nvSpPr>
        <p:spPr>
          <a:xfrm>
            <a:off x="1652338" y="2002446"/>
            <a:ext cx="4581278" cy="401884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cy-GB" sz="2000" dirty="0">
                <a:solidFill>
                  <a:schemeClr val="accent4">
                    <a:lumMod val="50000"/>
                  </a:schemeClr>
                </a:solidFill>
              </a:rPr>
              <a:t>2003 Iaith Pawb</a:t>
            </a:r>
          </a:p>
          <a:p>
            <a:r>
              <a:rPr lang="cy-GB" sz="2000" dirty="0">
                <a:solidFill>
                  <a:schemeClr val="accent4">
                    <a:lumMod val="50000"/>
                  </a:schemeClr>
                </a:solidFill>
              </a:rPr>
              <a:t>2008 Statws yn Ewrop</a:t>
            </a:r>
          </a:p>
          <a:p>
            <a:r>
              <a:rPr lang="cy-GB" sz="2000" dirty="0">
                <a:solidFill>
                  <a:schemeClr val="accent4">
                    <a:lumMod val="50000"/>
                  </a:schemeClr>
                </a:solidFill>
              </a:rPr>
              <a:t>Mesur yr Iaith Gymraeg (Cymru) 2011</a:t>
            </a:r>
          </a:p>
          <a:p>
            <a:r>
              <a:rPr lang="cy-GB" sz="2000" dirty="0">
                <a:solidFill>
                  <a:schemeClr val="accent4">
                    <a:lumMod val="50000"/>
                  </a:schemeClr>
                </a:solidFill>
              </a:rPr>
              <a:t>Mesuriadau Ansawdd Estyn </a:t>
            </a:r>
          </a:p>
          <a:p>
            <a:r>
              <a:rPr lang="cy-GB" sz="2000" dirty="0">
                <a:solidFill>
                  <a:schemeClr val="accent4">
                    <a:lumMod val="50000"/>
                  </a:schemeClr>
                </a:solidFill>
              </a:rPr>
              <a:t>Strategaeth Addysg Cyfrwng Cymraeg</a:t>
            </a:r>
          </a:p>
          <a:p>
            <a:r>
              <a:rPr lang="cy-GB" sz="2000" dirty="0">
                <a:solidFill>
                  <a:schemeClr val="accent4">
                    <a:lumMod val="50000"/>
                  </a:schemeClr>
                </a:solidFill>
              </a:rPr>
              <a:t>Iaith Fyw: Iaith Byw, Llywodraeth Cymru 2012</a:t>
            </a:r>
            <a:br>
              <a:rPr lang="cy-GB" sz="2000" dirty="0">
                <a:solidFill>
                  <a:schemeClr val="accent4">
                    <a:lumMod val="50000"/>
                  </a:schemeClr>
                </a:solidFill>
              </a:rPr>
            </a:br>
            <a:endParaRPr lang="cy-GB" sz="2000" dirty="0">
              <a:solidFill>
                <a:schemeClr val="accent4">
                  <a:lumMod val="50000"/>
                </a:schemeClr>
              </a:solidFill>
            </a:endParaRPr>
          </a:p>
          <a:p>
            <a:r>
              <a:rPr lang="en-US" sz="2000" dirty="0">
                <a:solidFill>
                  <a:schemeClr val="accent4">
                    <a:lumMod val="50000"/>
                  </a:schemeClr>
                </a:solidFill>
              </a:rPr>
              <a:t>2017:</a:t>
            </a:r>
            <a:br>
              <a:rPr lang="en-US" sz="2000" dirty="0">
                <a:solidFill>
                  <a:schemeClr val="accent4">
                    <a:lumMod val="50000"/>
                  </a:schemeClr>
                </a:solidFill>
              </a:rPr>
            </a:br>
            <a:r>
              <a:rPr lang="en-US" sz="2000" dirty="0" err="1">
                <a:solidFill>
                  <a:schemeClr val="accent4">
                    <a:lumMod val="50000"/>
                  </a:schemeClr>
                </a:solidFill>
              </a:rPr>
              <a:t>Cymraeg</a:t>
            </a:r>
            <a:r>
              <a:rPr lang="en-US" sz="2000" dirty="0">
                <a:solidFill>
                  <a:schemeClr val="accent4">
                    <a:lumMod val="50000"/>
                  </a:schemeClr>
                </a:solidFill>
              </a:rPr>
              <a:t> 2050, </a:t>
            </a:r>
            <a:r>
              <a:rPr lang="en-US" sz="2000" dirty="0" err="1">
                <a:solidFill>
                  <a:schemeClr val="accent4">
                    <a:lumMod val="50000"/>
                  </a:schemeClr>
                </a:solidFill>
              </a:rPr>
              <a:t>Miliwn</a:t>
            </a:r>
            <a:r>
              <a:rPr lang="en-US" sz="2000" dirty="0">
                <a:solidFill>
                  <a:schemeClr val="accent4">
                    <a:lumMod val="50000"/>
                  </a:schemeClr>
                </a:solidFill>
              </a:rPr>
              <a:t> o </a:t>
            </a:r>
            <a:r>
              <a:rPr lang="en-US" sz="2000" dirty="0" err="1">
                <a:solidFill>
                  <a:schemeClr val="accent4">
                    <a:lumMod val="50000"/>
                  </a:schemeClr>
                </a:solidFill>
              </a:rPr>
              <a:t>Siaradwyr</a:t>
            </a:r>
            <a:r>
              <a:rPr lang="en-US" sz="2000" dirty="0">
                <a:solidFill>
                  <a:schemeClr val="accent4">
                    <a:lumMod val="50000"/>
                  </a:schemeClr>
                </a:solidFill>
              </a:rPr>
              <a:t> </a:t>
            </a:r>
            <a:r>
              <a:rPr lang="en-US" sz="2000" dirty="0" err="1">
                <a:solidFill>
                  <a:schemeClr val="accent4">
                    <a:lumMod val="50000"/>
                  </a:schemeClr>
                </a:solidFill>
              </a:rPr>
              <a:t>Cymraeg</a:t>
            </a:r>
            <a:endParaRPr lang="en-US" sz="2000" dirty="0">
              <a:solidFill>
                <a:schemeClr val="accent4">
                  <a:lumMod val="50000"/>
                </a:schemeClr>
              </a:solidFill>
            </a:endParaRPr>
          </a:p>
        </p:txBody>
      </p:sp>
      <p:sp>
        <p:nvSpPr>
          <p:cNvPr id="5" name="Text Placeholder 6"/>
          <p:cNvSpPr txBox="1">
            <a:spLocks/>
          </p:cNvSpPr>
          <p:nvPr/>
        </p:nvSpPr>
        <p:spPr>
          <a:xfrm>
            <a:off x="6858336" y="1192241"/>
            <a:ext cx="4242801" cy="479822"/>
          </a:xfrm>
          <a:prstGeom prst="rect">
            <a:avLst/>
          </a:prstGeom>
          <a:solidFill>
            <a:srgbClr val="F0FFB9"/>
          </a:solidFill>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buNone/>
            </a:pPr>
            <a:r>
              <a:rPr lang="en-US" sz="2800" b="1" i="1" dirty="0"/>
              <a:t>Legislation and policy</a:t>
            </a:r>
          </a:p>
        </p:txBody>
      </p:sp>
      <p:sp>
        <p:nvSpPr>
          <p:cNvPr id="8" name="Content Placeholder 7"/>
          <p:cNvSpPr txBox="1">
            <a:spLocks/>
          </p:cNvSpPr>
          <p:nvPr/>
        </p:nvSpPr>
        <p:spPr>
          <a:xfrm>
            <a:off x="6858335" y="1871274"/>
            <a:ext cx="4242801" cy="359418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en-GB" sz="2000" i="1" dirty="0">
                <a:solidFill>
                  <a:schemeClr val="accent4">
                    <a:lumMod val="50000"/>
                  </a:schemeClr>
                </a:solidFill>
              </a:rPr>
              <a:t>2003 National action plan.</a:t>
            </a:r>
          </a:p>
          <a:p>
            <a:r>
              <a:rPr lang="en-GB" sz="2000" i="1" dirty="0">
                <a:solidFill>
                  <a:schemeClr val="accent4">
                    <a:lumMod val="50000"/>
                  </a:schemeClr>
                </a:solidFill>
              </a:rPr>
              <a:t>2008 Status in Europe</a:t>
            </a:r>
          </a:p>
          <a:p>
            <a:r>
              <a:rPr lang="en-GB" sz="2000" i="1" dirty="0">
                <a:solidFill>
                  <a:schemeClr val="accent4">
                    <a:lumMod val="50000"/>
                  </a:schemeClr>
                </a:solidFill>
              </a:rPr>
              <a:t>Welsh Language (Wales) Measure 2011</a:t>
            </a:r>
          </a:p>
          <a:p>
            <a:r>
              <a:rPr lang="cy-GB" sz="2000" i="1" dirty="0">
                <a:solidFill>
                  <a:schemeClr val="accent4">
                    <a:lumMod val="50000"/>
                  </a:schemeClr>
                </a:solidFill>
              </a:rPr>
              <a:t> Estyn’s </a:t>
            </a:r>
            <a:r>
              <a:rPr lang="en-GB" sz="2000" i="1" dirty="0">
                <a:solidFill>
                  <a:schemeClr val="accent4">
                    <a:lumMod val="50000"/>
                  </a:schemeClr>
                </a:solidFill>
              </a:rPr>
              <a:t>Quality Indicators</a:t>
            </a:r>
            <a:br>
              <a:rPr lang="en-GB" sz="2000" i="1" dirty="0">
                <a:solidFill>
                  <a:schemeClr val="accent4">
                    <a:lumMod val="50000"/>
                  </a:schemeClr>
                </a:solidFill>
              </a:rPr>
            </a:br>
            <a:endParaRPr lang="en-GB" sz="2000" i="1" dirty="0">
              <a:solidFill>
                <a:schemeClr val="accent4">
                  <a:lumMod val="50000"/>
                </a:schemeClr>
              </a:solidFill>
            </a:endParaRPr>
          </a:p>
          <a:p>
            <a:r>
              <a:rPr lang="en-GB" sz="2000" i="1" dirty="0">
                <a:solidFill>
                  <a:schemeClr val="accent4">
                    <a:lumMod val="50000"/>
                  </a:schemeClr>
                </a:solidFill>
              </a:rPr>
              <a:t>Welsh Medium Education Strategy</a:t>
            </a:r>
          </a:p>
          <a:p>
            <a:r>
              <a:rPr lang="en-GB" sz="2000" i="1" dirty="0">
                <a:solidFill>
                  <a:schemeClr val="accent4">
                    <a:lumMod val="50000"/>
                  </a:schemeClr>
                </a:solidFill>
              </a:rPr>
              <a:t>A Living Language: a Language for Living, Welsh Government 2012</a:t>
            </a:r>
          </a:p>
          <a:p>
            <a:r>
              <a:rPr lang="en-GB" sz="2000" i="1" dirty="0">
                <a:solidFill>
                  <a:schemeClr val="accent4">
                    <a:lumMod val="50000"/>
                  </a:schemeClr>
                </a:solidFill>
              </a:rPr>
              <a:t>2017:</a:t>
            </a:r>
            <a:br>
              <a:rPr lang="en-GB" sz="2000" i="1" dirty="0">
                <a:solidFill>
                  <a:schemeClr val="accent4">
                    <a:lumMod val="50000"/>
                  </a:schemeClr>
                </a:solidFill>
              </a:rPr>
            </a:br>
            <a:r>
              <a:rPr lang="en-GB" sz="2000" i="1" dirty="0" err="1">
                <a:solidFill>
                  <a:schemeClr val="accent4">
                    <a:lumMod val="50000"/>
                  </a:schemeClr>
                </a:solidFill>
              </a:rPr>
              <a:t>Cymraeg</a:t>
            </a:r>
            <a:r>
              <a:rPr lang="en-GB" sz="2000" i="1" dirty="0">
                <a:solidFill>
                  <a:schemeClr val="accent4">
                    <a:lumMod val="50000"/>
                  </a:schemeClr>
                </a:solidFill>
              </a:rPr>
              <a:t> 2050, a million Welsh speakers </a:t>
            </a:r>
          </a:p>
          <a:p>
            <a:endParaRPr lang="en-US" sz="2000" dirty="0"/>
          </a:p>
        </p:txBody>
      </p:sp>
    </p:spTree>
    <p:extLst>
      <p:ext uri="{BB962C8B-B14F-4D97-AF65-F5344CB8AC3E}">
        <p14:creationId xmlns:p14="http://schemas.microsoft.com/office/powerpoint/2010/main" val="192072288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a:t>Ffilm</a:t>
            </a:r>
            <a:r>
              <a:rPr lang="en-US" dirty="0"/>
              <a:t> – Hanes y </a:t>
            </a:r>
            <a:r>
              <a:rPr lang="en-US" dirty="0" err="1"/>
              <a:t>Gymraeg</a:t>
            </a:r>
            <a:br>
              <a:rPr lang="en-US" dirty="0"/>
            </a:br>
            <a:r>
              <a:rPr lang="en-US" i="1" dirty="0"/>
              <a:t>History of the Welsh Language</a:t>
            </a:r>
          </a:p>
        </p:txBody>
      </p:sp>
      <p:sp>
        <p:nvSpPr>
          <p:cNvPr id="3" name="Content Placeholder 2"/>
          <p:cNvSpPr>
            <a:spLocks noGrp="1"/>
          </p:cNvSpPr>
          <p:nvPr>
            <p:ph idx="1"/>
          </p:nvPr>
        </p:nvSpPr>
        <p:spPr>
          <a:xfrm>
            <a:off x="209862" y="2194560"/>
            <a:ext cx="3522689" cy="4024125"/>
          </a:xfrm>
        </p:spPr>
        <p:txBody>
          <a:bodyPr>
            <a:normAutofit/>
          </a:bodyPr>
          <a:lstStyle/>
          <a:p>
            <a:pPr marL="0" indent="0">
              <a:buNone/>
            </a:pPr>
            <a:r>
              <a:rPr lang="en-US" dirty="0">
                <a:hlinkClick r:id="rId3"/>
              </a:rPr>
              <a:t>Ffilm 1: Cysgodion Ddoe</a:t>
            </a: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hlinkClick r:id="rId3"/>
            </a:endParaRPr>
          </a:p>
        </p:txBody>
      </p:sp>
      <p:sp>
        <p:nvSpPr>
          <p:cNvPr id="5" name="Rectangle 4">
            <a:extLst>
              <a:ext uri="{FF2B5EF4-FFF2-40B4-BE49-F238E27FC236}">
                <a16:creationId xmlns:a16="http://schemas.microsoft.com/office/drawing/2014/main" id="{D22B5942-AD92-464D-A358-CF05781BA367}"/>
              </a:ext>
            </a:extLst>
          </p:cNvPr>
          <p:cNvSpPr/>
          <p:nvPr/>
        </p:nvSpPr>
        <p:spPr>
          <a:xfrm>
            <a:off x="3897443" y="2194560"/>
            <a:ext cx="7608757" cy="4024125"/>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ea typeface="+mn-lt"/>
                <a:cs typeface="+mn-lt"/>
              </a:rPr>
              <a:t> </a:t>
            </a:r>
            <a:r>
              <a:rPr lang="en-GB" b="1" dirty="0">
                <a:solidFill>
                  <a:schemeClr val="tx1"/>
                </a:solidFill>
                <a:ea typeface="+mn-lt"/>
                <a:cs typeface="+mn-lt"/>
              </a:rPr>
              <a:t>PWYNTIAU TRAFOD / DISCUSSION POINTS </a:t>
            </a:r>
            <a:endParaRPr lang="en-US" b="1" dirty="0">
              <a:solidFill>
                <a:schemeClr val="tx1"/>
              </a:solidFill>
              <a:ea typeface="+mn-lt"/>
              <a:cs typeface="+mn-lt"/>
            </a:endParaRPr>
          </a:p>
          <a:p>
            <a:pPr algn="ctr"/>
            <a:r>
              <a:rPr lang="en-GB" dirty="0">
                <a:solidFill>
                  <a:schemeClr val="tx1"/>
                </a:solidFill>
                <a:ea typeface="+mn-lt"/>
                <a:cs typeface="+mn-lt"/>
              </a:rPr>
              <a:t>Pam </a:t>
            </a:r>
            <a:r>
              <a:rPr lang="en-GB" dirty="0" err="1">
                <a:solidFill>
                  <a:schemeClr val="tx1"/>
                </a:solidFill>
                <a:ea typeface="+mn-lt"/>
                <a:cs typeface="+mn-lt"/>
              </a:rPr>
              <a:t>oedd</a:t>
            </a:r>
            <a:r>
              <a:rPr lang="en-GB" dirty="0">
                <a:solidFill>
                  <a:schemeClr val="tx1"/>
                </a:solidFill>
                <a:ea typeface="+mn-lt"/>
                <a:cs typeface="+mn-lt"/>
              </a:rPr>
              <a:t> </a:t>
            </a:r>
            <a:r>
              <a:rPr lang="en-GB" dirty="0" err="1">
                <a:solidFill>
                  <a:schemeClr val="tx1"/>
                </a:solidFill>
                <a:ea typeface="+mn-lt"/>
                <a:cs typeface="+mn-lt"/>
              </a:rPr>
              <a:t>gostyngiad</a:t>
            </a:r>
            <a:r>
              <a:rPr lang="en-GB" dirty="0">
                <a:solidFill>
                  <a:schemeClr val="tx1"/>
                </a:solidFill>
                <a:ea typeface="+mn-lt"/>
                <a:cs typeface="+mn-lt"/>
              </a:rPr>
              <a:t> yn </a:t>
            </a:r>
            <a:r>
              <a:rPr lang="en-GB" dirty="0" err="1">
                <a:solidFill>
                  <a:schemeClr val="tx1"/>
                </a:solidFill>
                <a:ea typeface="+mn-lt"/>
                <a:cs typeface="+mn-lt"/>
              </a:rPr>
              <a:t>nifer</a:t>
            </a:r>
            <a:r>
              <a:rPr lang="en-GB" dirty="0">
                <a:solidFill>
                  <a:schemeClr val="tx1"/>
                </a:solidFill>
                <a:ea typeface="+mn-lt"/>
                <a:cs typeface="+mn-lt"/>
              </a:rPr>
              <a:t> y </a:t>
            </a:r>
            <a:r>
              <a:rPr lang="en-GB" dirty="0" err="1">
                <a:solidFill>
                  <a:schemeClr val="tx1"/>
                </a:solidFill>
                <a:ea typeface="+mn-lt"/>
                <a:cs typeface="+mn-lt"/>
              </a:rPr>
              <a:t>siaradwyr</a:t>
            </a:r>
            <a:r>
              <a:rPr lang="en-GB" dirty="0">
                <a:solidFill>
                  <a:schemeClr val="tx1"/>
                </a:solidFill>
                <a:ea typeface="+mn-lt"/>
                <a:cs typeface="+mn-lt"/>
              </a:rPr>
              <a:t> Cymraeg </a:t>
            </a:r>
            <a:br>
              <a:rPr lang="en-GB" dirty="0">
                <a:solidFill>
                  <a:schemeClr val="tx1"/>
                </a:solidFill>
                <a:ea typeface="+mn-lt"/>
                <a:cs typeface="+mn-lt"/>
              </a:rPr>
            </a:br>
            <a:r>
              <a:rPr lang="en-GB" i="1" dirty="0">
                <a:solidFill>
                  <a:schemeClr val="tx1"/>
                </a:solidFill>
                <a:ea typeface="+mn-lt"/>
                <a:cs typeface="+mn-lt"/>
              </a:rPr>
              <a:t>yn </a:t>
            </a:r>
            <a:r>
              <a:rPr lang="en-GB" i="1" dirty="0" err="1">
                <a:solidFill>
                  <a:schemeClr val="tx1"/>
                </a:solidFill>
                <a:ea typeface="+mn-lt"/>
                <a:cs typeface="+mn-lt"/>
              </a:rPr>
              <a:t>ystod</a:t>
            </a:r>
            <a:r>
              <a:rPr lang="en-GB" i="1" dirty="0">
                <a:solidFill>
                  <a:schemeClr val="tx1"/>
                </a:solidFill>
                <a:ea typeface="+mn-lt"/>
                <a:cs typeface="+mn-lt"/>
              </a:rPr>
              <a:t> </a:t>
            </a:r>
            <a:r>
              <a:rPr lang="en-GB" i="1" dirty="0" err="1">
                <a:solidFill>
                  <a:schemeClr val="tx1"/>
                </a:solidFill>
                <a:ea typeface="+mn-lt"/>
                <a:cs typeface="+mn-lt"/>
              </a:rPr>
              <a:t>yr</a:t>
            </a:r>
            <a:r>
              <a:rPr lang="en-GB" i="1" dirty="0">
                <a:solidFill>
                  <a:schemeClr val="tx1"/>
                </a:solidFill>
                <a:ea typeface="+mn-lt"/>
                <a:cs typeface="+mn-lt"/>
              </a:rPr>
              <a:t> 20fed</a:t>
            </a:r>
            <a:r>
              <a:rPr lang="en-US" i="1" dirty="0">
                <a:solidFill>
                  <a:schemeClr val="tx1"/>
                </a:solidFill>
              </a:rPr>
              <a:t> </a:t>
            </a:r>
            <a:r>
              <a:rPr lang="en-GB" i="1" dirty="0" err="1">
                <a:solidFill>
                  <a:schemeClr val="tx1"/>
                </a:solidFill>
                <a:ea typeface="+mn-lt"/>
                <a:cs typeface="+mn-lt"/>
              </a:rPr>
              <a:t>ganrif</a:t>
            </a:r>
            <a:r>
              <a:rPr lang="en-GB" i="1" dirty="0">
                <a:solidFill>
                  <a:schemeClr val="tx1"/>
                </a:solidFill>
                <a:ea typeface="+mn-lt"/>
                <a:cs typeface="+mn-lt"/>
              </a:rPr>
              <a:t>?</a:t>
            </a:r>
            <a:endParaRPr lang="en-GB" i="1" dirty="0">
              <a:solidFill>
                <a:schemeClr val="tx1"/>
              </a:solidFill>
            </a:endParaRPr>
          </a:p>
          <a:p>
            <a:pPr algn="ctr"/>
            <a:r>
              <a:rPr lang="en-GB" i="1" dirty="0">
                <a:solidFill>
                  <a:schemeClr val="tx1"/>
                </a:solidFill>
                <a:ea typeface="+mn-lt"/>
                <a:cs typeface="+mn-lt"/>
              </a:rPr>
              <a:t>Why did the number of Welsh speakers decrease so much </a:t>
            </a:r>
            <a:br>
              <a:rPr lang="en-GB" i="1" dirty="0">
                <a:solidFill>
                  <a:schemeClr val="tx1"/>
                </a:solidFill>
                <a:ea typeface="+mn-lt"/>
                <a:cs typeface="+mn-lt"/>
              </a:rPr>
            </a:br>
            <a:r>
              <a:rPr lang="en-GB" i="1" dirty="0">
                <a:solidFill>
                  <a:schemeClr val="tx1"/>
                </a:solidFill>
                <a:ea typeface="+mn-lt"/>
                <a:cs typeface="+mn-lt"/>
              </a:rPr>
              <a:t>during the</a:t>
            </a:r>
            <a:r>
              <a:rPr lang="en-GB" i="1" dirty="0">
                <a:solidFill>
                  <a:schemeClr val="tx1"/>
                </a:solidFill>
              </a:rPr>
              <a:t> </a:t>
            </a:r>
            <a:r>
              <a:rPr lang="en-GB" i="1" dirty="0">
                <a:solidFill>
                  <a:schemeClr val="tx1"/>
                </a:solidFill>
                <a:ea typeface="+mn-lt"/>
                <a:cs typeface="+mn-lt"/>
              </a:rPr>
              <a:t>20th century?</a:t>
            </a:r>
            <a:endParaRPr lang="en-GB" i="1" dirty="0">
              <a:solidFill>
                <a:schemeClr val="tx1"/>
              </a:solidFill>
            </a:endParaRPr>
          </a:p>
          <a:p>
            <a:pPr algn="ctr"/>
            <a:endParaRPr lang="en-GB" dirty="0">
              <a:solidFill>
                <a:schemeClr val="tx1"/>
              </a:solidFill>
              <a:ea typeface="+mn-lt"/>
              <a:cs typeface="+mn-lt"/>
            </a:endParaRPr>
          </a:p>
          <a:p>
            <a:pPr algn="ctr"/>
            <a:endParaRPr lang="en-GB" dirty="0">
              <a:solidFill>
                <a:schemeClr val="tx1"/>
              </a:solidFill>
              <a:ea typeface="+mn-lt"/>
              <a:cs typeface="+mn-lt"/>
            </a:endParaRPr>
          </a:p>
          <a:p>
            <a:pPr algn="ctr"/>
            <a:r>
              <a:rPr lang="en-GB" dirty="0">
                <a:solidFill>
                  <a:schemeClr val="tx1"/>
                </a:solidFill>
                <a:ea typeface="+mn-lt"/>
                <a:cs typeface="+mn-lt"/>
              </a:rPr>
              <a:t>· Beth </a:t>
            </a:r>
            <a:r>
              <a:rPr lang="en-GB" dirty="0" err="1">
                <a:solidFill>
                  <a:schemeClr val="tx1"/>
                </a:solidFill>
                <a:ea typeface="+mn-lt"/>
                <a:cs typeface="+mn-lt"/>
              </a:rPr>
              <a:t>yw</a:t>
            </a:r>
            <a:r>
              <a:rPr lang="en-GB" dirty="0">
                <a:solidFill>
                  <a:schemeClr val="tx1"/>
                </a:solidFill>
                <a:ea typeface="+mn-lt"/>
                <a:cs typeface="+mn-lt"/>
              </a:rPr>
              <a:t> </a:t>
            </a:r>
            <a:r>
              <a:rPr lang="en-GB" dirty="0" err="1">
                <a:solidFill>
                  <a:schemeClr val="tx1"/>
                </a:solidFill>
                <a:ea typeface="+mn-lt"/>
                <a:cs typeface="+mn-lt"/>
              </a:rPr>
              <a:t>effeithiau</a:t>
            </a:r>
            <a:r>
              <a:rPr lang="en-GB" dirty="0">
                <a:solidFill>
                  <a:schemeClr val="tx1"/>
                </a:solidFill>
                <a:ea typeface="+mn-lt"/>
                <a:cs typeface="+mn-lt"/>
              </a:rPr>
              <a:t> </a:t>
            </a:r>
            <a:r>
              <a:rPr lang="en-GB" dirty="0" err="1">
                <a:solidFill>
                  <a:schemeClr val="tx1"/>
                </a:solidFill>
                <a:ea typeface="+mn-lt"/>
                <a:cs typeface="+mn-lt"/>
              </a:rPr>
              <a:t>hir</a:t>
            </a:r>
            <a:r>
              <a:rPr lang="en-GB" dirty="0">
                <a:solidFill>
                  <a:schemeClr val="tx1"/>
                </a:solidFill>
                <a:ea typeface="+mn-lt"/>
                <a:cs typeface="+mn-lt"/>
              </a:rPr>
              <a:t> </a:t>
            </a:r>
            <a:r>
              <a:rPr lang="en-GB" dirty="0" err="1">
                <a:solidFill>
                  <a:schemeClr val="tx1"/>
                </a:solidFill>
                <a:ea typeface="+mn-lt"/>
                <a:cs typeface="+mn-lt"/>
              </a:rPr>
              <a:t>dymor</a:t>
            </a:r>
            <a:r>
              <a:rPr lang="en-GB" dirty="0">
                <a:solidFill>
                  <a:schemeClr val="tx1"/>
                </a:solidFill>
                <a:ea typeface="+mn-lt"/>
                <a:cs typeface="+mn-lt"/>
              </a:rPr>
              <a:t> y </a:t>
            </a:r>
            <a:r>
              <a:rPr lang="en-GB" dirty="0" err="1">
                <a:solidFill>
                  <a:schemeClr val="tx1"/>
                </a:solidFill>
                <a:ea typeface="+mn-lt"/>
                <a:cs typeface="+mn-lt"/>
              </a:rPr>
              <a:t>deddfau</a:t>
            </a:r>
            <a:r>
              <a:rPr lang="en-GB" dirty="0">
                <a:solidFill>
                  <a:schemeClr val="tx1"/>
                </a:solidFill>
                <a:ea typeface="+mn-lt"/>
                <a:cs typeface="+mn-lt"/>
              </a:rPr>
              <a:t> uno </a:t>
            </a:r>
            <a:br>
              <a:rPr lang="en-GB" dirty="0">
                <a:solidFill>
                  <a:schemeClr val="tx1"/>
                </a:solidFill>
                <a:ea typeface="+mn-lt"/>
                <a:cs typeface="+mn-lt"/>
              </a:rPr>
            </a:br>
            <a:r>
              <a:rPr lang="en-GB" dirty="0">
                <a:solidFill>
                  <a:schemeClr val="tx1"/>
                </a:solidFill>
                <a:ea typeface="+mn-lt"/>
                <a:cs typeface="+mn-lt"/>
              </a:rPr>
              <a:t>a brad y </a:t>
            </a:r>
            <a:r>
              <a:rPr lang="en-GB" dirty="0" err="1">
                <a:solidFill>
                  <a:schemeClr val="tx1"/>
                </a:solidFill>
                <a:ea typeface="+mn-lt"/>
                <a:cs typeface="+mn-lt"/>
              </a:rPr>
              <a:t>llyfrau</a:t>
            </a:r>
            <a:r>
              <a:rPr lang="en-GB" dirty="0">
                <a:solidFill>
                  <a:schemeClr val="tx1"/>
                </a:solidFill>
                <a:ea typeface="+mn-lt"/>
                <a:cs typeface="+mn-lt"/>
              </a:rPr>
              <a:t> </a:t>
            </a:r>
            <a:r>
              <a:rPr lang="en-GB" dirty="0" err="1">
                <a:solidFill>
                  <a:schemeClr val="tx1"/>
                </a:solidFill>
                <a:ea typeface="+mn-lt"/>
                <a:cs typeface="+mn-lt"/>
              </a:rPr>
              <a:t>gleision</a:t>
            </a:r>
            <a:r>
              <a:rPr lang="en-GB" dirty="0">
                <a:solidFill>
                  <a:schemeClr val="tx1"/>
                </a:solidFill>
                <a:ea typeface="+mn-lt"/>
                <a:cs typeface="+mn-lt"/>
              </a:rPr>
              <a:t>.</a:t>
            </a:r>
            <a:endParaRPr lang="en-GB" dirty="0">
              <a:solidFill>
                <a:schemeClr val="tx1"/>
              </a:solidFill>
            </a:endParaRPr>
          </a:p>
          <a:p>
            <a:pPr algn="ctr"/>
            <a:r>
              <a:rPr lang="en-GB" i="1" dirty="0">
                <a:solidFill>
                  <a:schemeClr val="tx1"/>
                </a:solidFill>
                <a:ea typeface="+mn-lt"/>
                <a:cs typeface="+mn-lt"/>
              </a:rPr>
              <a:t>What are the lasting effects of the acts of Union </a:t>
            </a:r>
            <a:br>
              <a:rPr lang="en-GB" i="1" dirty="0">
                <a:solidFill>
                  <a:schemeClr val="tx1"/>
                </a:solidFill>
                <a:ea typeface="+mn-lt"/>
                <a:cs typeface="+mn-lt"/>
              </a:rPr>
            </a:br>
            <a:r>
              <a:rPr lang="en-GB" i="1" dirty="0">
                <a:solidFill>
                  <a:schemeClr val="tx1"/>
                </a:solidFill>
                <a:ea typeface="+mn-lt"/>
                <a:cs typeface="+mn-lt"/>
              </a:rPr>
              <a:t>and the Treason of the Blue Books?</a:t>
            </a:r>
            <a:endParaRPr lang="en-GB" i="1" dirty="0">
              <a:solidFill>
                <a:schemeClr val="tx1"/>
              </a:solidFill>
            </a:endParaRPr>
          </a:p>
          <a:p>
            <a:pPr algn="ctr"/>
            <a:endParaRPr lang="en-GB" dirty="0"/>
          </a:p>
        </p:txBody>
      </p:sp>
      <p:sp>
        <p:nvSpPr>
          <p:cNvPr id="6" name="Content Placeholder 2">
            <a:extLst>
              <a:ext uri="{FF2B5EF4-FFF2-40B4-BE49-F238E27FC236}">
                <a16:creationId xmlns:a16="http://schemas.microsoft.com/office/drawing/2014/main" id="{EB3A48E6-AB0F-4549-BB16-1851EFE2A963}"/>
              </a:ext>
            </a:extLst>
          </p:cNvPr>
          <p:cNvSpPr txBox="1">
            <a:spLocks/>
          </p:cNvSpPr>
          <p:nvPr/>
        </p:nvSpPr>
        <p:spPr>
          <a:xfrm>
            <a:off x="209862" y="3095740"/>
            <a:ext cx="2470032" cy="402412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buFont typeface="Arial" panose="020B0604020202020204" pitchFamily="34" charset="0"/>
              <a:buNone/>
            </a:pPr>
            <a:endParaRPr lang="en-US" dirty="0">
              <a:hlinkClick r:id="" action="ppaction://noaction"/>
            </a:endParaRPr>
          </a:p>
          <a:p>
            <a:pPr marL="0" indent="0">
              <a:buFont typeface="Arial" panose="020B0604020202020204" pitchFamily="34" charset="0"/>
              <a:buNone/>
            </a:pPr>
            <a:endParaRPr lang="en-US" dirty="0">
              <a:hlinkClick r:id="" action="ppaction://noaction"/>
            </a:endParaRPr>
          </a:p>
          <a:p>
            <a:pPr marL="0" indent="0">
              <a:buFont typeface="Arial" panose="020B0604020202020204" pitchFamily="34" charset="0"/>
              <a:buNone/>
            </a:pPr>
            <a:r>
              <a:rPr lang="en-US" dirty="0" err="1"/>
              <a:t>Diolch</a:t>
            </a:r>
            <a:r>
              <a:rPr lang="en-US" dirty="0"/>
              <a:t> </a:t>
            </a:r>
            <a:r>
              <a:rPr lang="en-US" dirty="0" err="1"/>
              <a:t>i</a:t>
            </a:r>
            <a:r>
              <a:rPr lang="en-US" dirty="0"/>
              <a:t> </a:t>
            </a:r>
            <a:r>
              <a:rPr lang="en-US" dirty="0" err="1"/>
              <a:t>Golegau</a:t>
            </a:r>
            <a:r>
              <a:rPr lang="en-US" dirty="0"/>
              <a:t> Cymru a </a:t>
            </a:r>
            <a:r>
              <a:rPr lang="en-US" dirty="0" err="1"/>
              <a:t>Llywodraeth</a:t>
            </a:r>
            <a:r>
              <a:rPr lang="en-US" dirty="0"/>
              <a:t> Cymru.</a:t>
            </a:r>
          </a:p>
          <a:p>
            <a:pPr marL="0" indent="0">
              <a:buFont typeface="Arial" panose="020B0604020202020204" pitchFamily="34" charset="0"/>
              <a:buNone/>
            </a:pPr>
            <a:r>
              <a:rPr lang="en-US" i="1" dirty="0"/>
              <a:t>With thanks to </a:t>
            </a:r>
            <a:r>
              <a:rPr lang="en-US" i="1" dirty="0" err="1"/>
              <a:t>Colegau</a:t>
            </a:r>
            <a:r>
              <a:rPr lang="en-US" i="1" dirty="0"/>
              <a:t> Cymru and the Welsh Government.</a:t>
            </a:r>
          </a:p>
          <a:p>
            <a:pPr marL="0" indent="0">
              <a:buFont typeface="Arial" panose="020B0604020202020204" pitchFamily="34" charset="0"/>
              <a:buNone/>
            </a:pPr>
            <a:endParaRPr lang="en-US" dirty="0"/>
          </a:p>
        </p:txBody>
      </p:sp>
      <p:pic>
        <p:nvPicPr>
          <p:cNvPr id="7" name="Picture 5" descr="A picture containing room, clock&#10;&#10;Description automatically generated">
            <a:extLst>
              <a:ext uri="{FF2B5EF4-FFF2-40B4-BE49-F238E27FC236}">
                <a16:creationId xmlns:a16="http://schemas.microsoft.com/office/drawing/2014/main" id="{9F5EFE37-2332-4E4F-8BA0-38696646EA72}"/>
              </a:ext>
            </a:extLst>
          </p:cNvPr>
          <p:cNvPicPr>
            <a:picLocks noChangeAspect="1"/>
          </p:cNvPicPr>
          <p:nvPr/>
        </p:nvPicPr>
        <p:blipFill>
          <a:blip r:embed="rId4"/>
          <a:stretch>
            <a:fillRect/>
          </a:stretch>
        </p:blipFill>
        <p:spPr>
          <a:xfrm>
            <a:off x="599224" y="2749970"/>
            <a:ext cx="1068683" cy="962287"/>
          </a:xfrm>
          <a:prstGeom prst="rect">
            <a:avLst/>
          </a:prstGeom>
        </p:spPr>
      </p:pic>
    </p:spTree>
    <p:extLst>
      <p:ext uri="{BB962C8B-B14F-4D97-AF65-F5344CB8AC3E}">
        <p14:creationId xmlns:p14="http://schemas.microsoft.com/office/powerpoint/2010/main" val="351223863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6952" y="326492"/>
            <a:ext cx="10084158" cy="987153"/>
          </a:xfrm>
          <a:solidFill>
            <a:schemeClr val="tx1"/>
          </a:solidFill>
        </p:spPr>
        <p:txBody>
          <a:bodyPr>
            <a:normAutofit/>
          </a:bodyPr>
          <a:lstStyle/>
          <a:p>
            <a:pPr algn="ctr"/>
            <a:r>
              <a:rPr lang="en-US" sz="3200" err="1">
                <a:solidFill>
                  <a:schemeClr val="bg1"/>
                </a:solidFill>
                <a:latin typeface="Segoe Print" panose="02000800000000000000" pitchFamily="2" charset="0"/>
              </a:rPr>
              <a:t>Ffilm</a:t>
            </a:r>
            <a:r>
              <a:rPr lang="en-US" sz="3200">
                <a:solidFill>
                  <a:schemeClr val="bg1"/>
                </a:solidFill>
                <a:latin typeface="Segoe Print" panose="02000800000000000000" pitchFamily="2" charset="0"/>
              </a:rPr>
              <a:t> – </a:t>
            </a:r>
            <a:r>
              <a:rPr lang="en-US" sz="3200" err="1">
                <a:solidFill>
                  <a:schemeClr val="bg1"/>
                </a:solidFill>
                <a:latin typeface="Segoe Print" panose="02000800000000000000" pitchFamily="2" charset="0"/>
              </a:rPr>
              <a:t>Mwy</a:t>
            </a:r>
            <a:r>
              <a:rPr lang="en-US" sz="3200">
                <a:solidFill>
                  <a:schemeClr val="bg1"/>
                </a:solidFill>
                <a:latin typeface="Segoe Print" panose="02000800000000000000" pitchFamily="2" charset="0"/>
              </a:rPr>
              <a:t> </a:t>
            </a:r>
            <a:r>
              <a:rPr lang="en-US" sz="3200" err="1">
                <a:solidFill>
                  <a:schemeClr val="bg1"/>
                </a:solidFill>
                <a:latin typeface="Segoe Print" panose="02000800000000000000" pitchFamily="2" charset="0"/>
              </a:rPr>
              <a:t>o’r</a:t>
            </a:r>
            <a:r>
              <a:rPr lang="en-US" sz="3200">
                <a:solidFill>
                  <a:schemeClr val="bg1"/>
                </a:solidFill>
                <a:latin typeface="Segoe Print" panose="02000800000000000000" pitchFamily="2" charset="0"/>
              </a:rPr>
              <a:t> </a:t>
            </a:r>
            <a:r>
              <a:rPr lang="en-US" sz="3200" err="1">
                <a:solidFill>
                  <a:schemeClr val="bg1"/>
                </a:solidFill>
                <a:latin typeface="Segoe Print" panose="02000800000000000000" pitchFamily="2" charset="0"/>
              </a:rPr>
              <a:t>Gymraeg</a:t>
            </a:r>
            <a:br>
              <a:rPr lang="en-US" sz="3200">
                <a:solidFill>
                  <a:schemeClr val="bg1"/>
                </a:solidFill>
                <a:latin typeface="Segoe Print" panose="02000800000000000000" pitchFamily="2" charset="0"/>
              </a:rPr>
            </a:br>
            <a:r>
              <a:rPr lang="en-US" sz="3200" i="1">
                <a:solidFill>
                  <a:schemeClr val="bg1"/>
                </a:solidFill>
                <a:latin typeface="Segoe Print" panose="02000800000000000000" pitchFamily="2" charset="0"/>
              </a:rPr>
              <a:t>More History of the Welsh Language</a:t>
            </a:r>
          </a:p>
        </p:txBody>
      </p:sp>
      <p:sp>
        <p:nvSpPr>
          <p:cNvPr id="3" name="Content Placeholder 2"/>
          <p:cNvSpPr>
            <a:spLocks noGrp="1"/>
          </p:cNvSpPr>
          <p:nvPr>
            <p:ph idx="1"/>
          </p:nvPr>
        </p:nvSpPr>
        <p:spPr>
          <a:xfrm>
            <a:off x="155180" y="1709853"/>
            <a:ext cx="2470032" cy="4024125"/>
          </a:xfrm>
        </p:spPr>
        <p:txBody>
          <a:bodyPr>
            <a:normAutofit fontScale="92500"/>
          </a:bodyPr>
          <a:lstStyle/>
          <a:p>
            <a:r>
              <a:rPr lang="en-US" dirty="0">
                <a:hlinkClick r:id="rId3"/>
              </a:rPr>
              <a:t>Ein Hiaith: Ffilm 2</a:t>
            </a:r>
            <a:endParaRPr lang="en-US" dirty="0"/>
          </a:p>
          <a:p>
            <a:pPr marL="0" indent="0">
              <a:buNone/>
            </a:pPr>
            <a:endParaRPr lang="en-US" dirty="0">
              <a:hlinkClick r:id="" action="ppaction://noaction"/>
            </a:endParaRPr>
          </a:p>
          <a:p>
            <a:pPr marL="0" indent="0">
              <a:buNone/>
            </a:pPr>
            <a:endParaRPr lang="en-US" dirty="0">
              <a:hlinkClick r:id="" action="ppaction://noaction"/>
            </a:endParaRPr>
          </a:p>
          <a:p>
            <a:pPr marL="0" indent="0">
              <a:buNone/>
            </a:pPr>
            <a:endParaRPr lang="en-US" dirty="0">
              <a:hlinkClick r:id="" action="ppaction://noaction"/>
            </a:endParaRPr>
          </a:p>
          <a:p>
            <a:pPr marL="0" indent="0">
              <a:buNone/>
            </a:pPr>
            <a:r>
              <a:rPr lang="en-US" dirty="0" err="1"/>
              <a:t>Diolch</a:t>
            </a:r>
            <a:r>
              <a:rPr lang="en-US" dirty="0"/>
              <a:t> </a:t>
            </a:r>
            <a:r>
              <a:rPr lang="en-US" dirty="0" err="1"/>
              <a:t>i</a:t>
            </a:r>
            <a:r>
              <a:rPr lang="en-US" dirty="0"/>
              <a:t> </a:t>
            </a:r>
            <a:r>
              <a:rPr lang="en-US" dirty="0" err="1"/>
              <a:t>Golegau</a:t>
            </a:r>
            <a:r>
              <a:rPr lang="en-US" dirty="0"/>
              <a:t> Cymru a </a:t>
            </a:r>
            <a:r>
              <a:rPr lang="en-US" dirty="0" err="1"/>
              <a:t>Llywodraeth</a:t>
            </a:r>
            <a:r>
              <a:rPr lang="en-US" dirty="0"/>
              <a:t> Cymru.</a:t>
            </a:r>
          </a:p>
          <a:p>
            <a:pPr marL="0" indent="0">
              <a:buNone/>
            </a:pPr>
            <a:r>
              <a:rPr lang="en-US" i="1" dirty="0"/>
              <a:t>With thanks to </a:t>
            </a:r>
            <a:r>
              <a:rPr lang="en-US" i="1" dirty="0" err="1"/>
              <a:t>Colegau</a:t>
            </a:r>
            <a:r>
              <a:rPr lang="en-US" i="1" dirty="0"/>
              <a:t> Cymru and the Welsh Government.</a:t>
            </a:r>
          </a:p>
          <a:p>
            <a:pPr marL="0" indent="0">
              <a:buNone/>
            </a:pPr>
            <a:endParaRPr lang="en-US" dirty="0"/>
          </a:p>
        </p:txBody>
      </p:sp>
      <p:pic>
        <p:nvPicPr>
          <p:cNvPr id="4" name="Picture 5" descr="A picture containing room, clock&#10;&#10;Description automatically generated">
            <a:extLst>
              <a:ext uri="{FF2B5EF4-FFF2-40B4-BE49-F238E27FC236}">
                <a16:creationId xmlns:a16="http://schemas.microsoft.com/office/drawing/2014/main" id="{282B79A1-977D-4285-9DDB-3E948849DE67}"/>
              </a:ext>
            </a:extLst>
          </p:cNvPr>
          <p:cNvPicPr>
            <a:picLocks noChangeAspect="1"/>
          </p:cNvPicPr>
          <p:nvPr/>
        </p:nvPicPr>
        <p:blipFill>
          <a:blip r:embed="rId4"/>
          <a:stretch>
            <a:fillRect/>
          </a:stretch>
        </p:blipFill>
        <p:spPr>
          <a:xfrm>
            <a:off x="734717" y="2221333"/>
            <a:ext cx="1068683" cy="962287"/>
          </a:xfrm>
          <a:prstGeom prst="rect">
            <a:avLst/>
          </a:prstGeom>
        </p:spPr>
      </p:pic>
      <p:sp>
        <p:nvSpPr>
          <p:cNvPr id="7" name="Rectangle: Rounded Corners 6">
            <a:extLst>
              <a:ext uri="{FF2B5EF4-FFF2-40B4-BE49-F238E27FC236}">
                <a16:creationId xmlns:a16="http://schemas.microsoft.com/office/drawing/2014/main" id="{4C43A4E2-ABD8-466F-914C-DB7AD34E47C5}"/>
              </a:ext>
            </a:extLst>
          </p:cNvPr>
          <p:cNvSpPr/>
          <p:nvPr/>
        </p:nvSpPr>
        <p:spPr>
          <a:xfrm>
            <a:off x="2671764" y="1449550"/>
            <a:ext cx="9365056" cy="5156789"/>
          </a:xfrm>
          <a:prstGeom prst="round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r>
              <a:rPr lang="en-GB" b="1" dirty="0">
                <a:solidFill>
                  <a:schemeClr val="tx1"/>
                </a:solidFill>
              </a:rPr>
              <a:t>Watch the second film before the next session. </a:t>
            </a:r>
            <a:endParaRPr lang="en-US" b="1" dirty="0">
              <a:solidFill>
                <a:schemeClr val="tx1"/>
              </a:solidFill>
            </a:endParaRPr>
          </a:p>
          <a:p>
            <a:r>
              <a:rPr lang="en-GB" b="1" dirty="0">
                <a:solidFill>
                  <a:schemeClr val="tx1"/>
                </a:solidFill>
              </a:rPr>
              <a:t>We will have a discussion at the beginning of the next session. </a:t>
            </a:r>
          </a:p>
          <a:p>
            <a:endParaRPr lang="en-GB" b="1" dirty="0">
              <a:solidFill>
                <a:schemeClr val="tx1"/>
              </a:solidFill>
              <a:ea typeface="+mn-lt"/>
              <a:cs typeface="+mn-lt"/>
            </a:endParaRPr>
          </a:p>
          <a:p>
            <a:r>
              <a:rPr lang="en-GB" dirty="0">
                <a:solidFill>
                  <a:schemeClr val="tx1"/>
                </a:solidFill>
                <a:ea typeface="+mn-lt"/>
                <a:cs typeface="+mn-lt"/>
              </a:rPr>
              <a:t>· Beth </a:t>
            </a:r>
            <a:r>
              <a:rPr lang="en-GB" dirty="0" err="1">
                <a:solidFill>
                  <a:schemeClr val="tx1"/>
                </a:solidFill>
                <a:ea typeface="+mn-lt"/>
                <a:cs typeface="+mn-lt"/>
              </a:rPr>
              <a:t>oedd</a:t>
            </a:r>
            <a:r>
              <a:rPr lang="en-GB" dirty="0">
                <a:solidFill>
                  <a:schemeClr val="tx1"/>
                </a:solidFill>
                <a:ea typeface="+mn-lt"/>
                <a:cs typeface="+mn-lt"/>
              </a:rPr>
              <a:t> y </a:t>
            </a:r>
            <a:r>
              <a:rPr lang="en-GB" dirty="0" err="1">
                <a:solidFill>
                  <a:schemeClr val="tx1"/>
                </a:solidFill>
                <a:ea typeface="+mn-lt"/>
                <a:cs typeface="+mn-lt"/>
              </a:rPr>
              <a:t>trobwynt</a:t>
            </a:r>
            <a:r>
              <a:rPr lang="en-GB" dirty="0">
                <a:solidFill>
                  <a:schemeClr val="tx1"/>
                </a:solidFill>
                <a:ea typeface="+mn-lt"/>
                <a:cs typeface="+mn-lt"/>
              </a:rPr>
              <a:t> a </a:t>
            </a:r>
            <a:r>
              <a:rPr lang="en-GB" dirty="0" err="1">
                <a:solidFill>
                  <a:schemeClr val="tx1"/>
                </a:solidFill>
                <a:ea typeface="+mn-lt"/>
                <a:cs typeface="+mn-lt"/>
              </a:rPr>
              <a:t>gwelwyd</a:t>
            </a:r>
            <a:r>
              <a:rPr lang="en-GB" dirty="0">
                <a:solidFill>
                  <a:schemeClr val="tx1"/>
                </a:solidFill>
                <a:ea typeface="+mn-lt"/>
                <a:cs typeface="+mn-lt"/>
              </a:rPr>
              <a:t> </a:t>
            </a:r>
            <a:r>
              <a:rPr lang="en-GB" dirty="0" err="1">
                <a:solidFill>
                  <a:schemeClr val="tx1"/>
                </a:solidFill>
                <a:ea typeface="+mn-lt"/>
                <a:cs typeface="+mn-lt"/>
              </a:rPr>
              <a:t>yn</a:t>
            </a:r>
            <a:r>
              <a:rPr lang="en-GB" dirty="0">
                <a:solidFill>
                  <a:schemeClr val="tx1"/>
                </a:solidFill>
                <a:ea typeface="+mn-lt"/>
                <a:cs typeface="+mn-lt"/>
              </a:rPr>
              <a:t> </a:t>
            </a:r>
            <a:r>
              <a:rPr lang="en-GB" dirty="0" err="1">
                <a:solidFill>
                  <a:schemeClr val="tx1"/>
                </a:solidFill>
                <a:ea typeface="+mn-lt"/>
                <a:cs typeface="+mn-lt"/>
              </a:rPr>
              <a:t>ystod</a:t>
            </a:r>
            <a:r>
              <a:rPr lang="en-GB" dirty="0">
                <a:solidFill>
                  <a:schemeClr val="tx1"/>
                </a:solidFill>
                <a:ea typeface="+mn-lt"/>
                <a:cs typeface="+mn-lt"/>
              </a:rPr>
              <a:t> </a:t>
            </a:r>
            <a:r>
              <a:rPr lang="en-GB" dirty="0" err="1">
                <a:solidFill>
                  <a:schemeClr val="tx1"/>
                </a:solidFill>
                <a:ea typeface="+mn-lt"/>
                <a:cs typeface="+mn-lt"/>
              </a:rPr>
              <a:t>yr</a:t>
            </a:r>
            <a:r>
              <a:rPr lang="en-GB" dirty="0">
                <a:solidFill>
                  <a:schemeClr val="tx1"/>
                </a:solidFill>
                <a:ea typeface="+mn-lt"/>
                <a:cs typeface="+mn-lt"/>
              </a:rPr>
              <a:t> 20fed </a:t>
            </a:r>
            <a:r>
              <a:rPr lang="en-GB" dirty="0" err="1">
                <a:solidFill>
                  <a:schemeClr val="tx1"/>
                </a:solidFill>
                <a:ea typeface="+mn-lt"/>
                <a:cs typeface="+mn-lt"/>
              </a:rPr>
              <a:t>ganrif</a:t>
            </a:r>
            <a:r>
              <a:rPr lang="en-GB" dirty="0">
                <a:solidFill>
                  <a:schemeClr val="tx1"/>
                </a:solidFill>
                <a:ea typeface="+mn-lt"/>
                <a:cs typeface="+mn-lt"/>
              </a:rPr>
              <a:t>?</a:t>
            </a:r>
            <a:endParaRPr lang="en-GB" dirty="0">
              <a:solidFill>
                <a:schemeClr val="tx1"/>
              </a:solidFill>
            </a:endParaRPr>
          </a:p>
          <a:p>
            <a:r>
              <a:rPr lang="en-GB" dirty="0">
                <a:solidFill>
                  <a:schemeClr val="tx1"/>
                </a:solidFill>
                <a:ea typeface="+mn-lt"/>
                <a:cs typeface="+mn-lt"/>
              </a:rPr>
              <a:t>What was the </a:t>
            </a:r>
            <a:r>
              <a:rPr lang="en-GB" dirty="0" err="1">
                <a:solidFill>
                  <a:schemeClr val="tx1"/>
                </a:solidFill>
                <a:ea typeface="+mn-lt"/>
                <a:cs typeface="+mn-lt"/>
              </a:rPr>
              <a:t>turnng</a:t>
            </a:r>
            <a:r>
              <a:rPr lang="en-GB" dirty="0">
                <a:solidFill>
                  <a:schemeClr val="tx1"/>
                </a:solidFill>
                <a:ea typeface="+mn-lt"/>
                <a:cs typeface="+mn-lt"/>
              </a:rPr>
              <a:t> point in the 20th century?</a:t>
            </a:r>
            <a:endParaRPr lang="en-GB" dirty="0">
              <a:solidFill>
                <a:schemeClr val="tx1"/>
              </a:solidFill>
            </a:endParaRPr>
          </a:p>
          <a:p>
            <a:endParaRPr lang="en-GB" dirty="0">
              <a:solidFill>
                <a:schemeClr val="tx1"/>
              </a:solidFill>
              <a:ea typeface="+mn-lt"/>
              <a:cs typeface="+mn-lt"/>
            </a:endParaRPr>
          </a:p>
          <a:p>
            <a:r>
              <a:rPr lang="en-GB" dirty="0">
                <a:solidFill>
                  <a:schemeClr val="tx1"/>
                </a:solidFill>
                <a:ea typeface="+mn-lt"/>
                <a:cs typeface="+mn-lt"/>
              </a:rPr>
              <a:t>· “For the Welsh Language to survive it needed to be valued.”                   </a:t>
            </a:r>
          </a:p>
          <a:p>
            <a:r>
              <a:rPr lang="en-GB" dirty="0">
                <a:solidFill>
                  <a:schemeClr val="tx1"/>
                </a:solidFill>
                <a:ea typeface="+mn-lt"/>
                <a:cs typeface="+mn-lt"/>
              </a:rPr>
              <a:t>    </a:t>
            </a:r>
            <a:r>
              <a:rPr lang="en-GB" dirty="0" err="1">
                <a:solidFill>
                  <a:schemeClr val="tx1"/>
                </a:solidFill>
                <a:ea typeface="+mn-lt"/>
                <a:cs typeface="+mn-lt"/>
              </a:rPr>
              <a:t>Trafodwch</a:t>
            </a:r>
            <a:r>
              <a:rPr lang="en-GB" dirty="0">
                <a:solidFill>
                  <a:schemeClr val="tx1"/>
                </a:solidFill>
                <a:ea typeface="+mn-lt"/>
                <a:cs typeface="+mn-lt"/>
              </a:rPr>
              <a:t>/ Discuss.</a:t>
            </a:r>
            <a:endParaRPr lang="en-GB" dirty="0">
              <a:solidFill>
                <a:schemeClr val="tx1"/>
              </a:solidFill>
            </a:endParaRPr>
          </a:p>
          <a:p>
            <a:endParaRPr lang="en-GB" dirty="0">
              <a:solidFill>
                <a:schemeClr val="tx1"/>
              </a:solidFill>
              <a:ea typeface="+mn-lt"/>
              <a:cs typeface="+mn-lt"/>
            </a:endParaRPr>
          </a:p>
          <a:p>
            <a:r>
              <a:rPr lang="en-GB" dirty="0">
                <a:solidFill>
                  <a:schemeClr val="tx1"/>
                </a:solidFill>
                <a:ea typeface="+mn-lt"/>
                <a:cs typeface="+mn-lt"/>
              </a:rPr>
              <a:t>· </a:t>
            </a:r>
            <a:r>
              <a:rPr lang="en-GB" dirty="0" err="1">
                <a:solidFill>
                  <a:schemeClr val="tx1"/>
                </a:solidFill>
                <a:ea typeface="+mn-lt"/>
                <a:cs typeface="+mn-lt"/>
              </a:rPr>
              <a:t>Oeddech</a:t>
            </a:r>
            <a:r>
              <a:rPr lang="en-GB" dirty="0">
                <a:solidFill>
                  <a:schemeClr val="tx1"/>
                </a:solidFill>
                <a:ea typeface="+mn-lt"/>
                <a:cs typeface="+mn-lt"/>
              </a:rPr>
              <a:t> </a:t>
            </a:r>
            <a:r>
              <a:rPr lang="en-GB" dirty="0" err="1">
                <a:solidFill>
                  <a:schemeClr val="tx1"/>
                </a:solidFill>
                <a:ea typeface="+mn-lt"/>
                <a:cs typeface="+mn-lt"/>
              </a:rPr>
              <a:t>chi’n</a:t>
            </a:r>
            <a:r>
              <a:rPr lang="en-GB" dirty="0">
                <a:solidFill>
                  <a:schemeClr val="tx1"/>
                </a:solidFill>
                <a:ea typeface="+mn-lt"/>
                <a:cs typeface="+mn-lt"/>
              </a:rPr>
              <a:t> </a:t>
            </a:r>
            <a:r>
              <a:rPr lang="en-GB" dirty="0" err="1">
                <a:solidFill>
                  <a:schemeClr val="tx1"/>
                </a:solidFill>
                <a:ea typeface="+mn-lt"/>
                <a:cs typeface="+mn-lt"/>
              </a:rPr>
              <a:t>ymwybodol</a:t>
            </a:r>
            <a:r>
              <a:rPr lang="en-GB" dirty="0">
                <a:solidFill>
                  <a:schemeClr val="tx1"/>
                </a:solidFill>
                <a:ea typeface="+mn-lt"/>
                <a:cs typeface="+mn-lt"/>
              </a:rPr>
              <a:t> o </a:t>
            </a:r>
            <a:r>
              <a:rPr lang="en-GB" dirty="0" err="1">
                <a:solidFill>
                  <a:schemeClr val="tx1"/>
                </a:solidFill>
                <a:ea typeface="+mn-lt"/>
                <a:cs typeface="+mn-lt"/>
              </a:rPr>
              <a:t>hanes</a:t>
            </a:r>
            <a:r>
              <a:rPr lang="en-GB" dirty="0">
                <a:solidFill>
                  <a:schemeClr val="tx1"/>
                </a:solidFill>
                <a:ea typeface="+mn-lt"/>
                <a:cs typeface="+mn-lt"/>
              </a:rPr>
              <a:t> </a:t>
            </a:r>
            <a:r>
              <a:rPr lang="en-GB" dirty="0" err="1">
                <a:solidFill>
                  <a:schemeClr val="tx1"/>
                </a:solidFill>
                <a:ea typeface="+mn-lt"/>
                <a:cs typeface="+mn-lt"/>
              </a:rPr>
              <a:t>sefydlu</a:t>
            </a:r>
            <a:r>
              <a:rPr lang="en-GB" dirty="0">
                <a:solidFill>
                  <a:schemeClr val="tx1"/>
                </a:solidFill>
                <a:ea typeface="+mn-lt"/>
                <a:cs typeface="+mn-lt"/>
              </a:rPr>
              <a:t> S4C? </a:t>
            </a:r>
            <a:r>
              <a:rPr lang="en-GB" dirty="0" err="1">
                <a:solidFill>
                  <a:schemeClr val="tx1"/>
                </a:solidFill>
                <a:ea typeface="+mn-lt"/>
                <a:cs typeface="+mn-lt"/>
              </a:rPr>
              <a:t>Oeddech</a:t>
            </a:r>
            <a:r>
              <a:rPr lang="en-GB" dirty="0">
                <a:solidFill>
                  <a:schemeClr val="tx1"/>
                </a:solidFill>
                <a:ea typeface="+mn-lt"/>
                <a:cs typeface="+mn-lt"/>
              </a:rPr>
              <a:t> </a:t>
            </a:r>
            <a:r>
              <a:rPr lang="en-GB" dirty="0" err="1">
                <a:solidFill>
                  <a:schemeClr val="tx1"/>
                </a:solidFill>
                <a:ea typeface="+mn-lt"/>
                <a:cs typeface="+mn-lt"/>
              </a:rPr>
              <a:t>chi’n</a:t>
            </a:r>
            <a:r>
              <a:rPr lang="en-GB" dirty="0">
                <a:solidFill>
                  <a:schemeClr val="tx1"/>
                </a:solidFill>
                <a:ea typeface="+mn-lt"/>
                <a:cs typeface="+mn-lt"/>
              </a:rPr>
              <a:t> </a:t>
            </a:r>
            <a:r>
              <a:rPr lang="en-GB" dirty="0" err="1">
                <a:solidFill>
                  <a:schemeClr val="tx1"/>
                </a:solidFill>
                <a:ea typeface="+mn-lt"/>
                <a:cs typeface="+mn-lt"/>
              </a:rPr>
              <a:t>gwybod</a:t>
            </a:r>
            <a:r>
              <a:rPr lang="en-GB" dirty="0">
                <a:solidFill>
                  <a:schemeClr val="tx1"/>
                </a:solidFill>
                <a:ea typeface="+mn-lt"/>
                <a:cs typeface="+mn-lt"/>
              </a:rPr>
              <a:t> am </a:t>
            </a:r>
            <a:r>
              <a:rPr lang="en-GB" dirty="0" err="1">
                <a:solidFill>
                  <a:schemeClr val="tx1"/>
                </a:solidFill>
                <a:ea typeface="+mn-lt"/>
                <a:cs typeface="+mn-lt"/>
              </a:rPr>
              <a:t>fygythiad</a:t>
            </a:r>
            <a:r>
              <a:rPr lang="en-GB" dirty="0">
                <a:solidFill>
                  <a:schemeClr val="tx1"/>
                </a:solidFill>
                <a:ea typeface="+mn-lt"/>
                <a:cs typeface="+mn-lt"/>
              </a:rPr>
              <a:t> Gwynfor Evans? </a:t>
            </a:r>
          </a:p>
          <a:p>
            <a:r>
              <a:rPr lang="en-GB" dirty="0">
                <a:solidFill>
                  <a:schemeClr val="tx1"/>
                </a:solidFill>
                <a:ea typeface="+mn-lt"/>
                <a:cs typeface="+mn-lt"/>
              </a:rPr>
              <a:t>  Did you know about S4C? Gwynfor Evans’ hunger strike threat.</a:t>
            </a:r>
            <a:endParaRPr lang="en-GB" dirty="0">
              <a:solidFill>
                <a:schemeClr val="tx1"/>
              </a:solidFill>
            </a:endParaRPr>
          </a:p>
          <a:p>
            <a:endParaRPr lang="en-GB" dirty="0">
              <a:solidFill>
                <a:schemeClr val="tx1"/>
              </a:solidFill>
              <a:ea typeface="+mn-lt"/>
              <a:cs typeface="+mn-lt"/>
            </a:endParaRPr>
          </a:p>
          <a:p>
            <a:r>
              <a:rPr lang="en-GB" dirty="0">
                <a:solidFill>
                  <a:schemeClr val="tx1"/>
                </a:solidFill>
                <a:ea typeface="+mn-lt"/>
                <a:cs typeface="+mn-lt"/>
              </a:rPr>
              <a:t>· Pa mor </a:t>
            </a:r>
            <a:r>
              <a:rPr lang="en-GB" dirty="0" err="1">
                <a:solidFill>
                  <a:schemeClr val="tx1"/>
                </a:solidFill>
                <a:ea typeface="+mn-lt"/>
                <a:cs typeface="+mn-lt"/>
              </a:rPr>
              <a:t>bwysig</a:t>
            </a:r>
            <a:r>
              <a:rPr lang="en-GB" dirty="0">
                <a:solidFill>
                  <a:schemeClr val="tx1"/>
                </a:solidFill>
                <a:ea typeface="+mn-lt"/>
                <a:cs typeface="+mn-lt"/>
              </a:rPr>
              <a:t> </a:t>
            </a:r>
            <a:r>
              <a:rPr lang="en-GB" dirty="0" err="1">
                <a:solidFill>
                  <a:schemeClr val="tx1"/>
                </a:solidFill>
                <a:ea typeface="+mn-lt"/>
                <a:cs typeface="+mn-lt"/>
              </a:rPr>
              <a:t>oedd</a:t>
            </a:r>
            <a:r>
              <a:rPr lang="en-GB" dirty="0">
                <a:solidFill>
                  <a:schemeClr val="tx1"/>
                </a:solidFill>
                <a:ea typeface="+mn-lt"/>
                <a:cs typeface="+mn-lt"/>
              </a:rPr>
              <a:t> </a:t>
            </a:r>
            <a:r>
              <a:rPr lang="en-GB" dirty="0" err="1">
                <a:solidFill>
                  <a:schemeClr val="tx1"/>
                </a:solidFill>
                <a:ea typeface="+mn-lt"/>
                <a:cs typeface="+mn-lt"/>
              </a:rPr>
              <a:t>sefydlu</a:t>
            </a:r>
            <a:r>
              <a:rPr lang="en-GB" dirty="0">
                <a:solidFill>
                  <a:schemeClr val="tx1"/>
                </a:solidFill>
                <a:ea typeface="+mn-lt"/>
                <a:cs typeface="+mn-lt"/>
              </a:rPr>
              <a:t>  S4C </a:t>
            </a:r>
            <a:r>
              <a:rPr lang="en-GB" dirty="0" err="1">
                <a:solidFill>
                  <a:schemeClr val="tx1"/>
                </a:solidFill>
                <a:ea typeface="+mn-lt"/>
                <a:cs typeface="+mn-lt"/>
              </a:rPr>
              <a:t>yn</a:t>
            </a:r>
            <a:r>
              <a:rPr lang="en-GB" dirty="0">
                <a:solidFill>
                  <a:schemeClr val="tx1"/>
                </a:solidFill>
                <a:ea typeface="+mn-lt"/>
                <a:cs typeface="+mn-lt"/>
              </a:rPr>
              <a:t> </a:t>
            </a:r>
            <a:r>
              <a:rPr lang="en-GB" dirty="0" err="1">
                <a:solidFill>
                  <a:schemeClr val="tx1"/>
                </a:solidFill>
                <a:ea typeface="+mn-lt"/>
                <a:cs typeface="+mn-lt"/>
              </a:rPr>
              <a:t>eich</a:t>
            </a:r>
            <a:r>
              <a:rPr lang="en-GB" dirty="0">
                <a:solidFill>
                  <a:schemeClr val="tx1"/>
                </a:solidFill>
                <a:ea typeface="+mn-lt"/>
                <a:cs typeface="+mn-lt"/>
              </a:rPr>
              <a:t> barn?</a:t>
            </a:r>
            <a:endParaRPr lang="en-GB" dirty="0">
              <a:solidFill>
                <a:schemeClr val="tx1"/>
              </a:solidFill>
            </a:endParaRPr>
          </a:p>
          <a:p>
            <a:r>
              <a:rPr lang="en-GB" dirty="0">
                <a:solidFill>
                  <a:schemeClr val="tx1"/>
                </a:solidFill>
                <a:ea typeface="+mn-lt"/>
                <a:cs typeface="+mn-lt"/>
              </a:rPr>
              <a:t>   How important in S4C in your opinion?</a:t>
            </a:r>
            <a:endParaRPr lang="en-GB"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GB" b="1" dirty="0">
              <a:solidFill>
                <a:schemeClr val="tx1"/>
              </a:solidFill>
            </a:endParaRPr>
          </a:p>
        </p:txBody>
      </p:sp>
      <p:pic>
        <p:nvPicPr>
          <p:cNvPr id="8" name="Picture 8" descr="A close up of a logo&#10;&#10;Description automatically generated">
            <a:extLst>
              <a:ext uri="{FF2B5EF4-FFF2-40B4-BE49-F238E27FC236}">
                <a16:creationId xmlns:a16="http://schemas.microsoft.com/office/drawing/2014/main" id="{6C33E127-0024-4072-96DE-0ABAE8AC6487}"/>
              </a:ext>
            </a:extLst>
          </p:cNvPr>
          <p:cNvPicPr>
            <a:picLocks noChangeAspect="1"/>
          </p:cNvPicPr>
          <p:nvPr/>
        </p:nvPicPr>
        <p:blipFill>
          <a:blip r:embed="rId5"/>
          <a:stretch>
            <a:fillRect/>
          </a:stretch>
        </p:blipFill>
        <p:spPr>
          <a:xfrm>
            <a:off x="11224917" y="959691"/>
            <a:ext cx="965201" cy="987506"/>
          </a:xfrm>
          <a:prstGeom prst="rect">
            <a:avLst/>
          </a:prstGeom>
        </p:spPr>
      </p:pic>
      <p:pic>
        <p:nvPicPr>
          <p:cNvPr id="10" name="Picture 7" descr="A picture containing graphics, room&#10;&#10;Description automatically generated">
            <a:extLst>
              <a:ext uri="{FF2B5EF4-FFF2-40B4-BE49-F238E27FC236}">
                <a16:creationId xmlns:a16="http://schemas.microsoft.com/office/drawing/2014/main" id="{114BDC35-7528-4742-BD8D-936792B6C781}"/>
              </a:ext>
            </a:extLst>
          </p:cNvPr>
          <p:cNvPicPr>
            <a:picLocks noChangeAspect="1"/>
          </p:cNvPicPr>
          <p:nvPr/>
        </p:nvPicPr>
        <p:blipFill>
          <a:blip r:embed="rId6"/>
          <a:stretch>
            <a:fillRect/>
          </a:stretch>
        </p:blipFill>
        <p:spPr>
          <a:xfrm>
            <a:off x="10459528" y="5348106"/>
            <a:ext cx="1530740" cy="1258964"/>
          </a:xfrm>
          <a:prstGeom prst="rect">
            <a:avLst/>
          </a:prstGeom>
        </p:spPr>
      </p:pic>
    </p:spTree>
    <p:extLst>
      <p:ext uri="{BB962C8B-B14F-4D97-AF65-F5344CB8AC3E}">
        <p14:creationId xmlns:p14="http://schemas.microsoft.com/office/powerpoint/2010/main" val="383134027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ext uri="{D42A27DB-BD31-4B8C-83A1-F6EECF244321}">
                <p14:modId xmlns:p14="http://schemas.microsoft.com/office/powerpoint/2010/main" val="1912242302"/>
              </p:ext>
            </p:extLst>
          </p:nvPr>
        </p:nvGraphicFramePr>
        <p:xfrm>
          <a:off x="3571438" y="1447841"/>
          <a:ext cx="6012668" cy="5041499"/>
        </p:xfrm>
        <a:graphic>
          <a:graphicData uri="http://schemas.openxmlformats.org/drawingml/2006/table">
            <a:tbl>
              <a:tblPr firstRow="1" firstCol="1" bandRow="1"/>
              <a:tblGrid>
                <a:gridCol w="1260140">
                  <a:extLst>
                    <a:ext uri="{9D8B030D-6E8A-4147-A177-3AD203B41FA5}">
                      <a16:colId xmlns:a16="http://schemas.microsoft.com/office/drawing/2014/main" val="20000"/>
                    </a:ext>
                  </a:extLst>
                </a:gridCol>
                <a:gridCol w="1620180">
                  <a:extLst>
                    <a:ext uri="{9D8B030D-6E8A-4147-A177-3AD203B41FA5}">
                      <a16:colId xmlns:a16="http://schemas.microsoft.com/office/drawing/2014/main" val="20001"/>
                    </a:ext>
                  </a:extLst>
                </a:gridCol>
                <a:gridCol w="3132348">
                  <a:extLst>
                    <a:ext uri="{9D8B030D-6E8A-4147-A177-3AD203B41FA5}">
                      <a16:colId xmlns:a16="http://schemas.microsoft.com/office/drawing/2014/main" val="20002"/>
                    </a:ext>
                  </a:extLst>
                </a:gridCol>
              </a:tblGrid>
              <a:tr h="538219">
                <a:tc>
                  <a:txBody>
                    <a:bodyPr/>
                    <a:lstStyle/>
                    <a:p>
                      <a:pPr>
                        <a:spcAft>
                          <a:spcPts val="0"/>
                        </a:spcAft>
                      </a:pPr>
                      <a:r>
                        <a:rPr lang="cy-GB" sz="1800" b="1">
                          <a:solidFill>
                            <a:srgbClr val="3B3B3B"/>
                          </a:solidFill>
                          <a:effectLst/>
                          <a:latin typeface="Arial" charset="0"/>
                          <a:ea typeface="ＭＳ 明朝" charset="-128"/>
                          <a:cs typeface="Times New Roman" charset="0"/>
                        </a:rPr>
                        <a:t>1891</a:t>
                      </a:r>
                      <a:endParaRPr lang="en-GB" sz="180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54.5%</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800" dirty="0">
                          <a:effectLst/>
                          <a:latin typeface="Arial" charset="0"/>
                          <a:ea typeface="ＭＳ 明朝" charset="-128"/>
                          <a:cs typeface="Times New Roman" charset="0"/>
                        </a:rPr>
                        <a:t>910,289 o siaradwyr</a:t>
                      </a:r>
                      <a:endParaRPr lang="en-GB" sz="1800" dirty="0">
                        <a:effectLst/>
                        <a:latin typeface="Calibri" charset="0"/>
                        <a:ea typeface="ＭＳ 明朝" charset="-128"/>
                        <a:cs typeface="Times New Roman" charset="0"/>
                      </a:endParaRPr>
                    </a:p>
                    <a:p>
                      <a:pPr>
                        <a:spcAft>
                          <a:spcPts val="0"/>
                        </a:spcAft>
                      </a:pP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0"/>
                  </a:ext>
                </a:extLst>
              </a:tr>
              <a:tr h="538219">
                <a:tc>
                  <a:txBody>
                    <a:bodyPr/>
                    <a:lstStyle/>
                    <a:p>
                      <a:pPr>
                        <a:spcAft>
                          <a:spcPts val="0"/>
                        </a:spcAft>
                      </a:pPr>
                      <a:r>
                        <a:rPr lang="cy-GB" sz="1800" b="1">
                          <a:solidFill>
                            <a:srgbClr val="3B3B3B"/>
                          </a:solidFill>
                          <a:effectLst/>
                          <a:latin typeface="Arial" charset="0"/>
                          <a:ea typeface="ＭＳ 明朝" charset="-128"/>
                          <a:cs typeface="Times New Roman" charset="0"/>
                        </a:rPr>
                        <a:t>1901</a:t>
                      </a:r>
                      <a:endParaRPr lang="en-GB" sz="180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49.9%</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800" dirty="0">
                          <a:effectLst/>
                          <a:latin typeface="Arial" charset="0"/>
                          <a:ea typeface="ＭＳ 明朝" charset="-128"/>
                          <a:cs typeface="Times New Roman" charset="0"/>
                        </a:rPr>
                        <a:t>929,824 o siaradwyr</a:t>
                      </a:r>
                      <a:endParaRPr lang="en-GB" sz="1800" dirty="0">
                        <a:effectLst/>
                        <a:latin typeface="Calibri" charset="0"/>
                        <a:ea typeface="ＭＳ 明朝" charset="-128"/>
                        <a:cs typeface="Times New Roman" charset="0"/>
                      </a:endParaRPr>
                    </a:p>
                    <a:p>
                      <a:pPr>
                        <a:spcAft>
                          <a:spcPts val="0"/>
                        </a:spcAft>
                      </a:pP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347153">
                <a:tc>
                  <a:txBody>
                    <a:bodyPr/>
                    <a:lstStyle/>
                    <a:p>
                      <a:pPr>
                        <a:spcAft>
                          <a:spcPts val="0"/>
                        </a:spcAft>
                      </a:pPr>
                      <a:r>
                        <a:rPr lang="cy-GB" sz="1800" b="1">
                          <a:solidFill>
                            <a:srgbClr val="3B3B3B"/>
                          </a:solidFill>
                          <a:effectLst/>
                          <a:latin typeface="Arial" charset="0"/>
                          <a:ea typeface="ＭＳ 明朝" charset="-128"/>
                          <a:cs typeface="Times New Roman" charset="0"/>
                        </a:rPr>
                        <a:t>1911</a:t>
                      </a:r>
                      <a:endParaRPr lang="en-GB" sz="180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43.5%</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977,366 o siaradwyr</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538219">
                <a:tc>
                  <a:txBody>
                    <a:bodyPr/>
                    <a:lstStyle/>
                    <a:p>
                      <a:pPr>
                        <a:spcAft>
                          <a:spcPts val="0"/>
                        </a:spcAft>
                      </a:pPr>
                      <a:r>
                        <a:rPr lang="cy-GB" sz="1800" b="1" dirty="0">
                          <a:solidFill>
                            <a:srgbClr val="3B3B3B"/>
                          </a:solidFill>
                          <a:effectLst/>
                          <a:latin typeface="Arial" charset="0"/>
                          <a:ea typeface="ＭＳ 明朝" charset="-128"/>
                          <a:cs typeface="Times New Roman" charset="0"/>
                        </a:rPr>
                        <a:t>1931</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36.8%</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800" dirty="0">
                          <a:effectLst/>
                          <a:latin typeface="Arial" charset="0"/>
                          <a:ea typeface="ＭＳ 明朝" charset="-128"/>
                          <a:cs typeface="Times New Roman" charset="0"/>
                        </a:rPr>
                        <a:t>909,261 o siaradwyr</a:t>
                      </a:r>
                      <a:endParaRPr lang="en-GB" sz="1800" dirty="0">
                        <a:effectLst/>
                        <a:latin typeface="Calibri" charset="0"/>
                        <a:ea typeface="ＭＳ 明朝" charset="-128"/>
                        <a:cs typeface="Times New Roman" charset="0"/>
                      </a:endParaRPr>
                    </a:p>
                    <a:p>
                      <a:pPr>
                        <a:spcAft>
                          <a:spcPts val="0"/>
                        </a:spcAft>
                      </a:pP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426933">
                <a:tc>
                  <a:txBody>
                    <a:bodyPr/>
                    <a:lstStyle/>
                    <a:p>
                      <a:pPr>
                        <a:spcAft>
                          <a:spcPts val="0"/>
                        </a:spcAft>
                      </a:pPr>
                      <a:r>
                        <a:rPr lang="cy-GB" sz="1800" b="1">
                          <a:solidFill>
                            <a:srgbClr val="3B3B3B"/>
                          </a:solidFill>
                          <a:effectLst/>
                          <a:latin typeface="Arial" charset="0"/>
                          <a:ea typeface="ＭＳ 明朝" charset="-128"/>
                          <a:cs typeface="Times New Roman" charset="0"/>
                        </a:rPr>
                        <a:t>1951</a:t>
                      </a:r>
                      <a:endParaRPr lang="en-GB" sz="180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28.9%</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 714,686 o siaradwyr</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538219">
                <a:tc>
                  <a:txBody>
                    <a:bodyPr/>
                    <a:lstStyle/>
                    <a:p>
                      <a:pPr>
                        <a:spcAft>
                          <a:spcPts val="0"/>
                        </a:spcAft>
                      </a:pPr>
                      <a:r>
                        <a:rPr lang="cy-GB" sz="1800" b="1">
                          <a:solidFill>
                            <a:srgbClr val="3B3B3B"/>
                          </a:solidFill>
                          <a:effectLst/>
                          <a:latin typeface="Arial" charset="0"/>
                          <a:ea typeface="ＭＳ 明朝" charset="-128"/>
                          <a:cs typeface="Times New Roman" charset="0"/>
                        </a:rPr>
                        <a:t>1981</a:t>
                      </a:r>
                      <a:endParaRPr lang="en-GB" sz="180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18.9%</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800" dirty="0">
                          <a:effectLst/>
                          <a:latin typeface="Arial" charset="0"/>
                          <a:ea typeface="ＭＳ 明朝" charset="-128"/>
                          <a:cs typeface="Times New Roman" charset="0"/>
                        </a:rPr>
                        <a:t>508,207 o siaradwyr</a:t>
                      </a:r>
                      <a:endParaRPr lang="en-GB" sz="1800" dirty="0">
                        <a:effectLst/>
                        <a:latin typeface="Calibri" charset="0"/>
                        <a:ea typeface="ＭＳ 明朝" charset="-128"/>
                        <a:cs typeface="Times New Roman" charset="0"/>
                      </a:endParaRPr>
                    </a:p>
                    <a:p>
                      <a:pPr>
                        <a:spcAft>
                          <a:spcPts val="0"/>
                        </a:spcAft>
                      </a:pP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538219">
                <a:tc>
                  <a:txBody>
                    <a:bodyPr/>
                    <a:lstStyle/>
                    <a:p>
                      <a:pPr>
                        <a:spcAft>
                          <a:spcPts val="0"/>
                        </a:spcAft>
                      </a:pPr>
                      <a:r>
                        <a:rPr lang="cy-GB" sz="1800" b="1">
                          <a:solidFill>
                            <a:srgbClr val="3B3B3B"/>
                          </a:solidFill>
                          <a:effectLst/>
                          <a:latin typeface="Arial" charset="0"/>
                          <a:ea typeface="ＭＳ 明朝" charset="-128"/>
                          <a:cs typeface="Times New Roman" charset="0"/>
                        </a:rPr>
                        <a:t>1991</a:t>
                      </a:r>
                      <a:endParaRPr lang="en-GB" sz="180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18.6%</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800" dirty="0">
                          <a:effectLst/>
                          <a:latin typeface="Arial" charset="0"/>
                          <a:ea typeface="ＭＳ 明朝" charset="-128"/>
                          <a:cs typeface="Times New Roman" charset="0"/>
                        </a:rPr>
                        <a:t>508,098 o siaradwyr</a:t>
                      </a:r>
                      <a:endParaRPr lang="en-GB" sz="1800" dirty="0">
                        <a:effectLst/>
                        <a:latin typeface="Calibri" charset="0"/>
                        <a:ea typeface="ＭＳ 明朝" charset="-128"/>
                        <a:cs typeface="Times New Roman" charset="0"/>
                      </a:endParaRPr>
                    </a:p>
                    <a:p>
                      <a:pPr>
                        <a:spcAft>
                          <a:spcPts val="0"/>
                        </a:spcAft>
                      </a:pP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r h="426933">
                <a:tc>
                  <a:txBody>
                    <a:bodyPr/>
                    <a:lstStyle/>
                    <a:p>
                      <a:pPr>
                        <a:spcAft>
                          <a:spcPts val="0"/>
                        </a:spcAft>
                      </a:pPr>
                      <a:r>
                        <a:rPr lang="cy-GB" sz="1800" b="1">
                          <a:effectLst/>
                          <a:latin typeface="Arial" charset="0"/>
                          <a:ea typeface="ＭＳ 明朝" charset="-128"/>
                          <a:cs typeface="Times New Roman" charset="0"/>
                        </a:rPr>
                        <a:t>2001</a:t>
                      </a:r>
                      <a:endParaRPr lang="en-GB" sz="180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20.8%</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effectLst/>
                          <a:latin typeface="Arial" charset="0"/>
                          <a:ea typeface="ＭＳ 明朝" charset="-128"/>
                          <a:cs typeface="Times New Roman" charset="0"/>
                        </a:rPr>
                        <a:t>582,368 o siaradwyr</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7"/>
                  </a:ext>
                </a:extLst>
              </a:tr>
              <a:tr h="1076438">
                <a:tc>
                  <a:txBody>
                    <a:bodyPr/>
                    <a:lstStyle/>
                    <a:p>
                      <a:pPr>
                        <a:spcAft>
                          <a:spcPts val="0"/>
                        </a:spcAft>
                      </a:pPr>
                      <a:r>
                        <a:rPr lang="cy-GB" sz="1800" b="1">
                          <a:effectLst/>
                          <a:latin typeface="Arial" charset="0"/>
                          <a:ea typeface="ＭＳ 明朝" charset="-128"/>
                          <a:cs typeface="Times New Roman" charset="0"/>
                        </a:rPr>
                        <a:t>2011</a:t>
                      </a:r>
                      <a:endParaRPr lang="en-GB" sz="180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cy-GB" sz="1800" dirty="0">
                          <a:solidFill>
                            <a:srgbClr val="313131"/>
                          </a:solidFill>
                          <a:effectLst/>
                          <a:latin typeface="Helvetica" charset="0"/>
                          <a:ea typeface="ＭＳ 明朝" charset="-128"/>
                          <a:cs typeface="Helvetica" charset="0"/>
                        </a:rPr>
                        <a:t>19.0%</a:t>
                      </a: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y-GB" sz="1800" dirty="0">
                          <a:solidFill>
                            <a:srgbClr val="0070C0"/>
                          </a:solidFill>
                          <a:effectLst/>
                          <a:latin typeface="Helvetica" charset="0"/>
                          <a:ea typeface="ＭＳ 明朝" charset="-128"/>
                          <a:cs typeface="Helvetica" charset="0"/>
                        </a:rPr>
                        <a:t>562,000 o siaradwyr gyda’r canran mwyaf ymhlith y grŵp oedran 5-15 oed.</a:t>
                      </a:r>
                      <a:endParaRPr lang="en-GB" sz="1800" dirty="0">
                        <a:solidFill>
                          <a:srgbClr val="0070C0"/>
                        </a:solidFill>
                        <a:effectLst/>
                        <a:latin typeface="Calibri" charset="0"/>
                        <a:ea typeface="ＭＳ 明朝" charset="-128"/>
                        <a:cs typeface="Times New Roman" charset="0"/>
                      </a:endParaRPr>
                    </a:p>
                    <a:p>
                      <a:pPr>
                        <a:spcAft>
                          <a:spcPts val="0"/>
                        </a:spcAft>
                      </a:pPr>
                      <a:endParaRPr lang="en-GB" sz="1800" dirty="0">
                        <a:effectLst/>
                        <a:latin typeface="Calibri" charset="0"/>
                        <a:ea typeface="ＭＳ 明朝" charset="-128"/>
                        <a:cs typeface="Times New Roman" charset="0"/>
                      </a:endParaRPr>
                    </a:p>
                  </a:txBody>
                  <a:tcPr marL="10785" marR="107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0008"/>
                  </a:ext>
                </a:extLst>
              </a:tr>
            </a:tbl>
          </a:graphicData>
        </a:graphic>
      </p:graphicFrame>
      <p:sp>
        <p:nvSpPr>
          <p:cNvPr id="6" name="Title 5"/>
          <p:cNvSpPr>
            <a:spLocks noGrp="1"/>
          </p:cNvSpPr>
          <p:nvPr>
            <p:ph type="title"/>
          </p:nvPr>
        </p:nvSpPr>
        <p:spPr>
          <a:xfrm>
            <a:off x="3179676" y="368660"/>
            <a:ext cx="8172450" cy="994172"/>
          </a:xfrm>
        </p:spPr>
        <p:txBody>
          <a:bodyPr>
            <a:normAutofit fontScale="90000"/>
          </a:bodyPr>
          <a:lstStyle/>
          <a:p>
            <a:r>
              <a:rPr lang="en-US" sz="2400" dirty="0" err="1">
                <a:solidFill>
                  <a:schemeClr val="tx1">
                    <a:lumMod val="50000"/>
                  </a:schemeClr>
                </a:solidFill>
              </a:rPr>
              <a:t>Nifer</a:t>
            </a:r>
            <a:r>
              <a:rPr lang="en-US" sz="2400" dirty="0">
                <a:solidFill>
                  <a:schemeClr val="tx1">
                    <a:lumMod val="50000"/>
                  </a:schemeClr>
                </a:solidFill>
              </a:rPr>
              <a:t> </a:t>
            </a:r>
            <a:r>
              <a:rPr lang="en-US" sz="2400" dirty="0" err="1">
                <a:solidFill>
                  <a:schemeClr val="tx1">
                    <a:lumMod val="50000"/>
                  </a:schemeClr>
                </a:solidFill>
              </a:rPr>
              <a:t>siaradwyr</a:t>
            </a:r>
            <a:r>
              <a:rPr lang="en-US" sz="2400" dirty="0">
                <a:solidFill>
                  <a:schemeClr val="tx1">
                    <a:lumMod val="50000"/>
                  </a:schemeClr>
                </a:solidFill>
              </a:rPr>
              <a:t> </a:t>
            </a:r>
            <a:r>
              <a:rPr lang="en-US" sz="2400" dirty="0" err="1">
                <a:solidFill>
                  <a:schemeClr val="tx1">
                    <a:lumMod val="50000"/>
                  </a:schemeClr>
                </a:solidFill>
              </a:rPr>
              <a:t>Cymraeg</a:t>
            </a:r>
            <a:r>
              <a:rPr lang="en-US" sz="2400" dirty="0">
                <a:solidFill>
                  <a:schemeClr val="tx1">
                    <a:lumMod val="50000"/>
                  </a:schemeClr>
                </a:solidFill>
              </a:rPr>
              <a:t> </a:t>
            </a:r>
            <a:r>
              <a:rPr lang="en-US" sz="2400" dirty="0" err="1">
                <a:solidFill>
                  <a:schemeClr val="tx1">
                    <a:lumMod val="50000"/>
                  </a:schemeClr>
                </a:solidFill>
              </a:rPr>
              <a:t>yn</a:t>
            </a:r>
            <a:r>
              <a:rPr lang="en-US" sz="2400" dirty="0">
                <a:solidFill>
                  <a:schemeClr val="tx1">
                    <a:lumMod val="50000"/>
                  </a:schemeClr>
                </a:solidFill>
              </a:rPr>
              <a:t> </a:t>
            </a:r>
            <a:r>
              <a:rPr lang="en-US" sz="2400" dirty="0" err="1">
                <a:solidFill>
                  <a:schemeClr val="tx1">
                    <a:lumMod val="50000"/>
                  </a:schemeClr>
                </a:solidFill>
              </a:rPr>
              <a:t>ôl</a:t>
            </a:r>
            <a:r>
              <a:rPr lang="en-US" sz="2400" dirty="0">
                <a:solidFill>
                  <a:schemeClr val="tx1">
                    <a:lumMod val="50000"/>
                  </a:schemeClr>
                </a:solidFill>
              </a:rPr>
              <a:t> y </a:t>
            </a:r>
            <a:r>
              <a:rPr lang="en-US" sz="2400" dirty="0" err="1">
                <a:solidFill>
                  <a:schemeClr val="tx1">
                    <a:lumMod val="50000"/>
                  </a:schemeClr>
                </a:solidFill>
              </a:rPr>
              <a:t>cyfrifiad</a:t>
            </a:r>
            <a:br>
              <a:rPr lang="en-US" sz="2400" dirty="0">
                <a:solidFill>
                  <a:schemeClr val="tx1">
                    <a:lumMod val="50000"/>
                  </a:schemeClr>
                </a:solidFill>
              </a:rPr>
            </a:br>
            <a:r>
              <a:rPr lang="en-US" sz="2400" i="1" dirty="0">
                <a:solidFill>
                  <a:schemeClr val="tx1">
                    <a:lumMod val="50000"/>
                  </a:schemeClr>
                </a:solidFill>
              </a:rPr>
              <a:t>Number of Welsh speakers according to the census</a:t>
            </a:r>
          </a:p>
        </p:txBody>
      </p:sp>
    </p:spTree>
    <p:extLst>
      <p:ext uri="{BB962C8B-B14F-4D97-AF65-F5344CB8AC3E}">
        <p14:creationId xmlns:p14="http://schemas.microsoft.com/office/powerpoint/2010/main" val="278480051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57723" y="285750"/>
            <a:ext cx="8229600" cy="1143000"/>
          </a:xfrm>
        </p:spPr>
        <p:txBody>
          <a:bodyPr/>
          <a:lstStyle/>
          <a:p>
            <a:r>
              <a:rPr lang="en-US" dirty="0">
                <a:solidFill>
                  <a:schemeClr val="tx1">
                    <a:lumMod val="50000"/>
                  </a:schemeClr>
                </a:solidFill>
              </a:rPr>
              <a:t>Y </a:t>
            </a:r>
            <a:r>
              <a:rPr lang="en-US" dirty="0" err="1">
                <a:solidFill>
                  <a:schemeClr val="tx1">
                    <a:lumMod val="50000"/>
                  </a:schemeClr>
                </a:solidFill>
              </a:rPr>
              <a:t>Ganrif</a:t>
            </a:r>
            <a:r>
              <a:rPr lang="en-US" dirty="0">
                <a:solidFill>
                  <a:schemeClr val="tx1">
                    <a:lumMod val="50000"/>
                  </a:schemeClr>
                </a:solidFill>
              </a:rPr>
              <a:t> </a:t>
            </a:r>
            <a:r>
              <a:rPr lang="en-US" dirty="0" err="1">
                <a:solidFill>
                  <a:schemeClr val="tx1">
                    <a:lumMod val="50000"/>
                  </a:schemeClr>
                </a:solidFill>
              </a:rPr>
              <a:t>hon</a:t>
            </a:r>
            <a:r>
              <a:rPr lang="en-US" dirty="0">
                <a:solidFill>
                  <a:schemeClr val="tx1">
                    <a:lumMod val="50000"/>
                  </a:schemeClr>
                </a:solidFill>
              </a:rPr>
              <a:t> / This century</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0155" y="1432737"/>
            <a:ext cx="10699212" cy="4939312"/>
          </a:xfrm>
          <a:prstGeom prst="rect">
            <a:avLst/>
          </a:prstGeom>
        </p:spPr>
      </p:pic>
    </p:spTree>
    <p:extLst>
      <p:ext uri="{BB962C8B-B14F-4D97-AF65-F5344CB8AC3E}">
        <p14:creationId xmlns:p14="http://schemas.microsoft.com/office/powerpoint/2010/main" val="332784823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387DE80-A7A7-2A4E-B143-DA3B784C841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72764" y="323607"/>
            <a:ext cx="5805334" cy="6165733"/>
          </a:xfrm>
        </p:spPr>
      </p:pic>
      <p:sp>
        <p:nvSpPr>
          <p:cNvPr id="6" name="Rounded Rectangle 5">
            <a:extLst>
              <a:ext uri="{FF2B5EF4-FFF2-40B4-BE49-F238E27FC236}">
                <a16:creationId xmlns:a16="http://schemas.microsoft.com/office/drawing/2014/main" id="{FE703F9D-A6B7-A54D-A80E-941B72D350B7}"/>
              </a:ext>
            </a:extLst>
          </p:cNvPr>
          <p:cNvSpPr/>
          <p:nvPr/>
        </p:nvSpPr>
        <p:spPr>
          <a:xfrm>
            <a:off x="8187070" y="1566594"/>
            <a:ext cx="3429936" cy="1523935"/>
          </a:xfrm>
          <a:prstGeom prst="roundRect">
            <a:avLst/>
          </a:prstGeom>
          <a:solidFill>
            <a:srgbClr val="F0FFB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err="1">
                <a:solidFill>
                  <a:schemeClr val="accent4">
                    <a:lumMod val="50000"/>
                  </a:schemeClr>
                </a:solidFill>
              </a:rPr>
              <a:t>Nifer</a:t>
            </a:r>
            <a:r>
              <a:rPr lang="en-US" sz="2000" dirty="0">
                <a:solidFill>
                  <a:schemeClr val="accent4">
                    <a:lumMod val="50000"/>
                  </a:schemeClr>
                </a:solidFill>
              </a:rPr>
              <a:t> o </a:t>
            </a:r>
            <a:r>
              <a:rPr lang="en-US" sz="2000" dirty="0" err="1">
                <a:solidFill>
                  <a:schemeClr val="accent4">
                    <a:lumMod val="50000"/>
                  </a:schemeClr>
                </a:solidFill>
              </a:rPr>
              <a:t>Siaradwyr</a:t>
            </a:r>
            <a:r>
              <a:rPr lang="en-US" sz="2000" dirty="0">
                <a:solidFill>
                  <a:schemeClr val="accent4">
                    <a:lumMod val="50000"/>
                  </a:schemeClr>
                </a:solidFill>
              </a:rPr>
              <a:t> </a:t>
            </a:r>
            <a:r>
              <a:rPr lang="en-US" sz="2000" dirty="0" err="1">
                <a:solidFill>
                  <a:schemeClr val="accent4">
                    <a:lumMod val="50000"/>
                  </a:schemeClr>
                </a:solidFill>
              </a:rPr>
              <a:t>Cymraeg</a:t>
            </a:r>
            <a:r>
              <a:rPr lang="en-US" sz="2000" dirty="0">
                <a:solidFill>
                  <a:schemeClr val="accent4">
                    <a:lumMod val="50000"/>
                  </a:schemeClr>
                </a:solidFill>
              </a:rPr>
              <a:t> </a:t>
            </a:r>
            <a:r>
              <a:rPr lang="en-US" sz="2000" dirty="0" err="1">
                <a:solidFill>
                  <a:schemeClr val="accent4">
                    <a:lumMod val="50000"/>
                  </a:schemeClr>
                </a:solidFill>
              </a:rPr>
              <a:t>yn</a:t>
            </a:r>
            <a:r>
              <a:rPr lang="en-US" sz="2000" dirty="0">
                <a:solidFill>
                  <a:schemeClr val="accent4">
                    <a:lumMod val="50000"/>
                  </a:schemeClr>
                </a:solidFill>
              </a:rPr>
              <a:t> </a:t>
            </a:r>
            <a:r>
              <a:rPr lang="en-US" sz="2000" dirty="0" err="1">
                <a:solidFill>
                  <a:schemeClr val="accent4">
                    <a:lumMod val="50000"/>
                  </a:schemeClr>
                </a:solidFill>
              </a:rPr>
              <a:t>ôl</a:t>
            </a:r>
            <a:r>
              <a:rPr lang="en-US" sz="2000" dirty="0">
                <a:solidFill>
                  <a:schemeClr val="accent4">
                    <a:lumMod val="50000"/>
                  </a:schemeClr>
                </a:solidFill>
              </a:rPr>
              <a:t> </a:t>
            </a:r>
            <a:r>
              <a:rPr lang="en-US" sz="2000" dirty="0" err="1">
                <a:solidFill>
                  <a:schemeClr val="accent4">
                    <a:lumMod val="50000"/>
                  </a:schemeClr>
                </a:solidFill>
              </a:rPr>
              <a:t>cyfrifiad</a:t>
            </a:r>
            <a:r>
              <a:rPr lang="en-US" sz="2000" dirty="0">
                <a:solidFill>
                  <a:schemeClr val="accent4">
                    <a:lumMod val="50000"/>
                  </a:schemeClr>
                </a:solidFill>
              </a:rPr>
              <a:t> </a:t>
            </a:r>
          </a:p>
          <a:p>
            <a:pPr algn="ctr"/>
            <a:r>
              <a:rPr lang="en-US" sz="2000" dirty="0">
                <a:solidFill>
                  <a:schemeClr val="accent4">
                    <a:lumMod val="50000"/>
                  </a:schemeClr>
                </a:solidFill>
              </a:rPr>
              <a:t>2011 (%) </a:t>
            </a:r>
          </a:p>
        </p:txBody>
      </p:sp>
    </p:spTree>
    <p:extLst>
      <p:ext uri="{BB962C8B-B14F-4D97-AF65-F5344CB8AC3E}">
        <p14:creationId xmlns:p14="http://schemas.microsoft.com/office/powerpoint/2010/main" val="392677886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a:xfrm>
            <a:off x="662124" y="2336460"/>
            <a:ext cx="3030141" cy="479822"/>
          </a:xfrm>
        </p:spPr>
        <p:txBody>
          <a:bodyPr>
            <a:noAutofit/>
          </a:bodyPr>
          <a:lstStyle/>
          <a:p>
            <a:r>
              <a:rPr lang="cy-GB" dirty="0"/>
              <a:t>Nifer o bobl â pheth gallu i siarad Cymraeg</a:t>
            </a:r>
          </a:p>
        </p:txBody>
      </p:sp>
      <p:sp>
        <p:nvSpPr>
          <p:cNvPr id="6" name="Content Placeholder 5"/>
          <p:cNvSpPr>
            <a:spLocks noGrp="1"/>
          </p:cNvSpPr>
          <p:nvPr>
            <p:ph sz="half" idx="2"/>
          </p:nvPr>
        </p:nvSpPr>
        <p:spPr>
          <a:xfrm>
            <a:off x="0" y="2619809"/>
            <a:ext cx="7973798" cy="4238191"/>
          </a:xfrm>
        </p:spPr>
        <p:txBody>
          <a:bodyPr>
            <a:normAutofit/>
          </a:bodyPr>
          <a:lstStyle/>
          <a:p>
            <a:pPr marL="0" indent="0">
              <a:buNone/>
            </a:pPr>
            <a:r>
              <a:rPr lang="en-GB" sz="2000" dirty="0">
                <a:solidFill>
                  <a:schemeClr val="accent2"/>
                </a:solidFill>
              </a:rPr>
              <a:t>2011</a:t>
            </a:r>
          </a:p>
          <a:p>
            <a:r>
              <a:rPr lang="cy-GB" sz="1800" dirty="0"/>
              <a:t>Sir Gaerfyrddin / Carmarthenshire		105,032</a:t>
            </a:r>
          </a:p>
          <a:p>
            <a:r>
              <a:rPr lang="cy-GB" sz="1800" dirty="0"/>
              <a:t>Gwynedd					88,853</a:t>
            </a:r>
          </a:p>
          <a:p>
            <a:r>
              <a:rPr lang="cy-GB" sz="1800" dirty="0"/>
              <a:t>Caerdydd / Cardiff				54,504</a:t>
            </a:r>
          </a:p>
          <a:p>
            <a:r>
              <a:rPr lang="cy-GB" sz="1800" dirty="0"/>
              <a:t>Sir Fon / Anglesey				47,821</a:t>
            </a:r>
          </a:p>
          <a:p>
            <a:r>
              <a:rPr lang="cy-GB" sz="1800" dirty="0"/>
              <a:t>Abertawe / Swansea				45,085</a:t>
            </a:r>
          </a:p>
          <a:p>
            <a:r>
              <a:rPr lang="cy-GB" sz="1800" dirty="0"/>
              <a:t>RhCT / RCT					44,911</a:t>
            </a:r>
          </a:p>
          <a:p>
            <a:r>
              <a:rPr lang="cy-GB" sz="1800" dirty="0"/>
              <a:t>Conwy					44,614</a:t>
            </a:r>
          </a:p>
          <a:p>
            <a:r>
              <a:rPr lang="cy-GB" sz="1800" dirty="0"/>
              <a:t>Ceredigion 	</a:t>
            </a:r>
            <a:r>
              <a:rPr lang="en-GB" sz="1800" dirty="0"/>
              <a:t>				43,366</a:t>
            </a:r>
            <a:br>
              <a:rPr lang="en-GB" sz="1800" dirty="0"/>
            </a:br>
            <a:br>
              <a:rPr lang="en-GB" sz="1800" dirty="0">
                <a:solidFill>
                  <a:srgbClr val="FF0000"/>
                </a:solidFill>
              </a:rPr>
            </a:br>
            <a:r>
              <a:rPr lang="en-GB" sz="1600" dirty="0">
                <a:solidFill>
                  <a:srgbClr val="FF0000"/>
                </a:solidFill>
              </a:rPr>
              <a:t>*</a:t>
            </a:r>
            <a:r>
              <a:rPr lang="en-GB" sz="1600" dirty="0" err="1">
                <a:solidFill>
                  <a:srgbClr val="FF0000"/>
                </a:solidFill>
              </a:rPr>
              <a:t>Diolch</a:t>
            </a:r>
            <a:r>
              <a:rPr lang="en-GB" sz="1600" dirty="0">
                <a:solidFill>
                  <a:srgbClr val="FF0000"/>
                </a:solidFill>
              </a:rPr>
              <a:t> </a:t>
            </a:r>
            <a:r>
              <a:rPr lang="en-GB" sz="1600" dirty="0" err="1">
                <a:solidFill>
                  <a:srgbClr val="FF0000"/>
                </a:solidFill>
              </a:rPr>
              <a:t>i</a:t>
            </a:r>
            <a:r>
              <a:rPr lang="en-GB" sz="1600" dirty="0">
                <a:solidFill>
                  <a:srgbClr val="FF0000"/>
                </a:solidFill>
              </a:rPr>
              <a:t> https://</a:t>
            </a:r>
            <a:r>
              <a:rPr lang="en-GB" sz="1600" dirty="0" err="1">
                <a:solidFill>
                  <a:srgbClr val="FF0000"/>
                </a:solidFill>
              </a:rPr>
              <a:t>statscymru.llyw.cymru</a:t>
            </a:r>
            <a:r>
              <a:rPr lang="en-GB" sz="1600" dirty="0">
                <a:solidFill>
                  <a:srgbClr val="FF0000"/>
                </a:solidFill>
              </a:rPr>
              <a:t>/Catalogue/Welsh-Language</a:t>
            </a:r>
          </a:p>
        </p:txBody>
      </p:sp>
      <p:sp>
        <p:nvSpPr>
          <p:cNvPr id="7" name="Text Placeholder 6"/>
          <p:cNvSpPr>
            <a:spLocks noGrp="1"/>
          </p:cNvSpPr>
          <p:nvPr>
            <p:ph type="body" sz="quarter" idx="3"/>
          </p:nvPr>
        </p:nvSpPr>
        <p:spPr>
          <a:xfrm>
            <a:off x="4310157" y="2379898"/>
            <a:ext cx="3031331" cy="479822"/>
          </a:xfrm>
        </p:spPr>
        <p:txBody>
          <a:bodyPr>
            <a:noAutofit/>
          </a:bodyPr>
          <a:lstStyle/>
          <a:p>
            <a:r>
              <a:rPr lang="en-US" dirty="0"/>
              <a:t>Number of people with some ability to speak Welsh </a:t>
            </a:r>
          </a:p>
        </p:txBody>
      </p:sp>
      <p:pic>
        <p:nvPicPr>
          <p:cNvPr id="8" name="Shape 147" descr="graph.png">
            <a:extLst>
              <a:ext uri="{FF2B5EF4-FFF2-40B4-BE49-F238E27FC236}">
                <a16:creationId xmlns:a16="http://schemas.microsoft.com/office/drawing/2014/main" id="{2E52057E-7A1A-B246-BBFB-DAC1B3220DCF}"/>
              </a:ext>
            </a:extLst>
          </p:cNvPr>
          <p:cNvPicPr preferRelativeResize="0"/>
          <p:nvPr/>
        </p:nvPicPr>
        <p:blipFill rotWithShape="1">
          <a:blip r:embed="rId3">
            <a:alphaModFix/>
          </a:blip>
          <a:srcRect/>
          <a:stretch/>
        </p:blipFill>
        <p:spPr>
          <a:xfrm>
            <a:off x="7341488" y="2445122"/>
            <a:ext cx="4553986" cy="3317350"/>
          </a:xfrm>
          <a:prstGeom prst="rect">
            <a:avLst/>
          </a:prstGeom>
          <a:noFill/>
          <a:ln>
            <a:noFill/>
          </a:ln>
        </p:spPr>
      </p:pic>
    </p:spTree>
    <p:extLst>
      <p:ext uri="{BB962C8B-B14F-4D97-AF65-F5344CB8AC3E}">
        <p14:creationId xmlns:p14="http://schemas.microsoft.com/office/powerpoint/2010/main" val="295370402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CAD4BA1-A791-024A-8753-D24767B6FA1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16886" y="795380"/>
            <a:ext cx="8156211" cy="5868652"/>
          </a:xfrm>
          <a:prstGeom prst="rect">
            <a:avLst/>
          </a:prstGeom>
        </p:spPr>
      </p:pic>
      <p:pic>
        <p:nvPicPr>
          <p:cNvPr id="4" name="Picture 3">
            <a:extLst>
              <a:ext uri="{FF2B5EF4-FFF2-40B4-BE49-F238E27FC236}">
                <a16:creationId xmlns:a16="http://schemas.microsoft.com/office/drawing/2014/main" id="{3C70DF81-2EC6-C94C-85AF-A31652A2396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0489136">
            <a:off x="503468" y="1564591"/>
            <a:ext cx="3214175" cy="1390062"/>
          </a:xfrm>
          <a:prstGeom prst="rect">
            <a:avLst/>
          </a:prstGeom>
        </p:spPr>
      </p:pic>
      <p:pic>
        <p:nvPicPr>
          <p:cNvPr id="5" name="Picture 4">
            <a:extLst>
              <a:ext uri="{FF2B5EF4-FFF2-40B4-BE49-F238E27FC236}">
                <a16:creationId xmlns:a16="http://schemas.microsoft.com/office/drawing/2014/main" id="{08FA6F87-66A5-C747-8326-B2EC990E99B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04800" y="4246880"/>
            <a:ext cx="3929950" cy="1165500"/>
          </a:xfrm>
          <a:prstGeom prst="rect">
            <a:avLst/>
          </a:prstGeom>
        </p:spPr>
      </p:pic>
    </p:spTree>
    <p:extLst>
      <p:ext uri="{BB962C8B-B14F-4D97-AF65-F5344CB8AC3E}">
        <p14:creationId xmlns:p14="http://schemas.microsoft.com/office/powerpoint/2010/main" val="219780186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8D079-2410-E849-BBF2-7BF9CDC11662}"/>
              </a:ext>
            </a:extLst>
          </p:cNvPr>
          <p:cNvSpPr>
            <a:spLocks noGrp="1"/>
          </p:cNvSpPr>
          <p:nvPr>
            <p:ph type="title"/>
          </p:nvPr>
        </p:nvSpPr>
        <p:spPr>
          <a:xfrm>
            <a:off x="1573619" y="438236"/>
            <a:ext cx="9420446" cy="5981528"/>
          </a:xfrm>
          <a:effectLst>
            <a:outerShdw blurRad="50800" dist="139700" dir="2700000" algn="tl" rotWithShape="0">
              <a:prstClr val="black">
                <a:alpha val="40000"/>
              </a:prstClr>
            </a:outerShdw>
          </a:effectLst>
        </p:spPr>
        <p:style>
          <a:lnRef idx="1">
            <a:schemeClr val="dk1"/>
          </a:lnRef>
          <a:fillRef idx="3">
            <a:schemeClr val="dk1"/>
          </a:fillRef>
          <a:effectRef idx="2">
            <a:schemeClr val="dk1"/>
          </a:effectRef>
          <a:fontRef idx="minor">
            <a:schemeClr val="lt1"/>
          </a:fontRef>
        </p:style>
        <p:txBody>
          <a:bodyPr vert="horz" lIns="91440" tIns="45720" rIns="91440" bIns="45720" rtlCol="0" anchor="t">
            <a:noAutofit/>
          </a:bodyPr>
          <a:lstStyle/>
          <a:p>
            <a:pPr algn="ctr"/>
            <a:r>
              <a:rPr lang="en-US" sz="4000" b="1" dirty="0" err="1">
                <a:latin typeface="+mj-lt"/>
              </a:rPr>
              <a:t>Ond</a:t>
            </a:r>
            <a:r>
              <a:rPr lang="en-US" sz="4000" b="1" dirty="0">
                <a:latin typeface="+mj-lt"/>
              </a:rPr>
              <a:t>, </a:t>
            </a:r>
            <a:r>
              <a:rPr lang="en-US" sz="4000" b="1" dirty="0" err="1">
                <a:latin typeface="+mj-lt"/>
              </a:rPr>
              <a:t>sut</a:t>
            </a:r>
            <a:r>
              <a:rPr lang="en-US" sz="4000" b="1" dirty="0">
                <a:latin typeface="+mj-lt"/>
              </a:rPr>
              <a:t> </a:t>
            </a:r>
            <a:r>
              <a:rPr lang="en-US" sz="4000" b="1" dirty="0" err="1">
                <a:latin typeface="+mj-lt"/>
              </a:rPr>
              <a:t>mae</a:t>
            </a:r>
            <a:r>
              <a:rPr lang="en-US" sz="4000" b="1" dirty="0">
                <a:latin typeface="+mj-lt"/>
              </a:rPr>
              <a:t> </a:t>
            </a:r>
            <a:r>
              <a:rPr lang="en-US" sz="4000" b="1" dirty="0" err="1">
                <a:latin typeface="+mj-lt"/>
              </a:rPr>
              <a:t>cael</a:t>
            </a:r>
            <a:r>
              <a:rPr lang="en-US" sz="4000" b="1" dirty="0">
                <a:latin typeface="+mj-lt"/>
              </a:rPr>
              <a:t> </a:t>
            </a:r>
            <a:br>
              <a:rPr lang="en-US" sz="4000" b="1" dirty="0">
                <a:latin typeface="+mj-lt"/>
              </a:rPr>
            </a:br>
            <a:r>
              <a:rPr lang="en-US" sz="4000" b="1" dirty="0" err="1">
                <a:latin typeface="+mj-lt"/>
              </a:rPr>
              <a:t>mwy</a:t>
            </a:r>
            <a:r>
              <a:rPr lang="en-US" sz="4000" b="1" dirty="0">
                <a:latin typeface="+mj-lt"/>
              </a:rPr>
              <a:t> o </a:t>
            </a:r>
            <a:r>
              <a:rPr lang="en-US" sz="4000" b="1" dirty="0" err="1">
                <a:latin typeface="+mj-lt"/>
              </a:rPr>
              <a:t>siaradwyr</a:t>
            </a:r>
            <a:r>
              <a:rPr lang="en-US" sz="4000" b="1" dirty="0">
                <a:latin typeface="+mj-lt"/>
              </a:rPr>
              <a:t> </a:t>
            </a:r>
            <a:r>
              <a:rPr lang="en-US" sz="4000" b="1" dirty="0" err="1">
                <a:latin typeface="+mj-lt"/>
              </a:rPr>
              <a:t>Cymraeg</a:t>
            </a:r>
            <a:r>
              <a:rPr lang="en-US" sz="4000" b="1" dirty="0">
                <a:latin typeface="+mj-lt"/>
              </a:rPr>
              <a:t>? </a:t>
            </a:r>
            <a:br>
              <a:rPr lang="en-US" sz="6000" dirty="0">
                <a:latin typeface="+mj-lt"/>
              </a:rPr>
            </a:br>
            <a:br>
              <a:rPr lang="en-US" sz="6000" dirty="0">
                <a:latin typeface="Segoe Print"/>
              </a:rPr>
            </a:br>
            <a:br>
              <a:rPr lang="en-US" sz="6000" dirty="0">
                <a:latin typeface="Segoe Print"/>
              </a:rPr>
            </a:br>
            <a:br>
              <a:rPr lang="en-US" sz="6000" dirty="0">
                <a:latin typeface="Segoe Print"/>
              </a:rPr>
            </a:br>
            <a:br>
              <a:rPr lang="en-US" sz="6000" dirty="0">
                <a:latin typeface="Segoe Print"/>
              </a:rPr>
            </a:br>
            <a:r>
              <a:rPr lang="en-US" sz="4000" i="1" dirty="0">
                <a:latin typeface="Arial Rounded MT Bold" panose="020F0704030504030204" pitchFamily="34" charset="77"/>
              </a:rPr>
              <a:t>But, how do we get </a:t>
            </a:r>
            <a:br>
              <a:rPr lang="en-US" sz="4000" i="1" dirty="0">
                <a:latin typeface="Arial Rounded MT Bold" panose="020F0704030504030204" pitchFamily="34" charset="77"/>
              </a:rPr>
            </a:br>
            <a:r>
              <a:rPr lang="en-US" sz="4000" i="1" dirty="0">
                <a:latin typeface="Arial Rounded MT Bold" panose="020F0704030504030204" pitchFamily="34" charset="77"/>
              </a:rPr>
              <a:t>more Welsh speakers?</a:t>
            </a:r>
            <a:endParaRPr lang="en-US" sz="4800" i="1" dirty="0">
              <a:latin typeface="Arial Rounded MT Bold" panose="020F0704030504030204" pitchFamily="34" charset="77"/>
            </a:endParaRPr>
          </a:p>
        </p:txBody>
      </p:sp>
      <p:pic>
        <p:nvPicPr>
          <p:cNvPr id="5" name="Aqua Typography Facebook Post (13)" descr="Aqua Typography Facebook Post (13)">
            <a:hlinkClick r:id="" action="ppaction://media"/>
            <a:extLst>
              <a:ext uri="{FF2B5EF4-FFF2-40B4-BE49-F238E27FC236}">
                <a16:creationId xmlns:a16="http://schemas.microsoft.com/office/drawing/2014/main" id="{2B9AA5A7-B1B6-6841-A891-A8F5968F67B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480543" y="1671228"/>
            <a:ext cx="3606598" cy="3023579"/>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2539936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46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with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F134F-55DA-4468-8799-106CA74BD791}"/>
              </a:ext>
            </a:extLst>
          </p:cNvPr>
          <p:cNvSpPr>
            <a:spLocks noGrp="1"/>
          </p:cNvSpPr>
          <p:nvPr>
            <p:ph type="title"/>
          </p:nvPr>
        </p:nvSpPr>
        <p:spPr>
          <a:xfrm>
            <a:off x="586803" y="336793"/>
            <a:ext cx="11230378" cy="910985"/>
          </a:xfrm>
          <a:solidFill>
            <a:schemeClr val="accent1">
              <a:lumMod val="75000"/>
            </a:schemeClr>
          </a:solidFill>
        </p:spPr>
        <p:style>
          <a:lnRef idx="1">
            <a:schemeClr val="dk1"/>
          </a:lnRef>
          <a:fillRef idx="3">
            <a:schemeClr val="dk1"/>
          </a:fillRef>
          <a:effectRef idx="2">
            <a:schemeClr val="dk1"/>
          </a:effectRef>
          <a:fontRef idx="minor">
            <a:schemeClr val="lt1"/>
          </a:fontRef>
        </p:style>
        <p:txBody>
          <a:bodyPr>
            <a:normAutofit/>
          </a:bodyPr>
          <a:lstStyle/>
          <a:p>
            <a:pPr algn="ctr"/>
            <a:r>
              <a:rPr lang="en-GB" sz="3200" dirty="0">
                <a:latin typeface="Segoe Print"/>
              </a:rPr>
              <a:t>Beth </a:t>
            </a:r>
            <a:r>
              <a:rPr lang="en-GB" sz="3200" dirty="0" err="1">
                <a:latin typeface="Segoe Print"/>
              </a:rPr>
              <a:t>amdanon</a:t>
            </a:r>
            <a:r>
              <a:rPr lang="en-GB" sz="3200" dirty="0">
                <a:latin typeface="Segoe Print"/>
              </a:rPr>
              <a:t> </a:t>
            </a:r>
            <a:r>
              <a:rPr lang="en-GB" sz="3200" dirty="0" err="1">
                <a:latin typeface="Segoe Print"/>
              </a:rPr>
              <a:t>ni</a:t>
            </a:r>
            <a:r>
              <a:rPr lang="en-GB" sz="3200" dirty="0">
                <a:latin typeface="Segoe Print"/>
              </a:rPr>
              <a:t>?              What about us?</a:t>
            </a:r>
          </a:p>
        </p:txBody>
      </p:sp>
      <p:sp>
        <p:nvSpPr>
          <p:cNvPr id="3" name="Content Placeholder 2">
            <a:extLst>
              <a:ext uri="{FF2B5EF4-FFF2-40B4-BE49-F238E27FC236}">
                <a16:creationId xmlns:a16="http://schemas.microsoft.com/office/drawing/2014/main" id="{9D408A19-933D-47FF-9932-6B5848373F52}"/>
              </a:ext>
            </a:extLst>
          </p:cNvPr>
          <p:cNvSpPr>
            <a:spLocks noGrp="1"/>
          </p:cNvSpPr>
          <p:nvPr>
            <p:ph idx="1"/>
          </p:nvPr>
        </p:nvSpPr>
        <p:spPr>
          <a:xfrm>
            <a:off x="586803" y="1791104"/>
            <a:ext cx="11018394" cy="4187389"/>
          </a:xfrm>
          <a:solidFill>
            <a:schemeClr val="bg1"/>
          </a:solidFill>
          <a:ln w="57150">
            <a:solidFill>
              <a:schemeClr val="tx1"/>
            </a:solidFill>
          </a:ln>
          <a:effectLst>
            <a:outerShdw blurRad="50800" dist="228600" dir="2700000" algn="tl" rotWithShape="0">
              <a:prstClr val="black">
                <a:alpha val="40000"/>
              </a:prstClr>
            </a:outerShdw>
          </a:effectLst>
        </p:spPr>
        <p:txBody>
          <a:bodyPr vert="horz" lIns="91440" tIns="45720" rIns="91440" bIns="45720" rtlCol="0" anchor="t">
            <a:normAutofit lnSpcReduction="10000"/>
          </a:bodyPr>
          <a:lstStyle/>
          <a:p>
            <a:r>
              <a:rPr lang="en-GB" sz="2800" b="1" dirty="0">
                <a:ea typeface="+mn-lt"/>
                <a:cs typeface="+mn-lt"/>
              </a:rPr>
              <a:t>“… </a:t>
            </a:r>
            <a:r>
              <a:rPr lang="en-GB" sz="2800" b="1" dirty="0">
                <a:highlight>
                  <a:srgbClr val="FFFF00"/>
                </a:highlight>
                <a:ea typeface="+mn-lt"/>
                <a:cs typeface="+mn-lt"/>
              </a:rPr>
              <a:t>y system </a:t>
            </a:r>
            <a:r>
              <a:rPr lang="en-GB" sz="2800" b="1" dirty="0" err="1">
                <a:highlight>
                  <a:srgbClr val="FFFF00"/>
                </a:highlight>
                <a:ea typeface="+mn-lt"/>
                <a:cs typeface="+mn-lt"/>
              </a:rPr>
              <a:t>addysg</a:t>
            </a:r>
            <a:r>
              <a:rPr lang="en-GB" sz="2800" b="1" dirty="0">
                <a:highlight>
                  <a:srgbClr val="FFFF00"/>
                </a:highlight>
                <a:ea typeface="+mn-lt"/>
                <a:cs typeface="+mn-lt"/>
              </a:rPr>
              <a:t> a </a:t>
            </a:r>
            <a:r>
              <a:rPr lang="en-GB" sz="2800" b="1" dirty="0" err="1">
                <a:highlight>
                  <a:srgbClr val="FFFF00"/>
                </a:highlight>
                <a:ea typeface="+mn-lt"/>
                <a:cs typeface="+mn-lt"/>
              </a:rPr>
              <a:t>hyfforddiant</a:t>
            </a:r>
            <a:r>
              <a:rPr lang="en-GB" sz="2800" b="1" dirty="0">
                <a:ea typeface="+mn-lt"/>
                <a:cs typeface="+mn-lt"/>
              </a:rPr>
              <a:t> </a:t>
            </a:r>
            <a:r>
              <a:rPr lang="en-GB" sz="2800" b="1" dirty="0" err="1">
                <a:ea typeface="+mn-lt"/>
                <a:cs typeface="+mn-lt"/>
              </a:rPr>
              <a:t>yw’r</a:t>
            </a:r>
            <a:r>
              <a:rPr lang="en-GB" sz="2800" b="1" dirty="0">
                <a:ea typeface="+mn-lt"/>
                <a:cs typeface="+mn-lt"/>
              </a:rPr>
              <a:t> </a:t>
            </a:r>
            <a:r>
              <a:rPr lang="en-GB" sz="2800" b="1" dirty="0" err="1">
                <a:ea typeface="+mn-lt"/>
                <a:cs typeface="+mn-lt"/>
              </a:rPr>
              <a:t>prif</a:t>
            </a:r>
            <a:r>
              <a:rPr lang="en-GB" sz="2800" b="1" dirty="0">
                <a:ea typeface="+mn-lt"/>
                <a:cs typeface="+mn-lt"/>
              </a:rPr>
              <a:t> </a:t>
            </a:r>
            <a:r>
              <a:rPr lang="en-GB" sz="2800" b="1" dirty="0" err="1">
                <a:ea typeface="+mn-lt"/>
                <a:cs typeface="+mn-lt"/>
              </a:rPr>
              <a:t>ddull</a:t>
            </a:r>
            <a:r>
              <a:rPr lang="en-GB" sz="2800" b="1" dirty="0">
                <a:ea typeface="+mn-lt"/>
                <a:cs typeface="+mn-lt"/>
              </a:rPr>
              <a:t> o </a:t>
            </a:r>
            <a:r>
              <a:rPr lang="en-GB" sz="2800" b="1" dirty="0" err="1">
                <a:ea typeface="+mn-lt"/>
                <a:cs typeface="+mn-lt"/>
              </a:rPr>
              <a:t>greu</a:t>
            </a:r>
            <a:r>
              <a:rPr lang="en-GB" sz="2800" b="1" dirty="0">
                <a:ea typeface="+mn-lt"/>
                <a:cs typeface="+mn-lt"/>
              </a:rPr>
              <a:t> </a:t>
            </a:r>
            <a:r>
              <a:rPr lang="en-GB" sz="2800" b="1" dirty="0" err="1">
                <a:ea typeface="+mn-lt"/>
                <a:cs typeface="+mn-lt"/>
              </a:rPr>
              <a:t>siaradwyr</a:t>
            </a:r>
            <a:r>
              <a:rPr lang="en-GB" sz="2800" b="1" dirty="0">
                <a:ea typeface="+mn-lt"/>
                <a:cs typeface="+mn-lt"/>
              </a:rPr>
              <a:t> Cymraeg </a:t>
            </a:r>
            <a:r>
              <a:rPr lang="en-GB" sz="2800" b="1" dirty="0" err="1">
                <a:ea typeface="+mn-lt"/>
                <a:cs typeface="+mn-lt"/>
              </a:rPr>
              <a:t>newydd</a:t>
            </a:r>
            <a:r>
              <a:rPr lang="en-GB" sz="2800" b="1" dirty="0">
                <a:ea typeface="+mn-lt"/>
                <a:cs typeface="+mn-lt"/>
              </a:rPr>
              <a:t>.”</a:t>
            </a:r>
            <a:endParaRPr lang="en-GB" sz="1800" dirty="0">
              <a:ea typeface="+mn-lt"/>
              <a:cs typeface="+mn-lt"/>
            </a:endParaRPr>
          </a:p>
          <a:p>
            <a:pPr marL="0" indent="0">
              <a:buNone/>
            </a:pPr>
            <a:r>
              <a:rPr lang="en-GB" sz="1800" dirty="0">
                <a:ea typeface="+mn-lt"/>
                <a:cs typeface="+mn-lt"/>
              </a:rPr>
              <a:t>     (</a:t>
            </a:r>
            <a:r>
              <a:rPr lang="en-GB" sz="1800" dirty="0" err="1">
                <a:ea typeface="+mn-lt"/>
                <a:cs typeface="+mn-lt"/>
              </a:rPr>
              <a:t>tud</a:t>
            </a:r>
            <a:r>
              <a:rPr lang="en-GB" sz="1800" dirty="0">
                <a:ea typeface="+mn-lt"/>
                <a:cs typeface="+mn-lt"/>
              </a:rPr>
              <a:t> 31,  Cymraeg 2050 </a:t>
            </a:r>
            <a:r>
              <a:rPr lang="en-GB" sz="1800" dirty="0" err="1">
                <a:ea typeface="+mn-lt"/>
                <a:cs typeface="+mn-lt"/>
              </a:rPr>
              <a:t>Miliwn</a:t>
            </a:r>
            <a:r>
              <a:rPr lang="en-GB" sz="1800" dirty="0">
                <a:ea typeface="+mn-lt"/>
                <a:cs typeface="+mn-lt"/>
              </a:rPr>
              <a:t> o </a:t>
            </a:r>
            <a:r>
              <a:rPr lang="en-GB" sz="1800" dirty="0" err="1">
                <a:ea typeface="+mn-lt"/>
                <a:cs typeface="+mn-lt"/>
              </a:rPr>
              <a:t>Siaradwyr</a:t>
            </a:r>
            <a:r>
              <a:rPr lang="en-GB" sz="1800" dirty="0">
                <a:ea typeface="+mn-lt"/>
                <a:cs typeface="+mn-lt"/>
              </a:rPr>
              <a:t>)</a:t>
            </a:r>
            <a:endParaRPr lang="en-GB" sz="1800" dirty="0"/>
          </a:p>
          <a:p>
            <a:pPr marL="0" indent="0" algn="r">
              <a:buNone/>
            </a:pPr>
            <a:endParaRPr lang="en-GB" sz="1800" dirty="0">
              <a:ea typeface="+mn-lt"/>
              <a:cs typeface="+mn-lt"/>
            </a:endParaRPr>
          </a:p>
          <a:p>
            <a:pPr algn="r"/>
            <a:endParaRPr lang="en-GB" sz="1800" dirty="0">
              <a:ea typeface="+mn-lt"/>
              <a:cs typeface="+mn-lt"/>
            </a:endParaRPr>
          </a:p>
          <a:p>
            <a:r>
              <a:rPr lang="en-GB" sz="1800" b="1" i="1" dirty="0">
                <a:latin typeface="+mj-lt"/>
                <a:ea typeface="+mn-lt"/>
                <a:cs typeface="+mn-lt"/>
              </a:rPr>
              <a:t>"</a:t>
            </a:r>
            <a:r>
              <a:rPr lang="en-GB" sz="2800" b="1" i="1" dirty="0">
                <a:latin typeface="+mj-lt"/>
                <a:ea typeface="+mn-lt"/>
                <a:cs typeface="+mn-lt"/>
              </a:rPr>
              <a:t>….since there is a limit to the additional number of Welsh speakers which can be created by language transmission from one generation to the next, </a:t>
            </a:r>
            <a:r>
              <a:rPr lang="en-GB" sz="2800" b="1" i="1" dirty="0">
                <a:highlight>
                  <a:srgbClr val="FFFF00"/>
                </a:highlight>
                <a:latin typeface="+mj-lt"/>
                <a:ea typeface="+mn-lt"/>
                <a:cs typeface="+mn-lt"/>
              </a:rPr>
              <a:t>the education and training system</a:t>
            </a:r>
            <a:r>
              <a:rPr lang="en-GB" sz="2800" b="1" i="1" dirty="0">
                <a:latin typeface="+mj-lt"/>
                <a:ea typeface="+mn-lt"/>
                <a:cs typeface="+mn-lt"/>
              </a:rPr>
              <a:t> is the principal method of creating new Welsh speakers."</a:t>
            </a:r>
          </a:p>
          <a:p>
            <a:pPr marL="0" indent="0">
              <a:buNone/>
            </a:pPr>
            <a:r>
              <a:rPr lang="en-GB" sz="1800" dirty="0">
                <a:latin typeface="Trebuchet MS"/>
                <a:ea typeface="+mn-lt"/>
                <a:cs typeface="+mn-lt"/>
              </a:rPr>
              <a:t>     (</a:t>
            </a:r>
            <a:r>
              <a:rPr lang="en-GB" sz="1800" dirty="0"/>
              <a:t>page 31, Cymraeg 2050 A million Welsh speakers)</a:t>
            </a:r>
          </a:p>
          <a:p>
            <a:pPr marL="0" indent="0">
              <a:buNone/>
            </a:pPr>
            <a:endParaRPr lang="en-GB" dirty="0"/>
          </a:p>
        </p:txBody>
      </p:sp>
    </p:spTree>
    <p:extLst>
      <p:ext uri="{BB962C8B-B14F-4D97-AF65-F5344CB8AC3E}">
        <p14:creationId xmlns:p14="http://schemas.microsoft.com/office/powerpoint/2010/main" val="392770518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D9D8EF29-1D2C-6D43-9517-5CFD739CFEA3}"/>
              </a:ext>
            </a:extLst>
          </p:cNvPr>
          <p:cNvSpPr txBox="1">
            <a:spLocks/>
          </p:cNvSpPr>
          <p:nvPr/>
        </p:nvSpPr>
        <p:spPr>
          <a:xfrm>
            <a:off x="0" y="1985060"/>
            <a:ext cx="12192000" cy="2501217"/>
          </a:xfrm>
          <a:prstGeom prst="rect">
            <a:avLst/>
          </a:prstGeom>
        </p:spPr>
        <p:txBody>
          <a:bodyPr vert="horz" lIns="91440" tIns="45720" rIns="91440" bIns="45720" rtlCol="0" anchor="b">
            <a:normAutofit lnSpcReduction="10000"/>
            <a:scene3d>
              <a:camera prst="orthographicFront"/>
              <a:lightRig rig="flat" dir="t">
                <a:rot lat="0" lon="0" rev="18900000"/>
              </a:lightRig>
            </a:scene3d>
            <a:sp3d extrusionH="31750" contourW="6350" prstMaterial="powder">
              <a:bevelT w="19050" h="19050" prst="angle"/>
              <a:contourClr>
                <a:schemeClr val="accent3">
                  <a:tint val="100000"/>
                  <a:shade val="100000"/>
                  <a:satMod val="100000"/>
                  <a:hueMod val="100000"/>
                </a:schemeClr>
              </a:contourClr>
            </a:sp3d>
          </a:bodyPr>
          <a:lstStyle>
            <a:lvl1pPr algn="l" defTabSz="914400" rtl="0" eaLnBrk="1" latinLnBrk="0" hangingPunct="1">
              <a:lnSpc>
                <a:spcPct val="90000"/>
              </a:lnSpc>
              <a:spcBef>
                <a:spcPct val="0"/>
              </a:spcBef>
              <a:buNone/>
              <a:defRPr sz="6000" kern="1200" cap="all" baseline="0">
                <a:solidFill>
                  <a:schemeClr val="tx1"/>
                </a:solidFill>
                <a:latin typeface="+mj-lt"/>
                <a:ea typeface="+mj-ea"/>
                <a:cs typeface="+mj-cs"/>
              </a:defRPr>
            </a:lvl1pPr>
          </a:lstStyle>
          <a:p>
            <a:pPr algn="ctr"/>
            <a:r>
              <a:rPr lang="en-US" b="1" cap="none" dirty="0">
                <a:solidFill>
                  <a:schemeClr val="tx1">
                    <a:lumMod val="95000"/>
                    <a:lumOff val="5000"/>
                  </a:schemeClr>
                </a:solidFill>
                <a:latin typeface="Ink Free" panose="03080402000500000000" pitchFamily="66" charset="0"/>
              </a:rPr>
              <a:t>Y </a:t>
            </a:r>
            <a:r>
              <a:rPr lang="en-US" b="1" cap="none" dirty="0" err="1">
                <a:solidFill>
                  <a:schemeClr val="tx1">
                    <a:lumMod val="95000"/>
                    <a:lumOff val="5000"/>
                  </a:schemeClr>
                </a:solidFill>
                <a:latin typeface="Ink Free" panose="03080402000500000000" pitchFamily="66" charset="0"/>
              </a:rPr>
              <a:t>cwricwlwm</a:t>
            </a:r>
            <a:r>
              <a:rPr lang="en-US" b="1" cap="none" dirty="0">
                <a:solidFill>
                  <a:schemeClr val="tx1">
                    <a:lumMod val="95000"/>
                    <a:lumOff val="5000"/>
                  </a:schemeClr>
                </a:solidFill>
                <a:latin typeface="Ink Free" panose="03080402000500000000" pitchFamily="66" charset="0"/>
              </a:rPr>
              <a:t> </a:t>
            </a:r>
            <a:r>
              <a:rPr lang="en-US" b="1" cap="none" dirty="0" err="1">
                <a:solidFill>
                  <a:schemeClr val="tx1">
                    <a:lumMod val="95000"/>
                    <a:lumOff val="5000"/>
                  </a:schemeClr>
                </a:solidFill>
                <a:latin typeface="Ink Free" panose="03080402000500000000" pitchFamily="66" charset="0"/>
              </a:rPr>
              <a:t>newydd</a:t>
            </a:r>
            <a:endParaRPr lang="en-US" b="1" cap="none" dirty="0">
              <a:solidFill>
                <a:schemeClr val="tx1">
                  <a:lumMod val="95000"/>
                  <a:lumOff val="5000"/>
                </a:schemeClr>
              </a:solidFill>
              <a:latin typeface="Ink Free" panose="03080402000500000000" pitchFamily="66" charset="0"/>
            </a:endParaRPr>
          </a:p>
          <a:p>
            <a:pPr algn="ctr"/>
            <a:endParaRPr lang="en-US" b="1" cap="none" dirty="0">
              <a:solidFill>
                <a:schemeClr val="tx1">
                  <a:lumMod val="95000"/>
                  <a:lumOff val="5000"/>
                </a:schemeClr>
              </a:solidFill>
              <a:latin typeface="Ink Free" panose="03080402000500000000" pitchFamily="66" charset="0"/>
            </a:endParaRPr>
          </a:p>
          <a:p>
            <a:pPr algn="ctr"/>
            <a:r>
              <a:rPr lang="en-US" b="1" cap="none" dirty="0">
                <a:solidFill>
                  <a:schemeClr val="tx1">
                    <a:lumMod val="95000"/>
                    <a:lumOff val="5000"/>
                  </a:schemeClr>
                </a:solidFill>
                <a:latin typeface="Ink Free" panose="03080402000500000000" pitchFamily="66" charset="0"/>
              </a:rPr>
              <a:t>The new curriculum</a:t>
            </a:r>
          </a:p>
        </p:txBody>
      </p:sp>
    </p:spTree>
    <p:extLst>
      <p:ext uri="{BB962C8B-B14F-4D97-AF65-F5344CB8AC3E}">
        <p14:creationId xmlns:p14="http://schemas.microsoft.com/office/powerpoint/2010/main" val="233149680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CBCC6-356F-408F-B115-3A498E88D291}"/>
              </a:ext>
            </a:extLst>
          </p:cNvPr>
          <p:cNvSpPr>
            <a:spLocks noGrp="1"/>
          </p:cNvSpPr>
          <p:nvPr>
            <p:ph type="title"/>
          </p:nvPr>
        </p:nvSpPr>
        <p:spPr>
          <a:xfrm>
            <a:off x="3964322" y="890456"/>
            <a:ext cx="7876452" cy="1483563"/>
          </a:xfrm>
          <a:solidFill>
            <a:schemeClr val="accent1">
              <a:lumMod val="75000"/>
            </a:schemeClr>
          </a:solidFill>
        </p:spPr>
        <p:style>
          <a:lnRef idx="1">
            <a:schemeClr val="dk1"/>
          </a:lnRef>
          <a:fillRef idx="3">
            <a:schemeClr val="dk1"/>
          </a:fillRef>
          <a:effectRef idx="2">
            <a:schemeClr val="dk1"/>
          </a:effectRef>
          <a:fontRef idx="minor">
            <a:schemeClr val="lt1"/>
          </a:fontRef>
        </p:style>
        <p:txBody>
          <a:bodyPr>
            <a:noAutofit/>
          </a:bodyPr>
          <a:lstStyle/>
          <a:p>
            <a:pPr algn="ctr"/>
            <a:r>
              <a:rPr lang="en-GB" sz="3200" dirty="0" err="1">
                <a:latin typeface="Segoe Print"/>
              </a:rPr>
              <a:t>Cwricwlwm</a:t>
            </a:r>
            <a:r>
              <a:rPr lang="en-GB" sz="3200" dirty="0">
                <a:latin typeface="Segoe Print"/>
              </a:rPr>
              <a:t> </a:t>
            </a:r>
            <a:r>
              <a:rPr lang="en-GB" sz="3200" dirty="0" err="1">
                <a:latin typeface="Segoe Print"/>
              </a:rPr>
              <a:t>i</a:t>
            </a:r>
            <a:r>
              <a:rPr lang="en-GB" sz="3200" dirty="0">
                <a:latin typeface="Segoe Print"/>
              </a:rPr>
              <a:t> </a:t>
            </a:r>
            <a:r>
              <a:rPr lang="en-GB" sz="3200" dirty="0" err="1">
                <a:latin typeface="Segoe Print"/>
              </a:rPr>
              <a:t>Gymru</a:t>
            </a:r>
            <a:r>
              <a:rPr lang="en-GB" sz="3200" dirty="0">
                <a:latin typeface="Segoe Print"/>
              </a:rPr>
              <a:t> 2022 / </a:t>
            </a:r>
            <a:br>
              <a:rPr lang="en-GB" sz="3200" dirty="0">
                <a:latin typeface="Segoe Print"/>
              </a:rPr>
            </a:br>
            <a:r>
              <a:rPr lang="en-GB" sz="3200" dirty="0">
                <a:latin typeface="Segoe Print"/>
              </a:rPr>
              <a:t>Curriculum for Wales</a:t>
            </a:r>
            <a:r>
              <a:rPr lang="en-GB" dirty="0">
                <a:latin typeface="Segoe Print"/>
              </a:rPr>
              <a:t> </a:t>
            </a:r>
            <a:r>
              <a:rPr lang="en-GB" sz="3200" dirty="0">
                <a:latin typeface="Segoe Print"/>
              </a:rPr>
              <a:t>2022 </a:t>
            </a:r>
          </a:p>
        </p:txBody>
      </p:sp>
      <p:sp>
        <p:nvSpPr>
          <p:cNvPr id="3" name="Content Placeholder 2">
            <a:extLst>
              <a:ext uri="{FF2B5EF4-FFF2-40B4-BE49-F238E27FC236}">
                <a16:creationId xmlns:a16="http://schemas.microsoft.com/office/drawing/2014/main" id="{87FD51E0-DACA-4C66-8D2B-BA4995C6D3FA}"/>
              </a:ext>
            </a:extLst>
          </p:cNvPr>
          <p:cNvSpPr>
            <a:spLocks noGrp="1"/>
          </p:cNvSpPr>
          <p:nvPr>
            <p:ph idx="1"/>
          </p:nvPr>
        </p:nvSpPr>
        <p:spPr>
          <a:xfrm>
            <a:off x="0" y="1569073"/>
            <a:ext cx="3799840" cy="1483564"/>
          </a:xfrm>
        </p:spPr>
        <p:txBody>
          <a:bodyPr vert="horz" lIns="91440" tIns="45720" rIns="91440" bIns="45720" rtlCol="0" anchor="t">
            <a:normAutofit/>
          </a:bodyPr>
          <a:lstStyle/>
          <a:p>
            <a:pPr marL="0" indent="0" algn="ctr">
              <a:buNone/>
            </a:pPr>
            <a:r>
              <a:rPr lang="cy-GB" sz="2000" b="1" dirty="0"/>
              <a:t>Cliciwch ar y llun i weld y ddogfen. / </a:t>
            </a:r>
          </a:p>
          <a:p>
            <a:pPr marL="0" indent="0" algn="ctr">
              <a:buNone/>
            </a:pPr>
            <a:r>
              <a:rPr lang="cy-GB" sz="2000" b="1" dirty="0"/>
              <a:t>Click on the picture to view the document.</a:t>
            </a:r>
            <a:endParaRPr lang="en-GB" sz="2000" dirty="0">
              <a:ea typeface="+mn-lt"/>
              <a:cs typeface="+mn-lt"/>
            </a:endParaRPr>
          </a:p>
          <a:p>
            <a:pPr marL="0" indent="0">
              <a:buNone/>
            </a:pPr>
            <a:endParaRPr lang="en-GB" dirty="0"/>
          </a:p>
        </p:txBody>
      </p:sp>
      <p:sp>
        <p:nvSpPr>
          <p:cNvPr id="4" name="Content Placeholder 2">
            <a:extLst>
              <a:ext uri="{FF2B5EF4-FFF2-40B4-BE49-F238E27FC236}">
                <a16:creationId xmlns:a16="http://schemas.microsoft.com/office/drawing/2014/main" id="{0F9E460A-42AB-0C4C-BBFE-9888EFE781FF}"/>
              </a:ext>
            </a:extLst>
          </p:cNvPr>
          <p:cNvSpPr txBox="1">
            <a:spLocks/>
          </p:cNvSpPr>
          <p:nvPr/>
        </p:nvSpPr>
        <p:spPr>
          <a:xfrm>
            <a:off x="7681478" y="5345979"/>
            <a:ext cx="3787069" cy="1248004"/>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US" dirty="0">
                <a:hlinkClick r:id="rId3"/>
              </a:rPr>
              <a:t>https://hwb.gov.wales/api/storage/afca43eb-5c50-4846-9c2d-0d56fbffba09/curriculum-for-wales-guidance-120320.pdf</a:t>
            </a:r>
            <a:endParaRPr lang="en-US" dirty="0"/>
          </a:p>
          <a:p>
            <a:endParaRPr lang="en-US" dirty="0"/>
          </a:p>
        </p:txBody>
      </p:sp>
      <p:pic>
        <p:nvPicPr>
          <p:cNvPr id="5" name="Picture 4">
            <a:hlinkClick r:id="rId3"/>
            <a:extLst>
              <a:ext uri="{FF2B5EF4-FFF2-40B4-BE49-F238E27FC236}">
                <a16:creationId xmlns:a16="http://schemas.microsoft.com/office/drawing/2014/main" id="{1E17C928-1D0A-A345-BDEF-5B91DC20C12C}"/>
              </a:ext>
            </a:extLst>
          </p:cNvPr>
          <p:cNvPicPr>
            <a:picLocks noChangeAspect="1"/>
          </p:cNvPicPr>
          <p:nvPr/>
        </p:nvPicPr>
        <p:blipFill>
          <a:blip r:embed="rId4"/>
          <a:stretch>
            <a:fillRect/>
          </a:stretch>
        </p:blipFill>
        <p:spPr>
          <a:xfrm>
            <a:off x="687880" y="3151366"/>
            <a:ext cx="2398674" cy="3393869"/>
          </a:xfrm>
          <a:prstGeom prst="rect">
            <a:avLst/>
          </a:prstGeom>
          <a:ln w="76200">
            <a:solidFill>
              <a:schemeClr val="tx1"/>
            </a:solidFill>
          </a:ln>
        </p:spPr>
      </p:pic>
      <p:sp>
        <p:nvSpPr>
          <p:cNvPr id="7" name="TextBox 6">
            <a:extLst>
              <a:ext uri="{FF2B5EF4-FFF2-40B4-BE49-F238E27FC236}">
                <a16:creationId xmlns:a16="http://schemas.microsoft.com/office/drawing/2014/main" id="{137BA54E-C7EA-764B-906B-9DA9B2927551}"/>
              </a:ext>
            </a:extLst>
          </p:cNvPr>
          <p:cNvSpPr txBox="1"/>
          <p:nvPr/>
        </p:nvSpPr>
        <p:spPr>
          <a:xfrm>
            <a:off x="3964322" y="2766969"/>
            <a:ext cx="7876452" cy="923330"/>
          </a:xfrm>
          <a:prstGeom prst="rect">
            <a:avLst/>
          </a:prstGeom>
          <a:solidFill>
            <a:schemeClr val="bg1"/>
          </a:solidFill>
          <a:ln w="76200">
            <a:solidFill>
              <a:srgbClr val="FFC000"/>
            </a:solidFill>
          </a:ln>
        </p:spPr>
        <p:txBody>
          <a:bodyPr wrap="square" rtlCol="0">
            <a:spAutoFit/>
          </a:bodyPr>
          <a:lstStyle/>
          <a:p>
            <a:r>
              <a:rPr lang="en-GB" dirty="0"/>
              <a:t>Mae </a:t>
            </a:r>
            <a:r>
              <a:rPr lang="en-GB" dirty="0" err="1"/>
              <a:t>wedi</a:t>
            </a:r>
            <a:r>
              <a:rPr lang="en-GB" dirty="0"/>
              <a:t> </a:t>
            </a:r>
            <a:r>
              <a:rPr lang="en-GB" dirty="0" err="1"/>
              <a:t>cael</a:t>
            </a:r>
            <a:r>
              <a:rPr lang="en-GB" dirty="0"/>
              <a:t> </a:t>
            </a:r>
            <a:r>
              <a:rPr lang="en-GB" dirty="0" err="1"/>
              <a:t>ei</a:t>
            </a:r>
            <a:r>
              <a:rPr lang="en-GB" dirty="0"/>
              <a:t> </a:t>
            </a:r>
            <a:r>
              <a:rPr lang="en-GB" dirty="0" err="1"/>
              <a:t>ddatblygu</a:t>
            </a:r>
            <a:r>
              <a:rPr lang="en-GB" dirty="0"/>
              <a:t> </a:t>
            </a:r>
            <a:r>
              <a:rPr lang="en-GB" dirty="0" err="1"/>
              <a:t>yng</a:t>
            </a:r>
            <a:r>
              <a:rPr lang="en-GB" dirty="0"/>
              <a:t> </a:t>
            </a:r>
            <a:r>
              <a:rPr lang="en-GB" dirty="0" err="1"/>
              <a:t>Nghymru</a:t>
            </a:r>
            <a:r>
              <a:rPr lang="en-GB" dirty="0"/>
              <a:t> </a:t>
            </a:r>
            <a:r>
              <a:rPr lang="en-GB" dirty="0" err="1"/>
              <a:t>gan</a:t>
            </a:r>
            <a:r>
              <a:rPr lang="en-GB" dirty="0"/>
              <a:t> </a:t>
            </a:r>
            <a:r>
              <a:rPr lang="en-GB" dirty="0" err="1"/>
              <a:t>ymarferwyr</a:t>
            </a:r>
            <a:r>
              <a:rPr lang="en-GB" dirty="0"/>
              <a:t> </a:t>
            </a:r>
            <a:r>
              <a:rPr lang="en-GB" dirty="0" err="1"/>
              <a:t>ar</a:t>
            </a:r>
            <a:r>
              <a:rPr lang="en-GB" dirty="0"/>
              <a:t> </a:t>
            </a:r>
            <a:r>
              <a:rPr lang="en-GB" dirty="0" err="1"/>
              <a:t>gyfer</a:t>
            </a:r>
            <a:r>
              <a:rPr lang="en-GB" dirty="0"/>
              <a:t> </a:t>
            </a:r>
            <a:r>
              <a:rPr lang="en-GB" dirty="0" err="1"/>
              <a:t>ymarferwyr</a:t>
            </a:r>
            <a:r>
              <a:rPr lang="en-GB" dirty="0"/>
              <a:t>, </a:t>
            </a:r>
            <a:r>
              <a:rPr lang="en-GB" dirty="0" err="1"/>
              <a:t>gan</a:t>
            </a:r>
            <a:r>
              <a:rPr lang="en-GB" dirty="0"/>
              <a:t> </a:t>
            </a:r>
            <a:r>
              <a:rPr lang="en-GB" dirty="0" err="1"/>
              <a:t>ddwyn</a:t>
            </a:r>
            <a:r>
              <a:rPr lang="en-GB" dirty="0"/>
              <a:t> </a:t>
            </a:r>
            <a:r>
              <a:rPr lang="en-GB" dirty="0" err="1"/>
              <a:t>ynghyd</a:t>
            </a:r>
            <a:r>
              <a:rPr lang="en-GB" dirty="0"/>
              <a:t> </a:t>
            </a:r>
            <a:r>
              <a:rPr lang="en-GB" dirty="0" err="1"/>
              <a:t>arbenigedd</a:t>
            </a:r>
            <a:r>
              <a:rPr lang="en-GB" dirty="0"/>
              <a:t> </a:t>
            </a:r>
            <a:r>
              <a:rPr lang="en-GB" dirty="0" err="1"/>
              <a:t>addysgol</a:t>
            </a:r>
            <a:r>
              <a:rPr lang="en-GB" dirty="0"/>
              <a:t> ac </a:t>
            </a:r>
            <a:r>
              <a:rPr lang="en-GB" dirty="0" err="1"/>
              <a:t>ymchwil</a:t>
            </a:r>
            <a:r>
              <a:rPr lang="en-GB" dirty="0"/>
              <a:t> a </a:t>
            </a:r>
            <a:r>
              <a:rPr lang="en-GB" dirty="0" err="1"/>
              <a:t>thystiolaeth</a:t>
            </a:r>
            <a:r>
              <a:rPr lang="en-GB" dirty="0"/>
              <a:t> </a:t>
            </a:r>
            <a:r>
              <a:rPr lang="en-GB" dirty="0" err="1"/>
              <a:t>ehangach</a:t>
            </a:r>
            <a:r>
              <a:rPr lang="en-GB" dirty="0"/>
              <a:t>.</a:t>
            </a:r>
            <a:endParaRPr lang="en-US" dirty="0"/>
          </a:p>
        </p:txBody>
      </p:sp>
      <p:sp>
        <p:nvSpPr>
          <p:cNvPr id="8" name="Content Placeholder 2">
            <a:extLst>
              <a:ext uri="{FF2B5EF4-FFF2-40B4-BE49-F238E27FC236}">
                <a16:creationId xmlns:a16="http://schemas.microsoft.com/office/drawing/2014/main" id="{C3F9AFD5-7E98-1245-B586-ACB7911C3555}"/>
              </a:ext>
            </a:extLst>
          </p:cNvPr>
          <p:cNvSpPr txBox="1">
            <a:spLocks/>
          </p:cNvSpPr>
          <p:nvPr/>
        </p:nvSpPr>
        <p:spPr>
          <a:xfrm>
            <a:off x="3964322" y="4024446"/>
            <a:ext cx="7876452" cy="985287"/>
          </a:xfrm>
          <a:prstGeom prst="rect">
            <a:avLst/>
          </a:prstGeom>
          <a:solidFill>
            <a:schemeClr val="bg1"/>
          </a:solidFill>
          <a:ln w="76200">
            <a:solidFill>
              <a:srgbClr val="FFC000"/>
            </a:solidFill>
          </a:ln>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GB" dirty="0"/>
              <a:t>It has been developed in Wales, by practitioners for practitioners, bringing together educational expertise and wider research and evidence.</a:t>
            </a:r>
            <a:endParaRPr lang="en-US" dirty="0"/>
          </a:p>
        </p:txBody>
      </p:sp>
      <p:pic>
        <p:nvPicPr>
          <p:cNvPr id="9" name="Picture 8">
            <a:extLst>
              <a:ext uri="{FF2B5EF4-FFF2-40B4-BE49-F238E27FC236}">
                <a16:creationId xmlns:a16="http://schemas.microsoft.com/office/drawing/2014/main" id="{45A963BE-7D33-554A-A6E8-51459D4A21F0}"/>
              </a:ext>
            </a:extLst>
          </p:cNvPr>
          <p:cNvPicPr>
            <a:picLocks noChangeAspect="1"/>
          </p:cNvPicPr>
          <p:nvPr/>
        </p:nvPicPr>
        <p:blipFill>
          <a:blip r:embed="rId5"/>
          <a:stretch>
            <a:fillRect/>
          </a:stretch>
        </p:blipFill>
        <p:spPr>
          <a:xfrm>
            <a:off x="4074678" y="6131878"/>
            <a:ext cx="3606800" cy="558800"/>
          </a:xfrm>
          <a:prstGeom prst="rect">
            <a:avLst/>
          </a:prstGeom>
        </p:spPr>
      </p:pic>
    </p:spTree>
    <p:extLst>
      <p:ext uri="{BB962C8B-B14F-4D97-AF65-F5344CB8AC3E}">
        <p14:creationId xmlns:p14="http://schemas.microsoft.com/office/powerpoint/2010/main" val="152392120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Content Placeholder 4" descr="A picture containing game&#10;&#10;Description automatically generated">
            <a:extLst>
              <a:ext uri="{FF2B5EF4-FFF2-40B4-BE49-F238E27FC236}">
                <a16:creationId xmlns:a16="http://schemas.microsoft.com/office/drawing/2014/main" id="{71F2F596-33CA-8145-AB39-3CAB6C056780}"/>
              </a:ext>
            </a:extLst>
          </p:cNvPr>
          <p:cNvPicPr>
            <a:picLocks noGrp="1" noChangeAspect="1"/>
          </p:cNvPicPr>
          <p:nvPr>
            <p:ph idx="1"/>
          </p:nvPr>
        </p:nvPicPr>
        <p:blipFill rotWithShape="1">
          <a:blip r:embed="rId2"/>
          <a:srcRect l="3082"/>
          <a:stretch/>
        </p:blipFill>
        <p:spPr>
          <a:xfrm>
            <a:off x="3019647" y="237087"/>
            <a:ext cx="6574465" cy="6383826"/>
          </a:xfrm>
        </p:spPr>
      </p:pic>
      <p:pic>
        <p:nvPicPr>
          <p:cNvPr id="7" name="Picture 6" descr="A picture containing clothing, shirt, table, sitting&#10;&#10;Description automatically generated">
            <a:extLst>
              <a:ext uri="{FF2B5EF4-FFF2-40B4-BE49-F238E27FC236}">
                <a16:creationId xmlns:a16="http://schemas.microsoft.com/office/drawing/2014/main" id="{77CB7EC4-8C79-834C-BCD5-005929997B87}"/>
              </a:ext>
            </a:extLst>
          </p:cNvPr>
          <p:cNvPicPr>
            <a:picLocks noChangeAspect="1"/>
          </p:cNvPicPr>
          <p:nvPr/>
        </p:nvPicPr>
        <p:blipFill>
          <a:blip r:embed="rId3">
            <a:alphaModFix amt="50000"/>
          </a:blip>
          <a:stretch>
            <a:fillRect/>
          </a:stretch>
        </p:blipFill>
        <p:spPr>
          <a:xfrm>
            <a:off x="1101269" y="0"/>
            <a:ext cx="9989462" cy="6858000"/>
          </a:xfrm>
          <a:prstGeom prst="rect">
            <a:avLst/>
          </a:prstGeom>
        </p:spPr>
      </p:pic>
    </p:spTree>
    <p:extLst>
      <p:ext uri="{BB962C8B-B14F-4D97-AF65-F5344CB8AC3E}">
        <p14:creationId xmlns:p14="http://schemas.microsoft.com/office/powerpoint/2010/main" val="3046364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2000" fill="hold"/>
                                        <p:tgtEl>
                                          <p:spTgt spid="7"/>
                                        </p:tgtEl>
                                        <p:attrNameLst>
                                          <p:attrName>ppt_w</p:attrName>
                                        </p:attrNameLst>
                                      </p:cBhvr>
                                      <p:tavLst>
                                        <p:tav tm="0">
                                          <p:val>
                                            <p:fltVal val="0"/>
                                          </p:val>
                                        </p:tav>
                                        <p:tav tm="100000">
                                          <p:val>
                                            <p:strVal val="#ppt_w"/>
                                          </p:val>
                                        </p:tav>
                                      </p:tavLst>
                                    </p:anim>
                                    <p:anim calcmode="lin" valueType="num">
                                      <p:cBhvr>
                                        <p:cTn id="8" dur="2000" fill="hold"/>
                                        <p:tgtEl>
                                          <p:spTgt spid="7"/>
                                        </p:tgtEl>
                                        <p:attrNameLst>
                                          <p:attrName>ppt_h</p:attrName>
                                        </p:attrNameLst>
                                      </p:cBhvr>
                                      <p:tavLst>
                                        <p:tav tm="0">
                                          <p:val>
                                            <p:fltVal val="0"/>
                                          </p:val>
                                        </p:tav>
                                        <p:tav tm="100000">
                                          <p:val>
                                            <p:strVal val="#ppt_h"/>
                                          </p:val>
                                        </p:tav>
                                      </p:tavLst>
                                    </p:anim>
                                    <p:anim calcmode="lin" valueType="num">
                                      <p:cBhvr>
                                        <p:cTn id="9" dur="2000" fill="hold"/>
                                        <p:tgtEl>
                                          <p:spTgt spid="7"/>
                                        </p:tgtEl>
                                        <p:attrNameLst>
                                          <p:attrName>style.rotation</p:attrName>
                                        </p:attrNameLst>
                                      </p:cBhvr>
                                      <p:tavLst>
                                        <p:tav tm="0">
                                          <p:val>
                                            <p:fltVal val="90"/>
                                          </p:val>
                                        </p:tav>
                                        <p:tav tm="100000">
                                          <p:val>
                                            <p:fltVal val="0"/>
                                          </p:val>
                                        </p:tav>
                                      </p:tavLst>
                                    </p:anim>
                                    <p:animEffect transition="in" filter="fade">
                                      <p:cBhvr>
                                        <p:cTn id="10"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3C523DF-40C3-1E47-ACF3-023950672FDF}"/>
              </a:ext>
            </a:extLst>
          </p:cNvPr>
          <p:cNvSpPr>
            <a:spLocks noGrp="1"/>
          </p:cNvSpPr>
          <p:nvPr>
            <p:ph idx="1"/>
          </p:nvPr>
        </p:nvSpPr>
        <p:spPr>
          <a:xfrm>
            <a:off x="6352212" y="1194422"/>
            <a:ext cx="5555672" cy="4558144"/>
          </a:xfrm>
          <a:solidFill>
            <a:schemeClr val="bg1"/>
          </a:solidFill>
          <a:ln w="76200">
            <a:solidFill>
              <a:schemeClr val="accent1"/>
            </a:solidFill>
          </a:ln>
        </p:spPr>
        <p:txBody>
          <a:bodyPr>
            <a:noAutofit/>
          </a:bodyPr>
          <a:lstStyle/>
          <a:p>
            <a:pPr marL="0" indent="0">
              <a:buNone/>
            </a:pPr>
            <a:r>
              <a:rPr lang="en-GB" sz="1600" dirty="0"/>
              <a:t>Improving education is our national mission. Nothing is so essential as universal access to, and acquisition of, the experiences, knowledge and skills and that our young people need for employment, lifelong learning and active citizenship.</a:t>
            </a:r>
          </a:p>
          <a:p>
            <a:pPr marL="0" indent="0">
              <a:buNone/>
            </a:pPr>
            <a:r>
              <a:rPr lang="en-GB" sz="1600" dirty="0"/>
              <a:t>The Curriculum for Wales guidance is a clear statement of what is important in delivering a broad and balanced education. The </a:t>
            </a:r>
            <a:r>
              <a:rPr lang="en-GB" sz="1600" b="1" dirty="0">
                <a:highlight>
                  <a:srgbClr val="FF00FF"/>
                </a:highlight>
              </a:rPr>
              <a:t>four purposes </a:t>
            </a:r>
            <a:r>
              <a:rPr lang="en-GB" sz="1600" dirty="0"/>
              <a:t>are the shared vision and aspiration for every child and young person. In fulfilling these, we set high expectations for all, promote individual and national well-being, tackle ignorance and misinformation, and encourage critical and civic engagement.</a:t>
            </a:r>
          </a:p>
          <a:p>
            <a:pPr marL="0" indent="0">
              <a:buNone/>
            </a:pPr>
            <a:r>
              <a:rPr lang="en-GB" sz="1600" dirty="0"/>
              <a:t>A school’s curriculum is everything a learner experiences in pursuit of the four purposes. It is not simply what we teach, but how we teach and crucially, why we teach it.</a:t>
            </a:r>
          </a:p>
          <a:p>
            <a:pPr marL="0" indent="0">
              <a:buNone/>
            </a:pPr>
            <a:endParaRPr lang="en-US" sz="1600" dirty="0"/>
          </a:p>
        </p:txBody>
      </p:sp>
      <p:sp>
        <p:nvSpPr>
          <p:cNvPr id="4" name="TextBox 3">
            <a:extLst>
              <a:ext uri="{FF2B5EF4-FFF2-40B4-BE49-F238E27FC236}">
                <a16:creationId xmlns:a16="http://schemas.microsoft.com/office/drawing/2014/main" id="{4B537308-2FA8-104E-8018-A43919AC9B33}"/>
              </a:ext>
            </a:extLst>
          </p:cNvPr>
          <p:cNvSpPr txBox="1"/>
          <p:nvPr/>
        </p:nvSpPr>
        <p:spPr>
          <a:xfrm>
            <a:off x="122081" y="1194422"/>
            <a:ext cx="5818203" cy="5509200"/>
          </a:xfrm>
          <a:prstGeom prst="rect">
            <a:avLst/>
          </a:prstGeom>
          <a:solidFill>
            <a:schemeClr val="bg1"/>
          </a:solidFill>
          <a:ln w="76200">
            <a:solidFill>
              <a:schemeClr val="accent1"/>
            </a:solidFill>
          </a:ln>
        </p:spPr>
        <p:txBody>
          <a:bodyPr wrap="square" rtlCol="0">
            <a:spAutoFit/>
          </a:bodyPr>
          <a:lstStyle/>
          <a:p>
            <a:pPr fontAlgn="base"/>
            <a:r>
              <a:rPr lang="en-GB" sz="1600" dirty="0" err="1"/>
              <a:t>Gwella</a:t>
            </a:r>
            <a:r>
              <a:rPr lang="en-GB" sz="1600" dirty="0"/>
              <a:t> </a:t>
            </a:r>
            <a:r>
              <a:rPr lang="en-GB" sz="1600" dirty="0" err="1"/>
              <a:t>addysg</a:t>
            </a:r>
            <a:r>
              <a:rPr lang="en-GB" sz="1600" dirty="0"/>
              <a:t> </a:t>
            </a:r>
            <a:r>
              <a:rPr lang="en-GB" sz="1600" dirty="0" err="1"/>
              <a:t>yw</a:t>
            </a:r>
            <a:r>
              <a:rPr lang="en-GB" sz="1600" dirty="0"/>
              <a:t> </a:t>
            </a:r>
            <a:r>
              <a:rPr lang="en-GB" sz="1600" dirty="0" err="1"/>
              <a:t>ein</a:t>
            </a:r>
            <a:r>
              <a:rPr lang="en-GB" sz="1600" dirty="0"/>
              <a:t> </a:t>
            </a:r>
            <a:r>
              <a:rPr lang="en-GB" sz="1600" dirty="0" err="1"/>
              <a:t>cenhadaeth</a:t>
            </a:r>
            <a:r>
              <a:rPr lang="en-GB" sz="1600" dirty="0"/>
              <a:t> </a:t>
            </a:r>
            <a:r>
              <a:rPr lang="en-GB" sz="1600" dirty="0" err="1"/>
              <a:t>genedlaethol</a:t>
            </a:r>
            <a:r>
              <a:rPr lang="en-GB" sz="1600" dirty="0"/>
              <a:t>. Does dim yn </a:t>
            </a:r>
            <a:r>
              <a:rPr lang="en-GB" sz="1600" dirty="0" err="1"/>
              <a:t>fwy</a:t>
            </a:r>
            <a:r>
              <a:rPr lang="en-GB" sz="1600" dirty="0"/>
              <a:t> </a:t>
            </a:r>
            <a:r>
              <a:rPr lang="en-GB" sz="1600" dirty="0" err="1"/>
              <a:t>hanfodol</a:t>
            </a:r>
            <a:r>
              <a:rPr lang="en-GB" sz="1600" dirty="0"/>
              <a:t> </a:t>
            </a:r>
            <a:r>
              <a:rPr lang="en-GB" sz="1600" dirty="0" err="1"/>
              <a:t>na</a:t>
            </a:r>
            <a:r>
              <a:rPr lang="en-GB" sz="1600" dirty="0"/>
              <a:t> bod </a:t>
            </a:r>
            <a:r>
              <a:rPr lang="en-GB" sz="1600" dirty="0" err="1"/>
              <a:t>pob</a:t>
            </a:r>
            <a:r>
              <a:rPr lang="en-GB" sz="1600" dirty="0"/>
              <a:t> </a:t>
            </a:r>
            <a:r>
              <a:rPr lang="en-GB" sz="1600" dirty="0" err="1"/>
              <a:t>plentyn</a:t>
            </a:r>
            <a:r>
              <a:rPr lang="en-GB" sz="1600" dirty="0"/>
              <a:t> a </a:t>
            </a:r>
            <a:r>
              <a:rPr lang="en-GB" sz="1600" dirty="0" err="1"/>
              <a:t>pherson</a:t>
            </a:r>
            <a:r>
              <a:rPr lang="en-GB" sz="1600" dirty="0"/>
              <a:t> </a:t>
            </a:r>
            <a:r>
              <a:rPr lang="en-GB" sz="1600" dirty="0" err="1"/>
              <a:t>ifanc</a:t>
            </a:r>
            <a:r>
              <a:rPr lang="en-GB" sz="1600" dirty="0"/>
              <a:t> yn </a:t>
            </a:r>
            <a:r>
              <a:rPr lang="en-GB" sz="1600" dirty="0" err="1"/>
              <a:t>caffael</a:t>
            </a:r>
            <a:r>
              <a:rPr lang="en-GB" sz="1600" dirty="0"/>
              <a:t> </a:t>
            </a:r>
            <a:r>
              <a:rPr lang="en-GB" sz="1600" dirty="0" err="1"/>
              <a:t>addysg</a:t>
            </a:r>
            <a:r>
              <a:rPr lang="en-GB" sz="1600" dirty="0"/>
              <a:t> ac yn </a:t>
            </a:r>
            <a:r>
              <a:rPr lang="en-GB" sz="1600" dirty="0" err="1"/>
              <a:t>cael</a:t>
            </a:r>
            <a:r>
              <a:rPr lang="en-GB" sz="1600" dirty="0"/>
              <a:t> </a:t>
            </a:r>
            <a:r>
              <a:rPr lang="en-GB" sz="1600" dirty="0" err="1"/>
              <a:t>mynediad</a:t>
            </a:r>
            <a:r>
              <a:rPr lang="en-GB" sz="1600" dirty="0"/>
              <a:t> </a:t>
            </a:r>
            <a:r>
              <a:rPr lang="en-GB" sz="1600" dirty="0" err="1"/>
              <a:t>cyflawn</a:t>
            </a:r>
            <a:r>
              <a:rPr lang="en-GB" sz="1600" dirty="0"/>
              <a:t> at y </a:t>
            </a:r>
            <a:r>
              <a:rPr lang="en-GB" sz="1600" i="1" dirty="0" err="1"/>
              <a:t>profiadau</a:t>
            </a:r>
            <a:r>
              <a:rPr lang="en-GB" sz="1600" dirty="0"/>
              <a:t>, </a:t>
            </a:r>
            <a:r>
              <a:rPr lang="en-GB" sz="1600" dirty="0" err="1"/>
              <a:t>yr</a:t>
            </a:r>
            <a:r>
              <a:rPr lang="en-GB" sz="1600" dirty="0"/>
              <a:t> </a:t>
            </a:r>
            <a:r>
              <a:rPr lang="en-GB" sz="1600" i="1" dirty="0" err="1"/>
              <a:t>wybodaeth</a:t>
            </a:r>
            <a:r>
              <a:rPr lang="en-GB" sz="1600" dirty="0"/>
              <a:t> </a:t>
            </a:r>
            <a:r>
              <a:rPr lang="en-GB" sz="1600" dirty="0" err="1"/>
              <a:t>a’r</a:t>
            </a:r>
            <a:r>
              <a:rPr lang="en-GB" sz="1600" dirty="0"/>
              <a:t> </a:t>
            </a:r>
            <a:r>
              <a:rPr lang="en-GB" sz="1600" i="1" dirty="0" err="1"/>
              <a:t>sgiliau</a:t>
            </a:r>
            <a:r>
              <a:rPr lang="en-GB" sz="1600" dirty="0"/>
              <a:t> y </a:t>
            </a:r>
            <a:r>
              <a:rPr lang="en-GB" sz="1600" dirty="0" err="1"/>
              <a:t>mae</a:t>
            </a:r>
            <a:r>
              <a:rPr lang="en-GB" sz="1600" dirty="0"/>
              <a:t> eu </a:t>
            </a:r>
            <a:r>
              <a:rPr lang="en-GB" sz="1600" dirty="0" err="1"/>
              <a:t>hangen</a:t>
            </a:r>
            <a:r>
              <a:rPr lang="en-GB" sz="1600" dirty="0"/>
              <a:t> </a:t>
            </a:r>
            <a:r>
              <a:rPr lang="en-GB" sz="1600" dirty="0" err="1"/>
              <a:t>arnyn</a:t>
            </a:r>
            <a:r>
              <a:rPr lang="en-GB" sz="1600" dirty="0"/>
              <a:t> </a:t>
            </a:r>
            <a:r>
              <a:rPr lang="en-GB" sz="1600" dirty="0" err="1"/>
              <a:t>nhw</a:t>
            </a:r>
            <a:r>
              <a:rPr lang="en-GB" sz="1600" dirty="0"/>
              <a:t> </a:t>
            </a:r>
            <a:r>
              <a:rPr lang="en-GB" sz="1600" dirty="0" err="1"/>
              <a:t>ym</a:t>
            </a:r>
            <a:r>
              <a:rPr lang="en-GB" sz="1600" dirty="0"/>
              <a:t> </a:t>
            </a:r>
            <a:r>
              <a:rPr lang="en-GB" sz="1600" dirty="0" err="1"/>
              <a:t>myd</a:t>
            </a:r>
            <a:r>
              <a:rPr lang="en-GB" sz="1600" dirty="0"/>
              <a:t> </a:t>
            </a:r>
            <a:r>
              <a:rPr lang="en-GB" sz="1600" dirty="0" err="1"/>
              <a:t>gwaith</a:t>
            </a:r>
            <a:r>
              <a:rPr lang="en-GB" sz="1600" dirty="0"/>
              <a:t>, </a:t>
            </a:r>
            <a:r>
              <a:rPr lang="en-GB" sz="1600" dirty="0" err="1"/>
              <a:t>ar</a:t>
            </a:r>
            <a:r>
              <a:rPr lang="en-GB" sz="1600" dirty="0"/>
              <a:t> </a:t>
            </a:r>
            <a:r>
              <a:rPr lang="en-GB" sz="1600" dirty="0" err="1"/>
              <a:t>gyfer</a:t>
            </a:r>
            <a:r>
              <a:rPr lang="en-GB" sz="1600" dirty="0"/>
              <a:t> </a:t>
            </a:r>
            <a:r>
              <a:rPr lang="en-GB" sz="1600" dirty="0" err="1"/>
              <a:t>dysgu</a:t>
            </a:r>
            <a:r>
              <a:rPr lang="en-GB" sz="1600" dirty="0"/>
              <a:t> </a:t>
            </a:r>
            <a:r>
              <a:rPr lang="en-GB" sz="1600" dirty="0" err="1"/>
              <a:t>gydol</a:t>
            </a:r>
            <a:r>
              <a:rPr lang="en-GB" sz="1600" dirty="0"/>
              <a:t> </a:t>
            </a:r>
            <a:r>
              <a:rPr lang="en-GB" sz="1600" dirty="0" err="1"/>
              <a:t>oes</a:t>
            </a:r>
            <a:r>
              <a:rPr lang="en-GB" sz="1600" dirty="0"/>
              <a:t> ac er </a:t>
            </a:r>
            <a:r>
              <a:rPr lang="en-GB" sz="1600" dirty="0" err="1"/>
              <a:t>mwyn</a:t>
            </a:r>
            <a:r>
              <a:rPr lang="en-GB" sz="1600" dirty="0"/>
              <a:t> bod yn </a:t>
            </a:r>
            <a:r>
              <a:rPr lang="en-GB" sz="1600" dirty="0" err="1"/>
              <a:t>ddinasyddion</a:t>
            </a:r>
            <a:r>
              <a:rPr lang="en-GB" sz="1600" dirty="0"/>
              <a:t> </a:t>
            </a:r>
            <a:r>
              <a:rPr lang="en-GB" sz="1600" dirty="0" err="1"/>
              <a:t>gweithredol</a:t>
            </a:r>
            <a:r>
              <a:rPr lang="en-GB" sz="1600" dirty="0"/>
              <a:t>.</a:t>
            </a:r>
          </a:p>
          <a:p>
            <a:pPr fontAlgn="base"/>
            <a:endParaRPr lang="en-GB" sz="1600" dirty="0"/>
          </a:p>
          <a:p>
            <a:pPr fontAlgn="base"/>
            <a:r>
              <a:rPr lang="en-GB" sz="1600" dirty="0"/>
              <a:t>Mae </a:t>
            </a:r>
            <a:r>
              <a:rPr lang="en-GB" sz="1600" dirty="0" err="1"/>
              <a:t>canllawiau</a:t>
            </a:r>
            <a:r>
              <a:rPr lang="en-GB" sz="1600" dirty="0"/>
              <a:t> </a:t>
            </a:r>
            <a:r>
              <a:rPr lang="en-GB" sz="1600" dirty="0" err="1"/>
              <a:t>Cwricwlwm</a:t>
            </a:r>
            <a:r>
              <a:rPr lang="en-GB" sz="1600" dirty="0"/>
              <a:t> i </a:t>
            </a:r>
            <a:r>
              <a:rPr lang="en-GB" sz="1600" dirty="0" err="1"/>
              <a:t>Gymru</a:t>
            </a:r>
            <a:r>
              <a:rPr lang="en-GB" sz="1600" dirty="0"/>
              <a:t> yn </a:t>
            </a:r>
            <a:r>
              <a:rPr lang="en-GB" sz="1600" dirty="0" err="1"/>
              <a:t>datgan</a:t>
            </a:r>
            <a:r>
              <a:rPr lang="en-GB" sz="1600" dirty="0"/>
              <a:t> yn </a:t>
            </a:r>
            <a:r>
              <a:rPr lang="en-GB" sz="1600" dirty="0" err="1"/>
              <a:t>glir</a:t>
            </a:r>
            <a:r>
              <a:rPr lang="en-GB" sz="1600" dirty="0"/>
              <a:t> </a:t>
            </a:r>
            <a:r>
              <a:rPr lang="en-GB" sz="1600" dirty="0" err="1"/>
              <a:t>beth</a:t>
            </a:r>
            <a:r>
              <a:rPr lang="en-GB" sz="1600" dirty="0"/>
              <a:t> </a:t>
            </a:r>
            <a:r>
              <a:rPr lang="en-GB" sz="1600" dirty="0" err="1"/>
              <a:t>sy’n</a:t>
            </a:r>
            <a:r>
              <a:rPr lang="en-GB" sz="1600" dirty="0"/>
              <a:t> </a:t>
            </a:r>
            <a:r>
              <a:rPr lang="en-GB" sz="1600" dirty="0" err="1"/>
              <a:t>bwysig</a:t>
            </a:r>
            <a:r>
              <a:rPr lang="en-GB" sz="1600" dirty="0"/>
              <a:t> </a:t>
            </a:r>
            <a:r>
              <a:rPr lang="en-GB" sz="1600" dirty="0" err="1"/>
              <a:t>wrth</a:t>
            </a:r>
            <a:r>
              <a:rPr lang="en-GB" sz="1600" dirty="0"/>
              <a:t> </a:t>
            </a:r>
            <a:r>
              <a:rPr lang="en-GB" sz="1600" dirty="0" err="1"/>
              <a:t>ddarparu</a:t>
            </a:r>
            <a:r>
              <a:rPr lang="en-GB" sz="1600" dirty="0"/>
              <a:t> </a:t>
            </a:r>
            <a:r>
              <a:rPr lang="en-GB" sz="1600" dirty="0" err="1"/>
              <a:t>addysg</a:t>
            </a:r>
            <a:r>
              <a:rPr lang="en-GB" sz="1600" dirty="0"/>
              <a:t> </a:t>
            </a:r>
            <a:r>
              <a:rPr lang="en-GB" sz="1600" dirty="0" err="1"/>
              <a:t>eang</a:t>
            </a:r>
            <a:r>
              <a:rPr lang="en-GB" sz="1600" dirty="0"/>
              <a:t> a </a:t>
            </a:r>
            <a:r>
              <a:rPr lang="en-GB" sz="1600" dirty="0" err="1"/>
              <a:t>chytbwys</a:t>
            </a:r>
            <a:r>
              <a:rPr lang="en-GB" sz="1600" dirty="0"/>
              <a:t>. </a:t>
            </a:r>
            <a:r>
              <a:rPr lang="en-GB" sz="1600" dirty="0" err="1"/>
              <a:t>Gweledigaeth</a:t>
            </a:r>
            <a:r>
              <a:rPr lang="en-GB" sz="1600" dirty="0"/>
              <a:t> </a:t>
            </a:r>
            <a:r>
              <a:rPr lang="en-GB" sz="1600" dirty="0" err="1"/>
              <a:t>ar</a:t>
            </a:r>
            <a:r>
              <a:rPr lang="en-GB" sz="1600" dirty="0"/>
              <a:t> y </a:t>
            </a:r>
            <a:r>
              <a:rPr lang="en-GB" sz="1600" dirty="0" err="1"/>
              <a:t>cyd</a:t>
            </a:r>
            <a:r>
              <a:rPr lang="en-GB" sz="1600" dirty="0"/>
              <a:t> </a:t>
            </a:r>
            <a:r>
              <a:rPr lang="en-GB" sz="1600" dirty="0" err="1"/>
              <a:t>yw’r</a:t>
            </a:r>
            <a:r>
              <a:rPr lang="en-GB" sz="1600" dirty="0"/>
              <a:t> </a:t>
            </a:r>
            <a:r>
              <a:rPr lang="en-GB" sz="1600" b="1" dirty="0">
                <a:highlight>
                  <a:srgbClr val="000000"/>
                </a:highlight>
                <a:hlinkClick r:id="rId2"/>
              </a:rPr>
              <a:t>pedwar diben</a:t>
            </a:r>
            <a:r>
              <a:rPr lang="en-GB" sz="1600" dirty="0"/>
              <a:t>, a </a:t>
            </a:r>
            <a:r>
              <a:rPr lang="en-GB" sz="1600" dirty="0" err="1"/>
              <a:t>dyma’r</a:t>
            </a:r>
            <a:r>
              <a:rPr lang="en-GB" sz="1600" dirty="0"/>
              <a:t> </a:t>
            </a:r>
            <a:r>
              <a:rPr lang="en-GB" sz="1600" dirty="0" err="1"/>
              <a:t>dyhead</a:t>
            </a:r>
            <a:r>
              <a:rPr lang="en-GB" sz="1600" dirty="0"/>
              <a:t> </a:t>
            </a:r>
            <a:r>
              <a:rPr lang="en-GB" sz="1600" dirty="0" err="1"/>
              <a:t>ar</a:t>
            </a:r>
            <a:r>
              <a:rPr lang="en-GB" sz="1600" dirty="0"/>
              <a:t> </a:t>
            </a:r>
            <a:r>
              <a:rPr lang="en-GB" sz="1600" dirty="0" err="1"/>
              <a:t>gyfer</a:t>
            </a:r>
            <a:r>
              <a:rPr lang="en-GB" sz="1600" dirty="0"/>
              <a:t> </a:t>
            </a:r>
            <a:r>
              <a:rPr lang="en-GB" sz="1600" dirty="0" err="1"/>
              <a:t>pob</a:t>
            </a:r>
            <a:r>
              <a:rPr lang="en-GB" sz="1600" dirty="0"/>
              <a:t> </a:t>
            </a:r>
            <a:r>
              <a:rPr lang="en-GB" sz="1600" dirty="0" err="1"/>
              <a:t>plentyn</a:t>
            </a:r>
            <a:r>
              <a:rPr lang="en-GB" sz="1600" dirty="0"/>
              <a:t> a </a:t>
            </a:r>
            <a:r>
              <a:rPr lang="en-GB" sz="1600" dirty="0" err="1"/>
              <a:t>pherson</a:t>
            </a:r>
            <a:r>
              <a:rPr lang="en-GB" sz="1600" dirty="0"/>
              <a:t> </a:t>
            </a:r>
            <a:r>
              <a:rPr lang="en-GB" sz="1600" dirty="0" err="1"/>
              <a:t>ifanc</a:t>
            </a:r>
            <a:r>
              <a:rPr lang="en-GB" sz="1600" dirty="0"/>
              <a:t>. </a:t>
            </a:r>
            <a:r>
              <a:rPr lang="en-GB" sz="1600" dirty="0" err="1"/>
              <a:t>Wrth</a:t>
            </a:r>
            <a:r>
              <a:rPr lang="en-GB" sz="1600" dirty="0"/>
              <a:t> </a:t>
            </a:r>
            <a:r>
              <a:rPr lang="en-GB" sz="1600" dirty="0" err="1"/>
              <a:t>wireddu’r</a:t>
            </a:r>
            <a:r>
              <a:rPr lang="en-GB" sz="1600" dirty="0"/>
              <a:t> </a:t>
            </a:r>
            <a:r>
              <a:rPr lang="en-GB" sz="1600" dirty="0" err="1"/>
              <a:t>rhain</a:t>
            </a:r>
            <a:r>
              <a:rPr lang="en-GB" sz="1600" dirty="0"/>
              <a:t>, </a:t>
            </a:r>
            <a:r>
              <a:rPr lang="en-GB" sz="1600" dirty="0" err="1"/>
              <a:t>rydym</a:t>
            </a:r>
            <a:r>
              <a:rPr lang="en-GB" sz="1600" dirty="0"/>
              <a:t> yn </a:t>
            </a:r>
            <a:r>
              <a:rPr lang="en-GB" sz="1600" dirty="0" err="1"/>
              <a:t>gosod</a:t>
            </a:r>
            <a:r>
              <a:rPr lang="en-GB" sz="1600" dirty="0"/>
              <a:t> </a:t>
            </a:r>
            <a:r>
              <a:rPr lang="en-GB" sz="1600" dirty="0" err="1"/>
              <a:t>disgwyliadau</a:t>
            </a:r>
            <a:r>
              <a:rPr lang="en-GB" sz="1600" dirty="0"/>
              <a:t> </a:t>
            </a:r>
            <a:r>
              <a:rPr lang="en-GB" sz="1600" dirty="0" err="1"/>
              <a:t>uchel</a:t>
            </a:r>
            <a:r>
              <a:rPr lang="en-GB" sz="1600" dirty="0"/>
              <a:t> i </a:t>
            </a:r>
            <a:r>
              <a:rPr lang="en-GB" sz="1600" dirty="0" err="1"/>
              <a:t>bawb</a:t>
            </a:r>
            <a:r>
              <a:rPr lang="en-GB" sz="1600" dirty="0"/>
              <a:t>, yn </a:t>
            </a:r>
            <a:r>
              <a:rPr lang="en-GB" sz="1600" dirty="0" err="1"/>
              <a:t>hyrwyddo</a:t>
            </a:r>
            <a:r>
              <a:rPr lang="en-GB" sz="1600" dirty="0"/>
              <a:t> </a:t>
            </a:r>
            <a:r>
              <a:rPr lang="en-GB" sz="1600" dirty="0" err="1"/>
              <a:t>lles</a:t>
            </a:r>
            <a:r>
              <a:rPr lang="en-GB" sz="1600" dirty="0"/>
              <a:t> </a:t>
            </a:r>
            <a:r>
              <a:rPr lang="en-GB" sz="1600" dirty="0" err="1"/>
              <a:t>personol</a:t>
            </a:r>
            <a:r>
              <a:rPr lang="en-GB" sz="1600" dirty="0"/>
              <a:t> a </a:t>
            </a:r>
            <a:r>
              <a:rPr lang="en-GB" sz="1600" dirty="0" err="1"/>
              <a:t>chenedlaethol</a:t>
            </a:r>
            <a:r>
              <a:rPr lang="en-GB" sz="1600" dirty="0"/>
              <a:t>, yn </a:t>
            </a:r>
            <a:r>
              <a:rPr lang="en-GB" sz="1600" dirty="0" err="1"/>
              <a:t>herio</a:t>
            </a:r>
            <a:r>
              <a:rPr lang="en-GB" sz="1600" dirty="0"/>
              <a:t> </a:t>
            </a:r>
            <a:r>
              <a:rPr lang="en-GB" sz="1600" dirty="0" err="1"/>
              <a:t>anwybodaeth</a:t>
            </a:r>
            <a:r>
              <a:rPr lang="en-GB" sz="1600" dirty="0"/>
              <a:t> a </a:t>
            </a:r>
            <a:r>
              <a:rPr lang="en-GB" sz="1600" dirty="0" err="1"/>
              <a:t>ffug-wybodaeth</a:t>
            </a:r>
            <a:r>
              <a:rPr lang="en-GB" sz="1600" dirty="0"/>
              <a:t>, ac yn </a:t>
            </a:r>
            <a:r>
              <a:rPr lang="en-GB" sz="1600" dirty="0" err="1"/>
              <a:t>annog</a:t>
            </a:r>
            <a:r>
              <a:rPr lang="en-GB" sz="1600" dirty="0"/>
              <a:t> </a:t>
            </a:r>
            <a:r>
              <a:rPr lang="en-GB" sz="1600" dirty="0" err="1"/>
              <a:t>dysgwyr</a:t>
            </a:r>
            <a:r>
              <a:rPr lang="en-GB" sz="1600" dirty="0"/>
              <a:t> i </a:t>
            </a:r>
            <a:r>
              <a:rPr lang="en-GB" sz="1600" dirty="0" err="1"/>
              <a:t>chwarae</a:t>
            </a:r>
            <a:r>
              <a:rPr lang="en-GB" sz="1600" dirty="0"/>
              <a:t> eu </a:t>
            </a:r>
            <a:r>
              <a:rPr lang="en-GB" sz="1600" dirty="0" err="1"/>
              <a:t>rhan</a:t>
            </a:r>
            <a:r>
              <a:rPr lang="en-GB" sz="1600" dirty="0"/>
              <a:t> </a:t>
            </a:r>
            <a:r>
              <a:rPr lang="en-GB" sz="1600" dirty="0" err="1"/>
              <a:t>fel</a:t>
            </a:r>
            <a:r>
              <a:rPr lang="en-GB" sz="1600" dirty="0"/>
              <a:t> </a:t>
            </a:r>
            <a:r>
              <a:rPr lang="en-GB" sz="1600" dirty="0" err="1"/>
              <a:t>dinasyddion</a:t>
            </a:r>
            <a:r>
              <a:rPr lang="en-GB" sz="1600" dirty="0"/>
              <a:t> </a:t>
            </a:r>
            <a:r>
              <a:rPr lang="en-GB" sz="1600" dirty="0" err="1"/>
              <a:t>effro</a:t>
            </a:r>
            <a:r>
              <a:rPr lang="en-GB" sz="1600" dirty="0"/>
              <a:t> a </a:t>
            </a:r>
            <a:r>
              <a:rPr lang="en-GB" sz="1600" dirty="0" err="1"/>
              <a:t>beirniadol</a:t>
            </a:r>
            <a:r>
              <a:rPr lang="en-GB" sz="1600" dirty="0"/>
              <a:t>.</a:t>
            </a:r>
          </a:p>
          <a:p>
            <a:pPr fontAlgn="base"/>
            <a:endParaRPr lang="en-GB" sz="1600" dirty="0"/>
          </a:p>
          <a:p>
            <a:pPr fontAlgn="base"/>
            <a:r>
              <a:rPr lang="en-GB" sz="1600" dirty="0" err="1"/>
              <a:t>Cwricwlwm</a:t>
            </a:r>
            <a:r>
              <a:rPr lang="en-GB" sz="1600" dirty="0"/>
              <a:t> </a:t>
            </a:r>
            <a:r>
              <a:rPr lang="en-GB" sz="1600" dirty="0" err="1"/>
              <a:t>yr</a:t>
            </a:r>
            <a:r>
              <a:rPr lang="en-GB" sz="1600" dirty="0"/>
              <a:t> </a:t>
            </a:r>
            <a:r>
              <a:rPr lang="en-GB" sz="1600" dirty="0" err="1"/>
              <a:t>ysgol</a:t>
            </a:r>
            <a:r>
              <a:rPr lang="en-GB" sz="1600" dirty="0"/>
              <a:t> </a:t>
            </a:r>
            <a:r>
              <a:rPr lang="en-GB" sz="1600" dirty="0" err="1"/>
              <a:t>yw</a:t>
            </a:r>
            <a:r>
              <a:rPr lang="en-GB" sz="1600" dirty="0"/>
              <a:t> </a:t>
            </a:r>
            <a:r>
              <a:rPr lang="en-GB" sz="1600" dirty="0" err="1"/>
              <a:t>popeth</a:t>
            </a:r>
            <a:r>
              <a:rPr lang="en-GB" sz="1600" dirty="0"/>
              <a:t> </a:t>
            </a:r>
            <a:r>
              <a:rPr lang="en-GB" sz="1600" dirty="0" err="1"/>
              <a:t>mae</a:t>
            </a:r>
            <a:r>
              <a:rPr lang="en-GB" sz="1600" dirty="0"/>
              <a:t> </a:t>
            </a:r>
            <a:r>
              <a:rPr lang="en-GB" sz="1600" dirty="0" err="1"/>
              <a:t>dysgwyr</a:t>
            </a:r>
            <a:r>
              <a:rPr lang="en-GB" sz="1600" dirty="0"/>
              <a:t> yn </a:t>
            </a:r>
            <a:r>
              <a:rPr lang="en-GB" sz="1600" dirty="0" err="1"/>
              <a:t>ei</a:t>
            </a:r>
            <a:r>
              <a:rPr lang="en-GB" sz="1600" dirty="0"/>
              <a:t> </a:t>
            </a:r>
            <a:r>
              <a:rPr lang="en-GB" sz="1600" dirty="0" err="1"/>
              <a:t>brofi</a:t>
            </a:r>
            <a:r>
              <a:rPr lang="en-GB" sz="1600" dirty="0"/>
              <a:t> </a:t>
            </a:r>
            <a:r>
              <a:rPr lang="en-GB" sz="1600" dirty="0" err="1"/>
              <a:t>ar</a:t>
            </a:r>
            <a:r>
              <a:rPr lang="en-GB" sz="1600" dirty="0"/>
              <a:t> </a:t>
            </a:r>
            <a:r>
              <a:rPr lang="en-GB" sz="1600" dirty="0" err="1"/>
              <a:t>drywydd</a:t>
            </a:r>
            <a:r>
              <a:rPr lang="en-GB" sz="1600" dirty="0"/>
              <a:t> y </a:t>
            </a:r>
            <a:r>
              <a:rPr lang="en-GB" sz="1600" dirty="0" err="1"/>
              <a:t>pedwar</a:t>
            </a:r>
            <a:r>
              <a:rPr lang="en-GB" sz="1600" dirty="0"/>
              <a:t> </a:t>
            </a:r>
            <a:r>
              <a:rPr lang="en-GB" sz="1600" dirty="0" err="1"/>
              <a:t>diben</a:t>
            </a:r>
            <a:r>
              <a:rPr lang="en-GB" sz="1600" dirty="0"/>
              <a:t>. </a:t>
            </a:r>
            <a:r>
              <a:rPr lang="en-GB" sz="1600" dirty="0" err="1"/>
              <a:t>Mae’n</a:t>
            </a:r>
            <a:r>
              <a:rPr lang="en-GB" sz="1600" dirty="0"/>
              <a:t> </a:t>
            </a:r>
            <a:r>
              <a:rPr lang="en-GB" sz="1600" dirty="0" err="1"/>
              <a:t>fwy</a:t>
            </a:r>
            <a:r>
              <a:rPr lang="en-GB" sz="1600" dirty="0"/>
              <a:t> </a:t>
            </a:r>
            <a:r>
              <a:rPr lang="en-GB" sz="1600" dirty="0" err="1"/>
              <a:t>na’r</a:t>
            </a:r>
            <a:r>
              <a:rPr lang="en-GB" sz="1600" dirty="0"/>
              <a:t> </a:t>
            </a:r>
            <a:r>
              <a:rPr lang="en-GB" sz="1600" dirty="0" err="1"/>
              <a:t>hyn</a:t>
            </a:r>
            <a:r>
              <a:rPr lang="en-GB" sz="1600" dirty="0"/>
              <a:t> </a:t>
            </a:r>
            <a:r>
              <a:rPr lang="en-GB" sz="1600" dirty="0" err="1"/>
              <a:t>rydyn</a:t>
            </a:r>
            <a:r>
              <a:rPr lang="en-GB" sz="1600" dirty="0"/>
              <a:t> </a:t>
            </a:r>
            <a:r>
              <a:rPr lang="en-GB" sz="1600" dirty="0" err="1"/>
              <a:t>ni’n</a:t>
            </a:r>
            <a:r>
              <a:rPr lang="en-GB" sz="1600" dirty="0"/>
              <a:t> </a:t>
            </a:r>
            <a:r>
              <a:rPr lang="en-GB" sz="1600" dirty="0" err="1"/>
              <a:t>ei</a:t>
            </a:r>
            <a:r>
              <a:rPr lang="en-GB" sz="1600" dirty="0"/>
              <a:t> </a:t>
            </a:r>
            <a:r>
              <a:rPr lang="en-GB" sz="1600" dirty="0" err="1"/>
              <a:t>addysgu</a:t>
            </a:r>
            <a:r>
              <a:rPr lang="en-GB" sz="1600" dirty="0"/>
              <a:t> yn </a:t>
            </a:r>
            <a:r>
              <a:rPr lang="en-GB" sz="1600" dirty="0" err="1"/>
              <a:t>unig</a:t>
            </a:r>
            <a:r>
              <a:rPr lang="en-GB" sz="1600" dirty="0"/>
              <a:t>. Mae </a:t>
            </a:r>
            <a:r>
              <a:rPr lang="en-GB" sz="1600" dirty="0" err="1"/>
              <a:t>hefyd</a:t>
            </a:r>
            <a:r>
              <a:rPr lang="en-GB" sz="1600" dirty="0"/>
              <a:t> yn </a:t>
            </a:r>
            <a:r>
              <a:rPr lang="en-GB" sz="1600" dirty="0" err="1"/>
              <a:t>ymwneud</a:t>
            </a:r>
            <a:r>
              <a:rPr lang="en-GB" sz="1600" dirty="0"/>
              <a:t> </a:t>
            </a:r>
            <a:r>
              <a:rPr lang="en-GB" sz="1600" dirty="0" err="1"/>
              <a:t>â</a:t>
            </a:r>
            <a:r>
              <a:rPr lang="en-GB" sz="1600" dirty="0"/>
              <a:t> </a:t>
            </a:r>
            <a:r>
              <a:rPr lang="en-GB" sz="1600" dirty="0" err="1"/>
              <a:t>sut</a:t>
            </a:r>
            <a:r>
              <a:rPr lang="en-GB" sz="1600" dirty="0"/>
              <a:t> </a:t>
            </a:r>
            <a:r>
              <a:rPr lang="en-GB" sz="1600" dirty="0" err="1"/>
              <a:t>rydyn</a:t>
            </a:r>
            <a:r>
              <a:rPr lang="en-GB" sz="1600" dirty="0"/>
              <a:t> </a:t>
            </a:r>
            <a:r>
              <a:rPr lang="en-GB" sz="1600" dirty="0" err="1"/>
              <a:t>ni’n</a:t>
            </a:r>
            <a:r>
              <a:rPr lang="en-GB" sz="1600" dirty="0"/>
              <a:t> </a:t>
            </a:r>
            <a:r>
              <a:rPr lang="en-GB" sz="1600" dirty="0" err="1"/>
              <a:t>ei</a:t>
            </a:r>
            <a:r>
              <a:rPr lang="en-GB" sz="1600" dirty="0"/>
              <a:t> </a:t>
            </a:r>
            <a:r>
              <a:rPr lang="en-GB" sz="1600" dirty="0" err="1"/>
              <a:t>addysgu</a:t>
            </a:r>
            <a:r>
              <a:rPr lang="en-GB" sz="1600" dirty="0"/>
              <a:t> ac, yn </a:t>
            </a:r>
            <a:r>
              <a:rPr lang="en-GB" sz="1600" dirty="0" err="1"/>
              <a:t>allweddol</a:t>
            </a:r>
            <a:r>
              <a:rPr lang="en-GB" sz="1600" dirty="0"/>
              <a:t>, pam </a:t>
            </a:r>
            <a:r>
              <a:rPr lang="en-GB" sz="1600" dirty="0" err="1"/>
              <a:t>ydyn</a:t>
            </a:r>
            <a:r>
              <a:rPr lang="en-GB" sz="1600" dirty="0"/>
              <a:t> </a:t>
            </a:r>
            <a:r>
              <a:rPr lang="en-GB" sz="1600" dirty="0" err="1"/>
              <a:t>ni’n</a:t>
            </a:r>
            <a:r>
              <a:rPr lang="en-GB" sz="1600" dirty="0"/>
              <a:t> </a:t>
            </a:r>
            <a:r>
              <a:rPr lang="en-GB" sz="1600" dirty="0" err="1"/>
              <a:t>ei</a:t>
            </a:r>
            <a:r>
              <a:rPr lang="en-GB" sz="1600" dirty="0"/>
              <a:t> </a:t>
            </a:r>
            <a:r>
              <a:rPr lang="en-GB" sz="1600" dirty="0" err="1"/>
              <a:t>addysgu</a:t>
            </a:r>
            <a:r>
              <a:rPr lang="en-GB" sz="1600" dirty="0"/>
              <a:t>.</a:t>
            </a:r>
          </a:p>
        </p:txBody>
      </p:sp>
      <p:sp>
        <p:nvSpPr>
          <p:cNvPr id="5" name="Title 1">
            <a:extLst>
              <a:ext uri="{FF2B5EF4-FFF2-40B4-BE49-F238E27FC236}">
                <a16:creationId xmlns:a16="http://schemas.microsoft.com/office/drawing/2014/main" id="{731032FE-2679-954D-8B99-3FADB415DBD6}"/>
              </a:ext>
            </a:extLst>
          </p:cNvPr>
          <p:cNvSpPr>
            <a:spLocks noGrp="1"/>
          </p:cNvSpPr>
          <p:nvPr>
            <p:ph type="title"/>
          </p:nvPr>
        </p:nvSpPr>
        <p:spPr>
          <a:xfrm>
            <a:off x="2169114" y="64394"/>
            <a:ext cx="8366195" cy="983674"/>
          </a:xfrm>
          <a:solidFill>
            <a:schemeClr val="accent1">
              <a:lumMod val="75000"/>
            </a:schemeClr>
          </a:solidFill>
        </p:spPr>
        <p:style>
          <a:lnRef idx="1">
            <a:schemeClr val="dk1"/>
          </a:lnRef>
          <a:fillRef idx="3">
            <a:schemeClr val="dk1"/>
          </a:fillRef>
          <a:effectRef idx="2">
            <a:schemeClr val="dk1"/>
          </a:effectRef>
          <a:fontRef idx="minor">
            <a:schemeClr val="lt1"/>
          </a:fontRef>
        </p:style>
        <p:txBody>
          <a:bodyPr>
            <a:normAutofit fontScale="90000"/>
          </a:bodyPr>
          <a:lstStyle/>
          <a:p>
            <a:pPr algn="ctr"/>
            <a:r>
              <a:rPr lang="en-GB" sz="3100" err="1">
                <a:latin typeface="Segoe Print"/>
              </a:rPr>
              <a:t>Cwricwlwm</a:t>
            </a:r>
            <a:r>
              <a:rPr lang="en-GB" sz="3100">
                <a:latin typeface="Segoe Print"/>
              </a:rPr>
              <a:t> </a:t>
            </a:r>
            <a:r>
              <a:rPr lang="en-GB" sz="3100" err="1">
                <a:latin typeface="Segoe Print"/>
              </a:rPr>
              <a:t>i</a:t>
            </a:r>
            <a:r>
              <a:rPr lang="en-GB" sz="3100">
                <a:latin typeface="Segoe Print"/>
              </a:rPr>
              <a:t> </a:t>
            </a:r>
            <a:r>
              <a:rPr lang="en-GB" sz="3100" err="1">
                <a:latin typeface="Segoe Print"/>
              </a:rPr>
              <a:t>Gymru</a:t>
            </a:r>
            <a:r>
              <a:rPr lang="en-GB" sz="3100">
                <a:latin typeface="Segoe Print"/>
              </a:rPr>
              <a:t> 2022  </a:t>
            </a:r>
            <a:br>
              <a:rPr lang="en-GB" sz="3100">
                <a:latin typeface="Segoe Print"/>
              </a:rPr>
            </a:br>
            <a:r>
              <a:rPr lang="en-GB" sz="3100">
                <a:latin typeface="Segoe Print"/>
              </a:rPr>
              <a:t>Curriculum for Wales</a:t>
            </a:r>
            <a:r>
              <a:rPr lang="en-GB">
                <a:latin typeface="Segoe Print"/>
              </a:rPr>
              <a:t> </a:t>
            </a:r>
            <a:r>
              <a:rPr lang="en-GB" sz="3100">
                <a:latin typeface="Segoe Print"/>
              </a:rPr>
              <a:t>2022 </a:t>
            </a:r>
          </a:p>
        </p:txBody>
      </p:sp>
      <p:pic>
        <p:nvPicPr>
          <p:cNvPr id="6" name="Picture 5">
            <a:extLst>
              <a:ext uri="{FF2B5EF4-FFF2-40B4-BE49-F238E27FC236}">
                <a16:creationId xmlns:a16="http://schemas.microsoft.com/office/drawing/2014/main" id="{17491A12-B47A-FC4D-8C3B-AF020C487E76}"/>
              </a:ext>
            </a:extLst>
          </p:cNvPr>
          <p:cNvPicPr>
            <a:picLocks noChangeAspect="1"/>
          </p:cNvPicPr>
          <p:nvPr/>
        </p:nvPicPr>
        <p:blipFill>
          <a:blip r:embed="rId3"/>
          <a:stretch>
            <a:fillRect/>
          </a:stretch>
        </p:blipFill>
        <p:spPr>
          <a:xfrm>
            <a:off x="8301084" y="6144822"/>
            <a:ext cx="3606800" cy="558800"/>
          </a:xfrm>
          <a:prstGeom prst="rect">
            <a:avLst/>
          </a:prstGeom>
        </p:spPr>
      </p:pic>
    </p:spTree>
    <p:extLst>
      <p:ext uri="{BB962C8B-B14F-4D97-AF65-F5344CB8AC3E}">
        <p14:creationId xmlns:p14="http://schemas.microsoft.com/office/powerpoint/2010/main" val="69616267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8B09DC-FA14-F549-8A64-3BA1BB64E478}"/>
              </a:ext>
            </a:extLst>
          </p:cNvPr>
          <p:cNvSpPr>
            <a:spLocks noGrp="1"/>
          </p:cNvSpPr>
          <p:nvPr>
            <p:ph idx="1"/>
          </p:nvPr>
        </p:nvSpPr>
        <p:spPr>
          <a:xfrm>
            <a:off x="6249376" y="1986565"/>
            <a:ext cx="5583381" cy="3785652"/>
          </a:xfrm>
          <a:solidFill>
            <a:schemeClr val="bg1"/>
          </a:solidFill>
          <a:ln w="76200">
            <a:solidFill>
              <a:schemeClr val="accent1"/>
            </a:solidFill>
          </a:ln>
        </p:spPr>
        <p:txBody>
          <a:bodyPr>
            <a:normAutofit/>
          </a:bodyPr>
          <a:lstStyle/>
          <a:p>
            <a:pPr marL="0" indent="0">
              <a:buNone/>
            </a:pPr>
            <a:r>
              <a:rPr lang="en-GB" sz="2400"/>
              <a:t>The Languages, Literacy and Communication Area of Learning and Experience (Area) addresses fundamental aspects of human communication. It aims to support learning across the whole curriculum and to enable learners to gain knowledge and skills in Welsh, English and </a:t>
            </a:r>
            <a:r>
              <a:rPr lang="en-GB" sz="2400" i="1"/>
              <a:t>international languages</a:t>
            </a:r>
            <a:r>
              <a:rPr lang="en-GB" sz="2400"/>
              <a:t> as well as in </a:t>
            </a:r>
            <a:r>
              <a:rPr lang="en-GB" sz="2400" i="1"/>
              <a:t>literature</a:t>
            </a:r>
            <a:r>
              <a:rPr lang="en-GB" sz="2400"/>
              <a:t>.</a:t>
            </a:r>
            <a:endParaRPr lang="en-US" sz="2400"/>
          </a:p>
        </p:txBody>
      </p:sp>
      <p:sp>
        <p:nvSpPr>
          <p:cNvPr id="4" name="TextBox 3">
            <a:extLst>
              <a:ext uri="{FF2B5EF4-FFF2-40B4-BE49-F238E27FC236}">
                <a16:creationId xmlns:a16="http://schemas.microsoft.com/office/drawing/2014/main" id="{54D69443-6DB0-2B4D-90AA-C0D65FCF395A}"/>
              </a:ext>
            </a:extLst>
          </p:cNvPr>
          <p:cNvSpPr txBox="1"/>
          <p:nvPr/>
        </p:nvSpPr>
        <p:spPr>
          <a:xfrm>
            <a:off x="318655" y="1986565"/>
            <a:ext cx="5721927" cy="3785652"/>
          </a:xfrm>
          <a:prstGeom prst="rect">
            <a:avLst/>
          </a:prstGeom>
          <a:solidFill>
            <a:schemeClr val="bg1"/>
          </a:solidFill>
          <a:ln w="76200">
            <a:solidFill>
              <a:srgbClr val="FFC000"/>
            </a:solidFill>
          </a:ln>
        </p:spPr>
        <p:txBody>
          <a:bodyPr wrap="square" rtlCol="0">
            <a:spAutoFit/>
          </a:bodyPr>
          <a:lstStyle/>
          <a:p>
            <a:r>
              <a:rPr lang="en-GB" sz="2400"/>
              <a:t>Mae </a:t>
            </a:r>
            <a:r>
              <a:rPr lang="en-GB" sz="2400" err="1"/>
              <a:t>Maes</a:t>
            </a:r>
            <a:r>
              <a:rPr lang="en-GB" sz="2400"/>
              <a:t> </a:t>
            </a:r>
            <a:r>
              <a:rPr lang="en-GB" sz="2400" err="1"/>
              <a:t>Dysgu</a:t>
            </a:r>
            <a:r>
              <a:rPr lang="en-GB" sz="2400"/>
              <a:t> a </a:t>
            </a:r>
            <a:r>
              <a:rPr lang="en-GB" sz="2400" err="1"/>
              <a:t>Phrofiad</a:t>
            </a:r>
            <a:r>
              <a:rPr lang="en-GB" sz="2400"/>
              <a:t> </a:t>
            </a:r>
            <a:r>
              <a:rPr lang="en-GB" sz="2400" err="1"/>
              <a:t>Ieithoedd</a:t>
            </a:r>
            <a:r>
              <a:rPr lang="en-GB" sz="2400"/>
              <a:t>, </a:t>
            </a:r>
            <a:r>
              <a:rPr lang="en-GB" sz="2400" err="1"/>
              <a:t>Llythrennedd</a:t>
            </a:r>
            <a:r>
              <a:rPr lang="en-GB" sz="2400"/>
              <a:t> a </a:t>
            </a:r>
            <a:r>
              <a:rPr lang="en-GB" sz="2400" err="1"/>
              <a:t>Chyfathrebu</a:t>
            </a:r>
            <a:r>
              <a:rPr lang="en-GB" sz="2400"/>
              <a:t> (</a:t>
            </a:r>
            <a:r>
              <a:rPr lang="en-GB" sz="2400" err="1"/>
              <a:t>Maes</a:t>
            </a:r>
            <a:r>
              <a:rPr lang="en-GB" sz="2400"/>
              <a:t>) </a:t>
            </a:r>
            <a:r>
              <a:rPr lang="en-GB" sz="2400" err="1"/>
              <a:t>yn</a:t>
            </a:r>
            <a:r>
              <a:rPr lang="en-GB" sz="2400"/>
              <a:t> </a:t>
            </a:r>
            <a:r>
              <a:rPr lang="en-GB" sz="2400" err="1"/>
              <a:t>ymwneud</a:t>
            </a:r>
            <a:r>
              <a:rPr lang="en-GB" sz="2400"/>
              <a:t> ag </a:t>
            </a:r>
            <a:r>
              <a:rPr lang="en-GB" sz="2400" err="1"/>
              <a:t>agweddau</a:t>
            </a:r>
            <a:r>
              <a:rPr lang="en-GB" sz="2400"/>
              <a:t> </a:t>
            </a:r>
            <a:r>
              <a:rPr lang="en-GB" sz="2400" err="1"/>
              <a:t>hanfodol</a:t>
            </a:r>
            <a:r>
              <a:rPr lang="en-GB" sz="2400"/>
              <a:t> </a:t>
            </a:r>
            <a:r>
              <a:rPr lang="en-GB" sz="2400" err="1"/>
              <a:t>cyfathrebu</a:t>
            </a:r>
            <a:r>
              <a:rPr lang="en-GB" sz="2400"/>
              <a:t> </a:t>
            </a:r>
            <a:r>
              <a:rPr lang="en-GB" sz="2400" err="1"/>
              <a:t>rhwng</a:t>
            </a:r>
            <a:r>
              <a:rPr lang="en-GB" sz="2400"/>
              <a:t> </a:t>
            </a:r>
            <a:r>
              <a:rPr lang="en-GB" sz="2400" err="1"/>
              <a:t>pobl</a:t>
            </a:r>
            <a:r>
              <a:rPr lang="en-GB" sz="2400"/>
              <a:t>. </a:t>
            </a:r>
            <a:r>
              <a:rPr lang="en-GB" sz="2400" err="1"/>
              <a:t>Ei</a:t>
            </a:r>
            <a:r>
              <a:rPr lang="en-GB" sz="2400"/>
              <a:t> nod </a:t>
            </a:r>
            <a:r>
              <a:rPr lang="en-GB" sz="2400" err="1"/>
              <a:t>yw</a:t>
            </a:r>
            <a:r>
              <a:rPr lang="en-GB" sz="2400"/>
              <a:t> </a:t>
            </a:r>
            <a:r>
              <a:rPr lang="en-GB" sz="2400" err="1"/>
              <a:t>cefnogi</a:t>
            </a:r>
            <a:r>
              <a:rPr lang="en-GB" sz="2400"/>
              <a:t> </a:t>
            </a:r>
            <a:r>
              <a:rPr lang="en-GB" sz="2400" err="1"/>
              <a:t>dysgu</a:t>
            </a:r>
            <a:r>
              <a:rPr lang="en-GB" sz="2400"/>
              <a:t> </a:t>
            </a:r>
            <a:r>
              <a:rPr lang="en-GB" sz="2400" err="1"/>
              <a:t>ar</a:t>
            </a:r>
            <a:r>
              <a:rPr lang="en-GB" sz="2400"/>
              <a:t> draws </a:t>
            </a:r>
            <a:r>
              <a:rPr lang="en-GB" sz="2400" err="1"/>
              <a:t>yr</a:t>
            </a:r>
            <a:r>
              <a:rPr lang="en-GB" sz="2400"/>
              <a:t> </a:t>
            </a:r>
            <a:r>
              <a:rPr lang="en-GB" sz="2400" err="1"/>
              <a:t>holl</a:t>
            </a:r>
            <a:r>
              <a:rPr lang="en-GB" sz="2400"/>
              <a:t> </a:t>
            </a:r>
            <a:r>
              <a:rPr lang="en-GB" sz="2400" err="1"/>
              <a:t>gwricwlwm</a:t>
            </a:r>
            <a:r>
              <a:rPr lang="en-GB" sz="2400"/>
              <a:t> a </a:t>
            </a:r>
            <a:r>
              <a:rPr lang="en-GB" sz="2400" err="1"/>
              <a:t>galluogi</a:t>
            </a:r>
            <a:r>
              <a:rPr lang="en-GB" sz="2400"/>
              <a:t> </a:t>
            </a:r>
            <a:r>
              <a:rPr lang="en-GB" sz="2400" err="1"/>
              <a:t>dysgwyr</a:t>
            </a:r>
            <a:r>
              <a:rPr lang="en-GB" sz="2400"/>
              <a:t> </a:t>
            </a:r>
            <a:r>
              <a:rPr lang="en-GB" sz="2400" err="1"/>
              <a:t>i</a:t>
            </a:r>
            <a:r>
              <a:rPr lang="en-GB" sz="2400"/>
              <a:t> </a:t>
            </a:r>
            <a:r>
              <a:rPr lang="en-GB" sz="2400" err="1"/>
              <a:t>ennill</a:t>
            </a:r>
            <a:r>
              <a:rPr lang="en-GB" sz="2400"/>
              <a:t> </a:t>
            </a:r>
            <a:r>
              <a:rPr lang="en-GB" sz="2400" err="1"/>
              <a:t>gwybodaeth</a:t>
            </a:r>
            <a:r>
              <a:rPr lang="en-GB" sz="2400"/>
              <a:t> a </a:t>
            </a:r>
            <a:r>
              <a:rPr lang="en-GB" sz="2400" err="1"/>
              <a:t>sgiliau</a:t>
            </a:r>
            <a:r>
              <a:rPr lang="en-GB" sz="2400"/>
              <a:t> </a:t>
            </a:r>
            <a:r>
              <a:rPr lang="en-GB" sz="2400" err="1"/>
              <a:t>yn</a:t>
            </a:r>
            <a:r>
              <a:rPr lang="en-GB" sz="2400"/>
              <a:t> </a:t>
            </a:r>
            <a:r>
              <a:rPr lang="en-GB" sz="2400" err="1"/>
              <a:t>Gymraeg</a:t>
            </a:r>
            <a:r>
              <a:rPr lang="en-GB" sz="2400"/>
              <a:t>, </a:t>
            </a:r>
            <a:r>
              <a:rPr lang="en-GB" sz="2400" err="1"/>
              <a:t>Saesneg</a:t>
            </a:r>
            <a:r>
              <a:rPr lang="en-GB" sz="2400"/>
              <a:t>, ac </a:t>
            </a:r>
            <a:r>
              <a:rPr lang="en-GB" sz="2400" i="1" err="1"/>
              <a:t>ieithoedd</a:t>
            </a:r>
            <a:r>
              <a:rPr lang="en-GB" sz="2400" i="1"/>
              <a:t> </a:t>
            </a:r>
            <a:r>
              <a:rPr lang="en-GB" sz="2400" i="1" err="1"/>
              <a:t>rhyngwladol</a:t>
            </a:r>
            <a:r>
              <a:rPr lang="en-GB" sz="2400"/>
              <a:t> </a:t>
            </a:r>
            <a:r>
              <a:rPr lang="en-GB" sz="2400" err="1"/>
              <a:t>yn</a:t>
            </a:r>
            <a:r>
              <a:rPr lang="en-GB" sz="2400"/>
              <a:t> </a:t>
            </a:r>
            <a:r>
              <a:rPr lang="en-GB" sz="2400" err="1"/>
              <a:t>ogystal</a:t>
            </a:r>
            <a:r>
              <a:rPr lang="en-GB" sz="2400"/>
              <a:t> </a:t>
            </a:r>
            <a:r>
              <a:rPr lang="en-GB" sz="2400" err="1"/>
              <a:t>â</a:t>
            </a:r>
            <a:r>
              <a:rPr lang="en-GB" sz="2400"/>
              <a:t> </a:t>
            </a:r>
            <a:r>
              <a:rPr lang="en-GB" sz="2400" i="1" err="1"/>
              <a:t>llenyddiaeth</a:t>
            </a:r>
            <a:r>
              <a:rPr lang="en-GB" sz="2400"/>
              <a:t>.</a:t>
            </a:r>
            <a:endParaRPr lang="en-US" sz="2400"/>
          </a:p>
        </p:txBody>
      </p:sp>
      <p:sp>
        <p:nvSpPr>
          <p:cNvPr id="5" name="Title 1">
            <a:extLst>
              <a:ext uri="{FF2B5EF4-FFF2-40B4-BE49-F238E27FC236}">
                <a16:creationId xmlns:a16="http://schemas.microsoft.com/office/drawing/2014/main" id="{09EB05D9-DB24-AD4C-B8C7-AD95CE402F5E}"/>
              </a:ext>
            </a:extLst>
          </p:cNvPr>
          <p:cNvSpPr txBox="1">
            <a:spLocks/>
          </p:cNvSpPr>
          <p:nvPr/>
        </p:nvSpPr>
        <p:spPr>
          <a:xfrm>
            <a:off x="318655" y="97638"/>
            <a:ext cx="11665527" cy="1589494"/>
          </a:xfrm>
          <a:prstGeom prst="rect">
            <a:avLst/>
          </a:prstGeom>
          <a:solidFill>
            <a:schemeClr val="accent1">
              <a:lumMod val="75000"/>
            </a:schemeClr>
          </a:solidFill>
          <a:ln w="28575">
            <a:solidFill>
              <a:schemeClr val="tx1"/>
            </a:solidFill>
          </a:ln>
        </p:spPr>
        <p:txBody>
          <a:bodyPr vert="horz" lIns="91440" tIns="45720" rIns="91440" bIns="45720" rtlCol="0" anchor="t">
            <a:normAutofit fontScale="97500" lnSpcReduction="10000"/>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2800" b="1" dirty="0" err="1">
                <a:solidFill>
                  <a:schemeClr val="bg1"/>
                </a:solidFill>
              </a:rPr>
              <a:t>Maes</a:t>
            </a:r>
            <a:r>
              <a:rPr lang="en-US" sz="2800" b="1" dirty="0">
                <a:solidFill>
                  <a:schemeClr val="bg1"/>
                </a:solidFill>
              </a:rPr>
              <a:t> </a:t>
            </a:r>
            <a:r>
              <a:rPr lang="en-US" sz="2800" b="1" dirty="0" err="1">
                <a:solidFill>
                  <a:schemeClr val="bg1"/>
                </a:solidFill>
              </a:rPr>
              <a:t>Dysgu</a:t>
            </a:r>
            <a:r>
              <a:rPr lang="en-US" sz="2800" b="1" dirty="0">
                <a:solidFill>
                  <a:schemeClr val="bg1"/>
                </a:solidFill>
              </a:rPr>
              <a:t> a </a:t>
            </a:r>
            <a:r>
              <a:rPr lang="en-US" sz="2800" b="1" dirty="0" err="1">
                <a:solidFill>
                  <a:schemeClr val="bg1"/>
                </a:solidFill>
              </a:rPr>
              <a:t>Phrofiad</a:t>
            </a:r>
            <a:r>
              <a:rPr lang="en-US" sz="2800" b="1" dirty="0">
                <a:solidFill>
                  <a:schemeClr val="bg1"/>
                </a:solidFill>
              </a:rPr>
              <a:t> </a:t>
            </a:r>
            <a:r>
              <a:rPr lang="en-US" sz="2800" b="1" dirty="0" err="1">
                <a:solidFill>
                  <a:schemeClr val="bg1"/>
                </a:solidFill>
              </a:rPr>
              <a:t>Ieithoedd</a:t>
            </a:r>
            <a:r>
              <a:rPr lang="en-US" sz="2800" b="1" dirty="0">
                <a:solidFill>
                  <a:schemeClr val="bg1"/>
                </a:solidFill>
              </a:rPr>
              <a:t>, </a:t>
            </a:r>
            <a:r>
              <a:rPr lang="en-US" sz="2800" b="1" dirty="0" err="1">
                <a:solidFill>
                  <a:schemeClr val="bg1"/>
                </a:solidFill>
              </a:rPr>
              <a:t>Llythrennedd</a:t>
            </a:r>
            <a:r>
              <a:rPr lang="en-US" sz="2800" b="1" dirty="0">
                <a:solidFill>
                  <a:schemeClr val="bg1"/>
                </a:solidFill>
              </a:rPr>
              <a:t> a </a:t>
            </a:r>
            <a:r>
              <a:rPr lang="en-US" sz="2800" b="1" dirty="0" err="1">
                <a:solidFill>
                  <a:schemeClr val="bg1"/>
                </a:solidFill>
              </a:rPr>
              <a:t>Chyfathrebu</a:t>
            </a:r>
            <a:br>
              <a:rPr lang="en-US" sz="2800" b="1" dirty="0">
                <a:solidFill>
                  <a:schemeClr val="bg1"/>
                </a:solidFill>
              </a:rPr>
            </a:br>
            <a:endParaRPr lang="en-US" sz="2800" b="1" dirty="0">
              <a:solidFill>
                <a:schemeClr val="bg1"/>
              </a:solidFill>
            </a:endParaRPr>
          </a:p>
          <a:p>
            <a:pPr algn="ctr"/>
            <a:r>
              <a:rPr lang="en-US" sz="2800" b="1" i="1" dirty="0">
                <a:solidFill>
                  <a:schemeClr val="bg1"/>
                </a:solidFill>
              </a:rPr>
              <a:t>Languages, Literacy and Communication </a:t>
            </a:r>
            <a:br>
              <a:rPr lang="en-US" sz="2800" b="1" i="1" dirty="0">
                <a:solidFill>
                  <a:schemeClr val="bg1"/>
                </a:solidFill>
              </a:rPr>
            </a:br>
            <a:r>
              <a:rPr lang="en-US" sz="2800" b="1" i="1" dirty="0">
                <a:solidFill>
                  <a:schemeClr val="bg1"/>
                </a:solidFill>
              </a:rPr>
              <a:t>Area of Learning and Experience</a:t>
            </a:r>
          </a:p>
        </p:txBody>
      </p:sp>
      <p:pic>
        <p:nvPicPr>
          <p:cNvPr id="6" name="Picture 5">
            <a:extLst>
              <a:ext uri="{FF2B5EF4-FFF2-40B4-BE49-F238E27FC236}">
                <a16:creationId xmlns:a16="http://schemas.microsoft.com/office/drawing/2014/main" id="{DA24CD01-F799-2741-9467-268CED11EB65}"/>
              </a:ext>
            </a:extLst>
          </p:cNvPr>
          <p:cNvPicPr>
            <a:picLocks noChangeAspect="1"/>
          </p:cNvPicPr>
          <p:nvPr/>
        </p:nvPicPr>
        <p:blipFill>
          <a:blip r:embed="rId3"/>
          <a:stretch>
            <a:fillRect/>
          </a:stretch>
        </p:blipFill>
        <p:spPr>
          <a:xfrm>
            <a:off x="0" y="6130187"/>
            <a:ext cx="3606800" cy="558800"/>
          </a:xfrm>
          <a:prstGeom prst="rect">
            <a:avLst/>
          </a:prstGeom>
        </p:spPr>
      </p:pic>
      <p:sp>
        <p:nvSpPr>
          <p:cNvPr id="7" name="Freeform 6">
            <a:extLst>
              <a:ext uri="{FF2B5EF4-FFF2-40B4-BE49-F238E27FC236}">
                <a16:creationId xmlns:a16="http://schemas.microsoft.com/office/drawing/2014/main" id="{A1D20E7B-5A39-4C4D-AF18-433FC42191FF}"/>
              </a:ext>
            </a:extLst>
          </p:cNvPr>
          <p:cNvSpPr/>
          <p:nvPr/>
        </p:nvSpPr>
        <p:spPr>
          <a:xfrm>
            <a:off x="9749006" y="4248992"/>
            <a:ext cx="1005033" cy="452379"/>
          </a:xfrm>
          <a:custGeom>
            <a:avLst/>
            <a:gdLst>
              <a:gd name="connsiteX0" fmla="*/ 785912 w 1005033"/>
              <a:gd name="connsiteY0" fmla="*/ 78309 h 452379"/>
              <a:gd name="connsiteX1" fmla="*/ 657124 w 1005033"/>
              <a:gd name="connsiteY1" fmla="*/ 65431 h 452379"/>
              <a:gd name="connsiteX2" fmla="*/ 554093 w 1005033"/>
              <a:gd name="connsiteY2" fmla="*/ 39673 h 452379"/>
              <a:gd name="connsiteX3" fmla="*/ 438183 w 1005033"/>
              <a:gd name="connsiteY3" fmla="*/ 13915 h 452379"/>
              <a:gd name="connsiteX4" fmla="*/ 103332 w 1005033"/>
              <a:gd name="connsiteY4" fmla="*/ 26794 h 452379"/>
              <a:gd name="connsiteX5" fmla="*/ 64695 w 1005033"/>
              <a:gd name="connsiteY5" fmla="*/ 39673 h 452379"/>
              <a:gd name="connsiteX6" fmla="*/ 26059 w 1005033"/>
              <a:gd name="connsiteY6" fmla="*/ 65431 h 452379"/>
              <a:gd name="connsiteX7" fmla="*/ 301 w 1005033"/>
              <a:gd name="connsiteY7" fmla="*/ 142704 h 452379"/>
              <a:gd name="connsiteX8" fmla="*/ 13180 w 1005033"/>
              <a:gd name="connsiteY8" fmla="*/ 258614 h 452379"/>
              <a:gd name="connsiteX9" fmla="*/ 26059 w 1005033"/>
              <a:gd name="connsiteY9" fmla="*/ 297250 h 452379"/>
              <a:gd name="connsiteX10" fmla="*/ 64695 w 1005033"/>
              <a:gd name="connsiteY10" fmla="*/ 335887 h 452379"/>
              <a:gd name="connsiteX11" fmla="*/ 141969 w 1005033"/>
              <a:gd name="connsiteY11" fmla="*/ 387402 h 452379"/>
              <a:gd name="connsiteX12" fmla="*/ 270757 w 1005033"/>
              <a:gd name="connsiteY12" fmla="*/ 426039 h 452379"/>
              <a:gd name="connsiteX13" fmla="*/ 373788 w 1005033"/>
              <a:gd name="connsiteY13" fmla="*/ 438918 h 452379"/>
              <a:gd name="connsiteX14" fmla="*/ 502577 w 1005033"/>
              <a:gd name="connsiteY14" fmla="*/ 451797 h 452379"/>
              <a:gd name="connsiteX15" fmla="*/ 940459 w 1005033"/>
              <a:gd name="connsiteY15" fmla="*/ 426039 h 452379"/>
              <a:gd name="connsiteX16" fmla="*/ 979095 w 1005033"/>
              <a:gd name="connsiteY16" fmla="*/ 413160 h 452379"/>
              <a:gd name="connsiteX17" fmla="*/ 1004853 w 1005033"/>
              <a:gd name="connsiteY17" fmla="*/ 335887 h 452379"/>
              <a:gd name="connsiteX18" fmla="*/ 979095 w 1005033"/>
              <a:gd name="connsiteY18" fmla="*/ 142704 h 452379"/>
              <a:gd name="connsiteX19" fmla="*/ 876064 w 1005033"/>
              <a:gd name="connsiteY19" fmla="*/ 52552 h 452379"/>
              <a:gd name="connsiteX20" fmla="*/ 824549 w 1005033"/>
              <a:gd name="connsiteY20" fmla="*/ 39673 h 452379"/>
              <a:gd name="connsiteX21" fmla="*/ 682881 w 1005033"/>
              <a:gd name="connsiteY21" fmla="*/ 1036 h 452379"/>
              <a:gd name="connsiteX22" fmla="*/ 605608 w 1005033"/>
              <a:gd name="connsiteY22" fmla="*/ 1036 h 452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005033" h="452379">
                <a:moveTo>
                  <a:pt x="785912" y="78309"/>
                </a:moveTo>
                <a:cubicBezTo>
                  <a:pt x="742983" y="74016"/>
                  <a:pt x="699889" y="71133"/>
                  <a:pt x="657124" y="65431"/>
                </a:cubicBezTo>
                <a:cubicBezTo>
                  <a:pt x="583479" y="55612"/>
                  <a:pt x="610977" y="55926"/>
                  <a:pt x="554093" y="39673"/>
                </a:cubicBezTo>
                <a:cubicBezTo>
                  <a:pt x="511657" y="27548"/>
                  <a:pt x="482443" y="22767"/>
                  <a:pt x="438183" y="13915"/>
                </a:cubicBezTo>
                <a:cubicBezTo>
                  <a:pt x="326566" y="18208"/>
                  <a:pt x="214767" y="19109"/>
                  <a:pt x="103332" y="26794"/>
                </a:cubicBezTo>
                <a:cubicBezTo>
                  <a:pt x="89789" y="27728"/>
                  <a:pt x="76837" y="33602"/>
                  <a:pt x="64695" y="39673"/>
                </a:cubicBezTo>
                <a:cubicBezTo>
                  <a:pt x="50851" y="46595"/>
                  <a:pt x="38938" y="56845"/>
                  <a:pt x="26059" y="65431"/>
                </a:cubicBezTo>
                <a:cubicBezTo>
                  <a:pt x="17473" y="91189"/>
                  <a:pt x="-2697" y="115719"/>
                  <a:pt x="301" y="142704"/>
                </a:cubicBezTo>
                <a:cubicBezTo>
                  <a:pt x="4594" y="181341"/>
                  <a:pt x="6789" y="220269"/>
                  <a:pt x="13180" y="258614"/>
                </a:cubicBezTo>
                <a:cubicBezTo>
                  <a:pt x="15412" y="272005"/>
                  <a:pt x="18529" y="285955"/>
                  <a:pt x="26059" y="297250"/>
                </a:cubicBezTo>
                <a:cubicBezTo>
                  <a:pt x="36162" y="312405"/>
                  <a:pt x="50318" y="324705"/>
                  <a:pt x="64695" y="335887"/>
                </a:cubicBezTo>
                <a:cubicBezTo>
                  <a:pt x="89131" y="354893"/>
                  <a:pt x="112601" y="377612"/>
                  <a:pt x="141969" y="387402"/>
                </a:cubicBezTo>
                <a:cubicBezTo>
                  <a:pt x="176320" y="398852"/>
                  <a:pt x="231830" y="419551"/>
                  <a:pt x="270757" y="426039"/>
                </a:cubicBezTo>
                <a:cubicBezTo>
                  <a:pt x="304897" y="431729"/>
                  <a:pt x="339389" y="435096"/>
                  <a:pt x="373788" y="438918"/>
                </a:cubicBezTo>
                <a:cubicBezTo>
                  <a:pt x="416668" y="443682"/>
                  <a:pt x="459647" y="447504"/>
                  <a:pt x="502577" y="451797"/>
                </a:cubicBezTo>
                <a:cubicBezTo>
                  <a:pt x="724761" y="444391"/>
                  <a:pt x="788913" y="469338"/>
                  <a:pt x="940459" y="426039"/>
                </a:cubicBezTo>
                <a:cubicBezTo>
                  <a:pt x="953512" y="422310"/>
                  <a:pt x="966216" y="417453"/>
                  <a:pt x="979095" y="413160"/>
                </a:cubicBezTo>
                <a:cubicBezTo>
                  <a:pt x="987681" y="387402"/>
                  <a:pt x="1007108" y="362944"/>
                  <a:pt x="1004853" y="335887"/>
                </a:cubicBezTo>
                <a:cubicBezTo>
                  <a:pt x="1001975" y="301350"/>
                  <a:pt x="1005399" y="195313"/>
                  <a:pt x="979095" y="142704"/>
                </a:cubicBezTo>
                <a:cubicBezTo>
                  <a:pt x="959163" y="102839"/>
                  <a:pt x="920224" y="63592"/>
                  <a:pt x="876064" y="52552"/>
                </a:cubicBezTo>
                <a:cubicBezTo>
                  <a:pt x="858892" y="48259"/>
                  <a:pt x="841503" y="44759"/>
                  <a:pt x="824549" y="39673"/>
                </a:cubicBezTo>
                <a:cubicBezTo>
                  <a:pt x="769780" y="23242"/>
                  <a:pt x="739014" y="6139"/>
                  <a:pt x="682881" y="1036"/>
                </a:cubicBezTo>
                <a:cubicBezTo>
                  <a:pt x="657229" y="-1296"/>
                  <a:pt x="631366" y="1036"/>
                  <a:pt x="605608" y="1036"/>
                </a:cubicBezTo>
              </a:path>
            </a:pathLst>
          </a:custGeom>
          <a:ln w="38100">
            <a:solidFill>
              <a:schemeClr val="accent1"/>
            </a:solidFill>
          </a:ln>
        </p:spPr>
        <p:style>
          <a:lnRef idx="1">
            <a:schemeClr val="accent2"/>
          </a:lnRef>
          <a:fillRef idx="0">
            <a:schemeClr val="accent2"/>
          </a:fillRef>
          <a:effectRef idx="0">
            <a:schemeClr val="accent2"/>
          </a:effectRef>
          <a:fontRef idx="minor">
            <a:schemeClr val="tx1"/>
          </a:fontRef>
        </p:style>
        <p:txBody>
          <a:bodyPr rtlCol="0" anchor="ctr"/>
          <a:lstStyle/>
          <a:p>
            <a:pPr algn="ctr"/>
            <a:endParaRPr lang="en-US"/>
          </a:p>
        </p:txBody>
      </p:sp>
      <p:sp>
        <p:nvSpPr>
          <p:cNvPr id="10" name="Freeform 9">
            <a:extLst>
              <a:ext uri="{FF2B5EF4-FFF2-40B4-BE49-F238E27FC236}">
                <a16:creationId xmlns:a16="http://schemas.microsoft.com/office/drawing/2014/main" id="{ACD19C27-ED1A-4044-8C52-231B798195E4}"/>
              </a:ext>
            </a:extLst>
          </p:cNvPr>
          <p:cNvSpPr/>
          <p:nvPr/>
        </p:nvSpPr>
        <p:spPr>
          <a:xfrm>
            <a:off x="772553" y="4559121"/>
            <a:ext cx="1533228" cy="463640"/>
          </a:xfrm>
          <a:custGeom>
            <a:avLst/>
            <a:gdLst>
              <a:gd name="connsiteX0" fmla="*/ 1262309 w 1533228"/>
              <a:gd name="connsiteY0" fmla="*/ 90152 h 463640"/>
              <a:gd name="connsiteX1" fmla="*/ 1172157 w 1533228"/>
              <a:gd name="connsiteY1" fmla="*/ 103031 h 463640"/>
              <a:gd name="connsiteX2" fmla="*/ 888822 w 1533228"/>
              <a:gd name="connsiteY2" fmla="*/ 77273 h 463640"/>
              <a:gd name="connsiteX3" fmla="*/ 708517 w 1533228"/>
              <a:gd name="connsiteY3" fmla="*/ 51516 h 463640"/>
              <a:gd name="connsiteX4" fmla="*/ 605486 w 1533228"/>
              <a:gd name="connsiteY4" fmla="*/ 38637 h 463640"/>
              <a:gd name="connsiteX5" fmla="*/ 489577 w 1533228"/>
              <a:gd name="connsiteY5" fmla="*/ 25758 h 463640"/>
              <a:gd name="connsiteX6" fmla="*/ 412303 w 1533228"/>
              <a:gd name="connsiteY6" fmla="*/ 12879 h 463640"/>
              <a:gd name="connsiteX7" fmla="*/ 309272 w 1533228"/>
              <a:gd name="connsiteY7" fmla="*/ 0 h 463640"/>
              <a:gd name="connsiteX8" fmla="*/ 90332 w 1533228"/>
              <a:gd name="connsiteY8" fmla="*/ 38637 h 463640"/>
              <a:gd name="connsiteX9" fmla="*/ 51695 w 1533228"/>
              <a:gd name="connsiteY9" fmla="*/ 64394 h 463640"/>
              <a:gd name="connsiteX10" fmla="*/ 179 w 1533228"/>
              <a:gd name="connsiteY10" fmla="*/ 141668 h 463640"/>
              <a:gd name="connsiteX11" fmla="*/ 38816 w 1533228"/>
              <a:gd name="connsiteY11" fmla="*/ 309093 h 463640"/>
              <a:gd name="connsiteX12" fmla="*/ 77453 w 1533228"/>
              <a:gd name="connsiteY12" fmla="*/ 321972 h 463640"/>
              <a:gd name="connsiteX13" fmla="*/ 116089 w 1533228"/>
              <a:gd name="connsiteY13" fmla="*/ 347730 h 463640"/>
              <a:gd name="connsiteX14" fmla="*/ 193362 w 1533228"/>
              <a:gd name="connsiteY14" fmla="*/ 373487 h 463640"/>
              <a:gd name="connsiteX15" fmla="*/ 231999 w 1533228"/>
              <a:gd name="connsiteY15" fmla="*/ 386366 h 463640"/>
              <a:gd name="connsiteX16" fmla="*/ 270636 w 1533228"/>
              <a:gd name="connsiteY16" fmla="*/ 399245 h 463640"/>
              <a:gd name="connsiteX17" fmla="*/ 309272 w 1533228"/>
              <a:gd name="connsiteY17" fmla="*/ 412124 h 463640"/>
              <a:gd name="connsiteX18" fmla="*/ 502455 w 1533228"/>
              <a:gd name="connsiteY18" fmla="*/ 437882 h 463640"/>
              <a:gd name="connsiteX19" fmla="*/ 888822 w 1533228"/>
              <a:gd name="connsiteY19" fmla="*/ 463640 h 463640"/>
              <a:gd name="connsiteX20" fmla="*/ 1275188 w 1533228"/>
              <a:gd name="connsiteY20" fmla="*/ 450761 h 463640"/>
              <a:gd name="connsiteX21" fmla="*/ 1429734 w 1533228"/>
              <a:gd name="connsiteY21" fmla="*/ 425003 h 463640"/>
              <a:gd name="connsiteX22" fmla="*/ 1507008 w 1533228"/>
              <a:gd name="connsiteY22" fmla="*/ 399245 h 463640"/>
              <a:gd name="connsiteX23" fmla="*/ 1532765 w 1533228"/>
              <a:gd name="connsiteY23" fmla="*/ 321972 h 463640"/>
              <a:gd name="connsiteX24" fmla="*/ 1519886 w 1533228"/>
              <a:gd name="connsiteY24" fmla="*/ 231820 h 463640"/>
              <a:gd name="connsiteX25" fmla="*/ 1468371 w 1533228"/>
              <a:gd name="connsiteY25" fmla="*/ 154547 h 463640"/>
              <a:gd name="connsiteX26" fmla="*/ 1442613 w 1533228"/>
              <a:gd name="connsiteY26" fmla="*/ 115910 h 463640"/>
              <a:gd name="connsiteX27" fmla="*/ 1365340 w 1533228"/>
              <a:gd name="connsiteY27" fmla="*/ 90152 h 463640"/>
              <a:gd name="connsiteX28" fmla="*/ 1185036 w 1533228"/>
              <a:gd name="connsiteY28" fmla="*/ 77273 h 463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533228" h="463640">
                <a:moveTo>
                  <a:pt x="1262309" y="90152"/>
                </a:moveTo>
                <a:cubicBezTo>
                  <a:pt x="1232258" y="94445"/>
                  <a:pt x="1202513" y="103031"/>
                  <a:pt x="1172157" y="103031"/>
                </a:cubicBezTo>
                <a:cubicBezTo>
                  <a:pt x="1124158" y="103031"/>
                  <a:pt x="950500" y="85318"/>
                  <a:pt x="888822" y="77273"/>
                </a:cubicBezTo>
                <a:cubicBezTo>
                  <a:pt x="828620" y="69421"/>
                  <a:pt x="768760" y="59046"/>
                  <a:pt x="708517" y="51516"/>
                </a:cubicBezTo>
                <a:lnTo>
                  <a:pt x="605486" y="38637"/>
                </a:lnTo>
                <a:cubicBezTo>
                  <a:pt x="566878" y="34095"/>
                  <a:pt x="528110" y="30896"/>
                  <a:pt x="489577" y="25758"/>
                </a:cubicBezTo>
                <a:cubicBezTo>
                  <a:pt x="463693" y="22307"/>
                  <a:pt x="438154" y="16572"/>
                  <a:pt x="412303" y="12879"/>
                </a:cubicBezTo>
                <a:cubicBezTo>
                  <a:pt x="378040" y="7984"/>
                  <a:pt x="343616" y="4293"/>
                  <a:pt x="309272" y="0"/>
                </a:cubicBezTo>
                <a:cubicBezTo>
                  <a:pt x="264172" y="4100"/>
                  <a:pt x="141812" y="4319"/>
                  <a:pt x="90332" y="38637"/>
                </a:cubicBezTo>
                <a:lnTo>
                  <a:pt x="51695" y="64394"/>
                </a:lnTo>
                <a:cubicBezTo>
                  <a:pt x="34523" y="90152"/>
                  <a:pt x="-2901" y="110864"/>
                  <a:pt x="179" y="141668"/>
                </a:cubicBezTo>
                <a:cubicBezTo>
                  <a:pt x="4060" y="180478"/>
                  <a:pt x="-7093" y="272366"/>
                  <a:pt x="38816" y="309093"/>
                </a:cubicBezTo>
                <a:cubicBezTo>
                  <a:pt x="49417" y="317574"/>
                  <a:pt x="64574" y="317679"/>
                  <a:pt x="77453" y="321972"/>
                </a:cubicBezTo>
                <a:cubicBezTo>
                  <a:pt x="90332" y="330558"/>
                  <a:pt x="101945" y="341444"/>
                  <a:pt x="116089" y="347730"/>
                </a:cubicBezTo>
                <a:cubicBezTo>
                  <a:pt x="140900" y="358757"/>
                  <a:pt x="167604" y="364901"/>
                  <a:pt x="193362" y="373487"/>
                </a:cubicBezTo>
                <a:lnTo>
                  <a:pt x="231999" y="386366"/>
                </a:lnTo>
                <a:lnTo>
                  <a:pt x="270636" y="399245"/>
                </a:lnTo>
                <a:cubicBezTo>
                  <a:pt x="283515" y="403538"/>
                  <a:pt x="295881" y="409892"/>
                  <a:pt x="309272" y="412124"/>
                </a:cubicBezTo>
                <a:cubicBezTo>
                  <a:pt x="399478" y="427158"/>
                  <a:pt x="398425" y="428425"/>
                  <a:pt x="502455" y="437882"/>
                </a:cubicBezTo>
                <a:cubicBezTo>
                  <a:pt x="638016" y="450206"/>
                  <a:pt x="750825" y="455522"/>
                  <a:pt x="888822" y="463640"/>
                </a:cubicBezTo>
                <a:cubicBezTo>
                  <a:pt x="1017611" y="459347"/>
                  <a:pt x="1146655" y="459942"/>
                  <a:pt x="1275188" y="450761"/>
                </a:cubicBezTo>
                <a:cubicBezTo>
                  <a:pt x="1327281" y="447040"/>
                  <a:pt x="1380188" y="441518"/>
                  <a:pt x="1429734" y="425003"/>
                </a:cubicBezTo>
                <a:lnTo>
                  <a:pt x="1507008" y="399245"/>
                </a:lnTo>
                <a:cubicBezTo>
                  <a:pt x="1515594" y="373487"/>
                  <a:pt x="1536605" y="348850"/>
                  <a:pt x="1532765" y="321972"/>
                </a:cubicBezTo>
                <a:cubicBezTo>
                  <a:pt x="1528472" y="291921"/>
                  <a:pt x="1530783" y="260152"/>
                  <a:pt x="1519886" y="231820"/>
                </a:cubicBezTo>
                <a:cubicBezTo>
                  <a:pt x="1508773" y="202927"/>
                  <a:pt x="1485543" y="180305"/>
                  <a:pt x="1468371" y="154547"/>
                </a:cubicBezTo>
                <a:cubicBezTo>
                  <a:pt x="1459785" y="141668"/>
                  <a:pt x="1457297" y="120805"/>
                  <a:pt x="1442613" y="115910"/>
                </a:cubicBezTo>
                <a:lnTo>
                  <a:pt x="1365340" y="90152"/>
                </a:lnTo>
                <a:cubicBezTo>
                  <a:pt x="1281905" y="62340"/>
                  <a:pt x="1340276" y="77273"/>
                  <a:pt x="1185036" y="77273"/>
                </a:cubicBezTo>
              </a:path>
            </a:pathLst>
          </a:custGeom>
          <a:ln w="38100"/>
        </p:spPr>
        <p:style>
          <a:lnRef idx="1">
            <a:schemeClr val="accent2"/>
          </a:lnRef>
          <a:fillRef idx="0">
            <a:schemeClr val="accent2"/>
          </a:fillRef>
          <a:effectRef idx="0">
            <a:schemeClr val="accent2"/>
          </a:effectRef>
          <a:fontRef idx="minor">
            <a:schemeClr val="tx1"/>
          </a:fontRef>
        </p:style>
        <p:txBody>
          <a:bodyPr rtlCol="0" anchor="ctr"/>
          <a:lstStyle/>
          <a:p>
            <a:pPr algn="ctr"/>
            <a:endParaRPr lang="en-US"/>
          </a:p>
        </p:txBody>
      </p:sp>
    </p:spTree>
    <p:extLst>
      <p:ext uri="{BB962C8B-B14F-4D97-AF65-F5344CB8AC3E}">
        <p14:creationId xmlns:p14="http://schemas.microsoft.com/office/powerpoint/2010/main" val="230528427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22000"/>
            <a:lum/>
          </a:blip>
          <a:srcRect/>
          <a:stretch>
            <a:fillRect t="-20000" b="-20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CBCC6-356F-408F-B115-3A498E88D291}"/>
              </a:ext>
            </a:extLst>
          </p:cNvPr>
          <p:cNvSpPr>
            <a:spLocks noGrp="1"/>
          </p:cNvSpPr>
          <p:nvPr>
            <p:ph type="title"/>
          </p:nvPr>
        </p:nvSpPr>
        <p:spPr>
          <a:xfrm>
            <a:off x="1948677" y="193727"/>
            <a:ext cx="8294646" cy="1052945"/>
          </a:xfrm>
          <a:solidFill>
            <a:schemeClr val="accent1">
              <a:lumMod val="75000"/>
            </a:schemeClr>
          </a:solidFill>
        </p:spPr>
        <p:style>
          <a:lnRef idx="1">
            <a:schemeClr val="dk1"/>
          </a:lnRef>
          <a:fillRef idx="3">
            <a:schemeClr val="dk1"/>
          </a:fillRef>
          <a:effectRef idx="2">
            <a:schemeClr val="dk1"/>
          </a:effectRef>
          <a:fontRef idx="minor">
            <a:schemeClr val="lt1"/>
          </a:fontRef>
        </p:style>
        <p:txBody>
          <a:bodyPr>
            <a:normAutofit fontScale="90000"/>
          </a:bodyPr>
          <a:lstStyle/>
          <a:p>
            <a:pPr algn="ctr"/>
            <a:r>
              <a:rPr lang="en-GB" dirty="0">
                <a:latin typeface="Segoe Print"/>
              </a:rPr>
              <a:t>Y </a:t>
            </a:r>
            <a:r>
              <a:rPr lang="en-GB" dirty="0" err="1">
                <a:latin typeface="Segoe Print"/>
              </a:rPr>
              <a:t>Siarter</a:t>
            </a:r>
            <a:r>
              <a:rPr lang="en-GB" dirty="0">
                <a:latin typeface="Segoe Print"/>
              </a:rPr>
              <a:t> Iaith </a:t>
            </a:r>
            <a:r>
              <a:rPr lang="en-GB" dirty="0" err="1">
                <a:latin typeface="Segoe Print"/>
              </a:rPr>
              <a:t>Gymraeg</a:t>
            </a:r>
            <a:r>
              <a:rPr lang="en-GB" dirty="0">
                <a:latin typeface="Segoe Print"/>
              </a:rPr>
              <a:t> </a:t>
            </a:r>
            <a:br>
              <a:rPr lang="en-GB" dirty="0">
                <a:latin typeface="Segoe Print"/>
              </a:rPr>
            </a:br>
            <a:r>
              <a:rPr lang="en-GB" i="1" dirty="0">
                <a:latin typeface="Segoe Print"/>
              </a:rPr>
              <a:t>Welsh Language Charter</a:t>
            </a:r>
          </a:p>
        </p:txBody>
      </p:sp>
      <p:sp>
        <p:nvSpPr>
          <p:cNvPr id="3" name="Content Placeholder 2">
            <a:extLst>
              <a:ext uri="{FF2B5EF4-FFF2-40B4-BE49-F238E27FC236}">
                <a16:creationId xmlns:a16="http://schemas.microsoft.com/office/drawing/2014/main" id="{87FD51E0-DACA-4C66-8D2B-BA4995C6D3FA}"/>
              </a:ext>
            </a:extLst>
          </p:cNvPr>
          <p:cNvSpPr>
            <a:spLocks noGrp="1"/>
          </p:cNvSpPr>
          <p:nvPr>
            <p:ph idx="1"/>
          </p:nvPr>
        </p:nvSpPr>
        <p:spPr>
          <a:xfrm>
            <a:off x="204998" y="1502089"/>
            <a:ext cx="5485985" cy="5186898"/>
          </a:xfrm>
          <a:noFill/>
        </p:spPr>
        <p:txBody>
          <a:bodyPr vert="horz" lIns="91440" tIns="45720" rIns="91440" bIns="45720" rtlCol="0" anchor="t">
            <a:normAutofit fontScale="92500" lnSpcReduction="20000"/>
          </a:bodyPr>
          <a:lstStyle/>
          <a:p>
            <a:r>
              <a:rPr lang="en-GB" sz="2000" noProof="1">
                <a:latin typeface="+mj-lt"/>
                <a:ea typeface="+mn-lt"/>
                <a:cs typeface="+mn-lt"/>
              </a:rPr>
              <a:t>Mae Siarter Iaith yn gynllun newydd er mwyn hybu’r defnydd o Gymraeg yn gymdeithasol yn ysgolion cynradd Cymru gyda dau gymeriad Newydd, Seren a Sbarc.</a:t>
            </a:r>
            <a:endParaRPr lang="en-GB" sz="2000" noProof="1">
              <a:latin typeface="+mj-lt"/>
            </a:endParaRPr>
          </a:p>
          <a:p>
            <a:pPr marL="0" indent="0">
              <a:buNone/>
            </a:pPr>
            <a:r>
              <a:rPr lang="en-GB" sz="2000" noProof="1">
                <a:latin typeface="+mj-lt"/>
                <a:ea typeface="+mn-lt"/>
                <a:cs typeface="+mn-lt"/>
              </a:rPr>
              <a:t>    </a:t>
            </a:r>
          </a:p>
          <a:p>
            <a:r>
              <a:rPr lang="en-GB" sz="2000" noProof="1">
                <a:latin typeface="+mj-lt"/>
                <a:ea typeface="+mn-lt"/>
                <a:cs typeface="+mn-lt"/>
              </a:rPr>
              <a:t>Mae pob ysgol unigol yn cwblhau ymarfer sylfaenol i bennu defnydd o'r iaith cyn datblygu cynllun gweithredu i weithio tuag at wobr efydd, arian neu aur. </a:t>
            </a:r>
          </a:p>
          <a:p>
            <a:endParaRPr lang="en-GB" sz="2000" noProof="1">
              <a:latin typeface="+mj-lt"/>
              <a:ea typeface="+mn-lt"/>
              <a:cs typeface="+mn-lt"/>
            </a:endParaRPr>
          </a:p>
          <a:p>
            <a:r>
              <a:rPr lang="en-GB" sz="2000" noProof="1">
                <a:latin typeface="+mj-lt"/>
                <a:ea typeface="+mn-lt"/>
                <a:cs typeface="+mn-lt"/>
              </a:rPr>
              <a:t>Mae'r cynllun yn annog cyfranogiad gan bob aelod o gymuned yr ysgol - yn ddisgyblion, rhieni, llywodraethwyr ysgol a'r gymuned ehangach.</a:t>
            </a:r>
          </a:p>
          <a:p>
            <a:endParaRPr lang="en-GB" sz="2000" noProof="1">
              <a:latin typeface="+mj-lt"/>
              <a:ea typeface="+mn-lt"/>
              <a:cs typeface="+mn-lt"/>
            </a:endParaRPr>
          </a:p>
          <a:p>
            <a:r>
              <a:rPr lang="en-GB" sz="2000" noProof="1">
                <a:latin typeface="+mj-lt"/>
                <a:ea typeface="+mn-lt"/>
                <a:cs typeface="+mn-lt"/>
              </a:rPr>
              <a:t>Mewn ysgolion uwchradd, maent wedi derbyn cefnogaeth ychwanegol i ddatblygu prosiectau ar lefel ysgol i annog y defnydd o’r iaith Gymraeg gan y dysgwyr.</a:t>
            </a:r>
            <a:endParaRPr lang="en-GB" sz="2000" noProof="1">
              <a:latin typeface="+mj-lt"/>
            </a:endParaRPr>
          </a:p>
        </p:txBody>
      </p:sp>
      <p:sp>
        <p:nvSpPr>
          <p:cNvPr id="7" name="Content Placeholder 2">
            <a:extLst>
              <a:ext uri="{FF2B5EF4-FFF2-40B4-BE49-F238E27FC236}">
                <a16:creationId xmlns:a16="http://schemas.microsoft.com/office/drawing/2014/main" id="{CC6A5DDF-FF1E-544E-8522-207BBF6EB741}"/>
              </a:ext>
            </a:extLst>
          </p:cNvPr>
          <p:cNvSpPr txBox="1">
            <a:spLocks/>
          </p:cNvSpPr>
          <p:nvPr/>
        </p:nvSpPr>
        <p:spPr>
          <a:xfrm>
            <a:off x="5873932" y="1502089"/>
            <a:ext cx="6113070" cy="5186898"/>
          </a:xfrm>
          <a:prstGeom prst="rect">
            <a:avLst/>
          </a:prstGeom>
          <a:noFill/>
        </p:spPr>
        <p:txBody>
          <a:bodyPr vert="horz" lIns="91440" tIns="45720" rIns="91440" bIns="45720" rtlCol="0" anchor="t">
            <a:normAutofit fontScale="5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en-GB" sz="3600" dirty="0">
                <a:latin typeface="+mj-lt"/>
              </a:rPr>
              <a:t>The Welsh Charter is a new project to encourage the use of Welsh socially in primary schools in Wales with t</a:t>
            </a:r>
            <a:r>
              <a:rPr lang="en-GB" sz="3600" dirty="0">
                <a:latin typeface="+mj-lt"/>
                <a:ea typeface="+mn-lt"/>
                <a:cs typeface="+mn-lt"/>
              </a:rPr>
              <a:t>wo new </a:t>
            </a:r>
            <a:r>
              <a:rPr lang="en-GB" sz="3600" dirty="0" err="1">
                <a:latin typeface="+mj-lt"/>
                <a:ea typeface="+mn-lt"/>
                <a:cs typeface="+mn-lt"/>
              </a:rPr>
              <a:t>heros</a:t>
            </a:r>
            <a:r>
              <a:rPr lang="en-GB" sz="3600" dirty="0">
                <a:latin typeface="+mj-lt"/>
                <a:ea typeface="+mn-lt"/>
                <a:cs typeface="+mn-lt"/>
              </a:rPr>
              <a:t> </a:t>
            </a:r>
            <a:r>
              <a:rPr lang="en-GB" sz="3600" dirty="0" err="1">
                <a:latin typeface="+mj-lt"/>
                <a:ea typeface="+mn-lt"/>
                <a:cs typeface="+mn-lt"/>
              </a:rPr>
              <a:t>Seren</a:t>
            </a:r>
            <a:r>
              <a:rPr lang="en-GB" sz="3600" dirty="0">
                <a:latin typeface="+mj-lt"/>
                <a:ea typeface="+mn-lt"/>
                <a:cs typeface="+mn-lt"/>
              </a:rPr>
              <a:t> and </a:t>
            </a:r>
            <a:r>
              <a:rPr lang="en-GB" sz="3600" dirty="0" err="1">
                <a:latin typeface="+mj-lt"/>
                <a:ea typeface="+mn-lt"/>
                <a:cs typeface="+mn-lt"/>
              </a:rPr>
              <a:t>Sbarc</a:t>
            </a:r>
            <a:r>
              <a:rPr lang="en-GB" sz="3600" dirty="0">
                <a:latin typeface="+mj-lt"/>
                <a:ea typeface="+mn-lt"/>
                <a:cs typeface="+mn-lt"/>
              </a:rPr>
              <a:t>.</a:t>
            </a:r>
          </a:p>
          <a:p>
            <a:pPr marL="0" indent="0">
              <a:buNone/>
            </a:pPr>
            <a:endParaRPr lang="en-GB" sz="3600" dirty="0">
              <a:latin typeface="+mj-lt"/>
              <a:ea typeface="+mn-lt"/>
              <a:cs typeface="+mn-lt"/>
            </a:endParaRPr>
          </a:p>
          <a:p>
            <a:r>
              <a:rPr lang="en-GB" sz="3600" dirty="0">
                <a:latin typeface="+mj-lt"/>
                <a:ea typeface="+mn-lt"/>
                <a:cs typeface="+mn-lt"/>
              </a:rPr>
              <a:t>Each individual school completes a baseline exercise to determine current language use before developing an action plan to work towards a bronze, silver or gold award. </a:t>
            </a:r>
          </a:p>
          <a:p>
            <a:endParaRPr lang="en-GB" sz="3600" dirty="0">
              <a:latin typeface="+mj-lt"/>
              <a:ea typeface="+mn-lt"/>
              <a:cs typeface="+mn-lt"/>
            </a:endParaRPr>
          </a:p>
          <a:p>
            <a:r>
              <a:rPr lang="en-GB" sz="3600" dirty="0">
                <a:latin typeface="+mj-lt"/>
                <a:ea typeface="+mn-lt"/>
                <a:cs typeface="+mn-lt"/>
              </a:rPr>
              <a:t>It encourages participation from every member of the school community - pupils, parents, school governors and the wider community. </a:t>
            </a:r>
          </a:p>
          <a:p>
            <a:endParaRPr lang="en-GB" sz="3600" dirty="0">
              <a:latin typeface="+mj-lt"/>
              <a:ea typeface="+mn-lt"/>
              <a:cs typeface="+mn-lt"/>
            </a:endParaRPr>
          </a:p>
          <a:p>
            <a:r>
              <a:rPr lang="en-GB" sz="3600" dirty="0">
                <a:latin typeface="+mj-lt"/>
                <a:ea typeface="+mn-lt"/>
                <a:cs typeface="+mn-lt"/>
              </a:rPr>
              <a:t>In secondary schools, they have been given extra support to develop school driven projects to increase the social use of the Welsh language.</a:t>
            </a:r>
            <a:endParaRPr lang="en-GB" sz="3600" dirty="0">
              <a:latin typeface="+mj-lt"/>
            </a:endParaRPr>
          </a:p>
          <a:p>
            <a:endParaRPr lang="en-GB" b="1" dirty="0"/>
          </a:p>
        </p:txBody>
      </p:sp>
    </p:spTree>
    <p:extLst>
      <p:ext uri="{BB962C8B-B14F-4D97-AF65-F5344CB8AC3E}">
        <p14:creationId xmlns:p14="http://schemas.microsoft.com/office/powerpoint/2010/main" val="124476192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ED2C09A-4B5E-E743-A875-12A940273F06}"/>
              </a:ext>
            </a:extLst>
          </p:cNvPr>
          <p:cNvSpPr txBox="1"/>
          <p:nvPr/>
        </p:nvSpPr>
        <p:spPr>
          <a:xfrm>
            <a:off x="875489" y="441435"/>
            <a:ext cx="10544783" cy="769441"/>
          </a:xfrm>
          <a:prstGeom prst="rect">
            <a:avLst/>
          </a:prstGeom>
          <a:solidFill>
            <a:schemeClr val="tx1"/>
          </a:solidFill>
        </p:spPr>
        <p:txBody>
          <a:bodyPr wrap="square" rtlCol="0">
            <a:spAutoFit/>
          </a:bodyPr>
          <a:lstStyle/>
          <a:p>
            <a:pPr algn="ctr"/>
            <a:r>
              <a:rPr lang="en-US" sz="3200" b="1">
                <a:solidFill>
                  <a:schemeClr val="bg1"/>
                </a:solidFill>
              </a:rPr>
              <a:t>Beth </a:t>
            </a:r>
            <a:r>
              <a:rPr lang="en-US" sz="3200" b="1" err="1">
                <a:solidFill>
                  <a:schemeClr val="bg1"/>
                </a:solidFill>
              </a:rPr>
              <a:t>amdanoch</a:t>
            </a:r>
            <a:r>
              <a:rPr lang="en-US" sz="3200" b="1">
                <a:solidFill>
                  <a:schemeClr val="bg1"/>
                </a:solidFill>
              </a:rPr>
              <a:t> chi?                      What about you?</a:t>
            </a:r>
          </a:p>
          <a:p>
            <a:endParaRPr lang="en-US" sz="1200" b="1">
              <a:solidFill>
                <a:schemeClr val="bg1"/>
              </a:solidFill>
            </a:endParaRPr>
          </a:p>
        </p:txBody>
      </p:sp>
      <p:sp>
        <p:nvSpPr>
          <p:cNvPr id="5" name="TextBox 4">
            <a:extLst>
              <a:ext uri="{FF2B5EF4-FFF2-40B4-BE49-F238E27FC236}">
                <a16:creationId xmlns:a16="http://schemas.microsoft.com/office/drawing/2014/main" id="{84D08BCB-B987-3947-B32B-49AE5B91A02D}"/>
              </a:ext>
            </a:extLst>
          </p:cNvPr>
          <p:cNvSpPr txBox="1"/>
          <p:nvPr/>
        </p:nvSpPr>
        <p:spPr>
          <a:xfrm>
            <a:off x="254811" y="1376147"/>
            <a:ext cx="5517255" cy="5324535"/>
          </a:xfrm>
          <a:prstGeom prst="rect">
            <a:avLst/>
          </a:prstGeom>
          <a:noFill/>
          <a:ln w="76200">
            <a:solidFill>
              <a:schemeClr val="accent1"/>
            </a:solidFill>
          </a:ln>
        </p:spPr>
        <p:txBody>
          <a:bodyPr wrap="square" rtlCol="0">
            <a:spAutoFit/>
          </a:bodyPr>
          <a:lstStyle/>
          <a:p>
            <a:pPr marL="342900" indent="-342900">
              <a:buFont typeface="Arial" panose="020B0604020202020204" pitchFamily="34" charset="0"/>
              <a:buChar char="•"/>
            </a:pPr>
            <a:r>
              <a:rPr lang="en-US" sz="2000" dirty="0" err="1">
                <a:latin typeface="+mj-lt"/>
              </a:rPr>
              <a:t>Byddwch</a:t>
            </a:r>
            <a:r>
              <a:rPr lang="en-US" sz="2000" dirty="0">
                <a:latin typeface="+mj-lt"/>
              </a:rPr>
              <a:t> chi, </a:t>
            </a:r>
            <a:r>
              <a:rPr lang="en-US" sz="2000" dirty="0" err="1">
                <a:latin typeface="+mj-lt"/>
              </a:rPr>
              <a:t>fel</a:t>
            </a:r>
            <a:r>
              <a:rPr lang="en-US" sz="2000" dirty="0">
                <a:latin typeface="+mj-lt"/>
              </a:rPr>
              <a:t> </a:t>
            </a:r>
            <a:r>
              <a:rPr lang="en-US" sz="2000" dirty="0" err="1">
                <a:latin typeface="+mj-lt"/>
              </a:rPr>
              <a:t>darpar</a:t>
            </a:r>
            <a:r>
              <a:rPr lang="en-US" sz="2000" dirty="0">
                <a:latin typeface="+mj-lt"/>
              </a:rPr>
              <a:t> </a:t>
            </a:r>
            <a:r>
              <a:rPr lang="en-US" sz="2000" dirty="0" err="1">
                <a:latin typeface="+mj-lt"/>
              </a:rPr>
              <a:t>athrawon</a:t>
            </a:r>
            <a:r>
              <a:rPr lang="en-US" sz="2000" dirty="0">
                <a:latin typeface="+mj-lt"/>
              </a:rPr>
              <a:t>, yn </a:t>
            </a:r>
            <a:r>
              <a:rPr lang="en-US" sz="2000" dirty="0" err="1">
                <a:latin typeface="+mj-lt"/>
              </a:rPr>
              <a:t>derbyn</a:t>
            </a:r>
            <a:r>
              <a:rPr lang="en-US" sz="2000" dirty="0">
                <a:latin typeface="+mj-lt"/>
              </a:rPr>
              <a:t> </a:t>
            </a:r>
            <a:r>
              <a:rPr lang="en-US" sz="2000" dirty="0" err="1">
                <a:latin typeface="+mj-lt"/>
              </a:rPr>
              <a:t>cefnogaeth</a:t>
            </a:r>
            <a:r>
              <a:rPr lang="en-US" sz="2000" dirty="0">
                <a:latin typeface="+mj-lt"/>
              </a:rPr>
              <a:t> yn y </a:t>
            </a:r>
            <a:r>
              <a:rPr lang="en-US" sz="2000" dirty="0" err="1">
                <a:latin typeface="+mj-lt"/>
              </a:rPr>
              <a:t>Brifysgol</a:t>
            </a:r>
            <a:r>
              <a:rPr lang="en-US" sz="2000" dirty="0">
                <a:latin typeface="+mj-lt"/>
              </a:rPr>
              <a:t> ac yn </a:t>
            </a:r>
            <a:r>
              <a:rPr lang="en-US" sz="2000" dirty="0" err="1">
                <a:latin typeface="+mj-lt"/>
              </a:rPr>
              <a:t>yr</a:t>
            </a:r>
            <a:r>
              <a:rPr lang="en-US" sz="2000" dirty="0">
                <a:latin typeface="+mj-lt"/>
              </a:rPr>
              <a:t> </a:t>
            </a:r>
            <a:r>
              <a:rPr lang="en-US" sz="2000" dirty="0" err="1">
                <a:latin typeface="+mj-lt"/>
              </a:rPr>
              <a:t>ysgol</a:t>
            </a:r>
            <a:r>
              <a:rPr lang="en-US" sz="2000" dirty="0">
                <a:latin typeface="+mj-lt"/>
              </a:rPr>
              <a:t> </a:t>
            </a:r>
            <a:r>
              <a:rPr lang="en-US" sz="2000" dirty="0" err="1">
                <a:latin typeface="+mj-lt"/>
              </a:rPr>
              <a:t>wrth</a:t>
            </a:r>
            <a:r>
              <a:rPr lang="en-US" sz="2000" dirty="0">
                <a:latin typeface="+mj-lt"/>
              </a:rPr>
              <a:t> </a:t>
            </a:r>
            <a:r>
              <a:rPr lang="en-US" sz="2000" dirty="0" err="1">
                <a:latin typeface="+mj-lt"/>
              </a:rPr>
              <a:t>ddatblygu</a:t>
            </a:r>
            <a:r>
              <a:rPr lang="en-US" sz="2000" dirty="0">
                <a:latin typeface="+mj-lt"/>
              </a:rPr>
              <a:t> </a:t>
            </a:r>
            <a:r>
              <a:rPr lang="en-US" sz="2000" dirty="0" err="1">
                <a:latin typeface="+mj-lt"/>
              </a:rPr>
              <a:t>eich</a:t>
            </a:r>
            <a:r>
              <a:rPr lang="en-US" sz="2000" dirty="0">
                <a:latin typeface="+mj-lt"/>
              </a:rPr>
              <a:t> </a:t>
            </a:r>
            <a:r>
              <a:rPr lang="en-US" sz="2000" dirty="0" err="1">
                <a:latin typeface="+mj-lt"/>
              </a:rPr>
              <a:t>sgiliau</a:t>
            </a:r>
            <a:r>
              <a:rPr lang="en-US" sz="2000" dirty="0">
                <a:latin typeface="+mj-lt"/>
              </a:rPr>
              <a:t> </a:t>
            </a:r>
            <a:r>
              <a:rPr lang="en-US" sz="2000" dirty="0" err="1">
                <a:latin typeface="+mj-lt"/>
              </a:rPr>
              <a:t>Cymraeg</a:t>
            </a:r>
            <a:r>
              <a:rPr lang="en-US" sz="2000" dirty="0">
                <a:latin typeface="+mj-lt"/>
              </a:rPr>
              <a:t>.</a:t>
            </a:r>
          </a:p>
          <a:p>
            <a:endParaRPr lang="en-US" sz="2000" dirty="0">
              <a:latin typeface="+mj-lt"/>
            </a:endParaRPr>
          </a:p>
          <a:p>
            <a:pPr marL="342900" indent="-342900">
              <a:buFont typeface="Arial" panose="020B0604020202020204" pitchFamily="34" charset="0"/>
              <a:buChar char="•"/>
            </a:pPr>
            <a:r>
              <a:rPr lang="en-US" sz="2000" dirty="0" err="1">
                <a:latin typeface="+mj-lt"/>
              </a:rPr>
              <a:t>Byddwch</a:t>
            </a:r>
            <a:r>
              <a:rPr lang="en-US" sz="2000" dirty="0">
                <a:latin typeface="+mj-lt"/>
              </a:rPr>
              <a:t> </a:t>
            </a:r>
            <a:r>
              <a:rPr lang="en-US" sz="2000" dirty="0" err="1">
                <a:latin typeface="+mj-lt"/>
              </a:rPr>
              <a:t>chi’n</a:t>
            </a:r>
            <a:r>
              <a:rPr lang="en-US" sz="2000" dirty="0">
                <a:latin typeface="+mj-lt"/>
              </a:rPr>
              <a:t> </a:t>
            </a:r>
            <a:r>
              <a:rPr lang="en-US" sz="2000" dirty="0" err="1">
                <a:latin typeface="+mj-lt"/>
              </a:rPr>
              <a:t>cael</a:t>
            </a:r>
            <a:r>
              <a:rPr lang="en-US" sz="2000" dirty="0">
                <a:latin typeface="+mj-lt"/>
              </a:rPr>
              <a:t> </a:t>
            </a:r>
            <a:r>
              <a:rPr lang="en-US" sz="2000" dirty="0" err="1">
                <a:latin typeface="+mj-lt"/>
              </a:rPr>
              <a:t>eich</a:t>
            </a:r>
            <a:r>
              <a:rPr lang="en-US" sz="2000" dirty="0">
                <a:latin typeface="+mj-lt"/>
              </a:rPr>
              <a:t> </a:t>
            </a:r>
            <a:r>
              <a:rPr lang="en-US" sz="2000" dirty="0" err="1">
                <a:latin typeface="+mj-lt"/>
              </a:rPr>
              <a:t>asesu</a:t>
            </a:r>
            <a:r>
              <a:rPr lang="en-US" sz="2000" dirty="0">
                <a:latin typeface="+mj-lt"/>
              </a:rPr>
              <a:t> yn </a:t>
            </a:r>
            <a:r>
              <a:rPr lang="en-US" sz="2000" dirty="0" err="1">
                <a:latin typeface="+mj-lt"/>
              </a:rPr>
              <a:t>erbyn</a:t>
            </a:r>
            <a:r>
              <a:rPr lang="en-US" sz="2000" dirty="0">
                <a:latin typeface="+mj-lt"/>
              </a:rPr>
              <a:t> y </a:t>
            </a:r>
            <a:r>
              <a:rPr lang="en-US" sz="2000" dirty="0" err="1">
                <a:latin typeface="+mj-lt"/>
              </a:rPr>
              <a:t>Fframwaith</a:t>
            </a:r>
            <a:r>
              <a:rPr lang="en-US" sz="2000" dirty="0">
                <a:latin typeface="+mj-lt"/>
              </a:rPr>
              <a:t> </a:t>
            </a:r>
            <a:r>
              <a:rPr lang="en-US" sz="2000" dirty="0" err="1">
                <a:latin typeface="+mj-lt"/>
              </a:rPr>
              <a:t>Cymwyseddau</a:t>
            </a:r>
            <a:r>
              <a:rPr lang="en-US" sz="2000" dirty="0">
                <a:latin typeface="+mj-lt"/>
              </a:rPr>
              <a:t> Iaith i </a:t>
            </a:r>
            <a:r>
              <a:rPr lang="en-US" sz="2000" dirty="0" err="1">
                <a:latin typeface="+mj-lt"/>
              </a:rPr>
              <a:t>Athrawon</a:t>
            </a:r>
            <a:r>
              <a:rPr lang="en-US" sz="2000" dirty="0">
                <a:latin typeface="+mj-lt"/>
              </a:rPr>
              <a:t>. </a:t>
            </a:r>
          </a:p>
          <a:p>
            <a:endParaRPr lang="en-US" sz="2000" dirty="0">
              <a:latin typeface="+mj-lt"/>
            </a:endParaRPr>
          </a:p>
          <a:p>
            <a:pPr marL="342900" indent="-342900">
              <a:buFont typeface="Arial" panose="020B0604020202020204" pitchFamily="34" charset="0"/>
              <a:buChar char="•"/>
            </a:pPr>
            <a:r>
              <a:rPr lang="en-US" sz="2000" dirty="0">
                <a:latin typeface="+mj-lt"/>
              </a:rPr>
              <a:t>Fe </a:t>
            </a:r>
            <a:r>
              <a:rPr lang="en-US" sz="2000" dirty="0" err="1">
                <a:latin typeface="+mj-lt"/>
              </a:rPr>
              <a:t>fydd</a:t>
            </a:r>
            <a:r>
              <a:rPr lang="en-US" sz="2000" dirty="0">
                <a:latin typeface="+mj-lt"/>
              </a:rPr>
              <a:t> </a:t>
            </a:r>
            <a:r>
              <a:rPr lang="en-US" sz="2000" dirty="0" err="1">
                <a:latin typeface="+mj-lt"/>
              </a:rPr>
              <a:t>aelod</a:t>
            </a:r>
            <a:r>
              <a:rPr lang="en-US" sz="2000" dirty="0">
                <a:latin typeface="+mj-lt"/>
              </a:rPr>
              <a:t> o staff (mentor </a:t>
            </a:r>
            <a:r>
              <a:rPr lang="en-US" sz="2000" dirty="0" err="1">
                <a:latin typeface="+mj-lt"/>
              </a:rPr>
              <a:t>Cymraeg</a:t>
            </a:r>
            <a:r>
              <a:rPr lang="en-US" sz="2000" dirty="0">
                <a:latin typeface="+mj-lt"/>
              </a:rPr>
              <a:t>) </a:t>
            </a:r>
            <a:r>
              <a:rPr lang="en-US" sz="2000" dirty="0" err="1">
                <a:latin typeface="+mj-lt"/>
              </a:rPr>
              <a:t>yr</a:t>
            </a:r>
            <a:r>
              <a:rPr lang="en-US" sz="2000" dirty="0">
                <a:latin typeface="+mj-lt"/>
              </a:rPr>
              <a:t> </a:t>
            </a:r>
            <a:r>
              <a:rPr lang="en-US" sz="2000" dirty="0" err="1">
                <a:latin typeface="+mj-lt"/>
              </a:rPr>
              <a:t>ysgol</a:t>
            </a:r>
            <a:r>
              <a:rPr lang="en-US" sz="2000" dirty="0">
                <a:latin typeface="+mj-lt"/>
              </a:rPr>
              <a:t> yn </a:t>
            </a:r>
            <a:r>
              <a:rPr lang="en-US" sz="2000" dirty="0" err="1">
                <a:latin typeface="+mj-lt"/>
              </a:rPr>
              <a:t>mesur</a:t>
            </a:r>
            <a:r>
              <a:rPr lang="en-US" sz="2000" dirty="0">
                <a:latin typeface="+mj-lt"/>
              </a:rPr>
              <a:t> </a:t>
            </a:r>
            <a:r>
              <a:rPr lang="en-US" sz="2000" dirty="0" err="1">
                <a:latin typeface="+mj-lt"/>
              </a:rPr>
              <a:t>eich</a:t>
            </a:r>
            <a:r>
              <a:rPr lang="en-US" sz="2000" dirty="0">
                <a:latin typeface="+mj-lt"/>
              </a:rPr>
              <a:t> </a:t>
            </a:r>
            <a:r>
              <a:rPr lang="en-US" sz="2000" dirty="0" err="1">
                <a:latin typeface="+mj-lt"/>
              </a:rPr>
              <a:t>sgiliau</a:t>
            </a:r>
            <a:r>
              <a:rPr lang="en-US" sz="2000" dirty="0">
                <a:latin typeface="+mj-lt"/>
              </a:rPr>
              <a:t> </a:t>
            </a:r>
            <a:r>
              <a:rPr lang="en-US" sz="2000" dirty="0" err="1">
                <a:latin typeface="+mj-lt"/>
              </a:rPr>
              <a:t>iaith</a:t>
            </a:r>
            <a:r>
              <a:rPr lang="en-US" sz="2000" dirty="0">
                <a:latin typeface="+mj-lt"/>
              </a:rPr>
              <a:t> yn </a:t>
            </a:r>
            <a:r>
              <a:rPr lang="en-US" sz="2000" dirty="0" err="1">
                <a:latin typeface="+mj-lt"/>
              </a:rPr>
              <a:t>erbyn</a:t>
            </a:r>
            <a:r>
              <a:rPr lang="en-US" sz="2000" dirty="0">
                <a:latin typeface="+mj-lt"/>
              </a:rPr>
              <a:t> </a:t>
            </a:r>
            <a:r>
              <a:rPr lang="en-US" sz="2000" dirty="0" err="1">
                <a:latin typeface="+mj-lt"/>
              </a:rPr>
              <a:t>meini</a:t>
            </a:r>
            <a:r>
              <a:rPr lang="en-US" sz="2000" dirty="0">
                <a:latin typeface="+mj-lt"/>
              </a:rPr>
              <a:t> </a:t>
            </a:r>
            <a:r>
              <a:rPr lang="en-US" sz="2000" dirty="0" err="1">
                <a:latin typeface="+mj-lt"/>
              </a:rPr>
              <a:t>prawf</a:t>
            </a:r>
            <a:r>
              <a:rPr lang="en-US" sz="2000" dirty="0">
                <a:latin typeface="+mj-lt"/>
              </a:rPr>
              <a:t> y </a:t>
            </a:r>
            <a:r>
              <a:rPr lang="en-US" sz="2000" dirty="0" err="1">
                <a:latin typeface="+mj-lt"/>
              </a:rPr>
              <a:t>Fframwaith</a:t>
            </a:r>
            <a:r>
              <a:rPr lang="en-US" sz="2000" dirty="0">
                <a:latin typeface="+mj-lt"/>
              </a:rPr>
              <a:t>.</a:t>
            </a:r>
          </a:p>
          <a:p>
            <a:pPr marL="342900" indent="-342900">
              <a:buFont typeface="Arial" panose="020B0604020202020204" pitchFamily="34" charset="0"/>
              <a:buChar char="•"/>
            </a:pPr>
            <a:endParaRPr lang="en-US" sz="2000" dirty="0">
              <a:latin typeface="+mj-lt"/>
            </a:endParaRPr>
          </a:p>
          <a:p>
            <a:pPr marL="342900" indent="-342900">
              <a:buFont typeface="Arial" panose="020B0604020202020204" pitchFamily="34" charset="0"/>
              <a:buChar char="•"/>
            </a:pPr>
            <a:r>
              <a:rPr lang="en-US" sz="2000" dirty="0">
                <a:latin typeface="+mj-lt"/>
              </a:rPr>
              <a:t>Fe </a:t>
            </a:r>
            <a:r>
              <a:rPr lang="en-US" sz="2000" dirty="0" err="1">
                <a:latin typeface="+mj-lt"/>
              </a:rPr>
              <a:t>fyddwch</a:t>
            </a:r>
            <a:r>
              <a:rPr lang="en-US" sz="2000" dirty="0">
                <a:latin typeface="+mj-lt"/>
              </a:rPr>
              <a:t> </a:t>
            </a:r>
            <a:r>
              <a:rPr lang="en-US" sz="2000" dirty="0" err="1">
                <a:latin typeface="+mj-lt"/>
              </a:rPr>
              <a:t>chi’n</a:t>
            </a:r>
            <a:r>
              <a:rPr lang="en-US" sz="2000" dirty="0">
                <a:latin typeface="+mj-lt"/>
              </a:rPr>
              <a:t> </a:t>
            </a:r>
            <a:r>
              <a:rPr lang="en-US" sz="2000" dirty="0" err="1">
                <a:latin typeface="+mj-lt"/>
              </a:rPr>
              <a:t>cadw</a:t>
            </a:r>
            <a:r>
              <a:rPr lang="en-US" sz="2000" dirty="0">
                <a:latin typeface="+mj-lt"/>
              </a:rPr>
              <a:t> portfolio o </a:t>
            </a:r>
            <a:r>
              <a:rPr lang="en-US" sz="2000" dirty="0" err="1">
                <a:latin typeface="+mj-lt"/>
              </a:rPr>
              <a:t>ddeunyddiau</a:t>
            </a:r>
            <a:r>
              <a:rPr lang="en-US" sz="2000" dirty="0">
                <a:latin typeface="+mj-lt"/>
              </a:rPr>
              <a:t> </a:t>
            </a:r>
            <a:r>
              <a:rPr lang="en-US" sz="2000" dirty="0" err="1">
                <a:latin typeface="+mj-lt"/>
              </a:rPr>
              <a:t>sy’n</a:t>
            </a:r>
            <a:r>
              <a:rPr lang="en-US" sz="2000" dirty="0">
                <a:latin typeface="+mj-lt"/>
              </a:rPr>
              <a:t> </a:t>
            </a:r>
            <a:r>
              <a:rPr lang="en-US" sz="2000" dirty="0" err="1">
                <a:latin typeface="+mj-lt"/>
              </a:rPr>
              <a:t>cynnig</a:t>
            </a:r>
            <a:r>
              <a:rPr lang="en-US" sz="2000" dirty="0">
                <a:latin typeface="+mj-lt"/>
              </a:rPr>
              <a:t> </a:t>
            </a:r>
            <a:r>
              <a:rPr lang="en-US" sz="2000" dirty="0" err="1">
                <a:latin typeface="+mj-lt"/>
              </a:rPr>
              <a:t>tystiolaeth</a:t>
            </a:r>
            <a:r>
              <a:rPr lang="en-US" sz="2000" dirty="0">
                <a:latin typeface="+mj-lt"/>
              </a:rPr>
              <a:t> </a:t>
            </a:r>
            <a:r>
              <a:rPr lang="en-US" sz="2000" dirty="0" err="1">
                <a:latin typeface="+mj-lt"/>
              </a:rPr>
              <a:t>o’r</a:t>
            </a:r>
            <a:r>
              <a:rPr lang="en-US" sz="2000" dirty="0">
                <a:latin typeface="+mj-lt"/>
              </a:rPr>
              <a:t> </a:t>
            </a:r>
            <a:r>
              <a:rPr lang="en-US" sz="2000" dirty="0" err="1">
                <a:latin typeface="+mj-lt"/>
              </a:rPr>
              <a:t>ffordd</a:t>
            </a:r>
            <a:r>
              <a:rPr lang="en-US" sz="2000" dirty="0">
                <a:latin typeface="+mj-lt"/>
              </a:rPr>
              <a:t> </a:t>
            </a:r>
            <a:r>
              <a:rPr lang="en-US" sz="2000" dirty="0" err="1">
                <a:latin typeface="+mj-lt"/>
              </a:rPr>
              <a:t>rydych</a:t>
            </a:r>
            <a:r>
              <a:rPr lang="en-US" sz="2000" dirty="0">
                <a:latin typeface="+mj-lt"/>
              </a:rPr>
              <a:t> chi </a:t>
            </a:r>
            <a:r>
              <a:rPr lang="en-US" sz="2000" dirty="0" err="1">
                <a:latin typeface="+mj-lt"/>
              </a:rPr>
              <a:t>wedi</a:t>
            </a:r>
            <a:r>
              <a:rPr lang="en-US" sz="2000" dirty="0">
                <a:latin typeface="+mj-lt"/>
              </a:rPr>
              <a:t> </a:t>
            </a:r>
            <a:r>
              <a:rPr lang="en-US" sz="2000" dirty="0" err="1">
                <a:latin typeface="+mj-lt"/>
              </a:rPr>
              <a:t>defnyddio</a:t>
            </a:r>
            <a:r>
              <a:rPr lang="en-US" sz="2000" dirty="0">
                <a:latin typeface="+mj-lt"/>
              </a:rPr>
              <a:t> a </a:t>
            </a:r>
            <a:r>
              <a:rPr lang="en-US" sz="2000" dirty="0" err="1">
                <a:latin typeface="+mj-lt"/>
              </a:rPr>
              <a:t>datblygu’r</a:t>
            </a:r>
            <a:r>
              <a:rPr lang="en-US" sz="2000" dirty="0">
                <a:latin typeface="+mj-lt"/>
              </a:rPr>
              <a:t> </a:t>
            </a:r>
            <a:r>
              <a:rPr lang="en-US" sz="2000" dirty="0" err="1">
                <a:latin typeface="+mj-lt"/>
              </a:rPr>
              <a:t>Gymraeg</a:t>
            </a:r>
            <a:r>
              <a:rPr lang="en-US" sz="2000" dirty="0">
                <a:latin typeface="+mj-lt"/>
              </a:rPr>
              <a:t>. </a:t>
            </a:r>
          </a:p>
        </p:txBody>
      </p:sp>
      <p:sp>
        <p:nvSpPr>
          <p:cNvPr id="8" name="TextBox 7">
            <a:extLst>
              <a:ext uri="{FF2B5EF4-FFF2-40B4-BE49-F238E27FC236}">
                <a16:creationId xmlns:a16="http://schemas.microsoft.com/office/drawing/2014/main" id="{11E34EEF-5C3C-124F-877A-4E02F59949D0}"/>
              </a:ext>
            </a:extLst>
          </p:cNvPr>
          <p:cNvSpPr txBox="1"/>
          <p:nvPr/>
        </p:nvSpPr>
        <p:spPr>
          <a:xfrm>
            <a:off x="6567522" y="1530035"/>
            <a:ext cx="5369667" cy="5016758"/>
          </a:xfrm>
          <a:prstGeom prst="rect">
            <a:avLst/>
          </a:prstGeom>
          <a:noFill/>
          <a:ln w="76200">
            <a:solidFill>
              <a:schemeClr val="accent1"/>
            </a:solidFill>
          </a:ln>
        </p:spPr>
        <p:txBody>
          <a:bodyPr wrap="square" rtlCol="0">
            <a:spAutoFit/>
          </a:bodyPr>
          <a:lstStyle/>
          <a:p>
            <a:pPr marL="342900" indent="-342900">
              <a:buFont typeface="Arial" panose="020B0604020202020204" pitchFamily="34" charset="0"/>
              <a:buChar char="•"/>
            </a:pPr>
            <a:r>
              <a:rPr lang="en-US" sz="2000" dirty="0">
                <a:latin typeface="+mj-lt"/>
              </a:rPr>
              <a:t>You as trainee teachers, will have access to extra support, both at University and in school, with your developing Welsh skills.</a:t>
            </a:r>
          </a:p>
          <a:p>
            <a:endParaRPr lang="en-US" sz="2000" dirty="0">
              <a:latin typeface="+mj-lt"/>
            </a:endParaRPr>
          </a:p>
          <a:p>
            <a:pPr marL="342900" indent="-342900">
              <a:buFont typeface="Arial" panose="020B0604020202020204" pitchFamily="34" charset="0"/>
              <a:buChar char="•"/>
            </a:pPr>
            <a:r>
              <a:rPr lang="en-US" sz="2000" dirty="0">
                <a:latin typeface="+mj-lt"/>
              </a:rPr>
              <a:t>You will be assessed against the Welsh Competency Framework levels.</a:t>
            </a:r>
          </a:p>
          <a:p>
            <a:endParaRPr lang="en-US" sz="2000" dirty="0">
              <a:latin typeface="+mj-lt"/>
            </a:endParaRPr>
          </a:p>
          <a:p>
            <a:pPr marL="342900" indent="-342900">
              <a:buFont typeface="Arial" panose="020B0604020202020204" pitchFamily="34" charset="0"/>
              <a:buChar char="•"/>
            </a:pPr>
            <a:r>
              <a:rPr lang="en-US" sz="2000" dirty="0">
                <a:latin typeface="+mj-lt"/>
              </a:rPr>
              <a:t>A member of school staff (Welsh mentor) will assess your developing Welsh skills against the Framework.</a:t>
            </a:r>
          </a:p>
          <a:p>
            <a:pPr marL="342900" indent="-342900">
              <a:buFont typeface="Arial" panose="020B0604020202020204" pitchFamily="34" charset="0"/>
              <a:buChar char="•"/>
            </a:pPr>
            <a:endParaRPr lang="en-US" sz="2000" dirty="0">
              <a:latin typeface="+mj-lt"/>
            </a:endParaRPr>
          </a:p>
          <a:p>
            <a:pPr marL="342900" indent="-342900">
              <a:buFont typeface="Arial" panose="020B0604020202020204" pitchFamily="34" charset="0"/>
              <a:buChar char="•"/>
            </a:pPr>
            <a:r>
              <a:rPr lang="en-US" sz="2000" dirty="0">
                <a:latin typeface="+mj-lt"/>
              </a:rPr>
              <a:t>You will be asked to keep a portfolio of evidence to show the way you have developed your Welsh skills.</a:t>
            </a:r>
          </a:p>
          <a:p>
            <a:pPr marL="342900" indent="-342900">
              <a:buFont typeface="Arial" panose="020B0604020202020204" pitchFamily="34" charset="0"/>
              <a:buChar char="•"/>
            </a:pPr>
            <a:endParaRPr lang="en-US" sz="2000" b="1" dirty="0">
              <a:latin typeface="+mj-lt"/>
            </a:endParaRPr>
          </a:p>
        </p:txBody>
      </p:sp>
    </p:spTree>
    <p:extLst>
      <p:ext uri="{BB962C8B-B14F-4D97-AF65-F5344CB8AC3E}">
        <p14:creationId xmlns:p14="http://schemas.microsoft.com/office/powerpoint/2010/main" val="4014388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8"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a:extLst>
              <a:ext uri="{FF2B5EF4-FFF2-40B4-BE49-F238E27FC236}">
                <a16:creationId xmlns:a16="http://schemas.microsoft.com/office/drawing/2014/main" id="{02B2EE1A-70BE-F74E-965C-3CF64900F2A6}"/>
              </a:ext>
            </a:extLst>
          </p:cNvPr>
          <p:cNvSpPr>
            <a:spLocks noGrp="1"/>
          </p:cNvSpPr>
          <p:nvPr>
            <p:ph idx="1"/>
          </p:nvPr>
        </p:nvSpPr>
        <p:spPr>
          <a:xfrm>
            <a:off x="6151418" y="1903269"/>
            <a:ext cx="5514109" cy="2246769"/>
          </a:xfrm>
          <a:solidFill>
            <a:schemeClr val="bg1"/>
          </a:solidFill>
          <a:ln w="76200">
            <a:solidFill>
              <a:srgbClr val="FFC000"/>
            </a:solidFill>
          </a:ln>
        </p:spPr>
        <p:txBody>
          <a:bodyPr>
            <a:normAutofit/>
          </a:bodyPr>
          <a:lstStyle/>
          <a:p>
            <a:pPr marL="0" indent="0">
              <a:buNone/>
            </a:pPr>
            <a:r>
              <a:rPr lang="en-GB" dirty="0"/>
              <a:t>Together, these skills can build learners’ confidence to grasp new opportunities and to adapt to different roles which in turn can develop them as </a:t>
            </a:r>
            <a:r>
              <a:rPr lang="en-GB" b="1" dirty="0"/>
              <a:t>enterprising, creative contributors, ready to play a full part in life and work</a:t>
            </a:r>
            <a:r>
              <a:rPr lang="en-GB" dirty="0"/>
              <a:t>.</a:t>
            </a:r>
            <a:endParaRPr lang="en-US" dirty="0"/>
          </a:p>
        </p:txBody>
      </p:sp>
      <p:sp>
        <p:nvSpPr>
          <p:cNvPr id="8" name="TextBox 7">
            <a:extLst>
              <a:ext uri="{FF2B5EF4-FFF2-40B4-BE49-F238E27FC236}">
                <a16:creationId xmlns:a16="http://schemas.microsoft.com/office/drawing/2014/main" id="{1EC5DB26-3127-AA49-81E6-A8CBE56AB17D}"/>
              </a:ext>
            </a:extLst>
          </p:cNvPr>
          <p:cNvSpPr txBox="1"/>
          <p:nvPr/>
        </p:nvSpPr>
        <p:spPr>
          <a:xfrm>
            <a:off x="313379" y="1903269"/>
            <a:ext cx="5514109" cy="2246769"/>
          </a:xfrm>
          <a:prstGeom prst="rect">
            <a:avLst/>
          </a:prstGeom>
          <a:solidFill>
            <a:schemeClr val="bg1"/>
          </a:solidFill>
          <a:ln w="76200">
            <a:solidFill>
              <a:srgbClr val="FFC000"/>
            </a:solidFill>
          </a:ln>
        </p:spPr>
        <p:txBody>
          <a:bodyPr wrap="square" rtlCol="0">
            <a:spAutoFit/>
          </a:bodyPr>
          <a:lstStyle/>
          <a:p>
            <a:r>
              <a:rPr lang="cy-GB" sz="2000" dirty="0"/>
              <a:t>Gyda’i gilydd, gall y sgiliau hyn feithrin hyder dysgwyr i fanteisio ar gyfleoedd newydd ac i addasu i wahanol rolau, sydd yn ei dro, yn gallu eu datblygu’n </a:t>
            </a:r>
            <a:r>
              <a:rPr lang="cy-GB" sz="2000" b="1" dirty="0"/>
              <a:t>gyfranwyr mentrus, creadigol, sy’n barod i chwarae eu rhan yn llawn yn eu bywyd a’u gwaith.</a:t>
            </a:r>
          </a:p>
          <a:p>
            <a:endParaRPr lang="en-US" sz="2000" dirty="0"/>
          </a:p>
        </p:txBody>
      </p:sp>
      <p:pic>
        <p:nvPicPr>
          <p:cNvPr id="10" name="Picture 9">
            <a:extLst>
              <a:ext uri="{FF2B5EF4-FFF2-40B4-BE49-F238E27FC236}">
                <a16:creationId xmlns:a16="http://schemas.microsoft.com/office/drawing/2014/main" id="{47547DE6-FD85-CD4D-9A02-0FDA328067B4}"/>
              </a:ext>
            </a:extLst>
          </p:cNvPr>
          <p:cNvPicPr>
            <a:picLocks noChangeAspect="1"/>
          </p:cNvPicPr>
          <p:nvPr/>
        </p:nvPicPr>
        <p:blipFill>
          <a:blip r:embed="rId2"/>
          <a:stretch>
            <a:fillRect/>
          </a:stretch>
        </p:blipFill>
        <p:spPr>
          <a:xfrm>
            <a:off x="0" y="6130187"/>
            <a:ext cx="3606800" cy="558800"/>
          </a:xfrm>
          <a:prstGeom prst="rect">
            <a:avLst/>
          </a:prstGeom>
        </p:spPr>
      </p:pic>
    </p:spTree>
    <p:extLst>
      <p:ext uri="{BB962C8B-B14F-4D97-AF65-F5344CB8AC3E}">
        <p14:creationId xmlns:p14="http://schemas.microsoft.com/office/powerpoint/2010/main" val="64280217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D9D8EF29-1D2C-6D43-9517-5CFD739CFEA3}"/>
              </a:ext>
            </a:extLst>
          </p:cNvPr>
          <p:cNvSpPr txBox="1">
            <a:spLocks/>
          </p:cNvSpPr>
          <p:nvPr/>
        </p:nvSpPr>
        <p:spPr>
          <a:xfrm>
            <a:off x="0" y="1985060"/>
            <a:ext cx="12192000" cy="2501217"/>
          </a:xfrm>
          <a:prstGeom prst="rect">
            <a:avLst/>
          </a:prstGeom>
        </p:spPr>
        <p:txBody>
          <a:bodyPr vert="horz" lIns="91440" tIns="45720" rIns="91440" bIns="45720" rtlCol="0" anchor="b">
            <a:normAutofit lnSpcReduction="10000"/>
            <a:scene3d>
              <a:camera prst="orthographicFront"/>
              <a:lightRig rig="flat" dir="t">
                <a:rot lat="0" lon="0" rev="18900000"/>
              </a:lightRig>
            </a:scene3d>
            <a:sp3d extrusionH="31750" contourW="6350" prstMaterial="powder">
              <a:bevelT w="19050" h="19050" prst="angle"/>
              <a:contourClr>
                <a:schemeClr val="accent3">
                  <a:tint val="100000"/>
                  <a:shade val="100000"/>
                  <a:satMod val="100000"/>
                  <a:hueMod val="100000"/>
                </a:schemeClr>
              </a:contourClr>
            </a:sp3d>
          </a:bodyPr>
          <a:lstStyle>
            <a:lvl1pPr algn="l" defTabSz="914400" rtl="0" eaLnBrk="1" latinLnBrk="0" hangingPunct="1">
              <a:lnSpc>
                <a:spcPct val="90000"/>
              </a:lnSpc>
              <a:spcBef>
                <a:spcPct val="0"/>
              </a:spcBef>
              <a:buNone/>
              <a:defRPr sz="6000" kern="1200" cap="all" baseline="0">
                <a:solidFill>
                  <a:schemeClr val="tx1"/>
                </a:solidFill>
                <a:latin typeface="+mj-lt"/>
                <a:ea typeface="+mj-ea"/>
                <a:cs typeface="+mj-cs"/>
              </a:defRPr>
            </a:lvl1pPr>
          </a:lstStyle>
          <a:p>
            <a:pPr algn="ctr"/>
            <a:r>
              <a:rPr lang="en-US" b="1" cap="none" dirty="0">
                <a:solidFill>
                  <a:schemeClr val="tx1">
                    <a:lumMod val="95000"/>
                    <a:lumOff val="5000"/>
                  </a:schemeClr>
                </a:solidFill>
                <a:latin typeface="Ink Free" panose="03080402000500000000" pitchFamily="66" charset="0"/>
              </a:rPr>
              <a:t>y </a:t>
            </a:r>
            <a:r>
              <a:rPr lang="en-US" b="1" cap="none" dirty="0" err="1">
                <a:solidFill>
                  <a:schemeClr val="tx1">
                    <a:lumMod val="95000"/>
                    <a:lumOff val="5000"/>
                  </a:schemeClr>
                </a:solidFill>
                <a:latin typeface="Ink Free" panose="03080402000500000000" pitchFamily="66" charset="0"/>
              </a:rPr>
              <a:t>Fframwaith</a:t>
            </a:r>
            <a:r>
              <a:rPr lang="en-US" b="1" cap="none" dirty="0">
                <a:solidFill>
                  <a:schemeClr val="tx1">
                    <a:lumMod val="95000"/>
                    <a:lumOff val="5000"/>
                  </a:schemeClr>
                </a:solidFill>
                <a:latin typeface="Ink Free" panose="03080402000500000000" pitchFamily="66" charset="0"/>
              </a:rPr>
              <a:t> – </a:t>
            </a:r>
            <a:r>
              <a:rPr lang="en-US" b="1" cap="none" dirty="0" err="1">
                <a:solidFill>
                  <a:schemeClr val="tx1">
                    <a:lumMod val="95000"/>
                    <a:lumOff val="5000"/>
                  </a:schemeClr>
                </a:solidFill>
                <a:latin typeface="Ink Free" panose="03080402000500000000" pitchFamily="66" charset="0"/>
              </a:rPr>
              <a:t>ble</a:t>
            </a:r>
            <a:r>
              <a:rPr lang="en-US" b="1" cap="none" dirty="0">
                <a:solidFill>
                  <a:schemeClr val="tx1">
                    <a:lumMod val="95000"/>
                    <a:lumOff val="5000"/>
                  </a:schemeClr>
                </a:solidFill>
                <a:latin typeface="Ink Free" panose="03080402000500000000" pitchFamily="66" charset="0"/>
              </a:rPr>
              <a:t> </a:t>
            </a:r>
            <a:r>
              <a:rPr lang="en-US" b="1" cap="none" dirty="0" err="1">
                <a:solidFill>
                  <a:schemeClr val="tx1">
                    <a:lumMod val="95000"/>
                    <a:lumOff val="5000"/>
                  </a:schemeClr>
                </a:solidFill>
                <a:latin typeface="Ink Free" panose="03080402000500000000" pitchFamily="66" charset="0"/>
              </a:rPr>
              <a:t>ydw</a:t>
            </a:r>
            <a:r>
              <a:rPr lang="en-US" b="1" cap="none" dirty="0">
                <a:solidFill>
                  <a:schemeClr val="tx1">
                    <a:lumMod val="95000"/>
                    <a:lumOff val="5000"/>
                  </a:schemeClr>
                </a:solidFill>
                <a:latin typeface="Ink Free" panose="03080402000500000000" pitchFamily="66" charset="0"/>
              </a:rPr>
              <a:t> </a:t>
            </a:r>
            <a:r>
              <a:rPr lang="en-US" b="1" cap="none" dirty="0" err="1">
                <a:solidFill>
                  <a:schemeClr val="tx1">
                    <a:lumMod val="95000"/>
                    <a:lumOff val="5000"/>
                  </a:schemeClr>
                </a:solidFill>
                <a:latin typeface="Ink Free" panose="03080402000500000000" pitchFamily="66" charset="0"/>
              </a:rPr>
              <a:t>i</a:t>
            </a:r>
            <a:r>
              <a:rPr lang="en-US" b="1" cap="none" dirty="0">
                <a:solidFill>
                  <a:schemeClr val="tx1">
                    <a:lumMod val="95000"/>
                    <a:lumOff val="5000"/>
                  </a:schemeClr>
                </a:solidFill>
                <a:latin typeface="Ink Free" panose="03080402000500000000" pitchFamily="66" charset="0"/>
              </a:rPr>
              <a:t>?</a:t>
            </a:r>
          </a:p>
          <a:p>
            <a:pPr algn="ctr"/>
            <a:endParaRPr lang="en-US" b="1" cap="none" dirty="0">
              <a:solidFill>
                <a:schemeClr val="tx1">
                  <a:lumMod val="95000"/>
                  <a:lumOff val="5000"/>
                </a:schemeClr>
              </a:solidFill>
              <a:latin typeface="Ink Free" panose="03080402000500000000" pitchFamily="66" charset="0"/>
            </a:endParaRPr>
          </a:p>
          <a:p>
            <a:pPr algn="ctr"/>
            <a:r>
              <a:rPr lang="en-US" b="1" cap="none" dirty="0">
                <a:solidFill>
                  <a:schemeClr val="tx1">
                    <a:lumMod val="95000"/>
                    <a:lumOff val="5000"/>
                  </a:schemeClr>
                </a:solidFill>
                <a:latin typeface="Ink Free" panose="03080402000500000000" pitchFamily="66" charset="0"/>
              </a:rPr>
              <a:t>The Framework – where am I?</a:t>
            </a:r>
          </a:p>
        </p:txBody>
      </p:sp>
    </p:spTree>
    <p:extLst>
      <p:ext uri="{BB962C8B-B14F-4D97-AF65-F5344CB8AC3E}">
        <p14:creationId xmlns:p14="http://schemas.microsoft.com/office/powerpoint/2010/main" val="131724589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social media post&#10;&#10;Description automatically generated">
            <a:extLst>
              <a:ext uri="{FF2B5EF4-FFF2-40B4-BE49-F238E27FC236}">
                <a16:creationId xmlns:a16="http://schemas.microsoft.com/office/drawing/2014/main" id="{6B8CACEA-DBCA-F04A-8F44-688D83A89BB7}"/>
              </a:ext>
            </a:extLst>
          </p:cNvPr>
          <p:cNvPicPr>
            <a:picLocks noChangeAspect="1"/>
          </p:cNvPicPr>
          <p:nvPr/>
        </p:nvPicPr>
        <p:blipFill rotWithShape="1">
          <a:blip r:embed="rId3"/>
          <a:srcRect t="5988"/>
          <a:stretch/>
        </p:blipFill>
        <p:spPr>
          <a:xfrm>
            <a:off x="2534284" y="1056640"/>
            <a:ext cx="7540625" cy="4329594"/>
          </a:xfrm>
          <a:prstGeom prst="rect">
            <a:avLst/>
          </a:prstGeom>
        </p:spPr>
      </p:pic>
      <p:sp>
        <p:nvSpPr>
          <p:cNvPr id="4" name="Title 1">
            <a:extLst>
              <a:ext uri="{FF2B5EF4-FFF2-40B4-BE49-F238E27FC236}">
                <a16:creationId xmlns:a16="http://schemas.microsoft.com/office/drawing/2014/main" id="{D6EA5F26-6701-7847-9EBE-4571FBAE80F8}"/>
              </a:ext>
            </a:extLst>
          </p:cNvPr>
          <p:cNvSpPr txBox="1">
            <a:spLocks/>
          </p:cNvSpPr>
          <p:nvPr/>
        </p:nvSpPr>
        <p:spPr>
          <a:xfrm>
            <a:off x="0" y="5161912"/>
            <a:ext cx="12192000" cy="1293028"/>
          </a:xfrm>
          <a:prstGeom prst="rect">
            <a:avLst/>
          </a:prstGeom>
        </p:spPr>
        <p:txBody>
          <a:bodyP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algn="ctr"/>
            <a:r>
              <a:rPr lang="en-US" sz="3000" cap="none" dirty="0">
                <a:latin typeface="Ink Free" panose="03080402000500000000" pitchFamily="66" charset="0"/>
              </a:rPr>
              <a:t>Linc </a:t>
            </a:r>
            <a:r>
              <a:rPr lang="en-US" sz="3000" cap="none" dirty="0" err="1">
                <a:latin typeface="Ink Free" panose="03080402000500000000" pitchFamily="66" charset="0"/>
              </a:rPr>
              <a:t>i’r</a:t>
            </a:r>
            <a:r>
              <a:rPr lang="en-US" sz="3000" cap="none" dirty="0">
                <a:latin typeface="Ink Free" panose="03080402000500000000" pitchFamily="66" charset="0"/>
              </a:rPr>
              <a:t> </a:t>
            </a:r>
            <a:r>
              <a:rPr lang="en-US" sz="3000" cap="none" dirty="0" err="1">
                <a:latin typeface="Ink Free" panose="03080402000500000000" pitchFamily="66" charset="0"/>
              </a:rPr>
              <a:t>ddogfen</a:t>
            </a:r>
            <a:r>
              <a:rPr lang="en-US" sz="3000" cap="none" dirty="0">
                <a:latin typeface="Ink Free" panose="03080402000500000000" pitchFamily="66" charset="0"/>
              </a:rPr>
              <a:t> </a:t>
            </a:r>
            <a:r>
              <a:rPr lang="en-US" sz="3000" cap="none" dirty="0" err="1">
                <a:latin typeface="Ink Free" panose="03080402000500000000" pitchFamily="66" charset="0"/>
              </a:rPr>
              <a:t>ar</a:t>
            </a:r>
            <a:r>
              <a:rPr lang="en-US" sz="3000" cap="none" dirty="0">
                <a:latin typeface="Ink Free" panose="03080402000500000000" pitchFamily="66" charset="0"/>
              </a:rPr>
              <a:t> Moodle. / Link to the document on Moodle : </a:t>
            </a:r>
            <a:endParaRPr lang="en-US" sz="3000" i="1" cap="none" dirty="0">
              <a:latin typeface="Ink Free" panose="03080402000500000000" pitchFamily="66" charset="0"/>
            </a:endParaRPr>
          </a:p>
        </p:txBody>
      </p:sp>
      <p:pic>
        <p:nvPicPr>
          <p:cNvPr id="7" name="Picture 6" descr="A picture containing knife&#10;&#10;Description automatically generated">
            <a:hlinkClick r:id="rId4"/>
            <a:extLst>
              <a:ext uri="{FF2B5EF4-FFF2-40B4-BE49-F238E27FC236}">
                <a16:creationId xmlns:a16="http://schemas.microsoft.com/office/drawing/2014/main" id="{86F6A7D6-67E3-1B44-94A0-9ABD35AC9482}"/>
              </a:ext>
            </a:extLst>
          </p:cNvPr>
          <p:cNvPicPr>
            <a:picLocks noChangeAspect="1"/>
          </p:cNvPicPr>
          <p:nvPr/>
        </p:nvPicPr>
        <p:blipFill>
          <a:blip r:embed="rId5"/>
          <a:stretch>
            <a:fillRect/>
          </a:stretch>
        </p:blipFill>
        <p:spPr>
          <a:xfrm>
            <a:off x="4737894" y="5801845"/>
            <a:ext cx="2716212" cy="815655"/>
          </a:xfrm>
          <a:prstGeom prst="rect">
            <a:avLst/>
          </a:prstGeom>
        </p:spPr>
      </p:pic>
      <p:cxnSp>
        <p:nvCxnSpPr>
          <p:cNvPr id="9" name="Straight Arrow Connector 8">
            <a:extLst>
              <a:ext uri="{FF2B5EF4-FFF2-40B4-BE49-F238E27FC236}">
                <a16:creationId xmlns:a16="http://schemas.microsoft.com/office/drawing/2014/main" id="{93F471F9-0E55-6746-BA6A-AB289AB9F777}"/>
              </a:ext>
            </a:extLst>
          </p:cNvPr>
          <p:cNvCxnSpPr/>
          <p:nvPr/>
        </p:nvCxnSpPr>
        <p:spPr>
          <a:xfrm>
            <a:off x="3129280" y="5801845"/>
            <a:ext cx="1442720" cy="3144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C41AA401-9BD9-444C-B147-F19114FB66D0}"/>
              </a:ext>
            </a:extLst>
          </p:cNvPr>
          <p:cNvCxnSpPr>
            <a:cxnSpLocks/>
          </p:cNvCxnSpPr>
          <p:nvPr/>
        </p:nvCxnSpPr>
        <p:spPr>
          <a:xfrm flipH="1">
            <a:off x="7620000" y="5606111"/>
            <a:ext cx="1481693" cy="51020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589601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D9D8EF29-1D2C-6D43-9517-5CFD739CFEA3}"/>
              </a:ext>
            </a:extLst>
          </p:cNvPr>
          <p:cNvSpPr txBox="1">
            <a:spLocks/>
          </p:cNvSpPr>
          <p:nvPr/>
        </p:nvSpPr>
        <p:spPr>
          <a:xfrm>
            <a:off x="0" y="1985060"/>
            <a:ext cx="12192000" cy="2501217"/>
          </a:xfrm>
          <a:prstGeom prst="rect">
            <a:avLst/>
          </a:prstGeom>
        </p:spPr>
        <p:txBody>
          <a:bodyPr vert="horz" lIns="91440" tIns="45720" rIns="91440" bIns="45720" rtlCol="0" anchor="b">
            <a:normAutofit lnSpcReduction="10000"/>
            <a:scene3d>
              <a:camera prst="orthographicFront"/>
              <a:lightRig rig="flat" dir="t">
                <a:rot lat="0" lon="0" rev="18900000"/>
              </a:lightRig>
            </a:scene3d>
            <a:sp3d extrusionH="31750" contourW="6350" prstMaterial="powder">
              <a:bevelT w="19050" h="19050" prst="angle"/>
              <a:contourClr>
                <a:schemeClr val="accent3">
                  <a:tint val="100000"/>
                  <a:shade val="100000"/>
                  <a:satMod val="100000"/>
                  <a:hueMod val="100000"/>
                </a:schemeClr>
              </a:contourClr>
            </a:sp3d>
          </a:bodyPr>
          <a:lstStyle>
            <a:lvl1pPr algn="l" defTabSz="914400" rtl="0" eaLnBrk="1" latinLnBrk="0" hangingPunct="1">
              <a:lnSpc>
                <a:spcPct val="90000"/>
              </a:lnSpc>
              <a:spcBef>
                <a:spcPct val="0"/>
              </a:spcBef>
              <a:buNone/>
              <a:defRPr sz="6000" kern="1200" cap="all" baseline="0">
                <a:solidFill>
                  <a:schemeClr val="tx1"/>
                </a:solidFill>
                <a:latin typeface="+mj-lt"/>
                <a:ea typeface="+mj-ea"/>
                <a:cs typeface="+mj-cs"/>
              </a:defRPr>
            </a:lvl1pPr>
          </a:lstStyle>
          <a:p>
            <a:pPr algn="ctr"/>
            <a:r>
              <a:rPr lang="en-US" b="1" cap="none" dirty="0">
                <a:solidFill>
                  <a:schemeClr val="tx1">
                    <a:lumMod val="95000"/>
                    <a:lumOff val="5000"/>
                  </a:schemeClr>
                </a:solidFill>
                <a:latin typeface="Ink Free" panose="03080402000500000000" pitchFamily="66" charset="0"/>
              </a:rPr>
              <a:t>Y </a:t>
            </a:r>
            <a:r>
              <a:rPr lang="en-US" b="1" cap="none" dirty="0" err="1">
                <a:solidFill>
                  <a:schemeClr val="tx1">
                    <a:lumMod val="95000"/>
                    <a:lumOff val="5000"/>
                  </a:schemeClr>
                </a:solidFill>
                <a:latin typeface="Ink Free" panose="03080402000500000000" pitchFamily="66" charset="0"/>
              </a:rPr>
              <a:t>Portffolio</a:t>
            </a:r>
            <a:endParaRPr lang="en-US" b="1" cap="none" dirty="0">
              <a:solidFill>
                <a:schemeClr val="tx1">
                  <a:lumMod val="95000"/>
                  <a:lumOff val="5000"/>
                </a:schemeClr>
              </a:solidFill>
              <a:latin typeface="Ink Free" panose="03080402000500000000" pitchFamily="66" charset="0"/>
            </a:endParaRPr>
          </a:p>
          <a:p>
            <a:pPr algn="ctr"/>
            <a:endParaRPr lang="en-US" b="1" cap="none" dirty="0">
              <a:solidFill>
                <a:schemeClr val="tx1">
                  <a:lumMod val="95000"/>
                  <a:lumOff val="5000"/>
                </a:schemeClr>
              </a:solidFill>
              <a:latin typeface="Ink Free" panose="03080402000500000000" pitchFamily="66" charset="0"/>
            </a:endParaRPr>
          </a:p>
          <a:p>
            <a:pPr algn="ctr"/>
            <a:r>
              <a:rPr lang="en-US" b="1" cap="none" dirty="0">
                <a:solidFill>
                  <a:schemeClr val="tx1">
                    <a:lumMod val="95000"/>
                    <a:lumOff val="5000"/>
                  </a:schemeClr>
                </a:solidFill>
                <a:latin typeface="Ink Free" panose="03080402000500000000" pitchFamily="66" charset="0"/>
              </a:rPr>
              <a:t>The Portfolio</a:t>
            </a:r>
          </a:p>
        </p:txBody>
      </p:sp>
    </p:spTree>
    <p:extLst>
      <p:ext uri="{BB962C8B-B14F-4D97-AF65-F5344CB8AC3E}">
        <p14:creationId xmlns:p14="http://schemas.microsoft.com/office/powerpoint/2010/main" val="96480783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B253CBE-9EDC-A74C-A31E-FAD3D7A6FD2A}"/>
              </a:ext>
            </a:extLst>
          </p:cNvPr>
          <p:cNvSpPr/>
          <p:nvPr/>
        </p:nvSpPr>
        <p:spPr>
          <a:xfrm>
            <a:off x="504092" y="762396"/>
            <a:ext cx="11183815" cy="5786199"/>
          </a:xfrm>
          <a:prstGeom prst="rect">
            <a:avLst/>
          </a:prstGeom>
        </p:spPr>
        <p:txBody>
          <a:bodyPr wrap="square">
            <a:spAutoFit/>
          </a:bodyPr>
          <a:lstStyle/>
          <a:p>
            <a:pPr algn="ctr"/>
            <a:r>
              <a:rPr lang="en-US" sz="2200" b="1" dirty="0">
                <a:solidFill>
                  <a:srgbClr val="000000"/>
                </a:solidFill>
                <a:latin typeface="Calibri" panose="020F0502020204030204" pitchFamily="34" charset="0"/>
                <a:ea typeface="Calibri" panose="020F0502020204030204" pitchFamily="34" charset="0"/>
                <a:cs typeface="Arial" panose="020B0604020202020204" pitchFamily="34" charset="0"/>
              </a:rPr>
              <a:t>BA Ed1  Portfolio Requirements</a:t>
            </a:r>
            <a:endParaRPr lang="en-GB" sz="2200" dirty="0">
              <a:latin typeface="Times New Roman" panose="02020603050405020304" pitchFamily="18" charset="0"/>
              <a:ea typeface="Calibri" panose="020F0502020204030204" pitchFamily="34" charset="0"/>
            </a:endParaRPr>
          </a:p>
          <a:p>
            <a:r>
              <a:rPr lang="en-US" sz="2200" dirty="0">
                <a:solidFill>
                  <a:srgbClr val="000000"/>
                </a:solidFill>
                <a:latin typeface="Calibri" panose="020F0502020204030204" pitchFamily="34" charset="0"/>
                <a:ea typeface="Calibri" panose="020F0502020204030204" pitchFamily="34" charset="0"/>
                <a:cs typeface="Arial" panose="020B0604020202020204" pitchFamily="34" charset="0"/>
              </a:rPr>
              <a:t> </a:t>
            </a:r>
            <a:endParaRPr lang="en-GB" sz="2200" dirty="0">
              <a:latin typeface="Times New Roman" panose="02020603050405020304" pitchFamily="18" charset="0"/>
              <a:ea typeface="Calibri" panose="020F0502020204030204" pitchFamily="34" charset="0"/>
            </a:endParaRPr>
          </a:p>
          <a:p>
            <a:r>
              <a:rPr lang="en-US" sz="2200" dirty="0">
                <a:solidFill>
                  <a:srgbClr val="000000"/>
                </a:solidFill>
                <a:latin typeface="Calibri" panose="020F0502020204030204" pitchFamily="34" charset="0"/>
                <a:ea typeface="Calibri" panose="020F0502020204030204" pitchFamily="34" charset="0"/>
                <a:cs typeface="Arial" panose="020B0604020202020204" pitchFamily="34" charset="0"/>
              </a:rPr>
              <a:t>The portfolio will include the following.</a:t>
            </a:r>
            <a:endParaRPr lang="en-GB" sz="2200" dirty="0">
              <a:latin typeface="Times New Roman" panose="02020603050405020304" pitchFamily="18" charset="0"/>
              <a:ea typeface="Calibri" panose="020F0502020204030204" pitchFamily="34" charset="0"/>
            </a:endParaRPr>
          </a:p>
          <a:p>
            <a:r>
              <a:rPr lang="en-US" sz="2200" dirty="0">
                <a:solidFill>
                  <a:srgbClr val="000000"/>
                </a:solidFill>
                <a:latin typeface="Calibri" panose="020F0502020204030204" pitchFamily="34" charset="0"/>
                <a:ea typeface="Calibri" panose="020F0502020204030204" pitchFamily="34" charset="0"/>
                <a:cs typeface="Arial" panose="020B0604020202020204" pitchFamily="34" charset="0"/>
              </a:rPr>
              <a:t> </a:t>
            </a:r>
            <a:endParaRPr lang="en-GB" sz="2200" dirty="0">
              <a:latin typeface="Times New Roman" panose="02020603050405020304" pitchFamily="18" charset="0"/>
              <a:ea typeface="Calibri" panose="020F0502020204030204" pitchFamily="34" charset="0"/>
            </a:endParaRPr>
          </a:p>
          <a:p>
            <a:pPr>
              <a:tabLst>
                <a:tab pos="139700" algn="l"/>
                <a:tab pos="457200" algn="l"/>
              </a:tabLst>
            </a:pPr>
            <a:r>
              <a:rPr lang="en-US" sz="2200" dirty="0">
                <a:latin typeface="Calibri" panose="020F0502020204030204" pitchFamily="34" charset="0"/>
                <a:ea typeface="Calibri" panose="020F0502020204030204" pitchFamily="34" charset="0"/>
                <a:cs typeface="Arial" panose="020B0604020202020204" pitchFamily="34" charset="0"/>
              </a:rPr>
              <a:t>A complete pack which includes:</a:t>
            </a:r>
            <a:endParaRPr lang="en-GB" sz="2200" dirty="0">
              <a:latin typeface="Times New Roman" panose="02020603050405020304" pitchFamily="18" charset="0"/>
              <a:ea typeface="Calibri" panose="020F0502020204030204" pitchFamily="34" charset="0"/>
            </a:endParaRPr>
          </a:p>
          <a:p>
            <a:pPr marL="342900" lvl="0" indent="-342900">
              <a:buFont typeface="+mj-lt"/>
              <a:buAutoNum type="romanLcPeriod"/>
              <a:tabLst>
                <a:tab pos="139700" algn="l"/>
                <a:tab pos="457200" algn="l"/>
              </a:tabLst>
            </a:pPr>
            <a:r>
              <a:rPr lang="en-US" sz="2200" dirty="0">
                <a:latin typeface="Calibri" panose="020F0502020204030204" pitchFamily="34" charset="0"/>
                <a:ea typeface="Times New Roman" panose="02020603050405020304" pitchFamily="18" charset="0"/>
                <a:cs typeface="Arial" panose="020B0604020202020204" pitchFamily="34" charset="0"/>
              </a:rPr>
              <a:t>Film evidence – up to 8 minutes of an activity which you have presented on location in school</a:t>
            </a:r>
            <a:endParaRPr lang="en-GB" sz="2200" dirty="0">
              <a:latin typeface="Times New Roman" panose="02020603050405020304" pitchFamily="18" charset="0"/>
              <a:ea typeface="Times New Roman" panose="02020603050405020304" pitchFamily="18" charset="0"/>
            </a:endParaRPr>
          </a:p>
          <a:p>
            <a:pPr marL="342900" lvl="0" indent="-342900">
              <a:buFont typeface="+mj-lt"/>
              <a:buAutoNum type="romanLcPeriod"/>
              <a:tabLst>
                <a:tab pos="139700" algn="l"/>
                <a:tab pos="457200" algn="l"/>
              </a:tabLst>
            </a:pPr>
            <a:r>
              <a:rPr lang="en-US" sz="2200" dirty="0">
                <a:latin typeface="Calibri" panose="020F0502020204030204" pitchFamily="34" charset="0"/>
                <a:ea typeface="Times New Roman" panose="02020603050405020304" pitchFamily="18" charset="0"/>
                <a:cs typeface="Arial" panose="020B0604020202020204" pitchFamily="34" charset="0"/>
              </a:rPr>
              <a:t>Tutor notes on your use of Welsh language during your period on location</a:t>
            </a:r>
            <a:endParaRPr lang="en-GB" sz="2200" dirty="0">
              <a:latin typeface="Times New Roman" panose="02020603050405020304" pitchFamily="18" charset="0"/>
              <a:ea typeface="Times New Roman" panose="02020603050405020304" pitchFamily="18" charset="0"/>
            </a:endParaRPr>
          </a:p>
          <a:p>
            <a:pPr marL="342900" lvl="0" indent="-342900">
              <a:buFont typeface="+mj-lt"/>
              <a:buAutoNum type="romanLcPeriod"/>
              <a:tabLst>
                <a:tab pos="139700" algn="l"/>
                <a:tab pos="457200" algn="l"/>
              </a:tabLst>
            </a:pPr>
            <a:r>
              <a:rPr lang="en-US" sz="2200" dirty="0">
                <a:latin typeface="Calibri" panose="020F0502020204030204" pitchFamily="34" charset="0"/>
                <a:ea typeface="Times New Roman" panose="02020603050405020304" pitchFamily="18" charset="0"/>
                <a:cs typeface="Arial" panose="020B0604020202020204" pitchFamily="34" charset="0"/>
              </a:rPr>
              <a:t>The lesson plan focusing specifically on developing learners' literacy skills in Welsh</a:t>
            </a:r>
            <a:r>
              <a:rPr lang="en-US" sz="2200" dirty="0">
                <a:latin typeface="MS Mincho" panose="02020609040205080304" pitchFamily="49" charset="-128"/>
                <a:ea typeface="Times New Roman" panose="02020603050405020304" pitchFamily="18" charset="0"/>
                <a:cs typeface="MS Mincho" panose="02020609040205080304" pitchFamily="49" charset="-128"/>
              </a:rPr>
              <a:t> </a:t>
            </a:r>
            <a:endParaRPr lang="en-GB" sz="2200" dirty="0">
              <a:latin typeface="Times New Roman" panose="02020603050405020304" pitchFamily="18" charset="0"/>
              <a:ea typeface="Times New Roman" panose="02020603050405020304" pitchFamily="18" charset="0"/>
            </a:endParaRPr>
          </a:p>
          <a:p>
            <a:pPr marL="342900" lvl="0" indent="-342900">
              <a:buFont typeface="+mj-lt"/>
              <a:buAutoNum type="romanLcPeriod"/>
              <a:tabLst>
                <a:tab pos="139700" algn="l"/>
                <a:tab pos="457200" algn="l"/>
              </a:tabLst>
            </a:pPr>
            <a:r>
              <a:rPr lang="en-US" sz="2200" dirty="0">
                <a:latin typeface="Calibri" panose="020F0502020204030204" pitchFamily="34" charset="0"/>
                <a:ea typeface="Times New Roman" panose="02020603050405020304" pitchFamily="18" charset="0"/>
                <a:cs typeface="Arial" panose="020B0604020202020204" pitchFamily="34" charset="0"/>
              </a:rPr>
              <a:t>Written self-reflection by the student (up to 500 words with medium of work depending on student’s linguistic ability)</a:t>
            </a:r>
            <a:endParaRPr lang="en-GB" sz="2200" dirty="0">
              <a:latin typeface="Times New Roman" panose="02020603050405020304" pitchFamily="18" charset="0"/>
              <a:ea typeface="Times New Roman" panose="02020603050405020304" pitchFamily="18" charset="0"/>
            </a:endParaRPr>
          </a:p>
          <a:p>
            <a:pPr marL="457200">
              <a:tabLst>
                <a:tab pos="139700" algn="l"/>
                <a:tab pos="457200" algn="l"/>
              </a:tabLst>
            </a:pPr>
            <a:r>
              <a:rPr lang="en-US" sz="2200" dirty="0">
                <a:latin typeface="Calibri" panose="020F0502020204030204" pitchFamily="34" charset="0"/>
                <a:ea typeface="Times New Roman" panose="02020603050405020304" pitchFamily="18" charset="0"/>
                <a:cs typeface="Arial" panose="020B0604020202020204" pitchFamily="34" charset="0"/>
              </a:rPr>
              <a:t> </a:t>
            </a:r>
            <a:endParaRPr lang="en-GB" sz="2200" dirty="0">
              <a:latin typeface="Times New Roman" panose="02020603050405020304" pitchFamily="18" charset="0"/>
              <a:ea typeface="Times New Roman" panose="02020603050405020304" pitchFamily="18" charset="0"/>
            </a:endParaRPr>
          </a:p>
          <a:p>
            <a:pPr>
              <a:tabLst>
                <a:tab pos="139700" algn="l"/>
                <a:tab pos="457200" algn="l"/>
              </a:tabLst>
            </a:pPr>
            <a:r>
              <a:rPr lang="en-US" sz="2200" dirty="0">
                <a:latin typeface="Calibri" panose="020F0502020204030204" pitchFamily="34" charset="0"/>
                <a:ea typeface="Calibri" panose="020F0502020204030204" pitchFamily="34" charset="0"/>
                <a:cs typeface="Arial" panose="020B0604020202020204" pitchFamily="34" charset="0"/>
              </a:rPr>
              <a:t>It should also include: </a:t>
            </a:r>
            <a:r>
              <a:rPr lang="en-US" sz="2200" dirty="0">
                <a:latin typeface="MS Mincho" panose="02020609040205080304" pitchFamily="49" charset="-128"/>
                <a:ea typeface="Calibri" panose="020F0502020204030204" pitchFamily="34" charset="0"/>
                <a:cs typeface="MS Mincho" panose="02020609040205080304" pitchFamily="49" charset="-128"/>
              </a:rPr>
              <a:t> </a:t>
            </a:r>
            <a:endParaRPr lang="en-GB" sz="2200" dirty="0">
              <a:latin typeface="Times New Roman" panose="02020603050405020304" pitchFamily="18" charset="0"/>
              <a:ea typeface="Calibri" panose="020F0502020204030204" pitchFamily="34" charset="0"/>
            </a:endParaRPr>
          </a:p>
          <a:p>
            <a:pPr marL="342900" lvl="0" indent="-342900">
              <a:buFont typeface="+mj-lt"/>
              <a:buAutoNum type="romanLcPeriod"/>
              <a:tabLst>
                <a:tab pos="139700" algn="l"/>
                <a:tab pos="457200" algn="l"/>
              </a:tabLst>
            </a:pPr>
            <a:r>
              <a:rPr lang="en-US" sz="2200" dirty="0">
                <a:latin typeface="Calibri" panose="020F0502020204030204" pitchFamily="34" charset="0"/>
                <a:ea typeface="Times New Roman" panose="02020603050405020304" pitchFamily="18" charset="0"/>
                <a:cs typeface="Arial" panose="020B0604020202020204" pitchFamily="34" charset="0"/>
              </a:rPr>
              <a:t>A lesson plan or weekly plan that demonstrate the best example of the student developing learners' literacy skills in Welsh and/or improving personal language skills </a:t>
            </a:r>
            <a:r>
              <a:rPr lang="en-US" sz="2200" dirty="0">
                <a:latin typeface="MS Mincho" panose="02020609040205080304" pitchFamily="49" charset="-128"/>
                <a:ea typeface="Times New Roman" panose="02020603050405020304" pitchFamily="18" charset="0"/>
                <a:cs typeface="MS Mincho" panose="02020609040205080304" pitchFamily="49" charset="-128"/>
              </a:rPr>
              <a:t> </a:t>
            </a:r>
            <a:endParaRPr lang="en-GB" sz="2200" dirty="0">
              <a:latin typeface="Times New Roman" panose="02020603050405020304" pitchFamily="18" charset="0"/>
              <a:ea typeface="Times New Roman" panose="02020603050405020304" pitchFamily="18" charset="0"/>
            </a:endParaRPr>
          </a:p>
          <a:p>
            <a:pPr marL="342900" lvl="0" indent="-342900">
              <a:buFont typeface="+mj-lt"/>
              <a:buAutoNum type="romanLcPeriod"/>
              <a:tabLst>
                <a:tab pos="139700" algn="l"/>
                <a:tab pos="457200" algn="l"/>
              </a:tabLst>
            </a:pPr>
            <a:r>
              <a:rPr lang="en-US" sz="2200" dirty="0">
                <a:latin typeface="Calibri" panose="020F0502020204030204" pitchFamily="34" charset="0"/>
                <a:ea typeface="Times New Roman" panose="02020603050405020304" pitchFamily="18" charset="0"/>
                <a:cs typeface="Arial" panose="020B0604020202020204" pitchFamily="34" charset="0"/>
              </a:rPr>
              <a:t>An original resource that shows evidence of developing learners' literacy skills and differentiation </a:t>
            </a:r>
            <a:r>
              <a:rPr lang="en-US" sz="2200" dirty="0">
                <a:latin typeface="MS Mincho" panose="02020609040205080304" pitchFamily="49" charset="-128"/>
                <a:ea typeface="Times New Roman" panose="02020603050405020304" pitchFamily="18" charset="0"/>
                <a:cs typeface="MS Mincho" panose="02020609040205080304" pitchFamily="49" charset="-128"/>
              </a:rPr>
              <a:t> </a:t>
            </a:r>
            <a:endParaRPr lang="en-GB" sz="2200" dirty="0">
              <a:latin typeface="Times New Roman" panose="02020603050405020304" pitchFamily="18" charset="0"/>
              <a:ea typeface="Times New Roman" panose="02020603050405020304" pitchFamily="18" charset="0"/>
            </a:endParaRPr>
          </a:p>
          <a:p>
            <a:pPr marL="342900" lvl="0" indent="-342900">
              <a:buFont typeface="+mj-lt"/>
              <a:buAutoNum type="romanLcPeriod"/>
              <a:tabLst>
                <a:tab pos="139700" algn="l"/>
                <a:tab pos="457200" algn="l"/>
              </a:tabLst>
            </a:pPr>
            <a:r>
              <a:rPr lang="en-US" dirty="0">
                <a:latin typeface="Calibri" panose="020F0502020204030204" pitchFamily="34" charset="0"/>
                <a:ea typeface="Times New Roman" panose="02020603050405020304" pitchFamily="18" charset="0"/>
                <a:cs typeface="Arial" panose="020B0604020202020204" pitchFamily="34" charset="0"/>
              </a:rPr>
              <a:t>Evidence of correcting a learner's work. </a:t>
            </a:r>
            <a:r>
              <a:rPr lang="en-US" dirty="0">
                <a:latin typeface="MS Mincho" panose="02020609040205080304" pitchFamily="49" charset="-128"/>
                <a:ea typeface="Times New Roman" panose="02020603050405020304" pitchFamily="18" charset="0"/>
                <a:cs typeface="MS Mincho" panose="02020609040205080304" pitchFamily="49" charset="-128"/>
              </a:rPr>
              <a:t> </a:t>
            </a:r>
            <a:endParaRPr lang="en-GB" sz="2000" dirty="0">
              <a:effectLst/>
              <a:latin typeface="Times New Roman" panose="02020603050405020304" pitchFamily="18" charset="0"/>
              <a:ea typeface="Times New Roman" panose="02020603050405020304" pitchFamily="18" charset="0"/>
            </a:endParaRPr>
          </a:p>
        </p:txBody>
      </p:sp>
      <p:sp>
        <p:nvSpPr>
          <p:cNvPr id="5" name="TextBox 4">
            <a:extLst>
              <a:ext uri="{FF2B5EF4-FFF2-40B4-BE49-F238E27FC236}">
                <a16:creationId xmlns:a16="http://schemas.microsoft.com/office/drawing/2014/main" id="{71C67811-6C71-0047-A450-A7DAF921BFF2}"/>
              </a:ext>
            </a:extLst>
          </p:cNvPr>
          <p:cNvSpPr txBox="1"/>
          <p:nvPr/>
        </p:nvSpPr>
        <p:spPr>
          <a:xfrm>
            <a:off x="1547446" y="6277708"/>
            <a:ext cx="184731" cy="369332"/>
          </a:xfrm>
          <a:prstGeom prst="rect">
            <a:avLst/>
          </a:prstGeom>
          <a:noFill/>
        </p:spPr>
        <p:txBody>
          <a:bodyPr wrap="none" rtlCol="0">
            <a:spAutoFit/>
          </a:bodyPr>
          <a:lstStyle/>
          <a:p>
            <a:endParaRPr lang="en-US"/>
          </a:p>
        </p:txBody>
      </p:sp>
    </p:spTree>
    <p:extLst>
      <p:ext uri="{BB962C8B-B14F-4D97-AF65-F5344CB8AC3E}">
        <p14:creationId xmlns:p14="http://schemas.microsoft.com/office/powerpoint/2010/main" val="1568317826"/>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5174</TotalTime>
  <Words>4054</Words>
  <Application>Microsoft Macintosh PowerPoint</Application>
  <PresentationFormat>Widescreen</PresentationFormat>
  <Paragraphs>541</Paragraphs>
  <Slides>48</Slides>
  <Notes>31</Notes>
  <HiddenSlides>0</HiddenSlides>
  <MMClips>2</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48</vt:i4>
      </vt:variant>
    </vt:vector>
  </HeadingPairs>
  <TitlesOfParts>
    <vt:vector size="61" baseType="lpstr">
      <vt:lpstr>MS Mincho</vt:lpstr>
      <vt:lpstr>Arial</vt:lpstr>
      <vt:lpstr>Arial Rounded MT Bold</vt:lpstr>
      <vt:lpstr>Calibri</vt:lpstr>
      <vt:lpstr>Century Gothic</vt:lpstr>
      <vt:lpstr>Helvetica</vt:lpstr>
      <vt:lpstr>Ink Free</vt:lpstr>
      <vt:lpstr>Segoe Print</vt:lpstr>
      <vt:lpstr>Times New Roman</vt:lpstr>
      <vt:lpstr>Trebuchet MS</vt:lpstr>
      <vt:lpstr>Tw Cen MT</vt:lpstr>
      <vt:lpstr>Wingdings 3</vt:lpstr>
      <vt:lpstr>Vapor Trail</vt:lpstr>
      <vt:lpstr>PowerPoint Presentation</vt:lpstr>
      <vt:lpstr>PowerPoint Presentation</vt:lpstr>
      <vt:lpstr>PowerPoint Presentation</vt:lpstr>
      <vt:lpstr>PowerPoint Presentation</vt:lpstr>
      <vt:lpstr>PowerPoint Presentation</vt:lpstr>
      <vt:lpstr>Perthyn</vt:lpstr>
      <vt:lpstr>PowerPoint Presentation</vt:lpstr>
      <vt:lpstr>Perthynas geiriau ….</vt:lpstr>
      <vt:lpstr>Perthyn</vt:lpstr>
      <vt:lpstr>Enwau Llefydd / Placenames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Ffilm – Hanes y Gymraeg History of the Welsh Language</vt:lpstr>
      <vt:lpstr>Ffilm – Mwy o’r Gymraeg More History of the Welsh Language</vt:lpstr>
      <vt:lpstr>Nifer siaradwyr Cymraeg yn ôl y cyfrifiad Number of Welsh speakers according to the census</vt:lpstr>
      <vt:lpstr>Y Ganrif hon / This century</vt:lpstr>
      <vt:lpstr>PowerPoint Presentation</vt:lpstr>
      <vt:lpstr>PowerPoint Presentation</vt:lpstr>
      <vt:lpstr>PowerPoint Presentation</vt:lpstr>
      <vt:lpstr>Ond, sut mae cael  mwy o siaradwyr Cymraeg?      But, how do we get  more Welsh speakers?</vt:lpstr>
      <vt:lpstr>Beth amdanon ni?              What about us?</vt:lpstr>
      <vt:lpstr>PowerPoint Presentation</vt:lpstr>
      <vt:lpstr>Cwricwlwm i Gymru 2022 /  Curriculum for Wales 2022 </vt:lpstr>
      <vt:lpstr>PowerPoint Presentation</vt:lpstr>
      <vt:lpstr>Cwricwlwm i Gymru 2022   Curriculum for Wales 2022 </vt:lpstr>
      <vt:lpstr>PowerPoint Presentation</vt:lpstr>
      <vt:lpstr>Y Siarter Iaith Gymraeg  Welsh Language Charter</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Catrin Evans-Thomas</dc:creator>
  <cp:lastModifiedBy>Catrin Evans-Thomas</cp:lastModifiedBy>
  <cp:revision>36</cp:revision>
  <cp:lastPrinted>2020-09-28T19:32:33Z</cp:lastPrinted>
  <dcterms:created xsi:type="dcterms:W3CDTF">2020-09-24T13:53:09Z</dcterms:created>
  <dcterms:modified xsi:type="dcterms:W3CDTF">2020-09-30T18:38:39Z</dcterms:modified>
</cp:coreProperties>
</file>