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embeddedFontLst>
    <p:embeddedFont>
      <p:font typeface="Nunito" pitchFamily="2" charset="0"/>
      <p:regular r:id="rId14"/>
      <p:bold r:id="rId15"/>
      <p:italic r:id="rId16"/>
      <p:boldItalic r:id="rId1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2" roundtripDataSignature="AMtx7miGU6ePJofFOE44NldzFX00of6m0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9431E36-B619-422D-BFDA-3D17817E6C35}">
  <a:tblStyle styleId="{29431E36-B619-422D-BFDA-3D17817E6C35}" styleName="Table_0">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6" name="Google Shape;13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5" name="Google Shape;14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1" name="Google Shape;151;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b="0" i="0">
                <a:solidFill>
                  <a:srgbClr val="000000"/>
                </a:solidFill>
                <a:latin typeface="Arial"/>
                <a:ea typeface="Arial"/>
                <a:cs typeface="Arial"/>
                <a:sym typeface="Arial"/>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r>
              <a:rPr lang="en-GB" b="1" i="0">
                <a:solidFill>
                  <a:srgbClr val="000000"/>
                </a:solidFill>
                <a:latin typeface="Arial"/>
                <a:ea typeface="Arial"/>
                <a:cs typeface="Arial"/>
                <a:sym typeface="Arial"/>
              </a:rPr>
              <a:t>Name and Role</a:t>
            </a:r>
            <a:r>
              <a:rPr lang="en-GB" b="0" i="0">
                <a:solidFill>
                  <a:srgbClr val="000000"/>
                </a:solidFill>
                <a:latin typeface="Arial"/>
                <a:ea typeface="Arial"/>
                <a:cs typeface="Arial"/>
                <a:sym typeface="Arial"/>
              </a:rPr>
              <a:t>: Start by stating your name and your position or role in the company. If you are the founder or one of the key team members, mention your title (e.g., CEO, Co-founder).</a:t>
            </a:r>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r>
              <a:rPr lang="en-GB" b="1" i="0">
                <a:solidFill>
                  <a:srgbClr val="000000"/>
                </a:solidFill>
                <a:latin typeface="Arial"/>
                <a:ea typeface="Arial"/>
                <a:cs typeface="Arial"/>
                <a:sym typeface="Arial"/>
              </a:rPr>
              <a:t>Background and Experience</a:t>
            </a:r>
            <a:r>
              <a:rPr lang="en-GB" b="0" i="0">
                <a:solidFill>
                  <a:srgbClr val="000000"/>
                </a:solidFill>
                <a:latin typeface="Arial"/>
                <a:ea typeface="Arial"/>
                <a:cs typeface="Arial"/>
                <a:sym typeface="Arial"/>
              </a:rPr>
              <a:t>: Briefly share your relevant background and experience. Highlight any expertise, qualifications, or achievements that demonstrate your capability to lead and execute the business idea effectively.</a:t>
            </a:r>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r>
              <a:rPr lang="en-GB" b="1" i="0">
                <a:solidFill>
                  <a:srgbClr val="000000"/>
                </a:solidFill>
                <a:latin typeface="Arial"/>
                <a:ea typeface="Arial"/>
                <a:cs typeface="Arial"/>
                <a:sym typeface="Arial"/>
              </a:rPr>
              <a:t>Passion and Motivation</a:t>
            </a:r>
            <a:r>
              <a:rPr lang="en-GB" b="0" i="0">
                <a:solidFill>
                  <a:srgbClr val="000000"/>
                </a:solidFill>
                <a:latin typeface="Arial"/>
                <a:ea typeface="Arial"/>
                <a:cs typeface="Arial"/>
                <a:sym typeface="Arial"/>
              </a:rPr>
              <a:t>: Explain why you are passionate about the business and the problem you are solving. Share your vision for the company and what drives you to pursue this venture.</a:t>
            </a:r>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r>
              <a:rPr lang="en-GB" b="1" i="0">
                <a:solidFill>
                  <a:srgbClr val="000000"/>
                </a:solidFill>
                <a:latin typeface="Arial"/>
                <a:ea typeface="Arial"/>
                <a:cs typeface="Arial"/>
                <a:sym typeface="Arial"/>
              </a:rPr>
              <a:t>Connection to the Industry</a:t>
            </a:r>
            <a:r>
              <a:rPr lang="en-GB" b="0" i="0">
                <a:solidFill>
                  <a:srgbClr val="000000"/>
                </a:solidFill>
                <a:latin typeface="Arial"/>
                <a:ea typeface="Arial"/>
                <a:cs typeface="Arial"/>
                <a:sym typeface="Arial"/>
              </a:rPr>
              <a:t>: If you have a personal or professional connection to the industry in which your business operates, share that information. It could be an experience, personal story, or a passion for the industry that led you to start this venture.</a:t>
            </a:r>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r>
              <a:rPr lang="en-GB" b="0" i="0">
                <a:solidFill>
                  <a:srgbClr val="000000"/>
                </a:solidFill>
                <a:latin typeface="Arial"/>
                <a:ea typeface="Arial"/>
                <a:cs typeface="Arial"/>
                <a:sym typeface="Arial"/>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endParaRPr b="0" i="0">
              <a:solidFill>
                <a:srgbClr val="000000"/>
              </a:solidFill>
              <a:latin typeface="Arial"/>
              <a:ea typeface="Arial"/>
              <a:cs typeface="Arial"/>
              <a:sym typeface="Arial"/>
            </a:endParaRPr>
          </a:p>
          <a:p>
            <a:pPr marL="0" lvl="0" indent="0" algn="l" rtl="0">
              <a:lnSpc>
                <a:spcPct val="100000"/>
              </a:lnSpc>
              <a:spcBef>
                <a:spcPts val="0"/>
              </a:spcBef>
              <a:spcAft>
                <a:spcPts val="0"/>
              </a:spcAft>
              <a:buSzPts val="1400"/>
              <a:buNone/>
            </a:pPr>
            <a:br>
              <a:rPr lang="en-GB" b="0" i="0">
                <a:solidFill>
                  <a:srgbClr val="000000"/>
                </a:solidFill>
                <a:latin typeface="Arial"/>
                <a:ea typeface="Arial"/>
                <a:cs typeface="Arial"/>
                <a:sym typeface="Arial"/>
              </a:rPr>
            </a:br>
            <a:endParaRPr/>
          </a:p>
        </p:txBody>
      </p:sp>
      <p:sp>
        <p:nvSpPr>
          <p:cNvPr id="152" name="Google Shape;152;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9" name="Google Shape;159;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Refer to week 3 slides: Legal format of Enterprises &amp; Building a Founding team</a:t>
            </a:r>
            <a:endParaRPr/>
          </a:p>
        </p:txBody>
      </p:sp>
      <p:sp>
        <p:nvSpPr>
          <p:cNvPr id="166" name="Google Shape;16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9" name="Google Shape;20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Calibri"/>
              <a:buNone/>
            </a:pPr>
            <a:r>
              <a:rPr lang="en-GB" sz="1200" b="0">
                <a:highlight>
                  <a:srgbClr val="FFFF00"/>
                </a:highlight>
              </a:rPr>
              <a:t>Apply PESTEL analysis </a:t>
            </a:r>
            <a:r>
              <a:rPr lang="en-GB" b="0">
                <a:solidFill>
                  <a:schemeClr val="accent2"/>
                </a:solidFill>
              </a:rPr>
              <a:t>taught in week 4:</a:t>
            </a:r>
            <a:endParaRPr/>
          </a:p>
          <a:p>
            <a:pPr marL="0" marR="0" lvl="0" indent="0" algn="l" rtl="0">
              <a:lnSpc>
                <a:spcPct val="100000"/>
              </a:lnSpc>
              <a:spcBef>
                <a:spcPts val="0"/>
              </a:spcBef>
              <a:spcAft>
                <a:spcPts val="0"/>
              </a:spcAft>
              <a:buClr>
                <a:schemeClr val="dk1"/>
              </a:buClr>
              <a:buSzPts val="1200"/>
              <a:buFont typeface="Calibri"/>
              <a:buNone/>
            </a:pPr>
            <a:endParaRPr b="0">
              <a:solidFill>
                <a:schemeClr val="accent2"/>
              </a:solidFill>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Analyse the following factors:</a:t>
            </a:r>
            <a:endParaRPr/>
          </a:p>
          <a:p>
            <a:pPr marL="0" marR="0" lvl="0" indent="0" algn="l" rtl="0">
              <a:lnSpc>
                <a:spcPct val="100000"/>
              </a:lnSpc>
              <a:spcBef>
                <a:spcPts val="0"/>
              </a:spcBef>
              <a:spcAft>
                <a:spcPts val="0"/>
              </a:spcAft>
              <a:buClr>
                <a:schemeClr val="dk1"/>
              </a:buClr>
              <a:buSzPts val="1200"/>
              <a:buFont typeface="Calibri"/>
              <a:buNone/>
            </a:pPr>
            <a:endParaRPr b="0">
              <a:solidFill>
                <a:schemeClr val="accent2"/>
              </a:solidFill>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Political – Government policies, regulations, tax laws, trade restrictions.</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Economic – Inflation, interest rates, economic growth, consumer spending.</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Social – Demographics, cultural trends, lifestyle changes, education.</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Technological – Innovation, digital transformation, automation.</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Environmental – Sustainability, climate change regulations, waste management.</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Legal – Employment laws, intellectual property rights, industry-specific regulations.</a:t>
            </a:r>
            <a:endParaRPr/>
          </a:p>
          <a:p>
            <a:pPr marL="0" marR="0" lvl="0" indent="0" algn="l" rtl="0">
              <a:lnSpc>
                <a:spcPct val="100000"/>
              </a:lnSpc>
              <a:spcBef>
                <a:spcPts val="0"/>
              </a:spcBef>
              <a:spcAft>
                <a:spcPts val="0"/>
              </a:spcAft>
              <a:buClr>
                <a:schemeClr val="dk1"/>
              </a:buClr>
              <a:buSzPts val="1200"/>
              <a:buFont typeface="Calibri"/>
              <a:buNone/>
            </a:pPr>
            <a:endParaRPr b="0">
              <a:solidFill>
                <a:schemeClr val="accent2"/>
              </a:solidFill>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2. Align PESTEL with Business Strategy</a:t>
            </a:r>
            <a:endParaRPr/>
          </a:p>
          <a:p>
            <a:pPr marL="0" marR="0" lvl="0" indent="0" algn="l" rtl="0">
              <a:lnSpc>
                <a:spcPct val="100000"/>
              </a:lnSpc>
              <a:spcBef>
                <a:spcPts val="0"/>
              </a:spcBef>
              <a:spcAft>
                <a:spcPts val="0"/>
              </a:spcAft>
              <a:buClr>
                <a:schemeClr val="accent2"/>
              </a:buClr>
              <a:buSzPts val="1200"/>
              <a:buFont typeface="Calibri"/>
              <a:buNone/>
            </a:pPr>
            <a:r>
              <a:rPr lang="en-GB" b="0">
                <a:solidFill>
                  <a:schemeClr val="accent2"/>
                </a:solidFill>
              </a:rPr>
              <a:t>After identifying key external factors, explain how they impact your business and what strategies you will adopt to mitigate risks or leverage opportunities.</a:t>
            </a:r>
            <a:endParaRPr/>
          </a:p>
          <a:p>
            <a:pPr marL="0" marR="0" lvl="0" indent="0" algn="l" rtl="0">
              <a:lnSpc>
                <a:spcPct val="100000"/>
              </a:lnSpc>
              <a:spcBef>
                <a:spcPts val="0"/>
              </a:spcBef>
              <a:spcAft>
                <a:spcPts val="0"/>
              </a:spcAft>
              <a:buClr>
                <a:schemeClr val="dk1"/>
              </a:buClr>
              <a:buSzPts val="1400"/>
              <a:buFont typeface="Calibri"/>
              <a:buNone/>
            </a:pPr>
            <a:endParaRPr sz="1400" b="1">
              <a:highlight>
                <a:srgbClr val="FFFF00"/>
              </a:highlight>
            </a:endParaRPr>
          </a:p>
          <a:p>
            <a:pPr marL="0" lvl="0" indent="0" algn="l" rtl="0">
              <a:lnSpc>
                <a:spcPct val="100000"/>
              </a:lnSpc>
              <a:spcBef>
                <a:spcPts val="0"/>
              </a:spcBef>
              <a:spcAft>
                <a:spcPts val="0"/>
              </a:spcAft>
              <a:buSzPts val="1400"/>
              <a:buNone/>
            </a:pPr>
            <a:endParaRPr/>
          </a:p>
        </p:txBody>
      </p:sp>
      <p:sp>
        <p:nvSpPr>
          <p:cNvPr id="210" name="Google Shape;21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4"/>
        <p:cNvGrpSpPr/>
        <p:nvPr/>
      </p:nvGrpSpPr>
      <p:grpSpPr>
        <a:xfrm>
          <a:off x="0" y="0"/>
          <a:ext cx="0" cy="0"/>
          <a:chOff x="0" y="0"/>
          <a:chExt cx="0" cy="0"/>
        </a:xfrm>
      </p:grpSpPr>
      <p:sp>
        <p:nvSpPr>
          <p:cNvPr id="215" name="Google Shape;21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6" name="Google Shape;21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GB"/>
              <a:t>Refer to week 5: Market Segmentation, Targeting, Positioning and marketing mix</a:t>
            </a:r>
            <a:endParaRPr/>
          </a:p>
          <a:p>
            <a:pPr marL="0" lvl="0" indent="0" algn="l" rtl="0">
              <a:lnSpc>
                <a:spcPct val="100000"/>
              </a:lnSpc>
              <a:spcBef>
                <a:spcPts val="0"/>
              </a:spcBef>
              <a:spcAft>
                <a:spcPts val="0"/>
              </a:spcAft>
              <a:buSzPts val="1400"/>
              <a:buNone/>
            </a:pPr>
            <a:endParaRPr/>
          </a:p>
          <a:p>
            <a:pPr marL="0" lvl="0" indent="0" algn="l" rtl="0">
              <a:lnSpc>
                <a:spcPct val="100000"/>
              </a:lnSpc>
              <a:spcBef>
                <a:spcPts val="0"/>
              </a:spcBef>
              <a:spcAft>
                <a:spcPts val="0"/>
              </a:spcAft>
              <a:buSzPts val="1400"/>
              <a:buNone/>
            </a:pPr>
            <a:r>
              <a:rPr lang="en-GB"/>
              <a:t>Here are some key aspects of </a:t>
            </a:r>
            <a:r>
              <a:rPr lang="en-GB" b="1"/>
              <a:t>Unique Selling Points</a:t>
            </a:r>
            <a:r>
              <a:rPr lang="en-GB"/>
              <a:t>:</a:t>
            </a:r>
            <a:endParaRPr/>
          </a:p>
          <a:p>
            <a:pPr marL="0" lvl="0" indent="0" algn="l" rtl="0">
              <a:lnSpc>
                <a:spcPct val="100000"/>
              </a:lnSpc>
              <a:spcBef>
                <a:spcPts val="0"/>
              </a:spcBef>
              <a:spcAft>
                <a:spcPts val="0"/>
              </a:spcAft>
              <a:buClr>
                <a:schemeClr val="dk1"/>
              </a:buClr>
              <a:buSzPts val="1200"/>
              <a:buFont typeface="Calibri"/>
              <a:buAutoNum type="arabicPeriod"/>
            </a:pPr>
            <a:r>
              <a:rPr lang="en-GB" b="1"/>
              <a:t>Differentiation:</a:t>
            </a:r>
            <a:r>
              <a:rPr lang="en-GB"/>
              <a:t> USPs highlight what makes a product or service unique and differentiates it from similar offerings in the market. It can be a feature, quality, or capability that competitors do not offer or cannot replicate easily.</a:t>
            </a:r>
            <a:endParaRPr/>
          </a:p>
          <a:p>
            <a:pPr marL="0" lvl="0" indent="0" algn="l" rtl="0">
              <a:lnSpc>
                <a:spcPct val="100000"/>
              </a:lnSpc>
              <a:spcBef>
                <a:spcPts val="0"/>
              </a:spcBef>
              <a:spcAft>
                <a:spcPts val="0"/>
              </a:spcAft>
              <a:buClr>
                <a:schemeClr val="dk1"/>
              </a:buClr>
              <a:buSzPts val="1200"/>
              <a:buFont typeface="Calibri"/>
              <a:buAutoNum type="arabicPeriod"/>
            </a:pPr>
            <a:r>
              <a:rPr lang="en-GB" b="1"/>
              <a:t>Customer-Centric:</a:t>
            </a:r>
            <a:r>
              <a:rPr lang="en-GB"/>
              <a:t> USPs are designed to address the needs, wants, or pain points of the target market. They showcase how the product or service fulfills a specific customer demand or solves a particular problem effectively.</a:t>
            </a:r>
            <a:endParaRPr/>
          </a:p>
          <a:p>
            <a:pPr marL="0" lvl="0" indent="0" algn="l" rtl="0">
              <a:lnSpc>
                <a:spcPct val="100000"/>
              </a:lnSpc>
              <a:spcBef>
                <a:spcPts val="0"/>
              </a:spcBef>
              <a:spcAft>
                <a:spcPts val="0"/>
              </a:spcAft>
              <a:buClr>
                <a:schemeClr val="dk1"/>
              </a:buClr>
              <a:buSzPts val="1200"/>
              <a:buFont typeface="Calibri"/>
              <a:buAutoNum type="arabicPeriod"/>
            </a:pPr>
            <a:r>
              <a:rPr lang="en-GB" b="1"/>
              <a:t>Value and Benefits:</a:t>
            </a:r>
            <a:r>
              <a:rPr lang="en-GB"/>
              <a:t> USPs emphasize the value customers will gain by choosing the product or service. They demonstrate the benefits and advantages the customers will experience by using the offering.</a:t>
            </a:r>
            <a:endParaRPr/>
          </a:p>
          <a:p>
            <a:pPr marL="0" lvl="0" indent="0" algn="l" rtl="0">
              <a:lnSpc>
                <a:spcPct val="100000"/>
              </a:lnSpc>
              <a:spcBef>
                <a:spcPts val="0"/>
              </a:spcBef>
              <a:spcAft>
                <a:spcPts val="0"/>
              </a:spcAft>
              <a:buClr>
                <a:schemeClr val="dk1"/>
              </a:buClr>
              <a:buSzPts val="1200"/>
              <a:buFont typeface="Calibri"/>
              <a:buAutoNum type="arabicPeriod"/>
            </a:pPr>
            <a:r>
              <a:rPr lang="en-GB" b="1"/>
              <a:t>Memorability:</a:t>
            </a:r>
            <a:r>
              <a:rPr lang="en-GB"/>
              <a:t> A compelling USP is memorable and easy to communicate. It should be concise, clear, and leave a lasting impression on the audience.</a:t>
            </a:r>
            <a:endParaRPr/>
          </a:p>
          <a:p>
            <a:pPr marL="0" lvl="0" indent="0" algn="l" rtl="0">
              <a:lnSpc>
                <a:spcPct val="100000"/>
              </a:lnSpc>
              <a:spcBef>
                <a:spcPts val="0"/>
              </a:spcBef>
              <a:spcAft>
                <a:spcPts val="0"/>
              </a:spcAft>
              <a:buClr>
                <a:schemeClr val="dk1"/>
              </a:buClr>
              <a:buSzPts val="1200"/>
              <a:buFont typeface="Calibri"/>
              <a:buAutoNum type="arabicPeriod"/>
            </a:pPr>
            <a:r>
              <a:rPr lang="en-GB" b="1"/>
              <a:t>Emotional Appeal:</a:t>
            </a:r>
            <a:r>
              <a:rPr lang="en-GB"/>
              <a:t> USPs can tap into emotions and aspirations of customers. They can create an emotional connection, making the product or service more appealing and desirable.</a:t>
            </a:r>
            <a:endParaRPr/>
          </a:p>
          <a:p>
            <a:pPr marL="0" lvl="0" indent="0" algn="l" rtl="0">
              <a:lnSpc>
                <a:spcPct val="100000"/>
              </a:lnSpc>
              <a:spcBef>
                <a:spcPts val="0"/>
              </a:spcBef>
              <a:spcAft>
                <a:spcPts val="0"/>
              </a:spcAft>
              <a:buClr>
                <a:schemeClr val="dk1"/>
              </a:buClr>
              <a:buSzPts val="1200"/>
              <a:buFont typeface="Calibri"/>
              <a:buAutoNum type="arabicPeriod"/>
            </a:pPr>
            <a:r>
              <a:rPr lang="en-GB" b="1"/>
              <a:t>Competitive Advantage:</a:t>
            </a:r>
            <a:r>
              <a:rPr lang="en-GB"/>
              <a:t> USPs help companies gain a competitive edge in the market. They provide a reason for customers to choose their offerings over alternatives from competitors.</a:t>
            </a:r>
            <a:endParaRPr/>
          </a:p>
          <a:p>
            <a:pPr marL="0" lvl="0" indent="0" algn="l" rtl="0">
              <a:lnSpc>
                <a:spcPct val="100000"/>
              </a:lnSpc>
              <a:spcBef>
                <a:spcPts val="0"/>
              </a:spcBef>
              <a:spcAft>
                <a:spcPts val="0"/>
              </a:spcAft>
              <a:buSzPts val="1400"/>
              <a:buNone/>
            </a:pPr>
            <a:r>
              <a:rPr lang="en-GB" b="1"/>
              <a:t>Examples of Unique Selling Points:</a:t>
            </a:r>
            <a:endParaRPr/>
          </a:p>
          <a:p>
            <a:pPr marL="0" lvl="0" indent="0" algn="l" rtl="0">
              <a:lnSpc>
                <a:spcPct val="100000"/>
              </a:lnSpc>
              <a:spcBef>
                <a:spcPts val="0"/>
              </a:spcBef>
              <a:spcAft>
                <a:spcPts val="0"/>
              </a:spcAft>
              <a:buClr>
                <a:schemeClr val="dk1"/>
              </a:buClr>
              <a:buSzPts val="1200"/>
              <a:buFont typeface="Calibri"/>
              <a:buAutoNum type="arabicPeriod"/>
            </a:pPr>
            <a:r>
              <a:rPr lang="en-GB"/>
              <a:t> A smartphone with an exceptionally long-lasting battery life.</a:t>
            </a:r>
            <a:endParaRPr/>
          </a:p>
          <a:p>
            <a:pPr marL="0" lvl="0" indent="0" algn="l" rtl="0">
              <a:lnSpc>
                <a:spcPct val="100000"/>
              </a:lnSpc>
              <a:spcBef>
                <a:spcPts val="0"/>
              </a:spcBef>
              <a:spcAft>
                <a:spcPts val="0"/>
              </a:spcAft>
              <a:buClr>
                <a:schemeClr val="dk1"/>
              </a:buClr>
              <a:buSzPts val="1200"/>
              <a:buFont typeface="Calibri"/>
              <a:buAutoNum type="arabicPeriod"/>
            </a:pPr>
            <a:r>
              <a:rPr lang="en-GB"/>
              <a:t> A cleaning product that is eco-friendly and non-toxic, appealing to environmentally conscious consumers.</a:t>
            </a:r>
            <a:endParaRPr/>
          </a:p>
          <a:p>
            <a:pPr marL="0" lvl="0" indent="0" algn="l" rtl="0">
              <a:lnSpc>
                <a:spcPct val="100000"/>
              </a:lnSpc>
              <a:spcBef>
                <a:spcPts val="0"/>
              </a:spcBef>
              <a:spcAft>
                <a:spcPts val="0"/>
              </a:spcAft>
              <a:buClr>
                <a:schemeClr val="dk1"/>
              </a:buClr>
              <a:buSzPts val="1200"/>
              <a:buFont typeface="Calibri"/>
              <a:buAutoNum type="arabicPeriod"/>
            </a:pPr>
            <a:r>
              <a:rPr lang="en-GB"/>
              <a:t>An online platform that offers 24/7 customer support and assistance.</a:t>
            </a:r>
            <a:endParaRPr/>
          </a:p>
          <a:p>
            <a:pPr marL="0" lvl="0" indent="0" algn="l" rtl="0">
              <a:lnSpc>
                <a:spcPct val="100000"/>
              </a:lnSpc>
              <a:spcBef>
                <a:spcPts val="0"/>
              </a:spcBef>
              <a:spcAft>
                <a:spcPts val="0"/>
              </a:spcAft>
              <a:buClr>
                <a:schemeClr val="dk1"/>
              </a:buClr>
              <a:buSzPts val="1200"/>
              <a:buFont typeface="Calibri"/>
              <a:buAutoNum type="arabicPeriod"/>
            </a:pPr>
            <a:r>
              <a:rPr lang="en-GB"/>
              <a:t> A restaurant that serves unique fusion cuisine not available anywhere else in the area.</a:t>
            </a:r>
            <a:endParaRPr/>
          </a:p>
          <a:p>
            <a:pPr marL="0" lvl="0" indent="0" algn="l" rtl="0">
              <a:lnSpc>
                <a:spcPct val="100000"/>
              </a:lnSpc>
              <a:spcBef>
                <a:spcPts val="0"/>
              </a:spcBef>
              <a:spcAft>
                <a:spcPts val="0"/>
              </a:spcAft>
              <a:buClr>
                <a:schemeClr val="dk1"/>
              </a:buClr>
              <a:buSzPts val="1200"/>
              <a:buFont typeface="Calibri"/>
              <a:buAutoNum type="arabicPeriod"/>
            </a:pPr>
            <a:r>
              <a:rPr lang="en-GB"/>
              <a:t>An e-commerce website with free and fast shipping, setting it apart from competitors with longer delivery times and shipping fees.</a:t>
            </a:r>
            <a:endParaRPr/>
          </a:p>
          <a:p>
            <a:pPr marL="0" lvl="0" indent="0" algn="l" rtl="0">
              <a:lnSpc>
                <a:spcPct val="100000"/>
              </a:lnSpc>
              <a:spcBef>
                <a:spcPts val="0"/>
              </a:spcBef>
              <a:spcAft>
                <a:spcPts val="0"/>
              </a:spcAft>
              <a:buSzPts val="1400"/>
              <a:buNone/>
            </a:pPr>
            <a:r>
              <a:rPr lang="en-GB"/>
              <a:t>Identifying and effectively promoting USPs is crucial for successful marketing and business growth. It allows businesses to position themselves as the best solution for their target customers and build a loyal customer base.</a:t>
            </a:r>
            <a:endParaRPr/>
          </a:p>
          <a:p>
            <a:pPr marL="0" lvl="0" indent="0" algn="l" rtl="0">
              <a:lnSpc>
                <a:spcPct val="100000"/>
              </a:lnSpc>
              <a:spcBef>
                <a:spcPts val="0"/>
              </a:spcBef>
              <a:spcAft>
                <a:spcPts val="0"/>
              </a:spcAft>
              <a:buSzPts val="1400"/>
              <a:buNone/>
            </a:pPr>
            <a:r>
              <a:rPr lang="en-GB" b="0" i="0">
                <a:solidFill>
                  <a:srgbClr val="000000"/>
                </a:solidFill>
                <a:latin typeface="Arial"/>
                <a:ea typeface="Arial"/>
                <a:cs typeface="Arial"/>
                <a:sym typeface="Arial"/>
              </a:rPr>
              <a:t>Regenerate</a:t>
            </a:r>
            <a:endParaRPr/>
          </a:p>
          <a:p>
            <a:pPr marL="0" lvl="0" indent="0" algn="l" rtl="0">
              <a:lnSpc>
                <a:spcPct val="100000"/>
              </a:lnSpc>
              <a:spcBef>
                <a:spcPts val="0"/>
              </a:spcBef>
              <a:spcAft>
                <a:spcPts val="0"/>
              </a:spcAft>
              <a:buSzPts val="1400"/>
              <a:buNone/>
            </a:pPr>
            <a:br>
              <a:rPr lang="en-GB"/>
            </a:br>
            <a:endParaRPr/>
          </a:p>
        </p:txBody>
      </p:sp>
      <p:sp>
        <p:nvSpPr>
          <p:cNvPr id="217" name="Google Shape;21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1"/>
        <p:cNvGrpSpPr/>
        <p:nvPr/>
      </p:nvGrpSpPr>
      <p:grpSpPr>
        <a:xfrm>
          <a:off x="0" y="0"/>
          <a:ext cx="0" cy="0"/>
          <a:chOff x="0" y="0"/>
          <a:chExt cx="0" cy="0"/>
        </a:xfrm>
      </p:grpSpPr>
      <p:sp>
        <p:nvSpPr>
          <p:cNvPr id="222" name="Google Shape;222;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3" name="Google Shape;22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0" name="Google Shape;23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7" name="Google Shape;237;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g3f3e00aaa29_0_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4" name="Google Shape;244;g3f3e00aaa29_0_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5" name="Google Shape;245;g3f3e00aaa29_0_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GB"/>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g3f612f8e1b3_1_287"/>
          <p:cNvSpPr/>
          <p:nvPr/>
        </p:nvSpPr>
        <p:spPr>
          <a:xfrm flipH="1">
            <a:off x="6342900" y="3079200"/>
            <a:ext cx="5849100" cy="3778800"/>
          </a:xfrm>
          <a:prstGeom prst="rtTriangle">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5" name="Google Shape;15;g3f612f8e1b3_1_287"/>
          <p:cNvGrpSpPr/>
          <p:nvPr/>
        </p:nvGrpSpPr>
        <p:grpSpPr>
          <a:xfrm>
            <a:off x="7458691" y="5281486"/>
            <a:ext cx="3880116" cy="1576482"/>
            <a:chOff x="6917201" y="0"/>
            <a:chExt cx="2227776" cy="863400"/>
          </a:xfrm>
        </p:grpSpPr>
        <p:sp>
          <p:nvSpPr>
            <p:cNvPr id="16" name="Google Shape;16;g3f612f8e1b3_1_287"/>
            <p:cNvSpPr/>
            <p:nvPr/>
          </p:nvSpPr>
          <p:spPr>
            <a:xfrm>
              <a:off x="7641677" y="0"/>
              <a:ext cx="1503300" cy="863400"/>
            </a:xfrm>
            <a:prstGeom prst="parallelogram">
              <a:avLst>
                <a:gd name="adj" fmla="val 158024"/>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7" name="Google Shape;17;g3f612f8e1b3_1_287"/>
            <p:cNvSpPr/>
            <p:nvPr/>
          </p:nvSpPr>
          <p:spPr>
            <a:xfrm>
              <a:off x="7279439" y="0"/>
              <a:ext cx="1503300" cy="863400"/>
            </a:xfrm>
            <a:prstGeom prst="parallelogram">
              <a:avLst>
                <a:gd name="adj" fmla="val 158024"/>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8" name="Google Shape;18;g3f612f8e1b3_1_287"/>
            <p:cNvSpPr/>
            <p:nvPr/>
          </p:nvSpPr>
          <p:spPr>
            <a:xfrm>
              <a:off x="6917201" y="0"/>
              <a:ext cx="1503300" cy="863400"/>
            </a:xfrm>
            <a:prstGeom prst="parallelogram">
              <a:avLst>
                <a:gd name="adj" fmla="val 158024"/>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9" name="Google Shape;19;g3f612f8e1b3_1_287"/>
          <p:cNvGrpSpPr/>
          <p:nvPr/>
        </p:nvGrpSpPr>
        <p:grpSpPr>
          <a:xfrm>
            <a:off x="265762" y="3"/>
            <a:ext cx="3727291" cy="1444382"/>
            <a:chOff x="6917201" y="0"/>
            <a:chExt cx="2227776" cy="863400"/>
          </a:xfrm>
        </p:grpSpPr>
        <p:sp>
          <p:nvSpPr>
            <p:cNvPr id="20" name="Google Shape;20;g3f612f8e1b3_1_287"/>
            <p:cNvSpPr/>
            <p:nvPr/>
          </p:nvSpPr>
          <p:spPr>
            <a:xfrm>
              <a:off x="7641677"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1" name="Google Shape;21;g3f612f8e1b3_1_287"/>
            <p:cNvSpPr/>
            <p:nvPr/>
          </p:nvSpPr>
          <p:spPr>
            <a:xfrm>
              <a:off x="7279439"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2" name="Google Shape;22;g3f612f8e1b3_1_287"/>
            <p:cNvSpPr/>
            <p:nvPr/>
          </p:nvSpPr>
          <p:spPr>
            <a:xfrm>
              <a:off x="6917201"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23" name="Google Shape;23;g3f612f8e1b3_1_287"/>
          <p:cNvSpPr txBox="1">
            <a:spLocks noGrp="1"/>
          </p:cNvSpPr>
          <p:nvPr>
            <p:ph type="title"/>
          </p:nvPr>
        </p:nvSpPr>
        <p:spPr>
          <a:xfrm>
            <a:off x="2518245" y="2328133"/>
            <a:ext cx="7170000" cy="2194800"/>
          </a:xfrm>
          <a:prstGeom prst="rect">
            <a:avLst/>
          </a:prstGeom>
          <a:noFill/>
          <a:ln>
            <a:noFill/>
          </a:ln>
        </p:spPr>
        <p:txBody>
          <a:bodyPr spcFirstLastPara="1" wrap="square" lIns="121900" tIns="121900" rIns="121900" bIns="121900" anchor="ctr" anchorCtr="0">
            <a:normAutofit/>
          </a:bodyPr>
          <a:lstStyle>
            <a:lvl1pPr lvl="0" algn="ctr">
              <a:lnSpc>
                <a:spcPct val="100000"/>
              </a:lnSpc>
              <a:spcBef>
                <a:spcPts val="0"/>
              </a:spcBef>
              <a:spcAft>
                <a:spcPts val="0"/>
              </a:spcAft>
              <a:buClr>
                <a:schemeClr val="dk2"/>
              </a:buClr>
              <a:buSzPts val="4300"/>
              <a:buNone/>
              <a:defRPr sz="4300">
                <a:solidFill>
                  <a:schemeClr val="dk2"/>
                </a:solidFill>
              </a:defRPr>
            </a:lvl1pPr>
            <a:lvl2pPr lvl="1" algn="ctr">
              <a:lnSpc>
                <a:spcPct val="100000"/>
              </a:lnSpc>
              <a:spcBef>
                <a:spcPts val="0"/>
              </a:spcBef>
              <a:spcAft>
                <a:spcPts val="0"/>
              </a:spcAft>
              <a:buClr>
                <a:schemeClr val="dk2"/>
              </a:buClr>
              <a:buSzPts val="4300"/>
              <a:buNone/>
              <a:defRPr sz="4300">
                <a:solidFill>
                  <a:schemeClr val="dk2"/>
                </a:solidFill>
              </a:defRPr>
            </a:lvl2pPr>
            <a:lvl3pPr lvl="2" algn="ctr">
              <a:lnSpc>
                <a:spcPct val="100000"/>
              </a:lnSpc>
              <a:spcBef>
                <a:spcPts val="0"/>
              </a:spcBef>
              <a:spcAft>
                <a:spcPts val="0"/>
              </a:spcAft>
              <a:buClr>
                <a:schemeClr val="dk2"/>
              </a:buClr>
              <a:buSzPts val="4300"/>
              <a:buNone/>
              <a:defRPr sz="4300">
                <a:solidFill>
                  <a:schemeClr val="dk2"/>
                </a:solidFill>
              </a:defRPr>
            </a:lvl3pPr>
            <a:lvl4pPr lvl="3" algn="ctr">
              <a:lnSpc>
                <a:spcPct val="100000"/>
              </a:lnSpc>
              <a:spcBef>
                <a:spcPts val="0"/>
              </a:spcBef>
              <a:spcAft>
                <a:spcPts val="0"/>
              </a:spcAft>
              <a:buClr>
                <a:schemeClr val="dk2"/>
              </a:buClr>
              <a:buSzPts val="4300"/>
              <a:buNone/>
              <a:defRPr sz="4300">
                <a:solidFill>
                  <a:schemeClr val="dk2"/>
                </a:solidFill>
              </a:defRPr>
            </a:lvl4pPr>
            <a:lvl5pPr lvl="4" algn="ctr">
              <a:lnSpc>
                <a:spcPct val="100000"/>
              </a:lnSpc>
              <a:spcBef>
                <a:spcPts val="0"/>
              </a:spcBef>
              <a:spcAft>
                <a:spcPts val="0"/>
              </a:spcAft>
              <a:buClr>
                <a:schemeClr val="dk2"/>
              </a:buClr>
              <a:buSzPts val="4300"/>
              <a:buNone/>
              <a:defRPr sz="4300">
                <a:solidFill>
                  <a:schemeClr val="dk2"/>
                </a:solidFill>
              </a:defRPr>
            </a:lvl5pPr>
            <a:lvl6pPr lvl="5" algn="ctr">
              <a:lnSpc>
                <a:spcPct val="100000"/>
              </a:lnSpc>
              <a:spcBef>
                <a:spcPts val="0"/>
              </a:spcBef>
              <a:spcAft>
                <a:spcPts val="0"/>
              </a:spcAft>
              <a:buClr>
                <a:schemeClr val="dk2"/>
              </a:buClr>
              <a:buSzPts val="4300"/>
              <a:buNone/>
              <a:defRPr sz="4300">
                <a:solidFill>
                  <a:schemeClr val="dk2"/>
                </a:solidFill>
              </a:defRPr>
            </a:lvl6pPr>
            <a:lvl7pPr lvl="6" algn="ctr">
              <a:lnSpc>
                <a:spcPct val="100000"/>
              </a:lnSpc>
              <a:spcBef>
                <a:spcPts val="0"/>
              </a:spcBef>
              <a:spcAft>
                <a:spcPts val="0"/>
              </a:spcAft>
              <a:buClr>
                <a:schemeClr val="dk2"/>
              </a:buClr>
              <a:buSzPts val="4300"/>
              <a:buNone/>
              <a:defRPr sz="4300">
                <a:solidFill>
                  <a:schemeClr val="dk2"/>
                </a:solidFill>
              </a:defRPr>
            </a:lvl7pPr>
            <a:lvl8pPr lvl="7" algn="ctr">
              <a:lnSpc>
                <a:spcPct val="100000"/>
              </a:lnSpc>
              <a:spcBef>
                <a:spcPts val="0"/>
              </a:spcBef>
              <a:spcAft>
                <a:spcPts val="0"/>
              </a:spcAft>
              <a:buClr>
                <a:schemeClr val="dk2"/>
              </a:buClr>
              <a:buSzPts val="4300"/>
              <a:buNone/>
              <a:defRPr sz="4300">
                <a:solidFill>
                  <a:schemeClr val="dk2"/>
                </a:solidFill>
              </a:defRPr>
            </a:lvl8pPr>
            <a:lvl9pPr lvl="8" algn="ctr">
              <a:lnSpc>
                <a:spcPct val="100000"/>
              </a:lnSpc>
              <a:spcBef>
                <a:spcPts val="0"/>
              </a:spcBef>
              <a:spcAft>
                <a:spcPts val="0"/>
              </a:spcAft>
              <a:buClr>
                <a:schemeClr val="dk2"/>
              </a:buClr>
              <a:buSzPts val="4300"/>
              <a:buNone/>
              <a:defRPr sz="4300">
                <a:solidFill>
                  <a:schemeClr val="dk2"/>
                </a:solidFill>
              </a:defRPr>
            </a:lvl9pPr>
          </a:lstStyle>
          <a:p>
            <a:endParaRPr/>
          </a:p>
        </p:txBody>
      </p:sp>
      <p:sp>
        <p:nvSpPr>
          <p:cNvPr id="24" name="Google Shape;24;g3f612f8e1b3_1_287"/>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g3f612f8e1b3_1_37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3700"/>
              <a:buNone/>
              <a:defRPr/>
            </a:lvl2pPr>
            <a:lvl3pPr lvl="2" algn="l">
              <a:lnSpc>
                <a:spcPct val="100000"/>
              </a:lnSpc>
              <a:spcBef>
                <a:spcPts val="0"/>
              </a:spcBef>
              <a:spcAft>
                <a:spcPts val="0"/>
              </a:spcAft>
              <a:buSzPts val="3700"/>
              <a:buNone/>
              <a:defRPr/>
            </a:lvl3pPr>
            <a:lvl4pPr lvl="3" algn="l">
              <a:lnSpc>
                <a:spcPct val="100000"/>
              </a:lnSpc>
              <a:spcBef>
                <a:spcPts val="0"/>
              </a:spcBef>
              <a:spcAft>
                <a:spcPts val="0"/>
              </a:spcAft>
              <a:buSzPts val="3700"/>
              <a:buNone/>
              <a:defRPr/>
            </a:lvl4pPr>
            <a:lvl5pPr lvl="4" algn="l">
              <a:lnSpc>
                <a:spcPct val="100000"/>
              </a:lnSpc>
              <a:spcBef>
                <a:spcPts val="0"/>
              </a:spcBef>
              <a:spcAft>
                <a:spcPts val="0"/>
              </a:spcAft>
              <a:buSzPts val="3700"/>
              <a:buNone/>
              <a:defRPr/>
            </a:lvl5pPr>
            <a:lvl6pPr lvl="5" algn="l">
              <a:lnSpc>
                <a:spcPct val="100000"/>
              </a:lnSpc>
              <a:spcBef>
                <a:spcPts val="0"/>
              </a:spcBef>
              <a:spcAft>
                <a:spcPts val="0"/>
              </a:spcAft>
              <a:buSzPts val="3700"/>
              <a:buNone/>
              <a:defRPr/>
            </a:lvl6pPr>
            <a:lvl7pPr lvl="6" algn="l">
              <a:lnSpc>
                <a:spcPct val="100000"/>
              </a:lnSpc>
              <a:spcBef>
                <a:spcPts val="0"/>
              </a:spcBef>
              <a:spcAft>
                <a:spcPts val="0"/>
              </a:spcAft>
              <a:buSzPts val="3700"/>
              <a:buNone/>
              <a:defRPr/>
            </a:lvl7pPr>
            <a:lvl8pPr lvl="7" algn="l">
              <a:lnSpc>
                <a:spcPct val="100000"/>
              </a:lnSpc>
              <a:spcBef>
                <a:spcPts val="0"/>
              </a:spcBef>
              <a:spcAft>
                <a:spcPts val="0"/>
              </a:spcAft>
              <a:buSzPts val="3700"/>
              <a:buNone/>
              <a:defRPr/>
            </a:lvl8pPr>
            <a:lvl9pPr lvl="8" algn="l">
              <a:lnSpc>
                <a:spcPct val="100000"/>
              </a:lnSpc>
              <a:spcBef>
                <a:spcPts val="0"/>
              </a:spcBef>
              <a:spcAft>
                <a:spcPts val="0"/>
              </a:spcAft>
              <a:buSzPts val="3700"/>
              <a:buNone/>
              <a:defRPr/>
            </a:lvl9pPr>
          </a:lstStyle>
          <a:p>
            <a:endParaRPr/>
          </a:p>
        </p:txBody>
      </p:sp>
      <p:sp>
        <p:nvSpPr>
          <p:cNvPr id="27" name="Google Shape;27;g3f612f8e1b3_1_374"/>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1600"/>
              </a:spcBef>
              <a:spcAft>
                <a:spcPts val="0"/>
              </a:spcAft>
              <a:buClr>
                <a:schemeClr val="dk1"/>
              </a:buClr>
              <a:buSzPts val="1800"/>
              <a:buChar char="○"/>
              <a:defRPr/>
            </a:lvl2pPr>
            <a:lvl3pPr marL="1371600" lvl="2" indent="-342900" algn="l">
              <a:lnSpc>
                <a:spcPct val="90000"/>
              </a:lnSpc>
              <a:spcBef>
                <a:spcPts val="1600"/>
              </a:spcBef>
              <a:spcAft>
                <a:spcPts val="0"/>
              </a:spcAft>
              <a:buClr>
                <a:schemeClr val="dk1"/>
              </a:buClr>
              <a:buSzPts val="1800"/>
              <a:buChar char="■"/>
              <a:defRPr/>
            </a:lvl3pPr>
            <a:lvl4pPr marL="1828800" lvl="3" indent="-342900" algn="l">
              <a:lnSpc>
                <a:spcPct val="90000"/>
              </a:lnSpc>
              <a:spcBef>
                <a:spcPts val="1600"/>
              </a:spcBef>
              <a:spcAft>
                <a:spcPts val="0"/>
              </a:spcAft>
              <a:buClr>
                <a:schemeClr val="dk1"/>
              </a:buClr>
              <a:buSzPts val="1800"/>
              <a:buChar char="●"/>
              <a:defRPr/>
            </a:lvl4pPr>
            <a:lvl5pPr marL="2286000" lvl="4" indent="-342900" algn="l">
              <a:lnSpc>
                <a:spcPct val="90000"/>
              </a:lnSpc>
              <a:spcBef>
                <a:spcPts val="1600"/>
              </a:spcBef>
              <a:spcAft>
                <a:spcPts val="0"/>
              </a:spcAft>
              <a:buClr>
                <a:schemeClr val="dk1"/>
              </a:buClr>
              <a:buSzPts val="1800"/>
              <a:buChar char="○"/>
              <a:defRPr/>
            </a:lvl5pPr>
            <a:lvl6pPr marL="2743200" lvl="5" indent="-342900" algn="l">
              <a:lnSpc>
                <a:spcPct val="90000"/>
              </a:lnSpc>
              <a:spcBef>
                <a:spcPts val="1600"/>
              </a:spcBef>
              <a:spcAft>
                <a:spcPts val="0"/>
              </a:spcAft>
              <a:buClr>
                <a:schemeClr val="dk1"/>
              </a:buClr>
              <a:buSzPts val="1800"/>
              <a:buChar char="■"/>
              <a:defRPr/>
            </a:lvl6pPr>
            <a:lvl7pPr marL="3200400" lvl="6" indent="-342900" algn="l">
              <a:lnSpc>
                <a:spcPct val="90000"/>
              </a:lnSpc>
              <a:spcBef>
                <a:spcPts val="1600"/>
              </a:spcBef>
              <a:spcAft>
                <a:spcPts val="0"/>
              </a:spcAft>
              <a:buClr>
                <a:schemeClr val="dk1"/>
              </a:buClr>
              <a:buSzPts val="1800"/>
              <a:buChar char="●"/>
              <a:defRPr/>
            </a:lvl7pPr>
            <a:lvl8pPr marL="3657600" lvl="7" indent="-342900" algn="l">
              <a:lnSpc>
                <a:spcPct val="90000"/>
              </a:lnSpc>
              <a:spcBef>
                <a:spcPts val="1600"/>
              </a:spcBef>
              <a:spcAft>
                <a:spcPts val="0"/>
              </a:spcAft>
              <a:buClr>
                <a:schemeClr val="dk1"/>
              </a:buClr>
              <a:buSzPts val="1800"/>
              <a:buChar char="○"/>
              <a:defRPr/>
            </a:lvl8pPr>
            <a:lvl9pPr marL="4114800" lvl="8" indent="-342900" algn="l">
              <a:lnSpc>
                <a:spcPct val="90000"/>
              </a:lnSpc>
              <a:spcBef>
                <a:spcPts val="1600"/>
              </a:spcBef>
              <a:spcAft>
                <a:spcPts val="1600"/>
              </a:spcAft>
              <a:buClr>
                <a:schemeClr val="dk1"/>
              </a:buClr>
              <a:buSzPts val="1800"/>
              <a:buChar char="■"/>
              <a:defRPr/>
            </a:lvl9pPr>
          </a:lstStyle>
          <a:p>
            <a:endParaRPr/>
          </a:p>
        </p:txBody>
      </p:sp>
      <p:sp>
        <p:nvSpPr>
          <p:cNvPr id="28" name="Google Shape;28;g3f612f8e1b3_1_374"/>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29" name="Google Shape;29;g3f612f8e1b3_1_374"/>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400" b="0" i="0" u="none" strike="noStrike" cap="none">
                <a:solidFill>
                  <a:srgbClr val="000000"/>
                </a:solidFill>
                <a:latin typeface="Arial"/>
                <a:ea typeface="Arial"/>
                <a:cs typeface="Arial"/>
                <a:sym typeface="Arial"/>
              </a:defRPr>
            </a:lvl9pPr>
          </a:lstStyle>
          <a:p>
            <a:endParaRPr/>
          </a:p>
        </p:txBody>
      </p:sp>
      <p:sp>
        <p:nvSpPr>
          <p:cNvPr id="30" name="Google Shape;30;g3f612f8e1b3_1_374"/>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1"/>
        <p:cNvGrpSpPr/>
        <p:nvPr/>
      </p:nvGrpSpPr>
      <p:grpSpPr>
        <a:xfrm>
          <a:off x="0" y="0"/>
          <a:ext cx="0" cy="0"/>
          <a:chOff x="0" y="0"/>
          <a:chExt cx="0" cy="0"/>
        </a:xfrm>
      </p:grpSpPr>
      <p:sp>
        <p:nvSpPr>
          <p:cNvPr id="32" name="Google Shape;32;g3f612f8e1b3_1_259"/>
          <p:cNvSpPr/>
          <p:nvPr/>
        </p:nvSpPr>
        <p:spPr>
          <a:xfrm>
            <a:off x="41" y="3766000"/>
            <a:ext cx="9827100" cy="3092100"/>
          </a:xfrm>
          <a:prstGeom prst="rtTriangle">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3" name="Google Shape;33;g3f612f8e1b3_1_259"/>
          <p:cNvSpPr/>
          <p:nvPr/>
        </p:nvSpPr>
        <p:spPr>
          <a:xfrm flipH="1">
            <a:off x="4776900" y="2067600"/>
            <a:ext cx="7415100" cy="4790400"/>
          </a:xfrm>
          <a:prstGeom prst="rtTriangle">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4" name="Google Shape;34;g3f612f8e1b3_1_259"/>
          <p:cNvSpPr/>
          <p:nvPr/>
        </p:nvSpPr>
        <p:spPr>
          <a:xfrm rot="10800000">
            <a:off x="6745206" y="-100"/>
            <a:ext cx="5446800" cy="2736900"/>
          </a:xfrm>
          <a:prstGeom prst="rtTriangle">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5" name="Google Shape;35;g3f612f8e1b3_1_259"/>
          <p:cNvSpPr/>
          <p:nvPr/>
        </p:nvSpPr>
        <p:spPr>
          <a:xfrm>
            <a:off x="271033"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36" name="Google Shape;36;g3f612f8e1b3_1_259"/>
          <p:cNvGrpSpPr/>
          <p:nvPr/>
        </p:nvGrpSpPr>
        <p:grpSpPr>
          <a:xfrm>
            <a:off x="340259" y="790"/>
            <a:ext cx="3000409" cy="1392365"/>
            <a:chOff x="255200" y="592"/>
            <a:chExt cx="2250363" cy="1044300"/>
          </a:xfrm>
        </p:grpSpPr>
        <p:sp>
          <p:nvSpPr>
            <p:cNvPr id="37" name="Google Shape;37;g3f612f8e1b3_1_259"/>
            <p:cNvSpPr/>
            <p:nvPr/>
          </p:nvSpPr>
          <p:spPr>
            <a:xfrm>
              <a:off x="764063" y="592"/>
              <a:ext cx="1741500" cy="1044300"/>
            </a:xfrm>
            <a:prstGeom prst="parallelogram">
              <a:avLst>
                <a:gd name="adj" fmla="val 153193"/>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8" name="Google Shape;38;g3f612f8e1b3_1_259"/>
            <p:cNvSpPr/>
            <p:nvPr/>
          </p:nvSpPr>
          <p:spPr>
            <a:xfrm>
              <a:off x="509632" y="592"/>
              <a:ext cx="1741500" cy="1044300"/>
            </a:xfrm>
            <a:prstGeom prst="parallelogram">
              <a:avLst>
                <a:gd name="adj" fmla="val 153193"/>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9" name="Google Shape;39;g3f612f8e1b3_1_259"/>
            <p:cNvSpPr/>
            <p:nvPr/>
          </p:nvSpPr>
          <p:spPr>
            <a:xfrm>
              <a:off x="255200" y="592"/>
              <a:ext cx="1741500" cy="1044300"/>
            </a:xfrm>
            <a:prstGeom prst="parallelogram">
              <a:avLst>
                <a:gd name="adj" fmla="val 153193"/>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0" name="Google Shape;40;g3f612f8e1b3_1_259"/>
          <p:cNvGrpSpPr/>
          <p:nvPr/>
        </p:nvGrpSpPr>
        <p:grpSpPr>
          <a:xfrm>
            <a:off x="1207163" y="790"/>
            <a:ext cx="3000409" cy="1392365"/>
            <a:chOff x="905395" y="592"/>
            <a:chExt cx="2250363" cy="1044300"/>
          </a:xfrm>
        </p:grpSpPr>
        <p:sp>
          <p:nvSpPr>
            <p:cNvPr id="41" name="Google Shape;41;g3f612f8e1b3_1_259"/>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2" name="Google Shape;42;g3f612f8e1b3_1_259"/>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3" name="Google Shape;43;g3f612f8e1b3_1_259"/>
            <p:cNvSpPr/>
            <p:nvPr/>
          </p:nvSpPr>
          <p:spPr>
            <a:xfrm>
              <a:off x="905395" y="592"/>
              <a:ext cx="1741500" cy="1044300"/>
            </a:xfrm>
            <a:prstGeom prst="parallelogram">
              <a:avLst>
                <a:gd name="adj" fmla="val 153193"/>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4" name="Google Shape;44;g3f612f8e1b3_1_259"/>
          <p:cNvGrpSpPr/>
          <p:nvPr/>
        </p:nvGrpSpPr>
        <p:grpSpPr>
          <a:xfrm>
            <a:off x="9409957" y="6784"/>
            <a:ext cx="2468375" cy="1002839"/>
            <a:chOff x="6917201" y="0"/>
            <a:chExt cx="2227776" cy="863400"/>
          </a:xfrm>
        </p:grpSpPr>
        <p:sp>
          <p:nvSpPr>
            <p:cNvPr id="45" name="Google Shape;45;g3f612f8e1b3_1_259"/>
            <p:cNvSpPr/>
            <p:nvPr/>
          </p:nvSpPr>
          <p:spPr>
            <a:xfrm>
              <a:off x="7641677"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6" name="Google Shape;46;g3f612f8e1b3_1_259"/>
            <p:cNvSpPr/>
            <p:nvPr/>
          </p:nvSpPr>
          <p:spPr>
            <a:xfrm>
              <a:off x="7279439"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47" name="Google Shape;47;g3f612f8e1b3_1_259"/>
            <p:cNvSpPr/>
            <p:nvPr/>
          </p:nvSpPr>
          <p:spPr>
            <a:xfrm>
              <a:off x="6917201"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48" name="Google Shape;48;g3f612f8e1b3_1_259"/>
          <p:cNvGrpSpPr/>
          <p:nvPr/>
        </p:nvGrpSpPr>
        <p:grpSpPr>
          <a:xfrm>
            <a:off x="8737606" y="5623802"/>
            <a:ext cx="3185497" cy="1234317"/>
            <a:chOff x="6917201" y="0"/>
            <a:chExt cx="2227776" cy="863400"/>
          </a:xfrm>
        </p:grpSpPr>
        <p:sp>
          <p:nvSpPr>
            <p:cNvPr id="49" name="Google Shape;49;g3f612f8e1b3_1_259"/>
            <p:cNvSpPr/>
            <p:nvPr/>
          </p:nvSpPr>
          <p:spPr>
            <a:xfrm>
              <a:off x="7641677" y="0"/>
              <a:ext cx="1503300" cy="863400"/>
            </a:xfrm>
            <a:prstGeom prst="parallelogram">
              <a:avLst>
                <a:gd name="adj" fmla="val 158024"/>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0" name="Google Shape;50;g3f612f8e1b3_1_259"/>
            <p:cNvSpPr/>
            <p:nvPr/>
          </p:nvSpPr>
          <p:spPr>
            <a:xfrm>
              <a:off x="7279439" y="0"/>
              <a:ext cx="1503300" cy="863400"/>
            </a:xfrm>
            <a:prstGeom prst="parallelogram">
              <a:avLst>
                <a:gd name="adj" fmla="val 158024"/>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1" name="Google Shape;51;g3f612f8e1b3_1_259"/>
            <p:cNvSpPr/>
            <p:nvPr/>
          </p:nvSpPr>
          <p:spPr>
            <a:xfrm>
              <a:off x="6917201" y="0"/>
              <a:ext cx="1503300" cy="863400"/>
            </a:xfrm>
            <a:prstGeom prst="parallelogram">
              <a:avLst>
                <a:gd name="adj" fmla="val 158024"/>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52" name="Google Shape;52;g3f612f8e1b3_1_259"/>
          <p:cNvGrpSpPr/>
          <p:nvPr/>
        </p:nvGrpSpPr>
        <p:grpSpPr>
          <a:xfrm>
            <a:off x="265762" y="5407536"/>
            <a:ext cx="3727291" cy="1444382"/>
            <a:chOff x="6917201" y="0"/>
            <a:chExt cx="2227776" cy="863400"/>
          </a:xfrm>
        </p:grpSpPr>
        <p:sp>
          <p:nvSpPr>
            <p:cNvPr id="53" name="Google Shape;53;g3f612f8e1b3_1_259"/>
            <p:cNvSpPr/>
            <p:nvPr/>
          </p:nvSpPr>
          <p:spPr>
            <a:xfrm>
              <a:off x="7641677" y="0"/>
              <a:ext cx="1503300" cy="863400"/>
            </a:xfrm>
            <a:prstGeom prst="parallelogram">
              <a:avLst>
                <a:gd name="adj" fmla="val 158024"/>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4" name="Google Shape;54;g3f612f8e1b3_1_259"/>
            <p:cNvSpPr/>
            <p:nvPr/>
          </p:nvSpPr>
          <p:spPr>
            <a:xfrm>
              <a:off x="7279439" y="0"/>
              <a:ext cx="1503300" cy="863400"/>
            </a:xfrm>
            <a:prstGeom prst="parallelogram">
              <a:avLst>
                <a:gd name="adj" fmla="val 158024"/>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5" name="Google Shape;55;g3f612f8e1b3_1_259"/>
            <p:cNvSpPr/>
            <p:nvPr/>
          </p:nvSpPr>
          <p:spPr>
            <a:xfrm>
              <a:off x="6917201" y="0"/>
              <a:ext cx="1503300" cy="863400"/>
            </a:xfrm>
            <a:prstGeom prst="parallelogram">
              <a:avLst>
                <a:gd name="adj" fmla="val 158024"/>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56" name="Google Shape;56;g3f612f8e1b3_1_259"/>
          <p:cNvSpPr txBox="1">
            <a:spLocks noGrp="1"/>
          </p:cNvSpPr>
          <p:nvPr>
            <p:ph type="ctrTitle"/>
          </p:nvPr>
        </p:nvSpPr>
        <p:spPr>
          <a:xfrm>
            <a:off x="2478271" y="2430444"/>
            <a:ext cx="7148400" cy="1930800"/>
          </a:xfrm>
          <a:prstGeom prst="rect">
            <a:avLst/>
          </a:prstGeom>
          <a:noFill/>
          <a:ln>
            <a:noFill/>
          </a:ln>
        </p:spPr>
        <p:txBody>
          <a:bodyPr spcFirstLastPara="1" wrap="square" lIns="121900" tIns="121900" rIns="121900" bIns="121900" anchor="ctr" anchorCtr="0">
            <a:normAutofit/>
          </a:bodyPr>
          <a:lstStyle>
            <a:lvl1pPr lvl="0" algn="ctr">
              <a:lnSpc>
                <a:spcPct val="100000"/>
              </a:lnSpc>
              <a:spcBef>
                <a:spcPts val="0"/>
              </a:spcBef>
              <a:spcAft>
                <a:spcPts val="0"/>
              </a:spcAft>
              <a:buSzPts val="5100"/>
              <a:buNone/>
              <a:defRPr sz="5100"/>
            </a:lvl1pPr>
            <a:lvl2pPr lvl="1" algn="ctr">
              <a:lnSpc>
                <a:spcPct val="100000"/>
              </a:lnSpc>
              <a:spcBef>
                <a:spcPts val="0"/>
              </a:spcBef>
              <a:spcAft>
                <a:spcPts val="0"/>
              </a:spcAft>
              <a:buSzPts val="5100"/>
              <a:buNone/>
              <a:defRPr sz="5100"/>
            </a:lvl2pPr>
            <a:lvl3pPr lvl="2" algn="ctr">
              <a:lnSpc>
                <a:spcPct val="100000"/>
              </a:lnSpc>
              <a:spcBef>
                <a:spcPts val="0"/>
              </a:spcBef>
              <a:spcAft>
                <a:spcPts val="0"/>
              </a:spcAft>
              <a:buSzPts val="5100"/>
              <a:buNone/>
              <a:defRPr sz="5100"/>
            </a:lvl3pPr>
            <a:lvl4pPr lvl="3" algn="ctr">
              <a:lnSpc>
                <a:spcPct val="100000"/>
              </a:lnSpc>
              <a:spcBef>
                <a:spcPts val="0"/>
              </a:spcBef>
              <a:spcAft>
                <a:spcPts val="0"/>
              </a:spcAft>
              <a:buSzPts val="5100"/>
              <a:buNone/>
              <a:defRPr sz="5100"/>
            </a:lvl4pPr>
            <a:lvl5pPr lvl="4" algn="ctr">
              <a:lnSpc>
                <a:spcPct val="100000"/>
              </a:lnSpc>
              <a:spcBef>
                <a:spcPts val="0"/>
              </a:spcBef>
              <a:spcAft>
                <a:spcPts val="0"/>
              </a:spcAft>
              <a:buSzPts val="5100"/>
              <a:buNone/>
              <a:defRPr sz="5100"/>
            </a:lvl5pPr>
            <a:lvl6pPr lvl="5" algn="ctr">
              <a:lnSpc>
                <a:spcPct val="100000"/>
              </a:lnSpc>
              <a:spcBef>
                <a:spcPts val="0"/>
              </a:spcBef>
              <a:spcAft>
                <a:spcPts val="0"/>
              </a:spcAft>
              <a:buSzPts val="5100"/>
              <a:buNone/>
              <a:defRPr sz="5100"/>
            </a:lvl6pPr>
            <a:lvl7pPr lvl="6" algn="ctr">
              <a:lnSpc>
                <a:spcPct val="100000"/>
              </a:lnSpc>
              <a:spcBef>
                <a:spcPts val="0"/>
              </a:spcBef>
              <a:spcAft>
                <a:spcPts val="0"/>
              </a:spcAft>
              <a:buSzPts val="5100"/>
              <a:buNone/>
              <a:defRPr sz="5100"/>
            </a:lvl7pPr>
            <a:lvl8pPr lvl="7" algn="ctr">
              <a:lnSpc>
                <a:spcPct val="100000"/>
              </a:lnSpc>
              <a:spcBef>
                <a:spcPts val="0"/>
              </a:spcBef>
              <a:spcAft>
                <a:spcPts val="0"/>
              </a:spcAft>
              <a:buSzPts val="5100"/>
              <a:buNone/>
              <a:defRPr sz="5100"/>
            </a:lvl8pPr>
            <a:lvl9pPr lvl="8" algn="ctr">
              <a:lnSpc>
                <a:spcPct val="100000"/>
              </a:lnSpc>
              <a:spcBef>
                <a:spcPts val="0"/>
              </a:spcBef>
              <a:spcAft>
                <a:spcPts val="0"/>
              </a:spcAft>
              <a:buSzPts val="5100"/>
              <a:buNone/>
              <a:defRPr sz="5100"/>
            </a:lvl9pPr>
          </a:lstStyle>
          <a:p>
            <a:endParaRPr/>
          </a:p>
        </p:txBody>
      </p:sp>
      <p:sp>
        <p:nvSpPr>
          <p:cNvPr id="57" name="Google Shape;57;g3f612f8e1b3_1_259"/>
          <p:cNvSpPr txBox="1">
            <a:spLocks noGrp="1"/>
          </p:cNvSpPr>
          <p:nvPr>
            <p:ph type="subTitle" idx="1"/>
          </p:nvPr>
        </p:nvSpPr>
        <p:spPr>
          <a:xfrm>
            <a:off x="2478267" y="4550878"/>
            <a:ext cx="7148400" cy="696900"/>
          </a:xfrm>
          <a:prstGeom prst="rect">
            <a:avLst/>
          </a:prstGeom>
          <a:noFill/>
          <a:ln>
            <a:noFill/>
          </a:ln>
        </p:spPr>
        <p:txBody>
          <a:bodyPr spcFirstLastPara="1" wrap="square" lIns="121900" tIns="121900" rIns="121900" bIns="121900" anchor="t" anchorCtr="0">
            <a:normAutofit/>
          </a:bodyPr>
          <a:lstStyle>
            <a:lvl1pPr lvl="0" algn="ctr">
              <a:lnSpc>
                <a:spcPct val="100000"/>
              </a:lnSpc>
              <a:spcBef>
                <a:spcPts val="0"/>
              </a:spcBef>
              <a:spcAft>
                <a:spcPts val="0"/>
              </a:spcAft>
              <a:buClr>
                <a:schemeClr val="lt1"/>
              </a:buClr>
              <a:buSzPts val="2100"/>
              <a:buNone/>
              <a:defRPr sz="2100">
                <a:solidFill>
                  <a:schemeClr val="lt1"/>
                </a:solidFill>
              </a:defRPr>
            </a:lvl1pPr>
            <a:lvl2pPr lvl="1" algn="ctr">
              <a:lnSpc>
                <a:spcPct val="100000"/>
              </a:lnSpc>
              <a:spcBef>
                <a:spcPts val="0"/>
              </a:spcBef>
              <a:spcAft>
                <a:spcPts val="0"/>
              </a:spcAft>
              <a:buClr>
                <a:schemeClr val="lt1"/>
              </a:buClr>
              <a:buSzPts val="2100"/>
              <a:buNone/>
              <a:defRPr sz="2100">
                <a:solidFill>
                  <a:schemeClr val="lt1"/>
                </a:solidFill>
              </a:defRPr>
            </a:lvl2pPr>
            <a:lvl3pPr lvl="2" algn="ctr">
              <a:lnSpc>
                <a:spcPct val="100000"/>
              </a:lnSpc>
              <a:spcBef>
                <a:spcPts val="0"/>
              </a:spcBef>
              <a:spcAft>
                <a:spcPts val="0"/>
              </a:spcAft>
              <a:buClr>
                <a:schemeClr val="lt1"/>
              </a:buClr>
              <a:buSzPts val="2100"/>
              <a:buNone/>
              <a:defRPr sz="2100">
                <a:solidFill>
                  <a:schemeClr val="lt1"/>
                </a:solidFill>
              </a:defRPr>
            </a:lvl3pPr>
            <a:lvl4pPr lvl="3" algn="ctr">
              <a:lnSpc>
                <a:spcPct val="100000"/>
              </a:lnSpc>
              <a:spcBef>
                <a:spcPts val="0"/>
              </a:spcBef>
              <a:spcAft>
                <a:spcPts val="0"/>
              </a:spcAft>
              <a:buClr>
                <a:schemeClr val="lt1"/>
              </a:buClr>
              <a:buSzPts val="2100"/>
              <a:buNone/>
              <a:defRPr sz="2100">
                <a:solidFill>
                  <a:schemeClr val="lt1"/>
                </a:solidFill>
              </a:defRPr>
            </a:lvl4pPr>
            <a:lvl5pPr lvl="4" algn="ctr">
              <a:lnSpc>
                <a:spcPct val="100000"/>
              </a:lnSpc>
              <a:spcBef>
                <a:spcPts val="0"/>
              </a:spcBef>
              <a:spcAft>
                <a:spcPts val="0"/>
              </a:spcAft>
              <a:buClr>
                <a:schemeClr val="lt1"/>
              </a:buClr>
              <a:buSzPts val="2100"/>
              <a:buNone/>
              <a:defRPr sz="2100">
                <a:solidFill>
                  <a:schemeClr val="lt1"/>
                </a:solidFill>
              </a:defRPr>
            </a:lvl5pPr>
            <a:lvl6pPr lvl="5" algn="ctr">
              <a:lnSpc>
                <a:spcPct val="100000"/>
              </a:lnSpc>
              <a:spcBef>
                <a:spcPts val="0"/>
              </a:spcBef>
              <a:spcAft>
                <a:spcPts val="0"/>
              </a:spcAft>
              <a:buClr>
                <a:schemeClr val="lt1"/>
              </a:buClr>
              <a:buSzPts val="2100"/>
              <a:buNone/>
              <a:defRPr sz="2100">
                <a:solidFill>
                  <a:schemeClr val="lt1"/>
                </a:solidFill>
              </a:defRPr>
            </a:lvl6pPr>
            <a:lvl7pPr lvl="6" algn="ctr">
              <a:lnSpc>
                <a:spcPct val="100000"/>
              </a:lnSpc>
              <a:spcBef>
                <a:spcPts val="0"/>
              </a:spcBef>
              <a:spcAft>
                <a:spcPts val="0"/>
              </a:spcAft>
              <a:buClr>
                <a:schemeClr val="lt1"/>
              </a:buClr>
              <a:buSzPts val="2100"/>
              <a:buNone/>
              <a:defRPr sz="2100">
                <a:solidFill>
                  <a:schemeClr val="lt1"/>
                </a:solidFill>
              </a:defRPr>
            </a:lvl7pPr>
            <a:lvl8pPr lvl="7" algn="ctr">
              <a:lnSpc>
                <a:spcPct val="100000"/>
              </a:lnSpc>
              <a:spcBef>
                <a:spcPts val="0"/>
              </a:spcBef>
              <a:spcAft>
                <a:spcPts val="0"/>
              </a:spcAft>
              <a:buClr>
                <a:schemeClr val="lt1"/>
              </a:buClr>
              <a:buSzPts val="2100"/>
              <a:buNone/>
              <a:defRPr sz="2100">
                <a:solidFill>
                  <a:schemeClr val="lt1"/>
                </a:solidFill>
              </a:defRPr>
            </a:lvl8pPr>
            <a:lvl9pPr lvl="8" algn="ctr">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58" name="Google Shape;58;g3f612f8e1b3_1_259"/>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59"/>
        <p:cNvGrpSpPr/>
        <p:nvPr/>
      </p:nvGrpSpPr>
      <p:grpSpPr>
        <a:xfrm>
          <a:off x="0" y="0"/>
          <a:ext cx="0" cy="0"/>
          <a:chOff x="0" y="0"/>
          <a:chExt cx="0" cy="0"/>
        </a:xfrm>
      </p:grpSpPr>
      <p:sp>
        <p:nvSpPr>
          <p:cNvPr id="60" name="Google Shape;60;g3f612f8e1b3_1_299"/>
          <p:cNvSpPr/>
          <p:nvPr/>
        </p:nvSpPr>
        <p:spPr>
          <a:xfrm flipH="1">
            <a:off x="4776900" y="2067600"/>
            <a:ext cx="7415100" cy="47904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1" name="Google Shape;61;g3f612f8e1b3_1_299"/>
          <p:cNvSpPr/>
          <p:nvPr/>
        </p:nvSpPr>
        <p:spPr>
          <a:xfrm>
            <a:off x="41" y="3766000"/>
            <a:ext cx="9827100" cy="3092100"/>
          </a:xfrm>
          <a:prstGeom prst="rtTriangle">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2" name="Google Shape;62;g3f612f8e1b3_1_299"/>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3" name="Google Shape;63;g3f612f8e1b3_1_299"/>
          <p:cNvSpPr txBox="1">
            <a:spLocks noGrp="1"/>
          </p:cNvSpPr>
          <p:nvPr>
            <p:ph type="title"/>
          </p:nvPr>
        </p:nvSpPr>
        <p:spPr>
          <a:xfrm>
            <a:off x="1092200" y="1127467"/>
            <a:ext cx="10007700" cy="12729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sz="4000"/>
            </a:lvl1pPr>
            <a:lvl2pPr lvl="1" algn="l">
              <a:lnSpc>
                <a:spcPct val="100000"/>
              </a:lnSpc>
              <a:spcBef>
                <a:spcPts val="0"/>
              </a:spcBef>
              <a:spcAft>
                <a:spcPts val="0"/>
              </a:spcAft>
              <a:buSzPts val="4000"/>
              <a:buNone/>
              <a:defRPr sz="4000"/>
            </a:lvl2pPr>
            <a:lvl3pPr lvl="2" algn="l">
              <a:lnSpc>
                <a:spcPct val="100000"/>
              </a:lnSpc>
              <a:spcBef>
                <a:spcPts val="0"/>
              </a:spcBef>
              <a:spcAft>
                <a:spcPts val="0"/>
              </a:spcAft>
              <a:buSzPts val="4000"/>
              <a:buNone/>
              <a:defRPr sz="4000"/>
            </a:lvl3pPr>
            <a:lvl4pPr lvl="3" algn="l">
              <a:lnSpc>
                <a:spcPct val="100000"/>
              </a:lnSpc>
              <a:spcBef>
                <a:spcPts val="0"/>
              </a:spcBef>
              <a:spcAft>
                <a:spcPts val="0"/>
              </a:spcAft>
              <a:buSzPts val="4000"/>
              <a:buNone/>
              <a:defRPr sz="4000"/>
            </a:lvl4pPr>
            <a:lvl5pPr lvl="4" algn="l">
              <a:lnSpc>
                <a:spcPct val="100000"/>
              </a:lnSpc>
              <a:spcBef>
                <a:spcPts val="0"/>
              </a:spcBef>
              <a:spcAft>
                <a:spcPts val="0"/>
              </a:spcAft>
              <a:buSzPts val="4000"/>
              <a:buNone/>
              <a:defRPr sz="4000"/>
            </a:lvl5pPr>
            <a:lvl6pPr lvl="5" algn="l">
              <a:lnSpc>
                <a:spcPct val="100000"/>
              </a:lnSpc>
              <a:spcBef>
                <a:spcPts val="0"/>
              </a:spcBef>
              <a:spcAft>
                <a:spcPts val="0"/>
              </a:spcAft>
              <a:buSzPts val="4000"/>
              <a:buNone/>
              <a:defRPr sz="4000"/>
            </a:lvl6pPr>
            <a:lvl7pPr lvl="6" algn="l">
              <a:lnSpc>
                <a:spcPct val="100000"/>
              </a:lnSpc>
              <a:spcBef>
                <a:spcPts val="0"/>
              </a:spcBef>
              <a:spcAft>
                <a:spcPts val="0"/>
              </a:spcAft>
              <a:buSzPts val="4000"/>
              <a:buNone/>
              <a:defRPr sz="4000"/>
            </a:lvl7pPr>
            <a:lvl8pPr lvl="7" algn="l">
              <a:lnSpc>
                <a:spcPct val="100000"/>
              </a:lnSpc>
              <a:spcBef>
                <a:spcPts val="0"/>
              </a:spcBef>
              <a:spcAft>
                <a:spcPts val="0"/>
              </a:spcAft>
              <a:buSzPts val="4000"/>
              <a:buNone/>
              <a:defRPr sz="4000"/>
            </a:lvl8pPr>
            <a:lvl9pPr lvl="8" algn="l">
              <a:lnSpc>
                <a:spcPct val="100000"/>
              </a:lnSpc>
              <a:spcBef>
                <a:spcPts val="0"/>
              </a:spcBef>
              <a:spcAft>
                <a:spcPts val="0"/>
              </a:spcAft>
              <a:buSzPts val="4000"/>
              <a:buNone/>
              <a:defRPr sz="4000"/>
            </a:lvl9pPr>
          </a:lstStyle>
          <a:p>
            <a:endParaRPr/>
          </a:p>
        </p:txBody>
      </p:sp>
      <p:sp>
        <p:nvSpPr>
          <p:cNvPr id="64" name="Google Shape;64;g3f612f8e1b3_1_299"/>
          <p:cNvSpPr txBox="1">
            <a:spLocks noGrp="1"/>
          </p:cNvSpPr>
          <p:nvPr>
            <p:ph type="body" idx="1"/>
          </p:nvPr>
        </p:nvSpPr>
        <p:spPr>
          <a:xfrm>
            <a:off x="1092200" y="2654300"/>
            <a:ext cx="10007700" cy="32640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65" name="Google Shape;65;g3f612f8e1b3_1_299"/>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6"/>
        <p:cNvGrpSpPr/>
        <p:nvPr/>
      </p:nvGrpSpPr>
      <p:grpSpPr>
        <a:xfrm>
          <a:off x="0" y="0"/>
          <a:ext cx="0" cy="0"/>
          <a:chOff x="0" y="0"/>
          <a:chExt cx="0" cy="0"/>
        </a:xfrm>
      </p:grpSpPr>
      <p:sp>
        <p:nvSpPr>
          <p:cNvPr id="67" name="Google Shape;67;g3f612f8e1b3_1_306"/>
          <p:cNvSpPr/>
          <p:nvPr/>
        </p:nvSpPr>
        <p:spPr>
          <a:xfrm flipH="1">
            <a:off x="4776900" y="2067600"/>
            <a:ext cx="7415100" cy="47904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8" name="Google Shape;68;g3f612f8e1b3_1_306"/>
          <p:cNvSpPr/>
          <p:nvPr/>
        </p:nvSpPr>
        <p:spPr>
          <a:xfrm>
            <a:off x="41" y="3766000"/>
            <a:ext cx="9827100" cy="3092100"/>
          </a:xfrm>
          <a:prstGeom prst="rtTriangle">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69" name="Google Shape;69;g3f612f8e1b3_1_306"/>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0" name="Google Shape;70;g3f612f8e1b3_1_306"/>
          <p:cNvSpPr txBox="1">
            <a:spLocks noGrp="1"/>
          </p:cNvSpPr>
          <p:nvPr>
            <p:ph type="title"/>
          </p:nvPr>
        </p:nvSpPr>
        <p:spPr>
          <a:xfrm>
            <a:off x="1092200" y="1127467"/>
            <a:ext cx="10007700" cy="12729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sz="4000"/>
            </a:lvl1pPr>
            <a:lvl2pPr lvl="1" algn="l">
              <a:lnSpc>
                <a:spcPct val="100000"/>
              </a:lnSpc>
              <a:spcBef>
                <a:spcPts val="0"/>
              </a:spcBef>
              <a:spcAft>
                <a:spcPts val="0"/>
              </a:spcAft>
              <a:buSzPts val="4000"/>
              <a:buNone/>
              <a:defRPr sz="4000"/>
            </a:lvl2pPr>
            <a:lvl3pPr lvl="2" algn="l">
              <a:lnSpc>
                <a:spcPct val="100000"/>
              </a:lnSpc>
              <a:spcBef>
                <a:spcPts val="0"/>
              </a:spcBef>
              <a:spcAft>
                <a:spcPts val="0"/>
              </a:spcAft>
              <a:buSzPts val="4000"/>
              <a:buNone/>
              <a:defRPr sz="4000"/>
            </a:lvl3pPr>
            <a:lvl4pPr lvl="3" algn="l">
              <a:lnSpc>
                <a:spcPct val="100000"/>
              </a:lnSpc>
              <a:spcBef>
                <a:spcPts val="0"/>
              </a:spcBef>
              <a:spcAft>
                <a:spcPts val="0"/>
              </a:spcAft>
              <a:buSzPts val="4000"/>
              <a:buNone/>
              <a:defRPr sz="4000"/>
            </a:lvl4pPr>
            <a:lvl5pPr lvl="4" algn="l">
              <a:lnSpc>
                <a:spcPct val="100000"/>
              </a:lnSpc>
              <a:spcBef>
                <a:spcPts val="0"/>
              </a:spcBef>
              <a:spcAft>
                <a:spcPts val="0"/>
              </a:spcAft>
              <a:buSzPts val="4000"/>
              <a:buNone/>
              <a:defRPr sz="4000"/>
            </a:lvl5pPr>
            <a:lvl6pPr lvl="5" algn="l">
              <a:lnSpc>
                <a:spcPct val="100000"/>
              </a:lnSpc>
              <a:spcBef>
                <a:spcPts val="0"/>
              </a:spcBef>
              <a:spcAft>
                <a:spcPts val="0"/>
              </a:spcAft>
              <a:buSzPts val="4000"/>
              <a:buNone/>
              <a:defRPr sz="4000"/>
            </a:lvl6pPr>
            <a:lvl7pPr lvl="6" algn="l">
              <a:lnSpc>
                <a:spcPct val="100000"/>
              </a:lnSpc>
              <a:spcBef>
                <a:spcPts val="0"/>
              </a:spcBef>
              <a:spcAft>
                <a:spcPts val="0"/>
              </a:spcAft>
              <a:buSzPts val="4000"/>
              <a:buNone/>
              <a:defRPr sz="4000"/>
            </a:lvl7pPr>
            <a:lvl8pPr lvl="7" algn="l">
              <a:lnSpc>
                <a:spcPct val="100000"/>
              </a:lnSpc>
              <a:spcBef>
                <a:spcPts val="0"/>
              </a:spcBef>
              <a:spcAft>
                <a:spcPts val="0"/>
              </a:spcAft>
              <a:buSzPts val="4000"/>
              <a:buNone/>
              <a:defRPr sz="4000"/>
            </a:lvl8pPr>
            <a:lvl9pPr lvl="8" algn="l">
              <a:lnSpc>
                <a:spcPct val="100000"/>
              </a:lnSpc>
              <a:spcBef>
                <a:spcPts val="0"/>
              </a:spcBef>
              <a:spcAft>
                <a:spcPts val="0"/>
              </a:spcAft>
              <a:buSzPts val="4000"/>
              <a:buNone/>
              <a:defRPr sz="4000"/>
            </a:lvl9pPr>
          </a:lstStyle>
          <a:p>
            <a:endParaRPr/>
          </a:p>
        </p:txBody>
      </p:sp>
      <p:sp>
        <p:nvSpPr>
          <p:cNvPr id="71" name="Google Shape;71;g3f612f8e1b3_1_306"/>
          <p:cNvSpPr txBox="1">
            <a:spLocks noGrp="1"/>
          </p:cNvSpPr>
          <p:nvPr>
            <p:ph type="body" idx="1"/>
          </p:nvPr>
        </p:nvSpPr>
        <p:spPr>
          <a:xfrm>
            <a:off x="1092200" y="2654300"/>
            <a:ext cx="4914900" cy="32640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72" name="Google Shape;72;g3f612f8e1b3_1_306"/>
          <p:cNvSpPr txBox="1">
            <a:spLocks noGrp="1"/>
          </p:cNvSpPr>
          <p:nvPr>
            <p:ph type="body" idx="2"/>
          </p:nvPr>
        </p:nvSpPr>
        <p:spPr>
          <a:xfrm>
            <a:off x="6184900" y="2654300"/>
            <a:ext cx="4914900" cy="32640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73" name="Google Shape;73;g3f612f8e1b3_1_306"/>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4"/>
        <p:cNvGrpSpPr/>
        <p:nvPr/>
      </p:nvGrpSpPr>
      <p:grpSpPr>
        <a:xfrm>
          <a:off x="0" y="0"/>
          <a:ext cx="0" cy="0"/>
          <a:chOff x="0" y="0"/>
          <a:chExt cx="0" cy="0"/>
        </a:xfrm>
      </p:grpSpPr>
      <p:sp>
        <p:nvSpPr>
          <p:cNvPr id="75" name="Google Shape;75;g3f612f8e1b3_1_314"/>
          <p:cNvSpPr/>
          <p:nvPr/>
        </p:nvSpPr>
        <p:spPr>
          <a:xfrm flipH="1">
            <a:off x="4776900" y="2067600"/>
            <a:ext cx="7415100" cy="47904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6" name="Google Shape;76;g3f612f8e1b3_1_314"/>
          <p:cNvSpPr/>
          <p:nvPr/>
        </p:nvSpPr>
        <p:spPr>
          <a:xfrm>
            <a:off x="41" y="3766000"/>
            <a:ext cx="9827100" cy="3092100"/>
          </a:xfrm>
          <a:prstGeom prst="rtTriangle">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7" name="Google Shape;77;g3f612f8e1b3_1_314"/>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78" name="Google Shape;78;g3f612f8e1b3_1_314"/>
          <p:cNvSpPr txBox="1">
            <a:spLocks noGrp="1"/>
          </p:cNvSpPr>
          <p:nvPr>
            <p:ph type="title"/>
          </p:nvPr>
        </p:nvSpPr>
        <p:spPr>
          <a:xfrm>
            <a:off x="1092200" y="1127467"/>
            <a:ext cx="10007700" cy="12729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sz="4000"/>
            </a:lvl1pPr>
            <a:lvl2pPr lvl="1" algn="l">
              <a:lnSpc>
                <a:spcPct val="100000"/>
              </a:lnSpc>
              <a:spcBef>
                <a:spcPts val="0"/>
              </a:spcBef>
              <a:spcAft>
                <a:spcPts val="0"/>
              </a:spcAft>
              <a:buSzPts val="4000"/>
              <a:buNone/>
              <a:defRPr sz="4000"/>
            </a:lvl2pPr>
            <a:lvl3pPr lvl="2" algn="l">
              <a:lnSpc>
                <a:spcPct val="100000"/>
              </a:lnSpc>
              <a:spcBef>
                <a:spcPts val="0"/>
              </a:spcBef>
              <a:spcAft>
                <a:spcPts val="0"/>
              </a:spcAft>
              <a:buSzPts val="4000"/>
              <a:buNone/>
              <a:defRPr sz="4000"/>
            </a:lvl3pPr>
            <a:lvl4pPr lvl="3" algn="l">
              <a:lnSpc>
                <a:spcPct val="100000"/>
              </a:lnSpc>
              <a:spcBef>
                <a:spcPts val="0"/>
              </a:spcBef>
              <a:spcAft>
                <a:spcPts val="0"/>
              </a:spcAft>
              <a:buSzPts val="4000"/>
              <a:buNone/>
              <a:defRPr sz="4000"/>
            </a:lvl4pPr>
            <a:lvl5pPr lvl="4" algn="l">
              <a:lnSpc>
                <a:spcPct val="100000"/>
              </a:lnSpc>
              <a:spcBef>
                <a:spcPts val="0"/>
              </a:spcBef>
              <a:spcAft>
                <a:spcPts val="0"/>
              </a:spcAft>
              <a:buSzPts val="4000"/>
              <a:buNone/>
              <a:defRPr sz="4000"/>
            </a:lvl5pPr>
            <a:lvl6pPr lvl="5" algn="l">
              <a:lnSpc>
                <a:spcPct val="100000"/>
              </a:lnSpc>
              <a:spcBef>
                <a:spcPts val="0"/>
              </a:spcBef>
              <a:spcAft>
                <a:spcPts val="0"/>
              </a:spcAft>
              <a:buSzPts val="4000"/>
              <a:buNone/>
              <a:defRPr sz="4000"/>
            </a:lvl6pPr>
            <a:lvl7pPr lvl="6" algn="l">
              <a:lnSpc>
                <a:spcPct val="100000"/>
              </a:lnSpc>
              <a:spcBef>
                <a:spcPts val="0"/>
              </a:spcBef>
              <a:spcAft>
                <a:spcPts val="0"/>
              </a:spcAft>
              <a:buSzPts val="4000"/>
              <a:buNone/>
              <a:defRPr sz="4000"/>
            </a:lvl7pPr>
            <a:lvl8pPr lvl="7" algn="l">
              <a:lnSpc>
                <a:spcPct val="100000"/>
              </a:lnSpc>
              <a:spcBef>
                <a:spcPts val="0"/>
              </a:spcBef>
              <a:spcAft>
                <a:spcPts val="0"/>
              </a:spcAft>
              <a:buSzPts val="4000"/>
              <a:buNone/>
              <a:defRPr sz="4000"/>
            </a:lvl8pPr>
            <a:lvl9pPr lvl="8" algn="l">
              <a:lnSpc>
                <a:spcPct val="100000"/>
              </a:lnSpc>
              <a:spcBef>
                <a:spcPts val="0"/>
              </a:spcBef>
              <a:spcAft>
                <a:spcPts val="0"/>
              </a:spcAft>
              <a:buSzPts val="4000"/>
              <a:buNone/>
              <a:defRPr sz="4000"/>
            </a:lvl9pPr>
          </a:lstStyle>
          <a:p>
            <a:endParaRPr/>
          </a:p>
        </p:txBody>
      </p:sp>
      <p:sp>
        <p:nvSpPr>
          <p:cNvPr id="79" name="Google Shape;79;g3f612f8e1b3_1_314"/>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0"/>
        <p:cNvGrpSpPr/>
        <p:nvPr/>
      </p:nvGrpSpPr>
      <p:grpSpPr>
        <a:xfrm>
          <a:off x="0" y="0"/>
          <a:ext cx="0" cy="0"/>
          <a:chOff x="0" y="0"/>
          <a:chExt cx="0" cy="0"/>
        </a:xfrm>
      </p:grpSpPr>
      <p:sp>
        <p:nvSpPr>
          <p:cNvPr id="81" name="Google Shape;81;g3f612f8e1b3_1_320"/>
          <p:cNvSpPr/>
          <p:nvPr/>
        </p:nvSpPr>
        <p:spPr>
          <a:xfrm flipH="1">
            <a:off x="4776900" y="2067600"/>
            <a:ext cx="7415100" cy="47904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2" name="Google Shape;82;g3f612f8e1b3_1_320"/>
          <p:cNvSpPr/>
          <p:nvPr/>
        </p:nvSpPr>
        <p:spPr>
          <a:xfrm>
            <a:off x="41" y="3766000"/>
            <a:ext cx="9827100" cy="3092100"/>
          </a:xfrm>
          <a:prstGeom prst="rtTriangle">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3" name="Google Shape;83;g3f612f8e1b3_1_320"/>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4" name="Google Shape;84;g3f612f8e1b3_1_320"/>
          <p:cNvSpPr txBox="1">
            <a:spLocks noGrp="1"/>
          </p:cNvSpPr>
          <p:nvPr>
            <p:ph type="title"/>
          </p:nvPr>
        </p:nvSpPr>
        <p:spPr>
          <a:xfrm>
            <a:off x="1092200" y="1127467"/>
            <a:ext cx="4945500" cy="18441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sz="4000"/>
            </a:lvl1pPr>
            <a:lvl2pPr lvl="1" algn="l">
              <a:lnSpc>
                <a:spcPct val="100000"/>
              </a:lnSpc>
              <a:spcBef>
                <a:spcPts val="0"/>
              </a:spcBef>
              <a:spcAft>
                <a:spcPts val="0"/>
              </a:spcAft>
              <a:buSzPts val="4000"/>
              <a:buNone/>
              <a:defRPr sz="4000"/>
            </a:lvl2pPr>
            <a:lvl3pPr lvl="2" algn="l">
              <a:lnSpc>
                <a:spcPct val="100000"/>
              </a:lnSpc>
              <a:spcBef>
                <a:spcPts val="0"/>
              </a:spcBef>
              <a:spcAft>
                <a:spcPts val="0"/>
              </a:spcAft>
              <a:buSzPts val="4000"/>
              <a:buNone/>
              <a:defRPr sz="4000"/>
            </a:lvl3pPr>
            <a:lvl4pPr lvl="3" algn="l">
              <a:lnSpc>
                <a:spcPct val="100000"/>
              </a:lnSpc>
              <a:spcBef>
                <a:spcPts val="0"/>
              </a:spcBef>
              <a:spcAft>
                <a:spcPts val="0"/>
              </a:spcAft>
              <a:buSzPts val="4000"/>
              <a:buNone/>
              <a:defRPr sz="4000"/>
            </a:lvl4pPr>
            <a:lvl5pPr lvl="4" algn="l">
              <a:lnSpc>
                <a:spcPct val="100000"/>
              </a:lnSpc>
              <a:spcBef>
                <a:spcPts val="0"/>
              </a:spcBef>
              <a:spcAft>
                <a:spcPts val="0"/>
              </a:spcAft>
              <a:buSzPts val="4000"/>
              <a:buNone/>
              <a:defRPr sz="4000"/>
            </a:lvl5pPr>
            <a:lvl6pPr lvl="5" algn="l">
              <a:lnSpc>
                <a:spcPct val="100000"/>
              </a:lnSpc>
              <a:spcBef>
                <a:spcPts val="0"/>
              </a:spcBef>
              <a:spcAft>
                <a:spcPts val="0"/>
              </a:spcAft>
              <a:buSzPts val="4000"/>
              <a:buNone/>
              <a:defRPr sz="4000"/>
            </a:lvl6pPr>
            <a:lvl7pPr lvl="6" algn="l">
              <a:lnSpc>
                <a:spcPct val="100000"/>
              </a:lnSpc>
              <a:spcBef>
                <a:spcPts val="0"/>
              </a:spcBef>
              <a:spcAft>
                <a:spcPts val="0"/>
              </a:spcAft>
              <a:buSzPts val="4000"/>
              <a:buNone/>
              <a:defRPr sz="4000"/>
            </a:lvl7pPr>
            <a:lvl8pPr lvl="7" algn="l">
              <a:lnSpc>
                <a:spcPct val="100000"/>
              </a:lnSpc>
              <a:spcBef>
                <a:spcPts val="0"/>
              </a:spcBef>
              <a:spcAft>
                <a:spcPts val="0"/>
              </a:spcAft>
              <a:buSzPts val="4000"/>
              <a:buNone/>
              <a:defRPr sz="4000"/>
            </a:lvl8pPr>
            <a:lvl9pPr lvl="8" algn="l">
              <a:lnSpc>
                <a:spcPct val="100000"/>
              </a:lnSpc>
              <a:spcBef>
                <a:spcPts val="0"/>
              </a:spcBef>
              <a:spcAft>
                <a:spcPts val="0"/>
              </a:spcAft>
              <a:buSzPts val="4000"/>
              <a:buNone/>
              <a:defRPr sz="4000"/>
            </a:lvl9pPr>
          </a:lstStyle>
          <a:p>
            <a:endParaRPr/>
          </a:p>
        </p:txBody>
      </p:sp>
      <p:sp>
        <p:nvSpPr>
          <p:cNvPr id="85" name="Google Shape;85;g3f612f8e1b3_1_320"/>
          <p:cNvSpPr txBox="1">
            <a:spLocks noGrp="1"/>
          </p:cNvSpPr>
          <p:nvPr>
            <p:ph type="body" idx="1"/>
          </p:nvPr>
        </p:nvSpPr>
        <p:spPr>
          <a:xfrm>
            <a:off x="1107600" y="3092067"/>
            <a:ext cx="4945500" cy="28263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86" name="Google Shape;86;g3f612f8e1b3_1_320"/>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7"/>
        <p:cNvGrpSpPr/>
        <p:nvPr/>
      </p:nvGrpSpPr>
      <p:grpSpPr>
        <a:xfrm>
          <a:off x="0" y="0"/>
          <a:ext cx="0" cy="0"/>
          <a:chOff x="0" y="0"/>
          <a:chExt cx="0" cy="0"/>
        </a:xfrm>
      </p:grpSpPr>
      <p:sp>
        <p:nvSpPr>
          <p:cNvPr id="88" name="Google Shape;88;g3f612f8e1b3_1_327"/>
          <p:cNvSpPr/>
          <p:nvPr/>
        </p:nvSpPr>
        <p:spPr>
          <a:xfrm>
            <a:off x="0" y="3764192"/>
            <a:ext cx="9825600" cy="3089100"/>
          </a:xfrm>
          <a:prstGeom prst="rtTriangle">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9" name="Google Shape;89;g3f612f8e1b3_1_327"/>
          <p:cNvSpPr/>
          <p:nvPr/>
        </p:nvSpPr>
        <p:spPr>
          <a:xfrm flipH="1">
            <a:off x="4777714" y="2072150"/>
            <a:ext cx="7413900" cy="47859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0" name="Google Shape;90;g3f612f8e1b3_1_327"/>
          <p:cNvGrpSpPr/>
          <p:nvPr/>
        </p:nvGrpSpPr>
        <p:grpSpPr>
          <a:xfrm>
            <a:off x="341189" y="-11"/>
            <a:ext cx="3001758" cy="1391229"/>
            <a:chOff x="3961956" y="4383950"/>
            <a:chExt cx="1160548" cy="548700"/>
          </a:xfrm>
        </p:grpSpPr>
        <p:sp>
          <p:nvSpPr>
            <p:cNvPr id="91" name="Google Shape;91;g3f612f8e1b3_1_327"/>
            <p:cNvSpPr/>
            <p:nvPr/>
          </p:nvSpPr>
          <p:spPr>
            <a:xfrm>
              <a:off x="4224904" y="4383950"/>
              <a:ext cx="897600" cy="548700"/>
            </a:xfrm>
            <a:prstGeom prst="parallelogram">
              <a:avLst>
                <a:gd name="adj" fmla="val 153193"/>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2" name="Google Shape;92;g3f612f8e1b3_1_327"/>
            <p:cNvSpPr/>
            <p:nvPr/>
          </p:nvSpPr>
          <p:spPr>
            <a:xfrm>
              <a:off x="4093430" y="4383950"/>
              <a:ext cx="897600" cy="548700"/>
            </a:xfrm>
            <a:prstGeom prst="parallelogram">
              <a:avLst>
                <a:gd name="adj" fmla="val 153193"/>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3" name="Google Shape;93;g3f612f8e1b3_1_327"/>
            <p:cNvSpPr/>
            <p:nvPr/>
          </p:nvSpPr>
          <p:spPr>
            <a:xfrm>
              <a:off x="3961956" y="4383950"/>
              <a:ext cx="897600" cy="548700"/>
            </a:xfrm>
            <a:prstGeom prst="parallelogram">
              <a:avLst>
                <a:gd name="adj" fmla="val 153193"/>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94" name="Google Shape;94;g3f612f8e1b3_1_327"/>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95" name="Google Shape;95;g3f612f8e1b3_1_327"/>
          <p:cNvGrpSpPr/>
          <p:nvPr/>
        </p:nvGrpSpPr>
        <p:grpSpPr>
          <a:xfrm>
            <a:off x="46579" y="6029501"/>
            <a:ext cx="2124407" cy="822734"/>
            <a:chOff x="6917201" y="0"/>
            <a:chExt cx="2227776" cy="863400"/>
          </a:xfrm>
        </p:grpSpPr>
        <p:sp>
          <p:nvSpPr>
            <p:cNvPr id="96" name="Google Shape;96;g3f612f8e1b3_1_327"/>
            <p:cNvSpPr/>
            <p:nvPr/>
          </p:nvSpPr>
          <p:spPr>
            <a:xfrm>
              <a:off x="7641677" y="0"/>
              <a:ext cx="1503300" cy="863400"/>
            </a:xfrm>
            <a:prstGeom prst="parallelogram">
              <a:avLst>
                <a:gd name="adj" fmla="val 158024"/>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7" name="Google Shape;97;g3f612f8e1b3_1_327"/>
            <p:cNvSpPr/>
            <p:nvPr/>
          </p:nvSpPr>
          <p:spPr>
            <a:xfrm>
              <a:off x="7279439" y="0"/>
              <a:ext cx="1503300" cy="863400"/>
            </a:xfrm>
            <a:prstGeom prst="parallelogram">
              <a:avLst>
                <a:gd name="adj" fmla="val 158024"/>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98" name="Google Shape;98;g3f612f8e1b3_1_327"/>
            <p:cNvSpPr/>
            <p:nvPr/>
          </p:nvSpPr>
          <p:spPr>
            <a:xfrm>
              <a:off x="6917201" y="0"/>
              <a:ext cx="1503300" cy="863400"/>
            </a:xfrm>
            <a:prstGeom prst="parallelogram">
              <a:avLst>
                <a:gd name="adj" fmla="val 158024"/>
              </a:avLst>
            </a:prstGeom>
            <a:solidFill>
              <a:schemeClr val="accent6"/>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99" name="Google Shape;99;g3f612f8e1b3_1_327"/>
          <p:cNvGrpSpPr/>
          <p:nvPr/>
        </p:nvGrpSpPr>
        <p:grpSpPr>
          <a:xfrm>
            <a:off x="7848470" y="1657"/>
            <a:ext cx="4343271" cy="1681990"/>
            <a:chOff x="6917201" y="0"/>
            <a:chExt cx="2227776" cy="863400"/>
          </a:xfrm>
        </p:grpSpPr>
        <p:sp>
          <p:nvSpPr>
            <p:cNvPr id="100" name="Google Shape;100;g3f612f8e1b3_1_327"/>
            <p:cNvSpPr/>
            <p:nvPr/>
          </p:nvSpPr>
          <p:spPr>
            <a:xfrm>
              <a:off x="7641677" y="0"/>
              <a:ext cx="1503300" cy="863400"/>
            </a:xfrm>
            <a:prstGeom prst="parallelogram">
              <a:avLst>
                <a:gd name="adj" fmla="val 158024"/>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1" name="Google Shape;101;g3f612f8e1b3_1_327"/>
            <p:cNvSpPr/>
            <p:nvPr/>
          </p:nvSpPr>
          <p:spPr>
            <a:xfrm>
              <a:off x="7279439" y="0"/>
              <a:ext cx="1503300" cy="863400"/>
            </a:xfrm>
            <a:prstGeom prst="parallelogram">
              <a:avLst>
                <a:gd name="adj" fmla="val 158024"/>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2" name="Google Shape;102;g3f612f8e1b3_1_327"/>
            <p:cNvSpPr/>
            <p:nvPr/>
          </p:nvSpPr>
          <p:spPr>
            <a:xfrm>
              <a:off x="6917201" y="0"/>
              <a:ext cx="1503300" cy="863400"/>
            </a:xfrm>
            <a:prstGeom prst="parallelogram">
              <a:avLst>
                <a:gd name="adj" fmla="val 158024"/>
              </a:avLst>
            </a:prstGeom>
            <a:solidFill>
              <a:schemeClr val="accent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03" name="Google Shape;103;g3f612f8e1b3_1_327"/>
          <p:cNvSpPr txBox="1">
            <a:spLocks noGrp="1"/>
          </p:cNvSpPr>
          <p:nvPr>
            <p:ph type="title"/>
          </p:nvPr>
        </p:nvSpPr>
        <p:spPr>
          <a:xfrm>
            <a:off x="1858572" y="1734861"/>
            <a:ext cx="8489100" cy="3385500"/>
          </a:xfrm>
          <a:prstGeom prst="rect">
            <a:avLst/>
          </a:prstGeom>
          <a:noFill/>
          <a:ln>
            <a:noFill/>
          </a:ln>
        </p:spPr>
        <p:txBody>
          <a:bodyPr spcFirstLastPara="1" wrap="square" lIns="121900" tIns="121900" rIns="121900" bIns="121900" anchor="ctr" anchorCtr="0">
            <a:normAutofit/>
          </a:bodyPr>
          <a:lstStyle>
            <a:lvl1pPr lvl="0" algn="ctr">
              <a:lnSpc>
                <a:spcPct val="100000"/>
              </a:lnSpc>
              <a:spcBef>
                <a:spcPts val="0"/>
              </a:spcBef>
              <a:spcAft>
                <a:spcPts val="0"/>
              </a:spcAft>
              <a:buSzPts val="4300"/>
              <a:buNone/>
              <a:defRPr sz="4300"/>
            </a:lvl1pPr>
            <a:lvl2pPr lvl="1" algn="ctr">
              <a:lnSpc>
                <a:spcPct val="100000"/>
              </a:lnSpc>
              <a:spcBef>
                <a:spcPts val="0"/>
              </a:spcBef>
              <a:spcAft>
                <a:spcPts val="0"/>
              </a:spcAft>
              <a:buSzPts val="4300"/>
              <a:buNone/>
              <a:defRPr sz="4300"/>
            </a:lvl2pPr>
            <a:lvl3pPr lvl="2" algn="ctr">
              <a:lnSpc>
                <a:spcPct val="100000"/>
              </a:lnSpc>
              <a:spcBef>
                <a:spcPts val="0"/>
              </a:spcBef>
              <a:spcAft>
                <a:spcPts val="0"/>
              </a:spcAft>
              <a:buSzPts val="4300"/>
              <a:buNone/>
              <a:defRPr sz="4300"/>
            </a:lvl3pPr>
            <a:lvl4pPr lvl="3" algn="ctr">
              <a:lnSpc>
                <a:spcPct val="100000"/>
              </a:lnSpc>
              <a:spcBef>
                <a:spcPts val="0"/>
              </a:spcBef>
              <a:spcAft>
                <a:spcPts val="0"/>
              </a:spcAft>
              <a:buSzPts val="4300"/>
              <a:buNone/>
              <a:defRPr sz="4300"/>
            </a:lvl4pPr>
            <a:lvl5pPr lvl="4" algn="ctr">
              <a:lnSpc>
                <a:spcPct val="100000"/>
              </a:lnSpc>
              <a:spcBef>
                <a:spcPts val="0"/>
              </a:spcBef>
              <a:spcAft>
                <a:spcPts val="0"/>
              </a:spcAft>
              <a:buSzPts val="4300"/>
              <a:buNone/>
              <a:defRPr sz="4300"/>
            </a:lvl5pPr>
            <a:lvl6pPr lvl="5" algn="ctr">
              <a:lnSpc>
                <a:spcPct val="100000"/>
              </a:lnSpc>
              <a:spcBef>
                <a:spcPts val="0"/>
              </a:spcBef>
              <a:spcAft>
                <a:spcPts val="0"/>
              </a:spcAft>
              <a:buSzPts val="4300"/>
              <a:buNone/>
              <a:defRPr sz="4300"/>
            </a:lvl6pPr>
            <a:lvl7pPr lvl="6" algn="ctr">
              <a:lnSpc>
                <a:spcPct val="100000"/>
              </a:lnSpc>
              <a:spcBef>
                <a:spcPts val="0"/>
              </a:spcBef>
              <a:spcAft>
                <a:spcPts val="0"/>
              </a:spcAft>
              <a:buSzPts val="4300"/>
              <a:buNone/>
              <a:defRPr sz="4300"/>
            </a:lvl7pPr>
            <a:lvl8pPr lvl="7" algn="ctr">
              <a:lnSpc>
                <a:spcPct val="100000"/>
              </a:lnSpc>
              <a:spcBef>
                <a:spcPts val="0"/>
              </a:spcBef>
              <a:spcAft>
                <a:spcPts val="0"/>
              </a:spcAft>
              <a:buSzPts val="4300"/>
              <a:buNone/>
              <a:defRPr sz="4300"/>
            </a:lvl8pPr>
            <a:lvl9pPr lvl="8" algn="ctr">
              <a:lnSpc>
                <a:spcPct val="100000"/>
              </a:lnSpc>
              <a:spcBef>
                <a:spcPts val="0"/>
              </a:spcBef>
              <a:spcAft>
                <a:spcPts val="0"/>
              </a:spcAft>
              <a:buSzPts val="4300"/>
              <a:buNone/>
              <a:defRPr sz="4300"/>
            </a:lvl9pPr>
          </a:lstStyle>
          <a:p>
            <a:endParaRPr/>
          </a:p>
        </p:txBody>
      </p:sp>
      <p:sp>
        <p:nvSpPr>
          <p:cNvPr id="104" name="Google Shape;104;g3f612f8e1b3_1_327"/>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5"/>
        <p:cNvGrpSpPr/>
        <p:nvPr/>
      </p:nvGrpSpPr>
      <p:grpSpPr>
        <a:xfrm>
          <a:off x="0" y="0"/>
          <a:ext cx="0" cy="0"/>
          <a:chOff x="0" y="0"/>
          <a:chExt cx="0" cy="0"/>
        </a:xfrm>
      </p:grpSpPr>
      <p:sp>
        <p:nvSpPr>
          <p:cNvPr id="106" name="Google Shape;106;g3f612f8e1b3_1_345"/>
          <p:cNvSpPr/>
          <p:nvPr/>
        </p:nvSpPr>
        <p:spPr>
          <a:xfrm flipH="1">
            <a:off x="4776900" y="2067600"/>
            <a:ext cx="7415100" cy="47904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7" name="Google Shape;107;g3f612f8e1b3_1_345"/>
          <p:cNvSpPr/>
          <p:nvPr/>
        </p:nvSpPr>
        <p:spPr>
          <a:xfrm>
            <a:off x="41" y="3766000"/>
            <a:ext cx="9827100" cy="3092100"/>
          </a:xfrm>
          <a:prstGeom prst="rtTriangle">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g3f612f8e1b3_1_345"/>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9" name="Google Shape;109;g3f612f8e1b3_1_345"/>
          <p:cNvSpPr txBox="1">
            <a:spLocks noGrp="1"/>
          </p:cNvSpPr>
          <p:nvPr>
            <p:ph type="title"/>
          </p:nvPr>
        </p:nvSpPr>
        <p:spPr>
          <a:xfrm>
            <a:off x="1092200" y="1127467"/>
            <a:ext cx="8565600" cy="9399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SzPts val="4000"/>
              <a:buNone/>
              <a:defRPr sz="4000"/>
            </a:lvl1pPr>
            <a:lvl2pPr lvl="1" algn="l">
              <a:lnSpc>
                <a:spcPct val="100000"/>
              </a:lnSpc>
              <a:spcBef>
                <a:spcPts val="0"/>
              </a:spcBef>
              <a:spcAft>
                <a:spcPts val="0"/>
              </a:spcAft>
              <a:buSzPts val="4000"/>
              <a:buNone/>
              <a:defRPr sz="4000"/>
            </a:lvl2pPr>
            <a:lvl3pPr lvl="2" algn="l">
              <a:lnSpc>
                <a:spcPct val="100000"/>
              </a:lnSpc>
              <a:spcBef>
                <a:spcPts val="0"/>
              </a:spcBef>
              <a:spcAft>
                <a:spcPts val="0"/>
              </a:spcAft>
              <a:buSzPts val="4000"/>
              <a:buNone/>
              <a:defRPr sz="4000"/>
            </a:lvl3pPr>
            <a:lvl4pPr lvl="3" algn="l">
              <a:lnSpc>
                <a:spcPct val="100000"/>
              </a:lnSpc>
              <a:spcBef>
                <a:spcPts val="0"/>
              </a:spcBef>
              <a:spcAft>
                <a:spcPts val="0"/>
              </a:spcAft>
              <a:buSzPts val="4000"/>
              <a:buNone/>
              <a:defRPr sz="4000"/>
            </a:lvl4pPr>
            <a:lvl5pPr lvl="4" algn="l">
              <a:lnSpc>
                <a:spcPct val="100000"/>
              </a:lnSpc>
              <a:spcBef>
                <a:spcPts val="0"/>
              </a:spcBef>
              <a:spcAft>
                <a:spcPts val="0"/>
              </a:spcAft>
              <a:buSzPts val="4000"/>
              <a:buNone/>
              <a:defRPr sz="4000"/>
            </a:lvl5pPr>
            <a:lvl6pPr lvl="5" algn="l">
              <a:lnSpc>
                <a:spcPct val="100000"/>
              </a:lnSpc>
              <a:spcBef>
                <a:spcPts val="0"/>
              </a:spcBef>
              <a:spcAft>
                <a:spcPts val="0"/>
              </a:spcAft>
              <a:buSzPts val="4000"/>
              <a:buNone/>
              <a:defRPr sz="4000"/>
            </a:lvl6pPr>
            <a:lvl7pPr lvl="6" algn="l">
              <a:lnSpc>
                <a:spcPct val="100000"/>
              </a:lnSpc>
              <a:spcBef>
                <a:spcPts val="0"/>
              </a:spcBef>
              <a:spcAft>
                <a:spcPts val="0"/>
              </a:spcAft>
              <a:buSzPts val="4000"/>
              <a:buNone/>
              <a:defRPr sz="4000"/>
            </a:lvl7pPr>
            <a:lvl8pPr lvl="7" algn="l">
              <a:lnSpc>
                <a:spcPct val="100000"/>
              </a:lnSpc>
              <a:spcBef>
                <a:spcPts val="0"/>
              </a:spcBef>
              <a:spcAft>
                <a:spcPts val="0"/>
              </a:spcAft>
              <a:buSzPts val="4000"/>
              <a:buNone/>
              <a:defRPr sz="4000"/>
            </a:lvl8pPr>
            <a:lvl9pPr lvl="8" algn="l">
              <a:lnSpc>
                <a:spcPct val="100000"/>
              </a:lnSpc>
              <a:spcBef>
                <a:spcPts val="0"/>
              </a:spcBef>
              <a:spcAft>
                <a:spcPts val="0"/>
              </a:spcAft>
              <a:buSzPts val="4000"/>
              <a:buNone/>
              <a:defRPr sz="4000"/>
            </a:lvl9pPr>
          </a:lstStyle>
          <a:p>
            <a:endParaRPr/>
          </a:p>
        </p:txBody>
      </p:sp>
      <p:sp>
        <p:nvSpPr>
          <p:cNvPr id="110" name="Google Shape;110;g3f612f8e1b3_1_345"/>
          <p:cNvSpPr txBox="1">
            <a:spLocks noGrp="1"/>
          </p:cNvSpPr>
          <p:nvPr>
            <p:ph type="subTitle" idx="1"/>
          </p:nvPr>
        </p:nvSpPr>
        <p:spPr>
          <a:xfrm>
            <a:off x="1092200" y="2067600"/>
            <a:ext cx="7813200" cy="524700"/>
          </a:xfrm>
          <a:prstGeom prst="rect">
            <a:avLst/>
          </a:prstGeom>
          <a:noFill/>
          <a:ln>
            <a:noFill/>
          </a:ln>
        </p:spPr>
        <p:txBody>
          <a:bodyPr spcFirstLastPara="1" wrap="square" lIns="121900" tIns="121900" rIns="121900" bIns="121900" anchor="t" anchorCtr="0">
            <a:normAutofit/>
          </a:bodyPr>
          <a:lstStyle>
            <a:lvl1pPr lvl="0" algn="l">
              <a:lnSpc>
                <a:spcPct val="100000"/>
              </a:lnSpc>
              <a:spcBef>
                <a:spcPts val="0"/>
              </a:spcBef>
              <a:spcAft>
                <a:spcPts val="0"/>
              </a:spcAft>
              <a:buClr>
                <a:schemeClr val="lt1"/>
              </a:buClr>
              <a:buSzPts val="2100"/>
              <a:buNone/>
              <a:defRPr sz="2100">
                <a:solidFill>
                  <a:schemeClr val="lt1"/>
                </a:solidFill>
              </a:defRPr>
            </a:lvl1pPr>
            <a:lvl2pPr lvl="1" algn="l">
              <a:lnSpc>
                <a:spcPct val="100000"/>
              </a:lnSpc>
              <a:spcBef>
                <a:spcPts val="0"/>
              </a:spcBef>
              <a:spcAft>
                <a:spcPts val="0"/>
              </a:spcAft>
              <a:buClr>
                <a:schemeClr val="lt1"/>
              </a:buClr>
              <a:buSzPts val="2100"/>
              <a:buNone/>
              <a:defRPr sz="2100">
                <a:solidFill>
                  <a:schemeClr val="lt1"/>
                </a:solidFill>
              </a:defRPr>
            </a:lvl2pPr>
            <a:lvl3pPr lvl="2" algn="l">
              <a:lnSpc>
                <a:spcPct val="100000"/>
              </a:lnSpc>
              <a:spcBef>
                <a:spcPts val="0"/>
              </a:spcBef>
              <a:spcAft>
                <a:spcPts val="0"/>
              </a:spcAft>
              <a:buClr>
                <a:schemeClr val="lt1"/>
              </a:buClr>
              <a:buSzPts val="2100"/>
              <a:buNone/>
              <a:defRPr sz="2100">
                <a:solidFill>
                  <a:schemeClr val="lt1"/>
                </a:solidFill>
              </a:defRPr>
            </a:lvl3pPr>
            <a:lvl4pPr lvl="3" algn="l">
              <a:lnSpc>
                <a:spcPct val="100000"/>
              </a:lnSpc>
              <a:spcBef>
                <a:spcPts val="0"/>
              </a:spcBef>
              <a:spcAft>
                <a:spcPts val="0"/>
              </a:spcAft>
              <a:buClr>
                <a:schemeClr val="lt1"/>
              </a:buClr>
              <a:buSzPts val="2100"/>
              <a:buNone/>
              <a:defRPr sz="2100">
                <a:solidFill>
                  <a:schemeClr val="lt1"/>
                </a:solidFill>
              </a:defRPr>
            </a:lvl4pPr>
            <a:lvl5pPr lvl="4" algn="l">
              <a:lnSpc>
                <a:spcPct val="100000"/>
              </a:lnSpc>
              <a:spcBef>
                <a:spcPts val="0"/>
              </a:spcBef>
              <a:spcAft>
                <a:spcPts val="0"/>
              </a:spcAft>
              <a:buClr>
                <a:schemeClr val="lt1"/>
              </a:buClr>
              <a:buSzPts val="2100"/>
              <a:buNone/>
              <a:defRPr sz="2100">
                <a:solidFill>
                  <a:schemeClr val="lt1"/>
                </a:solidFill>
              </a:defRPr>
            </a:lvl5pPr>
            <a:lvl6pPr lvl="5" algn="l">
              <a:lnSpc>
                <a:spcPct val="100000"/>
              </a:lnSpc>
              <a:spcBef>
                <a:spcPts val="0"/>
              </a:spcBef>
              <a:spcAft>
                <a:spcPts val="0"/>
              </a:spcAft>
              <a:buClr>
                <a:schemeClr val="lt1"/>
              </a:buClr>
              <a:buSzPts val="2100"/>
              <a:buNone/>
              <a:defRPr sz="2100">
                <a:solidFill>
                  <a:schemeClr val="lt1"/>
                </a:solidFill>
              </a:defRPr>
            </a:lvl6pPr>
            <a:lvl7pPr lvl="6" algn="l">
              <a:lnSpc>
                <a:spcPct val="100000"/>
              </a:lnSpc>
              <a:spcBef>
                <a:spcPts val="0"/>
              </a:spcBef>
              <a:spcAft>
                <a:spcPts val="0"/>
              </a:spcAft>
              <a:buClr>
                <a:schemeClr val="lt1"/>
              </a:buClr>
              <a:buSzPts val="2100"/>
              <a:buNone/>
              <a:defRPr sz="2100">
                <a:solidFill>
                  <a:schemeClr val="lt1"/>
                </a:solidFill>
              </a:defRPr>
            </a:lvl7pPr>
            <a:lvl8pPr lvl="7" algn="l">
              <a:lnSpc>
                <a:spcPct val="100000"/>
              </a:lnSpc>
              <a:spcBef>
                <a:spcPts val="0"/>
              </a:spcBef>
              <a:spcAft>
                <a:spcPts val="0"/>
              </a:spcAft>
              <a:buClr>
                <a:schemeClr val="lt1"/>
              </a:buClr>
              <a:buSzPts val="2100"/>
              <a:buNone/>
              <a:defRPr sz="2100">
                <a:solidFill>
                  <a:schemeClr val="lt1"/>
                </a:solidFill>
              </a:defRPr>
            </a:lvl8pPr>
            <a:lvl9pPr lvl="8" algn="l">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11" name="Google Shape;111;g3f612f8e1b3_1_345"/>
          <p:cNvSpPr txBox="1">
            <a:spLocks noGrp="1"/>
          </p:cNvSpPr>
          <p:nvPr>
            <p:ph type="body" idx="2"/>
          </p:nvPr>
        </p:nvSpPr>
        <p:spPr>
          <a:xfrm>
            <a:off x="1092200" y="3289400"/>
            <a:ext cx="7813200" cy="2793900"/>
          </a:xfrm>
          <a:prstGeom prst="rect">
            <a:avLst/>
          </a:prstGeom>
          <a:noFill/>
          <a:ln>
            <a:noFill/>
          </a:ln>
        </p:spPr>
        <p:txBody>
          <a:bodyPr spcFirstLastPara="1" wrap="square" lIns="121900" tIns="121900" rIns="121900" bIns="121900" anchor="t" anchorCtr="0">
            <a:normAutofit/>
          </a:bodyPr>
          <a:lstStyle>
            <a:lvl1pPr marL="457200" lvl="0" indent="-336550" algn="l">
              <a:lnSpc>
                <a:spcPct val="115000"/>
              </a:lnSpc>
              <a:spcBef>
                <a:spcPts val="0"/>
              </a:spcBef>
              <a:spcAft>
                <a:spcPts val="0"/>
              </a:spcAft>
              <a:buSzPts val="1700"/>
              <a:buChar char="●"/>
              <a:defRPr/>
            </a:lvl1pPr>
            <a:lvl2pPr marL="914400" lvl="1" indent="-323850" algn="l">
              <a:lnSpc>
                <a:spcPct val="115000"/>
              </a:lnSpc>
              <a:spcBef>
                <a:spcPts val="0"/>
              </a:spcBef>
              <a:spcAft>
                <a:spcPts val="0"/>
              </a:spcAft>
              <a:buSzPts val="1500"/>
              <a:buChar char="○"/>
              <a:defRPr/>
            </a:lvl2pPr>
            <a:lvl3pPr marL="1371600" lvl="2" indent="-323850" algn="l">
              <a:lnSpc>
                <a:spcPct val="115000"/>
              </a:lnSpc>
              <a:spcBef>
                <a:spcPts val="0"/>
              </a:spcBef>
              <a:spcAft>
                <a:spcPts val="0"/>
              </a:spcAft>
              <a:buSzPts val="1500"/>
              <a:buChar char="■"/>
              <a:defRPr/>
            </a:lvl3pPr>
            <a:lvl4pPr marL="1828800" lvl="3" indent="-323850" algn="l">
              <a:lnSpc>
                <a:spcPct val="115000"/>
              </a:lnSpc>
              <a:spcBef>
                <a:spcPts val="0"/>
              </a:spcBef>
              <a:spcAft>
                <a:spcPts val="0"/>
              </a:spcAft>
              <a:buSzPts val="1500"/>
              <a:buChar char="●"/>
              <a:defRPr/>
            </a:lvl4pPr>
            <a:lvl5pPr marL="2286000" lvl="4" indent="-323850" algn="l">
              <a:lnSpc>
                <a:spcPct val="115000"/>
              </a:lnSpc>
              <a:spcBef>
                <a:spcPts val="0"/>
              </a:spcBef>
              <a:spcAft>
                <a:spcPts val="0"/>
              </a:spcAft>
              <a:buSzPts val="1500"/>
              <a:buChar char="○"/>
              <a:defRPr/>
            </a:lvl5pPr>
            <a:lvl6pPr marL="2743200" lvl="5" indent="-323850" algn="l">
              <a:lnSpc>
                <a:spcPct val="115000"/>
              </a:lnSpc>
              <a:spcBef>
                <a:spcPts val="0"/>
              </a:spcBef>
              <a:spcAft>
                <a:spcPts val="0"/>
              </a:spcAft>
              <a:buSzPts val="1500"/>
              <a:buChar char="■"/>
              <a:defRPr/>
            </a:lvl6pPr>
            <a:lvl7pPr marL="3200400" lvl="6" indent="-323850" algn="l">
              <a:lnSpc>
                <a:spcPct val="115000"/>
              </a:lnSpc>
              <a:spcBef>
                <a:spcPts val="0"/>
              </a:spcBef>
              <a:spcAft>
                <a:spcPts val="0"/>
              </a:spcAft>
              <a:buSzPts val="1500"/>
              <a:buChar char="●"/>
              <a:defRPr/>
            </a:lvl7pPr>
            <a:lvl8pPr marL="3657600" lvl="7" indent="-323850" algn="l">
              <a:lnSpc>
                <a:spcPct val="115000"/>
              </a:lnSpc>
              <a:spcBef>
                <a:spcPts val="0"/>
              </a:spcBef>
              <a:spcAft>
                <a:spcPts val="0"/>
              </a:spcAft>
              <a:buSzPts val="1500"/>
              <a:buChar char="○"/>
              <a:defRPr/>
            </a:lvl8pPr>
            <a:lvl9pPr marL="4114800" lvl="8" indent="-323850" algn="l">
              <a:lnSpc>
                <a:spcPct val="115000"/>
              </a:lnSpc>
              <a:spcBef>
                <a:spcPts val="0"/>
              </a:spcBef>
              <a:spcAft>
                <a:spcPts val="0"/>
              </a:spcAft>
              <a:buSzPts val="1500"/>
              <a:buChar char="■"/>
              <a:defRPr/>
            </a:lvl9pPr>
          </a:lstStyle>
          <a:p>
            <a:endParaRPr/>
          </a:p>
        </p:txBody>
      </p:sp>
      <p:sp>
        <p:nvSpPr>
          <p:cNvPr id="112" name="Google Shape;112;g3f612f8e1b3_1_345"/>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3"/>
        <p:cNvGrpSpPr/>
        <p:nvPr/>
      </p:nvGrpSpPr>
      <p:grpSpPr>
        <a:xfrm>
          <a:off x="0" y="0"/>
          <a:ext cx="0" cy="0"/>
          <a:chOff x="0" y="0"/>
          <a:chExt cx="0" cy="0"/>
        </a:xfrm>
      </p:grpSpPr>
      <p:sp>
        <p:nvSpPr>
          <p:cNvPr id="114" name="Google Shape;114;g3f612f8e1b3_1_353"/>
          <p:cNvSpPr/>
          <p:nvPr/>
        </p:nvSpPr>
        <p:spPr>
          <a:xfrm>
            <a:off x="41" y="3766000"/>
            <a:ext cx="9827100" cy="3092100"/>
          </a:xfrm>
          <a:prstGeom prst="rtTriangle">
            <a:avLst/>
          </a:prstGeom>
          <a:solidFill>
            <a:schemeClr val="lt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5" name="Google Shape;115;g3f612f8e1b3_1_353"/>
          <p:cNvSpPr/>
          <p:nvPr/>
        </p:nvSpPr>
        <p:spPr>
          <a:xfrm flipH="1">
            <a:off x="4776900" y="2067600"/>
            <a:ext cx="7415100" cy="4790400"/>
          </a:xfrm>
          <a:prstGeom prst="rtTriangle">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6" name="Google Shape;116;g3f612f8e1b3_1_353"/>
          <p:cNvSpPr/>
          <p:nvPr/>
        </p:nvSpPr>
        <p:spPr>
          <a:xfrm>
            <a:off x="270967" y="275000"/>
            <a:ext cx="11649900" cy="6308100"/>
          </a:xfrm>
          <a:prstGeom prst="rect">
            <a:avLst/>
          </a:prstGeom>
          <a:solidFill>
            <a:schemeClr val="dk1"/>
          </a:solidFill>
          <a:ln>
            <a:noFill/>
          </a:ln>
          <a:effectLst>
            <a:outerShdw blurRad="304800" sx="101000" sy="101000" algn="ctr" rotWithShape="0">
              <a:srgbClr val="000000">
                <a:alpha val="40000"/>
              </a:srgbClr>
            </a:outerShdw>
          </a:effectLst>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7" name="Google Shape;117;g3f612f8e1b3_1_353"/>
          <p:cNvSpPr txBox="1">
            <a:spLocks noGrp="1"/>
          </p:cNvSpPr>
          <p:nvPr>
            <p:ph type="body" idx="1"/>
          </p:nvPr>
        </p:nvSpPr>
        <p:spPr>
          <a:xfrm>
            <a:off x="437367" y="5551333"/>
            <a:ext cx="9886800" cy="806700"/>
          </a:xfrm>
          <a:prstGeom prst="rect">
            <a:avLst/>
          </a:prstGeom>
          <a:noFill/>
          <a:ln>
            <a:noFill/>
          </a:ln>
        </p:spPr>
        <p:txBody>
          <a:bodyPr spcFirstLastPara="1" wrap="square" lIns="121900" tIns="121900" rIns="121900" bIns="121900" anchor="b" anchorCtr="0">
            <a:normAutofit/>
          </a:bodyPr>
          <a:lstStyle>
            <a:lvl1pPr marL="457200" lvl="0" indent="-228600" algn="l">
              <a:lnSpc>
                <a:spcPct val="100000"/>
              </a:lnSpc>
              <a:spcBef>
                <a:spcPts val="0"/>
              </a:spcBef>
              <a:spcAft>
                <a:spcPts val="0"/>
              </a:spcAft>
              <a:buSzPts val="1700"/>
              <a:buNone/>
              <a:defRPr/>
            </a:lvl1pPr>
          </a:lstStyle>
          <a:p>
            <a:endParaRPr/>
          </a:p>
        </p:txBody>
      </p:sp>
      <p:sp>
        <p:nvSpPr>
          <p:cNvPr id="118" name="Google Shape;118;g3f612f8e1b3_1_353"/>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19"/>
        <p:cNvGrpSpPr/>
        <p:nvPr/>
      </p:nvGrpSpPr>
      <p:grpSpPr>
        <a:xfrm>
          <a:off x="0" y="0"/>
          <a:ext cx="0" cy="0"/>
          <a:chOff x="0" y="0"/>
          <a:chExt cx="0" cy="0"/>
        </a:xfrm>
      </p:grpSpPr>
      <p:sp>
        <p:nvSpPr>
          <p:cNvPr id="120" name="Google Shape;120;g3f612f8e1b3_1_359"/>
          <p:cNvSpPr/>
          <p:nvPr/>
        </p:nvSpPr>
        <p:spPr>
          <a:xfrm flipH="1">
            <a:off x="7425600" y="3778767"/>
            <a:ext cx="4766400" cy="3079200"/>
          </a:xfrm>
          <a:prstGeom prst="rtTriangle">
            <a:avLst/>
          </a:prstGeom>
          <a:solidFill>
            <a:schemeClr val="dk1"/>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nvGrpSpPr>
          <p:cNvPr id="121" name="Google Shape;121;g3f612f8e1b3_1_359"/>
          <p:cNvGrpSpPr/>
          <p:nvPr/>
        </p:nvGrpSpPr>
        <p:grpSpPr>
          <a:xfrm>
            <a:off x="7945629" y="5492768"/>
            <a:ext cx="3361267" cy="1365553"/>
            <a:chOff x="6917201" y="0"/>
            <a:chExt cx="2227776" cy="863400"/>
          </a:xfrm>
        </p:grpSpPr>
        <p:sp>
          <p:nvSpPr>
            <p:cNvPr id="122" name="Google Shape;122;g3f612f8e1b3_1_359"/>
            <p:cNvSpPr/>
            <p:nvPr/>
          </p:nvSpPr>
          <p:spPr>
            <a:xfrm>
              <a:off x="7641677" y="0"/>
              <a:ext cx="1503300" cy="863400"/>
            </a:xfrm>
            <a:prstGeom prst="parallelogram">
              <a:avLst>
                <a:gd name="adj" fmla="val 158024"/>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3" name="Google Shape;123;g3f612f8e1b3_1_359"/>
            <p:cNvSpPr/>
            <p:nvPr/>
          </p:nvSpPr>
          <p:spPr>
            <a:xfrm>
              <a:off x="7279439" y="0"/>
              <a:ext cx="1503300" cy="863400"/>
            </a:xfrm>
            <a:prstGeom prst="parallelogram">
              <a:avLst>
                <a:gd name="adj" fmla="val 158024"/>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4" name="Google Shape;124;g3f612f8e1b3_1_359"/>
            <p:cNvSpPr/>
            <p:nvPr/>
          </p:nvSpPr>
          <p:spPr>
            <a:xfrm>
              <a:off x="6917201" y="0"/>
              <a:ext cx="1503300" cy="863400"/>
            </a:xfrm>
            <a:prstGeom prst="parallelogram">
              <a:avLst>
                <a:gd name="adj" fmla="val 158024"/>
              </a:avLst>
            </a:prstGeom>
            <a:solidFill>
              <a:schemeClr val="accent3"/>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grpSp>
        <p:nvGrpSpPr>
          <p:cNvPr id="125" name="Google Shape;125;g3f612f8e1b3_1_359"/>
          <p:cNvGrpSpPr/>
          <p:nvPr/>
        </p:nvGrpSpPr>
        <p:grpSpPr>
          <a:xfrm>
            <a:off x="265762" y="3"/>
            <a:ext cx="3727291" cy="1444382"/>
            <a:chOff x="6917201" y="0"/>
            <a:chExt cx="2227776" cy="863400"/>
          </a:xfrm>
        </p:grpSpPr>
        <p:sp>
          <p:nvSpPr>
            <p:cNvPr id="126" name="Google Shape;126;g3f612f8e1b3_1_359"/>
            <p:cNvSpPr/>
            <p:nvPr/>
          </p:nvSpPr>
          <p:spPr>
            <a:xfrm>
              <a:off x="7641677"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7" name="Google Shape;127;g3f612f8e1b3_1_359"/>
            <p:cNvSpPr/>
            <p:nvPr/>
          </p:nvSpPr>
          <p:spPr>
            <a:xfrm>
              <a:off x="7279439"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28" name="Google Shape;128;g3f612f8e1b3_1_359"/>
            <p:cNvSpPr/>
            <p:nvPr/>
          </p:nvSpPr>
          <p:spPr>
            <a:xfrm>
              <a:off x="6917201" y="0"/>
              <a:ext cx="1503300" cy="863400"/>
            </a:xfrm>
            <a:prstGeom prst="parallelogram">
              <a:avLst>
                <a:gd name="adj" fmla="val 158024"/>
              </a:avLst>
            </a:prstGeom>
            <a:solidFill>
              <a:schemeClr val="dk2"/>
            </a:solidFill>
            <a:ln>
              <a:noFill/>
            </a:ln>
          </p:spPr>
          <p:txBody>
            <a:bodyPr spcFirstLastPara="1" wrap="square" lIns="121900" tIns="121900" rIns="121900" bIns="121900"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grpSp>
      <p:sp>
        <p:nvSpPr>
          <p:cNvPr id="129" name="Google Shape;129;g3f612f8e1b3_1_359"/>
          <p:cNvSpPr txBox="1">
            <a:spLocks noGrp="1"/>
          </p:cNvSpPr>
          <p:nvPr>
            <p:ph type="title" hasCustomPrompt="1"/>
          </p:nvPr>
        </p:nvSpPr>
        <p:spPr>
          <a:xfrm>
            <a:off x="1847800" y="1845133"/>
            <a:ext cx="8496300" cy="1839600"/>
          </a:xfrm>
          <a:prstGeom prst="rect">
            <a:avLst/>
          </a:prstGeom>
          <a:noFill/>
          <a:ln>
            <a:noFill/>
          </a:ln>
        </p:spPr>
        <p:txBody>
          <a:bodyPr spcFirstLastPara="1" wrap="square" lIns="121900" tIns="121900" rIns="121900" bIns="121900" anchor="ctr" anchorCtr="0">
            <a:normAutofit/>
          </a:bodyPr>
          <a:lstStyle>
            <a:lvl1pPr lvl="0" algn="ctr">
              <a:lnSpc>
                <a:spcPct val="100000"/>
              </a:lnSpc>
              <a:spcBef>
                <a:spcPts val="0"/>
              </a:spcBef>
              <a:spcAft>
                <a:spcPts val="0"/>
              </a:spcAft>
              <a:buClr>
                <a:schemeClr val="dk2"/>
              </a:buClr>
              <a:buSzPts val="11500"/>
              <a:buNone/>
              <a:defRPr sz="11500">
                <a:solidFill>
                  <a:schemeClr val="dk2"/>
                </a:solidFill>
              </a:defRPr>
            </a:lvl1pPr>
            <a:lvl2pPr lvl="1" algn="ctr">
              <a:lnSpc>
                <a:spcPct val="100000"/>
              </a:lnSpc>
              <a:spcBef>
                <a:spcPts val="0"/>
              </a:spcBef>
              <a:spcAft>
                <a:spcPts val="0"/>
              </a:spcAft>
              <a:buClr>
                <a:schemeClr val="dk2"/>
              </a:buClr>
              <a:buSzPts val="11500"/>
              <a:buNone/>
              <a:defRPr sz="11500">
                <a:solidFill>
                  <a:schemeClr val="dk2"/>
                </a:solidFill>
              </a:defRPr>
            </a:lvl2pPr>
            <a:lvl3pPr lvl="2" algn="ctr">
              <a:lnSpc>
                <a:spcPct val="100000"/>
              </a:lnSpc>
              <a:spcBef>
                <a:spcPts val="0"/>
              </a:spcBef>
              <a:spcAft>
                <a:spcPts val="0"/>
              </a:spcAft>
              <a:buClr>
                <a:schemeClr val="dk2"/>
              </a:buClr>
              <a:buSzPts val="11500"/>
              <a:buNone/>
              <a:defRPr sz="11500">
                <a:solidFill>
                  <a:schemeClr val="dk2"/>
                </a:solidFill>
              </a:defRPr>
            </a:lvl3pPr>
            <a:lvl4pPr lvl="3" algn="ctr">
              <a:lnSpc>
                <a:spcPct val="100000"/>
              </a:lnSpc>
              <a:spcBef>
                <a:spcPts val="0"/>
              </a:spcBef>
              <a:spcAft>
                <a:spcPts val="0"/>
              </a:spcAft>
              <a:buClr>
                <a:schemeClr val="dk2"/>
              </a:buClr>
              <a:buSzPts val="11500"/>
              <a:buNone/>
              <a:defRPr sz="11500">
                <a:solidFill>
                  <a:schemeClr val="dk2"/>
                </a:solidFill>
              </a:defRPr>
            </a:lvl4pPr>
            <a:lvl5pPr lvl="4" algn="ctr">
              <a:lnSpc>
                <a:spcPct val="100000"/>
              </a:lnSpc>
              <a:spcBef>
                <a:spcPts val="0"/>
              </a:spcBef>
              <a:spcAft>
                <a:spcPts val="0"/>
              </a:spcAft>
              <a:buClr>
                <a:schemeClr val="dk2"/>
              </a:buClr>
              <a:buSzPts val="11500"/>
              <a:buNone/>
              <a:defRPr sz="11500">
                <a:solidFill>
                  <a:schemeClr val="dk2"/>
                </a:solidFill>
              </a:defRPr>
            </a:lvl5pPr>
            <a:lvl6pPr lvl="5" algn="ctr">
              <a:lnSpc>
                <a:spcPct val="100000"/>
              </a:lnSpc>
              <a:spcBef>
                <a:spcPts val="0"/>
              </a:spcBef>
              <a:spcAft>
                <a:spcPts val="0"/>
              </a:spcAft>
              <a:buClr>
                <a:schemeClr val="dk2"/>
              </a:buClr>
              <a:buSzPts val="11500"/>
              <a:buNone/>
              <a:defRPr sz="11500">
                <a:solidFill>
                  <a:schemeClr val="dk2"/>
                </a:solidFill>
              </a:defRPr>
            </a:lvl6pPr>
            <a:lvl7pPr lvl="6" algn="ctr">
              <a:lnSpc>
                <a:spcPct val="100000"/>
              </a:lnSpc>
              <a:spcBef>
                <a:spcPts val="0"/>
              </a:spcBef>
              <a:spcAft>
                <a:spcPts val="0"/>
              </a:spcAft>
              <a:buClr>
                <a:schemeClr val="dk2"/>
              </a:buClr>
              <a:buSzPts val="11500"/>
              <a:buNone/>
              <a:defRPr sz="11500">
                <a:solidFill>
                  <a:schemeClr val="dk2"/>
                </a:solidFill>
              </a:defRPr>
            </a:lvl7pPr>
            <a:lvl8pPr lvl="7" algn="ctr">
              <a:lnSpc>
                <a:spcPct val="100000"/>
              </a:lnSpc>
              <a:spcBef>
                <a:spcPts val="0"/>
              </a:spcBef>
              <a:spcAft>
                <a:spcPts val="0"/>
              </a:spcAft>
              <a:buClr>
                <a:schemeClr val="dk2"/>
              </a:buClr>
              <a:buSzPts val="11500"/>
              <a:buNone/>
              <a:defRPr sz="11500">
                <a:solidFill>
                  <a:schemeClr val="dk2"/>
                </a:solidFill>
              </a:defRPr>
            </a:lvl8pPr>
            <a:lvl9pPr lvl="8" algn="ctr">
              <a:lnSpc>
                <a:spcPct val="100000"/>
              </a:lnSpc>
              <a:spcBef>
                <a:spcPts val="0"/>
              </a:spcBef>
              <a:spcAft>
                <a:spcPts val="0"/>
              </a:spcAft>
              <a:buClr>
                <a:schemeClr val="dk2"/>
              </a:buClr>
              <a:buSzPts val="11500"/>
              <a:buNone/>
              <a:defRPr sz="11500">
                <a:solidFill>
                  <a:schemeClr val="dk2"/>
                </a:solidFill>
              </a:defRPr>
            </a:lvl9pPr>
          </a:lstStyle>
          <a:p>
            <a:r>
              <a:t>xx%</a:t>
            </a:r>
          </a:p>
        </p:txBody>
      </p:sp>
      <p:sp>
        <p:nvSpPr>
          <p:cNvPr id="130" name="Google Shape;130;g3f612f8e1b3_1_359"/>
          <p:cNvSpPr txBox="1">
            <a:spLocks noGrp="1"/>
          </p:cNvSpPr>
          <p:nvPr>
            <p:ph type="body" idx="1"/>
          </p:nvPr>
        </p:nvSpPr>
        <p:spPr>
          <a:xfrm>
            <a:off x="1847800" y="3818467"/>
            <a:ext cx="8496300" cy="854700"/>
          </a:xfrm>
          <a:prstGeom prst="rect">
            <a:avLst/>
          </a:prstGeom>
          <a:noFill/>
          <a:ln>
            <a:noFill/>
          </a:ln>
        </p:spPr>
        <p:txBody>
          <a:bodyPr spcFirstLastPara="1" wrap="square" lIns="121900" tIns="121900" rIns="121900" bIns="121900" anchor="t" anchorCtr="0">
            <a:normAutofit/>
          </a:bodyPr>
          <a:lstStyle>
            <a:lvl1pPr marL="457200" lvl="0" indent="-336550" algn="ctr">
              <a:lnSpc>
                <a:spcPct val="115000"/>
              </a:lnSpc>
              <a:spcBef>
                <a:spcPts val="0"/>
              </a:spcBef>
              <a:spcAft>
                <a:spcPts val="0"/>
              </a:spcAft>
              <a:buSzPts val="1700"/>
              <a:buChar char="●"/>
              <a:defRPr/>
            </a:lvl1pPr>
            <a:lvl2pPr marL="914400" lvl="1" indent="-323850" algn="ctr">
              <a:lnSpc>
                <a:spcPct val="115000"/>
              </a:lnSpc>
              <a:spcBef>
                <a:spcPts val="0"/>
              </a:spcBef>
              <a:spcAft>
                <a:spcPts val="0"/>
              </a:spcAft>
              <a:buSzPts val="1500"/>
              <a:buChar char="○"/>
              <a:defRPr/>
            </a:lvl2pPr>
            <a:lvl3pPr marL="1371600" lvl="2" indent="-323850" algn="ctr">
              <a:lnSpc>
                <a:spcPct val="115000"/>
              </a:lnSpc>
              <a:spcBef>
                <a:spcPts val="0"/>
              </a:spcBef>
              <a:spcAft>
                <a:spcPts val="0"/>
              </a:spcAft>
              <a:buSzPts val="1500"/>
              <a:buChar char="■"/>
              <a:defRPr/>
            </a:lvl3pPr>
            <a:lvl4pPr marL="1828800" lvl="3" indent="-323850" algn="ctr">
              <a:lnSpc>
                <a:spcPct val="115000"/>
              </a:lnSpc>
              <a:spcBef>
                <a:spcPts val="0"/>
              </a:spcBef>
              <a:spcAft>
                <a:spcPts val="0"/>
              </a:spcAft>
              <a:buSzPts val="1500"/>
              <a:buChar char="●"/>
              <a:defRPr/>
            </a:lvl4pPr>
            <a:lvl5pPr marL="2286000" lvl="4" indent="-323850" algn="ctr">
              <a:lnSpc>
                <a:spcPct val="115000"/>
              </a:lnSpc>
              <a:spcBef>
                <a:spcPts val="0"/>
              </a:spcBef>
              <a:spcAft>
                <a:spcPts val="0"/>
              </a:spcAft>
              <a:buSzPts val="1500"/>
              <a:buChar char="○"/>
              <a:defRPr/>
            </a:lvl5pPr>
            <a:lvl6pPr marL="2743200" lvl="5" indent="-323850" algn="ctr">
              <a:lnSpc>
                <a:spcPct val="115000"/>
              </a:lnSpc>
              <a:spcBef>
                <a:spcPts val="0"/>
              </a:spcBef>
              <a:spcAft>
                <a:spcPts val="0"/>
              </a:spcAft>
              <a:buSzPts val="1500"/>
              <a:buChar char="■"/>
              <a:defRPr/>
            </a:lvl6pPr>
            <a:lvl7pPr marL="3200400" lvl="6" indent="-323850" algn="ctr">
              <a:lnSpc>
                <a:spcPct val="115000"/>
              </a:lnSpc>
              <a:spcBef>
                <a:spcPts val="0"/>
              </a:spcBef>
              <a:spcAft>
                <a:spcPts val="0"/>
              </a:spcAft>
              <a:buSzPts val="1500"/>
              <a:buChar char="●"/>
              <a:defRPr/>
            </a:lvl7pPr>
            <a:lvl8pPr marL="3657600" lvl="7" indent="-323850" algn="ctr">
              <a:lnSpc>
                <a:spcPct val="115000"/>
              </a:lnSpc>
              <a:spcBef>
                <a:spcPts val="0"/>
              </a:spcBef>
              <a:spcAft>
                <a:spcPts val="0"/>
              </a:spcAft>
              <a:buSzPts val="1500"/>
              <a:buChar char="○"/>
              <a:defRPr/>
            </a:lvl8pPr>
            <a:lvl9pPr marL="4114800" lvl="8" indent="-323850" algn="ctr">
              <a:lnSpc>
                <a:spcPct val="115000"/>
              </a:lnSpc>
              <a:spcBef>
                <a:spcPts val="0"/>
              </a:spcBef>
              <a:spcAft>
                <a:spcPts val="0"/>
              </a:spcAft>
              <a:buSzPts val="1500"/>
              <a:buChar char="■"/>
              <a:defRPr/>
            </a:lvl9pPr>
          </a:lstStyle>
          <a:p>
            <a:endParaRPr/>
          </a:p>
        </p:txBody>
      </p:sp>
      <p:sp>
        <p:nvSpPr>
          <p:cNvPr id="131" name="Google Shape;131;g3f612f8e1b3_1_359"/>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2"/>
        <p:cNvGrpSpPr/>
        <p:nvPr/>
      </p:nvGrpSpPr>
      <p:grpSpPr>
        <a:xfrm>
          <a:off x="0" y="0"/>
          <a:ext cx="0" cy="0"/>
          <a:chOff x="0" y="0"/>
          <a:chExt cx="0" cy="0"/>
        </a:xfrm>
      </p:grpSpPr>
      <p:sp>
        <p:nvSpPr>
          <p:cNvPr id="133" name="Google Shape;133;g3f612f8e1b3_1_372"/>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blipFill>
          <a:blip r:embed="rId14">
            <a:alphaModFix amt="15000"/>
          </a:blip>
          <a:stretch>
            <a:fillRect/>
          </a:stretch>
        </a:blipFill>
        <a:effectLst/>
      </p:bgPr>
    </p:bg>
    <p:spTree>
      <p:nvGrpSpPr>
        <p:cNvPr id="1" name="Shape 9"/>
        <p:cNvGrpSpPr/>
        <p:nvPr/>
      </p:nvGrpSpPr>
      <p:grpSpPr>
        <a:xfrm>
          <a:off x="0" y="0"/>
          <a:ext cx="0" cy="0"/>
          <a:chOff x="0" y="0"/>
          <a:chExt cx="0" cy="0"/>
        </a:xfrm>
      </p:grpSpPr>
      <p:sp>
        <p:nvSpPr>
          <p:cNvPr id="10" name="Google Shape;10;g3f612f8e1b3_1_255"/>
          <p:cNvSpPr txBox="1">
            <a:spLocks noGrp="1"/>
          </p:cNvSpPr>
          <p:nvPr>
            <p:ph type="title"/>
          </p:nvPr>
        </p:nvSpPr>
        <p:spPr>
          <a:xfrm>
            <a:off x="415600" y="593367"/>
            <a:ext cx="11360700" cy="763500"/>
          </a:xfrm>
          <a:prstGeom prst="rect">
            <a:avLst/>
          </a:prstGeom>
          <a:noFill/>
          <a:ln>
            <a:noFill/>
          </a:ln>
        </p:spPr>
        <p:txBody>
          <a:bodyPr spcFirstLastPara="1" wrap="square" lIns="121900" tIns="121900" rIns="121900" bIns="121900" anchor="t" anchorCtr="0">
            <a:normAutofit/>
          </a:bodyPr>
          <a:lstStyle>
            <a:lvl1pPr marR="0" lvl="0"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1pPr>
            <a:lvl2pPr marR="0" lvl="1"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2pPr>
            <a:lvl3pPr marR="0" lvl="2"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3pPr>
            <a:lvl4pPr marR="0" lvl="3"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4pPr>
            <a:lvl5pPr marR="0" lvl="4"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5pPr>
            <a:lvl6pPr marR="0" lvl="5"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6pPr>
            <a:lvl7pPr marR="0" lvl="6"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7pPr>
            <a:lvl8pPr marR="0" lvl="7"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8pPr>
            <a:lvl9pPr marR="0" lvl="8" algn="l" rtl="0">
              <a:lnSpc>
                <a:spcPct val="100000"/>
              </a:lnSpc>
              <a:spcBef>
                <a:spcPts val="0"/>
              </a:spcBef>
              <a:spcAft>
                <a:spcPts val="0"/>
              </a:spcAft>
              <a:buClr>
                <a:schemeClr val="lt1"/>
              </a:buClr>
              <a:buSzPts val="3700"/>
              <a:buFont typeface="Nunito"/>
              <a:buNone/>
              <a:defRPr sz="3700" b="0" i="0" u="none" strike="noStrike" cap="none">
                <a:solidFill>
                  <a:schemeClr val="lt1"/>
                </a:solidFill>
                <a:latin typeface="Nunito"/>
                <a:ea typeface="Nunito"/>
                <a:cs typeface="Nunito"/>
                <a:sym typeface="Nunito"/>
              </a:defRPr>
            </a:lvl9pPr>
          </a:lstStyle>
          <a:p>
            <a:endParaRPr/>
          </a:p>
        </p:txBody>
      </p:sp>
      <p:sp>
        <p:nvSpPr>
          <p:cNvPr id="11" name="Google Shape;11;g3f612f8e1b3_1_255"/>
          <p:cNvSpPr txBox="1">
            <a:spLocks noGrp="1"/>
          </p:cNvSpPr>
          <p:nvPr>
            <p:ph type="body" idx="1"/>
          </p:nvPr>
        </p:nvSpPr>
        <p:spPr>
          <a:xfrm>
            <a:off x="415600" y="1536633"/>
            <a:ext cx="11360700" cy="4521600"/>
          </a:xfrm>
          <a:prstGeom prst="rect">
            <a:avLst/>
          </a:prstGeom>
          <a:noFill/>
          <a:ln>
            <a:noFill/>
          </a:ln>
        </p:spPr>
        <p:txBody>
          <a:bodyPr spcFirstLastPara="1" wrap="square" lIns="121900" tIns="121900" rIns="121900" bIns="121900" anchor="t" anchorCtr="0">
            <a:normAutofit/>
          </a:bodyPr>
          <a:lstStyle>
            <a:lvl1pPr marL="457200" marR="0" lvl="0" indent="-336550" algn="l" rtl="0">
              <a:lnSpc>
                <a:spcPct val="115000"/>
              </a:lnSpc>
              <a:spcBef>
                <a:spcPts val="0"/>
              </a:spcBef>
              <a:spcAft>
                <a:spcPts val="0"/>
              </a:spcAft>
              <a:buClr>
                <a:schemeClr val="dk2"/>
              </a:buClr>
              <a:buSzPts val="1700"/>
              <a:buFont typeface="Calibri"/>
              <a:buChar char="●"/>
              <a:defRPr sz="1700" b="0" i="0" u="none" strike="noStrike" cap="none">
                <a:solidFill>
                  <a:schemeClr val="dk2"/>
                </a:solidFill>
                <a:latin typeface="Calibri"/>
                <a:ea typeface="Calibri"/>
                <a:cs typeface="Calibri"/>
                <a:sym typeface="Calibri"/>
              </a:defRPr>
            </a:lvl1pPr>
            <a:lvl2pPr marL="914400" marR="0" lvl="1"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2pPr>
            <a:lvl3pPr marL="1371600" marR="0" lvl="2"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3pPr>
            <a:lvl4pPr marL="1828800" marR="0" lvl="3"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4pPr>
            <a:lvl5pPr marL="2286000" marR="0" lvl="4"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5pPr>
            <a:lvl6pPr marL="2743200" marR="0" lvl="5"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6pPr>
            <a:lvl7pPr marL="3200400" marR="0" lvl="6"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7pPr>
            <a:lvl8pPr marL="3657600" marR="0" lvl="7"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8pPr>
            <a:lvl9pPr marL="4114800" marR="0" lvl="8" indent="-323850" algn="l" rtl="0">
              <a:lnSpc>
                <a:spcPct val="115000"/>
              </a:lnSpc>
              <a:spcBef>
                <a:spcPts val="0"/>
              </a:spcBef>
              <a:spcAft>
                <a:spcPts val="0"/>
              </a:spcAft>
              <a:buClr>
                <a:schemeClr val="dk2"/>
              </a:buClr>
              <a:buSzPts val="1500"/>
              <a:buFont typeface="Calibri"/>
              <a:buChar char="■"/>
              <a:defRPr sz="1500" b="0" i="0" u="none" strike="noStrike" cap="none">
                <a:solidFill>
                  <a:schemeClr val="dk2"/>
                </a:solidFill>
                <a:latin typeface="Calibri"/>
                <a:ea typeface="Calibri"/>
                <a:cs typeface="Calibri"/>
                <a:sym typeface="Calibri"/>
              </a:defRPr>
            </a:lvl9pPr>
          </a:lstStyle>
          <a:p>
            <a:endParaRPr/>
          </a:p>
        </p:txBody>
      </p:sp>
      <p:sp>
        <p:nvSpPr>
          <p:cNvPr id="12" name="Google Shape;12;g3f612f8e1b3_1_255"/>
          <p:cNvSpPr txBox="1">
            <a:spLocks noGrp="1"/>
          </p:cNvSpPr>
          <p:nvPr>
            <p:ph type="sldNum" idx="12"/>
          </p:nvPr>
        </p:nvSpPr>
        <p:spPr>
          <a:xfrm>
            <a:off x="11187645" y="6058224"/>
            <a:ext cx="731700" cy="524700"/>
          </a:xfrm>
          <a:prstGeom prst="rect">
            <a:avLst/>
          </a:prstGeom>
          <a:noFill/>
          <a:ln>
            <a:noFill/>
          </a:ln>
        </p:spPr>
        <p:txBody>
          <a:bodyPr spcFirstLastPara="1" wrap="square" lIns="121900" tIns="121900" rIns="121900" bIns="121900" anchor="ctr" anchorCtr="0">
            <a:normAutofit/>
          </a:bodyPr>
          <a:lstStyle>
            <a:lvl1pPr marL="0" marR="0" lvl="0"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1pPr>
            <a:lvl2pPr marL="0" marR="0" lvl="1"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2pPr>
            <a:lvl3pPr marL="0" marR="0" lvl="2"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3pPr>
            <a:lvl4pPr marL="0" marR="0" lvl="3"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4pPr>
            <a:lvl5pPr marL="0" marR="0" lvl="4"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5pPr>
            <a:lvl6pPr marL="0" marR="0" lvl="5"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6pPr>
            <a:lvl7pPr marL="0" marR="0" lvl="6"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7pPr>
            <a:lvl8pPr marL="0" marR="0" lvl="7"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8pPr>
            <a:lvl9pPr marL="0" marR="0" lvl="8" indent="0" algn="r" rtl="0">
              <a:lnSpc>
                <a:spcPct val="100000"/>
              </a:lnSpc>
              <a:spcBef>
                <a:spcPts val="0"/>
              </a:spcBef>
              <a:spcAft>
                <a:spcPts val="0"/>
              </a:spcAft>
              <a:buClr>
                <a:srgbClr val="000000"/>
              </a:buClr>
              <a:buSzPts val="1300"/>
              <a:buFont typeface="Arial"/>
              <a:buNone/>
              <a:defRPr sz="1300" b="0" i="0" u="none" strike="noStrike" cap="none">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mt="15000"/>
          </a:blip>
          <a:stretch>
            <a:fillRect/>
          </a:stretch>
        </a:blipFill>
        <a:effectLst/>
      </p:bgPr>
    </p:bg>
    <p:spTree>
      <p:nvGrpSpPr>
        <p:cNvPr id="1" name="Shape 137"/>
        <p:cNvGrpSpPr/>
        <p:nvPr/>
      </p:nvGrpSpPr>
      <p:grpSpPr>
        <a:xfrm>
          <a:off x="0" y="0"/>
          <a:ext cx="0" cy="0"/>
          <a:chOff x="0" y="0"/>
          <a:chExt cx="0" cy="0"/>
        </a:xfrm>
      </p:grpSpPr>
      <p:sp>
        <p:nvSpPr>
          <p:cNvPr id="138" name="Google Shape;138;p1"/>
          <p:cNvSpPr txBox="1">
            <a:spLocks noGrp="1"/>
          </p:cNvSpPr>
          <p:nvPr>
            <p:ph type="title"/>
          </p:nvPr>
        </p:nvSpPr>
        <p:spPr>
          <a:xfrm>
            <a:off x="415600" y="593367"/>
            <a:ext cx="11360700" cy="1467020"/>
          </a:xfrm>
          <a:prstGeom prst="rect">
            <a:avLst/>
          </a:prstGeom>
          <a:noFill/>
          <a:ln>
            <a:noFill/>
          </a:ln>
          <a:effectLst>
            <a:outerShdw blurRad="50800" dist="38100" dir="2700000" algn="tl" rotWithShape="0">
              <a:prstClr val="black">
                <a:alpha val="40000"/>
              </a:prstClr>
            </a:outerShdw>
          </a:effectLst>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1100"/>
              <a:buNone/>
            </a:pPr>
            <a:r>
              <a:rPr lang="en-GB" sz="2400" b="1" u="sng" dirty="0">
                <a:solidFill>
                  <a:schemeClr val="dk2"/>
                </a:solidFill>
                <a:latin typeface="+mj-lt"/>
              </a:rPr>
              <a:t>Enterprise and Entrepreneurship</a:t>
            </a:r>
            <a:br>
              <a:rPr lang="en-GB" sz="2400" b="1" dirty="0">
                <a:solidFill>
                  <a:schemeClr val="dk2"/>
                </a:solidFill>
                <a:latin typeface="+mj-lt"/>
              </a:rPr>
            </a:br>
            <a:br>
              <a:rPr lang="en-GB" sz="2400" b="1" dirty="0">
                <a:solidFill>
                  <a:schemeClr val="dk2"/>
                </a:solidFill>
                <a:latin typeface="+mj-lt"/>
              </a:rPr>
            </a:br>
            <a:r>
              <a:rPr lang="en-GB" sz="2400" b="1" dirty="0">
                <a:solidFill>
                  <a:schemeClr val="dk2"/>
                </a:solidFill>
                <a:latin typeface="+mj-lt"/>
              </a:rPr>
              <a:t>Business Name: Hayah Threads (Modern Modest Wear)</a:t>
            </a:r>
            <a:endParaRPr sz="2400" b="1" dirty="0">
              <a:latin typeface="+mj-lt"/>
            </a:endParaRPr>
          </a:p>
          <a:p>
            <a:pPr marL="0" lvl="0" indent="0" algn="ctr" rtl="0">
              <a:lnSpc>
                <a:spcPct val="90000"/>
              </a:lnSpc>
              <a:spcBef>
                <a:spcPts val="0"/>
              </a:spcBef>
              <a:spcAft>
                <a:spcPts val="0"/>
              </a:spcAft>
              <a:buClr>
                <a:schemeClr val="dk1"/>
              </a:buClr>
              <a:buSzPts val="1100"/>
              <a:buFont typeface="Arial"/>
              <a:buNone/>
            </a:pPr>
            <a:r>
              <a:rPr lang="en-GB" sz="2400" b="1" dirty="0">
                <a:solidFill>
                  <a:schemeClr val="dk2"/>
                </a:solidFill>
                <a:latin typeface="+mj-lt"/>
              </a:rPr>
              <a:t>Website: www.Hayahthreads.co.uk</a:t>
            </a:r>
            <a:endParaRPr sz="2400" b="1" dirty="0">
              <a:latin typeface="+mj-lt"/>
            </a:endParaRPr>
          </a:p>
        </p:txBody>
      </p:sp>
      <p:sp>
        <p:nvSpPr>
          <p:cNvPr id="139" name="Google Shape;139;p1"/>
          <p:cNvSpPr txBox="1"/>
          <p:nvPr/>
        </p:nvSpPr>
        <p:spPr>
          <a:xfrm>
            <a:off x="415600" y="3827282"/>
            <a:ext cx="5489850" cy="2072628"/>
          </a:xfrm>
          <a:prstGeom prst="rect">
            <a:avLst/>
          </a:prstGeom>
          <a:noFill/>
          <a:ln>
            <a:noFill/>
          </a:ln>
        </p:spPr>
        <p:txBody>
          <a:bodyPr spcFirstLastPara="1" wrap="square" lIns="91425" tIns="45700" rIns="91425" bIns="45700" anchor="t" anchorCtr="0">
            <a:normAutofit/>
          </a:bodyPr>
          <a:lstStyle/>
          <a:p>
            <a:pPr marL="0" marR="0" lvl="0" indent="0" algn="ctr" rtl="0">
              <a:lnSpc>
                <a:spcPct val="100000"/>
              </a:lnSpc>
              <a:spcBef>
                <a:spcPts val="0"/>
              </a:spcBef>
              <a:spcAft>
                <a:spcPts val="600"/>
              </a:spcAft>
              <a:buClr>
                <a:srgbClr val="000000"/>
              </a:buClr>
              <a:buSzPts val="1700"/>
              <a:buFont typeface="Arial"/>
              <a:buNone/>
            </a:pPr>
            <a:endParaRPr sz="1700" b="0" i="0" u="none" strike="noStrike" cap="none">
              <a:solidFill>
                <a:schemeClr val="dk2"/>
              </a:solidFill>
              <a:latin typeface="Arial"/>
              <a:ea typeface="Arial"/>
              <a:cs typeface="Arial"/>
              <a:sym typeface="Arial"/>
            </a:endParaRPr>
          </a:p>
        </p:txBody>
      </p:sp>
      <p:pic>
        <p:nvPicPr>
          <p:cNvPr id="140" name="Google Shape;140;p1"/>
          <p:cNvPicPr preferRelativeResize="0"/>
          <p:nvPr/>
        </p:nvPicPr>
        <p:blipFill rotWithShape="1">
          <a:blip r:embed="rId4">
            <a:alphaModFix/>
          </a:blip>
          <a:srcRect l="15522" r="15739" b="1"/>
          <a:stretch/>
        </p:blipFill>
        <p:spPr>
          <a:xfrm>
            <a:off x="6286450" y="2095927"/>
            <a:ext cx="5489850" cy="3803983"/>
          </a:xfrm>
          <a:prstGeom prst="rect">
            <a:avLst/>
          </a:prstGeom>
          <a:noFill/>
          <a:ln>
            <a:noFill/>
          </a:ln>
        </p:spPr>
      </p:pic>
      <p:sp>
        <p:nvSpPr>
          <p:cNvPr id="141" name="Google Shape;141;p1"/>
          <p:cNvSpPr txBox="1">
            <a:spLocks noGrp="1"/>
          </p:cNvSpPr>
          <p:nvPr>
            <p:ph type="subTitle" idx="4294967295"/>
          </p:nvPr>
        </p:nvSpPr>
        <p:spPr>
          <a:xfrm>
            <a:off x="721900" y="4102150"/>
            <a:ext cx="4852800" cy="1833300"/>
          </a:xfrm>
          <a:prstGeom prst="rect">
            <a:avLst/>
          </a:prstGeom>
          <a:noFill/>
          <a:ln>
            <a:noFill/>
          </a:ln>
        </p:spPr>
        <p:txBody>
          <a:bodyPr spcFirstLastPara="1" wrap="square" lIns="91425" tIns="45700" rIns="91425" bIns="45700" anchor="t" anchorCtr="0">
            <a:normAutofit/>
          </a:bodyPr>
          <a:lstStyle/>
          <a:p>
            <a:pPr marL="0" marR="0" lvl="0" indent="0" algn="l" rtl="0">
              <a:lnSpc>
                <a:spcPct val="115000"/>
              </a:lnSpc>
              <a:spcBef>
                <a:spcPts val="0"/>
              </a:spcBef>
              <a:spcAft>
                <a:spcPts val="0"/>
              </a:spcAft>
              <a:buClr>
                <a:schemeClr val="dk1"/>
              </a:buClr>
              <a:buSzPts val="1100"/>
              <a:buFont typeface="Calibri"/>
              <a:buNone/>
            </a:pPr>
            <a:endParaRPr sz="1100" b="0" i="0" u="none" strike="noStrike" cap="none" dirty="0">
              <a:solidFill>
                <a:schemeClr val="dk2"/>
              </a:solidFill>
              <a:latin typeface="Arial"/>
              <a:ea typeface="Arial"/>
              <a:cs typeface="Arial"/>
              <a:sym typeface="Arial"/>
            </a:endParaRPr>
          </a:p>
          <a:p>
            <a:pPr marL="0" marR="0" lvl="0" indent="0" algn="l" rtl="0">
              <a:lnSpc>
                <a:spcPct val="115000"/>
              </a:lnSpc>
              <a:spcBef>
                <a:spcPts val="600"/>
              </a:spcBef>
              <a:spcAft>
                <a:spcPts val="0"/>
              </a:spcAft>
              <a:buClr>
                <a:schemeClr val="dk1"/>
              </a:buClr>
              <a:buSzPts val="1100"/>
              <a:buFont typeface="Calibri"/>
              <a:buNone/>
            </a:pPr>
            <a:r>
              <a:rPr lang="en-GB" sz="1200" b="1" i="0" u="none" strike="noStrike" cap="none" dirty="0">
                <a:solidFill>
                  <a:schemeClr val="dk2"/>
                </a:solidFill>
                <a:latin typeface="Arial"/>
                <a:ea typeface="Arial"/>
                <a:cs typeface="Arial"/>
                <a:sym typeface="Arial"/>
              </a:rPr>
              <a:t>Company Registration: Hayah Trading Ltd (Reg: 1764893)</a:t>
            </a:r>
            <a:endParaRPr dirty="0"/>
          </a:p>
          <a:p>
            <a:pPr marL="0" marR="0" lvl="0" indent="0" algn="l" rtl="0">
              <a:lnSpc>
                <a:spcPct val="115000"/>
              </a:lnSpc>
              <a:spcBef>
                <a:spcPts val="600"/>
              </a:spcBef>
              <a:spcAft>
                <a:spcPts val="0"/>
              </a:spcAft>
              <a:buClr>
                <a:schemeClr val="dk1"/>
              </a:buClr>
              <a:buSzPts val="1100"/>
              <a:buFont typeface="Arial"/>
              <a:buNone/>
            </a:pPr>
            <a:r>
              <a:rPr lang="en-GB" sz="1200" b="1" i="0" u="none" strike="noStrike" cap="none" dirty="0">
                <a:solidFill>
                  <a:schemeClr val="dk2"/>
                </a:solidFill>
                <a:latin typeface="Arial"/>
                <a:ea typeface="Arial"/>
                <a:cs typeface="Arial"/>
                <a:sym typeface="Arial"/>
              </a:rPr>
              <a:t>Student Name: Nilofar Shaikh                Student ID: 2517953</a:t>
            </a:r>
            <a:endParaRPr dirty="0"/>
          </a:p>
          <a:p>
            <a:pPr marL="0" marR="0" lvl="0" indent="0" algn="l" rtl="0">
              <a:lnSpc>
                <a:spcPct val="115000"/>
              </a:lnSpc>
              <a:spcBef>
                <a:spcPts val="600"/>
              </a:spcBef>
              <a:spcAft>
                <a:spcPts val="0"/>
              </a:spcAft>
              <a:buClr>
                <a:schemeClr val="dk1"/>
              </a:buClr>
              <a:buSzPts val="1100"/>
              <a:buFont typeface="Arial"/>
              <a:buNone/>
            </a:pPr>
            <a:r>
              <a:rPr lang="en-GB" sz="1200" b="1" i="0" u="none" strike="noStrike" cap="none" dirty="0">
                <a:solidFill>
                  <a:schemeClr val="dk2"/>
                </a:solidFill>
                <a:latin typeface="Arial"/>
                <a:ea typeface="Arial"/>
                <a:cs typeface="Arial"/>
                <a:sym typeface="Arial"/>
              </a:rPr>
              <a:t>Module: Enterprise and Entrepreneurship (LCLM4006)</a:t>
            </a:r>
            <a:endParaRPr dirty="0"/>
          </a:p>
          <a:p>
            <a:pPr marL="0" marR="0" lvl="0" indent="0" algn="l" rtl="0">
              <a:lnSpc>
                <a:spcPct val="115000"/>
              </a:lnSpc>
              <a:spcBef>
                <a:spcPts val="600"/>
              </a:spcBef>
              <a:spcAft>
                <a:spcPts val="0"/>
              </a:spcAft>
              <a:buClr>
                <a:schemeClr val="dk1"/>
              </a:buClr>
              <a:buSzPts val="1100"/>
              <a:buFont typeface="Arial"/>
              <a:buNone/>
            </a:pPr>
            <a:r>
              <a:rPr lang="en-GB" sz="1200" b="1" i="0" u="none" strike="noStrike" cap="none" dirty="0">
                <a:solidFill>
                  <a:schemeClr val="dk2"/>
                </a:solidFill>
                <a:latin typeface="Arial"/>
                <a:ea typeface="Arial"/>
                <a:cs typeface="Arial"/>
                <a:sym typeface="Arial"/>
              </a:rPr>
              <a:t>Lecturer: Mr. Thomas Adeyemi</a:t>
            </a:r>
            <a:endParaRPr dirty="0"/>
          </a:p>
          <a:p>
            <a:pPr marL="0" marR="0" lvl="0" indent="0" algn="l" rtl="0">
              <a:lnSpc>
                <a:spcPct val="115000"/>
              </a:lnSpc>
              <a:spcBef>
                <a:spcPts val="600"/>
              </a:spcBef>
              <a:spcAft>
                <a:spcPts val="0"/>
              </a:spcAft>
              <a:buClr>
                <a:schemeClr val="dk1"/>
              </a:buClr>
              <a:buSzPts val="1100"/>
              <a:buFont typeface="Arial"/>
              <a:buNone/>
            </a:pPr>
            <a:r>
              <a:rPr lang="en-GB" sz="1200" b="1" i="0" u="none" strike="noStrike" cap="none" dirty="0">
                <a:solidFill>
                  <a:schemeClr val="dk2"/>
                </a:solidFill>
                <a:latin typeface="Arial"/>
                <a:ea typeface="Arial"/>
                <a:cs typeface="Arial"/>
                <a:sym typeface="Arial"/>
              </a:rPr>
              <a:t>Submission Date: 18th Aug 2026</a:t>
            </a:r>
            <a:endParaRPr dirty="0"/>
          </a:p>
          <a:p>
            <a:pPr marL="0" marR="0" lvl="0" indent="0" algn="ctr" rtl="0">
              <a:lnSpc>
                <a:spcPct val="90000"/>
              </a:lnSpc>
              <a:spcBef>
                <a:spcPts val="600"/>
              </a:spcBef>
              <a:spcAft>
                <a:spcPts val="600"/>
              </a:spcAft>
              <a:buClr>
                <a:schemeClr val="dk1"/>
              </a:buClr>
              <a:buSzPts val="2400"/>
              <a:buFont typeface="Calibri"/>
              <a:buNone/>
            </a:pPr>
            <a:endParaRPr sz="1700" b="1" i="0" u="none" strike="noStrike" cap="none" dirty="0">
              <a:solidFill>
                <a:schemeClr val="dk2"/>
              </a:solidFill>
              <a:latin typeface="Calibri"/>
              <a:ea typeface="Calibri"/>
              <a:cs typeface="Calibri"/>
              <a:sym typeface="Calibri"/>
            </a:endParaRPr>
          </a:p>
        </p:txBody>
      </p:sp>
      <p:pic>
        <p:nvPicPr>
          <p:cNvPr id="142" name="Google Shape;142;p1" descr="Text&#10;&#10;Description automatically generated"/>
          <p:cNvPicPr preferRelativeResize="0"/>
          <p:nvPr/>
        </p:nvPicPr>
        <p:blipFill rotWithShape="1">
          <a:blip r:embed="rId5">
            <a:alphaModFix/>
          </a:blip>
          <a:srcRect/>
          <a:stretch/>
        </p:blipFill>
        <p:spPr>
          <a:xfrm>
            <a:off x="9238139" y="254476"/>
            <a:ext cx="2538161" cy="70361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3"/>
          <p:cNvSpPr txBox="1">
            <a:spLocks noGrp="1"/>
          </p:cNvSpPr>
          <p:nvPr>
            <p:ph type="body" idx="1"/>
          </p:nvPr>
        </p:nvSpPr>
        <p:spPr>
          <a:xfrm>
            <a:off x="799011" y="1328836"/>
            <a:ext cx="10376264" cy="4614764"/>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92500" lnSpcReduction="20000"/>
          </a:bodyPr>
          <a:lstStyle/>
          <a:p>
            <a:pPr marL="0" lvl="0" indent="0" algn="l" rtl="0">
              <a:lnSpc>
                <a:spcPct val="90000"/>
              </a:lnSpc>
              <a:spcBef>
                <a:spcPts val="0"/>
              </a:spcBef>
              <a:spcAft>
                <a:spcPts val="0"/>
              </a:spcAft>
              <a:buSzPct val="114467"/>
              <a:buNone/>
            </a:pPr>
            <a:endParaRPr dirty="0">
              <a:solidFill>
                <a:srgbClr val="374151"/>
              </a:solidFill>
              <a:latin typeface="Arial"/>
              <a:ea typeface="Arial"/>
              <a:cs typeface="Arial"/>
              <a:sym typeface="Arial"/>
            </a:endParaRPr>
          </a:p>
          <a:p>
            <a:pPr marL="342900" lvl="0" indent="-342900" algn="l" rtl="0">
              <a:lnSpc>
                <a:spcPct val="115000"/>
              </a:lnSpc>
              <a:spcBef>
                <a:spcPts val="1600"/>
              </a:spcBef>
              <a:spcAft>
                <a:spcPts val="0"/>
              </a:spcAft>
              <a:buSzPct val="81081"/>
              <a:buFont typeface="Noto Sans Symbols"/>
              <a:buChar char="❖"/>
            </a:pPr>
            <a:r>
              <a:rPr lang="en-GB" sz="2400" b="1" dirty="0">
                <a:solidFill>
                  <a:srgbClr val="000000"/>
                </a:solidFill>
                <a:latin typeface="Arial"/>
                <a:ea typeface="Arial"/>
                <a:cs typeface="Arial"/>
                <a:sym typeface="Arial"/>
              </a:rPr>
              <a:t>1. Introduction of Hayah Threads</a:t>
            </a:r>
            <a:endParaRPr dirty="0"/>
          </a:p>
          <a:p>
            <a:pPr marL="342900" lvl="0" indent="-342900" algn="l" rtl="0">
              <a:lnSpc>
                <a:spcPct val="115000"/>
              </a:lnSpc>
              <a:spcBef>
                <a:spcPts val="1600"/>
              </a:spcBef>
              <a:spcAft>
                <a:spcPts val="0"/>
              </a:spcAft>
              <a:buSzPct val="81081"/>
              <a:buFont typeface="Noto Sans Symbols"/>
              <a:buChar char="❖"/>
            </a:pPr>
            <a:r>
              <a:rPr lang="en-GB" sz="2400" b="1" dirty="0">
                <a:solidFill>
                  <a:srgbClr val="000000"/>
                </a:solidFill>
                <a:latin typeface="Arial"/>
                <a:ea typeface="Arial"/>
                <a:cs typeface="Arial"/>
                <a:sym typeface="Arial"/>
              </a:rPr>
              <a:t>2. Overview of the Business Idea &amp; Product Market Needs</a:t>
            </a:r>
            <a:br>
              <a:rPr lang="en-GB" sz="2400" b="1" dirty="0">
                <a:solidFill>
                  <a:srgbClr val="000000"/>
                </a:solidFill>
                <a:latin typeface="Arial"/>
                <a:ea typeface="Arial"/>
                <a:cs typeface="Arial"/>
                <a:sym typeface="Arial"/>
              </a:rPr>
            </a:br>
            <a:endParaRPr sz="2400" b="1" dirty="0">
              <a:solidFill>
                <a:srgbClr val="000000"/>
              </a:solidFill>
              <a:latin typeface="Arial"/>
              <a:ea typeface="Arial"/>
              <a:cs typeface="Arial"/>
              <a:sym typeface="Arial"/>
            </a:endParaRPr>
          </a:p>
          <a:p>
            <a:pPr marL="342900" lvl="0" indent="-342900" algn="l" rtl="0">
              <a:lnSpc>
                <a:spcPct val="115000"/>
              </a:lnSpc>
              <a:spcBef>
                <a:spcPts val="0"/>
              </a:spcBef>
              <a:spcAft>
                <a:spcPts val="0"/>
              </a:spcAft>
              <a:buSzPct val="81081"/>
              <a:buFont typeface="Noto Sans Symbols"/>
              <a:buChar char="❖"/>
            </a:pPr>
            <a:r>
              <a:rPr lang="en-GB" sz="2400" b="1" dirty="0">
                <a:solidFill>
                  <a:srgbClr val="000000"/>
                </a:solidFill>
                <a:latin typeface="Arial"/>
                <a:ea typeface="Arial"/>
                <a:cs typeface="Arial"/>
                <a:sym typeface="Arial"/>
              </a:rPr>
              <a:t>2. Legal Format &amp; Management Structure</a:t>
            </a:r>
            <a:br>
              <a:rPr lang="en-GB" sz="2400" b="1" dirty="0">
                <a:solidFill>
                  <a:srgbClr val="000000"/>
                </a:solidFill>
                <a:latin typeface="Arial"/>
                <a:ea typeface="Arial"/>
                <a:cs typeface="Arial"/>
                <a:sym typeface="Arial"/>
              </a:rPr>
            </a:br>
            <a:endParaRPr sz="2400" b="1" dirty="0">
              <a:solidFill>
                <a:srgbClr val="000000"/>
              </a:solidFill>
              <a:latin typeface="Arial"/>
              <a:ea typeface="Arial"/>
              <a:cs typeface="Arial"/>
              <a:sym typeface="Arial"/>
            </a:endParaRPr>
          </a:p>
          <a:p>
            <a:pPr marL="342900" lvl="0" indent="-342900" algn="l" rtl="0">
              <a:lnSpc>
                <a:spcPct val="115000"/>
              </a:lnSpc>
              <a:spcBef>
                <a:spcPts val="0"/>
              </a:spcBef>
              <a:spcAft>
                <a:spcPts val="0"/>
              </a:spcAft>
              <a:buSzPct val="81081"/>
              <a:buFont typeface="Noto Sans Symbols"/>
              <a:buChar char="❖"/>
            </a:pPr>
            <a:r>
              <a:rPr lang="en-GB" sz="2400" b="1" dirty="0">
                <a:solidFill>
                  <a:srgbClr val="000000"/>
                </a:solidFill>
                <a:latin typeface="Arial"/>
                <a:ea typeface="Arial"/>
                <a:cs typeface="Arial"/>
                <a:sym typeface="Arial"/>
              </a:rPr>
              <a:t>3. PESTEL Analysis &amp; Business Strategy</a:t>
            </a:r>
            <a:br>
              <a:rPr lang="en-GB" sz="2400" b="1" dirty="0">
                <a:solidFill>
                  <a:srgbClr val="000000"/>
                </a:solidFill>
                <a:latin typeface="Arial"/>
                <a:ea typeface="Arial"/>
                <a:cs typeface="Arial"/>
                <a:sym typeface="Arial"/>
              </a:rPr>
            </a:br>
            <a:endParaRPr sz="2400" b="1" dirty="0">
              <a:solidFill>
                <a:srgbClr val="000000"/>
              </a:solidFill>
              <a:latin typeface="Arial"/>
              <a:ea typeface="Arial"/>
              <a:cs typeface="Arial"/>
              <a:sym typeface="Arial"/>
            </a:endParaRPr>
          </a:p>
          <a:p>
            <a:pPr marL="342900" lvl="0" indent="-342900" algn="l" rtl="0">
              <a:lnSpc>
                <a:spcPct val="115000"/>
              </a:lnSpc>
              <a:spcBef>
                <a:spcPts val="0"/>
              </a:spcBef>
              <a:spcAft>
                <a:spcPts val="0"/>
              </a:spcAft>
              <a:buSzPct val="81081"/>
              <a:buFont typeface="Noto Sans Symbols"/>
              <a:buChar char="❖"/>
            </a:pPr>
            <a:r>
              <a:rPr lang="en-GB" sz="2400" b="1" dirty="0">
                <a:solidFill>
                  <a:srgbClr val="000000"/>
                </a:solidFill>
                <a:latin typeface="Arial"/>
                <a:ea typeface="Arial"/>
                <a:cs typeface="Arial"/>
                <a:sym typeface="Arial"/>
              </a:rPr>
              <a:t>4. Target Market &amp; Marketing Strategies</a:t>
            </a:r>
            <a:br>
              <a:rPr lang="en-GB" sz="2400" b="1" dirty="0">
                <a:solidFill>
                  <a:srgbClr val="000000"/>
                </a:solidFill>
                <a:latin typeface="Arial"/>
                <a:ea typeface="Arial"/>
                <a:cs typeface="Arial"/>
                <a:sym typeface="Arial"/>
              </a:rPr>
            </a:br>
            <a:endParaRPr sz="2400" b="1" dirty="0">
              <a:solidFill>
                <a:srgbClr val="000000"/>
              </a:solidFill>
              <a:latin typeface="Arial"/>
              <a:ea typeface="Arial"/>
              <a:cs typeface="Arial"/>
              <a:sym typeface="Arial"/>
            </a:endParaRPr>
          </a:p>
          <a:p>
            <a:pPr marL="342900" lvl="0" indent="-342900" algn="l" rtl="0">
              <a:lnSpc>
                <a:spcPct val="115000"/>
              </a:lnSpc>
              <a:spcBef>
                <a:spcPts val="0"/>
              </a:spcBef>
              <a:spcAft>
                <a:spcPts val="0"/>
              </a:spcAft>
              <a:buSzPct val="81081"/>
              <a:buFont typeface="Noto Sans Symbols"/>
              <a:buChar char="❖"/>
            </a:pPr>
            <a:r>
              <a:rPr lang="en-GB" sz="2400" b="1" dirty="0">
                <a:solidFill>
                  <a:srgbClr val="000000"/>
                </a:solidFill>
                <a:latin typeface="Arial"/>
                <a:ea typeface="Arial"/>
                <a:cs typeface="Arial"/>
                <a:sym typeface="Arial"/>
              </a:rPr>
              <a:t>5. Funding Requirements &amp; Financial Plan</a:t>
            </a:r>
            <a:br>
              <a:rPr lang="en-GB" sz="2400" b="1" dirty="0">
                <a:solidFill>
                  <a:srgbClr val="000000"/>
                </a:solidFill>
                <a:latin typeface="Arial"/>
                <a:ea typeface="Arial"/>
                <a:cs typeface="Arial"/>
                <a:sym typeface="Arial"/>
              </a:rPr>
            </a:br>
            <a:endParaRPr sz="2400" b="1" dirty="0">
              <a:solidFill>
                <a:srgbClr val="000000"/>
              </a:solidFill>
              <a:latin typeface="Arial"/>
              <a:ea typeface="Arial"/>
              <a:cs typeface="Arial"/>
              <a:sym typeface="Arial"/>
            </a:endParaRPr>
          </a:p>
          <a:p>
            <a:pPr marL="342900" lvl="0" indent="-342900" algn="l" rtl="0">
              <a:lnSpc>
                <a:spcPct val="115000"/>
              </a:lnSpc>
              <a:spcBef>
                <a:spcPts val="0"/>
              </a:spcBef>
              <a:spcAft>
                <a:spcPts val="0"/>
              </a:spcAft>
              <a:buSzPct val="81081"/>
              <a:buFont typeface="Noto Sans Symbols"/>
              <a:buChar char="❖"/>
            </a:pPr>
            <a:r>
              <a:rPr lang="en-GB" sz="2400" b="1" dirty="0">
                <a:solidFill>
                  <a:srgbClr val="000000"/>
                </a:solidFill>
                <a:latin typeface="Arial"/>
                <a:ea typeface="Arial"/>
                <a:cs typeface="Arial"/>
                <a:sym typeface="Arial"/>
              </a:rPr>
              <a:t>6. Q&amp;A</a:t>
            </a:r>
            <a:endParaRPr sz="2400" b="1" dirty="0">
              <a:solidFill>
                <a:srgbClr val="000000"/>
              </a:solidFill>
              <a:latin typeface="Arial"/>
              <a:ea typeface="Arial"/>
              <a:cs typeface="Arial"/>
              <a:sym typeface="Arial"/>
            </a:endParaRPr>
          </a:p>
          <a:p>
            <a:pPr marL="0" lvl="0" indent="0" algn="l" rtl="0">
              <a:lnSpc>
                <a:spcPct val="90000"/>
              </a:lnSpc>
              <a:spcBef>
                <a:spcPts val="0"/>
              </a:spcBef>
              <a:spcAft>
                <a:spcPts val="1600"/>
              </a:spcAft>
              <a:buSzPct val="114467"/>
              <a:buNone/>
            </a:pPr>
            <a:endParaRPr dirty="0">
              <a:solidFill>
                <a:srgbClr val="374151"/>
              </a:solidFill>
              <a:latin typeface="Arial"/>
              <a:ea typeface="Arial"/>
              <a:cs typeface="Arial"/>
              <a:sym typeface="Arial"/>
            </a:endParaRPr>
          </a:p>
        </p:txBody>
      </p:sp>
      <p:sp>
        <p:nvSpPr>
          <p:cNvPr id="148" name="Google Shape;148;p3"/>
          <p:cNvSpPr txBox="1"/>
          <p:nvPr/>
        </p:nvSpPr>
        <p:spPr>
          <a:xfrm>
            <a:off x="367832" y="648337"/>
            <a:ext cx="10142373" cy="58473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Arial"/>
              <a:buNone/>
            </a:pPr>
            <a:r>
              <a:rPr lang="en-GB" sz="3200" b="1" i="0" u="sng" strike="noStrike" cap="none" dirty="0">
                <a:solidFill>
                  <a:srgbClr val="000000"/>
                </a:solidFill>
                <a:latin typeface="Arial"/>
                <a:ea typeface="Arial"/>
                <a:cs typeface="Arial"/>
                <a:sym typeface="Arial"/>
              </a:rPr>
              <a:t>Table of Contents</a:t>
            </a:r>
            <a:endParaRPr sz="3200" b="0" i="0" u="sng" strike="noStrike" cap="none" dirty="0">
              <a:solidFill>
                <a:srgbClr val="000000"/>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alphaModFix amt="12000"/>
          </a:blip>
          <a:stretch>
            <a:fillRect/>
          </a:stretch>
        </a:blipFill>
        <a:effectLst/>
      </p:bgPr>
    </p:bg>
    <p:spTree>
      <p:nvGrpSpPr>
        <p:cNvPr id="1" name="Shape 153"/>
        <p:cNvGrpSpPr/>
        <p:nvPr/>
      </p:nvGrpSpPr>
      <p:grpSpPr>
        <a:xfrm>
          <a:off x="0" y="0"/>
          <a:ext cx="0" cy="0"/>
          <a:chOff x="0" y="0"/>
          <a:chExt cx="0" cy="0"/>
        </a:xfrm>
      </p:grpSpPr>
      <p:sp>
        <p:nvSpPr>
          <p:cNvPr id="154" name="Google Shape;154;p4"/>
          <p:cNvSpPr txBox="1">
            <a:spLocks noGrp="1"/>
          </p:cNvSpPr>
          <p:nvPr>
            <p:ph type="body" idx="1"/>
          </p:nvPr>
        </p:nvSpPr>
        <p:spPr>
          <a:xfrm>
            <a:off x="350069" y="1436376"/>
            <a:ext cx="11615508" cy="5081990"/>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77500" lnSpcReduction="20000"/>
          </a:bodyPr>
          <a:lstStyle/>
          <a:p>
            <a:pPr marL="114300" lvl="0" indent="0" algn="l" rtl="0">
              <a:lnSpc>
                <a:spcPct val="90000"/>
              </a:lnSpc>
              <a:spcBef>
                <a:spcPts val="1000"/>
              </a:spcBef>
              <a:spcAft>
                <a:spcPts val="0"/>
              </a:spcAft>
              <a:buSzPct val="112853"/>
              <a:buNone/>
            </a:pPr>
            <a:r>
              <a:rPr lang="en-GB" sz="2900" b="1" u="sng" dirty="0">
                <a:solidFill>
                  <a:srgbClr val="151515"/>
                </a:solidFill>
                <a:latin typeface="Arial"/>
                <a:ea typeface="Arial"/>
                <a:cs typeface="Arial"/>
                <a:sym typeface="Arial"/>
              </a:rPr>
              <a:t>Introduction:</a:t>
            </a:r>
            <a:r>
              <a:rPr lang="en-GB" sz="2500" b="1" u="sng" dirty="0">
                <a:solidFill>
                  <a:srgbClr val="151515"/>
                </a:solidFill>
                <a:latin typeface="Arial"/>
                <a:ea typeface="Arial"/>
                <a:cs typeface="Arial"/>
                <a:sym typeface="Arial"/>
              </a:rPr>
              <a:t> </a:t>
            </a:r>
            <a:endParaRPr dirty="0"/>
          </a:p>
          <a:p>
            <a:pPr marL="114300" lvl="0" indent="0" algn="l" rtl="0">
              <a:lnSpc>
                <a:spcPct val="90000"/>
              </a:lnSpc>
              <a:spcBef>
                <a:spcPts val="1000"/>
              </a:spcBef>
              <a:spcAft>
                <a:spcPts val="0"/>
              </a:spcAft>
              <a:buSzPct val="130909"/>
              <a:buNone/>
            </a:pPr>
            <a:r>
              <a:rPr lang="en-GB" sz="2500" b="1" dirty="0">
                <a:solidFill>
                  <a:srgbClr val="151515"/>
                </a:solidFill>
                <a:latin typeface="Arial"/>
                <a:ea typeface="Arial"/>
                <a:cs typeface="Arial"/>
                <a:sym typeface="Arial"/>
              </a:rPr>
              <a:t>	Presented by Nilofar Shaikh for  (The </a:t>
            </a:r>
            <a:r>
              <a:rPr lang="en-GB" sz="2500" b="1" i="1" dirty="0">
                <a:solidFill>
                  <a:srgbClr val="151515"/>
                </a:solidFill>
                <a:latin typeface="Arial"/>
                <a:ea typeface="Arial"/>
                <a:cs typeface="Arial"/>
                <a:sym typeface="Arial"/>
              </a:rPr>
              <a:t>Enterprise and Entrepreneurship</a:t>
            </a:r>
            <a:r>
              <a:rPr lang="en-GB" sz="2500" b="1" dirty="0">
                <a:solidFill>
                  <a:srgbClr val="151515"/>
                </a:solidFill>
                <a:latin typeface="Arial"/>
                <a:ea typeface="Arial"/>
                <a:cs typeface="Arial"/>
                <a:sym typeface="Arial"/>
              </a:rPr>
              <a:t> module). </a:t>
            </a:r>
            <a:endParaRPr dirty="0"/>
          </a:p>
          <a:p>
            <a:pPr marL="914400" lvl="1" indent="-374073" algn="l" rtl="0">
              <a:lnSpc>
                <a:spcPct val="90000"/>
              </a:lnSpc>
              <a:spcBef>
                <a:spcPts val="1600"/>
              </a:spcBef>
              <a:spcAft>
                <a:spcPts val="0"/>
              </a:spcAft>
              <a:buSzPct val="130909"/>
              <a:buChar char="○"/>
            </a:pPr>
            <a:r>
              <a:rPr lang="en-GB" sz="2500" b="1" u="sng" dirty="0">
                <a:solidFill>
                  <a:srgbClr val="151515"/>
                </a:solidFill>
                <a:latin typeface="Arial"/>
                <a:ea typeface="Arial"/>
                <a:cs typeface="Arial"/>
                <a:sym typeface="Arial"/>
              </a:rPr>
              <a:t>Business Concept:</a:t>
            </a:r>
            <a:r>
              <a:rPr lang="en-GB" sz="2500" b="1" dirty="0">
                <a:solidFill>
                  <a:srgbClr val="151515"/>
                </a:solidFill>
                <a:latin typeface="Arial"/>
                <a:ea typeface="Arial"/>
                <a:cs typeface="Arial"/>
                <a:sym typeface="Arial"/>
              </a:rPr>
              <a:t> Introducing Hayah Threads (Hayah Trading Ltd), a London-based fashion startup specialising in modern modest wear. </a:t>
            </a:r>
            <a:endParaRPr dirty="0"/>
          </a:p>
          <a:p>
            <a:pPr marL="914400" lvl="1" indent="-374073" algn="l" rtl="0">
              <a:lnSpc>
                <a:spcPct val="90000"/>
              </a:lnSpc>
              <a:spcBef>
                <a:spcPts val="1600"/>
              </a:spcBef>
              <a:spcAft>
                <a:spcPts val="0"/>
              </a:spcAft>
              <a:buSzPct val="130909"/>
              <a:buChar char="○"/>
            </a:pPr>
            <a:r>
              <a:rPr lang="en-GB" sz="2500" b="1" u="sng" dirty="0">
                <a:solidFill>
                  <a:srgbClr val="151515"/>
                </a:solidFill>
                <a:latin typeface="Arial"/>
                <a:ea typeface="Arial"/>
                <a:cs typeface="Arial"/>
                <a:sym typeface="Arial"/>
              </a:rPr>
              <a:t>Presentation Goal:</a:t>
            </a:r>
            <a:r>
              <a:rPr lang="en-GB" sz="2500" b="1" dirty="0">
                <a:solidFill>
                  <a:srgbClr val="151515"/>
                </a:solidFill>
                <a:latin typeface="Arial"/>
                <a:ea typeface="Arial"/>
                <a:cs typeface="Arial"/>
                <a:sym typeface="Arial"/>
              </a:rPr>
              <a:t> To explain our business model, market strategy, operations, and financial plan to show how Hayah Threads will become  Profitable within its first year</a:t>
            </a:r>
            <a:endParaRPr dirty="0"/>
          </a:p>
          <a:p>
            <a:pPr marL="914400" lvl="1" indent="-228600" algn="l" rtl="0">
              <a:lnSpc>
                <a:spcPct val="90000"/>
              </a:lnSpc>
              <a:spcBef>
                <a:spcPts val="1600"/>
              </a:spcBef>
              <a:spcAft>
                <a:spcPts val="0"/>
              </a:spcAft>
              <a:buSzPct val="130909"/>
              <a:buNone/>
            </a:pPr>
            <a:endParaRPr sz="2500" b="1" dirty="0">
              <a:latin typeface="Arial"/>
              <a:ea typeface="Arial"/>
              <a:cs typeface="Arial"/>
              <a:sym typeface="Arial"/>
            </a:endParaRPr>
          </a:p>
          <a:p>
            <a:pPr marL="114300" lvl="0" indent="0" algn="l" rtl="0">
              <a:lnSpc>
                <a:spcPct val="90000"/>
              </a:lnSpc>
              <a:spcBef>
                <a:spcPts val="1000"/>
              </a:spcBef>
              <a:spcAft>
                <a:spcPts val="0"/>
              </a:spcAft>
              <a:buSzPct val="112853"/>
              <a:buNone/>
            </a:pPr>
            <a:r>
              <a:rPr lang="en-GB" sz="2900" b="1" u="sng" dirty="0">
                <a:latin typeface="Arial"/>
                <a:ea typeface="Arial"/>
                <a:cs typeface="Arial"/>
                <a:sym typeface="Arial"/>
              </a:rPr>
              <a:t>Business Description:</a:t>
            </a:r>
            <a:r>
              <a:rPr lang="en-GB" sz="2500" b="1" u="sng" dirty="0">
                <a:latin typeface="Arial"/>
                <a:ea typeface="Arial"/>
                <a:cs typeface="Arial"/>
                <a:sym typeface="Arial"/>
              </a:rPr>
              <a:t> </a:t>
            </a:r>
            <a:endParaRPr dirty="0"/>
          </a:p>
          <a:p>
            <a:pPr marL="114300" lvl="0" indent="0" algn="l" rtl="0">
              <a:lnSpc>
                <a:spcPct val="90000"/>
              </a:lnSpc>
              <a:spcBef>
                <a:spcPts val="1000"/>
              </a:spcBef>
              <a:spcAft>
                <a:spcPts val="0"/>
              </a:spcAft>
              <a:buSzPct val="130909"/>
              <a:buNone/>
            </a:pPr>
            <a:r>
              <a:rPr lang="en-GB" sz="2500" b="1" dirty="0">
                <a:latin typeface="Arial"/>
                <a:ea typeface="Arial"/>
                <a:cs typeface="Arial"/>
                <a:sym typeface="Arial"/>
              </a:rPr>
              <a:t>	An e-commerce and fashion retail brand based in London, created for contemporary Young girls, working women and modest fashion lovers. </a:t>
            </a:r>
            <a:endParaRPr dirty="0"/>
          </a:p>
          <a:p>
            <a:pPr marL="114300" lvl="0" indent="0" algn="l" rtl="0">
              <a:lnSpc>
                <a:spcPct val="90000"/>
              </a:lnSpc>
              <a:spcBef>
                <a:spcPts val="1000"/>
              </a:spcBef>
              <a:spcAft>
                <a:spcPts val="0"/>
              </a:spcAft>
              <a:buSzPct val="130909"/>
              <a:buNone/>
            </a:pPr>
            <a:r>
              <a:rPr lang="en-GB" sz="2500" b="1" u="sng" dirty="0">
                <a:latin typeface="Arial"/>
                <a:ea typeface="Arial"/>
                <a:cs typeface="Arial"/>
                <a:sym typeface="Arial"/>
              </a:rPr>
              <a:t>Core Product Categories:</a:t>
            </a:r>
            <a:endParaRPr dirty="0"/>
          </a:p>
          <a:p>
            <a:pPr marL="914400" lvl="1" indent="-374073" algn="l" rtl="0">
              <a:lnSpc>
                <a:spcPct val="90000"/>
              </a:lnSpc>
              <a:spcBef>
                <a:spcPts val="1600"/>
              </a:spcBef>
              <a:spcAft>
                <a:spcPts val="0"/>
              </a:spcAft>
              <a:buSzPct val="130909"/>
              <a:buChar char="○"/>
            </a:pPr>
            <a:r>
              <a:rPr lang="en-GB" sz="2500" b="1" u="sng" dirty="0">
                <a:latin typeface="Arial"/>
                <a:ea typeface="Arial"/>
                <a:cs typeface="Arial"/>
                <a:sym typeface="Arial"/>
              </a:rPr>
              <a:t>Modern Trend Abayas:</a:t>
            </a:r>
            <a:r>
              <a:rPr lang="en-GB" sz="2500" b="1" dirty="0">
                <a:latin typeface="Arial"/>
                <a:ea typeface="Arial"/>
                <a:cs typeface="Arial"/>
                <a:sym typeface="Arial"/>
              </a:rPr>
              <a:t> Featuring contemporary cuts, open-front designs, matching appealing patterns, pastel/earth-tone colours, hidden utility pockets, and functional zippers. </a:t>
            </a:r>
            <a:endParaRPr dirty="0"/>
          </a:p>
          <a:p>
            <a:pPr marL="914400" lvl="1" indent="-374073" algn="l" rtl="0">
              <a:lnSpc>
                <a:spcPct val="90000"/>
              </a:lnSpc>
              <a:spcBef>
                <a:spcPts val="1600"/>
              </a:spcBef>
              <a:spcAft>
                <a:spcPts val="0"/>
              </a:spcAft>
              <a:buSzPct val="130909"/>
              <a:buChar char="○"/>
            </a:pPr>
            <a:r>
              <a:rPr lang="en-GB" sz="2500" b="1" u="sng" dirty="0">
                <a:latin typeface="Arial"/>
                <a:ea typeface="Arial"/>
                <a:cs typeface="Arial"/>
                <a:sym typeface="Arial"/>
              </a:rPr>
              <a:t>Complementary Scarves &amp; Hijabs</a:t>
            </a:r>
            <a:r>
              <a:rPr lang="en-GB" sz="2500" b="1" dirty="0">
                <a:latin typeface="Arial"/>
                <a:ea typeface="Arial"/>
                <a:cs typeface="Arial"/>
                <a:sym typeface="Arial"/>
              </a:rPr>
              <a:t>: Matching textures, colours, and prints designed to create complete outfits. </a:t>
            </a:r>
            <a:endParaRPr dirty="0"/>
          </a:p>
          <a:p>
            <a:pPr marL="457200" lvl="0" indent="-228600" algn="l" rtl="0">
              <a:lnSpc>
                <a:spcPct val="90000"/>
              </a:lnSpc>
              <a:spcBef>
                <a:spcPts val="1000"/>
              </a:spcBef>
              <a:spcAft>
                <a:spcPts val="0"/>
              </a:spcAft>
              <a:buSzPct val="192513"/>
              <a:buNone/>
            </a:pPr>
            <a:endParaRPr dirty="0"/>
          </a:p>
        </p:txBody>
      </p:sp>
      <p:sp>
        <p:nvSpPr>
          <p:cNvPr id="155" name="Google Shape;155;p4"/>
          <p:cNvSpPr txBox="1"/>
          <p:nvPr/>
        </p:nvSpPr>
        <p:spPr>
          <a:xfrm>
            <a:off x="288802" y="626882"/>
            <a:ext cx="10376339" cy="58473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3200" b="1" i="0" u="sng" strike="noStrike" cap="none" dirty="0">
                <a:solidFill>
                  <a:srgbClr val="000000"/>
                </a:solidFill>
                <a:latin typeface="Arial"/>
                <a:ea typeface="Arial"/>
                <a:cs typeface="Arial"/>
                <a:sym typeface="Arial"/>
              </a:rPr>
              <a:t>Introduction &amp; Overview of the Business Idea</a:t>
            </a:r>
            <a:endParaRPr sz="3200" b="1" i="0" u="sng" strike="noStrike" cap="none" dirty="0">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alphaModFix amt="13000"/>
          </a:blip>
          <a:stretch>
            <a:fillRect/>
          </a:stretch>
        </a:blipFill>
        <a:effectLst/>
      </p:bgPr>
    </p:bg>
    <p:spTree>
      <p:nvGrpSpPr>
        <p:cNvPr id="1" name="Shape 160"/>
        <p:cNvGrpSpPr/>
        <p:nvPr/>
      </p:nvGrpSpPr>
      <p:grpSpPr>
        <a:xfrm>
          <a:off x="0" y="0"/>
          <a:ext cx="0" cy="0"/>
          <a:chOff x="0" y="0"/>
          <a:chExt cx="0" cy="0"/>
        </a:xfrm>
      </p:grpSpPr>
      <p:sp>
        <p:nvSpPr>
          <p:cNvPr id="161" name="Google Shape;161;p5"/>
          <p:cNvSpPr txBox="1">
            <a:spLocks noGrp="1"/>
          </p:cNvSpPr>
          <p:nvPr>
            <p:ph type="body" idx="1"/>
          </p:nvPr>
        </p:nvSpPr>
        <p:spPr>
          <a:xfrm>
            <a:off x="559434" y="1695801"/>
            <a:ext cx="11053445" cy="4522119"/>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85000" lnSpcReduction="20000"/>
          </a:bodyPr>
          <a:lstStyle/>
          <a:p>
            <a:pPr marL="114300" lvl="0" indent="0" algn="l" rtl="0">
              <a:lnSpc>
                <a:spcPct val="90000"/>
              </a:lnSpc>
              <a:spcBef>
                <a:spcPts val="1000"/>
              </a:spcBef>
              <a:spcAft>
                <a:spcPts val="0"/>
              </a:spcAft>
              <a:buSzPct val="105882"/>
              <a:buNone/>
            </a:pPr>
            <a:r>
              <a:rPr lang="en-GB" sz="2000" b="1" u="sng" dirty="0">
                <a:latin typeface="Arial"/>
                <a:ea typeface="Arial"/>
                <a:cs typeface="Arial"/>
                <a:sym typeface="Arial"/>
              </a:rPr>
              <a:t>Solves Weather Inconvenience:</a:t>
            </a:r>
            <a:endParaRPr dirty="0"/>
          </a:p>
          <a:p>
            <a:pPr marL="457200" lvl="0" indent="-342900" algn="l" rtl="0">
              <a:lnSpc>
                <a:spcPct val="90000"/>
              </a:lnSpc>
              <a:spcBef>
                <a:spcPts val="1000"/>
              </a:spcBef>
              <a:spcAft>
                <a:spcPts val="0"/>
              </a:spcAft>
              <a:buSzPct val="105882"/>
              <a:buChar char="●"/>
            </a:pPr>
            <a:r>
              <a:rPr lang="en-GB" sz="2000" b="1" dirty="0">
                <a:latin typeface="Arial"/>
                <a:ea typeface="Arial"/>
                <a:cs typeface="Arial"/>
                <a:sym typeface="Arial"/>
              </a:rPr>
              <a:t>Traditional abayas often ignore UK weather; our dual-fabric collections keep customers cool in summer and warm in winter without sacrificing style. </a:t>
            </a:r>
            <a:endParaRPr dirty="0"/>
          </a:p>
          <a:p>
            <a:pPr marL="457200" lvl="0" indent="-228600" algn="l" rtl="0">
              <a:lnSpc>
                <a:spcPct val="90000"/>
              </a:lnSpc>
              <a:spcBef>
                <a:spcPts val="1000"/>
              </a:spcBef>
              <a:spcAft>
                <a:spcPts val="0"/>
              </a:spcAft>
              <a:buSzPct val="105882"/>
              <a:buNone/>
            </a:pPr>
            <a:endParaRPr sz="2000" b="1" dirty="0">
              <a:latin typeface="Arial"/>
              <a:ea typeface="Arial"/>
              <a:cs typeface="Arial"/>
              <a:sym typeface="Arial"/>
            </a:endParaRPr>
          </a:p>
          <a:p>
            <a:pPr marL="114300" lvl="0" indent="0" algn="l" rtl="0">
              <a:lnSpc>
                <a:spcPct val="90000"/>
              </a:lnSpc>
              <a:spcBef>
                <a:spcPts val="1000"/>
              </a:spcBef>
              <a:spcAft>
                <a:spcPts val="0"/>
              </a:spcAft>
              <a:buSzPct val="105882"/>
              <a:buNone/>
            </a:pPr>
            <a:r>
              <a:rPr lang="en-GB" sz="2000" b="1" u="sng" dirty="0">
                <a:latin typeface="Arial"/>
                <a:ea typeface="Arial"/>
                <a:cs typeface="Arial"/>
                <a:sym typeface="Arial"/>
              </a:rPr>
              <a:t>Fills the Price-Quality Gap: </a:t>
            </a:r>
            <a:endParaRPr dirty="0"/>
          </a:p>
          <a:p>
            <a:pPr marL="457200" lvl="0" indent="-342900" algn="l" rtl="0">
              <a:lnSpc>
                <a:spcPct val="90000"/>
              </a:lnSpc>
              <a:spcBef>
                <a:spcPts val="1000"/>
              </a:spcBef>
              <a:spcAft>
                <a:spcPts val="0"/>
              </a:spcAft>
              <a:buSzPct val="105882"/>
              <a:buChar char="●"/>
            </a:pPr>
            <a:r>
              <a:rPr lang="en-GB" sz="2000" b="1" dirty="0">
                <a:latin typeface="Arial"/>
                <a:ea typeface="Arial"/>
                <a:cs typeface="Arial"/>
                <a:sym typeface="Arial"/>
              </a:rPr>
              <a:t>High-end designer abayas are often too expensive, while cheap options lack quality; Hayah Threads offers modern design aesthetics at affordable mid-range prices (£25 to £55). </a:t>
            </a:r>
            <a:endParaRPr dirty="0"/>
          </a:p>
          <a:p>
            <a:pPr marL="457200" lvl="0" indent="-228600" algn="l" rtl="0">
              <a:lnSpc>
                <a:spcPct val="90000"/>
              </a:lnSpc>
              <a:spcBef>
                <a:spcPts val="1000"/>
              </a:spcBef>
              <a:spcAft>
                <a:spcPts val="0"/>
              </a:spcAft>
              <a:buSzPct val="105882"/>
              <a:buNone/>
            </a:pPr>
            <a:endParaRPr sz="2000" b="1" u="sng" dirty="0">
              <a:latin typeface="Arial"/>
              <a:ea typeface="Arial"/>
              <a:cs typeface="Arial"/>
              <a:sym typeface="Arial"/>
            </a:endParaRPr>
          </a:p>
          <a:p>
            <a:pPr marL="114300" lvl="0" indent="0" algn="l" rtl="0">
              <a:lnSpc>
                <a:spcPct val="90000"/>
              </a:lnSpc>
              <a:spcBef>
                <a:spcPts val="1000"/>
              </a:spcBef>
              <a:spcAft>
                <a:spcPts val="0"/>
              </a:spcAft>
              <a:buSzPct val="105882"/>
              <a:buNone/>
            </a:pPr>
            <a:r>
              <a:rPr lang="en-GB" sz="2000" b="1" u="sng" dirty="0">
                <a:latin typeface="Arial"/>
                <a:ea typeface="Arial"/>
                <a:cs typeface="Arial"/>
                <a:sym typeface="Arial"/>
              </a:rPr>
              <a:t>Provides Styling Versatility:</a:t>
            </a:r>
            <a:r>
              <a:rPr lang="en-GB" sz="2000" b="1" dirty="0">
                <a:latin typeface="Arial"/>
                <a:ea typeface="Arial"/>
                <a:cs typeface="Arial"/>
                <a:sym typeface="Arial"/>
              </a:rPr>
              <a:t> </a:t>
            </a:r>
            <a:endParaRPr dirty="0"/>
          </a:p>
          <a:p>
            <a:pPr marL="457200" lvl="0" indent="-342900" algn="l" rtl="0">
              <a:lnSpc>
                <a:spcPct val="90000"/>
              </a:lnSpc>
              <a:spcBef>
                <a:spcPts val="1000"/>
              </a:spcBef>
              <a:spcAft>
                <a:spcPts val="0"/>
              </a:spcAft>
              <a:buSzPct val="105882"/>
              <a:buChar char="●"/>
            </a:pPr>
            <a:r>
              <a:rPr lang="en-GB" sz="2000" b="1" dirty="0">
                <a:latin typeface="Arial"/>
                <a:ea typeface="Arial"/>
                <a:cs typeface="Arial"/>
                <a:sym typeface="Arial"/>
              </a:rPr>
              <a:t>Open-front and layered abaya designs allow women to style a single garment in multiple ways (casual for university, smart for work, or elegant for evening events). </a:t>
            </a:r>
            <a:endParaRPr dirty="0"/>
          </a:p>
          <a:p>
            <a:pPr marL="457200" lvl="0" indent="-228600" algn="l" rtl="0">
              <a:lnSpc>
                <a:spcPct val="90000"/>
              </a:lnSpc>
              <a:spcBef>
                <a:spcPts val="1000"/>
              </a:spcBef>
              <a:spcAft>
                <a:spcPts val="0"/>
              </a:spcAft>
              <a:buSzPct val="105882"/>
              <a:buNone/>
            </a:pPr>
            <a:endParaRPr sz="2000" b="1" u="sng" dirty="0">
              <a:latin typeface="Arial"/>
              <a:ea typeface="Arial"/>
              <a:cs typeface="Arial"/>
              <a:sym typeface="Arial"/>
            </a:endParaRPr>
          </a:p>
          <a:p>
            <a:pPr marL="114300" lvl="0" indent="0" algn="l" rtl="0">
              <a:lnSpc>
                <a:spcPct val="90000"/>
              </a:lnSpc>
              <a:spcBef>
                <a:spcPts val="1000"/>
              </a:spcBef>
              <a:spcAft>
                <a:spcPts val="0"/>
              </a:spcAft>
              <a:buSzPct val="105882"/>
              <a:buNone/>
            </a:pPr>
            <a:r>
              <a:rPr lang="en-GB" sz="2000" b="1" u="sng" dirty="0">
                <a:latin typeface="Arial"/>
                <a:ea typeface="Arial"/>
                <a:cs typeface="Arial"/>
                <a:sym typeface="Arial"/>
              </a:rPr>
              <a:t>Eliminates Overseas Shipping Friction:</a:t>
            </a:r>
            <a:r>
              <a:rPr lang="en-GB" sz="2000" b="1" dirty="0">
                <a:latin typeface="Arial"/>
                <a:ea typeface="Arial"/>
                <a:cs typeface="Arial"/>
                <a:sym typeface="Arial"/>
              </a:rPr>
              <a:t> </a:t>
            </a:r>
            <a:endParaRPr dirty="0"/>
          </a:p>
          <a:p>
            <a:pPr marL="457200" lvl="0" indent="-342900" algn="l" rtl="0">
              <a:lnSpc>
                <a:spcPct val="90000"/>
              </a:lnSpc>
              <a:spcBef>
                <a:spcPts val="1000"/>
              </a:spcBef>
              <a:spcAft>
                <a:spcPts val="0"/>
              </a:spcAft>
              <a:buSzPct val="105882"/>
              <a:buChar char="●"/>
            </a:pPr>
            <a:r>
              <a:rPr lang="en-GB" sz="2000" b="1" dirty="0">
                <a:latin typeface="Arial"/>
                <a:ea typeface="Arial"/>
                <a:cs typeface="Arial"/>
                <a:sym typeface="Arial"/>
              </a:rPr>
              <a:t>Solves long delivery times, high customs fees, and difficult international returns from global online sellers by offering fast UK shipping and easy London-based returns.</a:t>
            </a:r>
            <a:endParaRPr dirty="0"/>
          </a:p>
          <a:p>
            <a:pPr marL="228600" lvl="0" indent="-50800" algn="l" rtl="0">
              <a:lnSpc>
                <a:spcPct val="90000"/>
              </a:lnSpc>
              <a:spcBef>
                <a:spcPts val="0"/>
              </a:spcBef>
              <a:spcAft>
                <a:spcPts val="0"/>
              </a:spcAft>
              <a:buClr>
                <a:schemeClr val="dk1"/>
              </a:buClr>
              <a:buSzPct val="193772"/>
              <a:buNone/>
            </a:pPr>
            <a:endParaRPr dirty="0"/>
          </a:p>
        </p:txBody>
      </p:sp>
      <p:sp>
        <p:nvSpPr>
          <p:cNvPr id="162" name="Google Shape;162;p5"/>
          <p:cNvSpPr txBox="1"/>
          <p:nvPr/>
        </p:nvSpPr>
        <p:spPr>
          <a:xfrm>
            <a:off x="559435" y="826734"/>
            <a:ext cx="10074000" cy="58473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3200" b="1" i="0" u="sng" strike="noStrike" cap="none" dirty="0">
                <a:solidFill>
                  <a:srgbClr val="000000"/>
                </a:solidFill>
                <a:latin typeface="Arial"/>
                <a:ea typeface="Arial"/>
                <a:cs typeface="Arial"/>
                <a:sym typeface="Arial"/>
              </a:rPr>
              <a:t>How the Product Fulfils Market Needs</a:t>
            </a:r>
            <a:endParaRPr sz="3200" b="1" i="0" u="sng" strike="noStrike" cap="none" dirty="0">
              <a:solidFill>
                <a:schemeClr val="dk2"/>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alphaModFix amt="12000"/>
          </a:blip>
          <a:stretch>
            <a:fillRect/>
          </a:stretch>
        </a:blipFill>
        <a:effectLst/>
      </p:bgPr>
    </p:bg>
    <p:spTree>
      <p:nvGrpSpPr>
        <p:cNvPr id="1" name="Shape 167"/>
        <p:cNvGrpSpPr/>
        <p:nvPr/>
      </p:nvGrpSpPr>
      <p:grpSpPr>
        <a:xfrm>
          <a:off x="0" y="0"/>
          <a:ext cx="0" cy="0"/>
          <a:chOff x="0" y="0"/>
          <a:chExt cx="0" cy="0"/>
        </a:xfrm>
      </p:grpSpPr>
      <p:sp>
        <p:nvSpPr>
          <p:cNvPr id="168" name="Google Shape;168;p6"/>
          <p:cNvSpPr txBox="1">
            <a:spLocks noGrp="1"/>
          </p:cNvSpPr>
          <p:nvPr>
            <p:ph type="body" idx="1"/>
          </p:nvPr>
        </p:nvSpPr>
        <p:spPr>
          <a:xfrm>
            <a:off x="732064" y="1028808"/>
            <a:ext cx="10683900" cy="1997100"/>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70000" lnSpcReduction="20000"/>
          </a:bodyPr>
          <a:lstStyle/>
          <a:p>
            <a:pPr marL="457200" lvl="0" indent="-342900" algn="l" rtl="0">
              <a:lnSpc>
                <a:spcPct val="90000"/>
              </a:lnSpc>
              <a:spcBef>
                <a:spcPts val="1000"/>
              </a:spcBef>
              <a:spcAft>
                <a:spcPts val="0"/>
              </a:spcAft>
              <a:buSzPct val="142857"/>
              <a:buChar char="●"/>
            </a:pPr>
            <a:r>
              <a:rPr lang="en-GB" sz="1800" b="1" dirty="0">
                <a:latin typeface="Arial"/>
                <a:ea typeface="Arial"/>
                <a:cs typeface="Arial"/>
                <a:sym typeface="Arial"/>
              </a:rPr>
              <a:t>Legal Structure: Private Limited Company (Hayah Trading Ltd). </a:t>
            </a:r>
            <a:endParaRPr dirty="0"/>
          </a:p>
          <a:p>
            <a:pPr marL="914400" lvl="1" indent="-342900" algn="l" rtl="0">
              <a:lnSpc>
                <a:spcPct val="90000"/>
              </a:lnSpc>
              <a:spcBef>
                <a:spcPts val="1600"/>
              </a:spcBef>
              <a:spcAft>
                <a:spcPts val="0"/>
              </a:spcAft>
              <a:buSzPct val="142857"/>
              <a:buChar char="○"/>
            </a:pPr>
            <a:r>
              <a:rPr lang="en-GB" sz="1800" b="1" i="1" dirty="0">
                <a:latin typeface="Arial"/>
                <a:ea typeface="Arial"/>
                <a:cs typeface="Arial"/>
                <a:sym typeface="Arial"/>
              </a:rPr>
              <a:t>Why?</a:t>
            </a:r>
            <a:r>
              <a:rPr lang="en-GB" sz="1800" b="1" dirty="0">
                <a:latin typeface="Arial"/>
                <a:ea typeface="Arial"/>
                <a:cs typeface="Arial"/>
                <a:sym typeface="Arial"/>
              </a:rPr>
              <a:t> Protects founders with limited liability and gives corporate trust for trade partners. </a:t>
            </a:r>
            <a:endParaRPr dirty="0"/>
          </a:p>
          <a:p>
            <a:pPr marL="457200" lvl="0" indent="-342900" algn="l" rtl="0">
              <a:lnSpc>
                <a:spcPct val="90000"/>
              </a:lnSpc>
              <a:spcBef>
                <a:spcPts val="1000"/>
              </a:spcBef>
              <a:spcAft>
                <a:spcPts val="0"/>
              </a:spcAft>
              <a:buSzPct val="142857"/>
              <a:buChar char="●"/>
            </a:pPr>
            <a:r>
              <a:rPr lang="en-GB" sz="1800" b="1" dirty="0">
                <a:latin typeface="Arial"/>
                <a:ea typeface="Arial"/>
                <a:cs typeface="Arial"/>
                <a:sym typeface="Arial"/>
              </a:rPr>
              <a:t>Management Structure:</a:t>
            </a:r>
            <a:endParaRPr dirty="0"/>
          </a:p>
          <a:p>
            <a:pPr marL="914400" lvl="1" indent="-342900" algn="l" rtl="0">
              <a:lnSpc>
                <a:spcPct val="90000"/>
              </a:lnSpc>
              <a:spcBef>
                <a:spcPts val="1600"/>
              </a:spcBef>
              <a:spcAft>
                <a:spcPts val="0"/>
              </a:spcAft>
              <a:buSzPct val="142857"/>
              <a:buChar char="○"/>
            </a:pPr>
            <a:r>
              <a:rPr lang="en-GB" sz="1800" b="1" dirty="0">
                <a:latin typeface="Arial"/>
                <a:ea typeface="Arial"/>
                <a:cs typeface="Arial"/>
                <a:sym typeface="Arial"/>
              </a:rPr>
              <a:t>Founder &amp; Creative Director (Nilofar Shaikh / Aamna SK): Product design, fabric selection, factory relationships. </a:t>
            </a:r>
            <a:endParaRPr dirty="0"/>
          </a:p>
          <a:p>
            <a:pPr marL="914400" lvl="1" indent="-342900" algn="l" rtl="0">
              <a:lnSpc>
                <a:spcPct val="90000"/>
              </a:lnSpc>
              <a:spcBef>
                <a:spcPts val="1600"/>
              </a:spcBef>
              <a:spcAft>
                <a:spcPts val="0"/>
              </a:spcAft>
              <a:buSzPct val="142857"/>
              <a:buChar char="○"/>
            </a:pPr>
            <a:r>
              <a:rPr lang="en-GB" sz="1800" b="1" dirty="0">
                <a:latin typeface="Arial"/>
                <a:ea typeface="Arial"/>
                <a:cs typeface="Arial"/>
                <a:sym typeface="Arial"/>
              </a:rPr>
              <a:t>Co-Founder &amp; Operations Lead (Javed SK): E-commerce website, supply chain, finances, and trade show setups. </a:t>
            </a:r>
            <a:endParaRPr dirty="0"/>
          </a:p>
          <a:p>
            <a:pPr marL="914400" lvl="1" indent="-342900" algn="l" rtl="0">
              <a:lnSpc>
                <a:spcPct val="90000"/>
              </a:lnSpc>
              <a:spcBef>
                <a:spcPts val="1600"/>
              </a:spcBef>
              <a:spcAft>
                <a:spcPts val="0"/>
              </a:spcAft>
              <a:buSzPct val="142857"/>
              <a:buChar char="○"/>
            </a:pPr>
            <a:r>
              <a:rPr lang="en-GB" sz="1800" b="1" dirty="0">
                <a:latin typeface="Arial"/>
                <a:ea typeface="Arial"/>
                <a:cs typeface="Arial"/>
                <a:sym typeface="Arial"/>
              </a:rPr>
              <a:t>Outsourced: Tech manufacturing factories &amp; freelance digital marketers.</a:t>
            </a:r>
            <a:endParaRPr dirty="0"/>
          </a:p>
          <a:p>
            <a:pPr marL="0" lvl="0" indent="0" algn="l" rtl="0">
              <a:lnSpc>
                <a:spcPct val="90000"/>
              </a:lnSpc>
              <a:spcBef>
                <a:spcPts val="1000"/>
              </a:spcBef>
              <a:spcAft>
                <a:spcPts val="0"/>
              </a:spcAft>
              <a:buClr>
                <a:schemeClr val="dk1"/>
              </a:buClr>
              <a:buSzPct val="235294"/>
              <a:buNone/>
            </a:pPr>
            <a:endParaRPr dirty="0"/>
          </a:p>
          <a:p>
            <a:pPr marL="228600" lvl="0" indent="-50800" algn="l" rtl="0">
              <a:lnSpc>
                <a:spcPct val="90000"/>
              </a:lnSpc>
              <a:spcBef>
                <a:spcPts val="1000"/>
              </a:spcBef>
              <a:spcAft>
                <a:spcPts val="1600"/>
              </a:spcAft>
              <a:buClr>
                <a:schemeClr val="dk1"/>
              </a:buClr>
              <a:buSzPct val="235294"/>
              <a:buNone/>
            </a:pPr>
            <a:endParaRPr dirty="0"/>
          </a:p>
        </p:txBody>
      </p:sp>
      <p:sp>
        <p:nvSpPr>
          <p:cNvPr id="169" name="Google Shape;169;p6"/>
          <p:cNvSpPr txBox="1"/>
          <p:nvPr/>
        </p:nvSpPr>
        <p:spPr>
          <a:xfrm>
            <a:off x="400944" y="323742"/>
            <a:ext cx="10402174"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GB" sz="2800" b="1" i="0" u="sng" strike="noStrike" cap="none" dirty="0">
                <a:solidFill>
                  <a:schemeClr val="dk2"/>
                </a:solidFill>
                <a:latin typeface="Arial"/>
                <a:ea typeface="Arial"/>
                <a:cs typeface="Arial"/>
                <a:sym typeface="Arial"/>
              </a:rPr>
              <a:t>Legal Format and Management Structure</a:t>
            </a:r>
            <a:endParaRPr sz="2800" b="1" i="0" u="sng" strike="noStrike" cap="none" dirty="0">
              <a:solidFill>
                <a:schemeClr val="dk2"/>
              </a:solidFill>
              <a:latin typeface="Arial"/>
              <a:ea typeface="Arial"/>
              <a:cs typeface="Arial"/>
              <a:sym typeface="Arial"/>
            </a:endParaRPr>
          </a:p>
        </p:txBody>
      </p:sp>
      <p:grpSp>
        <p:nvGrpSpPr>
          <p:cNvPr id="170" name="Google Shape;170;p6"/>
          <p:cNvGrpSpPr/>
          <p:nvPr/>
        </p:nvGrpSpPr>
        <p:grpSpPr>
          <a:xfrm>
            <a:off x="1489494" y="3918449"/>
            <a:ext cx="9926470" cy="2695826"/>
            <a:chOff x="1253034" y="120"/>
            <a:chExt cx="7510872" cy="2695826"/>
          </a:xfrm>
        </p:grpSpPr>
        <p:sp>
          <p:nvSpPr>
            <p:cNvPr id="171" name="Google Shape;171;p6"/>
            <p:cNvSpPr/>
            <p:nvPr/>
          </p:nvSpPr>
          <p:spPr>
            <a:xfrm>
              <a:off x="6857301" y="1623335"/>
              <a:ext cx="1271070" cy="302457"/>
            </a:xfrm>
            <a:custGeom>
              <a:avLst/>
              <a:gdLst/>
              <a:ahLst/>
              <a:cxnLst/>
              <a:rect l="l" t="t" r="r" b="b"/>
              <a:pathLst>
                <a:path w="120000" h="120000" extrusionOk="0">
                  <a:moveTo>
                    <a:pt x="0" y="0"/>
                  </a:moveTo>
                  <a:lnTo>
                    <a:pt x="0" y="81776"/>
                  </a:lnTo>
                  <a:lnTo>
                    <a:pt x="120000" y="81776"/>
                  </a:lnTo>
                  <a:lnTo>
                    <a:pt x="120000" y="120000"/>
                  </a:lnTo>
                </a:path>
              </a:pathLst>
            </a:custGeom>
            <a:noFill/>
            <a:ln w="25400" cap="flat" cmpd="sng">
              <a:solidFill>
                <a:srgbClr val="006D60"/>
              </a:solidFill>
              <a:prstDash val="solid"/>
              <a:round/>
              <a:headEnd type="none" w="sm" len="sm"/>
              <a:tailEnd type="none" w="sm" len="sm"/>
            </a:ln>
          </p:spPr>
          <p:txBody>
            <a:bodyPr/>
            <a:lstStyle/>
            <a:p>
              <a:endParaRPr lang="en-GB"/>
            </a:p>
          </p:txBody>
        </p:sp>
        <p:sp>
          <p:nvSpPr>
            <p:cNvPr id="172" name="Google Shape;172;p6"/>
            <p:cNvSpPr/>
            <p:nvPr/>
          </p:nvSpPr>
          <p:spPr>
            <a:xfrm>
              <a:off x="6811581" y="1623335"/>
              <a:ext cx="91440" cy="302457"/>
            </a:xfrm>
            <a:custGeom>
              <a:avLst/>
              <a:gdLst/>
              <a:ahLst/>
              <a:cxnLst/>
              <a:rect l="l" t="t" r="r" b="b"/>
              <a:pathLst>
                <a:path w="120000" h="120000" extrusionOk="0">
                  <a:moveTo>
                    <a:pt x="60000" y="0"/>
                  </a:moveTo>
                  <a:lnTo>
                    <a:pt x="60000" y="120000"/>
                  </a:lnTo>
                </a:path>
              </a:pathLst>
            </a:custGeom>
            <a:noFill/>
            <a:ln w="25400" cap="flat" cmpd="sng">
              <a:solidFill>
                <a:srgbClr val="006D60"/>
              </a:solidFill>
              <a:prstDash val="solid"/>
              <a:round/>
              <a:headEnd type="none" w="sm" len="sm"/>
              <a:tailEnd type="none" w="sm" len="sm"/>
            </a:ln>
          </p:spPr>
          <p:txBody>
            <a:bodyPr/>
            <a:lstStyle/>
            <a:p>
              <a:endParaRPr lang="en-GB"/>
            </a:p>
          </p:txBody>
        </p:sp>
        <p:sp>
          <p:nvSpPr>
            <p:cNvPr id="173" name="Google Shape;173;p6"/>
            <p:cNvSpPr/>
            <p:nvPr/>
          </p:nvSpPr>
          <p:spPr>
            <a:xfrm>
              <a:off x="5586230" y="1623335"/>
              <a:ext cx="1271070" cy="302457"/>
            </a:xfrm>
            <a:custGeom>
              <a:avLst/>
              <a:gdLst/>
              <a:ahLst/>
              <a:cxnLst/>
              <a:rect l="l" t="t" r="r" b="b"/>
              <a:pathLst>
                <a:path w="120000" h="120000" extrusionOk="0">
                  <a:moveTo>
                    <a:pt x="120000" y="0"/>
                  </a:moveTo>
                  <a:lnTo>
                    <a:pt x="120000" y="81776"/>
                  </a:lnTo>
                  <a:lnTo>
                    <a:pt x="0" y="81776"/>
                  </a:lnTo>
                  <a:lnTo>
                    <a:pt x="0" y="120000"/>
                  </a:lnTo>
                </a:path>
              </a:pathLst>
            </a:custGeom>
            <a:noFill/>
            <a:ln w="25400" cap="flat" cmpd="sng">
              <a:solidFill>
                <a:srgbClr val="006D60"/>
              </a:solidFill>
              <a:prstDash val="solid"/>
              <a:round/>
              <a:headEnd type="none" w="sm" len="sm"/>
              <a:tailEnd type="none" w="sm" len="sm"/>
            </a:ln>
          </p:spPr>
          <p:txBody>
            <a:bodyPr/>
            <a:lstStyle/>
            <a:p>
              <a:endParaRPr lang="en-GB"/>
            </a:p>
          </p:txBody>
        </p:sp>
        <p:sp>
          <p:nvSpPr>
            <p:cNvPr id="174" name="Google Shape;174;p6"/>
            <p:cNvSpPr/>
            <p:nvPr/>
          </p:nvSpPr>
          <p:spPr>
            <a:xfrm>
              <a:off x="4950695" y="660499"/>
              <a:ext cx="1906606" cy="302457"/>
            </a:xfrm>
            <a:custGeom>
              <a:avLst/>
              <a:gdLst/>
              <a:ahLst/>
              <a:cxnLst/>
              <a:rect l="l" t="t" r="r" b="b"/>
              <a:pathLst>
                <a:path w="120000" h="120000" extrusionOk="0">
                  <a:moveTo>
                    <a:pt x="0" y="0"/>
                  </a:moveTo>
                  <a:lnTo>
                    <a:pt x="0" y="81776"/>
                  </a:lnTo>
                  <a:lnTo>
                    <a:pt x="120000" y="81776"/>
                  </a:lnTo>
                  <a:lnTo>
                    <a:pt x="120000" y="120000"/>
                  </a:lnTo>
                </a:path>
              </a:pathLst>
            </a:custGeom>
            <a:noFill/>
            <a:ln w="25400" cap="flat" cmpd="sng">
              <a:solidFill>
                <a:srgbClr val="005F54"/>
              </a:solidFill>
              <a:prstDash val="solid"/>
              <a:round/>
              <a:headEnd type="none" w="sm" len="sm"/>
              <a:tailEnd type="none" w="sm" len="sm"/>
            </a:ln>
          </p:spPr>
          <p:txBody>
            <a:bodyPr/>
            <a:lstStyle/>
            <a:p>
              <a:endParaRPr lang="en-GB"/>
            </a:p>
          </p:txBody>
        </p:sp>
        <p:sp>
          <p:nvSpPr>
            <p:cNvPr id="175" name="Google Shape;175;p6"/>
            <p:cNvSpPr/>
            <p:nvPr/>
          </p:nvSpPr>
          <p:spPr>
            <a:xfrm>
              <a:off x="3044089" y="1623335"/>
              <a:ext cx="1271070" cy="302457"/>
            </a:xfrm>
            <a:custGeom>
              <a:avLst/>
              <a:gdLst/>
              <a:ahLst/>
              <a:cxnLst/>
              <a:rect l="l" t="t" r="r" b="b"/>
              <a:pathLst>
                <a:path w="120000" h="120000" extrusionOk="0">
                  <a:moveTo>
                    <a:pt x="0" y="0"/>
                  </a:moveTo>
                  <a:lnTo>
                    <a:pt x="0" y="81776"/>
                  </a:lnTo>
                  <a:lnTo>
                    <a:pt x="120000" y="81776"/>
                  </a:lnTo>
                  <a:lnTo>
                    <a:pt x="120000" y="120000"/>
                  </a:lnTo>
                </a:path>
              </a:pathLst>
            </a:custGeom>
            <a:noFill/>
            <a:ln w="25400" cap="flat" cmpd="sng">
              <a:solidFill>
                <a:srgbClr val="006D60"/>
              </a:solidFill>
              <a:prstDash val="solid"/>
              <a:round/>
              <a:headEnd type="none" w="sm" len="sm"/>
              <a:tailEnd type="none" w="sm" len="sm"/>
            </a:ln>
          </p:spPr>
          <p:txBody>
            <a:bodyPr/>
            <a:lstStyle/>
            <a:p>
              <a:endParaRPr lang="en-GB"/>
            </a:p>
          </p:txBody>
        </p:sp>
        <p:sp>
          <p:nvSpPr>
            <p:cNvPr id="176" name="Google Shape;176;p6"/>
            <p:cNvSpPr/>
            <p:nvPr/>
          </p:nvSpPr>
          <p:spPr>
            <a:xfrm>
              <a:off x="2998369" y="1623335"/>
              <a:ext cx="91440" cy="302457"/>
            </a:xfrm>
            <a:custGeom>
              <a:avLst/>
              <a:gdLst/>
              <a:ahLst/>
              <a:cxnLst/>
              <a:rect l="l" t="t" r="r" b="b"/>
              <a:pathLst>
                <a:path w="120000" h="120000" extrusionOk="0">
                  <a:moveTo>
                    <a:pt x="60000" y="0"/>
                  </a:moveTo>
                  <a:lnTo>
                    <a:pt x="60000" y="120000"/>
                  </a:lnTo>
                </a:path>
              </a:pathLst>
            </a:custGeom>
            <a:noFill/>
            <a:ln w="25400" cap="flat" cmpd="sng">
              <a:solidFill>
                <a:srgbClr val="006D60"/>
              </a:solidFill>
              <a:prstDash val="solid"/>
              <a:round/>
              <a:headEnd type="none" w="sm" len="sm"/>
              <a:tailEnd type="none" w="sm" len="sm"/>
            </a:ln>
          </p:spPr>
          <p:txBody>
            <a:bodyPr/>
            <a:lstStyle/>
            <a:p>
              <a:endParaRPr lang="en-GB"/>
            </a:p>
          </p:txBody>
        </p:sp>
        <p:sp>
          <p:nvSpPr>
            <p:cNvPr id="177" name="Google Shape;177;p6"/>
            <p:cNvSpPr/>
            <p:nvPr/>
          </p:nvSpPr>
          <p:spPr>
            <a:xfrm>
              <a:off x="1773018" y="1623335"/>
              <a:ext cx="1271070" cy="302457"/>
            </a:xfrm>
            <a:custGeom>
              <a:avLst/>
              <a:gdLst/>
              <a:ahLst/>
              <a:cxnLst/>
              <a:rect l="l" t="t" r="r" b="b"/>
              <a:pathLst>
                <a:path w="120000" h="120000" extrusionOk="0">
                  <a:moveTo>
                    <a:pt x="120000" y="0"/>
                  </a:moveTo>
                  <a:lnTo>
                    <a:pt x="120000" y="81776"/>
                  </a:lnTo>
                  <a:lnTo>
                    <a:pt x="0" y="81776"/>
                  </a:lnTo>
                  <a:lnTo>
                    <a:pt x="0" y="120000"/>
                  </a:lnTo>
                </a:path>
              </a:pathLst>
            </a:custGeom>
            <a:noFill/>
            <a:ln w="25400" cap="flat" cmpd="sng">
              <a:solidFill>
                <a:srgbClr val="006D60"/>
              </a:solidFill>
              <a:prstDash val="solid"/>
              <a:round/>
              <a:headEnd type="none" w="sm" len="sm"/>
              <a:tailEnd type="none" w="sm" len="sm"/>
            </a:ln>
          </p:spPr>
          <p:txBody>
            <a:bodyPr/>
            <a:lstStyle/>
            <a:p>
              <a:endParaRPr lang="en-GB"/>
            </a:p>
          </p:txBody>
        </p:sp>
        <p:sp>
          <p:nvSpPr>
            <p:cNvPr id="178" name="Google Shape;178;p6"/>
            <p:cNvSpPr/>
            <p:nvPr/>
          </p:nvSpPr>
          <p:spPr>
            <a:xfrm>
              <a:off x="3044089" y="660499"/>
              <a:ext cx="1906606" cy="302457"/>
            </a:xfrm>
            <a:custGeom>
              <a:avLst/>
              <a:gdLst/>
              <a:ahLst/>
              <a:cxnLst/>
              <a:rect l="l" t="t" r="r" b="b"/>
              <a:pathLst>
                <a:path w="120000" h="120000" extrusionOk="0">
                  <a:moveTo>
                    <a:pt x="120000" y="0"/>
                  </a:moveTo>
                  <a:lnTo>
                    <a:pt x="120000" y="81776"/>
                  </a:lnTo>
                  <a:lnTo>
                    <a:pt x="0" y="81776"/>
                  </a:lnTo>
                  <a:lnTo>
                    <a:pt x="0" y="120000"/>
                  </a:lnTo>
                </a:path>
              </a:pathLst>
            </a:custGeom>
            <a:noFill/>
            <a:ln w="25400" cap="flat" cmpd="sng">
              <a:solidFill>
                <a:srgbClr val="005F54"/>
              </a:solidFill>
              <a:prstDash val="solid"/>
              <a:round/>
              <a:headEnd type="none" w="sm" len="sm"/>
              <a:tailEnd type="none" w="sm" len="sm"/>
            </a:ln>
          </p:spPr>
          <p:txBody>
            <a:bodyPr/>
            <a:lstStyle/>
            <a:p>
              <a:endParaRPr lang="en-GB"/>
            </a:p>
          </p:txBody>
        </p:sp>
        <p:sp>
          <p:nvSpPr>
            <p:cNvPr id="179" name="Google Shape;179;p6"/>
            <p:cNvSpPr/>
            <p:nvPr/>
          </p:nvSpPr>
          <p:spPr>
            <a:xfrm>
              <a:off x="4430711" y="120"/>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a:off x="4546263" y="109895"/>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6"/>
            <p:cNvSpPr txBox="1"/>
            <p:nvPr/>
          </p:nvSpPr>
          <p:spPr>
            <a:xfrm>
              <a:off x="4565605" y="129237"/>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dirty="0">
                  <a:solidFill>
                    <a:srgbClr val="000000"/>
                  </a:solidFill>
                  <a:latin typeface="Arial"/>
                  <a:ea typeface="Arial"/>
                  <a:cs typeface="Arial"/>
                  <a:sym typeface="Arial"/>
                </a:rPr>
                <a:t>Nilofar Shaikh (CEO)</a:t>
              </a:r>
              <a:endParaRPr sz="1000" b="1" i="0" u="none" strike="noStrike" cap="none" dirty="0">
                <a:solidFill>
                  <a:srgbClr val="000000"/>
                </a:solidFill>
                <a:latin typeface="Arial"/>
                <a:ea typeface="Arial"/>
                <a:cs typeface="Arial"/>
                <a:sym typeface="Arial"/>
              </a:endParaRPr>
            </a:p>
          </p:txBody>
        </p:sp>
        <p:sp>
          <p:nvSpPr>
            <p:cNvPr id="182" name="Google Shape;182;p6"/>
            <p:cNvSpPr/>
            <p:nvPr/>
          </p:nvSpPr>
          <p:spPr>
            <a:xfrm>
              <a:off x="2524105" y="962956"/>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6"/>
            <p:cNvSpPr/>
            <p:nvPr/>
          </p:nvSpPr>
          <p:spPr>
            <a:xfrm>
              <a:off x="2639657" y="1072731"/>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6"/>
            <p:cNvSpPr txBox="1"/>
            <p:nvPr/>
          </p:nvSpPr>
          <p:spPr>
            <a:xfrm>
              <a:off x="2658999" y="1092073"/>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dirty="0">
                  <a:solidFill>
                    <a:srgbClr val="000000"/>
                  </a:solidFill>
                  <a:latin typeface="Arial"/>
                  <a:ea typeface="Arial"/>
                  <a:cs typeface="Arial"/>
                  <a:sym typeface="Arial"/>
                </a:rPr>
                <a:t>Javed Shaikh (Operations Leads)</a:t>
              </a:r>
              <a:endParaRPr sz="1000" b="1" i="0" u="none" strike="noStrike" cap="none" dirty="0">
                <a:solidFill>
                  <a:srgbClr val="000000"/>
                </a:solidFill>
                <a:latin typeface="Arial"/>
                <a:ea typeface="Arial"/>
                <a:cs typeface="Arial"/>
                <a:sym typeface="Arial"/>
              </a:endParaRPr>
            </a:p>
          </p:txBody>
        </p:sp>
        <p:sp>
          <p:nvSpPr>
            <p:cNvPr id="185" name="Google Shape;185;p6"/>
            <p:cNvSpPr/>
            <p:nvPr/>
          </p:nvSpPr>
          <p:spPr>
            <a:xfrm>
              <a:off x="1253034" y="1925792"/>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6"/>
            <p:cNvSpPr/>
            <p:nvPr/>
          </p:nvSpPr>
          <p:spPr>
            <a:xfrm>
              <a:off x="1368586" y="2035567"/>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6"/>
            <p:cNvSpPr txBox="1"/>
            <p:nvPr/>
          </p:nvSpPr>
          <p:spPr>
            <a:xfrm>
              <a:off x="1387928" y="2054909"/>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a:solidFill>
                    <a:srgbClr val="000000"/>
                  </a:solidFill>
                  <a:latin typeface="Arial"/>
                  <a:ea typeface="Arial"/>
                  <a:cs typeface="Arial"/>
                  <a:sym typeface="Arial"/>
                </a:rPr>
                <a:t>Finance &amp; Operations Management	</a:t>
              </a:r>
              <a:endParaRPr sz="1000" b="1" i="0" u="none" strike="noStrike" cap="none">
                <a:solidFill>
                  <a:srgbClr val="000000"/>
                </a:solidFill>
                <a:latin typeface="Arial"/>
                <a:ea typeface="Arial"/>
                <a:cs typeface="Arial"/>
                <a:sym typeface="Arial"/>
              </a:endParaRPr>
            </a:p>
          </p:txBody>
        </p:sp>
        <p:sp>
          <p:nvSpPr>
            <p:cNvPr id="188" name="Google Shape;188;p6"/>
            <p:cNvSpPr/>
            <p:nvPr/>
          </p:nvSpPr>
          <p:spPr>
            <a:xfrm>
              <a:off x="2524105" y="1925792"/>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6"/>
            <p:cNvSpPr/>
            <p:nvPr/>
          </p:nvSpPr>
          <p:spPr>
            <a:xfrm>
              <a:off x="2639657" y="2035567"/>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6"/>
            <p:cNvSpPr txBox="1"/>
            <p:nvPr/>
          </p:nvSpPr>
          <p:spPr>
            <a:xfrm>
              <a:off x="2658999" y="2054909"/>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dirty="0">
                  <a:solidFill>
                    <a:srgbClr val="000000"/>
                  </a:solidFill>
                  <a:latin typeface="Arial"/>
                  <a:ea typeface="Arial"/>
                  <a:cs typeface="Arial"/>
                  <a:sym typeface="Arial"/>
                </a:rPr>
                <a:t>Manufacturing  &amp; Outsources</a:t>
              </a:r>
              <a:endParaRPr sz="1000" b="1" i="0" u="none" strike="noStrike" cap="none" dirty="0">
                <a:solidFill>
                  <a:srgbClr val="000000"/>
                </a:solidFill>
                <a:latin typeface="Arial"/>
                <a:ea typeface="Arial"/>
                <a:cs typeface="Arial"/>
                <a:sym typeface="Arial"/>
              </a:endParaRPr>
            </a:p>
          </p:txBody>
        </p:sp>
        <p:sp>
          <p:nvSpPr>
            <p:cNvPr id="191" name="Google Shape;191;p6"/>
            <p:cNvSpPr/>
            <p:nvPr/>
          </p:nvSpPr>
          <p:spPr>
            <a:xfrm>
              <a:off x="3795176" y="1925792"/>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6"/>
            <p:cNvSpPr/>
            <p:nvPr/>
          </p:nvSpPr>
          <p:spPr>
            <a:xfrm>
              <a:off x="3910728" y="2035567"/>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6"/>
            <p:cNvSpPr txBox="1"/>
            <p:nvPr/>
          </p:nvSpPr>
          <p:spPr>
            <a:xfrm>
              <a:off x="3930070" y="2054909"/>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dirty="0">
                  <a:solidFill>
                    <a:srgbClr val="000000"/>
                  </a:solidFill>
                  <a:latin typeface="Arial"/>
                  <a:ea typeface="Arial"/>
                  <a:cs typeface="Arial"/>
                  <a:sym typeface="Arial"/>
                </a:rPr>
                <a:t>Ecommerce, marketing &amp; Sales</a:t>
              </a:r>
              <a:endParaRPr sz="1000" b="1" i="0" u="none" strike="noStrike" cap="none" dirty="0">
                <a:solidFill>
                  <a:srgbClr val="000000"/>
                </a:solidFill>
                <a:latin typeface="Arial"/>
                <a:ea typeface="Arial"/>
                <a:cs typeface="Arial"/>
                <a:sym typeface="Arial"/>
              </a:endParaRPr>
            </a:p>
          </p:txBody>
        </p:sp>
        <p:sp>
          <p:nvSpPr>
            <p:cNvPr id="194" name="Google Shape;194;p6"/>
            <p:cNvSpPr/>
            <p:nvPr/>
          </p:nvSpPr>
          <p:spPr>
            <a:xfrm>
              <a:off x="6337317" y="962956"/>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6"/>
            <p:cNvSpPr/>
            <p:nvPr/>
          </p:nvSpPr>
          <p:spPr>
            <a:xfrm>
              <a:off x="6452869" y="1072731"/>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6"/>
            <p:cNvSpPr txBox="1"/>
            <p:nvPr/>
          </p:nvSpPr>
          <p:spPr>
            <a:xfrm>
              <a:off x="6472211" y="1092073"/>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a:solidFill>
                    <a:srgbClr val="000000"/>
                  </a:solidFill>
                  <a:latin typeface="Arial"/>
                  <a:ea typeface="Arial"/>
                  <a:cs typeface="Arial"/>
                  <a:sym typeface="Arial"/>
                </a:rPr>
                <a:t>Aamna Shaikh (Creative Leads)</a:t>
              </a:r>
              <a:endParaRPr sz="1000" b="1" i="0" u="none" strike="noStrike" cap="none">
                <a:solidFill>
                  <a:srgbClr val="000000"/>
                </a:solidFill>
                <a:latin typeface="Arial"/>
                <a:ea typeface="Arial"/>
                <a:cs typeface="Arial"/>
                <a:sym typeface="Arial"/>
              </a:endParaRPr>
            </a:p>
          </p:txBody>
        </p:sp>
        <p:sp>
          <p:nvSpPr>
            <p:cNvPr id="197" name="Google Shape;197;p6"/>
            <p:cNvSpPr/>
            <p:nvPr/>
          </p:nvSpPr>
          <p:spPr>
            <a:xfrm>
              <a:off x="5066246" y="1925792"/>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6"/>
            <p:cNvSpPr/>
            <p:nvPr/>
          </p:nvSpPr>
          <p:spPr>
            <a:xfrm>
              <a:off x="5181798" y="2035567"/>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6"/>
            <p:cNvSpPr txBox="1"/>
            <p:nvPr/>
          </p:nvSpPr>
          <p:spPr>
            <a:xfrm>
              <a:off x="5201140" y="2054909"/>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dirty="0">
                  <a:solidFill>
                    <a:srgbClr val="000000"/>
                  </a:solidFill>
                  <a:latin typeface="Arial"/>
                  <a:ea typeface="Arial"/>
                  <a:cs typeface="Arial"/>
                  <a:sym typeface="Arial"/>
                </a:rPr>
                <a:t>Fabric &amp; Design Production	</a:t>
              </a:r>
              <a:endParaRPr sz="1000" b="1" i="0" u="none" strike="noStrike" cap="none" dirty="0">
                <a:solidFill>
                  <a:srgbClr val="000000"/>
                </a:solidFill>
                <a:latin typeface="Arial"/>
                <a:ea typeface="Arial"/>
                <a:cs typeface="Arial"/>
                <a:sym typeface="Arial"/>
              </a:endParaRPr>
            </a:p>
          </p:txBody>
        </p:sp>
        <p:sp>
          <p:nvSpPr>
            <p:cNvPr id="200" name="Google Shape;200;p6"/>
            <p:cNvSpPr/>
            <p:nvPr/>
          </p:nvSpPr>
          <p:spPr>
            <a:xfrm>
              <a:off x="6337317" y="1925792"/>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6"/>
            <p:cNvSpPr/>
            <p:nvPr/>
          </p:nvSpPr>
          <p:spPr>
            <a:xfrm>
              <a:off x="6452869" y="2035567"/>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6"/>
            <p:cNvSpPr txBox="1"/>
            <p:nvPr/>
          </p:nvSpPr>
          <p:spPr>
            <a:xfrm>
              <a:off x="6472211" y="2054909"/>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a:solidFill>
                    <a:srgbClr val="000000"/>
                  </a:solidFill>
                  <a:latin typeface="Arial"/>
                  <a:ea typeface="Arial"/>
                  <a:cs typeface="Arial"/>
                  <a:sym typeface="Arial"/>
                </a:rPr>
                <a:t>HR &amp; Health &amp; Safety</a:t>
              </a:r>
              <a:endParaRPr sz="1000" b="1" i="0" u="none" strike="noStrike" cap="none">
                <a:solidFill>
                  <a:srgbClr val="000000"/>
                </a:solidFill>
                <a:latin typeface="Arial"/>
                <a:ea typeface="Arial"/>
                <a:cs typeface="Arial"/>
                <a:sym typeface="Arial"/>
              </a:endParaRPr>
            </a:p>
          </p:txBody>
        </p:sp>
        <p:sp>
          <p:nvSpPr>
            <p:cNvPr id="203" name="Google Shape;203;p6"/>
            <p:cNvSpPr/>
            <p:nvPr/>
          </p:nvSpPr>
          <p:spPr>
            <a:xfrm>
              <a:off x="7608388" y="1925792"/>
              <a:ext cx="1039966" cy="660379"/>
            </a:xfrm>
            <a:prstGeom prst="roundRect">
              <a:avLst>
                <a:gd name="adj" fmla="val 10000"/>
              </a:avLst>
            </a:prstGeom>
            <a:solidFill>
              <a:srgbClr val="00B0F0"/>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6"/>
            <p:cNvSpPr/>
            <p:nvPr/>
          </p:nvSpPr>
          <p:spPr>
            <a:xfrm>
              <a:off x="7723940" y="2035567"/>
              <a:ext cx="1039966" cy="660379"/>
            </a:xfrm>
            <a:prstGeom prst="roundRect">
              <a:avLst>
                <a:gd name="adj" fmla="val 10000"/>
              </a:avLst>
            </a:prstGeom>
            <a:solidFill>
              <a:srgbClr val="AF3722">
                <a:alpha val="90196"/>
              </a:srgbClr>
            </a:solidFill>
            <a:ln w="25400" cap="flat" cmpd="sng">
              <a:solidFill>
                <a:srgbClr val="00796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6"/>
            <p:cNvSpPr txBox="1"/>
            <p:nvPr/>
          </p:nvSpPr>
          <p:spPr>
            <a:xfrm>
              <a:off x="7743282" y="2054909"/>
              <a:ext cx="1001282" cy="621695"/>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38100" tIns="38100" rIns="38100" bIns="38100" anchor="ctr" anchorCtr="0">
              <a:noAutofit/>
            </a:bodyPr>
            <a:lstStyle/>
            <a:p>
              <a:pPr marL="0" marR="0" lvl="0" indent="0" algn="ctr" rtl="0">
                <a:lnSpc>
                  <a:spcPct val="90000"/>
                </a:lnSpc>
                <a:spcBef>
                  <a:spcPts val="0"/>
                </a:spcBef>
                <a:spcAft>
                  <a:spcPts val="0"/>
                </a:spcAft>
                <a:buClr>
                  <a:srgbClr val="000000"/>
                </a:buClr>
                <a:buSzPts val="1000"/>
                <a:buFont typeface="Arial"/>
                <a:buNone/>
              </a:pPr>
              <a:r>
                <a:rPr lang="en-GB" sz="1000" b="1" i="0" u="none" strike="noStrike" cap="none">
                  <a:solidFill>
                    <a:srgbClr val="000000"/>
                  </a:solidFill>
                  <a:latin typeface="Arial"/>
                  <a:ea typeface="Arial"/>
                  <a:cs typeface="Arial"/>
                  <a:sym typeface="Arial"/>
                </a:rPr>
                <a:t>Freelance, trade fares, Ventures </a:t>
              </a:r>
              <a:endParaRPr sz="1000" b="1" i="0" u="none" strike="noStrike" cap="none">
                <a:solidFill>
                  <a:srgbClr val="000000"/>
                </a:solidFill>
                <a:latin typeface="Arial"/>
                <a:ea typeface="Arial"/>
                <a:cs typeface="Arial"/>
                <a:sym typeface="Arial"/>
              </a:endParaRPr>
            </a:p>
          </p:txBody>
        </p:sp>
      </p:grpSp>
      <p:sp>
        <p:nvSpPr>
          <p:cNvPr id="206" name="Google Shape;206;p6"/>
          <p:cNvSpPr txBox="1"/>
          <p:nvPr/>
        </p:nvSpPr>
        <p:spPr>
          <a:xfrm>
            <a:off x="279137" y="3308817"/>
            <a:ext cx="10402174"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GB" sz="2800" b="1" i="0" u="sng" strike="noStrike" cap="none" dirty="0">
                <a:solidFill>
                  <a:schemeClr val="dk2"/>
                </a:solidFill>
                <a:latin typeface="Arial"/>
                <a:ea typeface="Arial"/>
                <a:cs typeface="Arial"/>
                <a:sym typeface="Arial"/>
              </a:rPr>
              <a:t>An Organisational Chart of Hayah Threads</a:t>
            </a:r>
            <a:endParaRPr sz="2800" b="1" i="0" u="sng" strike="noStrike" cap="none" dirty="0">
              <a:solidFill>
                <a:schemeClr val="dk2"/>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mt="12000"/>
          </a:blip>
          <a:stretch>
            <a:fillRect/>
          </a:stretch>
        </a:blipFill>
        <a:effectLst/>
      </p:bgPr>
    </p:bg>
    <p:spTree>
      <p:nvGrpSpPr>
        <p:cNvPr id="1" name="Shape 211"/>
        <p:cNvGrpSpPr/>
        <p:nvPr/>
      </p:nvGrpSpPr>
      <p:grpSpPr>
        <a:xfrm>
          <a:off x="0" y="0"/>
          <a:ext cx="0" cy="0"/>
          <a:chOff x="0" y="0"/>
          <a:chExt cx="0" cy="0"/>
        </a:xfrm>
      </p:grpSpPr>
      <p:sp>
        <p:nvSpPr>
          <p:cNvPr id="212" name="Google Shape;212;p8"/>
          <p:cNvSpPr txBox="1"/>
          <p:nvPr/>
        </p:nvSpPr>
        <p:spPr>
          <a:xfrm>
            <a:off x="838190" y="292224"/>
            <a:ext cx="11030712" cy="58473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3200" b="1" i="0" u="sng" strike="noStrike" cap="none" dirty="0">
                <a:solidFill>
                  <a:srgbClr val="000000"/>
                </a:solidFill>
                <a:latin typeface="Arial"/>
                <a:ea typeface="Arial"/>
                <a:cs typeface="Arial"/>
                <a:sym typeface="Arial"/>
              </a:rPr>
              <a:t>PESTEL Analysis &amp; Strategy</a:t>
            </a:r>
            <a:endParaRPr sz="3200" b="1" i="0" u="sng" strike="noStrike" cap="none" dirty="0">
              <a:solidFill>
                <a:schemeClr val="dk1"/>
              </a:solidFill>
              <a:latin typeface="Calibri"/>
              <a:ea typeface="Calibri"/>
              <a:cs typeface="Calibri"/>
              <a:sym typeface="Calibri"/>
            </a:endParaRPr>
          </a:p>
        </p:txBody>
      </p:sp>
      <p:sp>
        <p:nvSpPr>
          <p:cNvPr id="213" name="Google Shape;213;p8"/>
          <p:cNvSpPr txBox="1"/>
          <p:nvPr/>
        </p:nvSpPr>
        <p:spPr>
          <a:xfrm>
            <a:off x="727066" y="986227"/>
            <a:ext cx="10884900" cy="5356500"/>
          </a:xfrm>
          <a:prstGeom prst="rect">
            <a:avLst/>
          </a:prstGeo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spAutoFit/>
          </a:bodyPr>
          <a:lstStyle/>
          <a:p>
            <a:pPr marL="342900" marR="0" lvl="0" indent="-228600" algn="l" rtl="0">
              <a:lnSpc>
                <a:spcPct val="100000"/>
              </a:lnSpc>
              <a:spcBef>
                <a:spcPts val="0"/>
              </a:spcBef>
              <a:spcAft>
                <a:spcPts val="0"/>
              </a:spcAft>
              <a:buClr>
                <a:srgbClr val="000000"/>
              </a:buClr>
              <a:buSzPts val="1800"/>
              <a:buFont typeface="Noto Sans Symbols"/>
              <a:buNone/>
            </a:pPr>
            <a:endParaRPr sz="1800" b="1" i="0" u="none" strike="noStrike" cap="none" dirty="0">
              <a:solidFill>
                <a:srgbClr val="000000"/>
              </a:solidFill>
              <a:latin typeface="Arial"/>
              <a:ea typeface="Arial"/>
              <a:cs typeface="Arial"/>
              <a:sym typeface="Arial"/>
            </a:endParaRPr>
          </a:p>
          <a:p>
            <a:pPr marL="342900" marR="0" lvl="0" indent="-342900" algn="l" rtl="0">
              <a:lnSpc>
                <a:spcPct val="100000"/>
              </a:lnSpc>
              <a:spcBef>
                <a:spcPts val="0"/>
              </a:spcBef>
              <a:spcAft>
                <a:spcPts val="0"/>
              </a:spcAft>
              <a:buClr>
                <a:srgbClr val="000000"/>
              </a:buClr>
              <a:buSzPts val="1800"/>
              <a:buFont typeface="Noto Sans Symbols"/>
              <a:buChar char="❖"/>
            </a:pPr>
            <a:r>
              <a:rPr lang="en-GB" sz="1800" b="1" i="0" u="none" strike="noStrike" cap="none" dirty="0">
                <a:solidFill>
                  <a:srgbClr val="000000"/>
                </a:solidFill>
                <a:latin typeface="Arial"/>
                <a:ea typeface="Arial"/>
                <a:cs typeface="Arial"/>
                <a:sym typeface="Arial"/>
              </a:rPr>
              <a:t>Political: UK import tax changes mean local stock is more attractive. </a:t>
            </a:r>
            <a:endParaRPr dirty="0"/>
          </a:p>
          <a:p>
            <a:pPr marL="0" marR="0" lvl="3" indent="0" algn="l" rtl="0">
              <a:lnSpc>
                <a:spcPct val="100000"/>
              </a:lnSpc>
              <a:spcBef>
                <a:spcPts val="0"/>
              </a:spcBef>
              <a:spcAft>
                <a:spcPts val="0"/>
              </a:spcAft>
              <a:buNone/>
            </a:pPr>
            <a:r>
              <a:rPr lang="en-GB" sz="1800" b="1" i="1" u="none" strike="noStrike" cap="none" dirty="0">
                <a:solidFill>
                  <a:srgbClr val="000000"/>
                </a:solidFill>
                <a:latin typeface="Arial"/>
                <a:ea typeface="Arial"/>
                <a:cs typeface="Arial"/>
                <a:sym typeface="Arial"/>
              </a:rPr>
              <a:t>	</a:t>
            </a:r>
            <a:r>
              <a:rPr lang="en-GB" sz="1800" b="1" i="1" u="sng" strike="noStrike" cap="none" dirty="0">
                <a:solidFill>
                  <a:srgbClr val="000000"/>
                </a:solidFill>
                <a:latin typeface="Arial"/>
                <a:ea typeface="Arial"/>
                <a:cs typeface="Arial"/>
                <a:sym typeface="Arial"/>
              </a:rPr>
              <a:t>Strategy:</a:t>
            </a:r>
            <a:r>
              <a:rPr lang="en-GB" sz="1800" b="1" i="0" u="sng" strike="noStrike" cap="none" dirty="0">
                <a:solidFill>
                  <a:srgbClr val="000000"/>
                </a:solidFill>
                <a:latin typeface="Arial"/>
                <a:ea typeface="Arial"/>
                <a:cs typeface="Arial"/>
                <a:sym typeface="Arial"/>
              </a:rPr>
              <a:t> </a:t>
            </a:r>
            <a:r>
              <a:rPr lang="en-GB" sz="1800" b="1" i="0" u="none" strike="noStrike" cap="none" dirty="0">
                <a:solidFill>
                  <a:srgbClr val="000000"/>
                </a:solidFill>
                <a:latin typeface="Arial"/>
                <a:ea typeface="Arial"/>
                <a:cs typeface="Arial"/>
                <a:sym typeface="Arial"/>
              </a:rPr>
              <a:t>Partner with trusted suppliers and stock locally in London. </a:t>
            </a:r>
            <a:endParaRPr dirty="0"/>
          </a:p>
          <a:p>
            <a:pPr marL="342900" marR="0" lvl="0" indent="-228600" algn="l" rtl="0">
              <a:lnSpc>
                <a:spcPct val="100000"/>
              </a:lnSpc>
              <a:spcBef>
                <a:spcPts val="0"/>
              </a:spcBef>
              <a:spcAft>
                <a:spcPts val="0"/>
              </a:spcAft>
              <a:buClr>
                <a:srgbClr val="000000"/>
              </a:buClr>
              <a:buSzPts val="1800"/>
              <a:buFont typeface="Noto Sans Symbols"/>
              <a:buNone/>
            </a:pPr>
            <a:endParaRPr sz="1800" b="1" i="0" u="none" strike="noStrike" cap="none" dirty="0">
              <a:solidFill>
                <a:srgbClr val="000000"/>
              </a:solidFill>
              <a:latin typeface="Arial"/>
              <a:ea typeface="Arial"/>
              <a:cs typeface="Arial"/>
              <a:sym typeface="Arial"/>
            </a:endParaRPr>
          </a:p>
          <a:p>
            <a:pPr marL="342900" marR="0" lvl="0" indent="-342900" algn="l" rtl="0">
              <a:lnSpc>
                <a:spcPct val="100000"/>
              </a:lnSpc>
              <a:spcBef>
                <a:spcPts val="0"/>
              </a:spcBef>
              <a:spcAft>
                <a:spcPts val="0"/>
              </a:spcAft>
              <a:buClr>
                <a:srgbClr val="000000"/>
              </a:buClr>
              <a:buSzPts val="1800"/>
              <a:buFont typeface="Noto Sans Symbols"/>
              <a:buChar char="❖"/>
            </a:pPr>
            <a:r>
              <a:rPr lang="en-GB" sz="1800" b="1" i="0" u="none" strike="noStrike" cap="none" dirty="0">
                <a:solidFill>
                  <a:srgbClr val="000000"/>
                </a:solidFill>
                <a:latin typeface="Arial"/>
                <a:ea typeface="Arial"/>
                <a:cs typeface="Arial"/>
                <a:sym typeface="Arial"/>
              </a:rPr>
              <a:t>Economic: High inflation makes buyers price-conscious. </a:t>
            </a:r>
            <a:endParaRPr dirty="0"/>
          </a:p>
          <a:p>
            <a:pPr marL="0" marR="0" lvl="1" indent="0" algn="l" rtl="0">
              <a:lnSpc>
                <a:spcPct val="100000"/>
              </a:lnSpc>
              <a:spcBef>
                <a:spcPts val="0"/>
              </a:spcBef>
              <a:spcAft>
                <a:spcPts val="0"/>
              </a:spcAft>
              <a:buNone/>
            </a:pPr>
            <a:r>
              <a:rPr lang="en-GB" sz="1800" b="1" i="1" u="none" strike="noStrike" cap="none" dirty="0">
                <a:solidFill>
                  <a:srgbClr val="000000"/>
                </a:solidFill>
                <a:latin typeface="Arial"/>
                <a:ea typeface="Arial"/>
                <a:cs typeface="Arial"/>
                <a:sym typeface="Arial"/>
              </a:rPr>
              <a:t>	</a:t>
            </a:r>
            <a:r>
              <a:rPr lang="en-GB" sz="1800" b="1" i="1" u="sng" strike="noStrike" cap="none" dirty="0">
                <a:solidFill>
                  <a:srgbClr val="000000"/>
                </a:solidFill>
                <a:latin typeface="Arial"/>
                <a:ea typeface="Arial"/>
                <a:cs typeface="Arial"/>
                <a:sym typeface="Arial"/>
              </a:rPr>
              <a:t>Strategy:</a:t>
            </a:r>
            <a:r>
              <a:rPr lang="en-GB" sz="1800" b="1" i="0" u="none" strike="noStrike" cap="none" dirty="0">
                <a:solidFill>
                  <a:srgbClr val="000000"/>
                </a:solidFill>
                <a:latin typeface="Arial"/>
                <a:ea typeface="Arial"/>
                <a:cs typeface="Arial"/>
                <a:sym typeface="Arial"/>
              </a:rPr>
              <a:t> Mid-range pricing (£35–£55) offers a luxury look at budget cost. </a:t>
            </a:r>
            <a:endParaRPr dirty="0"/>
          </a:p>
          <a:p>
            <a:pPr marL="342900" marR="0" lvl="0" indent="-228600" algn="l" rtl="0">
              <a:lnSpc>
                <a:spcPct val="100000"/>
              </a:lnSpc>
              <a:spcBef>
                <a:spcPts val="0"/>
              </a:spcBef>
              <a:spcAft>
                <a:spcPts val="0"/>
              </a:spcAft>
              <a:buClr>
                <a:srgbClr val="000000"/>
              </a:buClr>
              <a:buSzPts val="1800"/>
              <a:buFont typeface="Noto Sans Symbols"/>
              <a:buNone/>
            </a:pPr>
            <a:endParaRPr sz="1800" b="1" i="0" u="none" strike="noStrike" cap="none" dirty="0">
              <a:solidFill>
                <a:srgbClr val="000000"/>
              </a:solidFill>
              <a:latin typeface="Arial"/>
              <a:ea typeface="Arial"/>
              <a:cs typeface="Arial"/>
              <a:sym typeface="Arial"/>
            </a:endParaRPr>
          </a:p>
          <a:p>
            <a:pPr marL="342900" marR="0" lvl="0" indent="-342900" algn="l" rtl="0">
              <a:lnSpc>
                <a:spcPct val="100000"/>
              </a:lnSpc>
              <a:spcBef>
                <a:spcPts val="0"/>
              </a:spcBef>
              <a:spcAft>
                <a:spcPts val="0"/>
              </a:spcAft>
              <a:buClr>
                <a:srgbClr val="000000"/>
              </a:buClr>
              <a:buSzPts val="1800"/>
              <a:buFont typeface="Noto Sans Symbols"/>
              <a:buChar char="❖"/>
            </a:pPr>
            <a:r>
              <a:rPr lang="en-GB" sz="1800" b="1" i="0" u="none" strike="noStrike" cap="none" dirty="0">
                <a:solidFill>
                  <a:srgbClr val="000000"/>
                </a:solidFill>
                <a:latin typeface="Arial"/>
                <a:ea typeface="Arial"/>
                <a:cs typeface="Arial"/>
                <a:sym typeface="Arial"/>
              </a:rPr>
              <a:t>Social: Growing demand among Gen Z &amp; Millennials for modern, modest styles. </a:t>
            </a:r>
            <a:endParaRPr dirty="0"/>
          </a:p>
          <a:p>
            <a:pPr marL="0" marR="0" lvl="1" indent="0" algn="l" rtl="0">
              <a:lnSpc>
                <a:spcPct val="100000"/>
              </a:lnSpc>
              <a:spcBef>
                <a:spcPts val="0"/>
              </a:spcBef>
              <a:spcAft>
                <a:spcPts val="0"/>
              </a:spcAft>
              <a:buNone/>
            </a:pPr>
            <a:r>
              <a:rPr lang="en-GB" sz="1800" b="1" i="1" u="none" strike="noStrike" cap="none" dirty="0">
                <a:solidFill>
                  <a:srgbClr val="000000"/>
                </a:solidFill>
                <a:latin typeface="Arial"/>
                <a:ea typeface="Arial"/>
                <a:cs typeface="Arial"/>
                <a:sym typeface="Arial"/>
              </a:rPr>
              <a:t>	</a:t>
            </a:r>
            <a:r>
              <a:rPr lang="en-GB" sz="1800" b="1" i="1" u="sng" strike="noStrike" cap="none" dirty="0">
                <a:solidFill>
                  <a:srgbClr val="000000"/>
                </a:solidFill>
                <a:latin typeface="Arial"/>
                <a:ea typeface="Arial"/>
                <a:cs typeface="Arial"/>
                <a:sym typeface="Arial"/>
              </a:rPr>
              <a:t>Strategy:</a:t>
            </a:r>
            <a:r>
              <a:rPr lang="en-GB" sz="1800" b="1" i="0" u="sng" strike="noStrike" cap="none" dirty="0">
                <a:solidFill>
                  <a:srgbClr val="000000"/>
                </a:solidFill>
                <a:latin typeface="Arial"/>
                <a:ea typeface="Arial"/>
                <a:cs typeface="Arial"/>
                <a:sym typeface="Arial"/>
              </a:rPr>
              <a:t> </a:t>
            </a:r>
            <a:r>
              <a:rPr lang="en-GB" sz="1800" b="1" i="0" u="none" strike="noStrike" cap="none" dirty="0">
                <a:solidFill>
                  <a:srgbClr val="000000"/>
                </a:solidFill>
                <a:latin typeface="Arial"/>
                <a:ea typeface="Arial"/>
                <a:cs typeface="Arial"/>
                <a:sym typeface="Arial"/>
              </a:rPr>
              <a:t>Multi-wear open-front designs suitable for university, work, and events. </a:t>
            </a:r>
            <a:endParaRPr dirty="0"/>
          </a:p>
          <a:p>
            <a:pPr marL="342900" marR="0" lvl="0" indent="-228600" algn="l" rtl="0">
              <a:lnSpc>
                <a:spcPct val="100000"/>
              </a:lnSpc>
              <a:spcBef>
                <a:spcPts val="0"/>
              </a:spcBef>
              <a:spcAft>
                <a:spcPts val="0"/>
              </a:spcAft>
              <a:buClr>
                <a:srgbClr val="000000"/>
              </a:buClr>
              <a:buSzPts val="1800"/>
              <a:buFont typeface="Noto Sans Symbols"/>
              <a:buNone/>
            </a:pPr>
            <a:endParaRPr sz="1800" b="1" i="0" u="none" strike="noStrike" cap="none" dirty="0">
              <a:solidFill>
                <a:srgbClr val="000000"/>
              </a:solidFill>
              <a:latin typeface="Arial"/>
              <a:ea typeface="Arial"/>
              <a:cs typeface="Arial"/>
              <a:sym typeface="Arial"/>
            </a:endParaRPr>
          </a:p>
          <a:p>
            <a:pPr marL="342900" marR="0" lvl="0" indent="-342900" algn="l" rtl="0">
              <a:lnSpc>
                <a:spcPct val="100000"/>
              </a:lnSpc>
              <a:spcBef>
                <a:spcPts val="0"/>
              </a:spcBef>
              <a:spcAft>
                <a:spcPts val="0"/>
              </a:spcAft>
              <a:buClr>
                <a:srgbClr val="000000"/>
              </a:buClr>
              <a:buSzPts val="1800"/>
              <a:buFont typeface="Noto Sans Symbols"/>
              <a:buChar char="❖"/>
            </a:pPr>
            <a:r>
              <a:rPr lang="en-GB" sz="1800" b="1" i="0" u="none" strike="noStrike" cap="none" dirty="0">
                <a:solidFill>
                  <a:srgbClr val="000000"/>
                </a:solidFill>
                <a:latin typeface="Arial"/>
                <a:ea typeface="Arial"/>
                <a:cs typeface="Arial"/>
                <a:sym typeface="Arial"/>
              </a:rPr>
              <a:t>Technological: Social media shopping is booming. </a:t>
            </a:r>
            <a:endParaRPr dirty="0"/>
          </a:p>
          <a:p>
            <a:pPr marL="0" marR="0" lvl="1" indent="0" algn="l" rtl="0">
              <a:lnSpc>
                <a:spcPct val="100000"/>
              </a:lnSpc>
              <a:spcBef>
                <a:spcPts val="0"/>
              </a:spcBef>
              <a:spcAft>
                <a:spcPts val="0"/>
              </a:spcAft>
              <a:buNone/>
            </a:pPr>
            <a:r>
              <a:rPr lang="en-GB" sz="1800" b="1" i="1" u="none" strike="noStrike" cap="none" dirty="0">
                <a:solidFill>
                  <a:srgbClr val="000000"/>
                </a:solidFill>
                <a:latin typeface="Arial"/>
                <a:ea typeface="Arial"/>
                <a:cs typeface="Arial"/>
                <a:sym typeface="Arial"/>
              </a:rPr>
              <a:t>	</a:t>
            </a:r>
            <a:r>
              <a:rPr lang="en-GB" sz="1800" b="1" i="1" u="sng" strike="noStrike" cap="none" dirty="0">
                <a:solidFill>
                  <a:srgbClr val="000000"/>
                </a:solidFill>
                <a:latin typeface="Arial"/>
                <a:ea typeface="Arial"/>
                <a:cs typeface="Arial"/>
                <a:sym typeface="Arial"/>
              </a:rPr>
              <a:t>Strategy:</a:t>
            </a:r>
            <a:r>
              <a:rPr lang="en-GB" sz="1800" b="1" i="0" u="sng" strike="noStrike" cap="none" dirty="0">
                <a:solidFill>
                  <a:srgbClr val="000000"/>
                </a:solidFill>
                <a:latin typeface="Arial"/>
                <a:ea typeface="Arial"/>
                <a:cs typeface="Arial"/>
                <a:sym typeface="Arial"/>
              </a:rPr>
              <a:t> </a:t>
            </a:r>
            <a:r>
              <a:rPr lang="en-GB" sz="1800" b="1" i="0" u="none" strike="noStrike" cap="none" dirty="0">
                <a:solidFill>
                  <a:srgbClr val="000000"/>
                </a:solidFill>
                <a:latin typeface="Arial"/>
                <a:ea typeface="Arial"/>
                <a:cs typeface="Arial"/>
                <a:sym typeface="Arial"/>
              </a:rPr>
              <a:t>Use Shopify, TikTok Shop, and Instagram Reels. </a:t>
            </a:r>
            <a:endParaRPr dirty="0"/>
          </a:p>
          <a:p>
            <a:pPr marL="342900" marR="0" lvl="0" indent="-228600" algn="l" rtl="0">
              <a:lnSpc>
                <a:spcPct val="100000"/>
              </a:lnSpc>
              <a:spcBef>
                <a:spcPts val="0"/>
              </a:spcBef>
              <a:spcAft>
                <a:spcPts val="0"/>
              </a:spcAft>
              <a:buClr>
                <a:srgbClr val="000000"/>
              </a:buClr>
              <a:buSzPts val="1800"/>
              <a:buFont typeface="Noto Sans Symbols"/>
              <a:buNone/>
            </a:pPr>
            <a:endParaRPr sz="1800" b="1" i="0" u="none" strike="noStrike" cap="none" dirty="0">
              <a:solidFill>
                <a:srgbClr val="000000"/>
              </a:solidFill>
              <a:latin typeface="Arial"/>
              <a:ea typeface="Arial"/>
              <a:cs typeface="Arial"/>
              <a:sym typeface="Arial"/>
            </a:endParaRPr>
          </a:p>
          <a:p>
            <a:pPr marL="342900" marR="0" lvl="0" indent="-342900" algn="l" rtl="0">
              <a:lnSpc>
                <a:spcPct val="100000"/>
              </a:lnSpc>
              <a:spcBef>
                <a:spcPts val="0"/>
              </a:spcBef>
              <a:spcAft>
                <a:spcPts val="0"/>
              </a:spcAft>
              <a:buClr>
                <a:srgbClr val="000000"/>
              </a:buClr>
              <a:buSzPts val="1800"/>
              <a:buFont typeface="Noto Sans Symbols"/>
              <a:buChar char="❖"/>
            </a:pPr>
            <a:r>
              <a:rPr lang="en-GB" sz="1800" b="1" i="0" u="none" strike="noStrike" cap="none" dirty="0">
                <a:solidFill>
                  <a:srgbClr val="000000"/>
                </a:solidFill>
                <a:latin typeface="Arial"/>
                <a:ea typeface="Arial"/>
                <a:cs typeface="Arial"/>
                <a:sym typeface="Arial"/>
              </a:rPr>
              <a:t>Environmental : </a:t>
            </a:r>
            <a:r>
              <a:rPr lang="en-GB" sz="1800" b="1" i="0" u="none" strike="noStrike" cap="none" dirty="0">
                <a:solidFill>
                  <a:schemeClr val="tx2">
                    <a:lumMod val="10000"/>
                  </a:schemeClr>
                </a:solidFill>
                <a:latin typeface="Arial"/>
                <a:ea typeface="Arial"/>
                <a:cs typeface="Arial"/>
                <a:sym typeface="Arial"/>
              </a:rPr>
              <a:t>Need for </a:t>
            </a:r>
            <a:r>
              <a:rPr lang="en-GB" sz="1800" b="1" dirty="0">
                <a:solidFill>
                  <a:schemeClr val="tx2">
                    <a:lumMod val="10000"/>
                  </a:schemeClr>
                </a:solidFill>
              </a:rPr>
              <a:t>Eco Consumer Demand, supply chain, Green logistic</a:t>
            </a:r>
            <a:endParaRPr dirty="0">
              <a:solidFill>
                <a:schemeClr val="tx2">
                  <a:lumMod val="10000"/>
                </a:schemeClr>
              </a:solidFill>
            </a:endParaRPr>
          </a:p>
          <a:p>
            <a:pPr marL="0" marR="0" lvl="1" indent="0" algn="l" rtl="0">
              <a:lnSpc>
                <a:spcPct val="100000"/>
              </a:lnSpc>
              <a:spcBef>
                <a:spcPts val="0"/>
              </a:spcBef>
              <a:spcAft>
                <a:spcPts val="0"/>
              </a:spcAft>
              <a:buNone/>
            </a:pPr>
            <a:r>
              <a:rPr lang="en-GB" sz="1800" b="1" i="1" u="none" strike="noStrike" cap="none" dirty="0">
                <a:solidFill>
                  <a:schemeClr val="tx2">
                    <a:lumMod val="10000"/>
                  </a:schemeClr>
                </a:solidFill>
                <a:latin typeface="Arial"/>
                <a:ea typeface="Arial"/>
                <a:cs typeface="Arial"/>
                <a:sym typeface="Arial"/>
              </a:rPr>
              <a:t>	</a:t>
            </a:r>
            <a:r>
              <a:rPr lang="en-GB" sz="1800" b="1" i="1" u="sng" strike="noStrike" cap="none" dirty="0">
                <a:solidFill>
                  <a:schemeClr val="tx2">
                    <a:lumMod val="10000"/>
                  </a:schemeClr>
                </a:solidFill>
                <a:latin typeface="Arial"/>
                <a:ea typeface="Arial"/>
                <a:cs typeface="Arial"/>
                <a:sym typeface="Arial"/>
              </a:rPr>
              <a:t>Strategy:</a:t>
            </a:r>
            <a:r>
              <a:rPr lang="en-GB" sz="1800" b="1" i="0" u="none" strike="noStrike" cap="none" dirty="0">
                <a:solidFill>
                  <a:schemeClr val="tx2">
                    <a:lumMod val="10000"/>
                  </a:schemeClr>
                </a:solidFill>
                <a:latin typeface="Arial"/>
                <a:ea typeface="Arial"/>
                <a:cs typeface="Arial"/>
                <a:sym typeface="Arial"/>
              </a:rPr>
              <a:t> Clear returns policy, eco-friendly packaging, and strict UK compliance. </a:t>
            </a:r>
            <a:endParaRPr sz="1800" b="1" i="0" u="none" strike="noStrike" cap="none" dirty="0">
              <a:solidFill>
                <a:schemeClr val="tx2">
                  <a:lumMod val="10000"/>
                </a:schemeClr>
              </a:solidFill>
              <a:latin typeface="Arial"/>
              <a:ea typeface="Arial"/>
              <a:cs typeface="Arial"/>
              <a:sym typeface="Arial"/>
            </a:endParaRPr>
          </a:p>
          <a:p>
            <a:pPr marL="0" marR="0" lvl="1" indent="0" algn="l" rtl="0">
              <a:lnSpc>
                <a:spcPct val="100000"/>
              </a:lnSpc>
              <a:spcBef>
                <a:spcPts val="0"/>
              </a:spcBef>
              <a:spcAft>
                <a:spcPts val="0"/>
              </a:spcAft>
              <a:buNone/>
            </a:pPr>
            <a:endParaRPr sz="1800" b="1" dirty="0">
              <a:solidFill>
                <a:schemeClr val="tx2">
                  <a:lumMod val="10000"/>
                </a:schemeClr>
              </a:solidFill>
            </a:endParaRPr>
          </a:p>
          <a:p>
            <a:pPr marL="342900" lvl="0" indent="-342900" algn="l" rtl="0">
              <a:spcBef>
                <a:spcPts val="0"/>
              </a:spcBef>
              <a:spcAft>
                <a:spcPts val="0"/>
              </a:spcAft>
              <a:buSzPts val="1800"/>
              <a:buFont typeface="Noto Sans Symbols"/>
              <a:buChar char="❖"/>
            </a:pPr>
            <a:r>
              <a:rPr lang="en-GB" sz="1800" b="1" dirty="0">
                <a:solidFill>
                  <a:schemeClr val="tx2">
                    <a:lumMod val="10000"/>
                  </a:schemeClr>
                </a:solidFill>
              </a:rPr>
              <a:t>Legal : Implement &amp; Follow Data protection, E Commerce Regulation, Employment law</a:t>
            </a:r>
            <a:endParaRPr dirty="0">
              <a:solidFill>
                <a:schemeClr val="tx2">
                  <a:lumMod val="10000"/>
                </a:schemeClr>
              </a:solidFill>
            </a:endParaRPr>
          </a:p>
          <a:p>
            <a:pPr marL="0" lvl="0" indent="0" algn="l" rtl="0">
              <a:spcBef>
                <a:spcPts val="0"/>
              </a:spcBef>
              <a:spcAft>
                <a:spcPts val="0"/>
              </a:spcAft>
              <a:buNone/>
            </a:pPr>
            <a:r>
              <a:rPr lang="en-GB" sz="1800" b="1" i="1" dirty="0">
                <a:solidFill>
                  <a:schemeClr val="tx2">
                    <a:lumMod val="10000"/>
                  </a:schemeClr>
                </a:solidFill>
              </a:rPr>
              <a:t>	</a:t>
            </a:r>
            <a:r>
              <a:rPr lang="en-GB" sz="1800" b="1" i="1" u="sng" dirty="0">
                <a:solidFill>
                  <a:schemeClr val="tx2">
                    <a:lumMod val="10000"/>
                  </a:schemeClr>
                </a:solidFill>
              </a:rPr>
              <a:t>Strategy:</a:t>
            </a:r>
            <a:r>
              <a:rPr lang="en-GB" sz="1800" b="1" dirty="0">
                <a:solidFill>
                  <a:schemeClr val="tx2">
                    <a:lumMod val="10000"/>
                  </a:schemeClr>
                </a:solidFill>
              </a:rPr>
              <a:t> Hire a professional web developer to build a secure, GDPR-compliant site with </a:t>
            </a:r>
          </a:p>
          <a:p>
            <a:pPr marL="0" lvl="0" indent="0" algn="l" rtl="0">
              <a:spcBef>
                <a:spcPts val="0"/>
              </a:spcBef>
              <a:spcAft>
                <a:spcPts val="0"/>
              </a:spcAft>
              <a:buNone/>
            </a:pPr>
            <a:r>
              <a:rPr lang="en-GB" sz="1800" b="1" dirty="0">
                <a:solidFill>
                  <a:schemeClr val="tx2">
                    <a:lumMod val="10000"/>
                  </a:schemeClr>
                </a:solidFill>
              </a:rPr>
              <a:t>	clear terms and conditions to protect the business from day one </a:t>
            </a:r>
            <a:endParaRPr sz="1800" b="1" dirty="0">
              <a:solidFill>
                <a:schemeClr val="tx2">
                  <a:lumMod val="1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alphaModFix amt="12000"/>
          </a:blip>
          <a:stretch>
            <a:fillRect/>
          </a:stretch>
        </a:blipFill>
        <a:effectLst/>
      </p:bgPr>
    </p:bg>
    <p:spTree>
      <p:nvGrpSpPr>
        <p:cNvPr id="1" name="Shape 218"/>
        <p:cNvGrpSpPr/>
        <p:nvPr/>
      </p:nvGrpSpPr>
      <p:grpSpPr>
        <a:xfrm>
          <a:off x="0" y="0"/>
          <a:ext cx="0" cy="0"/>
          <a:chOff x="0" y="0"/>
          <a:chExt cx="0" cy="0"/>
        </a:xfrm>
      </p:grpSpPr>
      <p:sp>
        <p:nvSpPr>
          <p:cNvPr id="220" name="Google Shape;220;p9"/>
          <p:cNvSpPr txBox="1"/>
          <p:nvPr/>
        </p:nvSpPr>
        <p:spPr>
          <a:xfrm>
            <a:off x="625415" y="727045"/>
            <a:ext cx="10445151" cy="52318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2800" b="1" i="0" u="sng" strike="noStrike" cap="none" dirty="0">
                <a:solidFill>
                  <a:srgbClr val="000000"/>
                </a:solidFill>
                <a:latin typeface="Arial"/>
                <a:ea typeface="Arial"/>
                <a:cs typeface="Arial"/>
                <a:sym typeface="Arial"/>
              </a:rPr>
              <a:t>Target Market &amp; Marketing Strategies of Hayah Threads</a:t>
            </a:r>
            <a:endParaRPr sz="2800" b="1" i="0" u="sng" strike="noStrike" cap="none" dirty="0">
              <a:solidFill>
                <a:srgbClr val="000000"/>
              </a:solidFill>
              <a:latin typeface="Arial"/>
              <a:ea typeface="Arial"/>
              <a:cs typeface="Arial"/>
              <a:sym typeface="Arial"/>
            </a:endParaRPr>
          </a:p>
        </p:txBody>
      </p:sp>
      <mc:AlternateContent xmlns:mc="http://schemas.openxmlformats.org/markup-compatibility/2006">
        <mc:Choice xmlns:a14="http://schemas.microsoft.com/office/drawing/2010/main" Requires="a14">
          <p:sp>
            <p:nvSpPr>
              <p:cNvPr id="4" name="Text Placeholder 3">
                <a:extLst>
                  <a:ext uri="{FF2B5EF4-FFF2-40B4-BE49-F238E27FC236}">
                    <a16:creationId xmlns:a16="http://schemas.microsoft.com/office/drawing/2014/main" id="{D3E81D1D-65EE-33D5-59B9-518354618EF5}"/>
                  </a:ext>
                </a:extLst>
              </p:cNvPr>
              <p:cNvSpPr>
                <a:spLocks noGrp="1"/>
              </p:cNvSpPr>
              <p:nvPr>
                <p:ph type="body" idx="1"/>
              </p:nvPr>
            </p:nvSpPr>
            <p:spPr>
              <a:xfrm>
                <a:off x="625415" y="1607088"/>
                <a:ext cx="10749951" cy="4649937"/>
              </a:xfrm>
            </p:spPr>
            <p:style>
              <a:lnRef idx="3">
                <a:schemeClr val="lt1"/>
              </a:lnRef>
              <a:fillRef idx="1">
                <a:schemeClr val="dk1"/>
              </a:fillRef>
              <a:effectRef idx="1">
                <a:schemeClr val="dk1"/>
              </a:effectRef>
              <a:fontRef idx="minor">
                <a:schemeClr val="lt1"/>
              </a:fontRef>
            </p:style>
            <p:txBody>
              <a:bodyPr>
                <a:normAutofit/>
              </a:bodyPr>
              <a:lstStyle/>
              <a:p>
                <a:pPr lvl="0">
                  <a:buClr>
                    <a:schemeClr val="bg2">
                      <a:lumMod val="50000"/>
                    </a:schemeClr>
                  </a:buClr>
                  <a:buFont typeface="Wingdings" panose="05000000000000000000" pitchFamily="2" charset="2"/>
                  <a:buChar char="v"/>
                </a:pPr>
                <a:r>
                  <a:rPr lang="en-GB" b="1" dirty="0">
                    <a:latin typeface="+mn-lt"/>
                  </a:rPr>
                  <a:t>Target Audience:</a:t>
                </a:r>
                <a:r>
                  <a:rPr lang="en-GB" dirty="0">
                    <a:latin typeface="+mn-lt"/>
                  </a:rPr>
                  <a:t> Young girls and working women (Gen Z &amp; Millennials) looking for modern, affordable modest apparel. </a:t>
                </a:r>
              </a:p>
              <a:p>
                <a:pPr lvl="0">
                  <a:buClr>
                    <a:schemeClr val="bg2">
                      <a:lumMod val="50000"/>
                    </a:schemeClr>
                  </a:buClr>
                  <a:buFont typeface="Wingdings" panose="05000000000000000000" pitchFamily="2" charset="2"/>
                  <a:buChar char="v"/>
                </a:pPr>
                <a:r>
                  <a:rPr lang="en-GB" b="1" dirty="0">
                    <a:latin typeface="+mn-lt"/>
                  </a:rPr>
                  <a:t>Unique Selling Points (USPs):</a:t>
                </a:r>
                <a:endParaRPr lang="en-GB" dirty="0">
                  <a:latin typeface="+mn-lt"/>
                </a:endParaRPr>
              </a:p>
              <a:p>
                <a:pPr lvl="1">
                  <a:buClr>
                    <a:schemeClr val="bg2">
                      <a:lumMod val="50000"/>
                    </a:schemeClr>
                  </a:buClr>
                  <a:buFont typeface="Wingdings" panose="05000000000000000000" pitchFamily="2" charset="2"/>
                  <a:buChar char="v"/>
                </a:pPr>
                <a:r>
                  <a:rPr lang="en-GB" dirty="0">
                    <a:latin typeface="+mn-lt"/>
                  </a:rPr>
                  <a:t>Seasonal functional fabrics (warm in winter, cool in summer). </a:t>
                </a:r>
              </a:p>
              <a:p>
                <a:pPr lvl="1">
                  <a:buClr>
                    <a:schemeClr val="bg2">
                      <a:lumMod val="50000"/>
                    </a:schemeClr>
                  </a:buClr>
                  <a:buFont typeface="Wingdings" panose="05000000000000000000" pitchFamily="2" charset="2"/>
                  <a:buChar char="v"/>
                </a:pPr>
                <a:r>
                  <a:rPr lang="en-GB" dirty="0">
                    <a:latin typeface="+mn-lt"/>
                  </a:rPr>
                  <a:t>Modern cuts with hidden pockets and utility zippers. </a:t>
                </a:r>
              </a:p>
              <a:p>
                <a:pPr lvl="1">
                  <a:buClr>
                    <a:schemeClr val="bg2">
                      <a:lumMod val="50000"/>
                    </a:schemeClr>
                  </a:buClr>
                  <a:buFont typeface="Wingdings" panose="05000000000000000000" pitchFamily="2" charset="2"/>
                  <a:buChar char="v"/>
                </a:pPr>
                <a:r>
                  <a:rPr lang="en-GB" dirty="0">
                    <a:latin typeface="+mn-lt"/>
                  </a:rPr>
                  <a:t>London-based stock with fast, hassle-free returns. </a:t>
                </a:r>
              </a:p>
              <a:p>
                <a:pPr lvl="0">
                  <a:buClr>
                    <a:schemeClr val="bg2">
                      <a:lumMod val="50000"/>
                    </a:schemeClr>
                  </a:buClr>
                  <a:buFont typeface="Wingdings" panose="05000000000000000000" pitchFamily="2" charset="2"/>
                  <a:buChar char="v"/>
                </a:pPr>
                <a:r>
                  <a:rPr lang="en-GB" b="1" dirty="0">
                    <a:latin typeface="+mn-lt"/>
                  </a:rPr>
                  <a:t>Marketing Mix (4Ps):</a:t>
                </a:r>
                <a:endParaRPr lang="en-GB" dirty="0">
                  <a:latin typeface="+mn-lt"/>
                </a:endParaRPr>
              </a:p>
              <a:p>
                <a:pPr lvl="1">
                  <a:buClr>
                    <a:schemeClr val="bg2">
                      <a:lumMod val="50000"/>
                    </a:schemeClr>
                  </a:buClr>
                  <a:buFont typeface="Wingdings" panose="05000000000000000000" pitchFamily="2" charset="2"/>
                  <a:buChar char="v"/>
                </a:pPr>
                <a:r>
                  <a:rPr lang="en-GB" b="1" dirty="0">
                    <a:latin typeface="+mn-lt"/>
                  </a:rPr>
                  <a:t>Product:</a:t>
                </a:r>
                <a:r>
                  <a:rPr lang="en-GB" dirty="0">
                    <a:latin typeface="+mn-lt"/>
                  </a:rPr>
                  <a:t> Dual-matrix seasonal Abayas &amp; Scarves. </a:t>
                </a:r>
              </a:p>
              <a:p>
                <a:pPr lvl="1">
                  <a:buClr>
                    <a:schemeClr val="bg2">
                      <a:lumMod val="50000"/>
                    </a:schemeClr>
                  </a:buClr>
                  <a:buFont typeface="Wingdings" panose="05000000000000000000" pitchFamily="2" charset="2"/>
                  <a:buChar char="v"/>
                </a:pPr>
                <a:r>
                  <a:rPr lang="en-GB" b="1" dirty="0">
                    <a:latin typeface="+mn-lt"/>
                  </a:rPr>
                  <a:t>Price:</a:t>
                </a:r>
                <a:r>
                  <a:rPr lang="en-GB" dirty="0">
                    <a:latin typeface="+mn-lt"/>
                  </a:rPr>
                  <a:t> Abayas (£35–£55) | Scarves (£10–£15). </a:t>
                </a:r>
              </a:p>
              <a:p>
                <a:pPr lvl="1">
                  <a:buClr>
                    <a:schemeClr val="bg2">
                      <a:lumMod val="50000"/>
                    </a:schemeClr>
                  </a:buClr>
                  <a:buFont typeface="Wingdings" panose="05000000000000000000" pitchFamily="2" charset="2"/>
                  <a:buChar char="v"/>
                </a:pPr>
                <a:r>
                  <a:rPr lang="en-GB" b="1" dirty="0">
                    <a:latin typeface="+mn-lt"/>
                  </a:rPr>
                  <a:t>Promotion:</a:t>
                </a:r>
                <a:r>
                  <a:rPr lang="en-GB" dirty="0">
                    <a:latin typeface="+mn-lt"/>
                  </a:rPr>
                  <a:t> TikTok styling videos ("1 Abaya, 5 ways"), micro-influencers, and pop-up markets. </a:t>
                </a:r>
              </a:p>
              <a:p>
                <a:pPr lvl="1">
                  <a:buClr>
                    <a:schemeClr val="bg2">
                      <a:lumMod val="50000"/>
                    </a:schemeClr>
                  </a:buClr>
                  <a:buFont typeface="Wingdings" panose="05000000000000000000" pitchFamily="2" charset="2"/>
                  <a:buChar char="v"/>
                </a:pPr>
                <a:r>
                  <a:rPr lang="en-GB" b="1" dirty="0">
                    <a:latin typeface="+mn-lt"/>
                  </a:rPr>
                  <a:t>Place:</a:t>
                </a:r>
                <a:r>
                  <a:rPr lang="en-GB" dirty="0">
                    <a:latin typeface="+mn-lt"/>
                  </a:rPr>
                  <a:t> Online D2C store (Phase 1) </a:t>
                </a:r>
                <a14:m>
                  <m:oMath xmlns:m="http://schemas.openxmlformats.org/officeDocument/2006/math">
                    <m:r>
                      <a:rPr lang="en-GB">
                        <a:latin typeface="+mn-lt"/>
                      </a:rPr>
                      <m:t>→</m:t>
                    </m:r>
                  </m:oMath>
                </a14:m>
                <a:r>
                  <a:rPr lang="en-GB" dirty="0">
                    <a:latin typeface="+mn-lt"/>
                  </a:rPr>
                  <a:t>London Markets/Events (Phase 2) </a:t>
                </a:r>
                <a14:m>
                  <m:oMath xmlns:m="http://schemas.openxmlformats.org/officeDocument/2006/math">
                    <m:r>
                      <a:rPr lang="en-GB">
                        <a:latin typeface="+mn-lt"/>
                      </a:rPr>
                      <m:t>→</m:t>
                    </m:r>
                  </m:oMath>
                </a14:m>
                <a:r>
                  <a:rPr lang="en-GB" dirty="0">
                    <a:latin typeface="+mn-lt"/>
                  </a:rPr>
                  <a:t>Wholesale Boutique partners (Phase 3</a:t>
                </a:r>
              </a:p>
              <a:p>
                <a:endParaRPr lang="en-GB" dirty="0"/>
              </a:p>
            </p:txBody>
          </p:sp>
        </mc:Choice>
        <mc:Fallback>
          <p:sp>
            <p:nvSpPr>
              <p:cNvPr id="4" name="Text Placeholder 3">
                <a:extLst>
                  <a:ext uri="{FF2B5EF4-FFF2-40B4-BE49-F238E27FC236}">
                    <a16:creationId xmlns:a16="http://schemas.microsoft.com/office/drawing/2014/main" id="{D3E81D1D-65EE-33D5-59B9-518354618EF5}"/>
                  </a:ext>
                </a:extLst>
              </p:cNvPr>
              <p:cNvSpPr>
                <a:spLocks noGrp="1" noRot="1" noChangeAspect="1" noMove="1" noResize="1" noEditPoints="1" noAdjustHandles="1" noChangeArrowheads="1" noChangeShapeType="1" noTextEdit="1"/>
              </p:cNvSpPr>
              <p:nvPr>
                <p:ph type="body" idx="1"/>
              </p:nvPr>
            </p:nvSpPr>
            <p:spPr>
              <a:xfrm>
                <a:off x="625415" y="1607088"/>
                <a:ext cx="10749951" cy="4649937"/>
              </a:xfrm>
              <a:blipFill>
                <a:blip r:embed="rId4"/>
                <a:stretch>
                  <a:fillRect/>
                </a:stretch>
              </a:blipFill>
            </p:spPr>
            <p:txBody>
              <a:bodyPr/>
              <a:lstStyle/>
              <a:p>
                <a:r>
                  <a:rPr lang="en-GB">
                    <a:noFill/>
                  </a:rPr>
                  <a:t> </a:t>
                </a:r>
              </a:p>
            </p:txBody>
          </p:sp>
        </mc:Fallback>
      </mc:AlternateContent>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5"/>
          <p:cNvSpPr txBox="1"/>
          <p:nvPr/>
        </p:nvSpPr>
        <p:spPr>
          <a:xfrm>
            <a:off x="685827" y="344828"/>
            <a:ext cx="11030712" cy="584775"/>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3200"/>
              <a:buFont typeface="Arial"/>
              <a:buNone/>
            </a:pPr>
            <a:r>
              <a:rPr lang="en-GB" sz="3200" b="1" i="0" u="none" strike="noStrike" cap="none" dirty="0">
                <a:solidFill>
                  <a:srgbClr val="374151"/>
                </a:solidFill>
                <a:latin typeface="Arial"/>
                <a:ea typeface="Arial"/>
                <a:cs typeface="Arial"/>
                <a:sym typeface="Arial"/>
              </a:rPr>
              <a:t>Funding Requirements and Allocation</a:t>
            </a:r>
            <a:endParaRPr sz="3200" b="1" i="0" u="none" strike="noStrike" cap="none" dirty="0">
              <a:solidFill>
                <a:schemeClr val="dk1"/>
              </a:solidFill>
              <a:latin typeface="Calibri"/>
              <a:ea typeface="Calibri"/>
              <a:cs typeface="Calibri"/>
              <a:sym typeface="Calibri"/>
            </a:endParaRPr>
          </a:p>
        </p:txBody>
      </p:sp>
      <p:sp>
        <p:nvSpPr>
          <p:cNvPr id="226" name="Google Shape;226;p15"/>
          <p:cNvSpPr txBox="1"/>
          <p:nvPr/>
        </p:nvSpPr>
        <p:spPr>
          <a:xfrm>
            <a:off x="1229413" y="5699166"/>
            <a:ext cx="6094500" cy="7386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1" i="0" u="none" strike="noStrike" cap="none">
                <a:solidFill>
                  <a:srgbClr val="000000"/>
                </a:solidFill>
                <a:latin typeface="Arial"/>
                <a:ea typeface="Arial"/>
                <a:cs typeface="Arial"/>
                <a:sym typeface="Arial"/>
              </a:rPr>
              <a:t>Total Funding Required:</a:t>
            </a:r>
            <a:r>
              <a:rPr lang="en-GB" sz="1400" b="0" i="0" u="none" strike="noStrike" cap="none">
                <a:solidFill>
                  <a:srgbClr val="000000"/>
                </a:solidFill>
                <a:latin typeface="Arial"/>
                <a:ea typeface="Arial"/>
                <a:cs typeface="Arial"/>
                <a:sym typeface="Arial"/>
              </a:rPr>
              <a:t> </a:t>
            </a:r>
            <a:r>
              <a:rPr lang="en-GB" sz="1400" b="1" i="0" u="none" strike="noStrike" cap="none">
                <a:solidFill>
                  <a:srgbClr val="000000"/>
                </a:solidFill>
                <a:latin typeface="Arial"/>
                <a:ea typeface="Arial"/>
                <a:cs typeface="Arial"/>
                <a:sym typeface="Arial"/>
              </a:rPr>
              <a:t>£40,000</a:t>
            </a:r>
            <a:endParaRPr sz="1400" b="0" i="0" u="none" strike="noStrike" cap="none">
              <a:solidFill>
                <a:srgbClr val="000000"/>
              </a:solidFill>
              <a:latin typeface="Arial"/>
              <a:ea typeface="Arial"/>
              <a:cs typeface="Arial"/>
              <a:sym typeface="Arial"/>
            </a:endParaRPr>
          </a:p>
          <a:p>
            <a:pPr marL="0" marR="0" lvl="0" indent="0" algn="l" rtl="0">
              <a:lnSpc>
                <a:spcPct val="100000"/>
              </a:lnSpc>
              <a:spcBef>
                <a:spcPts val="0"/>
              </a:spcBef>
              <a:spcAft>
                <a:spcPts val="0"/>
              </a:spcAft>
              <a:buNone/>
            </a:pPr>
            <a:r>
              <a:rPr lang="en-GB" sz="1400" b="1" i="0" u="none" strike="noStrike" cap="none">
                <a:solidFill>
                  <a:srgbClr val="000000"/>
                </a:solidFill>
                <a:latin typeface="Arial"/>
                <a:ea typeface="Arial"/>
                <a:cs typeface="Arial"/>
                <a:sym typeface="Arial"/>
              </a:rPr>
              <a:t>Founder Investment:</a:t>
            </a:r>
            <a:r>
              <a:rPr lang="en-GB" sz="1400" b="0" i="0" u="none" strike="noStrike" cap="none">
                <a:solidFill>
                  <a:srgbClr val="000000"/>
                </a:solidFill>
                <a:latin typeface="Arial"/>
                <a:ea typeface="Arial"/>
                <a:cs typeface="Arial"/>
                <a:sym typeface="Arial"/>
              </a:rPr>
              <a:t> £15,000 (Personal Savings) </a:t>
            </a:r>
            <a:endParaRPr/>
          </a:p>
          <a:p>
            <a:pPr marL="0" marR="0" lvl="0" indent="0" algn="l" rtl="0">
              <a:lnSpc>
                <a:spcPct val="100000"/>
              </a:lnSpc>
              <a:spcBef>
                <a:spcPts val="0"/>
              </a:spcBef>
              <a:spcAft>
                <a:spcPts val="0"/>
              </a:spcAft>
              <a:buNone/>
            </a:pPr>
            <a:r>
              <a:rPr lang="en-GB" sz="1400" b="1" i="0" u="none" strike="noStrike" cap="none">
                <a:solidFill>
                  <a:srgbClr val="000000"/>
                </a:solidFill>
                <a:latin typeface="Arial"/>
                <a:ea typeface="Arial"/>
                <a:cs typeface="Arial"/>
                <a:sym typeface="Arial"/>
              </a:rPr>
              <a:t>Start-Up Loan:</a:t>
            </a:r>
            <a:r>
              <a:rPr lang="en-GB" sz="1400" b="0" i="0" u="none" strike="noStrike" cap="none">
                <a:solidFill>
                  <a:srgbClr val="000000"/>
                </a:solidFill>
                <a:latin typeface="Arial"/>
                <a:ea typeface="Arial"/>
                <a:cs typeface="Arial"/>
                <a:sym typeface="Arial"/>
              </a:rPr>
              <a:t> £25,000 (5-year term, 6% interest rate)</a:t>
            </a:r>
            <a:endParaRPr/>
          </a:p>
        </p:txBody>
      </p:sp>
      <p:graphicFrame>
        <p:nvGraphicFramePr>
          <p:cNvPr id="227" name="Google Shape;227;p15"/>
          <p:cNvGraphicFramePr/>
          <p:nvPr/>
        </p:nvGraphicFramePr>
        <p:xfrm>
          <a:off x="1129910" y="1209654"/>
          <a:ext cx="10221725" cy="4408700"/>
        </p:xfrm>
        <a:graphic>
          <a:graphicData uri="http://schemas.openxmlformats.org/drawingml/2006/table">
            <a:tbl>
              <a:tblPr>
                <a:noFill/>
                <a:tableStyleId>{29431E36-B619-422D-BFDA-3D17817E6C35}</a:tableStyleId>
              </a:tblPr>
              <a:tblGrid>
                <a:gridCol w="3797825">
                  <a:extLst>
                    <a:ext uri="{9D8B030D-6E8A-4147-A177-3AD203B41FA5}">
                      <a16:colId xmlns:a16="http://schemas.microsoft.com/office/drawing/2014/main" val="20000"/>
                    </a:ext>
                  </a:extLst>
                </a:gridCol>
                <a:gridCol w="133750">
                  <a:extLst>
                    <a:ext uri="{9D8B030D-6E8A-4147-A177-3AD203B41FA5}">
                      <a16:colId xmlns:a16="http://schemas.microsoft.com/office/drawing/2014/main" val="20001"/>
                    </a:ext>
                  </a:extLst>
                </a:gridCol>
                <a:gridCol w="1157150">
                  <a:extLst>
                    <a:ext uri="{9D8B030D-6E8A-4147-A177-3AD203B41FA5}">
                      <a16:colId xmlns:a16="http://schemas.microsoft.com/office/drawing/2014/main" val="20002"/>
                    </a:ext>
                  </a:extLst>
                </a:gridCol>
                <a:gridCol w="3545625">
                  <a:extLst>
                    <a:ext uri="{9D8B030D-6E8A-4147-A177-3AD203B41FA5}">
                      <a16:colId xmlns:a16="http://schemas.microsoft.com/office/drawing/2014/main" val="20003"/>
                    </a:ext>
                  </a:extLst>
                </a:gridCol>
                <a:gridCol w="1587375">
                  <a:extLst>
                    <a:ext uri="{9D8B030D-6E8A-4147-A177-3AD203B41FA5}">
                      <a16:colId xmlns:a16="http://schemas.microsoft.com/office/drawing/2014/main" val="20004"/>
                    </a:ext>
                  </a:extLst>
                </a:gridCol>
              </a:tblGrid>
              <a:tr h="524150">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dirty="0">
                          <a:solidFill>
                            <a:srgbClr val="000000"/>
                          </a:solidFill>
                          <a:latin typeface="Arial"/>
                          <a:ea typeface="Arial"/>
                          <a:cs typeface="Arial"/>
                          <a:sym typeface="Arial"/>
                        </a:rPr>
                        <a:t>Startup Cost</a:t>
                      </a:r>
                      <a:endParaRPr sz="1400" u="none" strike="noStrike" cap="none" dirty="0">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28575"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400"/>
                        <a:buFont typeface="Arial"/>
                        <a:buNone/>
                      </a:pPr>
                      <a:br>
                        <a:rPr lang="en-GB" sz="1400" u="none" strike="noStrike" cap="none">
                          <a:latin typeface="Arial"/>
                          <a:ea typeface="Arial"/>
                          <a:cs typeface="Arial"/>
                          <a:sym typeface="Arial"/>
                        </a:rPr>
                      </a:br>
                      <a:endParaRPr sz="14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28575"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400"/>
                        <a:buFont typeface="Arial"/>
                        <a:buNone/>
                      </a:pPr>
                      <a:br>
                        <a:rPr lang="en-GB" sz="1400" u="none" strike="noStrike" cap="none">
                          <a:latin typeface="Arial"/>
                          <a:ea typeface="Arial"/>
                          <a:cs typeface="Arial"/>
                          <a:sym typeface="Arial"/>
                        </a:rPr>
                      </a:br>
                      <a:endParaRPr sz="14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28575"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dirty="0">
                          <a:solidFill>
                            <a:srgbClr val="000000"/>
                          </a:solidFill>
                          <a:latin typeface="Arial"/>
                          <a:ea typeface="Arial"/>
                          <a:cs typeface="Arial"/>
                          <a:sym typeface="Arial"/>
                        </a:rPr>
                        <a:t>Fixed Cost</a:t>
                      </a:r>
                      <a:endParaRPr sz="14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28575"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5A6BD"/>
                    </a:solidFill>
                  </a:tcPr>
                </a:tc>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dirty="0">
                          <a:solidFill>
                            <a:srgbClr val="000000"/>
                          </a:solidFill>
                          <a:latin typeface="Arial"/>
                          <a:ea typeface="Arial"/>
                          <a:cs typeface="Arial"/>
                          <a:sym typeface="Arial"/>
                        </a:rPr>
                        <a:t>monthly</a:t>
                      </a:r>
                      <a:endParaRPr sz="1400" u="none" strike="noStrike" cap="none" dirty="0">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28575"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5A6BD"/>
                    </a:solidFill>
                  </a:tcPr>
                </a:tc>
                <a:extLst>
                  <a:ext uri="{0D108BD9-81ED-4DB2-BD59-A6C34878D82A}">
                    <a16:rowId xmlns:a16="http://schemas.microsoft.com/office/drawing/2014/main" val="10000"/>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Website/branding</a:t>
                      </a:r>
                      <a:endParaRPr sz="1200" u="none" strike="noStrike" cap="none" dirty="0">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1500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Shopify Platform &amp; Tech Stack</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300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1"/>
                  </a:ext>
                </a:extLst>
              </a:tr>
              <a:tr h="454750">
                <a:tc>
                  <a:txBody>
                    <a:bodyPr/>
                    <a:lstStyle/>
                    <a:p>
                      <a:pPr marL="0" marR="0" lvl="0" indent="0" algn="l" rtl="0">
                        <a:lnSpc>
                          <a:spcPct val="100000"/>
                        </a:lnSpc>
                        <a:spcBef>
                          <a:spcPts val="0"/>
                        </a:spcBef>
                        <a:spcAft>
                          <a:spcPts val="0"/>
                        </a:spcAft>
                        <a:buClr>
                          <a:srgbClr val="000000"/>
                        </a:buClr>
                        <a:buSzPts val="1400"/>
                        <a:buFont typeface="Arial"/>
                        <a:buNone/>
                      </a:pPr>
                      <a:r>
                        <a:rPr lang="en-GB" sz="1400" b="1" i="0" u="none" strike="noStrike" cap="none" dirty="0">
                          <a:solidFill>
                            <a:srgbClr val="000000"/>
                          </a:solidFill>
                          <a:latin typeface="Arial"/>
                          <a:ea typeface="Arial"/>
                          <a:cs typeface="Arial"/>
                          <a:sym typeface="Arial"/>
                        </a:rPr>
                        <a:t>Furniture </a:t>
                      </a:r>
                      <a:r>
                        <a:rPr lang="en-GB" sz="900" b="1" i="0" u="none" strike="noStrike" cap="none" dirty="0">
                          <a:solidFill>
                            <a:srgbClr val="000000"/>
                          </a:solidFill>
                          <a:latin typeface="Arial"/>
                          <a:ea typeface="Arial"/>
                          <a:cs typeface="Arial"/>
                          <a:sym typeface="Arial"/>
                        </a:rPr>
                        <a:t>(Fixtures, display tables, mannequins, clothing      racks, counter desk, seating)</a:t>
                      </a:r>
                      <a:endParaRPr sz="900" u="none" strike="noStrike" cap="none" dirty="0">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5000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Storage &amp; Warehouse Space/Rent</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900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2"/>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Store Renovation &amp; Setup</a:t>
                      </a:r>
                      <a:r>
                        <a:rPr lang="en-GB" sz="900" b="1" i="0" u="none" strike="noStrike" cap="none" dirty="0">
                          <a:solidFill>
                            <a:srgbClr val="000000"/>
                          </a:solidFill>
                          <a:latin typeface="Arial"/>
                          <a:ea typeface="Arial"/>
                          <a:cs typeface="Arial"/>
                          <a:sym typeface="Arial"/>
                        </a:rPr>
                        <a:t>(Interior fit-out, branding,  signage, lighting, fitting rooms, initial paint &amp; décor)</a:t>
                      </a:r>
                      <a:endParaRPr sz="900" u="none" strike="noStrike" cap="none" dirty="0">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5000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Marketing &amp; Digital Advertising</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800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3"/>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Accessories</a:t>
                      </a:r>
                      <a:r>
                        <a:rPr lang="en-GB" sz="900" b="1" i="0" u="none" strike="noStrike" cap="none" dirty="0">
                          <a:solidFill>
                            <a:srgbClr val="000000"/>
                          </a:solidFill>
                          <a:latin typeface="Arial"/>
                          <a:ea typeface="Arial"/>
                          <a:cs typeface="Arial"/>
                          <a:sym typeface="Arial"/>
                        </a:rPr>
                        <a:t>(Point of Sale (POS) system, label printers, packaging materials, hangers, steam iron, display props</a:t>
                      </a:r>
                      <a:endParaRPr sz="900" u="none" strike="noStrike" cap="none" dirty="0">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2500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Insurance &amp; Business Protection</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200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4"/>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Toiletries</a:t>
                      </a:r>
                      <a:r>
                        <a:rPr lang="en-GB" sz="900" b="1" i="0" u="none" strike="noStrike" cap="none" dirty="0">
                          <a:solidFill>
                            <a:srgbClr val="000000"/>
                          </a:solidFill>
                          <a:latin typeface="Arial"/>
                          <a:ea typeface="Arial"/>
                          <a:cs typeface="Arial"/>
                          <a:sym typeface="Arial"/>
                        </a:rPr>
                        <a:t>(Restroom supplies, cleaning gear, initial customer/staff amenity stock</a:t>
                      </a:r>
                      <a:endParaRPr sz="900" u="none" strike="noStrike" cap="none" dirty="0">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1000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Events, Trade Fairs &amp; Stall Fees</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500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5"/>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Accountant</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100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6"/>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 Employee salary</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2400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7"/>
                  </a:ext>
                </a:extLst>
              </a:tr>
              <a:tr h="246550">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a:txBody>
                    <a:bodyPr/>
                    <a:lstStyle/>
                    <a:p>
                      <a:pPr marL="0" marR="0" lvl="0" indent="0" algn="ctr" rtl="0">
                        <a:lnSpc>
                          <a:spcPct val="100000"/>
                        </a:lnSpc>
                        <a:spcBef>
                          <a:spcPts val="0"/>
                        </a:spcBef>
                        <a:spcAft>
                          <a:spcPts val="0"/>
                        </a:spcAft>
                        <a:buClr>
                          <a:srgbClr val="000000"/>
                        </a:buClr>
                        <a:buSzPts val="1200"/>
                        <a:buFont typeface="Arial"/>
                        <a:buNone/>
                      </a:pP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A2C4C9"/>
                    </a:solidFill>
                  </a:tcPr>
                </a:tc>
                <a:tc>
                  <a:txBody>
                    <a:bodyPr/>
                    <a:lstStyle/>
                    <a:p>
                      <a:pPr marL="0" marR="0" lvl="0" indent="0" algn="ctr" rtl="0">
                        <a:lnSpc>
                          <a:spcPct val="100000"/>
                        </a:lnSpc>
                        <a:spcBef>
                          <a:spcPts val="0"/>
                        </a:spcBef>
                        <a:spcAft>
                          <a:spcPts val="0"/>
                        </a:spcAft>
                        <a:buClr>
                          <a:srgbClr val="000000"/>
                        </a:buClr>
                        <a:buSzPts val="1200"/>
                        <a:buFont typeface="Arial"/>
                        <a:buNone/>
                      </a:pP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0E0E3"/>
                    </a:solidFill>
                  </a:tcPr>
                </a:tc>
                <a:extLst>
                  <a:ext uri="{0D108BD9-81ED-4DB2-BD59-A6C34878D82A}">
                    <a16:rowId xmlns:a16="http://schemas.microsoft.com/office/drawing/2014/main" val="10008"/>
                  </a:ext>
                </a:extLst>
              </a:tr>
              <a:tr h="45475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Total</a:t>
                      </a:r>
                      <a:endParaRPr sz="1200" u="none" strike="noStrike" cap="none">
                        <a:latin typeface="Arial"/>
                        <a:ea typeface="Arial"/>
                        <a:cs typeface="Arial"/>
                        <a:sym typeface="Arial"/>
                      </a:endParaRPr>
                    </a:p>
                  </a:txBody>
                  <a:tcPr marL="25275" marR="25275" marT="16850" marB="16850" anchor="b">
                    <a:lnL w="28575"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00"/>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a:latin typeface="Arial"/>
                          <a:ea typeface="Arial"/>
                          <a:cs typeface="Arial"/>
                          <a:sym typeface="Arial"/>
                        </a:rPr>
                      </a:b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FF00"/>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a:solidFill>
                            <a:srgbClr val="000000"/>
                          </a:solidFill>
                          <a:latin typeface="Arial"/>
                          <a:ea typeface="Arial"/>
                          <a:cs typeface="Arial"/>
                          <a:sym typeface="Arial"/>
                        </a:rPr>
                        <a:t>15000</a:t>
                      </a:r>
                      <a:endParaRPr sz="1200" u="none" strike="noStrike" cap="none">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76200" cap="flat" cmpd="sng">
                      <a:solidFill>
                        <a:srgbClr val="741B47"/>
                      </a:solidFill>
                      <a:prstDash val="solid"/>
                      <a:round/>
                      <a:headEnd type="none" w="sm" len="sm"/>
                      <a:tailEnd type="none" w="sm" len="sm"/>
                    </a:lnR>
                    <a:lnT w="9525" cap="flat" cmpd="sng">
                      <a:solidFill>
                        <a:srgbClr val="CCCCCC"/>
                      </a:solidFill>
                      <a:prstDash val="solid"/>
                      <a:round/>
                      <a:headEnd type="none" w="sm" len="sm"/>
                      <a:tailEnd type="none" w="sm" len="sm"/>
                    </a:lnT>
                    <a:lnB w="28575" cap="flat" cmpd="sng">
                      <a:solidFill>
                        <a:srgbClr val="000000"/>
                      </a:solidFill>
                      <a:prstDash val="solid"/>
                      <a:round/>
                      <a:headEnd type="none" w="sm" len="sm"/>
                      <a:tailEnd type="none" w="sm" len="sm"/>
                    </a:lnB>
                    <a:solidFill>
                      <a:srgbClr val="C9DAF8"/>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Total cost</a:t>
                      </a:r>
                      <a:endParaRPr sz="1200" u="none" strike="noStrike" cap="none" dirty="0">
                        <a:latin typeface="Arial"/>
                        <a:ea typeface="Arial"/>
                        <a:cs typeface="Arial"/>
                        <a:sym typeface="Arial"/>
                      </a:endParaRPr>
                    </a:p>
                  </a:txBody>
                  <a:tcPr marL="25275" marR="25275" marT="16850" marB="16850" anchor="b">
                    <a:lnL w="76200" cap="flat" cmpd="sng">
                      <a:solidFill>
                        <a:srgbClr val="741B47"/>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D966"/>
                    </a:solidFill>
                  </a:tcPr>
                </a:tc>
                <a:tc>
                  <a:txBody>
                    <a:bodyPr/>
                    <a:lstStyle/>
                    <a:p>
                      <a:pPr marL="0" marR="0" lvl="0" indent="0" algn="ctr"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5275" marR="25275" marT="16850" marB="16850" anchor="b">
                    <a:lnL w="9525" cap="flat" cmpd="sng">
                      <a:solidFill>
                        <a:srgbClr val="CCCCCC"/>
                      </a:solidFill>
                      <a:prstDash val="solid"/>
                      <a:round/>
                      <a:headEnd type="none" w="sm" len="sm"/>
                      <a:tailEnd type="none" w="sm" len="sm"/>
                    </a:lnL>
                    <a:lnR w="2857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28575" cap="flat" cmpd="sng">
                      <a:solidFill>
                        <a:srgbClr val="000000"/>
                      </a:solidFill>
                      <a:prstDash val="solid"/>
                      <a:round/>
                      <a:headEnd type="none" w="sm" len="sm"/>
                      <a:tailEnd type="none" w="sm" len="sm"/>
                    </a:lnB>
                    <a:solidFill>
                      <a:srgbClr val="FFD966"/>
                    </a:solidFill>
                  </a:tcPr>
                </a:tc>
                <a:extLst>
                  <a:ext uri="{0D108BD9-81ED-4DB2-BD59-A6C34878D82A}">
                    <a16:rowId xmlns:a16="http://schemas.microsoft.com/office/drawing/2014/main" val="10009"/>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graphicFrame>
        <p:nvGraphicFramePr>
          <p:cNvPr id="232" name="Google Shape;232;p16"/>
          <p:cNvGraphicFramePr/>
          <p:nvPr/>
        </p:nvGraphicFramePr>
        <p:xfrm>
          <a:off x="713049" y="1799339"/>
          <a:ext cx="10522025" cy="2609350"/>
        </p:xfrm>
        <a:graphic>
          <a:graphicData uri="http://schemas.openxmlformats.org/drawingml/2006/table">
            <a:tbl>
              <a:tblPr>
                <a:noFill/>
                <a:tableStyleId>{29431E36-B619-422D-BFDA-3D17817E6C35}</a:tableStyleId>
              </a:tblPr>
              <a:tblGrid>
                <a:gridCol w="3678575">
                  <a:extLst>
                    <a:ext uri="{9D8B030D-6E8A-4147-A177-3AD203B41FA5}">
                      <a16:colId xmlns:a16="http://schemas.microsoft.com/office/drawing/2014/main" val="20000"/>
                    </a:ext>
                  </a:extLst>
                </a:gridCol>
                <a:gridCol w="961075">
                  <a:extLst>
                    <a:ext uri="{9D8B030D-6E8A-4147-A177-3AD203B41FA5}">
                      <a16:colId xmlns:a16="http://schemas.microsoft.com/office/drawing/2014/main" val="20001"/>
                    </a:ext>
                  </a:extLst>
                </a:gridCol>
                <a:gridCol w="1176475">
                  <a:extLst>
                    <a:ext uri="{9D8B030D-6E8A-4147-A177-3AD203B41FA5}">
                      <a16:colId xmlns:a16="http://schemas.microsoft.com/office/drawing/2014/main" val="20002"/>
                    </a:ext>
                  </a:extLst>
                </a:gridCol>
                <a:gridCol w="1176475">
                  <a:extLst>
                    <a:ext uri="{9D8B030D-6E8A-4147-A177-3AD203B41FA5}">
                      <a16:colId xmlns:a16="http://schemas.microsoft.com/office/drawing/2014/main" val="20003"/>
                    </a:ext>
                  </a:extLst>
                </a:gridCol>
                <a:gridCol w="1176475">
                  <a:extLst>
                    <a:ext uri="{9D8B030D-6E8A-4147-A177-3AD203B41FA5}">
                      <a16:colId xmlns:a16="http://schemas.microsoft.com/office/drawing/2014/main" val="20004"/>
                    </a:ext>
                  </a:extLst>
                </a:gridCol>
                <a:gridCol w="1176475">
                  <a:extLst>
                    <a:ext uri="{9D8B030D-6E8A-4147-A177-3AD203B41FA5}">
                      <a16:colId xmlns:a16="http://schemas.microsoft.com/office/drawing/2014/main" val="20005"/>
                    </a:ext>
                  </a:extLst>
                </a:gridCol>
                <a:gridCol w="1176475">
                  <a:extLst>
                    <a:ext uri="{9D8B030D-6E8A-4147-A177-3AD203B41FA5}">
                      <a16:colId xmlns:a16="http://schemas.microsoft.com/office/drawing/2014/main" val="20006"/>
                    </a:ext>
                  </a:extLst>
                </a:gridCol>
              </a:tblGrid>
              <a:tr h="382175">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Variable Cost</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Jan</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Feb</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Mar</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Apr</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May</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Jun</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00FFFF"/>
                    </a:solidFill>
                  </a:tcPr>
                </a:tc>
                <a:extLst>
                  <a:ext uri="{0D108BD9-81ED-4DB2-BD59-A6C34878D82A}">
                    <a16:rowId xmlns:a16="http://schemas.microsoft.com/office/drawing/2014/main" val="10000"/>
                  </a:ext>
                </a:extLst>
              </a:tr>
              <a:tr h="382175">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Raw material/</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FF9900"/>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400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750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extLst>
                  <a:ext uri="{0D108BD9-81ED-4DB2-BD59-A6C34878D82A}">
                    <a16:rowId xmlns:a16="http://schemas.microsoft.com/office/drawing/2014/main" val="10001"/>
                  </a:ext>
                </a:extLst>
              </a:tr>
              <a:tr h="382175">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Utilities</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FF9900"/>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400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650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650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650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extLst>
                  <a:ext uri="{0D108BD9-81ED-4DB2-BD59-A6C34878D82A}">
                    <a16:rowId xmlns:a16="http://schemas.microsoft.com/office/drawing/2014/main" val="10002"/>
                  </a:ext>
                </a:extLst>
              </a:tr>
              <a:tr h="382175">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Hourly paid emp</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FF9900"/>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extLst>
                  <a:ext uri="{0D108BD9-81ED-4DB2-BD59-A6C34878D82A}">
                    <a16:rowId xmlns:a16="http://schemas.microsoft.com/office/drawing/2014/main" val="10003"/>
                  </a:ext>
                </a:extLst>
              </a:tr>
              <a:tr h="698475">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FF9900"/>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2E9"/>
                    </a:solidFill>
                  </a:tcPr>
                </a:tc>
                <a:extLst>
                  <a:ext uri="{0D108BD9-81ED-4DB2-BD59-A6C34878D82A}">
                    <a16:rowId xmlns:a16="http://schemas.microsoft.com/office/drawing/2014/main" val="10004"/>
                  </a:ext>
                </a:extLst>
              </a:tr>
              <a:tr h="382175">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Total var cost</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FFFF00"/>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700</a:t>
                      </a:r>
                      <a:endParaRPr sz="1200" u="none" strike="noStrike" cap="none" dirty="0">
                        <a:latin typeface="Arial"/>
                        <a:ea typeface="Arial"/>
                        <a:cs typeface="Arial"/>
                        <a:sym typeface="Arial"/>
                      </a:endParaRPr>
                    </a:p>
                  </a:txBody>
                  <a:tcPr marL="28575" marR="28575" marT="19050" marB="19050" anchor="b">
                    <a:lnL w="9525" cap="flat" cmpd="sng">
                      <a:solidFill>
                        <a:srgbClr val="CCCCCC"/>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000000"/>
                      </a:solidFill>
                      <a:prstDash val="solid"/>
                      <a:round/>
                      <a:headEnd type="none" w="sm" len="sm"/>
                      <a:tailEnd type="none" w="sm" len="sm"/>
                    </a:lnB>
                    <a:solidFill>
                      <a:srgbClr val="B4A7D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1500</a:t>
                      </a:r>
                      <a:endParaRPr sz="1200" u="none" strike="noStrike" cap="none" dirty="0">
                        <a:latin typeface="Arial"/>
                        <a:ea typeface="Arial"/>
                        <a:cs typeface="Arial"/>
                        <a:sym typeface="Arial"/>
                      </a:endParaRPr>
                    </a:p>
                  </a:txBody>
                  <a:tcPr marL="28575" marR="28575" marT="19050" marB="19050" anchor="b">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000000"/>
                      </a:solidFill>
                      <a:prstDash val="solid"/>
                      <a:round/>
                      <a:headEnd type="none" w="sm" len="sm"/>
                      <a:tailEnd type="none" w="sm" len="sm"/>
                    </a:lnB>
                    <a:solidFill>
                      <a:srgbClr val="B4A7D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1650</a:t>
                      </a:r>
                      <a:endParaRPr sz="1200" u="none" strike="noStrike" cap="none" dirty="0">
                        <a:latin typeface="Arial"/>
                        <a:ea typeface="Arial"/>
                        <a:cs typeface="Arial"/>
                        <a:sym typeface="Arial"/>
                      </a:endParaRPr>
                    </a:p>
                  </a:txBody>
                  <a:tcPr marL="28575" marR="28575" marT="19050" marB="19050" anchor="b">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000000"/>
                      </a:solidFill>
                      <a:prstDash val="solid"/>
                      <a:round/>
                      <a:headEnd type="none" w="sm" len="sm"/>
                      <a:tailEnd type="none" w="sm" len="sm"/>
                    </a:lnB>
                    <a:solidFill>
                      <a:srgbClr val="B4A7D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1950</a:t>
                      </a:r>
                      <a:endParaRPr sz="1200" u="none" strike="noStrike" cap="none" dirty="0">
                        <a:latin typeface="Arial"/>
                        <a:ea typeface="Arial"/>
                        <a:cs typeface="Arial"/>
                        <a:sym typeface="Arial"/>
                      </a:endParaRPr>
                    </a:p>
                  </a:txBody>
                  <a:tcPr marL="28575" marR="28575" marT="19050" marB="19050" anchor="b">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000000"/>
                      </a:solidFill>
                      <a:prstDash val="solid"/>
                      <a:round/>
                      <a:headEnd type="none" w="sm" len="sm"/>
                      <a:tailEnd type="none" w="sm" len="sm"/>
                    </a:lnB>
                    <a:solidFill>
                      <a:srgbClr val="B4A7D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1950</a:t>
                      </a:r>
                      <a:endParaRPr sz="1200" u="none" strike="noStrike" cap="none" dirty="0">
                        <a:latin typeface="Arial"/>
                        <a:ea typeface="Arial"/>
                        <a:cs typeface="Arial"/>
                        <a:sym typeface="Arial"/>
                      </a:endParaRPr>
                    </a:p>
                  </a:txBody>
                  <a:tcPr marL="28575" marR="28575" marT="19050" marB="19050" anchor="b">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000000"/>
                      </a:solidFill>
                      <a:prstDash val="solid"/>
                      <a:round/>
                      <a:headEnd type="none" w="sm" len="sm"/>
                      <a:tailEnd type="none" w="sm" len="sm"/>
                    </a:lnB>
                    <a:solidFill>
                      <a:srgbClr val="B4A7D6"/>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2150</a:t>
                      </a:r>
                      <a:endParaRPr sz="1200" u="none" strike="noStrike" cap="none" dirty="0">
                        <a:latin typeface="Arial"/>
                        <a:ea typeface="Arial"/>
                        <a:cs typeface="Arial"/>
                        <a:sym typeface="Arial"/>
                      </a:endParaRPr>
                    </a:p>
                  </a:txBody>
                  <a:tcPr marL="28575" marR="28575" marT="19050" marB="19050" anchor="b">
                    <a:lnL w="9525" cap="flat" cmpd="sng">
                      <a:solidFill>
                        <a:srgbClr val="000000"/>
                      </a:solidFill>
                      <a:prstDash val="solid"/>
                      <a:round/>
                      <a:headEnd type="none" w="sm" len="sm"/>
                      <a:tailEnd type="none" w="sm" len="sm"/>
                    </a:lnL>
                    <a:lnR w="9525"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000000"/>
                      </a:solidFill>
                      <a:prstDash val="solid"/>
                      <a:round/>
                      <a:headEnd type="none" w="sm" len="sm"/>
                      <a:tailEnd type="none" w="sm" len="sm"/>
                    </a:lnB>
                    <a:solidFill>
                      <a:srgbClr val="B4A7D6"/>
                    </a:solidFill>
                  </a:tcPr>
                </a:tc>
                <a:extLst>
                  <a:ext uri="{0D108BD9-81ED-4DB2-BD59-A6C34878D82A}">
                    <a16:rowId xmlns:a16="http://schemas.microsoft.com/office/drawing/2014/main" val="10005"/>
                  </a:ext>
                </a:extLst>
              </a:tr>
            </a:tbl>
          </a:graphicData>
        </a:graphic>
      </p:graphicFrame>
      <p:sp>
        <p:nvSpPr>
          <p:cNvPr id="233" name="Google Shape;233;p16"/>
          <p:cNvSpPr txBox="1"/>
          <p:nvPr/>
        </p:nvSpPr>
        <p:spPr>
          <a:xfrm>
            <a:off x="770772" y="4825526"/>
            <a:ext cx="6094428" cy="307777"/>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None/>
            </a:pPr>
            <a:r>
              <a:rPr lang="en-GB" sz="1400" b="1" i="0" u="none" strike="noStrike" cap="none" dirty="0">
                <a:solidFill>
                  <a:srgbClr val="000000"/>
                </a:solidFill>
                <a:latin typeface="Arial"/>
                <a:ea typeface="Arial"/>
                <a:cs typeface="Arial"/>
                <a:sym typeface="Arial"/>
              </a:rPr>
              <a:t>(Cost of Goods Sold / Variable Costs = 30% of sales revenue)</a:t>
            </a:r>
            <a:endParaRPr dirty="0"/>
          </a:p>
        </p:txBody>
      </p:sp>
      <p:sp>
        <p:nvSpPr>
          <p:cNvPr id="234" name="Google Shape;234;p16"/>
          <p:cNvSpPr txBox="1"/>
          <p:nvPr/>
        </p:nvSpPr>
        <p:spPr>
          <a:xfrm>
            <a:off x="1009706" y="557636"/>
            <a:ext cx="9928800" cy="52320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000000"/>
              </a:buClr>
              <a:buSzPts val="2800"/>
              <a:buFont typeface="Arial"/>
              <a:buNone/>
            </a:pPr>
            <a:r>
              <a:rPr lang="en-GB" sz="2800" b="1" i="0" u="sng" strike="noStrike" cap="none" dirty="0">
                <a:solidFill>
                  <a:srgbClr val="374151"/>
                </a:solidFill>
                <a:latin typeface="Arial"/>
                <a:ea typeface="Arial"/>
                <a:cs typeface="Arial"/>
                <a:sym typeface="Arial"/>
              </a:rPr>
              <a:t>Cost of Production </a:t>
            </a:r>
            <a:r>
              <a:rPr lang="en-GB" sz="2800" b="1" u="sng" dirty="0">
                <a:solidFill>
                  <a:srgbClr val="374151"/>
                </a:solidFill>
              </a:rPr>
              <a:t>:</a:t>
            </a:r>
            <a:endParaRPr sz="2800" b="1" i="0" u="sng" strike="noStrike" cap="none" dirty="0">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8"/>
        <p:cNvGrpSpPr/>
        <p:nvPr/>
      </p:nvGrpSpPr>
      <p:grpSpPr>
        <a:xfrm>
          <a:off x="0" y="0"/>
          <a:ext cx="0" cy="0"/>
          <a:chOff x="0" y="0"/>
          <a:chExt cx="0" cy="0"/>
        </a:xfrm>
      </p:grpSpPr>
      <p:graphicFrame>
        <p:nvGraphicFramePr>
          <p:cNvPr id="239" name="Google Shape;239;p17"/>
          <p:cNvGraphicFramePr/>
          <p:nvPr/>
        </p:nvGraphicFramePr>
        <p:xfrm>
          <a:off x="233809" y="955970"/>
          <a:ext cx="11724400" cy="4790730"/>
        </p:xfrm>
        <a:graphic>
          <a:graphicData uri="http://schemas.openxmlformats.org/drawingml/2006/table">
            <a:tbl>
              <a:tblPr>
                <a:noFill/>
                <a:tableStyleId>{29431E36-B619-422D-BFDA-3D17817E6C35}</a:tableStyleId>
              </a:tblPr>
              <a:tblGrid>
                <a:gridCol w="1622425">
                  <a:extLst>
                    <a:ext uri="{9D8B030D-6E8A-4147-A177-3AD203B41FA5}">
                      <a16:colId xmlns:a16="http://schemas.microsoft.com/office/drawing/2014/main" val="20000"/>
                    </a:ext>
                  </a:extLst>
                </a:gridCol>
                <a:gridCol w="382850">
                  <a:extLst>
                    <a:ext uri="{9D8B030D-6E8A-4147-A177-3AD203B41FA5}">
                      <a16:colId xmlns:a16="http://schemas.microsoft.com/office/drawing/2014/main" val="20001"/>
                    </a:ext>
                  </a:extLst>
                </a:gridCol>
                <a:gridCol w="764425">
                  <a:extLst>
                    <a:ext uri="{9D8B030D-6E8A-4147-A177-3AD203B41FA5}">
                      <a16:colId xmlns:a16="http://schemas.microsoft.com/office/drawing/2014/main" val="20002"/>
                    </a:ext>
                  </a:extLst>
                </a:gridCol>
                <a:gridCol w="733225">
                  <a:extLst>
                    <a:ext uri="{9D8B030D-6E8A-4147-A177-3AD203B41FA5}">
                      <a16:colId xmlns:a16="http://schemas.microsoft.com/office/drawing/2014/main" val="20003"/>
                    </a:ext>
                  </a:extLst>
                </a:gridCol>
                <a:gridCol w="733225">
                  <a:extLst>
                    <a:ext uri="{9D8B030D-6E8A-4147-A177-3AD203B41FA5}">
                      <a16:colId xmlns:a16="http://schemas.microsoft.com/office/drawing/2014/main" val="20004"/>
                    </a:ext>
                  </a:extLst>
                </a:gridCol>
                <a:gridCol w="733225">
                  <a:extLst>
                    <a:ext uri="{9D8B030D-6E8A-4147-A177-3AD203B41FA5}">
                      <a16:colId xmlns:a16="http://schemas.microsoft.com/office/drawing/2014/main" val="20005"/>
                    </a:ext>
                  </a:extLst>
                </a:gridCol>
                <a:gridCol w="733225">
                  <a:extLst>
                    <a:ext uri="{9D8B030D-6E8A-4147-A177-3AD203B41FA5}">
                      <a16:colId xmlns:a16="http://schemas.microsoft.com/office/drawing/2014/main" val="20006"/>
                    </a:ext>
                  </a:extLst>
                </a:gridCol>
                <a:gridCol w="733225">
                  <a:extLst>
                    <a:ext uri="{9D8B030D-6E8A-4147-A177-3AD203B41FA5}">
                      <a16:colId xmlns:a16="http://schemas.microsoft.com/office/drawing/2014/main" val="20007"/>
                    </a:ext>
                  </a:extLst>
                </a:gridCol>
                <a:gridCol w="592825">
                  <a:extLst>
                    <a:ext uri="{9D8B030D-6E8A-4147-A177-3AD203B41FA5}">
                      <a16:colId xmlns:a16="http://schemas.microsoft.com/office/drawing/2014/main" val="20008"/>
                    </a:ext>
                  </a:extLst>
                </a:gridCol>
                <a:gridCol w="733225">
                  <a:extLst>
                    <a:ext uri="{9D8B030D-6E8A-4147-A177-3AD203B41FA5}">
                      <a16:colId xmlns:a16="http://schemas.microsoft.com/office/drawing/2014/main" val="20009"/>
                    </a:ext>
                  </a:extLst>
                </a:gridCol>
                <a:gridCol w="733225">
                  <a:extLst>
                    <a:ext uri="{9D8B030D-6E8A-4147-A177-3AD203B41FA5}">
                      <a16:colId xmlns:a16="http://schemas.microsoft.com/office/drawing/2014/main" val="20010"/>
                    </a:ext>
                  </a:extLst>
                </a:gridCol>
                <a:gridCol w="733225">
                  <a:extLst>
                    <a:ext uri="{9D8B030D-6E8A-4147-A177-3AD203B41FA5}">
                      <a16:colId xmlns:a16="http://schemas.microsoft.com/office/drawing/2014/main" val="20011"/>
                    </a:ext>
                  </a:extLst>
                </a:gridCol>
                <a:gridCol w="702025">
                  <a:extLst>
                    <a:ext uri="{9D8B030D-6E8A-4147-A177-3AD203B41FA5}">
                      <a16:colId xmlns:a16="http://schemas.microsoft.com/office/drawing/2014/main" val="20012"/>
                    </a:ext>
                  </a:extLst>
                </a:gridCol>
                <a:gridCol w="764425">
                  <a:extLst>
                    <a:ext uri="{9D8B030D-6E8A-4147-A177-3AD203B41FA5}">
                      <a16:colId xmlns:a16="http://schemas.microsoft.com/office/drawing/2014/main" val="20013"/>
                    </a:ext>
                  </a:extLst>
                </a:gridCol>
                <a:gridCol w="1029625">
                  <a:extLst>
                    <a:ext uri="{9D8B030D-6E8A-4147-A177-3AD203B41FA5}">
                      <a16:colId xmlns:a16="http://schemas.microsoft.com/office/drawing/2014/main" val="20014"/>
                    </a:ext>
                  </a:extLst>
                </a:gridCol>
              </a:tblGrid>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Financial Category</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Jan</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Feb</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Mar</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Apr</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May</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Jun</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Jul</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Aug</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Sep</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Oct</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Nov</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Dec</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93C47D"/>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Year 1 Total</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0"/>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Abaya Units Sold</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80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120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130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160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£2,160.00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1"/>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Scarf Units Sold</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40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120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£1,210.00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2"/>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Total Units Sold</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80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130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160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180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220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280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370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£3,370.00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3"/>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Gross Revenue (£)</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highlight>
                            <a:srgbClr val="00FFFF"/>
                          </a:highlight>
                          <a:latin typeface="Arial"/>
                          <a:ea typeface="Arial"/>
                          <a:cs typeface="Arial"/>
                          <a:sym typeface="Arial"/>
                        </a:rPr>
                      </a:b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2310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3000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3810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4620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4860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5550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6240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7860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9840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15600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15600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15600</a:t>
                      </a:r>
                      <a:endParaRPr sz="1200" u="none" strike="noStrike" cap="none" dirty="0">
                        <a:highlight>
                          <a:srgbClr val="00FFFF"/>
                        </a:highlight>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£94,890.00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4"/>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Variable Cost (COGS @ 30%)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1500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1650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1950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1950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2150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2350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2550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2750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3050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3100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3150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£26,850.00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5"/>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Gross Profit (£)</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1610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1500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2160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2670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2910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3400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3890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5310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7090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12550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12500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12450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£68,040.00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6"/>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latin typeface="Arial"/>
                          <a:ea typeface="Arial"/>
                          <a:cs typeface="Arial"/>
                          <a:sym typeface="Arial"/>
                        </a:rPr>
                        <a:t>Fixed Costs (£)</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6FA8DC"/>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latin typeface="Arial"/>
                          <a:ea typeface="Arial"/>
                          <a:cs typeface="Arial"/>
                          <a:sym typeface="Arial"/>
                        </a:rPr>
                      </a:b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5200</a:t>
                      </a:r>
                      <a:endParaRPr sz="1200"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19050" cap="flat" cmpd="sng">
                      <a:solidFill>
                        <a:srgbClr val="000000"/>
                      </a:solidFill>
                      <a:prstDash val="solid"/>
                      <a:round/>
                      <a:headEnd type="none" w="sm" len="sm"/>
                      <a:tailEnd type="none" w="sm" len="sm"/>
                    </a:lnR>
                    <a:lnT w="9525" cap="flat" cmpd="sng">
                      <a:solidFill>
                        <a:srgbClr val="CCCCCC"/>
                      </a:solidFill>
                      <a:prstDash val="solid"/>
                      <a:round/>
                      <a:headEnd type="none" w="sm" len="sm"/>
                      <a:tailEnd type="none" w="sm" len="sm"/>
                    </a:lnT>
                    <a:lnB w="19050" cap="flat" cmpd="sng">
                      <a:solidFill>
                        <a:srgbClr val="000000"/>
                      </a:solidFill>
                      <a:prstDash val="solid"/>
                      <a:round/>
                      <a:headEnd type="none" w="sm" len="sm"/>
                      <a:tailEnd type="none" w="sm" len="sm"/>
                    </a:lnB>
                    <a:solidFill>
                      <a:srgbClr val="D9D9D9"/>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latin typeface="Arial"/>
                          <a:ea typeface="Arial"/>
                          <a:cs typeface="Arial"/>
                          <a:sym typeface="Arial"/>
                        </a:rPr>
                        <a:t>£62,400.00</a:t>
                      </a:r>
                      <a:endParaRPr sz="1200" u="none" strike="noStrike" cap="none" dirty="0">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7"/>
                  </a:ext>
                </a:extLst>
              </a:tr>
              <a:tr h="449200">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Net Profit / (Loss)</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br>
                        <a:rPr lang="en-GB" sz="1200" u="none" strike="noStrike" cap="none" dirty="0">
                          <a:highlight>
                            <a:srgbClr val="00FFFF"/>
                          </a:highlight>
                          <a:latin typeface="Arial"/>
                          <a:ea typeface="Arial"/>
                          <a:cs typeface="Arial"/>
                          <a:sym typeface="Arial"/>
                        </a:rPr>
                      </a:b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-3,590.00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-3,700.00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-3,040.00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-2,530.00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-2,290.00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-1,800.00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70.00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1490.00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3,600.00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7,350.00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7,300.00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1" i="0" u="none" strike="noStrike" cap="none" dirty="0">
                          <a:solidFill>
                            <a:srgbClr val="000000"/>
                          </a:solidFill>
                          <a:highlight>
                            <a:srgbClr val="00FFFF"/>
                          </a:highlight>
                          <a:latin typeface="Arial"/>
                          <a:ea typeface="Arial"/>
                          <a:cs typeface="Arial"/>
                          <a:sym typeface="Arial"/>
                        </a:rPr>
                        <a:t>7,250.00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A4C2F4"/>
                    </a:solidFill>
                  </a:tcPr>
                </a:tc>
                <a:tc>
                  <a:txBody>
                    <a:bodyPr/>
                    <a:lstStyle/>
                    <a:p>
                      <a:pPr marL="0" marR="0" lvl="0" indent="0" algn="l" rtl="0">
                        <a:lnSpc>
                          <a:spcPct val="100000"/>
                        </a:lnSpc>
                        <a:spcBef>
                          <a:spcPts val="0"/>
                        </a:spcBef>
                        <a:spcAft>
                          <a:spcPts val="0"/>
                        </a:spcAft>
                        <a:buClr>
                          <a:srgbClr val="000000"/>
                        </a:buClr>
                        <a:buSzPts val="1200"/>
                        <a:buFont typeface="Arial"/>
                        <a:buNone/>
                      </a:pPr>
                      <a:r>
                        <a:rPr lang="en-GB" sz="1200" b="0" i="0" u="none" strike="noStrike" cap="none" dirty="0">
                          <a:solidFill>
                            <a:srgbClr val="000000"/>
                          </a:solidFill>
                          <a:highlight>
                            <a:srgbClr val="00FFFF"/>
                          </a:highlight>
                          <a:latin typeface="Arial"/>
                          <a:ea typeface="Arial"/>
                          <a:cs typeface="Arial"/>
                          <a:sym typeface="Arial"/>
                        </a:rPr>
                        <a:t>£10,110.00</a:t>
                      </a:r>
                      <a:endParaRPr sz="1200" u="none" strike="noStrike" cap="none" dirty="0">
                        <a:highlight>
                          <a:srgbClr val="00FFFF"/>
                        </a:highlight>
                        <a:latin typeface="Arial"/>
                        <a:ea typeface="Arial"/>
                        <a:cs typeface="Arial"/>
                        <a:sym typeface="Arial"/>
                      </a:endParaRPr>
                    </a:p>
                  </a:txBody>
                  <a:tcPr marL="26950" marR="26950" marT="17975" marB="17975" anchor="b">
                    <a:lnL w="19050" cap="flat" cmpd="sng">
                      <a:solidFill>
                        <a:srgbClr val="000000"/>
                      </a:solidFill>
                      <a:prstDash val="solid"/>
                      <a:round/>
                      <a:headEnd type="none" w="sm" len="sm"/>
                      <a:tailEnd type="none" w="sm" len="sm"/>
                    </a:lnL>
                    <a:lnR w="19050" cap="flat" cmpd="sng">
                      <a:solidFill>
                        <a:srgbClr val="000000"/>
                      </a:solidFill>
                      <a:prstDash val="solid"/>
                      <a:round/>
                      <a:headEnd type="none" w="sm" len="sm"/>
                      <a:tailEnd type="none" w="sm" len="sm"/>
                    </a:lnR>
                    <a:lnT w="19050" cap="flat" cmpd="sng">
                      <a:solidFill>
                        <a:srgbClr val="000000"/>
                      </a:solidFill>
                      <a:prstDash val="solid"/>
                      <a:round/>
                      <a:headEnd type="none" w="sm" len="sm"/>
                      <a:tailEnd type="none" w="sm" len="sm"/>
                    </a:lnT>
                    <a:lnB w="19050" cap="flat" cmpd="sng">
                      <a:solidFill>
                        <a:srgbClr val="000000"/>
                      </a:solidFill>
                      <a:prstDash val="solid"/>
                      <a:round/>
                      <a:headEnd type="none" w="sm" len="sm"/>
                      <a:tailEnd type="none" w="sm" len="sm"/>
                    </a:lnB>
                    <a:solidFill>
                      <a:srgbClr val="B6D7A8"/>
                    </a:solidFill>
                  </a:tcPr>
                </a:tc>
                <a:extLst>
                  <a:ext uri="{0D108BD9-81ED-4DB2-BD59-A6C34878D82A}">
                    <a16:rowId xmlns:a16="http://schemas.microsoft.com/office/drawing/2014/main" val="10008"/>
                  </a:ext>
                </a:extLst>
              </a:tr>
              <a:tr h="244700">
                <a:tc gridSpan="5">
                  <a:txBody>
                    <a:bodyPr/>
                    <a:lstStyle/>
                    <a:p>
                      <a:pPr marL="0" marR="0" lvl="0" indent="0" algn="l" rtl="0">
                        <a:lnSpc>
                          <a:spcPct val="100000"/>
                        </a:lnSpc>
                        <a:spcBef>
                          <a:spcPts val="0"/>
                        </a:spcBef>
                        <a:spcAft>
                          <a:spcPts val="0"/>
                        </a:spcAft>
                        <a:buClr>
                          <a:srgbClr val="000000"/>
                        </a:buClr>
                        <a:buSzPts val="1200"/>
                        <a:buFont typeface="Arial"/>
                        <a:buNone/>
                      </a:pPr>
                      <a:r>
                        <a:rPr lang="en-GB" b="1" i="0" u="none" strike="noStrike" cap="none" dirty="0">
                          <a:solidFill>
                            <a:srgbClr val="000000"/>
                          </a:solidFill>
                          <a:latin typeface="Arial"/>
                          <a:ea typeface="Arial"/>
                          <a:cs typeface="Arial"/>
                          <a:sym typeface="Arial"/>
                        </a:rPr>
                        <a:t>Investment Capital Needed</a:t>
                      </a:r>
                      <a:endParaRPr u="none" strike="noStrike" cap="none" dirty="0">
                        <a:latin typeface="Arial"/>
                        <a:ea typeface="Arial"/>
                        <a:cs typeface="Arial"/>
                        <a:sym typeface="Arial"/>
                      </a:endParaRPr>
                    </a:p>
                  </a:txBody>
                  <a:tcPr marL="86225" marR="86225"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solidFill>
                      <a:srgbClr val="FFFF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10">
                  <a:txBody>
                    <a:bodyPr/>
                    <a:lstStyle/>
                    <a:p>
                      <a:pPr marL="0" marR="0" lvl="0" indent="0" algn="l" rtl="0">
                        <a:lnSpc>
                          <a:spcPct val="100000"/>
                        </a:lnSpc>
                        <a:spcBef>
                          <a:spcPts val="0"/>
                        </a:spcBef>
                        <a:spcAft>
                          <a:spcPts val="0"/>
                        </a:spcAft>
                        <a:buClr>
                          <a:srgbClr val="000000"/>
                        </a:buClr>
                        <a:buSzPts val="1200"/>
                        <a:buFont typeface="Arial"/>
                        <a:buNone/>
                      </a:pPr>
                      <a:r>
                        <a:rPr lang="en-GB" b="1" i="0" u="none" strike="noStrike" cap="none" dirty="0">
                          <a:solidFill>
                            <a:srgbClr val="000000"/>
                          </a:solidFill>
                          <a:latin typeface="Arial"/>
                          <a:ea typeface="Arial"/>
                          <a:cs typeface="Arial"/>
                          <a:sym typeface="Arial"/>
                        </a:rPr>
                        <a:t>£40,000.00</a:t>
                      </a:r>
                      <a:endParaRPr u="none" strike="noStrike" cap="none" dirty="0">
                        <a:latin typeface="Arial"/>
                        <a:ea typeface="Arial"/>
                        <a:cs typeface="Arial"/>
                        <a:sym typeface="Arial"/>
                      </a:endParaRPr>
                    </a:p>
                  </a:txBody>
                  <a:tcPr marL="26950" marR="26950"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19050" cap="flat" cmpd="sng">
                      <a:solidFill>
                        <a:srgbClr val="000000"/>
                      </a:solidFill>
                      <a:prstDash val="solid"/>
                      <a:round/>
                      <a:headEnd type="none" w="sm" len="sm"/>
                      <a:tailEnd type="none" w="sm" len="sm"/>
                    </a:lnT>
                    <a:lnB w="9525" cap="flat" cmpd="sng">
                      <a:solidFill>
                        <a:srgbClr val="CCCCCC"/>
                      </a:solidFill>
                      <a:prstDash val="solid"/>
                      <a:round/>
                      <a:headEnd type="none" w="sm" len="sm"/>
                      <a:tailEnd type="none" w="sm" len="sm"/>
                    </a:lnB>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9"/>
                  </a:ext>
                </a:extLst>
              </a:tr>
              <a:tr h="244700">
                <a:tc gridSpan="15">
                  <a:txBody>
                    <a:bodyPr/>
                    <a:lstStyle/>
                    <a:p>
                      <a:pPr marL="0" marR="0" lvl="0" indent="0" algn="l" rtl="0">
                        <a:lnSpc>
                          <a:spcPct val="100000"/>
                        </a:lnSpc>
                        <a:spcBef>
                          <a:spcPts val="0"/>
                        </a:spcBef>
                        <a:spcAft>
                          <a:spcPts val="0"/>
                        </a:spcAft>
                        <a:buClr>
                          <a:srgbClr val="000000"/>
                        </a:buClr>
                        <a:buSzPts val="1200"/>
                        <a:buFont typeface="Arial"/>
                        <a:buNone/>
                      </a:pPr>
                      <a:r>
                        <a:rPr lang="en-GB" b="1" i="0" u="none" strike="noStrike" cap="none" dirty="0">
                          <a:solidFill>
                            <a:srgbClr val="000000"/>
                          </a:solidFill>
                          <a:latin typeface="Arial"/>
                          <a:ea typeface="Arial"/>
                          <a:cs typeface="Arial"/>
                          <a:sym typeface="Arial"/>
                        </a:rPr>
                        <a:t>(15000+3590+3700+3040+2530+2290+1800+1310+ cash reserve 6740)</a:t>
                      </a:r>
                      <a:endParaRPr u="none" strike="noStrike" cap="none" dirty="0">
                        <a:latin typeface="Arial"/>
                        <a:ea typeface="Arial"/>
                        <a:cs typeface="Arial"/>
                        <a:sym typeface="Arial"/>
                      </a:endParaRPr>
                    </a:p>
                  </a:txBody>
                  <a:tcPr marL="86225" marR="86225"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9FC5E8"/>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10"/>
                  </a:ext>
                </a:extLst>
              </a:tr>
              <a:tr h="244700">
                <a:tc gridSpan="15">
                  <a:txBody>
                    <a:bodyPr/>
                    <a:lstStyle/>
                    <a:p>
                      <a:pPr marL="0" marR="0" lvl="0" indent="0" algn="l" rtl="0">
                        <a:lnSpc>
                          <a:spcPct val="100000"/>
                        </a:lnSpc>
                        <a:spcBef>
                          <a:spcPts val="0"/>
                        </a:spcBef>
                        <a:spcAft>
                          <a:spcPts val="0"/>
                        </a:spcAft>
                        <a:buClr>
                          <a:srgbClr val="000000"/>
                        </a:buClr>
                        <a:buSzPts val="1200"/>
                        <a:buFont typeface="Arial"/>
                        <a:buNone/>
                      </a:pPr>
                      <a:r>
                        <a:rPr lang="en-GB" b="1" i="0" u="none" strike="noStrike" cap="none" dirty="0">
                          <a:solidFill>
                            <a:srgbClr val="000000"/>
                          </a:solidFill>
                          <a:latin typeface="Arial"/>
                          <a:ea typeface="Arial"/>
                          <a:cs typeface="Arial"/>
                          <a:sym typeface="Arial"/>
                        </a:rPr>
                        <a:t>Investment needed = Total Startup Cost + (Operational Cost– Revenue up to the break-even point)</a:t>
                      </a:r>
                      <a:endParaRPr u="none" strike="noStrike" cap="none" dirty="0">
                        <a:latin typeface="Arial"/>
                        <a:ea typeface="Arial"/>
                        <a:cs typeface="Arial"/>
                        <a:sym typeface="Arial"/>
                      </a:endParaRPr>
                    </a:p>
                  </a:txBody>
                  <a:tcPr marL="86225" marR="86225" marT="17975" marB="17975" anchor="b">
                    <a:lnL w="9525" cap="flat" cmpd="sng">
                      <a:solidFill>
                        <a:srgbClr val="CCCCCC"/>
                      </a:solidFill>
                      <a:prstDash val="solid"/>
                      <a:round/>
                      <a:headEnd type="none" w="sm" len="sm"/>
                      <a:tailEnd type="none" w="sm" len="sm"/>
                    </a:lnL>
                    <a:lnR w="9525" cap="flat" cmpd="sng">
                      <a:solidFill>
                        <a:srgbClr val="CCCCCC"/>
                      </a:solidFill>
                      <a:prstDash val="solid"/>
                      <a:round/>
                      <a:headEnd type="none" w="sm" len="sm"/>
                      <a:tailEnd type="none" w="sm" len="sm"/>
                    </a:lnR>
                    <a:lnT w="9525" cap="flat" cmpd="sng">
                      <a:solidFill>
                        <a:srgbClr val="CCCCCC"/>
                      </a:solidFill>
                      <a:prstDash val="solid"/>
                      <a:round/>
                      <a:headEnd type="none" w="sm" len="sm"/>
                      <a:tailEnd type="none" w="sm" len="sm"/>
                    </a:lnT>
                    <a:lnB w="9525" cap="flat" cmpd="sng">
                      <a:solidFill>
                        <a:srgbClr val="CCCCCC"/>
                      </a:solidFill>
                      <a:prstDash val="solid"/>
                      <a:round/>
                      <a:headEnd type="none" w="sm" len="sm"/>
                      <a:tailEnd type="none" w="sm" len="sm"/>
                    </a:lnB>
                    <a:solidFill>
                      <a:srgbClr val="FFF2CC"/>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11"/>
                  </a:ext>
                </a:extLst>
              </a:tr>
            </a:tbl>
          </a:graphicData>
        </a:graphic>
      </p:graphicFrame>
      <p:sp>
        <p:nvSpPr>
          <p:cNvPr id="240" name="Google Shape;240;p17"/>
          <p:cNvSpPr txBox="1">
            <a:spLocks noGrp="1"/>
          </p:cNvSpPr>
          <p:nvPr>
            <p:ph type="body" idx="1"/>
          </p:nvPr>
        </p:nvSpPr>
        <p:spPr>
          <a:xfrm>
            <a:off x="252250" y="5975425"/>
            <a:ext cx="11724300" cy="546300"/>
          </a:xfrm>
          <a:prstGeom prst="rect">
            <a:avLst/>
          </a:prstGeom>
          <a:noFill/>
          <a:ln>
            <a:noFill/>
          </a:ln>
        </p:spPr>
        <p:txBody>
          <a:bodyPr spcFirstLastPara="1" wrap="square" lIns="91425" tIns="45700" rIns="91425" bIns="45700" anchor="t" anchorCtr="0">
            <a:noAutofit/>
          </a:bodyPr>
          <a:lstStyle/>
          <a:p>
            <a:pPr marL="114300" lvl="0" indent="0" algn="l" rtl="0">
              <a:lnSpc>
                <a:spcPct val="90000"/>
              </a:lnSpc>
              <a:spcBef>
                <a:spcPts val="1000"/>
              </a:spcBef>
              <a:spcAft>
                <a:spcPts val="0"/>
              </a:spcAft>
              <a:buSzPts val="1800"/>
              <a:buNone/>
            </a:pPr>
            <a:r>
              <a:rPr lang="en-GB" b="1" u="sng" dirty="0">
                <a:latin typeface="Arial"/>
                <a:ea typeface="Arial"/>
                <a:cs typeface="Arial"/>
                <a:sym typeface="Arial"/>
              </a:rPr>
              <a:t>Break-Even Point: Reached in Month 6 (surpassing 200 total unit sales per month). Year 1 Target: Total Revenue £94,890 with a Net Profit of £10,110</a:t>
            </a:r>
            <a:endParaRPr sz="2000" dirty="0">
              <a:latin typeface="Arial"/>
              <a:ea typeface="Arial"/>
              <a:cs typeface="Arial"/>
              <a:sym typeface="Arial"/>
            </a:endParaRPr>
          </a:p>
        </p:txBody>
      </p:sp>
      <p:sp>
        <p:nvSpPr>
          <p:cNvPr id="241" name="Google Shape;241;p17"/>
          <p:cNvSpPr txBox="1"/>
          <p:nvPr/>
        </p:nvSpPr>
        <p:spPr>
          <a:xfrm>
            <a:off x="675250" y="111600"/>
            <a:ext cx="8747400" cy="615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2800" b="1" u="sng" dirty="0">
                <a:solidFill>
                  <a:srgbClr val="374151"/>
                </a:solidFill>
              </a:rPr>
              <a:t>Forecast &amp; Break-Even Analysis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47" name="Google Shape;247;g3f3e00aaa29_0_4"/>
          <p:cNvSpPr txBox="1">
            <a:spLocks noGrp="1"/>
          </p:cNvSpPr>
          <p:nvPr>
            <p:ph type="title"/>
          </p:nvPr>
        </p:nvSpPr>
        <p:spPr>
          <a:xfrm>
            <a:off x="621175" y="191500"/>
            <a:ext cx="10515600" cy="662100"/>
          </a:xfrm>
          <a:prstGeom prst="rect">
            <a:avLst/>
          </a:prstGeom>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0000"/>
              </a:buClr>
              <a:buSzPts val="2800"/>
              <a:buFont typeface="Arial"/>
              <a:buNone/>
            </a:pPr>
            <a:r>
              <a:rPr lang="en-GB" sz="2800" b="1" u="sng" dirty="0">
                <a:solidFill>
                  <a:srgbClr val="374151"/>
                </a:solidFill>
                <a:latin typeface="Arial"/>
                <a:ea typeface="Arial"/>
                <a:cs typeface="Arial"/>
                <a:sym typeface="Arial"/>
              </a:rPr>
              <a:t>CONCLUSION &amp; REFERENCE : </a:t>
            </a:r>
            <a:endParaRPr dirty="0"/>
          </a:p>
        </p:txBody>
      </p:sp>
      <p:sp>
        <p:nvSpPr>
          <p:cNvPr id="248" name="Google Shape;248;g3f3e00aaa29_0_4"/>
          <p:cNvSpPr txBox="1">
            <a:spLocks noGrp="1"/>
          </p:cNvSpPr>
          <p:nvPr>
            <p:ph type="body" idx="1"/>
          </p:nvPr>
        </p:nvSpPr>
        <p:spPr>
          <a:xfrm>
            <a:off x="736925" y="1114075"/>
            <a:ext cx="10895700" cy="3747300"/>
          </a:xfrm>
          <a:prstGeom prst="rect">
            <a:avLst/>
          </a:prstGeom>
          <a:ln>
            <a:headEnd type="none" w="sm" len="sm"/>
            <a:tailEnd type="none" w="sm" len="s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fontScale="85000" lnSpcReduction="20000"/>
          </a:bodyPr>
          <a:lstStyle/>
          <a:p>
            <a:pPr marL="457200" lvl="0" indent="-325755" algn="l" rtl="0">
              <a:lnSpc>
                <a:spcPct val="115000"/>
              </a:lnSpc>
              <a:spcBef>
                <a:spcPts val="0"/>
              </a:spcBef>
              <a:spcAft>
                <a:spcPts val="0"/>
              </a:spcAft>
              <a:buClr>
                <a:srgbClr val="000000"/>
              </a:buClr>
              <a:buSzPct val="90000"/>
              <a:buFont typeface="Arial"/>
              <a:buChar char="●"/>
            </a:pPr>
            <a:r>
              <a:rPr lang="en-GB" sz="2000" b="1" u="sng" dirty="0">
                <a:solidFill>
                  <a:srgbClr val="000000"/>
                </a:solidFill>
                <a:latin typeface="Arial"/>
                <a:ea typeface="Arial"/>
                <a:cs typeface="Arial"/>
                <a:sym typeface="Arial"/>
              </a:rPr>
              <a:t>Clear Market Solution:</a:t>
            </a:r>
            <a:r>
              <a:rPr lang="en-GB" sz="1800" dirty="0">
                <a:solidFill>
                  <a:srgbClr val="000000"/>
                </a:solidFill>
                <a:latin typeface="Arial"/>
                <a:ea typeface="Arial"/>
                <a:cs typeface="Arial"/>
                <a:sym typeface="Arial"/>
              </a:rPr>
              <a:t> </a:t>
            </a:r>
            <a:endParaRPr sz="1800" dirty="0">
              <a:solidFill>
                <a:srgbClr val="000000"/>
              </a:solidFill>
              <a:latin typeface="Arial"/>
              <a:ea typeface="Arial"/>
              <a:cs typeface="Arial"/>
              <a:sym typeface="Arial"/>
            </a:endParaRPr>
          </a:p>
          <a:p>
            <a:pPr marL="914400" lvl="0" indent="0" algn="l" rtl="0">
              <a:lnSpc>
                <a:spcPct val="115000"/>
              </a:lnSpc>
              <a:spcBef>
                <a:spcPts val="0"/>
              </a:spcBef>
              <a:spcAft>
                <a:spcPts val="0"/>
              </a:spcAft>
              <a:buNone/>
            </a:pPr>
            <a:r>
              <a:rPr lang="en-GB" sz="1800" b="1" dirty="0">
                <a:solidFill>
                  <a:srgbClr val="000000"/>
                </a:solidFill>
                <a:latin typeface="Arial"/>
                <a:ea typeface="Arial"/>
                <a:cs typeface="Arial"/>
                <a:sym typeface="Arial"/>
              </a:rPr>
              <a:t>Hayah Threads directly solves the problem of weather-appropriate, stylish, and affordable modest wear for UK consumers.</a:t>
            </a:r>
            <a:endParaRPr sz="1800" b="1" dirty="0">
              <a:solidFill>
                <a:srgbClr val="000000"/>
              </a:solidFill>
              <a:latin typeface="Arial"/>
              <a:ea typeface="Arial"/>
              <a:cs typeface="Arial"/>
              <a:sym typeface="Arial"/>
            </a:endParaRPr>
          </a:p>
          <a:p>
            <a:pPr marL="457200" lvl="0" indent="0" algn="l" rtl="0">
              <a:lnSpc>
                <a:spcPct val="115000"/>
              </a:lnSpc>
              <a:spcBef>
                <a:spcPts val="0"/>
              </a:spcBef>
              <a:spcAft>
                <a:spcPts val="0"/>
              </a:spcAft>
              <a:buNone/>
            </a:pPr>
            <a:endParaRPr sz="1800" dirty="0">
              <a:solidFill>
                <a:srgbClr val="000000"/>
              </a:solidFill>
              <a:latin typeface="Arial"/>
              <a:ea typeface="Arial"/>
              <a:cs typeface="Arial"/>
              <a:sym typeface="Arial"/>
            </a:endParaRPr>
          </a:p>
          <a:p>
            <a:pPr marL="457200" lvl="0" indent="-325755" algn="l" rtl="0">
              <a:lnSpc>
                <a:spcPct val="115000"/>
              </a:lnSpc>
              <a:spcBef>
                <a:spcPts val="0"/>
              </a:spcBef>
              <a:spcAft>
                <a:spcPts val="0"/>
              </a:spcAft>
              <a:buClr>
                <a:srgbClr val="000000"/>
              </a:buClr>
              <a:buSzPct val="90000"/>
              <a:buFont typeface="Arial"/>
              <a:buChar char="●"/>
            </a:pPr>
            <a:r>
              <a:rPr lang="en-GB" sz="2000" b="1" u="sng" dirty="0">
                <a:solidFill>
                  <a:srgbClr val="000000"/>
                </a:solidFill>
                <a:latin typeface="Arial"/>
                <a:ea typeface="Arial"/>
                <a:cs typeface="Arial"/>
                <a:sym typeface="Arial"/>
              </a:rPr>
              <a:t>Low-Risk, Scalable Strategy:</a:t>
            </a:r>
            <a:r>
              <a:rPr lang="en-GB" sz="2000" dirty="0">
                <a:solidFill>
                  <a:srgbClr val="000000"/>
                </a:solidFill>
                <a:latin typeface="Arial"/>
                <a:ea typeface="Arial"/>
                <a:cs typeface="Arial"/>
                <a:sym typeface="Arial"/>
              </a:rPr>
              <a:t> </a:t>
            </a:r>
            <a:endParaRPr sz="2000" dirty="0">
              <a:solidFill>
                <a:srgbClr val="000000"/>
              </a:solidFill>
              <a:latin typeface="Arial"/>
              <a:ea typeface="Arial"/>
              <a:cs typeface="Arial"/>
              <a:sym typeface="Arial"/>
            </a:endParaRPr>
          </a:p>
          <a:p>
            <a:pPr marL="914400" lvl="0" indent="0" algn="l" rtl="0">
              <a:lnSpc>
                <a:spcPct val="115000"/>
              </a:lnSpc>
              <a:spcBef>
                <a:spcPts val="0"/>
              </a:spcBef>
              <a:spcAft>
                <a:spcPts val="0"/>
              </a:spcAft>
              <a:buNone/>
            </a:pPr>
            <a:r>
              <a:rPr lang="en-GB" sz="1800" b="1" dirty="0">
                <a:solidFill>
                  <a:srgbClr val="000000"/>
                </a:solidFill>
                <a:latin typeface="Arial"/>
                <a:ea typeface="Arial"/>
                <a:cs typeface="Arial"/>
                <a:sym typeface="Arial"/>
              </a:rPr>
              <a:t>Our online-first launch, combined with local London pop-up markets and future wholesale plans, ensures a safe but rapid path to growth.</a:t>
            </a:r>
            <a:endParaRPr sz="1800" b="1" dirty="0">
              <a:solidFill>
                <a:srgbClr val="000000"/>
              </a:solidFill>
              <a:latin typeface="Arial"/>
              <a:ea typeface="Arial"/>
              <a:cs typeface="Arial"/>
              <a:sym typeface="Arial"/>
            </a:endParaRPr>
          </a:p>
          <a:p>
            <a:pPr marL="457200" lvl="0" indent="0" algn="l" rtl="0">
              <a:lnSpc>
                <a:spcPct val="115000"/>
              </a:lnSpc>
              <a:spcBef>
                <a:spcPts val="0"/>
              </a:spcBef>
              <a:spcAft>
                <a:spcPts val="0"/>
              </a:spcAft>
              <a:buNone/>
            </a:pPr>
            <a:endParaRPr sz="1800" dirty="0">
              <a:solidFill>
                <a:srgbClr val="000000"/>
              </a:solidFill>
              <a:latin typeface="Arial"/>
              <a:ea typeface="Arial"/>
              <a:cs typeface="Arial"/>
              <a:sym typeface="Arial"/>
            </a:endParaRPr>
          </a:p>
          <a:p>
            <a:pPr marL="457200" lvl="0" indent="-325755" algn="l" rtl="0">
              <a:lnSpc>
                <a:spcPct val="115000"/>
              </a:lnSpc>
              <a:spcBef>
                <a:spcPts val="0"/>
              </a:spcBef>
              <a:spcAft>
                <a:spcPts val="0"/>
              </a:spcAft>
              <a:buClr>
                <a:srgbClr val="000000"/>
              </a:buClr>
              <a:buSzPct val="90000"/>
              <a:buFont typeface="Arial"/>
              <a:buChar char="●"/>
            </a:pPr>
            <a:r>
              <a:rPr lang="en-GB" sz="2000" b="1" u="sng" dirty="0">
                <a:solidFill>
                  <a:srgbClr val="000000"/>
                </a:solidFill>
                <a:latin typeface="Arial"/>
                <a:ea typeface="Arial"/>
                <a:cs typeface="Arial"/>
                <a:sym typeface="Arial"/>
              </a:rPr>
              <a:t>Strong Financial Viability:</a:t>
            </a:r>
            <a:r>
              <a:rPr lang="en-GB" sz="1800" dirty="0">
                <a:solidFill>
                  <a:srgbClr val="000000"/>
                </a:solidFill>
                <a:latin typeface="Arial"/>
                <a:ea typeface="Arial"/>
                <a:cs typeface="Arial"/>
                <a:sym typeface="Arial"/>
              </a:rPr>
              <a:t> </a:t>
            </a:r>
            <a:endParaRPr sz="1800" dirty="0">
              <a:solidFill>
                <a:srgbClr val="000000"/>
              </a:solidFill>
              <a:latin typeface="Arial"/>
              <a:ea typeface="Arial"/>
              <a:cs typeface="Arial"/>
              <a:sym typeface="Arial"/>
            </a:endParaRPr>
          </a:p>
          <a:p>
            <a:pPr marL="914400" lvl="0" indent="0" algn="l" rtl="0">
              <a:lnSpc>
                <a:spcPct val="115000"/>
              </a:lnSpc>
              <a:spcBef>
                <a:spcPts val="0"/>
              </a:spcBef>
              <a:spcAft>
                <a:spcPts val="0"/>
              </a:spcAft>
              <a:buNone/>
            </a:pPr>
            <a:r>
              <a:rPr lang="en-GB" sz="1800" b="1" dirty="0">
                <a:solidFill>
                  <a:srgbClr val="000000"/>
                </a:solidFill>
                <a:latin typeface="Arial"/>
                <a:ea typeface="Arial"/>
                <a:cs typeface="Arial"/>
                <a:sym typeface="Arial"/>
              </a:rPr>
              <a:t>Backed by £40,000 in starting capital, the business is projected to break even by Month 6 and finish Year 1 with a healthy net profit of £10,110.</a:t>
            </a:r>
            <a:endParaRPr sz="1800" b="1" dirty="0">
              <a:solidFill>
                <a:srgbClr val="000000"/>
              </a:solidFill>
              <a:latin typeface="Arial"/>
              <a:ea typeface="Arial"/>
              <a:cs typeface="Arial"/>
              <a:sym typeface="Arial"/>
            </a:endParaRPr>
          </a:p>
          <a:p>
            <a:pPr marL="457200" lvl="0" indent="0" algn="l" rtl="0">
              <a:lnSpc>
                <a:spcPct val="115000"/>
              </a:lnSpc>
              <a:spcBef>
                <a:spcPts val="0"/>
              </a:spcBef>
              <a:spcAft>
                <a:spcPts val="0"/>
              </a:spcAft>
              <a:buNone/>
            </a:pPr>
            <a:endParaRPr sz="1800" dirty="0">
              <a:solidFill>
                <a:srgbClr val="000000"/>
              </a:solidFill>
              <a:latin typeface="Arial"/>
              <a:ea typeface="Arial"/>
              <a:cs typeface="Arial"/>
              <a:sym typeface="Arial"/>
            </a:endParaRPr>
          </a:p>
          <a:p>
            <a:pPr marL="457200" lvl="0" indent="-325755" algn="l" rtl="0">
              <a:lnSpc>
                <a:spcPct val="115000"/>
              </a:lnSpc>
              <a:spcBef>
                <a:spcPts val="0"/>
              </a:spcBef>
              <a:spcAft>
                <a:spcPts val="0"/>
              </a:spcAft>
              <a:buClr>
                <a:srgbClr val="000000"/>
              </a:buClr>
              <a:buSzPct val="90000"/>
              <a:buFont typeface="Arial"/>
              <a:buChar char="●"/>
            </a:pPr>
            <a:r>
              <a:rPr lang="en-GB" sz="2000" b="1" u="sng" dirty="0">
                <a:solidFill>
                  <a:srgbClr val="000000"/>
                </a:solidFill>
                <a:latin typeface="Arial"/>
                <a:ea typeface="Arial"/>
                <a:cs typeface="Arial"/>
                <a:sym typeface="Arial"/>
              </a:rPr>
              <a:t>Long-Term Strategic Vision:</a:t>
            </a:r>
            <a:r>
              <a:rPr lang="en-GB" sz="2000" dirty="0">
                <a:solidFill>
                  <a:srgbClr val="000000"/>
                </a:solidFill>
                <a:latin typeface="Arial"/>
                <a:ea typeface="Arial"/>
                <a:cs typeface="Arial"/>
                <a:sym typeface="Arial"/>
              </a:rPr>
              <a:t> </a:t>
            </a:r>
            <a:endParaRPr sz="2000" dirty="0">
              <a:solidFill>
                <a:srgbClr val="000000"/>
              </a:solidFill>
              <a:latin typeface="Arial"/>
              <a:ea typeface="Arial"/>
              <a:cs typeface="Arial"/>
              <a:sym typeface="Arial"/>
            </a:endParaRPr>
          </a:p>
          <a:p>
            <a:pPr marL="914400" lvl="0" indent="0" algn="l" rtl="0">
              <a:lnSpc>
                <a:spcPct val="115000"/>
              </a:lnSpc>
              <a:spcBef>
                <a:spcPts val="0"/>
              </a:spcBef>
              <a:spcAft>
                <a:spcPts val="0"/>
              </a:spcAft>
              <a:buNone/>
            </a:pPr>
            <a:r>
              <a:rPr lang="en-GB" sz="1800" b="1" dirty="0">
                <a:solidFill>
                  <a:srgbClr val="000000"/>
                </a:solidFill>
                <a:latin typeface="Arial"/>
                <a:ea typeface="Arial"/>
                <a:cs typeface="Arial"/>
                <a:sym typeface="Arial"/>
              </a:rPr>
              <a:t>This launch lays the foundation for expanding into boutique retail partnerships and launching a national franchise network in major UK cities.</a:t>
            </a:r>
            <a:endParaRPr dirty="0"/>
          </a:p>
        </p:txBody>
      </p:sp>
      <p:sp>
        <p:nvSpPr>
          <p:cNvPr id="249" name="Google Shape;249;g3f3e00aaa29_0_4"/>
          <p:cNvSpPr txBox="1">
            <a:spLocks noGrp="1"/>
          </p:cNvSpPr>
          <p:nvPr>
            <p:ph type="body" idx="1"/>
          </p:nvPr>
        </p:nvSpPr>
        <p:spPr>
          <a:xfrm>
            <a:off x="736925" y="4849873"/>
            <a:ext cx="10895700" cy="1808650"/>
          </a:xfrm>
          <a:prstGeom prst="rect">
            <a:avLst/>
          </a:prstGeom>
          <a:ln>
            <a:headEnd type="none" w="sm" len="sm"/>
            <a:tailEnd type="none" w="sm" len="sm"/>
          </a:ln>
        </p:spPr>
        <p:style>
          <a:lnRef idx="3">
            <a:schemeClr val="lt1"/>
          </a:lnRef>
          <a:fillRef idx="1">
            <a:schemeClr val="dk1"/>
          </a:fillRef>
          <a:effectRef idx="1">
            <a:schemeClr val="dk1"/>
          </a:effectRef>
          <a:fontRef idx="minor">
            <a:schemeClr val="lt1"/>
          </a:fontRef>
        </p:style>
        <p:txBody>
          <a:bodyPr spcFirstLastPara="1" wrap="square" lIns="91425" tIns="45700" rIns="91425" bIns="45700" anchor="t" anchorCtr="0">
            <a:normAutofit/>
          </a:bodyPr>
          <a:lstStyle/>
          <a:p>
            <a:pPr marL="0" lvl="0" indent="0" algn="l" rtl="0">
              <a:lnSpc>
                <a:spcPct val="115000"/>
              </a:lnSpc>
              <a:spcBef>
                <a:spcPts val="2400"/>
              </a:spcBef>
              <a:spcAft>
                <a:spcPts val="0"/>
              </a:spcAft>
              <a:buNone/>
            </a:pPr>
            <a:r>
              <a:rPr lang="en-GB" sz="2300" b="1" u="sng" dirty="0">
                <a:solidFill>
                  <a:srgbClr val="000000"/>
                </a:solidFill>
                <a:latin typeface="Arial"/>
                <a:ea typeface="Arial"/>
                <a:cs typeface="Arial"/>
                <a:sym typeface="Arial"/>
              </a:rPr>
              <a:t>Reference</a:t>
            </a:r>
            <a:r>
              <a:rPr lang="en-GB" sz="2300" b="1" dirty="0">
                <a:solidFill>
                  <a:srgbClr val="000000"/>
                </a:solidFill>
                <a:latin typeface="Arial"/>
                <a:ea typeface="Arial"/>
                <a:cs typeface="Arial"/>
                <a:sym typeface="Arial"/>
              </a:rPr>
              <a:t> </a:t>
            </a:r>
            <a:endParaRPr sz="2300" b="1" dirty="0">
              <a:solidFill>
                <a:srgbClr val="000000"/>
              </a:solidFill>
              <a:latin typeface="Arial"/>
              <a:ea typeface="Arial"/>
              <a:cs typeface="Arial"/>
              <a:sym typeface="Arial"/>
            </a:endParaRPr>
          </a:p>
          <a:p>
            <a:pPr marL="457200" lvl="0" indent="-304800" algn="l" rtl="0">
              <a:lnSpc>
                <a:spcPct val="115000"/>
              </a:lnSpc>
              <a:spcBef>
                <a:spcPts val="60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Barringer, B.R. and Ireland, R.D., 2019. Entrepreneurship: Successfully Launching New Ventures. 6th ed. Global Edition. Harlow: Pearson.</a:t>
            </a:r>
            <a:endParaRPr sz="12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Burns, P. (2011) </a:t>
            </a:r>
            <a:r>
              <a:rPr lang="en-GB" sz="1200" i="1" dirty="0">
                <a:solidFill>
                  <a:srgbClr val="000000"/>
                </a:solidFill>
                <a:latin typeface="Arial"/>
                <a:ea typeface="Arial"/>
                <a:cs typeface="Arial"/>
                <a:sym typeface="Arial"/>
              </a:rPr>
              <a:t>Entrepreneurship and Small Business Start Up, Growth and Maturity,</a:t>
            </a:r>
            <a:r>
              <a:rPr lang="en-GB" sz="1200" dirty="0">
                <a:solidFill>
                  <a:srgbClr val="000000"/>
                </a:solidFill>
                <a:latin typeface="Arial"/>
                <a:ea typeface="Arial"/>
                <a:cs typeface="Arial"/>
                <a:sym typeface="Arial"/>
              </a:rPr>
              <a:t> London, Palgrave Macmillan </a:t>
            </a:r>
            <a:endParaRPr sz="12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Kotler, P. and Keller, K.L. (2016) </a:t>
            </a:r>
            <a:r>
              <a:rPr lang="en-GB" sz="1200" i="1" dirty="0">
                <a:solidFill>
                  <a:srgbClr val="000000"/>
                </a:solidFill>
                <a:latin typeface="Arial"/>
                <a:ea typeface="Arial"/>
                <a:cs typeface="Arial"/>
                <a:sym typeface="Arial"/>
              </a:rPr>
              <a:t>Marketing Management</a:t>
            </a:r>
            <a:r>
              <a:rPr lang="en-GB" sz="1200" dirty="0">
                <a:solidFill>
                  <a:srgbClr val="000000"/>
                </a:solidFill>
                <a:latin typeface="Arial"/>
                <a:ea typeface="Arial"/>
                <a:cs typeface="Arial"/>
                <a:sym typeface="Arial"/>
              </a:rPr>
              <a:t>. Marketing Management 15th </a:t>
            </a:r>
            <a:r>
              <a:rPr lang="en-GB" sz="1200" dirty="0" err="1">
                <a:solidFill>
                  <a:srgbClr val="000000"/>
                </a:solidFill>
                <a:latin typeface="Arial"/>
                <a:ea typeface="Arial"/>
                <a:cs typeface="Arial"/>
                <a:sym typeface="Arial"/>
              </a:rPr>
              <a:t>edn</a:t>
            </a:r>
            <a:r>
              <a:rPr lang="en-GB" sz="1200" dirty="0">
                <a:solidFill>
                  <a:srgbClr val="000000"/>
                </a:solidFill>
                <a:latin typeface="Arial"/>
                <a:ea typeface="Arial"/>
                <a:cs typeface="Arial"/>
                <a:sym typeface="Arial"/>
              </a:rPr>
              <a:t>. Harlow/Boston: Pearson. </a:t>
            </a:r>
            <a:endParaRPr sz="1200" dirty="0">
              <a:solidFill>
                <a:srgbClr val="000000"/>
              </a:solidFill>
              <a:latin typeface="Arial"/>
              <a:ea typeface="Arial"/>
              <a:cs typeface="Arial"/>
              <a:sym typeface="Arial"/>
            </a:endParaRPr>
          </a:p>
          <a:p>
            <a:pPr marL="457200" lvl="0" indent="-304800" algn="l" rtl="0">
              <a:lnSpc>
                <a:spcPct val="115000"/>
              </a:lnSpc>
              <a:spcBef>
                <a:spcPts val="0"/>
              </a:spcBef>
              <a:spcAft>
                <a:spcPts val="0"/>
              </a:spcAft>
              <a:buClr>
                <a:srgbClr val="000000"/>
              </a:buClr>
              <a:buSzPts val="1200"/>
              <a:buFont typeface="Arial"/>
              <a:buChar char="❖"/>
            </a:pPr>
            <a:r>
              <a:rPr lang="en-GB" sz="1200" dirty="0">
                <a:solidFill>
                  <a:srgbClr val="000000"/>
                </a:solidFill>
                <a:latin typeface="Arial"/>
                <a:ea typeface="Arial"/>
                <a:cs typeface="Arial"/>
                <a:sym typeface="Arial"/>
              </a:rPr>
              <a:t>Churchill, N. C. and Lewis, V. L. (1983) 'The Five Stages of Small Business Growth', </a:t>
            </a:r>
            <a:r>
              <a:rPr lang="en-GB" sz="1200" i="1" dirty="0">
                <a:solidFill>
                  <a:srgbClr val="000000"/>
                </a:solidFill>
                <a:latin typeface="Arial"/>
                <a:ea typeface="Arial"/>
                <a:cs typeface="Arial"/>
                <a:sym typeface="Arial"/>
              </a:rPr>
              <a:t>Harvard Business Review</a:t>
            </a:r>
            <a:r>
              <a:rPr lang="en-GB" sz="1200" dirty="0">
                <a:solidFill>
                  <a:srgbClr val="000000"/>
                </a:solidFill>
                <a:latin typeface="Arial"/>
                <a:ea typeface="Arial"/>
                <a:cs typeface="Arial"/>
                <a:sym typeface="Arial"/>
              </a:rPr>
              <a:t>, 61(3) </a:t>
            </a:r>
            <a:endParaRPr dirty="0"/>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80</TotalTime>
  <Words>2320</Words>
  <Application>Microsoft Office PowerPoint</Application>
  <PresentationFormat>Widescreen</PresentationFormat>
  <Paragraphs>396</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Arial</vt:lpstr>
      <vt:lpstr>Nunito</vt:lpstr>
      <vt:lpstr>Noto Sans Symbols</vt:lpstr>
      <vt:lpstr>Wingdings</vt:lpstr>
      <vt:lpstr>Shift</vt:lpstr>
      <vt:lpstr>Enterprise and Entrepreneurship  Business Name: Hayah Threads (Modern Modest Wear) Website: www.Hayahthreads.co.uk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&amp; REFERENCE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Balendran Kandasamy</dc:creator>
  <cp:lastModifiedBy>Nilofar Shaikh</cp:lastModifiedBy>
  <cp:revision>4</cp:revision>
  <dcterms:created xsi:type="dcterms:W3CDTF">2023-07-31T07:37:43Z</dcterms:created>
  <dcterms:modified xsi:type="dcterms:W3CDTF">2026-08-15T00:44:18Z</dcterms:modified>
</cp:coreProperties>
</file>