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slideMasters/slideMaster21.xml" ContentType="application/vnd.openxmlformats-officedocument.presentationml.slideMaster+xml"/>
  <Override PartName="/ppt/slides/slide21.xml" ContentType="application/vnd.openxmlformats-officedocument.presentationml.slide+xml"/>
  <Override PartName="/ppt/slideMasters/slideMaster22.xml" ContentType="application/vnd.openxmlformats-officedocument.presentationml.slideMaster+xml"/>
  <Override PartName="/ppt/slides/slide22.xml" ContentType="application/vnd.openxmlformats-officedocument.presentationml.slide+xml"/>
  <Override PartName="/ppt/slideMasters/slideMaster23.xml" ContentType="application/vnd.openxmlformats-officedocument.presentationml.slideMaster+xml"/>
  <Override PartName="/ppt/slides/slide23.xml" ContentType="application/vnd.openxmlformats-officedocument.presentationml.slide+xml"/>
  <Override PartName="/ppt/slideMasters/slideMaster24.xml" ContentType="application/vnd.openxmlformats-officedocument.presentationml.slideMaster+xml"/>
  <Override PartName="/ppt/slides/slide24.xml" ContentType="application/vnd.openxmlformats-officedocument.presentationml.slide+xml"/>
  <Override PartName="/ppt/slideMasters/slideMaster25.xml" ContentType="application/vnd.openxmlformats-officedocument.presentationml.slideMaster+xml"/>
  <Override PartName="/ppt/slides/slide25.xml" ContentType="application/vnd.openxmlformats-officedocument.presentationml.slide+xml"/>
  <Override PartName="/ppt/slideMasters/slideMaster26.xml" ContentType="application/vnd.openxmlformats-officedocument.presentationml.slideMaster+xml"/>
  <Override PartName="/ppt/slides/slide26.xml" ContentType="application/vnd.openxmlformats-officedocument.presentationml.slide+xml"/>
  <Override PartName="/ppt/slideMasters/slideMaster27.xml" ContentType="application/vnd.openxmlformats-officedocument.presentationml.slideMaster+xml"/>
  <Override PartName="/ppt/slides/slide27.xml" ContentType="application/vnd.openxmlformats-officedocument.presentationml.slide+xml"/>
  <Override PartName="/ppt/slideMasters/slideMaster28.xml" ContentType="application/vnd.openxmlformats-officedocument.presentationml.slideMaster+xml"/>
  <Override PartName="/ppt/slides/slide28.xml" ContentType="application/vnd.openxmlformats-officedocument.presentationml.slide+xml"/>
  <Override PartName="/ppt/slideMasters/slideMaster29.xml" ContentType="application/vnd.openxmlformats-officedocument.presentationml.slideMaster+xml"/>
  <Override PartName="/ppt/slides/slide29.xml" ContentType="application/vnd.openxmlformats-officedocument.presentationml.slide+xml"/>
  <Override PartName="/ppt/slideMasters/slideMaster30.xml" ContentType="application/vnd.openxmlformats-officedocument.presentationml.slideMaster+xml"/>
  <Override PartName="/ppt/slides/slide30.xml" ContentType="application/vnd.openxmlformats-officedocument.presentationml.slide+xml"/>
  <Override PartName="/ppt/slideMasters/slideMaster31.xml" ContentType="application/vnd.openxmlformats-officedocument.presentationml.slideMaster+xml"/>
  <Override PartName="/ppt/slides/slide31.xml" ContentType="application/vnd.openxmlformats-officedocument.presentationml.slide+xml"/>
  <Override PartName="/ppt/slideMasters/slideMaster32.xml" ContentType="application/vnd.openxmlformats-officedocument.presentationml.slideMaster+xml"/>
  <Override PartName="/ppt/slides/slide32.xml" ContentType="application/vnd.openxmlformats-officedocument.presentationml.slide+xml"/>
  <Override PartName="/ppt/slideMasters/slideMaster33.xml" ContentType="application/vnd.openxmlformats-officedocument.presentationml.slideMaster+xml"/>
  <Override PartName="/ppt/slides/slide33.xml" ContentType="application/vnd.openxmlformats-officedocument.presentationml.slide+xml"/>
  <Override PartName="/ppt/slideMasters/slideMaster34.xml" ContentType="application/vnd.openxmlformats-officedocument.presentationml.slideMaster+xml"/>
  <Override PartName="/ppt/slides/slide34.xml" ContentType="application/vnd.openxmlformats-officedocument.presentationml.slide+xml"/>
  <Override PartName="/ppt/slideMasters/slideMaster35.xml" ContentType="application/vnd.openxmlformats-officedocument.presentationml.slideMaster+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Lst>
  <p:notesMasterIdLst>
    <p:notesMasterId r:id="rId37"/>
  </p:notesMasterIdLst>
  <p:sldSz cx="9144000" cy="6858000"/>
  <p:notesSz cx="68580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ea9dbf74-1fb4-4264-097a-72a02784f766}">
          <p14:sldIdLst>
            <p14:sldId id="256"/>
            <p14:sldId id="257"/>
            <p14:sldId id="258"/>
          </p14:sldIdLst>
        </p14:section>
        <p14:section name="Structure of the lungs" id="{f022b2e0-4c26-da4b-14a5-2d3304c75003}">
          <p14:sldIdLst>
            <p14:sldId id="259"/>
            <p14:sldId id="260"/>
            <p14:sldId id="261"/>
            <p14:sldId id="262"/>
          </p14:sldIdLst>
        </p14:section>
        <p14:section name="The journey of air" id="{75ec7bbd-c105-8b72-6124-f51fa925905f}">
          <p14:sldIdLst>
            <p14:sldId id="263"/>
            <p14:sldId id="264"/>
            <p14:sldId id="265"/>
          </p14:sldIdLst>
        </p14:section>
        <p14:section name="How we breathe" id="{f38e3f74-949a-b21a-09b5-dc7fcca36470}">
          <p14:sldIdLst>
            <p14:sldId id="266"/>
            <p14:sldId id="267"/>
            <p14:sldId id="268"/>
            <p14:sldId id="269"/>
            <p14:sldId id="270"/>
          </p14:sldIdLst>
        </p14:section>
        <p14:section name="Case study 1" id="{025fdd70-5eba-c78c-60b5-a422256e9a82}">
          <p14:sldIdLst>
            <p14:sldId id="271"/>
            <p14:sldId id="272"/>
            <p14:sldId id="273"/>
          </p14:sldIdLst>
        </p14:section>
        <p14:section name="Lung diseases" id="{6e333b52-0042-3e96-562c-2a6d76585efb}">
          <p14:sldIdLst>
            <p14:sldId id="274"/>
            <p14:sldId id="275"/>
            <p14:sldId id="276"/>
          </p14:sldIdLst>
        </p14:section>
        <p14:section name="Care and prevention" id="{107a662d-f872-79a7-7ccc-7f0e82e8a887}">
          <p14:sldIdLst>
            <p14:sldId id="277"/>
            <p14:sldId id="278"/>
            <p14:sldId id="279"/>
            <p14:sldId id="280"/>
            <p14:sldId id="281"/>
          </p14:sldIdLst>
        </p14:section>
        <p14:section name="Case study 2" id="{4c6e8cf8-e2d1-41f4-88cc-2021563bc26f}">
          <p14:sldIdLst>
            <p14:sldId id="282"/>
            <p14:sldId id="283"/>
            <p14:sldId id="284"/>
          </p14:sldIdLst>
        </p14:section>
        <p14:section name="Review" id="{57fa441f-3864-f8f0-a2db-81441d31508a}">
          <p14:sldIdLst>
            <p14:sldId id="285"/>
            <p14:sldId id="286"/>
            <p14:sldId id="287"/>
            <p14:sldId id="288"/>
            <p14:sldId id="289"/>
            <p14:sldId id="29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notesMaster" Target="notesMasters/notesMaster1.xml"/><Relationship Id="rId38" Type="http://schemas.openxmlformats.org/officeDocument/2006/relationships/presProps" Target="presProps.xml"/><Relationship Id="rId39" Type="http://schemas.openxmlformats.org/officeDocument/2006/relationships/viewProps" Target="viewProps.xml"/><Relationship Id="rId40" Type="http://schemas.openxmlformats.org/officeDocument/2006/relationships/theme" Target="theme/theme1.xml"/><Relationship Id="rId41"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_rels/notesSlide2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1.xml"/>
		</Relationships>
</file>

<file path=ppt/notesSlides/_rels/notesSlide2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2.xml"/>
		</Relationships>
</file>

<file path=ppt/notesSlides/_rels/notesSlide2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3.xml"/>
		</Relationships>
</file>

<file path=ppt/notesSlides/_rels/notesSlide2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4.xml"/>
		</Relationships>
</file>

<file path=ppt/notesSlides/_rels/notesSlide2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5.xml"/>
		</Relationships>
</file>

<file path=ppt/notesSlides/_rels/notesSlide2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6.xml"/>
		</Relationships>
</file>

<file path=ppt/notesSlides/_rels/notesSlide2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7.xml"/>
		</Relationships>
</file>

<file path=ppt/notesSlides/_rels/notesSlide2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8.xml"/>
		</Relationships>
</file>

<file path=ppt/notesSlides/_rels/notesSlide2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9.xml"/>
		</Relationships>
</file>

<file path=ppt/notesSlides/_rels/notesSlide3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0.xml"/>
		</Relationships>
</file>

<file path=ppt/notesSlides/_rels/notesSlide3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1.xml"/>
		</Relationships>
</file>

<file path=ppt/notesSlides/_rels/notesSlide3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2.xml"/>
		</Relationships>
</file>

<file path=ppt/notesSlides/_rels/notesSlide3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3.xml"/>
		</Relationships>
</file>

<file path=ppt/notesSlides/_rels/notesSlide3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4.xml"/>
		</Relationships>
</file>

<file path=ppt/notesSlides/_rels/notesSlide3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5.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back. Last session was the heart, the pump. Today is the lungs, where the blood collects its oxygen. The two systems work as a team, and we will finish by linking them together.</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Four aims in plain words. The workbook pages for this session follow the same order: the purpose of the respiratory system, the parts of the lungs, how air travels, how we breathe, gas exchange, then diseases and care.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Answer to the workbook multiple-choice question: the main purpose is to give oxygen to the blood so the blood can deliver it to all parts of the body. It also removes carbon dioxide, the waste gas cells make. We breathe IN oxygen (O2) and breathe OUT carbon dioxide (CO2). The other options in the workbook (digesting food, cell communication, getting rid of urea) belong to other systems: digestive, nervous/endocrine and urinary.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diagram students label in the workbook. Labels: trachea (windpipe); main (primary) bronchus, one for each lung; lobar (secondary) bronchus, one for each lobe; segmental (tertiary) bronchus, smaller branches; the lobes (sections) of each lung; and the cardiac notch. The right lung has 3 lobes (superior/top, middle, inferior/bottom). The left lung has only 2 lobes (superior and inferior) and a dip called the cardiac notch where the heart sits. Note: diagrams show the person facing you, so their right lung is on your left. Source: OpenStax Anatomy and Physiology (opentextbc.ca/anatomyandphysiology).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lungs are a pair of cone or pyramid-shaped organs in the chest. They connect to the windpipe (trachea) through the left and right bronchi. Underneath sits the diaphragm, a flat dome-shaped sheet of muscle at the base of the chest. The right lung is shorter and wider; the left lung is smaller because it shares space with the heart, which sits in the cardiac notch.</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matches the second labelling diagram in the workbook. Labels: nasal cavity, nose, mouth, pharynx (throat), epiglottis, trachea (windpipe), bronchus, bronchiole, alveoli, ribs, intercostal muscles (between the ribs) and diaphragm. Go round the picture from top to bottom.</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helpful comparison: the trachea is the tree trunk, the two bronchi are the big branches, the bronchioles are the twigs and the alveoli are the leaves, where the real work happens. Tree leaves exchange gases with the air, just like the alveoli.</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flow matches the 'fill in the correct terms' flowchart in the workbook: nose/mouth, nasal cavity, larynx (voice box), epiglottis, trachea (windpipe), bronchi, bronchioles, alveoli. The pharynx (throat) is the shared passage behind the nose and mouth that carries both air and food. The epiglottis is a small flap at the top of the larynx, so the order of those two can be taught either way.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Nasal cavity: the space inside the nose, which warms, moistens and filters the air. Pharynx: the throat, behind the nose and mouth; it carries air, food and drink, and is where sore throats and tonsillitis happen. Larynx: the voice box. Epiglottis: a flap of elastic cartilage that closes over the windpipe when we swallow, so food and drink go down the food pipe instead. (The original slide said it stops food 'coming back up'; its real job is stopping food going into the windpipe.) Trachea: the windpipe, a flexible tube held open by C-shaped rings of cartilage.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alveoli are tiny air sacs at the end of the bronchioles, shaped like bunches of grapes. Their walls are very thin, just one cell thick, so gases pass through easily. Each one is wrapped in tiny blood vessels (capillaries). For the workbook question: the BLUE capillaries bring oxygen-poor (deoxygenated) blood from the heart, through the pulmonary artery; the RED capillaries carry oxygen-rich (oxygenated) blood back to the heart, through the pulmonary vein. This is exactly where the respiratory and cardiovascular systems link up. Adults have around 300 to 500 million alveoli; laid flat they would cover roughly half a tennis court.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Lungs have no muscles of their own, so other muscles do the work. The diaphragm is a dome-shaped sheet of muscle under the lungs and is the main breathing muscle. The intercostal muscles run between the ribs; they lift the rib cage up and out, helping the chest expand. 'Inter' means between and 'costal' means ribs.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diagram in the workbook. Breathing in (inhalation): the diaphragm contracts and flattens (moves down), and the rib muscles lift the ribs up and out, so the chest gets bigger and air rushes in. Breathing out (exhalation): the diaphragm relaxes and moves back up, the ribs move down and in, the chest gets smaller and air is pushed out. Comparison: like a syringe or bellows; pull the plunger and air is drawn in.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job of the respiratory system is to move oxygen from the air into the body. Cells use oxygen to release energy from food (this is called cellular respiration). That energy powers everything: muscles moving, the brain thinking, the heart beating. Without it we cannot live. The waste product is carbon dioxide, which the lungs breathe out.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Gas exchange (gaseous exchange) is oxygen and carbon dioxide swapping places between the lungs and the blood. It happens by diffusion: molecules naturally spread from where there are lots of them (high concentration) to where there are fewer (low concentration). Comparison: open a bottle of perfume and the smell spreads across the room. After breathing in, the alveoli are full of oxygen and the blood arriving is low in oxygen, so oxygen moves into the blood. The blood is full of carbon dioxide and the alveoli have little, so carbon dioxide moves into the alveoli and is breathed out.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links back to Session 1. The respiratory system takes in oxygen and carries out gas exchange. Once oxygen is in the blood, it travels through the pulmonary veins to the left side of the heart and is pumped around the body. Oxygen-poor blood returns to the right side of the heart and is sent back to the lungs through the pulmonary artery to pick up more oxygen. The lungs load the oxygen; the heart delivers it.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Case study 1. Put students into small groups of 3 to 4. Total time 15 minutes: about 5 minutes to read the case and talk it through, 7 minutes to answer the questions, and 3 minutes for groups to feed back. Students can use the slides and their workbook notes.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case links the journey of air, the epiglottis, the alveoli and gas exchange, and introduces pneumonia, which comes next. A stroke can weaken the muscles used for swallowing (this is called dysphagia).</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Suggested answers. 1) The epiglottis, a flap that closes over the windpipe when we swallow. After a stroke, the swallowing muscles and reflexes can be weaker and slower, so the epiglottis may not close in time, and slumping makes it worse. Coughing is the body trying to clear the airway. 2) Pharynx (throat), larynx (voice box), trachea (windpipe), bronchi, bronchioles, alveoli. 3) Food and drink carry germs into the lungs, which can cause an infection called aspiration pneumonia. The air sacs fill with fluid or pus, so less oxygen can pass into the blood: gas exchange gets worse and she becomes breathless. 4) Stop the drink, help her sit fully upright, stay calm, let her cough, and call for help if she is struggling to breathe or turning blue. Record the coughing and report it to the senior or her GP so she can be referred to a speech and language therapist (SALT) for a swallowing assessment. Prevention: always sit upright for eating and drinking and for about 30 minutes after, small sips and mouthfuls, follow any SALT plan (for example thickened drinks), good mouth care, and watch for signs of chest infection (fever, cough, breathlessness, confusion).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Asthma is a long-term condition in which the airways become inflamed and narrow, often triggered by things like pollen, dust, smoke or exercise. Classic symptoms: breathlessness, a tight chest, coughing and wheezing. COPD (chronic obstructive pulmonary disease) is the name for a group of long-term lung conditions, including emphysema and chronic bronchitis, that make it hard to breathe. Smoking is the main cause. 'Chronic' = long-lasting; 'obstructive' = the airways are partly blocked.</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Pneumonia: an infection that inflames the air sacs (alveoli) in one or both lungs. The sacs can fill with fluid or pus, causing a cough with phlegm, fever, chills and difficulty breathing, because oxygen cannot get through the fluid. Lung cancer: cancer that starts in the lungs is called primary lung cancer; cancer that spreads to the lungs from somewhere else in the body is secondary lung cancer. Both appear in the workbook definitions question.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picture students label in the workbook. The seven labels: asthma, pollution, smoking, age (40 and over), chemical exposure, AAT deficiency and chronic bronchitis. AAT (alpha-1 antitrypsin) deficiency is an inherited (genetic) condition that raises the risk of lung disease, because the body lacks a protein that protects the lungs. Smoking is the biggest single preventable cause.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Practical advice care workers can give to service users to protect their lungs: do not smoke; avoid indoor pollutants (for example smoke, damp and mould, harsh chemicals); reduce exposure to outdoor air pollution; prevent infection (hand washing, flu and pneumonia vaccines); get regular check-ups; and exercise. Further reading: Department of Health, An Outcomes Strategy for COPD and Asthma: NHS Companion Document.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Public Health England's 'Health Matters: Air pollution' explains where air pollution comes from (energy, industry, transport, farming, homes) and what can be done. One key action is creating opportunities for active travel: good infrastructure and public transport so people walk and cycle instead of driving, which cuts pollution and makes people fitter. Note: Public Health England's work now sits with OHID and the UK Health Security Agency (since 2021). Source: https://www.gov.uk/government/publications/health-matters-air-pollution/health-matters-air-pollution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Pulmonary rehabilitation is a structured exercise and education programme for people with lung disease or breathlessness; it helps people breathe better and stay independent. To reach more people, GP practices search their COPD registers for patients who have never been referred to rehab. Inhalers: where clinically appropriate, patients can be supported to rely less on short-acting reliever inhalers and to switch to dry powder inhalers, which contain far less of the greenhouse gases found in traditional metered-dose inhalers. Source: NHS Long Term Plan (2019), respiratory disease.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Professional and ethical principles when taking measurements (such as oxygen levels or peak flow) and using patient data. The original list used US wording ('state and federal laws'); here it has been adapted to UK practice: follow UK law, including data protection (GDPR) and your professional code of conduct. Source: NHS Providers (2023).</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Simple health promotion messages for the respiratory system: do not smoke; avoid smoke, dust and chemicals; eat a healthy diet; maintain a healthy weight; stay active and exercise regularly; reduce exposure to pollution; avoid infections (hand washing, vaccines); and practise deep breathing. Source: Healthline (2023).</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Case study 2. Put students into small groups of 3 to 4. Total time 15 minutes: about 5 minutes to read the case and talk it through, 7 minutes to answer the questions, and 3 minutes for groups to feed back. Students can use the slides and their workbook notes.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case brings together lung diseases, causes, the care professional's role, national strategies (air pollution), care routines and ethics.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Suggested answers. 1) COPD (chronic obstructive pulmonary disease) is a long-term condition where the airways are inflamed and narrowed and the air sacs are damaged, so air cannot move in and out easily and less oxygen passes into the blood. Breathlessness comes from both. 2) Smoking (the biggest cause), age (over 40), years of dust and chemical exposure at work, outdoor air pollution from the busy road, and indoor damp and mould. Repeated chest infections make it worse. 3) Stop smoking support (NHS Stop Smoking Services); explain that pulmonary rehab is designed for breathless people and helps them breathe and manage daily life better, and offer to re-refer him; ask for an inhaler review with his GP or nurse, since using the reliever many times a day suggests his COPD is not well controlled; flu and pneumonia vaccines and hand washing to prevent infection; help reporting damp and mould to his landlord or council; reduce exposure to traffic pollution where possible (for example, keep windows on the road side closed at rush hour, walk on quieter streets); know the warning signs of a flare-up and have a plan. 4) Listen to his worries without judging him, explain the benefits in simple terms, set small goals, and respect his right to decide (autonomy). Work within your role, keep his information confidential, treat him fairly and with dignity, and record and pass on concerns to the right professional.</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Two short videos: one on the respiratory system and one on lung diseases. Play one in class and set the other for independent study.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Give students 15 to 20 minutes with their workbooks, then go through the answers together. Labels for the outside of the lungs: trachea, superior lobe, main (primary) bronchus, lobar (secondary) bronchus, segmental (tertiary) bronchus, cardiac notch, middle lobe, inferior lobe. Air flow order: nose/mouth, nasal cavity, larynx, epiglottis, trachea, bronchi, bronchioles, alveoli. Causes picture: asthma, pollution, smoking, age 40+, chemical exposure, AAT deficiency, chronic bronchitis.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Suggested answers: 1) To give oxygen to the blood so it can be delivered to all parts of the body. 2) Right has 3 lobes; left has 2 lobes and the cardiac notch. 3) Nose/mouth, nasal cavity, larynx, epiglottis, trachea, bronchi, bronchioles, alveoli. 4) Blue = oxygen-poor blood arriving; red = oxygen-rich blood leaving. 5) Diaphragm contracts and moves down, ribs move up and out, chest gets bigger, air rushes in. 6) Oxygen and carbon dioxide swapping between the alveoli and the blood by diffusion.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glossary to refer back to. Students can copy these into the notes pages at the back of the workbook.</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image" Target="../media/UW-Title-image-1.jpeg"/><Relationship Id="rId2"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image" Target="../media/UW-Section-image-1.jpeg"/><Relationship Id="rId2"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image" Target="../media/UW-Content-image-1.jpeg"/><Relationship Id="rId2"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UW Title">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Text 0"/>
          <p:cNvSpPr/>
          <p:nvPr>
            <p:ph idx="100" type="title" hasCustomPrompt="1"/>
          </p:nvPr>
        </p:nvSpPr>
        <p:spPr>
          <a:xfrm>
            <a:off x="502920" y="1417320"/>
            <a:ext cx="5486400" cy="1463040"/>
          </a:xfrm>
          <a:prstGeom prst="rect">
            <a:avLst/>
          </a:prstGeom>
          <a:noFill/>
          <a:ln/>
        </p:spPr>
        <p:txBody>
          <a:bodyPr wrap="square" rtlCol="0"/>
          <a:lstStyle>
            <a:lvl1pPr algn="l" indent="0" marL="0">
              <a:buNone/>
              <a:defRPr lang="en-US" sz="3200" b="1" dirty="0">
                <a:solidFill>
                  <a:schemeClr val="bg1"/>
                </a:solidFill>
              </a:defRPr>
            </a:lvl1pPr>
          </a:lstStyle>
          <a:p>
            <a:pPr algn="l" indent="0" marL="0">
              <a:buNone/>
            </a:pPr>
            <a:endParaRPr lang="en-US" sz="3200" dirty="0"/>
          </a:p>
        </p:txBody>
      </p:sp>
      <p:sp>
        <p:nvSpPr>
          <p:cNvPr id="3" name="Text 0"/>
          <p:cNvSpPr/>
          <p:nvPr>
            <p:ph idx="101" type="body" hasCustomPrompt="1"/>
          </p:nvPr>
        </p:nvSpPr>
        <p:spPr>
          <a:xfrm>
            <a:off x="502920" y="3017520"/>
            <a:ext cx="5486400" cy="1371600"/>
          </a:xfrm>
          <a:prstGeom prst="rect">
            <a:avLst/>
          </a:prstGeom>
          <a:noFill/>
          <a:ln/>
        </p:spPr>
        <p:txBody>
          <a:bodyPr wrap="square" rtlCol="0"/>
          <a:lstStyle>
            <a:lvl1pPr algn="l" indent="0" marL="0">
              <a:buNone/>
              <a:defRPr lang="en-US" sz="2000" b="1" dirty="0">
                <a:solidFill>
                  <a:schemeClr val="bg1"/>
                </a:solidFill>
              </a:defRPr>
            </a:lvl1pPr>
          </a:lstStyle>
          <a:p>
            <a:pPr algn="l" indent="0" marL="0">
              <a:buNone/>
            </a:pPr>
            <a:endParaRPr lang="en-US" sz="200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UW Section">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Text 0"/>
          <p:cNvSpPr/>
          <p:nvPr>
            <p:ph idx="100" type="title" hasCustomPrompt="1"/>
          </p:nvPr>
        </p:nvSpPr>
        <p:spPr>
          <a:xfrm>
            <a:off x="502920" y="2011680"/>
            <a:ext cx="5669280" cy="1097280"/>
          </a:xfrm>
          <a:prstGeom prst="rect">
            <a:avLst/>
          </a:prstGeom>
          <a:noFill/>
          <a:ln/>
        </p:spPr>
        <p:txBody>
          <a:bodyPr wrap="square" rtlCol="0"/>
          <a:lstStyle>
            <a:lvl1pPr algn="l" indent="0" marL="0">
              <a:buNone/>
              <a:defRPr lang="en-US" sz="3600" b="1" dirty="0">
                <a:solidFill>
                  <a:schemeClr val="bg1"/>
                </a:solidFill>
              </a:defRPr>
            </a:lvl1pPr>
          </a:lstStyle>
          <a:p>
            <a:pPr algn="l" indent="0" marL="0">
              <a:buNone/>
            </a:pPr>
            <a:endParaRPr lang="en-US" sz="3600" dirty="0"/>
          </a:p>
        </p:txBody>
      </p:sp>
      <p:sp>
        <p:nvSpPr>
          <p:cNvPr id="3" name="Text 0"/>
          <p:cNvSpPr/>
          <p:nvPr>
            <p:ph idx="101" type="body" hasCustomPrompt="1"/>
          </p:nvPr>
        </p:nvSpPr>
        <p:spPr>
          <a:xfrm>
            <a:off x="502920" y="3200400"/>
            <a:ext cx="5669280" cy="1097280"/>
          </a:xfrm>
          <a:prstGeom prst="rect">
            <a:avLst/>
          </a:prstGeom>
          <a:noFill/>
          <a:ln/>
        </p:spPr>
        <p:txBody>
          <a:bodyPr wrap="square" rtlCol="0"/>
          <a:lstStyle>
            <a:lvl1pPr algn="l" indent="0" marL="0">
              <a:buNone/>
              <a:defRPr lang="en-US" sz="1800" dirty="0">
                <a:solidFill>
                  <a:schemeClr val="bg1"/>
                </a:solidFill>
              </a:defRPr>
            </a:lvl1pPr>
          </a:lstStyle>
          <a:p>
            <a:pPr algn="l" indent="0" marL="0">
              <a:buNone/>
            </a:pPr>
            <a:endParaRPr lang="en-US" sz="1800"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UW Content">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rtlCol="0"/>
          <a:lstStyle>
            <a:lvl1pPr algn="l" indent="0" marL="0">
              <a:buNone/>
              <a:defRPr lang="en-US" sz="2800" b="1" dirty="0">
                <a:solidFill>
                  <a:schemeClr val="tx2"/>
                </a:solidFill>
              </a:defRPr>
            </a:lvl1pPr>
          </a:lstStyle>
          <a:p>
            <a:pPr algn="l" indent="0" marL="0">
              <a:buNone/>
            </a:pPr>
            <a:endParaRPr lang="en-US" sz="2800" dirty="0"/>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4.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slideLayout" Target="../slideLayouts/slideLayout4.xml"/><Relationship Id="rId5"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slideLayout" Target="../slideLayouts/slideLayout4.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slideLayout" Target="../slideLayouts/slideLayout4.xml"/><Relationship Id="rId3"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slideLayout" Target="../slideLayouts/slideLayout4.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slideLayout" Target="../slideLayouts/slideLayout4.xml"/><Relationship Id="rId7"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slideLayout" Target="../slideLayouts/slideLayout4.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slideLayout" Target="../slideLayouts/slideLayout4.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4.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slideLayout" Target="../slideLayouts/slideLayout4.xml"/><Relationship Id="rId5"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slideLayout" Target="../slideLayouts/slideLayout4.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slideLayout" Target="../slideLayouts/slideLayout4.xml"/><Relationship Id="rId6"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slideLayout" Target="../slideLayouts/slideLayout4.xml"/><Relationship Id="rId3"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slideLayout" Target="../slideLayouts/slideLayout4.xml"/><Relationship Id="rId3"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slideLayout" Target="../slideLayouts/slideLayout4.xml"/><Relationship Id="rId3"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slideLayout" Target="../slideLayouts/slideLayout4.xml"/><Relationship Id="rId5"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4.xml"/><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image" Target="../media/image-21-1.png"/><Relationship Id="rId2" Type="http://schemas.openxmlformats.org/officeDocument/2006/relationships/image" Target="../media/image-21-2.png"/><Relationship Id="rId3" Type="http://schemas.openxmlformats.org/officeDocument/2006/relationships/image" Target="../media/image-21-3.png"/><Relationship Id="rId4" Type="http://schemas.openxmlformats.org/officeDocument/2006/relationships/image" Target="../media/image-21-4.png"/><Relationship Id="rId5" Type="http://schemas.openxmlformats.org/officeDocument/2006/relationships/image" Target="../media/image-21-5.png"/><Relationship Id="rId6" Type="http://schemas.openxmlformats.org/officeDocument/2006/relationships/image" Target="../media/image-21-6.png"/><Relationship Id="rId7" Type="http://schemas.openxmlformats.org/officeDocument/2006/relationships/slideLayout" Target="../slideLayouts/slideLayout4.xml"/><Relationship Id="rId8"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image" Target="../media/image-22-1.png"/><Relationship Id="rId2" Type="http://schemas.openxmlformats.org/officeDocument/2006/relationships/image" Target="../media/image-22-2.png"/><Relationship Id="rId3" Type="http://schemas.openxmlformats.org/officeDocument/2006/relationships/image" Target="../media/image-22-3.png"/><Relationship Id="rId4" Type="http://schemas.openxmlformats.org/officeDocument/2006/relationships/image" Target="../media/image-22-4.png"/><Relationship Id="rId5" Type="http://schemas.openxmlformats.org/officeDocument/2006/relationships/image" Target="../media/image-22-5.png"/><Relationship Id="rId6" Type="http://schemas.openxmlformats.org/officeDocument/2006/relationships/image" Target="../media/image-22-6.png"/><Relationship Id="rId7" Type="http://schemas.openxmlformats.org/officeDocument/2006/relationships/slideLayout" Target="../slideLayouts/slideLayout4.xml"/><Relationship Id="rId8"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image" Target="../media/image-23-1.png"/><Relationship Id="rId2" Type="http://schemas.openxmlformats.org/officeDocument/2006/relationships/image" Target="../media/image-23-2.png"/><Relationship Id="rId3" Type="http://schemas.openxmlformats.org/officeDocument/2006/relationships/slideLayout" Target="../slideLayouts/slideLayout4.xml"/><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image" Target="../media/image-24-1.png"/><Relationship Id="rId2" Type="http://schemas.openxmlformats.org/officeDocument/2006/relationships/image" Target="../media/image-24-2.png"/><Relationship Id="rId3" Type="http://schemas.openxmlformats.org/officeDocument/2006/relationships/image" Target="../media/image-24-3.png"/><Relationship Id="rId4" Type="http://schemas.openxmlformats.org/officeDocument/2006/relationships/slideLayout" Target="../slideLayouts/slideLayout4.xml"/><Relationship Id="rId5"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image" Target="../media/image-25-1.png"/><Relationship Id="rId2" Type="http://schemas.openxmlformats.org/officeDocument/2006/relationships/image" Target="../media/image-25-2.png"/><Relationship Id="rId3" Type="http://schemas.openxmlformats.org/officeDocument/2006/relationships/image" Target="../media/image-25-3.png"/><Relationship Id="rId4" Type="http://schemas.openxmlformats.org/officeDocument/2006/relationships/image" Target="../media/image-25-4.png"/><Relationship Id="rId5" Type="http://schemas.openxmlformats.org/officeDocument/2006/relationships/image" Target="../media/image-25-5.png"/><Relationship Id="rId6" Type="http://schemas.openxmlformats.org/officeDocument/2006/relationships/image" Target="../media/image-25-6.png"/><Relationship Id="rId7" Type="http://schemas.openxmlformats.org/officeDocument/2006/relationships/slideLayout" Target="../slideLayouts/slideLayout4.xml"/><Relationship Id="rId8"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image" Target="../media/image-26-1.png"/><Relationship Id="rId2" Type="http://schemas.openxmlformats.org/officeDocument/2006/relationships/image" Target="../media/image-26-2.png"/><Relationship Id="rId3" Type="http://schemas.openxmlformats.org/officeDocument/2006/relationships/image" Target="../media/image-26-3.png"/><Relationship Id="rId4" Type="http://schemas.openxmlformats.org/officeDocument/2006/relationships/image" Target="../media/image-26-4.png"/><Relationship Id="rId5" Type="http://schemas.openxmlformats.org/officeDocument/2006/relationships/image" Target="../media/image-26-5.png"/><Relationship Id="rId6" Type="http://schemas.openxmlformats.org/officeDocument/2006/relationships/image" Target="../media/image-26-6.png"/><Relationship Id="rId7" Type="http://schemas.openxmlformats.org/officeDocument/2006/relationships/image" Target="../media/image-26-7.png"/><Relationship Id="rId8" Type="http://schemas.openxmlformats.org/officeDocument/2006/relationships/image" Target="../media/image-26-8.png"/><Relationship Id="rId9" Type="http://schemas.openxmlformats.org/officeDocument/2006/relationships/slideLayout" Target="../slideLayouts/slideLayout4.xml"/><Relationship Id="rId10"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image" Target="../media/image-28-1.png"/><Relationship Id="rId2" Type="http://schemas.openxmlformats.org/officeDocument/2006/relationships/slideLayout" Target="../slideLayouts/slideLayout4.xml"/><Relationship Id="rId3"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2" Type="http://schemas.openxmlformats.org/officeDocument/2006/relationships/hyperlink" Target="https://www.youtube.com/watch?v=hc1YtXc_84A" TargetMode="External"/><Relationship Id="rId4" Type="http://schemas.openxmlformats.org/officeDocument/2006/relationships/hyperlink" Target="https://www.youtube.com/watch?v=-oHlcuS7AeU" TargetMode="External"/><Relationship Id="rId1" Type="http://schemas.openxmlformats.org/officeDocument/2006/relationships/image" Target="../media/image-30-1.png"/><Relationship Id="rId3" Type="http://schemas.openxmlformats.org/officeDocument/2006/relationships/image" Target="../media/image-30-2.png"/><Relationship Id="rId5" Type="http://schemas.openxmlformats.org/officeDocument/2006/relationships/slideLayout" Target="../slideLayouts/slideLayout4.xml"/><Relationship Id="rId6"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image" Target="../media/image-31-1.png"/><Relationship Id="rId2" Type="http://schemas.openxmlformats.org/officeDocument/2006/relationships/image" Target="../media/image-31-2.png"/><Relationship Id="rId3" Type="http://schemas.openxmlformats.org/officeDocument/2006/relationships/image" Target="../media/image-31-3.png"/><Relationship Id="rId4" Type="http://schemas.openxmlformats.org/officeDocument/2006/relationships/slideLayout" Target="../slideLayouts/slideLayout4.xml"/><Relationship Id="rId5"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5.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p:nvPr>
            <p:ph idx="100" type="title" hasCustomPrompt="1"/>
          </p:nvPr>
        </p:nvSpPr>
        <p:spPr>
          <a:xfrm>
            <a:off x="502920" y="1417320"/>
            <a:ext cx="5486400" cy="1463040"/>
          </a:xfrm>
          <a:prstGeom prst="rect">
            <a:avLst/>
          </a:prstGeom>
          <a:noFill/>
          <a:ln/>
        </p:spPr>
        <p:txBody>
          <a:bodyPr wrap="square" lIns="0" tIns="0" rIns="0" bIns="0" rtlCol="0" anchor="b"/>
          <a:lstStyle/>
          <a:p>
            <a:pPr algn="l" indent="0" marL="0">
              <a:buNone/>
            </a:pPr>
            <a:r>
              <a:rPr lang="en-US" sz="3200" b="1" dirty="0">
                <a:solidFill>
                  <a:schemeClr val="bg1"/>
                </a:solidFill>
              </a:rPr>
              <a:t>Introduction to Physiology (BMHP5023)</a:t>
            </a:r>
            <a:endParaRPr lang="en-US" sz="3200" dirty="0"/>
          </a:p>
        </p:txBody>
      </p:sp>
      <p:sp>
        <p:nvSpPr>
          <p:cNvPr id="3" name="Text 0"/>
          <p:cNvSpPr/>
          <p:nvPr>
            <p:ph idx="101" type="body" hasCustomPrompt="1"/>
          </p:nvPr>
        </p:nvSpPr>
        <p:spPr>
          <a:xfrm>
            <a:off x="502920" y="3017520"/>
            <a:ext cx="5486400" cy="1371600"/>
          </a:xfrm>
          <a:prstGeom prst="rect">
            <a:avLst/>
          </a:prstGeom>
          <a:noFill/>
          <a:ln/>
        </p:spPr>
        <p:txBody>
          <a:bodyPr wrap="square" lIns="0" tIns="0" rIns="0" bIns="0" rtlCol="0" anchor="t"/>
          <a:lstStyle/>
          <a:p>
            <a:pPr algn="l" indent="0" marL="0">
              <a:buNone/>
            </a:pPr>
            <a:r>
              <a:rPr lang="en-US" sz="2000" b="1" dirty="0">
                <a:solidFill>
                  <a:schemeClr val="bg1"/>
                </a:solidFill>
              </a:rPr>
              <a:t>Week 4 Session 2: The Respiratory System</a:t>
            </a:r>
            <a:endParaRPr lang="en-US" sz="2000" dirty="0"/>
          </a:p>
          <a:p>
            <a:pPr algn="l" indent="0" marL="0">
              <a:buNone/>
            </a:pPr>
            <a:r>
              <a:rPr lang="en-US" sz="2000" b="1" dirty="0">
                <a:solidFill>
                  <a:schemeClr val="bg1"/>
                </a:solidFill>
              </a:rPr>
              <a:t>Breathing, the lungs and gas exchange, made simple</a:t>
            </a:r>
            <a:endParaRPr lang="en-US" sz="2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What we will cover today</a:t>
            </a:r>
            <a:endParaRPr lang="en-US" sz="2800" dirty="0"/>
          </a:p>
        </p:txBody>
      </p:sp>
      <p:sp>
        <p:nvSpPr>
          <p:cNvPr id="4" name="Shape 1"/>
          <p:cNvSpPr/>
          <p:nvPr/>
        </p:nvSpPr>
        <p:spPr>
          <a:xfrm>
            <a:off x="457200" y="1280160"/>
            <a:ext cx="3931920" cy="1783080"/>
          </a:xfrm>
          <a:prstGeom prst="roundRect">
            <a:avLst>
              <a:gd name="adj" fmla="val 4103"/>
            </a:avLst>
          </a:prstGeom>
          <a:solidFill>
            <a:schemeClr val="accent1">
              <a:alpha val="12000"/>
            </a:schemeClr>
          </a:solidFill>
          <a:ln w="12700">
            <a:solidFill>
              <a:schemeClr val="accent1">
                <a:alpha val="40000"/>
              </a:schemeClr>
            </a:solidFill>
            <a:prstDash val="solid"/>
          </a:ln>
        </p:spPr>
      </p:sp>
      <p:sp>
        <p:nvSpPr>
          <p:cNvPr id="5" name="Shape 2"/>
          <p:cNvSpPr/>
          <p:nvPr/>
        </p:nvSpPr>
        <p:spPr>
          <a:xfrm>
            <a:off x="594360" y="1417320"/>
            <a:ext cx="594360" cy="594360"/>
          </a:xfrm>
          <a:prstGeom prst="ellipse">
            <a:avLst/>
          </a:prstGeom>
          <a:solidFill>
            <a:schemeClr val="accent1"/>
          </a:solidFill>
          <a:ln w="12700">
            <a:solidFill>
              <a:schemeClr val="accent1"/>
            </a:solidFill>
            <a:prstDash val="solid"/>
          </a:ln>
        </p:spPr>
      </p:sp>
      <p:pic>
        <p:nvPicPr>
          <p:cNvPr id="6" name="Image 0" descr="preencoded.png">    </p:cNvPr>
          <p:cNvPicPr>
            <a:picLocks noChangeAspect="1"/>
          </p:cNvPicPr>
          <p:nvPr/>
        </p:nvPicPr>
        <p:blipFill>
          <a:blip r:embed="rId1"/>
          <a:stretch>
            <a:fillRect/>
          </a:stretch>
        </p:blipFill>
        <p:spPr>
          <a:xfrm>
            <a:off x="737006" y="1559966"/>
            <a:ext cx="309067" cy="309067"/>
          </a:xfrm>
          <a:prstGeom prst="rect">
            <a:avLst/>
          </a:prstGeom>
        </p:spPr>
      </p:pic>
      <p:sp>
        <p:nvSpPr>
          <p:cNvPr id="7" name="Text 3"/>
          <p:cNvSpPr txBox="1"/>
          <p:nvPr/>
        </p:nvSpPr>
        <p:spPr>
          <a:xfrm>
            <a:off x="594360" y="2084832"/>
            <a:ext cx="3657600" cy="905256"/>
          </a:xfrm>
          <a:prstGeom prst="rect">
            <a:avLst/>
          </a:prstGeom>
          <a:noFill/>
          <a:ln/>
        </p:spPr>
        <p:txBody>
          <a:bodyPr wrap="square" lIns="0" tIns="0" rIns="0" bIns="0" rtlCol="0" anchor="t"/>
          <a:lstStyle/>
          <a:p>
            <a:pPr indent="0" marL="0">
              <a:buNone/>
            </a:pPr>
            <a:r>
              <a:rPr lang="en-US" sz="1800" b="1" dirty="0">
                <a:solidFill>
                  <a:schemeClr val="accent1"/>
                </a:solidFill>
              </a:rPr>
              <a:t>The structure of the lungs</a:t>
            </a:r>
            <a:endParaRPr lang="en-US" sz="1800" dirty="0"/>
          </a:p>
          <a:p>
            <a:pPr indent="0" marL="0">
              <a:spcBef>
                <a:spcPts val="400"/>
              </a:spcBef>
              <a:buNone/>
            </a:pPr>
            <a:r>
              <a:rPr lang="en-US" sz="1500" dirty="0">
                <a:solidFill>
                  <a:schemeClr val="tx1"/>
                </a:solidFill>
              </a:rPr>
              <a:t>The main parts and what they look like</a:t>
            </a:r>
            <a:endParaRPr lang="en-US" sz="1800" dirty="0"/>
          </a:p>
        </p:txBody>
      </p:sp>
      <p:sp>
        <p:nvSpPr>
          <p:cNvPr id="8" name="Shape 4"/>
          <p:cNvSpPr/>
          <p:nvPr/>
        </p:nvSpPr>
        <p:spPr>
          <a:xfrm>
            <a:off x="4663440" y="1280160"/>
            <a:ext cx="3931920" cy="1783080"/>
          </a:xfrm>
          <a:prstGeom prst="roundRect">
            <a:avLst>
              <a:gd name="adj" fmla="val 4103"/>
            </a:avLst>
          </a:prstGeom>
          <a:solidFill>
            <a:schemeClr val="accent3">
              <a:alpha val="12000"/>
            </a:schemeClr>
          </a:solidFill>
          <a:ln w="12700">
            <a:solidFill>
              <a:schemeClr val="accent3">
                <a:alpha val="40000"/>
              </a:schemeClr>
            </a:solidFill>
            <a:prstDash val="solid"/>
          </a:ln>
        </p:spPr>
      </p:sp>
      <p:sp>
        <p:nvSpPr>
          <p:cNvPr id="9" name="Shape 5"/>
          <p:cNvSpPr/>
          <p:nvPr/>
        </p:nvSpPr>
        <p:spPr>
          <a:xfrm>
            <a:off x="4800600" y="1417320"/>
            <a:ext cx="594360" cy="594360"/>
          </a:xfrm>
          <a:prstGeom prst="ellipse">
            <a:avLst/>
          </a:prstGeom>
          <a:solidFill>
            <a:schemeClr val="accent3"/>
          </a:solidFill>
          <a:ln w="12700">
            <a:solidFill>
              <a:schemeClr val="accent3"/>
            </a:solidFill>
            <a:prstDash val="solid"/>
          </a:ln>
        </p:spPr>
      </p:sp>
      <p:pic>
        <p:nvPicPr>
          <p:cNvPr id="10" name="Image 1" descr="preencoded.png">    </p:cNvPr>
          <p:cNvPicPr>
            <a:picLocks noChangeAspect="1"/>
          </p:cNvPicPr>
          <p:nvPr/>
        </p:nvPicPr>
        <p:blipFill>
          <a:blip r:embed="rId2"/>
          <a:stretch>
            <a:fillRect/>
          </a:stretch>
        </p:blipFill>
        <p:spPr>
          <a:xfrm>
            <a:off x="4943246" y="1559966"/>
            <a:ext cx="309067" cy="309067"/>
          </a:xfrm>
          <a:prstGeom prst="rect">
            <a:avLst/>
          </a:prstGeom>
        </p:spPr>
      </p:pic>
      <p:sp>
        <p:nvSpPr>
          <p:cNvPr id="11" name="Text 6"/>
          <p:cNvSpPr txBox="1"/>
          <p:nvPr/>
        </p:nvSpPr>
        <p:spPr>
          <a:xfrm>
            <a:off x="4800600" y="2084832"/>
            <a:ext cx="3657600" cy="905256"/>
          </a:xfrm>
          <a:prstGeom prst="rect">
            <a:avLst/>
          </a:prstGeom>
          <a:noFill/>
          <a:ln/>
        </p:spPr>
        <p:txBody>
          <a:bodyPr wrap="square" lIns="0" tIns="0" rIns="0" bIns="0" rtlCol="0" anchor="t"/>
          <a:lstStyle/>
          <a:p>
            <a:pPr indent="0" marL="0">
              <a:buNone/>
            </a:pPr>
            <a:r>
              <a:rPr lang="en-US" sz="1800" b="1" dirty="0">
                <a:solidFill>
                  <a:schemeClr val="accent3"/>
                </a:solidFill>
              </a:rPr>
              <a:t>The journey of air</a:t>
            </a:r>
            <a:endParaRPr lang="en-US" sz="1800" dirty="0"/>
          </a:p>
          <a:p>
            <a:pPr indent="0" marL="0">
              <a:spcBef>
                <a:spcPts val="400"/>
              </a:spcBef>
              <a:buNone/>
            </a:pPr>
            <a:r>
              <a:rPr lang="en-US" sz="1500" dirty="0">
                <a:solidFill>
                  <a:schemeClr val="tx1"/>
                </a:solidFill>
              </a:rPr>
              <a:t>From the nose all the way down to the air sacs</a:t>
            </a:r>
            <a:endParaRPr lang="en-US" sz="1800" dirty="0"/>
          </a:p>
        </p:txBody>
      </p:sp>
      <p:sp>
        <p:nvSpPr>
          <p:cNvPr id="12" name="Shape 7"/>
          <p:cNvSpPr/>
          <p:nvPr/>
        </p:nvSpPr>
        <p:spPr>
          <a:xfrm>
            <a:off x="457200" y="3291840"/>
            <a:ext cx="3931920" cy="1783080"/>
          </a:xfrm>
          <a:prstGeom prst="roundRect">
            <a:avLst>
              <a:gd name="adj" fmla="val 4103"/>
            </a:avLst>
          </a:prstGeom>
          <a:solidFill>
            <a:schemeClr val="accent6">
              <a:alpha val="12000"/>
            </a:schemeClr>
          </a:solidFill>
          <a:ln w="12700">
            <a:solidFill>
              <a:schemeClr val="accent6">
                <a:alpha val="40000"/>
              </a:schemeClr>
            </a:solidFill>
            <a:prstDash val="solid"/>
          </a:ln>
        </p:spPr>
      </p:sp>
      <p:sp>
        <p:nvSpPr>
          <p:cNvPr id="13" name="Shape 8"/>
          <p:cNvSpPr/>
          <p:nvPr/>
        </p:nvSpPr>
        <p:spPr>
          <a:xfrm>
            <a:off x="594360" y="3429000"/>
            <a:ext cx="594360" cy="594360"/>
          </a:xfrm>
          <a:prstGeom prst="ellipse">
            <a:avLst/>
          </a:prstGeom>
          <a:solidFill>
            <a:schemeClr val="accent6"/>
          </a:solidFill>
          <a:ln w="12700">
            <a:solidFill>
              <a:schemeClr val="accent6"/>
            </a:solidFill>
            <a:prstDash val="solid"/>
          </a:ln>
        </p:spPr>
      </p:sp>
      <p:pic>
        <p:nvPicPr>
          <p:cNvPr id="14" name="Image 2" descr="preencoded.png">    </p:cNvPr>
          <p:cNvPicPr>
            <a:picLocks noChangeAspect="1"/>
          </p:cNvPicPr>
          <p:nvPr/>
        </p:nvPicPr>
        <p:blipFill>
          <a:blip r:embed="rId3"/>
          <a:stretch>
            <a:fillRect/>
          </a:stretch>
        </p:blipFill>
        <p:spPr>
          <a:xfrm>
            <a:off x="737006" y="3571646"/>
            <a:ext cx="309067" cy="309067"/>
          </a:xfrm>
          <a:prstGeom prst="rect">
            <a:avLst/>
          </a:prstGeom>
        </p:spPr>
      </p:pic>
      <p:sp>
        <p:nvSpPr>
          <p:cNvPr id="15" name="Text 9"/>
          <p:cNvSpPr txBox="1"/>
          <p:nvPr/>
        </p:nvSpPr>
        <p:spPr>
          <a:xfrm>
            <a:off x="594360" y="4096512"/>
            <a:ext cx="3657600" cy="905256"/>
          </a:xfrm>
          <a:prstGeom prst="rect">
            <a:avLst/>
          </a:prstGeom>
          <a:noFill/>
          <a:ln/>
        </p:spPr>
        <p:txBody>
          <a:bodyPr wrap="square" lIns="0" tIns="0" rIns="0" bIns="0" rtlCol="0" anchor="t"/>
          <a:lstStyle/>
          <a:p>
            <a:pPr indent="0" marL="0">
              <a:buNone/>
            </a:pPr>
            <a:r>
              <a:rPr lang="en-US" sz="1800" b="1" dirty="0">
                <a:solidFill>
                  <a:schemeClr val="accent6"/>
                </a:solidFill>
              </a:rPr>
              <a:t>How breathing and gas exchange work</a:t>
            </a:r>
            <a:endParaRPr lang="en-US" sz="1800" dirty="0"/>
          </a:p>
          <a:p>
            <a:pPr indent="0" marL="0">
              <a:spcBef>
                <a:spcPts val="400"/>
              </a:spcBef>
              <a:buNone/>
            </a:pPr>
            <a:r>
              <a:rPr lang="en-US" sz="1500" dirty="0">
                <a:solidFill>
                  <a:schemeClr val="tx1"/>
                </a:solidFill>
              </a:rPr>
              <a:t>How oxygen gets in and carbon dioxide gets out</a:t>
            </a:r>
            <a:endParaRPr lang="en-US" sz="1800" dirty="0"/>
          </a:p>
        </p:txBody>
      </p:sp>
      <p:sp>
        <p:nvSpPr>
          <p:cNvPr id="16" name="Shape 10"/>
          <p:cNvSpPr/>
          <p:nvPr/>
        </p:nvSpPr>
        <p:spPr>
          <a:xfrm>
            <a:off x="4663440" y="3291840"/>
            <a:ext cx="3931920" cy="1783080"/>
          </a:xfrm>
          <a:prstGeom prst="roundRect">
            <a:avLst>
              <a:gd name="adj" fmla="val 4103"/>
            </a:avLst>
          </a:prstGeom>
          <a:solidFill>
            <a:schemeClr val="accent2">
              <a:alpha val="12000"/>
            </a:schemeClr>
          </a:solidFill>
          <a:ln w="12700">
            <a:solidFill>
              <a:schemeClr val="accent2">
                <a:alpha val="40000"/>
              </a:schemeClr>
            </a:solidFill>
            <a:prstDash val="solid"/>
          </a:ln>
        </p:spPr>
      </p:sp>
      <p:sp>
        <p:nvSpPr>
          <p:cNvPr id="17" name="Shape 11"/>
          <p:cNvSpPr/>
          <p:nvPr/>
        </p:nvSpPr>
        <p:spPr>
          <a:xfrm>
            <a:off x="4800600" y="3429000"/>
            <a:ext cx="594360" cy="594360"/>
          </a:xfrm>
          <a:prstGeom prst="ellipse">
            <a:avLst/>
          </a:prstGeom>
          <a:solidFill>
            <a:schemeClr val="accent2"/>
          </a:solidFill>
          <a:ln w="12700">
            <a:solidFill>
              <a:schemeClr val="accent2"/>
            </a:solidFill>
            <a:prstDash val="solid"/>
          </a:ln>
        </p:spPr>
      </p:sp>
      <p:pic>
        <p:nvPicPr>
          <p:cNvPr id="18" name="Image 3" descr="preencoded.png">    </p:cNvPr>
          <p:cNvPicPr>
            <a:picLocks noChangeAspect="1"/>
          </p:cNvPicPr>
          <p:nvPr/>
        </p:nvPicPr>
        <p:blipFill>
          <a:blip r:embed="rId4"/>
          <a:stretch>
            <a:fillRect/>
          </a:stretch>
        </p:blipFill>
        <p:spPr>
          <a:xfrm>
            <a:off x="4943246" y="3571646"/>
            <a:ext cx="309067" cy="309067"/>
          </a:xfrm>
          <a:prstGeom prst="rect">
            <a:avLst/>
          </a:prstGeom>
        </p:spPr>
      </p:pic>
      <p:sp>
        <p:nvSpPr>
          <p:cNvPr id="19" name="Text 12"/>
          <p:cNvSpPr txBox="1"/>
          <p:nvPr/>
        </p:nvSpPr>
        <p:spPr>
          <a:xfrm>
            <a:off x="4800600" y="4096512"/>
            <a:ext cx="3657600" cy="905256"/>
          </a:xfrm>
          <a:prstGeom prst="rect">
            <a:avLst/>
          </a:prstGeom>
          <a:noFill/>
          <a:ln/>
        </p:spPr>
        <p:txBody>
          <a:bodyPr wrap="square" lIns="0" tIns="0" rIns="0" bIns="0" rtlCol="0" anchor="t"/>
          <a:lstStyle/>
          <a:p>
            <a:pPr indent="0" marL="0">
              <a:buNone/>
            </a:pPr>
            <a:r>
              <a:rPr lang="en-US" sz="1800" b="1" dirty="0">
                <a:solidFill>
                  <a:schemeClr val="accent2"/>
                </a:solidFill>
              </a:rPr>
              <a:t>Lungs and heart as a team</a:t>
            </a:r>
            <a:endParaRPr lang="en-US" sz="1800" dirty="0"/>
          </a:p>
          <a:p>
            <a:pPr indent="0" marL="0">
              <a:spcBef>
                <a:spcPts val="400"/>
              </a:spcBef>
              <a:buNone/>
            </a:pPr>
            <a:r>
              <a:rPr lang="en-US" sz="1500" dirty="0">
                <a:solidFill>
                  <a:schemeClr val="tx1"/>
                </a:solidFill>
              </a:rPr>
              <a:t>How the respiratory and cardiovascular systems link</a:t>
            </a:r>
            <a:endParaRPr lang="en-US"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What is the respiratory system for?</a:t>
            </a:r>
            <a:endParaRPr lang="en-US" sz="2800" dirty="0"/>
          </a:p>
        </p:txBody>
      </p:sp>
      <p:pic>
        <p:nvPicPr>
          <p:cNvPr id="4" name="Image 0" descr="img/r3.png">    </p:cNvPr>
          <p:cNvPicPr>
            <a:picLocks noChangeAspect="1"/>
          </p:cNvPicPr>
          <p:nvPr/>
        </p:nvPicPr>
        <p:blipFill>
          <a:blip r:embed="rId1"/>
          <a:stretch>
            <a:fillRect/>
          </a:stretch>
        </p:blipFill>
        <p:spPr>
          <a:xfrm>
            <a:off x="457686" y="1188720"/>
            <a:ext cx="4479587" cy="2743200"/>
          </a:xfrm>
          <a:prstGeom prst="rect">
            <a:avLst/>
          </a:prstGeom>
        </p:spPr>
      </p:pic>
      <p:sp>
        <p:nvSpPr>
          <p:cNvPr id="5" name="Shape 1"/>
          <p:cNvSpPr/>
          <p:nvPr/>
        </p:nvSpPr>
        <p:spPr>
          <a:xfrm>
            <a:off x="5212080" y="1234440"/>
            <a:ext cx="3474720" cy="1280160"/>
          </a:xfrm>
          <a:prstGeom prst="roundRect">
            <a:avLst>
              <a:gd name="adj" fmla="val 5714"/>
            </a:avLst>
          </a:prstGeom>
          <a:solidFill>
            <a:schemeClr val="accent1">
              <a:alpha val="12000"/>
            </a:schemeClr>
          </a:solidFill>
          <a:ln w="12700">
            <a:solidFill>
              <a:schemeClr val="accent1">
                <a:alpha val="40000"/>
              </a:schemeClr>
            </a:solidFill>
            <a:prstDash val="solid"/>
          </a:ln>
        </p:spPr>
      </p:sp>
      <p:sp>
        <p:nvSpPr>
          <p:cNvPr id="6" name="Shape 2"/>
          <p:cNvSpPr/>
          <p:nvPr/>
        </p:nvSpPr>
        <p:spPr>
          <a:xfrm>
            <a:off x="5349240" y="1371600"/>
            <a:ext cx="502920" cy="502920"/>
          </a:xfrm>
          <a:prstGeom prst="ellipse">
            <a:avLst/>
          </a:prstGeom>
          <a:solidFill>
            <a:schemeClr val="accent1"/>
          </a:solidFill>
          <a:ln w="12700">
            <a:solidFill>
              <a:schemeClr val="accent1"/>
            </a:solidFill>
            <a:prstDash val="solid"/>
          </a:ln>
        </p:spPr>
      </p:sp>
      <p:pic>
        <p:nvPicPr>
          <p:cNvPr id="7" name="Image 1" descr="preencoded.png">    </p:cNvPr>
          <p:cNvPicPr>
            <a:picLocks noChangeAspect="1"/>
          </p:cNvPicPr>
          <p:nvPr/>
        </p:nvPicPr>
        <p:blipFill>
          <a:blip r:embed="rId2"/>
          <a:stretch>
            <a:fillRect/>
          </a:stretch>
        </p:blipFill>
        <p:spPr>
          <a:xfrm>
            <a:off x="5469941" y="1492301"/>
            <a:ext cx="261518" cy="261518"/>
          </a:xfrm>
          <a:prstGeom prst="rect">
            <a:avLst/>
          </a:prstGeom>
        </p:spPr>
      </p:pic>
      <p:sp>
        <p:nvSpPr>
          <p:cNvPr id="8" name="Text 3"/>
          <p:cNvSpPr txBox="1"/>
          <p:nvPr/>
        </p:nvSpPr>
        <p:spPr>
          <a:xfrm>
            <a:off x="5989320" y="1344168"/>
            <a:ext cx="2560320" cy="1097280"/>
          </a:xfrm>
          <a:prstGeom prst="rect">
            <a:avLst/>
          </a:prstGeom>
          <a:noFill/>
          <a:ln/>
        </p:spPr>
        <p:txBody>
          <a:bodyPr wrap="square" lIns="0" tIns="0" rIns="0" bIns="0" rtlCol="0" anchor="t"/>
          <a:lstStyle/>
          <a:p>
            <a:pPr indent="0" marL="0">
              <a:buNone/>
            </a:pPr>
            <a:r>
              <a:rPr lang="en-US" sz="1600" b="1" dirty="0">
                <a:solidFill>
                  <a:schemeClr val="accent1"/>
                </a:solidFill>
              </a:rPr>
              <a:t>Breathe in oxygen (O2)</a:t>
            </a:r>
            <a:endParaRPr lang="en-US" sz="1600" dirty="0"/>
          </a:p>
          <a:p>
            <a:pPr indent="0" marL="0">
              <a:spcBef>
                <a:spcPts val="400"/>
              </a:spcBef>
              <a:buNone/>
            </a:pPr>
            <a:r>
              <a:rPr lang="en-US" sz="1400" dirty="0">
                <a:solidFill>
                  <a:schemeClr val="tx1"/>
                </a:solidFill>
              </a:rPr>
              <a:t>The gas our cells need to make energy</a:t>
            </a:r>
            <a:endParaRPr lang="en-US" sz="1600" dirty="0"/>
          </a:p>
        </p:txBody>
      </p:sp>
      <p:sp>
        <p:nvSpPr>
          <p:cNvPr id="9" name="Shape 4"/>
          <p:cNvSpPr/>
          <p:nvPr/>
        </p:nvSpPr>
        <p:spPr>
          <a:xfrm>
            <a:off x="5212080" y="2651760"/>
            <a:ext cx="3474720" cy="1280160"/>
          </a:xfrm>
          <a:prstGeom prst="roundRect">
            <a:avLst>
              <a:gd name="adj" fmla="val 5714"/>
            </a:avLst>
          </a:prstGeom>
          <a:solidFill>
            <a:schemeClr val="accent6">
              <a:alpha val="12000"/>
            </a:schemeClr>
          </a:solidFill>
          <a:ln w="12700">
            <a:solidFill>
              <a:schemeClr val="accent6">
                <a:alpha val="40000"/>
              </a:schemeClr>
            </a:solidFill>
            <a:prstDash val="solid"/>
          </a:ln>
        </p:spPr>
      </p:sp>
      <p:sp>
        <p:nvSpPr>
          <p:cNvPr id="10" name="Shape 5"/>
          <p:cNvSpPr/>
          <p:nvPr/>
        </p:nvSpPr>
        <p:spPr>
          <a:xfrm>
            <a:off x="5349240" y="2788920"/>
            <a:ext cx="502920" cy="502920"/>
          </a:xfrm>
          <a:prstGeom prst="ellipse">
            <a:avLst/>
          </a:prstGeom>
          <a:solidFill>
            <a:schemeClr val="accent6"/>
          </a:solidFill>
          <a:ln w="12700">
            <a:solidFill>
              <a:schemeClr val="accent6"/>
            </a:solidFill>
            <a:prstDash val="solid"/>
          </a:ln>
        </p:spPr>
      </p:sp>
      <p:pic>
        <p:nvPicPr>
          <p:cNvPr id="11" name="Image 2" descr="preencoded.png">    </p:cNvPr>
          <p:cNvPicPr>
            <a:picLocks noChangeAspect="1"/>
          </p:cNvPicPr>
          <p:nvPr/>
        </p:nvPicPr>
        <p:blipFill>
          <a:blip r:embed="rId3"/>
          <a:stretch>
            <a:fillRect/>
          </a:stretch>
        </p:blipFill>
        <p:spPr>
          <a:xfrm>
            <a:off x="5469941" y="2909621"/>
            <a:ext cx="261518" cy="261518"/>
          </a:xfrm>
          <a:prstGeom prst="rect">
            <a:avLst/>
          </a:prstGeom>
        </p:spPr>
      </p:pic>
      <p:sp>
        <p:nvSpPr>
          <p:cNvPr id="12" name="Text 6"/>
          <p:cNvSpPr txBox="1"/>
          <p:nvPr/>
        </p:nvSpPr>
        <p:spPr>
          <a:xfrm>
            <a:off x="5989320" y="2761488"/>
            <a:ext cx="2560320" cy="1097280"/>
          </a:xfrm>
          <a:prstGeom prst="rect">
            <a:avLst/>
          </a:prstGeom>
          <a:noFill/>
          <a:ln/>
        </p:spPr>
        <p:txBody>
          <a:bodyPr wrap="square" lIns="0" tIns="0" rIns="0" bIns="0" rtlCol="0" anchor="t"/>
          <a:lstStyle/>
          <a:p>
            <a:pPr indent="0" marL="0">
              <a:buNone/>
            </a:pPr>
            <a:r>
              <a:rPr lang="en-US" sz="1600" b="1" dirty="0">
                <a:solidFill>
                  <a:schemeClr val="accent6"/>
                </a:solidFill>
              </a:rPr>
              <a:t>Breathe out carbon dioxide (CO2)</a:t>
            </a:r>
            <a:endParaRPr lang="en-US" sz="1600" dirty="0"/>
          </a:p>
          <a:p>
            <a:pPr indent="0" marL="0">
              <a:spcBef>
                <a:spcPts val="400"/>
              </a:spcBef>
              <a:buNone/>
            </a:pPr>
            <a:r>
              <a:rPr lang="en-US" sz="1400" dirty="0">
                <a:solidFill>
                  <a:schemeClr val="tx1"/>
                </a:solidFill>
              </a:rPr>
              <a:t>The waste gas our cells make</a:t>
            </a:r>
            <a:endParaRPr lang="en-US" sz="1600" dirty="0"/>
          </a:p>
        </p:txBody>
      </p:sp>
      <p:sp>
        <p:nvSpPr>
          <p:cNvPr id="13" name="Shape 7"/>
          <p:cNvSpPr/>
          <p:nvPr/>
        </p:nvSpPr>
        <p:spPr>
          <a:xfrm>
            <a:off x="457200" y="4206240"/>
            <a:ext cx="8229600" cy="1097280"/>
          </a:xfrm>
          <a:prstGeom prst="roundRect">
            <a:avLst>
              <a:gd name="adj" fmla="val 8333"/>
            </a:avLst>
          </a:prstGeom>
          <a:solidFill>
            <a:schemeClr val="bg2"/>
          </a:solidFill>
          <a:ln w="12700">
            <a:solidFill>
              <a:schemeClr val="accent1"/>
            </a:solidFill>
            <a:prstDash val="solid"/>
          </a:ln>
        </p:spPr>
      </p:sp>
      <p:sp>
        <p:nvSpPr>
          <p:cNvPr id="14" name="Text 8"/>
          <p:cNvSpPr txBox="1"/>
          <p:nvPr/>
        </p:nvSpPr>
        <p:spPr>
          <a:xfrm>
            <a:off x="594360" y="4206240"/>
            <a:ext cx="7955280" cy="1097280"/>
          </a:xfrm>
          <a:prstGeom prst="rect">
            <a:avLst/>
          </a:prstGeom>
          <a:noFill/>
          <a:ln/>
        </p:spPr>
        <p:txBody>
          <a:bodyPr wrap="square" lIns="0" tIns="0" rIns="0" bIns="0" rtlCol="0" anchor="ctr"/>
          <a:lstStyle/>
          <a:p>
            <a:pPr indent="0" marL="0">
              <a:buNone/>
            </a:pPr>
            <a:r>
              <a:rPr lang="en-US" sz="1600" b="1" dirty="0">
                <a:solidFill>
                  <a:schemeClr val="accent1"/>
                </a:solidFill>
              </a:rPr>
              <a:t>In simple terms:  </a:t>
            </a:r>
            <a:pPr indent="0" marL="0">
              <a:buNone/>
            </a:pPr>
            <a:r>
              <a:rPr lang="en-US" sz="1600" dirty="0">
                <a:solidFill>
                  <a:schemeClr val="tx1"/>
                </a:solidFill>
              </a:rPr>
              <a:t>the lungs put oxygen INTO the blood and take carbon dioxide OUT of it. The heart then carries the oxygen around the body.</a:t>
            </a:r>
            <a:endParaRPr lang="en-US" sz="1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The lungs from the outside</a:t>
            </a:r>
            <a:endParaRPr lang="en-US" sz="2800" dirty="0"/>
          </a:p>
        </p:txBody>
      </p:sp>
      <p:pic>
        <p:nvPicPr>
          <p:cNvPr id="4" name="Image 0" descr="img/r4.png">    </p:cNvPr>
          <p:cNvPicPr>
            <a:picLocks noChangeAspect="1"/>
          </p:cNvPicPr>
          <p:nvPr/>
        </p:nvPicPr>
        <p:blipFill>
          <a:blip r:embed="rId1"/>
          <a:stretch>
            <a:fillRect/>
          </a:stretch>
        </p:blipFill>
        <p:spPr>
          <a:xfrm>
            <a:off x="1577515" y="1097280"/>
            <a:ext cx="5988971" cy="2743200"/>
          </a:xfrm>
          <a:prstGeom prst="rect">
            <a:avLst/>
          </a:prstGeom>
        </p:spPr>
      </p:pic>
      <p:sp>
        <p:nvSpPr>
          <p:cNvPr id="5" name="Shape 1"/>
          <p:cNvSpPr/>
          <p:nvPr/>
        </p:nvSpPr>
        <p:spPr>
          <a:xfrm>
            <a:off x="457200" y="3931920"/>
            <a:ext cx="2651760" cy="1600200"/>
          </a:xfrm>
          <a:prstGeom prst="roundRect">
            <a:avLst>
              <a:gd name="adj" fmla="val 4571"/>
            </a:avLst>
          </a:prstGeom>
          <a:solidFill>
            <a:schemeClr val="accent3">
              <a:alpha val="12000"/>
            </a:schemeClr>
          </a:solidFill>
          <a:ln w="12700">
            <a:solidFill>
              <a:schemeClr val="accent3">
                <a:alpha val="40000"/>
              </a:schemeClr>
            </a:solidFill>
            <a:prstDash val="solid"/>
          </a:ln>
        </p:spPr>
      </p:sp>
      <p:sp>
        <p:nvSpPr>
          <p:cNvPr id="6" name="Text 2"/>
          <p:cNvSpPr txBox="1"/>
          <p:nvPr/>
        </p:nvSpPr>
        <p:spPr>
          <a:xfrm>
            <a:off x="594360" y="4041648"/>
            <a:ext cx="2377440" cy="1417320"/>
          </a:xfrm>
          <a:prstGeom prst="rect">
            <a:avLst/>
          </a:prstGeom>
          <a:noFill/>
          <a:ln/>
        </p:spPr>
        <p:txBody>
          <a:bodyPr wrap="square" lIns="0" tIns="0" rIns="0" bIns="0" rtlCol="0" anchor="t"/>
          <a:lstStyle/>
          <a:p>
            <a:pPr indent="0" marL="0">
              <a:buNone/>
            </a:pPr>
            <a:r>
              <a:rPr lang="en-US" sz="1600" b="1" dirty="0">
                <a:solidFill>
                  <a:schemeClr val="accent3"/>
                </a:solidFill>
              </a:rPr>
              <a:t>Right lung</a:t>
            </a:r>
            <a:endParaRPr lang="en-US" sz="1600" dirty="0"/>
          </a:p>
          <a:p>
            <a:pPr indent="0" marL="0">
              <a:spcBef>
                <a:spcPts val="400"/>
              </a:spcBef>
              <a:buNone/>
            </a:pPr>
            <a:r>
              <a:rPr lang="en-US" sz="1400" dirty="0">
                <a:solidFill>
                  <a:schemeClr val="tx1"/>
                </a:solidFill>
              </a:rPr>
              <a:t>3 lobes (top, middle, bottom). Shorter and wider.</a:t>
            </a:r>
            <a:endParaRPr lang="en-US" sz="1600" dirty="0"/>
          </a:p>
        </p:txBody>
      </p:sp>
      <p:sp>
        <p:nvSpPr>
          <p:cNvPr id="7" name="Shape 3"/>
          <p:cNvSpPr/>
          <p:nvPr/>
        </p:nvSpPr>
        <p:spPr>
          <a:xfrm>
            <a:off x="3246120" y="3931920"/>
            <a:ext cx="2651760" cy="1600200"/>
          </a:xfrm>
          <a:prstGeom prst="roundRect">
            <a:avLst>
              <a:gd name="adj" fmla="val 4571"/>
            </a:avLst>
          </a:prstGeom>
          <a:solidFill>
            <a:schemeClr val="accent2">
              <a:alpha val="12000"/>
            </a:schemeClr>
          </a:solidFill>
          <a:ln w="12700">
            <a:solidFill>
              <a:schemeClr val="accent2">
                <a:alpha val="40000"/>
              </a:schemeClr>
            </a:solidFill>
            <a:prstDash val="solid"/>
          </a:ln>
        </p:spPr>
      </p:sp>
      <p:sp>
        <p:nvSpPr>
          <p:cNvPr id="8" name="Text 4"/>
          <p:cNvSpPr txBox="1"/>
          <p:nvPr/>
        </p:nvSpPr>
        <p:spPr>
          <a:xfrm>
            <a:off x="3383280" y="4041648"/>
            <a:ext cx="2377440" cy="1417320"/>
          </a:xfrm>
          <a:prstGeom prst="rect">
            <a:avLst/>
          </a:prstGeom>
          <a:noFill/>
          <a:ln/>
        </p:spPr>
        <p:txBody>
          <a:bodyPr wrap="square" lIns="0" tIns="0" rIns="0" bIns="0" rtlCol="0" anchor="t"/>
          <a:lstStyle/>
          <a:p>
            <a:pPr indent="0" marL="0">
              <a:buNone/>
            </a:pPr>
            <a:r>
              <a:rPr lang="en-US" sz="1600" b="1" dirty="0">
                <a:solidFill>
                  <a:schemeClr val="accent2"/>
                </a:solidFill>
              </a:rPr>
              <a:t>Left lung</a:t>
            </a:r>
            <a:endParaRPr lang="en-US" sz="1600" dirty="0"/>
          </a:p>
          <a:p>
            <a:pPr indent="0" marL="0">
              <a:spcBef>
                <a:spcPts val="400"/>
              </a:spcBef>
              <a:buNone/>
            </a:pPr>
            <a:r>
              <a:rPr lang="en-US" sz="1400" dirty="0">
                <a:solidFill>
                  <a:schemeClr val="tx1"/>
                </a:solidFill>
              </a:rPr>
              <a:t>2 lobes, plus the cardiac notch: a dip that makes room for the heart.</a:t>
            </a:r>
            <a:endParaRPr lang="en-US" sz="1600" dirty="0"/>
          </a:p>
        </p:txBody>
      </p:sp>
      <p:sp>
        <p:nvSpPr>
          <p:cNvPr id="9" name="Shape 5"/>
          <p:cNvSpPr/>
          <p:nvPr/>
        </p:nvSpPr>
        <p:spPr>
          <a:xfrm>
            <a:off x="6035040" y="3931920"/>
            <a:ext cx="2651760" cy="1600200"/>
          </a:xfrm>
          <a:prstGeom prst="roundRect">
            <a:avLst>
              <a:gd name="adj" fmla="val 4571"/>
            </a:avLst>
          </a:prstGeom>
          <a:solidFill>
            <a:schemeClr val="accent1">
              <a:alpha val="12000"/>
            </a:schemeClr>
          </a:solidFill>
          <a:ln w="12700">
            <a:solidFill>
              <a:schemeClr val="accent1">
                <a:alpha val="40000"/>
              </a:schemeClr>
            </a:solidFill>
            <a:prstDash val="solid"/>
          </a:ln>
        </p:spPr>
      </p:sp>
      <p:sp>
        <p:nvSpPr>
          <p:cNvPr id="10" name="Text 6"/>
          <p:cNvSpPr txBox="1"/>
          <p:nvPr/>
        </p:nvSpPr>
        <p:spPr>
          <a:xfrm>
            <a:off x="6172200" y="4041648"/>
            <a:ext cx="2377440" cy="1417320"/>
          </a:xfrm>
          <a:prstGeom prst="rect">
            <a:avLst/>
          </a:prstGeom>
          <a:noFill/>
          <a:ln/>
        </p:spPr>
        <p:txBody>
          <a:bodyPr wrap="square" lIns="0" tIns="0" rIns="0" bIns="0" rtlCol="0" anchor="t"/>
          <a:lstStyle/>
          <a:p>
            <a:pPr indent="0" marL="0">
              <a:buNone/>
            </a:pPr>
            <a:r>
              <a:rPr lang="en-US" sz="1600" b="1" dirty="0">
                <a:solidFill>
                  <a:schemeClr val="accent1"/>
                </a:solidFill>
              </a:rPr>
              <a:t>Lobe</a:t>
            </a:r>
            <a:endParaRPr lang="en-US" sz="1600" dirty="0"/>
          </a:p>
          <a:p>
            <a:pPr indent="0" marL="0">
              <a:spcBef>
                <a:spcPts val="400"/>
              </a:spcBef>
              <a:buNone/>
            </a:pPr>
            <a:r>
              <a:rPr lang="en-US" sz="1400" dirty="0">
                <a:solidFill>
                  <a:schemeClr val="tx1"/>
                </a:solidFill>
              </a:rPr>
              <a:t>A section of a lung. 'Superior' = top, 'inferior' = bottom.</a:t>
            </a:r>
            <a:endParaRPr lang="en-US" sz="1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Key facts about the lungs</a:t>
            </a:r>
            <a:endParaRPr lang="en-US" sz="2800" dirty="0"/>
          </a:p>
        </p:txBody>
      </p:sp>
      <p:pic>
        <p:nvPicPr>
          <p:cNvPr id="4" name="Image 0" descr="img/r5.png">    </p:cNvPr>
          <p:cNvPicPr>
            <a:picLocks noChangeAspect="1"/>
          </p:cNvPicPr>
          <p:nvPr/>
        </p:nvPicPr>
        <p:blipFill>
          <a:blip r:embed="rId1"/>
          <a:stretch>
            <a:fillRect/>
          </a:stretch>
        </p:blipFill>
        <p:spPr>
          <a:xfrm>
            <a:off x="5120640" y="1306286"/>
            <a:ext cx="3566160" cy="2873829"/>
          </a:xfrm>
          <a:prstGeom prst="rect">
            <a:avLst/>
          </a:prstGeom>
        </p:spPr>
      </p:pic>
      <p:sp>
        <p:nvSpPr>
          <p:cNvPr id="5" name="Text 1"/>
          <p:cNvSpPr txBox="1"/>
          <p:nvPr/>
        </p:nvSpPr>
        <p:spPr>
          <a:xfrm>
            <a:off x="457200" y="1280160"/>
            <a:ext cx="4480560" cy="3291840"/>
          </a:xfrm>
          <a:prstGeom prst="rect">
            <a:avLst/>
          </a:prstGeom>
          <a:noFill/>
          <a:ln/>
        </p:spPr>
        <p:txBody>
          <a:bodyPr wrap="square" lIns="0" tIns="0" rIns="0" bIns="0" rtlCol="0" anchor="t"/>
          <a:lstStyle/>
          <a:p>
            <a:pPr marL="190500" indent="-190500">
              <a:spcAft>
                <a:spcPts val="800"/>
              </a:spcAft>
              <a:buSzPct val="100000"/>
              <a:buChar char="•"/>
            </a:pPr>
            <a:r>
              <a:rPr lang="en-US" sz="1700" b="1" dirty="0">
                <a:solidFill>
                  <a:schemeClr val="tx1"/>
                </a:solidFill>
              </a:rPr>
              <a:t>Two lungs, </a:t>
            </a:r>
            <a:pPr indent="0" marL="0">
              <a:buNone/>
            </a:pPr>
            <a:r>
              <a:rPr lang="en-US" sz="1700" dirty="0">
                <a:solidFill>
                  <a:schemeClr val="tx1"/>
                </a:solidFill>
              </a:rPr>
              <a:t>shaped like cones, inside the chest</a:t>
            </a:r>
            <a:endParaRPr lang="en-US" sz="1700" dirty="0"/>
          </a:p>
          <a:p>
            <a:pPr marL="190500" indent="-190500">
              <a:spcAft>
                <a:spcPts val="800"/>
              </a:spcAft>
              <a:buSzPct val="100000"/>
              <a:buChar char="•"/>
            </a:pPr>
            <a:r>
              <a:rPr lang="en-US" sz="1700" b="1" dirty="0">
                <a:solidFill>
                  <a:schemeClr val="tx1"/>
                </a:solidFill>
              </a:rPr>
              <a:t>Joined to the windpipe </a:t>
            </a:r>
            <a:pPr indent="0" marL="0">
              <a:buNone/>
            </a:pPr>
            <a:r>
              <a:rPr lang="en-US" sz="1700" dirty="0">
                <a:solidFill>
                  <a:schemeClr val="tx1"/>
                </a:solidFill>
              </a:rPr>
              <a:t>(trachea) by two tubes called bronchi</a:t>
            </a:r>
            <a:endParaRPr lang="en-US" sz="1700" dirty="0"/>
          </a:p>
          <a:p>
            <a:pPr marL="190500" indent="-190500">
              <a:spcAft>
                <a:spcPts val="800"/>
              </a:spcAft>
              <a:buSzPct val="100000"/>
              <a:buChar char="•"/>
            </a:pPr>
            <a:r>
              <a:rPr lang="en-US" sz="1700" b="1" dirty="0">
                <a:solidFill>
                  <a:schemeClr val="tx1"/>
                </a:solidFill>
              </a:rPr>
              <a:t>The diaphragm </a:t>
            </a:r>
            <a:pPr indent="0" marL="0">
              <a:buNone/>
            </a:pPr>
            <a:r>
              <a:rPr lang="en-US" sz="1700" dirty="0">
                <a:solidFill>
                  <a:schemeClr val="tx1"/>
                </a:solidFill>
              </a:rPr>
              <a:t>is a dome-shaped muscle underneath the lungs</a:t>
            </a:r>
            <a:endParaRPr lang="en-US" sz="1700" dirty="0"/>
          </a:p>
          <a:p>
            <a:pPr marL="190500" indent="-190500">
              <a:spcAft>
                <a:spcPts val="800"/>
              </a:spcAft>
              <a:buSzPct val="100000"/>
              <a:buChar char="•"/>
            </a:pPr>
            <a:r>
              <a:rPr lang="en-US" sz="1700" b="1" dirty="0">
                <a:solidFill>
                  <a:schemeClr val="accent3"/>
                </a:solidFill>
              </a:rPr>
              <a:t>Right lung: </a:t>
            </a:r>
            <a:pPr indent="0" marL="0">
              <a:buNone/>
            </a:pPr>
            <a:r>
              <a:rPr lang="en-US" sz="1700" dirty="0">
                <a:solidFill>
                  <a:schemeClr val="tx1"/>
                </a:solidFill>
              </a:rPr>
              <a:t>shorter and wider</a:t>
            </a:r>
            <a:endParaRPr lang="en-US" sz="1700" dirty="0"/>
          </a:p>
          <a:p>
            <a:pPr marL="190500" indent="-190500">
              <a:spcAft>
                <a:spcPts val="800"/>
              </a:spcAft>
              <a:buSzPct val="100000"/>
              <a:buChar char="•"/>
            </a:pPr>
            <a:r>
              <a:rPr lang="en-US" sz="1700" b="1" dirty="0">
                <a:solidFill>
                  <a:schemeClr val="accent2"/>
                </a:solidFill>
              </a:rPr>
              <a:t>Left lung: </a:t>
            </a:r>
            <a:pPr indent="0" marL="0">
              <a:buNone/>
            </a:pPr>
            <a:r>
              <a:rPr lang="en-US" sz="1700" dirty="0">
                <a:solidFill>
                  <a:schemeClr val="tx1"/>
                </a:solidFill>
              </a:rPr>
              <a:t>smaller, with a cardiac notch for the heart</a:t>
            </a:r>
            <a:endParaRPr lang="en-US" sz="1700" dirty="0"/>
          </a:p>
        </p:txBody>
      </p:sp>
      <p:sp>
        <p:nvSpPr>
          <p:cNvPr id="6" name="Shape 2"/>
          <p:cNvSpPr/>
          <p:nvPr/>
        </p:nvSpPr>
        <p:spPr>
          <a:xfrm>
            <a:off x="457200" y="4572000"/>
            <a:ext cx="8229600" cy="914400"/>
          </a:xfrm>
          <a:prstGeom prst="roundRect">
            <a:avLst>
              <a:gd name="adj" fmla="val 10000"/>
            </a:avLst>
          </a:prstGeom>
          <a:solidFill>
            <a:schemeClr val="bg2"/>
          </a:solidFill>
          <a:ln w="12700">
            <a:solidFill>
              <a:schemeClr val="accent1"/>
            </a:solidFill>
            <a:prstDash val="solid"/>
          </a:ln>
        </p:spPr>
      </p:sp>
      <p:sp>
        <p:nvSpPr>
          <p:cNvPr id="7" name="Text 3"/>
          <p:cNvSpPr txBox="1"/>
          <p:nvPr/>
        </p:nvSpPr>
        <p:spPr>
          <a:xfrm>
            <a:off x="594360" y="4572000"/>
            <a:ext cx="7955280" cy="914400"/>
          </a:xfrm>
          <a:prstGeom prst="rect">
            <a:avLst/>
          </a:prstGeom>
          <a:noFill/>
          <a:ln/>
        </p:spPr>
        <p:txBody>
          <a:bodyPr wrap="square" lIns="0" tIns="0" rIns="0" bIns="0" rtlCol="0" anchor="ctr"/>
          <a:lstStyle/>
          <a:p>
            <a:pPr indent="0" marL="0">
              <a:buNone/>
            </a:pPr>
            <a:r>
              <a:rPr lang="en-US" sz="1500" b="1" dirty="0">
                <a:solidFill>
                  <a:schemeClr val="accent1"/>
                </a:solidFill>
              </a:rPr>
              <a:t>In simple terms:  </a:t>
            </a:r>
            <a:pPr indent="0" marL="0">
              <a:buNone/>
            </a:pPr>
            <a:r>
              <a:rPr lang="en-US" sz="1500" dirty="0">
                <a:solidFill>
                  <a:schemeClr val="tx1"/>
                </a:solidFill>
              </a:rPr>
              <a:t>two spongy bags of air in the chest, sitting on a muscle (the diaphragm), with the heart tucked in on the left.</a:t>
            </a:r>
            <a:endParaRPr lang="en-US" sz="15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The main parts of the respiratory system</a:t>
            </a:r>
            <a:endParaRPr lang="en-US" sz="2800" dirty="0"/>
          </a:p>
        </p:txBody>
      </p:sp>
      <p:pic>
        <p:nvPicPr>
          <p:cNvPr id="4" name="Image 0" descr="img/r16.png">    </p:cNvPr>
          <p:cNvPicPr>
            <a:picLocks noChangeAspect="1"/>
          </p:cNvPicPr>
          <p:nvPr/>
        </p:nvPicPr>
        <p:blipFill>
          <a:blip r:embed="rId1"/>
          <a:stretch>
            <a:fillRect/>
          </a:stretch>
        </p:blipFill>
        <p:spPr>
          <a:xfrm>
            <a:off x="365760" y="1432999"/>
            <a:ext cx="5029200" cy="3809123"/>
          </a:xfrm>
          <a:prstGeom prst="rect">
            <a:avLst/>
          </a:prstGeom>
        </p:spPr>
      </p:pic>
      <p:sp>
        <p:nvSpPr>
          <p:cNvPr id="5" name="Shape 1"/>
          <p:cNvSpPr/>
          <p:nvPr/>
        </p:nvSpPr>
        <p:spPr>
          <a:xfrm>
            <a:off x="5577840" y="1188720"/>
            <a:ext cx="3108960" cy="987552"/>
          </a:xfrm>
          <a:prstGeom prst="roundRect">
            <a:avLst>
              <a:gd name="adj" fmla="val 7407"/>
            </a:avLst>
          </a:prstGeom>
          <a:solidFill>
            <a:schemeClr val="accent1">
              <a:alpha val="12000"/>
            </a:schemeClr>
          </a:solidFill>
          <a:ln w="12700">
            <a:solidFill>
              <a:schemeClr val="accent1">
                <a:alpha val="40000"/>
              </a:schemeClr>
            </a:solidFill>
            <a:prstDash val="solid"/>
          </a:ln>
        </p:spPr>
      </p:sp>
      <p:sp>
        <p:nvSpPr>
          <p:cNvPr id="6" name="Text 2"/>
          <p:cNvSpPr txBox="1"/>
          <p:nvPr/>
        </p:nvSpPr>
        <p:spPr>
          <a:xfrm>
            <a:off x="5715000" y="1298448"/>
            <a:ext cx="2834640" cy="804672"/>
          </a:xfrm>
          <a:prstGeom prst="rect">
            <a:avLst/>
          </a:prstGeom>
          <a:noFill/>
          <a:ln/>
        </p:spPr>
        <p:txBody>
          <a:bodyPr wrap="square" lIns="0" tIns="0" rIns="0" bIns="0" rtlCol="0" anchor="t"/>
          <a:lstStyle/>
          <a:p>
            <a:pPr indent="0" marL="0">
              <a:buNone/>
            </a:pPr>
            <a:r>
              <a:rPr lang="en-US" sz="1500" b="1" dirty="0">
                <a:solidFill>
                  <a:schemeClr val="accent1"/>
                </a:solidFill>
              </a:rPr>
              <a:t>Upper airway</a:t>
            </a:r>
            <a:endParaRPr lang="en-US" sz="1500" dirty="0"/>
          </a:p>
          <a:p>
            <a:pPr indent="0" marL="0">
              <a:spcBef>
                <a:spcPts val="400"/>
              </a:spcBef>
              <a:buNone/>
            </a:pPr>
            <a:r>
              <a:rPr lang="en-US" sz="1300" dirty="0">
                <a:solidFill>
                  <a:schemeClr val="tx1"/>
                </a:solidFill>
              </a:rPr>
              <a:t>Nose, mouth, nasal cavity, pharynx (throat), epiglottis</a:t>
            </a:r>
            <a:endParaRPr lang="en-US" sz="1500" dirty="0"/>
          </a:p>
        </p:txBody>
      </p:sp>
      <p:sp>
        <p:nvSpPr>
          <p:cNvPr id="7" name="Shape 3"/>
          <p:cNvSpPr/>
          <p:nvPr/>
        </p:nvSpPr>
        <p:spPr>
          <a:xfrm>
            <a:off x="5577840" y="2286000"/>
            <a:ext cx="3108960" cy="987552"/>
          </a:xfrm>
          <a:prstGeom prst="roundRect">
            <a:avLst>
              <a:gd name="adj" fmla="val 7407"/>
            </a:avLst>
          </a:prstGeom>
          <a:solidFill>
            <a:schemeClr val="accent3">
              <a:alpha val="12000"/>
            </a:schemeClr>
          </a:solidFill>
          <a:ln w="12700">
            <a:solidFill>
              <a:schemeClr val="accent3">
                <a:alpha val="40000"/>
              </a:schemeClr>
            </a:solidFill>
            <a:prstDash val="solid"/>
          </a:ln>
        </p:spPr>
      </p:sp>
      <p:sp>
        <p:nvSpPr>
          <p:cNvPr id="8" name="Text 4"/>
          <p:cNvSpPr txBox="1"/>
          <p:nvPr/>
        </p:nvSpPr>
        <p:spPr>
          <a:xfrm>
            <a:off x="5715000" y="2395728"/>
            <a:ext cx="2834640" cy="804672"/>
          </a:xfrm>
          <a:prstGeom prst="rect">
            <a:avLst/>
          </a:prstGeom>
          <a:noFill/>
          <a:ln/>
        </p:spPr>
        <p:txBody>
          <a:bodyPr wrap="square" lIns="0" tIns="0" rIns="0" bIns="0" rtlCol="0" anchor="t"/>
          <a:lstStyle/>
          <a:p>
            <a:pPr indent="0" marL="0">
              <a:buNone/>
            </a:pPr>
            <a:r>
              <a:rPr lang="en-US" sz="1500" b="1" dirty="0">
                <a:solidFill>
                  <a:schemeClr val="accent3"/>
                </a:solidFill>
              </a:rPr>
              <a:t>Airway tubes</a:t>
            </a:r>
            <a:endParaRPr lang="en-US" sz="1500" dirty="0"/>
          </a:p>
          <a:p>
            <a:pPr indent="0" marL="0">
              <a:spcBef>
                <a:spcPts val="400"/>
              </a:spcBef>
              <a:buNone/>
            </a:pPr>
            <a:r>
              <a:rPr lang="en-US" sz="1300" dirty="0">
                <a:solidFill>
                  <a:schemeClr val="tx1"/>
                </a:solidFill>
              </a:rPr>
              <a:t>Trachea (windpipe), bronchus, bronchiole</a:t>
            </a:r>
            <a:endParaRPr lang="en-US" sz="1500" dirty="0"/>
          </a:p>
        </p:txBody>
      </p:sp>
      <p:sp>
        <p:nvSpPr>
          <p:cNvPr id="9" name="Shape 5"/>
          <p:cNvSpPr/>
          <p:nvPr/>
        </p:nvSpPr>
        <p:spPr>
          <a:xfrm>
            <a:off x="5577840" y="3383280"/>
            <a:ext cx="3108960" cy="987552"/>
          </a:xfrm>
          <a:prstGeom prst="roundRect">
            <a:avLst>
              <a:gd name="adj" fmla="val 7407"/>
            </a:avLst>
          </a:prstGeom>
          <a:solidFill>
            <a:schemeClr val="accent2">
              <a:alpha val="12000"/>
            </a:schemeClr>
          </a:solidFill>
          <a:ln w="12700">
            <a:solidFill>
              <a:schemeClr val="accent2">
                <a:alpha val="40000"/>
              </a:schemeClr>
            </a:solidFill>
            <a:prstDash val="solid"/>
          </a:ln>
        </p:spPr>
      </p:sp>
      <p:sp>
        <p:nvSpPr>
          <p:cNvPr id="10" name="Text 6"/>
          <p:cNvSpPr txBox="1"/>
          <p:nvPr/>
        </p:nvSpPr>
        <p:spPr>
          <a:xfrm>
            <a:off x="5715000" y="3493008"/>
            <a:ext cx="2834640" cy="804672"/>
          </a:xfrm>
          <a:prstGeom prst="rect">
            <a:avLst/>
          </a:prstGeom>
          <a:noFill/>
          <a:ln/>
        </p:spPr>
        <p:txBody>
          <a:bodyPr wrap="square" lIns="0" tIns="0" rIns="0" bIns="0" rtlCol="0" anchor="t"/>
          <a:lstStyle/>
          <a:p>
            <a:pPr indent="0" marL="0">
              <a:buNone/>
            </a:pPr>
            <a:r>
              <a:rPr lang="en-US" sz="1500" b="1" dirty="0">
                <a:solidFill>
                  <a:schemeClr val="accent2"/>
                </a:solidFill>
              </a:rPr>
              <a:t>Air sacs</a:t>
            </a:r>
            <a:endParaRPr lang="en-US" sz="1500" dirty="0"/>
          </a:p>
          <a:p>
            <a:pPr indent="0" marL="0">
              <a:spcBef>
                <a:spcPts val="400"/>
              </a:spcBef>
              <a:buNone/>
            </a:pPr>
            <a:r>
              <a:rPr lang="en-US" sz="1300" dirty="0">
                <a:solidFill>
                  <a:schemeClr val="tx1"/>
                </a:solidFill>
              </a:rPr>
              <a:t>Alveoli: where oxygen enters the blood</a:t>
            </a:r>
            <a:endParaRPr lang="en-US" sz="1500" dirty="0"/>
          </a:p>
        </p:txBody>
      </p:sp>
      <p:sp>
        <p:nvSpPr>
          <p:cNvPr id="11" name="Shape 7"/>
          <p:cNvSpPr/>
          <p:nvPr/>
        </p:nvSpPr>
        <p:spPr>
          <a:xfrm>
            <a:off x="5577840" y="4480560"/>
            <a:ext cx="3108960" cy="987552"/>
          </a:xfrm>
          <a:prstGeom prst="roundRect">
            <a:avLst>
              <a:gd name="adj" fmla="val 7407"/>
            </a:avLst>
          </a:prstGeom>
          <a:solidFill>
            <a:schemeClr val="accent6">
              <a:alpha val="12000"/>
            </a:schemeClr>
          </a:solidFill>
          <a:ln w="12700">
            <a:solidFill>
              <a:schemeClr val="accent6">
                <a:alpha val="40000"/>
              </a:schemeClr>
            </a:solidFill>
            <a:prstDash val="solid"/>
          </a:ln>
        </p:spPr>
      </p:sp>
      <p:sp>
        <p:nvSpPr>
          <p:cNvPr id="12" name="Text 8"/>
          <p:cNvSpPr txBox="1"/>
          <p:nvPr/>
        </p:nvSpPr>
        <p:spPr>
          <a:xfrm>
            <a:off x="5715000" y="4590288"/>
            <a:ext cx="2834640" cy="804672"/>
          </a:xfrm>
          <a:prstGeom prst="rect">
            <a:avLst/>
          </a:prstGeom>
          <a:noFill/>
          <a:ln/>
        </p:spPr>
        <p:txBody>
          <a:bodyPr wrap="square" lIns="0" tIns="0" rIns="0" bIns="0" rtlCol="0" anchor="t"/>
          <a:lstStyle/>
          <a:p>
            <a:pPr indent="0" marL="0">
              <a:buNone/>
            </a:pPr>
            <a:r>
              <a:rPr lang="en-US" sz="1500" b="1" dirty="0">
                <a:solidFill>
                  <a:schemeClr val="accent6"/>
                </a:solidFill>
              </a:rPr>
              <a:t>Breathing muscles</a:t>
            </a:r>
            <a:endParaRPr lang="en-US" sz="1500" dirty="0"/>
          </a:p>
          <a:p>
            <a:pPr indent="0" marL="0">
              <a:spcBef>
                <a:spcPts val="400"/>
              </a:spcBef>
              <a:buNone/>
            </a:pPr>
            <a:r>
              <a:rPr lang="en-US" sz="1300" dirty="0">
                <a:solidFill>
                  <a:schemeClr val="tx1"/>
                </a:solidFill>
              </a:rPr>
              <a:t>Diaphragm and intercostal muscles, protected by the ribs</a:t>
            </a:r>
            <a:endParaRPr lang="en-US" sz="15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The airway is like an upside-down tree</a:t>
            </a:r>
            <a:endParaRPr lang="en-US" sz="2800" dirty="0"/>
          </a:p>
        </p:txBody>
      </p:sp>
      <p:sp>
        <p:nvSpPr>
          <p:cNvPr id="4" name="Shape 1"/>
          <p:cNvSpPr/>
          <p:nvPr/>
        </p:nvSpPr>
        <p:spPr>
          <a:xfrm>
            <a:off x="457200" y="1234440"/>
            <a:ext cx="1920240" cy="3108960"/>
          </a:xfrm>
          <a:prstGeom prst="roundRect">
            <a:avLst>
              <a:gd name="adj" fmla="val 3810"/>
            </a:avLst>
          </a:prstGeom>
          <a:solidFill>
            <a:schemeClr val="tx2">
              <a:alpha val="12000"/>
            </a:schemeClr>
          </a:solidFill>
          <a:ln w="12700">
            <a:solidFill>
              <a:schemeClr val="tx2">
                <a:alpha val="45000"/>
              </a:schemeClr>
            </a:solidFill>
            <a:prstDash val="solid"/>
          </a:ln>
        </p:spPr>
      </p:sp>
      <p:sp>
        <p:nvSpPr>
          <p:cNvPr id="5" name="Shape 2"/>
          <p:cNvSpPr/>
          <p:nvPr/>
        </p:nvSpPr>
        <p:spPr>
          <a:xfrm>
            <a:off x="1051560" y="1371600"/>
            <a:ext cx="731520" cy="731520"/>
          </a:xfrm>
          <a:prstGeom prst="ellipse">
            <a:avLst/>
          </a:prstGeom>
          <a:solidFill>
            <a:schemeClr val="tx2"/>
          </a:solidFill>
          <a:ln w="12700">
            <a:solidFill>
              <a:schemeClr val="tx2"/>
            </a:solidFill>
            <a:prstDash val="solid"/>
          </a:ln>
        </p:spPr>
      </p:sp>
      <p:pic>
        <p:nvPicPr>
          <p:cNvPr id="6" name="Image 0" descr="preencoded.png">    </p:cNvPr>
          <p:cNvPicPr>
            <a:picLocks noChangeAspect="1"/>
          </p:cNvPicPr>
          <p:nvPr/>
        </p:nvPicPr>
        <p:blipFill>
          <a:blip r:embed="rId1"/>
          <a:stretch>
            <a:fillRect/>
          </a:stretch>
        </p:blipFill>
        <p:spPr>
          <a:xfrm>
            <a:off x="1227125" y="1547165"/>
            <a:ext cx="380390" cy="380390"/>
          </a:xfrm>
          <a:prstGeom prst="rect">
            <a:avLst/>
          </a:prstGeom>
        </p:spPr>
      </p:pic>
      <p:sp>
        <p:nvSpPr>
          <p:cNvPr id="7" name="Text 3"/>
          <p:cNvSpPr txBox="1"/>
          <p:nvPr/>
        </p:nvSpPr>
        <p:spPr>
          <a:xfrm>
            <a:off x="548640" y="2194560"/>
            <a:ext cx="1737360" cy="411480"/>
          </a:xfrm>
          <a:prstGeom prst="rect">
            <a:avLst/>
          </a:prstGeom>
          <a:noFill/>
          <a:ln/>
        </p:spPr>
        <p:txBody>
          <a:bodyPr wrap="square" lIns="0" tIns="0" rIns="0" bIns="0" rtlCol="0" anchor="ctr"/>
          <a:lstStyle/>
          <a:p>
            <a:pPr algn="ctr" indent="0" marL="0">
              <a:buNone/>
            </a:pPr>
            <a:r>
              <a:rPr lang="en-US" sz="1800" b="1" dirty="0">
                <a:solidFill>
                  <a:schemeClr val="tx2"/>
                </a:solidFill>
              </a:rPr>
              <a:t>Trachea</a:t>
            </a:r>
            <a:endParaRPr lang="en-US" sz="1800" dirty="0"/>
          </a:p>
        </p:txBody>
      </p:sp>
      <p:sp>
        <p:nvSpPr>
          <p:cNvPr id="8" name="Shape 4"/>
          <p:cNvSpPr/>
          <p:nvPr/>
        </p:nvSpPr>
        <p:spPr>
          <a:xfrm>
            <a:off x="777240" y="2651760"/>
            <a:ext cx="1280160" cy="329184"/>
          </a:xfrm>
          <a:prstGeom prst="roundRect">
            <a:avLst>
              <a:gd name="adj" fmla="val 50000"/>
            </a:avLst>
          </a:prstGeom>
          <a:solidFill>
            <a:schemeClr val="tx2"/>
          </a:solidFill>
          <a:ln w="12700">
            <a:solidFill>
              <a:schemeClr val="tx2"/>
            </a:solidFill>
            <a:prstDash val="solid"/>
          </a:ln>
        </p:spPr>
      </p:sp>
      <p:sp>
        <p:nvSpPr>
          <p:cNvPr id="9" name="Text 5"/>
          <p:cNvSpPr txBox="1"/>
          <p:nvPr/>
        </p:nvSpPr>
        <p:spPr>
          <a:xfrm>
            <a:off x="777240" y="2651760"/>
            <a:ext cx="1280160" cy="329184"/>
          </a:xfrm>
          <a:prstGeom prst="rect">
            <a:avLst/>
          </a:prstGeom>
          <a:noFill/>
          <a:ln/>
        </p:spPr>
        <p:txBody>
          <a:bodyPr wrap="square" lIns="0" tIns="0" rIns="0" bIns="0" rtlCol="0" anchor="ctr"/>
          <a:lstStyle/>
          <a:p>
            <a:pPr algn="ctr" indent="0" marL="0">
              <a:buNone/>
            </a:pPr>
            <a:r>
              <a:rPr lang="en-US" sz="1200" b="1" dirty="0">
                <a:solidFill>
                  <a:schemeClr val="bg1"/>
                </a:solidFill>
              </a:rPr>
              <a:t>= Trunk</a:t>
            </a:r>
            <a:endParaRPr lang="en-US" sz="1200" dirty="0"/>
          </a:p>
        </p:txBody>
      </p:sp>
      <p:sp>
        <p:nvSpPr>
          <p:cNvPr id="10" name="Text 6"/>
          <p:cNvSpPr txBox="1"/>
          <p:nvPr/>
        </p:nvSpPr>
        <p:spPr>
          <a:xfrm>
            <a:off x="566928" y="3108960"/>
            <a:ext cx="1700784" cy="1188720"/>
          </a:xfrm>
          <a:prstGeom prst="rect">
            <a:avLst/>
          </a:prstGeom>
          <a:noFill/>
          <a:ln/>
        </p:spPr>
        <p:txBody>
          <a:bodyPr wrap="square" lIns="0" tIns="0" rIns="0" bIns="0" rtlCol="0" anchor="t"/>
          <a:lstStyle/>
          <a:p>
            <a:pPr algn="ctr" indent="0" marL="0">
              <a:buNone/>
            </a:pPr>
            <a:r>
              <a:rPr lang="en-US" sz="1400" dirty="0">
                <a:solidFill>
                  <a:schemeClr val="tx1"/>
                </a:solidFill>
              </a:rPr>
              <a:t>The windpipe: one wide tube held open by rings of cartilage</a:t>
            </a:r>
            <a:endParaRPr lang="en-US" sz="1400" dirty="0"/>
          </a:p>
        </p:txBody>
      </p:sp>
      <p:sp>
        <p:nvSpPr>
          <p:cNvPr id="11" name="Shape 7"/>
          <p:cNvSpPr/>
          <p:nvPr/>
        </p:nvSpPr>
        <p:spPr>
          <a:xfrm>
            <a:off x="2395728" y="2651760"/>
            <a:ext cx="146304" cy="274320"/>
          </a:xfrm>
          <a:prstGeom prst="rightArrow">
            <a:avLst/>
          </a:prstGeom>
          <a:solidFill>
            <a:schemeClr val="tx2"/>
          </a:solidFill>
          <a:ln w="12700">
            <a:solidFill>
              <a:schemeClr val="tx2"/>
            </a:solidFill>
            <a:prstDash val="solid"/>
          </a:ln>
        </p:spPr>
      </p:sp>
      <p:sp>
        <p:nvSpPr>
          <p:cNvPr id="12" name="Shape 8"/>
          <p:cNvSpPr/>
          <p:nvPr/>
        </p:nvSpPr>
        <p:spPr>
          <a:xfrm>
            <a:off x="2560320" y="1234440"/>
            <a:ext cx="1920240" cy="3108960"/>
          </a:xfrm>
          <a:prstGeom prst="roundRect">
            <a:avLst>
              <a:gd name="adj" fmla="val 3810"/>
            </a:avLst>
          </a:prstGeom>
          <a:solidFill>
            <a:schemeClr val="accent3">
              <a:alpha val="12000"/>
            </a:schemeClr>
          </a:solidFill>
          <a:ln w="12700">
            <a:solidFill>
              <a:schemeClr val="accent3">
                <a:alpha val="45000"/>
              </a:schemeClr>
            </a:solidFill>
            <a:prstDash val="solid"/>
          </a:ln>
        </p:spPr>
      </p:sp>
      <p:sp>
        <p:nvSpPr>
          <p:cNvPr id="13" name="Shape 9"/>
          <p:cNvSpPr/>
          <p:nvPr/>
        </p:nvSpPr>
        <p:spPr>
          <a:xfrm>
            <a:off x="3154680" y="1371600"/>
            <a:ext cx="731520" cy="731520"/>
          </a:xfrm>
          <a:prstGeom prst="ellipse">
            <a:avLst/>
          </a:prstGeom>
          <a:solidFill>
            <a:schemeClr val="accent3"/>
          </a:solidFill>
          <a:ln w="12700">
            <a:solidFill>
              <a:schemeClr val="accent3"/>
            </a:solidFill>
            <a:prstDash val="solid"/>
          </a:ln>
        </p:spPr>
      </p:sp>
      <p:pic>
        <p:nvPicPr>
          <p:cNvPr id="14" name="Image 1" descr="preencoded.png">    </p:cNvPr>
          <p:cNvPicPr>
            <a:picLocks noChangeAspect="1"/>
          </p:cNvPicPr>
          <p:nvPr/>
        </p:nvPicPr>
        <p:blipFill>
          <a:blip r:embed="rId2"/>
          <a:stretch>
            <a:fillRect/>
          </a:stretch>
        </p:blipFill>
        <p:spPr>
          <a:xfrm>
            <a:off x="3330245" y="1547165"/>
            <a:ext cx="380390" cy="380390"/>
          </a:xfrm>
          <a:prstGeom prst="rect">
            <a:avLst/>
          </a:prstGeom>
        </p:spPr>
      </p:pic>
      <p:sp>
        <p:nvSpPr>
          <p:cNvPr id="15" name="Text 10"/>
          <p:cNvSpPr txBox="1"/>
          <p:nvPr/>
        </p:nvSpPr>
        <p:spPr>
          <a:xfrm>
            <a:off x="2651760" y="2194560"/>
            <a:ext cx="1737360" cy="411480"/>
          </a:xfrm>
          <a:prstGeom prst="rect">
            <a:avLst/>
          </a:prstGeom>
          <a:noFill/>
          <a:ln/>
        </p:spPr>
        <p:txBody>
          <a:bodyPr wrap="square" lIns="0" tIns="0" rIns="0" bIns="0" rtlCol="0" anchor="ctr"/>
          <a:lstStyle/>
          <a:p>
            <a:pPr algn="ctr" indent="0" marL="0">
              <a:buNone/>
            </a:pPr>
            <a:r>
              <a:rPr lang="en-US" sz="1800" b="1" dirty="0">
                <a:solidFill>
                  <a:schemeClr val="accent3"/>
                </a:solidFill>
              </a:rPr>
              <a:t>Bronchi</a:t>
            </a:r>
            <a:endParaRPr lang="en-US" sz="1800" dirty="0"/>
          </a:p>
        </p:txBody>
      </p:sp>
      <p:sp>
        <p:nvSpPr>
          <p:cNvPr id="16" name="Shape 11"/>
          <p:cNvSpPr/>
          <p:nvPr/>
        </p:nvSpPr>
        <p:spPr>
          <a:xfrm>
            <a:off x="2880360" y="2651760"/>
            <a:ext cx="1280160" cy="329184"/>
          </a:xfrm>
          <a:prstGeom prst="roundRect">
            <a:avLst>
              <a:gd name="adj" fmla="val 50000"/>
            </a:avLst>
          </a:prstGeom>
          <a:solidFill>
            <a:schemeClr val="accent3"/>
          </a:solidFill>
          <a:ln w="12700">
            <a:solidFill>
              <a:schemeClr val="accent3"/>
            </a:solidFill>
            <a:prstDash val="solid"/>
          </a:ln>
        </p:spPr>
      </p:sp>
      <p:sp>
        <p:nvSpPr>
          <p:cNvPr id="17" name="Text 12"/>
          <p:cNvSpPr txBox="1"/>
          <p:nvPr/>
        </p:nvSpPr>
        <p:spPr>
          <a:xfrm>
            <a:off x="2880360" y="2651760"/>
            <a:ext cx="1280160" cy="329184"/>
          </a:xfrm>
          <a:prstGeom prst="rect">
            <a:avLst/>
          </a:prstGeom>
          <a:noFill/>
          <a:ln/>
        </p:spPr>
        <p:txBody>
          <a:bodyPr wrap="square" lIns="0" tIns="0" rIns="0" bIns="0" rtlCol="0" anchor="ctr"/>
          <a:lstStyle/>
          <a:p>
            <a:pPr algn="ctr" indent="0" marL="0">
              <a:buNone/>
            </a:pPr>
            <a:r>
              <a:rPr lang="en-US" sz="1200" b="1" dirty="0">
                <a:solidFill>
                  <a:schemeClr val="bg1"/>
                </a:solidFill>
              </a:rPr>
              <a:t>= Branches</a:t>
            </a:r>
            <a:endParaRPr lang="en-US" sz="1200" dirty="0"/>
          </a:p>
        </p:txBody>
      </p:sp>
      <p:sp>
        <p:nvSpPr>
          <p:cNvPr id="18" name="Text 13"/>
          <p:cNvSpPr txBox="1"/>
          <p:nvPr/>
        </p:nvSpPr>
        <p:spPr>
          <a:xfrm>
            <a:off x="2670048" y="3108960"/>
            <a:ext cx="1700784" cy="1188720"/>
          </a:xfrm>
          <a:prstGeom prst="rect">
            <a:avLst/>
          </a:prstGeom>
          <a:noFill/>
          <a:ln/>
        </p:spPr>
        <p:txBody>
          <a:bodyPr wrap="square" lIns="0" tIns="0" rIns="0" bIns="0" rtlCol="0" anchor="t"/>
          <a:lstStyle/>
          <a:p>
            <a:pPr algn="ctr" indent="0" marL="0">
              <a:buNone/>
            </a:pPr>
            <a:r>
              <a:rPr lang="en-US" sz="1400" dirty="0">
                <a:solidFill>
                  <a:schemeClr val="tx1"/>
                </a:solidFill>
              </a:rPr>
              <a:t>Two thick tubes, one into each lung</a:t>
            </a:r>
            <a:endParaRPr lang="en-US" sz="1400" dirty="0"/>
          </a:p>
        </p:txBody>
      </p:sp>
      <p:sp>
        <p:nvSpPr>
          <p:cNvPr id="19" name="Shape 14"/>
          <p:cNvSpPr/>
          <p:nvPr/>
        </p:nvSpPr>
        <p:spPr>
          <a:xfrm>
            <a:off x="4498848" y="2651760"/>
            <a:ext cx="146304" cy="274320"/>
          </a:xfrm>
          <a:prstGeom prst="rightArrow">
            <a:avLst/>
          </a:prstGeom>
          <a:solidFill>
            <a:schemeClr val="tx2"/>
          </a:solidFill>
          <a:ln w="12700">
            <a:solidFill>
              <a:schemeClr val="tx2"/>
            </a:solidFill>
            <a:prstDash val="solid"/>
          </a:ln>
        </p:spPr>
      </p:sp>
      <p:sp>
        <p:nvSpPr>
          <p:cNvPr id="20" name="Shape 15"/>
          <p:cNvSpPr/>
          <p:nvPr/>
        </p:nvSpPr>
        <p:spPr>
          <a:xfrm>
            <a:off x="4663440" y="1234440"/>
            <a:ext cx="1920240" cy="3108960"/>
          </a:xfrm>
          <a:prstGeom prst="roundRect">
            <a:avLst>
              <a:gd name="adj" fmla="val 3810"/>
            </a:avLst>
          </a:prstGeom>
          <a:solidFill>
            <a:schemeClr val="accent1">
              <a:alpha val="12000"/>
            </a:schemeClr>
          </a:solidFill>
          <a:ln w="12700">
            <a:solidFill>
              <a:schemeClr val="accent1">
                <a:alpha val="45000"/>
              </a:schemeClr>
            </a:solidFill>
            <a:prstDash val="solid"/>
          </a:ln>
        </p:spPr>
      </p:sp>
      <p:sp>
        <p:nvSpPr>
          <p:cNvPr id="21" name="Shape 16"/>
          <p:cNvSpPr/>
          <p:nvPr/>
        </p:nvSpPr>
        <p:spPr>
          <a:xfrm>
            <a:off x="5257800" y="1371600"/>
            <a:ext cx="731520" cy="731520"/>
          </a:xfrm>
          <a:prstGeom prst="ellipse">
            <a:avLst/>
          </a:prstGeom>
          <a:solidFill>
            <a:schemeClr val="accent1"/>
          </a:solidFill>
          <a:ln w="12700">
            <a:solidFill>
              <a:schemeClr val="accent1"/>
            </a:solidFill>
            <a:prstDash val="solid"/>
          </a:ln>
        </p:spPr>
      </p:sp>
      <p:pic>
        <p:nvPicPr>
          <p:cNvPr id="22" name="Image 2" descr="preencoded.png">    </p:cNvPr>
          <p:cNvPicPr>
            <a:picLocks noChangeAspect="1"/>
          </p:cNvPicPr>
          <p:nvPr/>
        </p:nvPicPr>
        <p:blipFill>
          <a:blip r:embed="rId3"/>
          <a:stretch>
            <a:fillRect/>
          </a:stretch>
        </p:blipFill>
        <p:spPr>
          <a:xfrm>
            <a:off x="5433365" y="1547165"/>
            <a:ext cx="380390" cy="380390"/>
          </a:xfrm>
          <a:prstGeom prst="rect">
            <a:avLst/>
          </a:prstGeom>
        </p:spPr>
      </p:pic>
      <p:sp>
        <p:nvSpPr>
          <p:cNvPr id="23" name="Text 17"/>
          <p:cNvSpPr txBox="1"/>
          <p:nvPr/>
        </p:nvSpPr>
        <p:spPr>
          <a:xfrm>
            <a:off x="4754880" y="2194560"/>
            <a:ext cx="1737360" cy="411480"/>
          </a:xfrm>
          <a:prstGeom prst="rect">
            <a:avLst/>
          </a:prstGeom>
          <a:noFill/>
          <a:ln/>
        </p:spPr>
        <p:txBody>
          <a:bodyPr wrap="square" lIns="0" tIns="0" rIns="0" bIns="0" rtlCol="0" anchor="ctr"/>
          <a:lstStyle/>
          <a:p>
            <a:pPr algn="ctr" indent="0" marL="0">
              <a:buNone/>
            </a:pPr>
            <a:r>
              <a:rPr lang="en-US" sz="1800" b="1" dirty="0">
                <a:solidFill>
                  <a:schemeClr val="accent1"/>
                </a:solidFill>
              </a:rPr>
              <a:t>Bronchioles</a:t>
            </a:r>
            <a:endParaRPr lang="en-US" sz="1800" dirty="0"/>
          </a:p>
        </p:txBody>
      </p:sp>
      <p:sp>
        <p:nvSpPr>
          <p:cNvPr id="24" name="Shape 18"/>
          <p:cNvSpPr/>
          <p:nvPr/>
        </p:nvSpPr>
        <p:spPr>
          <a:xfrm>
            <a:off x="4983480" y="2651760"/>
            <a:ext cx="1280160" cy="329184"/>
          </a:xfrm>
          <a:prstGeom prst="roundRect">
            <a:avLst>
              <a:gd name="adj" fmla="val 50000"/>
            </a:avLst>
          </a:prstGeom>
          <a:solidFill>
            <a:schemeClr val="accent1"/>
          </a:solidFill>
          <a:ln w="12700">
            <a:solidFill>
              <a:schemeClr val="accent1"/>
            </a:solidFill>
            <a:prstDash val="solid"/>
          </a:ln>
        </p:spPr>
      </p:sp>
      <p:sp>
        <p:nvSpPr>
          <p:cNvPr id="25" name="Text 19"/>
          <p:cNvSpPr txBox="1"/>
          <p:nvPr/>
        </p:nvSpPr>
        <p:spPr>
          <a:xfrm>
            <a:off x="4983480" y="2651760"/>
            <a:ext cx="1280160" cy="329184"/>
          </a:xfrm>
          <a:prstGeom prst="rect">
            <a:avLst/>
          </a:prstGeom>
          <a:noFill/>
          <a:ln/>
        </p:spPr>
        <p:txBody>
          <a:bodyPr wrap="square" lIns="0" tIns="0" rIns="0" bIns="0" rtlCol="0" anchor="ctr"/>
          <a:lstStyle/>
          <a:p>
            <a:pPr algn="ctr" indent="0" marL="0">
              <a:buNone/>
            </a:pPr>
            <a:r>
              <a:rPr lang="en-US" sz="1200" b="1" dirty="0">
                <a:solidFill>
                  <a:schemeClr val="bg1"/>
                </a:solidFill>
              </a:rPr>
              <a:t>= Twigs</a:t>
            </a:r>
            <a:endParaRPr lang="en-US" sz="1200" dirty="0"/>
          </a:p>
        </p:txBody>
      </p:sp>
      <p:sp>
        <p:nvSpPr>
          <p:cNvPr id="26" name="Text 20"/>
          <p:cNvSpPr txBox="1"/>
          <p:nvPr/>
        </p:nvSpPr>
        <p:spPr>
          <a:xfrm>
            <a:off x="4773168" y="3108960"/>
            <a:ext cx="1700784" cy="1188720"/>
          </a:xfrm>
          <a:prstGeom prst="rect">
            <a:avLst/>
          </a:prstGeom>
          <a:noFill/>
          <a:ln/>
        </p:spPr>
        <p:txBody>
          <a:bodyPr wrap="square" lIns="0" tIns="0" rIns="0" bIns="0" rtlCol="0" anchor="t"/>
          <a:lstStyle/>
          <a:p>
            <a:pPr algn="ctr" indent="0" marL="0">
              <a:buNone/>
            </a:pPr>
            <a:r>
              <a:rPr lang="en-US" sz="1400" dirty="0">
                <a:solidFill>
                  <a:schemeClr val="tx1"/>
                </a:solidFill>
              </a:rPr>
              <a:t>Smaller and smaller tubes spreading through the lung</a:t>
            </a:r>
            <a:endParaRPr lang="en-US" sz="1400" dirty="0"/>
          </a:p>
        </p:txBody>
      </p:sp>
      <p:sp>
        <p:nvSpPr>
          <p:cNvPr id="27" name="Shape 21"/>
          <p:cNvSpPr/>
          <p:nvPr/>
        </p:nvSpPr>
        <p:spPr>
          <a:xfrm>
            <a:off x="6601968" y="2651760"/>
            <a:ext cx="146304" cy="274320"/>
          </a:xfrm>
          <a:prstGeom prst="rightArrow">
            <a:avLst/>
          </a:prstGeom>
          <a:solidFill>
            <a:schemeClr val="tx2"/>
          </a:solidFill>
          <a:ln w="12700">
            <a:solidFill>
              <a:schemeClr val="tx2"/>
            </a:solidFill>
            <a:prstDash val="solid"/>
          </a:ln>
        </p:spPr>
      </p:sp>
      <p:sp>
        <p:nvSpPr>
          <p:cNvPr id="28" name="Shape 22"/>
          <p:cNvSpPr/>
          <p:nvPr/>
        </p:nvSpPr>
        <p:spPr>
          <a:xfrm>
            <a:off x="6766560" y="1234440"/>
            <a:ext cx="1920240" cy="3108960"/>
          </a:xfrm>
          <a:prstGeom prst="roundRect">
            <a:avLst>
              <a:gd name="adj" fmla="val 3810"/>
            </a:avLst>
          </a:prstGeom>
          <a:solidFill>
            <a:schemeClr val="accent4">
              <a:alpha val="12000"/>
            </a:schemeClr>
          </a:solidFill>
          <a:ln w="12700">
            <a:solidFill>
              <a:schemeClr val="accent4">
                <a:alpha val="45000"/>
              </a:schemeClr>
            </a:solidFill>
            <a:prstDash val="solid"/>
          </a:ln>
        </p:spPr>
      </p:sp>
      <p:sp>
        <p:nvSpPr>
          <p:cNvPr id="29" name="Shape 23"/>
          <p:cNvSpPr/>
          <p:nvPr/>
        </p:nvSpPr>
        <p:spPr>
          <a:xfrm>
            <a:off x="7360920" y="1371600"/>
            <a:ext cx="731520" cy="731520"/>
          </a:xfrm>
          <a:prstGeom prst="ellipse">
            <a:avLst/>
          </a:prstGeom>
          <a:solidFill>
            <a:schemeClr val="accent4"/>
          </a:solidFill>
          <a:ln w="12700">
            <a:solidFill>
              <a:schemeClr val="accent4"/>
            </a:solidFill>
            <a:prstDash val="solid"/>
          </a:ln>
        </p:spPr>
      </p:sp>
      <p:pic>
        <p:nvPicPr>
          <p:cNvPr id="30" name="Image 3" descr="preencoded.png">    </p:cNvPr>
          <p:cNvPicPr>
            <a:picLocks noChangeAspect="1"/>
          </p:cNvPicPr>
          <p:nvPr/>
        </p:nvPicPr>
        <p:blipFill>
          <a:blip r:embed="rId4"/>
          <a:stretch>
            <a:fillRect/>
          </a:stretch>
        </p:blipFill>
        <p:spPr>
          <a:xfrm>
            <a:off x="7536485" y="1547165"/>
            <a:ext cx="380390" cy="380390"/>
          </a:xfrm>
          <a:prstGeom prst="rect">
            <a:avLst/>
          </a:prstGeom>
        </p:spPr>
      </p:pic>
      <p:sp>
        <p:nvSpPr>
          <p:cNvPr id="31" name="Text 24"/>
          <p:cNvSpPr txBox="1"/>
          <p:nvPr/>
        </p:nvSpPr>
        <p:spPr>
          <a:xfrm>
            <a:off x="6858000" y="2194560"/>
            <a:ext cx="1737360" cy="411480"/>
          </a:xfrm>
          <a:prstGeom prst="rect">
            <a:avLst/>
          </a:prstGeom>
          <a:noFill/>
          <a:ln/>
        </p:spPr>
        <p:txBody>
          <a:bodyPr wrap="square" lIns="0" tIns="0" rIns="0" bIns="0" rtlCol="0" anchor="ctr"/>
          <a:lstStyle/>
          <a:p>
            <a:pPr algn="ctr" indent="0" marL="0">
              <a:buNone/>
            </a:pPr>
            <a:r>
              <a:rPr lang="en-US" sz="1800" b="1" dirty="0">
                <a:solidFill>
                  <a:schemeClr val="accent4"/>
                </a:solidFill>
              </a:rPr>
              <a:t>Alveoli</a:t>
            </a:r>
            <a:endParaRPr lang="en-US" sz="1800" dirty="0"/>
          </a:p>
        </p:txBody>
      </p:sp>
      <p:sp>
        <p:nvSpPr>
          <p:cNvPr id="32" name="Shape 25"/>
          <p:cNvSpPr/>
          <p:nvPr/>
        </p:nvSpPr>
        <p:spPr>
          <a:xfrm>
            <a:off x="7086600" y="2651760"/>
            <a:ext cx="1280160" cy="329184"/>
          </a:xfrm>
          <a:prstGeom prst="roundRect">
            <a:avLst>
              <a:gd name="adj" fmla="val 50000"/>
            </a:avLst>
          </a:prstGeom>
          <a:solidFill>
            <a:schemeClr val="accent4"/>
          </a:solidFill>
          <a:ln w="12700">
            <a:solidFill>
              <a:schemeClr val="accent4"/>
            </a:solidFill>
            <a:prstDash val="solid"/>
          </a:ln>
        </p:spPr>
      </p:sp>
      <p:sp>
        <p:nvSpPr>
          <p:cNvPr id="33" name="Text 26"/>
          <p:cNvSpPr txBox="1"/>
          <p:nvPr/>
        </p:nvSpPr>
        <p:spPr>
          <a:xfrm>
            <a:off x="7086600" y="2651760"/>
            <a:ext cx="1280160" cy="329184"/>
          </a:xfrm>
          <a:prstGeom prst="rect">
            <a:avLst/>
          </a:prstGeom>
          <a:noFill/>
          <a:ln/>
        </p:spPr>
        <p:txBody>
          <a:bodyPr wrap="square" lIns="0" tIns="0" rIns="0" bIns="0" rtlCol="0" anchor="ctr"/>
          <a:lstStyle/>
          <a:p>
            <a:pPr algn="ctr" indent="0" marL="0">
              <a:buNone/>
            </a:pPr>
            <a:r>
              <a:rPr lang="en-US" sz="1200" b="1" dirty="0">
                <a:solidFill>
                  <a:schemeClr val="bg1"/>
                </a:solidFill>
              </a:rPr>
              <a:t>= Leaves</a:t>
            </a:r>
            <a:endParaRPr lang="en-US" sz="1200" dirty="0"/>
          </a:p>
        </p:txBody>
      </p:sp>
      <p:sp>
        <p:nvSpPr>
          <p:cNvPr id="34" name="Text 27"/>
          <p:cNvSpPr txBox="1"/>
          <p:nvPr/>
        </p:nvSpPr>
        <p:spPr>
          <a:xfrm>
            <a:off x="6876288" y="3108960"/>
            <a:ext cx="1700784" cy="1188720"/>
          </a:xfrm>
          <a:prstGeom prst="rect">
            <a:avLst/>
          </a:prstGeom>
          <a:noFill/>
          <a:ln/>
        </p:spPr>
        <p:txBody>
          <a:bodyPr wrap="square" lIns="0" tIns="0" rIns="0" bIns="0" rtlCol="0" anchor="t"/>
          <a:lstStyle/>
          <a:p>
            <a:pPr algn="ctr" indent="0" marL="0">
              <a:buNone/>
            </a:pPr>
            <a:r>
              <a:rPr lang="en-US" sz="1400" dirty="0">
                <a:solidFill>
                  <a:schemeClr val="tx1"/>
                </a:solidFill>
              </a:rPr>
              <a:t>Tiny air sacs, like bunches of grapes, where gas exchange happens</a:t>
            </a:r>
            <a:endParaRPr lang="en-US" sz="1400" dirty="0"/>
          </a:p>
        </p:txBody>
      </p:sp>
      <p:pic>
        <p:nvPicPr>
          <p:cNvPr id="35" name="Image 4" descr="img/r11.png">    </p:cNvPr>
          <p:cNvPicPr>
            <a:picLocks noChangeAspect="1"/>
          </p:cNvPicPr>
          <p:nvPr/>
        </p:nvPicPr>
        <p:blipFill>
          <a:blip r:embed="rId5"/>
          <a:stretch>
            <a:fillRect/>
          </a:stretch>
        </p:blipFill>
        <p:spPr>
          <a:xfrm>
            <a:off x="498507" y="4526280"/>
            <a:ext cx="1380426" cy="1051560"/>
          </a:xfrm>
          <a:prstGeom prst="rect">
            <a:avLst/>
          </a:prstGeom>
        </p:spPr>
      </p:pic>
      <p:sp>
        <p:nvSpPr>
          <p:cNvPr id="36" name="Shape 28"/>
          <p:cNvSpPr/>
          <p:nvPr/>
        </p:nvSpPr>
        <p:spPr>
          <a:xfrm>
            <a:off x="2103120" y="4572000"/>
            <a:ext cx="6583680" cy="960120"/>
          </a:xfrm>
          <a:prstGeom prst="roundRect">
            <a:avLst>
              <a:gd name="adj" fmla="val 9524"/>
            </a:avLst>
          </a:prstGeom>
          <a:solidFill>
            <a:schemeClr val="bg2"/>
          </a:solidFill>
          <a:ln w="12700">
            <a:solidFill>
              <a:schemeClr val="accent1"/>
            </a:solidFill>
            <a:prstDash val="solid"/>
          </a:ln>
        </p:spPr>
      </p:sp>
      <p:sp>
        <p:nvSpPr>
          <p:cNvPr id="37" name="Text 29"/>
          <p:cNvSpPr txBox="1"/>
          <p:nvPr/>
        </p:nvSpPr>
        <p:spPr>
          <a:xfrm>
            <a:off x="2240280" y="4572000"/>
            <a:ext cx="6309360" cy="960120"/>
          </a:xfrm>
          <a:prstGeom prst="rect">
            <a:avLst/>
          </a:prstGeom>
          <a:noFill/>
          <a:ln/>
        </p:spPr>
        <p:txBody>
          <a:bodyPr wrap="square" lIns="0" tIns="0" rIns="0" bIns="0" rtlCol="0" anchor="ctr"/>
          <a:lstStyle/>
          <a:p>
            <a:pPr indent="0" marL="0">
              <a:buNone/>
            </a:pPr>
            <a:r>
              <a:rPr lang="en-US" sz="1500" b="1" dirty="0">
                <a:solidFill>
                  <a:schemeClr val="accent1"/>
                </a:solidFill>
              </a:rPr>
              <a:t>In simple terms:  </a:t>
            </a:r>
            <a:pPr indent="0" marL="0">
              <a:buNone/>
            </a:pPr>
            <a:r>
              <a:rPr lang="en-US" sz="1500" dirty="0">
                <a:solidFill>
                  <a:schemeClr val="tx1"/>
                </a:solidFill>
              </a:rPr>
              <a:t>air goes down the trunk, into the branches and twigs, and ends in the leaves (the alveoli).</a:t>
            </a:r>
            <a:endParaRPr lang="en-US" sz="15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The journey of air, step by step</a:t>
            </a:r>
            <a:endParaRPr lang="en-US" sz="2800" dirty="0"/>
          </a:p>
        </p:txBody>
      </p:sp>
      <p:sp>
        <p:nvSpPr>
          <p:cNvPr id="4" name="Shape 1"/>
          <p:cNvSpPr/>
          <p:nvPr/>
        </p:nvSpPr>
        <p:spPr>
          <a:xfrm>
            <a:off x="822960" y="1143000"/>
            <a:ext cx="4206240" cy="457200"/>
          </a:xfrm>
          <a:prstGeom prst="roundRect">
            <a:avLst>
              <a:gd name="adj" fmla="val 12000"/>
            </a:avLst>
          </a:prstGeom>
          <a:solidFill>
            <a:schemeClr val="accent1">
              <a:alpha val="15000"/>
            </a:schemeClr>
          </a:solidFill>
          <a:ln w="12700">
            <a:solidFill>
              <a:schemeClr val="accent1"/>
            </a:solidFill>
            <a:prstDash val="solid"/>
          </a:ln>
        </p:spPr>
      </p:sp>
      <p:sp>
        <p:nvSpPr>
          <p:cNvPr id="5" name="Shape 2"/>
          <p:cNvSpPr/>
          <p:nvPr/>
        </p:nvSpPr>
        <p:spPr>
          <a:xfrm>
            <a:off x="886968" y="1197864"/>
            <a:ext cx="347472" cy="347472"/>
          </a:xfrm>
          <a:prstGeom prst="ellipse">
            <a:avLst/>
          </a:prstGeom>
          <a:solidFill>
            <a:schemeClr val="accent1"/>
          </a:solidFill>
          <a:ln w="12700">
            <a:solidFill>
              <a:schemeClr val="accent1"/>
            </a:solidFill>
            <a:prstDash val="solid"/>
          </a:ln>
        </p:spPr>
      </p:sp>
      <p:sp>
        <p:nvSpPr>
          <p:cNvPr id="6" name="Text 3"/>
          <p:cNvSpPr txBox="1"/>
          <p:nvPr/>
        </p:nvSpPr>
        <p:spPr>
          <a:xfrm>
            <a:off x="886968" y="1197864"/>
            <a:ext cx="347472" cy="347472"/>
          </a:xfrm>
          <a:prstGeom prst="rect">
            <a:avLst/>
          </a:prstGeom>
          <a:noFill/>
          <a:ln/>
        </p:spPr>
        <p:txBody>
          <a:bodyPr wrap="square" lIns="0" tIns="0" rIns="0" bIns="0" rtlCol="0" anchor="ctr"/>
          <a:lstStyle/>
          <a:p>
            <a:pPr algn="ctr" indent="0" marL="0">
              <a:buNone/>
            </a:pPr>
            <a:r>
              <a:rPr lang="en-US" sz="1200" b="1" dirty="0">
                <a:solidFill>
                  <a:schemeClr val="bg1"/>
                </a:solidFill>
              </a:rPr>
              <a:t>1</a:t>
            </a:r>
            <a:endParaRPr lang="en-US" sz="1200" dirty="0"/>
          </a:p>
        </p:txBody>
      </p:sp>
      <p:sp>
        <p:nvSpPr>
          <p:cNvPr id="7" name="Text 4"/>
          <p:cNvSpPr txBox="1"/>
          <p:nvPr/>
        </p:nvSpPr>
        <p:spPr>
          <a:xfrm>
            <a:off x="1325880" y="1143000"/>
            <a:ext cx="3657600" cy="457200"/>
          </a:xfrm>
          <a:prstGeom prst="rect">
            <a:avLst/>
          </a:prstGeom>
          <a:noFill/>
          <a:ln/>
        </p:spPr>
        <p:txBody>
          <a:bodyPr wrap="square" lIns="0" tIns="0" rIns="0" bIns="0" rtlCol="0" anchor="ctr"/>
          <a:lstStyle/>
          <a:p>
            <a:pPr indent="0" marL="0">
              <a:buNone/>
            </a:pPr>
            <a:r>
              <a:rPr lang="en-US" sz="1400" b="1" dirty="0">
                <a:solidFill>
                  <a:schemeClr val="accent1"/>
                </a:solidFill>
              </a:rPr>
              <a:t>Nose / mouth  </a:t>
            </a:r>
            <a:pPr indent="0" marL="0">
              <a:buNone/>
            </a:pPr>
            <a:r>
              <a:rPr lang="en-US" sz="1200" dirty="0">
                <a:solidFill>
                  <a:schemeClr val="tx1"/>
                </a:solidFill>
              </a:rPr>
              <a:t>Air comes in</a:t>
            </a:r>
            <a:endParaRPr lang="en-US" sz="1400" dirty="0"/>
          </a:p>
        </p:txBody>
      </p:sp>
      <p:sp>
        <p:nvSpPr>
          <p:cNvPr id="8" name="Shape 5"/>
          <p:cNvSpPr/>
          <p:nvPr/>
        </p:nvSpPr>
        <p:spPr>
          <a:xfrm>
            <a:off x="822960" y="1691640"/>
            <a:ext cx="4206240" cy="457200"/>
          </a:xfrm>
          <a:prstGeom prst="roundRect">
            <a:avLst>
              <a:gd name="adj" fmla="val 12000"/>
            </a:avLst>
          </a:prstGeom>
          <a:solidFill>
            <a:schemeClr val="accent1">
              <a:alpha val="15000"/>
            </a:schemeClr>
          </a:solidFill>
          <a:ln w="12700">
            <a:solidFill>
              <a:schemeClr val="accent1"/>
            </a:solidFill>
            <a:prstDash val="solid"/>
          </a:ln>
        </p:spPr>
      </p:sp>
      <p:sp>
        <p:nvSpPr>
          <p:cNvPr id="9" name="Shape 6"/>
          <p:cNvSpPr/>
          <p:nvPr/>
        </p:nvSpPr>
        <p:spPr>
          <a:xfrm>
            <a:off x="886968" y="1746504"/>
            <a:ext cx="347472" cy="347472"/>
          </a:xfrm>
          <a:prstGeom prst="ellipse">
            <a:avLst/>
          </a:prstGeom>
          <a:solidFill>
            <a:schemeClr val="accent1"/>
          </a:solidFill>
          <a:ln w="12700">
            <a:solidFill>
              <a:schemeClr val="accent1"/>
            </a:solidFill>
            <a:prstDash val="solid"/>
          </a:ln>
        </p:spPr>
      </p:sp>
      <p:sp>
        <p:nvSpPr>
          <p:cNvPr id="10" name="Text 7"/>
          <p:cNvSpPr txBox="1"/>
          <p:nvPr/>
        </p:nvSpPr>
        <p:spPr>
          <a:xfrm>
            <a:off x="886968" y="1746504"/>
            <a:ext cx="347472" cy="347472"/>
          </a:xfrm>
          <a:prstGeom prst="rect">
            <a:avLst/>
          </a:prstGeom>
          <a:noFill/>
          <a:ln/>
        </p:spPr>
        <p:txBody>
          <a:bodyPr wrap="square" lIns="0" tIns="0" rIns="0" bIns="0" rtlCol="0" anchor="ctr"/>
          <a:lstStyle/>
          <a:p>
            <a:pPr algn="ctr" indent="0" marL="0">
              <a:buNone/>
            </a:pPr>
            <a:r>
              <a:rPr lang="en-US" sz="1200" b="1" dirty="0">
                <a:solidFill>
                  <a:schemeClr val="bg1"/>
                </a:solidFill>
              </a:rPr>
              <a:t>2</a:t>
            </a:r>
            <a:endParaRPr lang="en-US" sz="1200" dirty="0"/>
          </a:p>
        </p:txBody>
      </p:sp>
      <p:sp>
        <p:nvSpPr>
          <p:cNvPr id="11" name="Text 8"/>
          <p:cNvSpPr txBox="1"/>
          <p:nvPr/>
        </p:nvSpPr>
        <p:spPr>
          <a:xfrm>
            <a:off x="1325880" y="1691640"/>
            <a:ext cx="3657600" cy="457200"/>
          </a:xfrm>
          <a:prstGeom prst="rect">
            <a:avLst/>
          </a:prstGeom>
          <a:noFill/>
          <a:ln/>
        </p:spPr>
        <p:txBody>
          <a:bodyPr wrap="square" lIns="0" tIns="0" rIns="0" bIns="0" rtlCol="0" anchor="ctr"/>
          <a:lstStyle/>
          <a:p>
            <a:pPr indent="0" marL="0">
              <a:buNone/>
            </a:pPr>
            <a:r>
              <a:rPr lang="en-US" sz="1400" b="1" dirty="0">
                <a:solidFill>
                  <a:schemeClr val="accent1"/>
                </a:solidFill>
              </a:rPr>
              <a:t>Nasal cavity  </a:t>
            </a:r>
            <a:pPr indent="0" marL="0">
              <a:buNone/>
            </a:pPr>
            <a:r>
              <a:rPr lang="en-US" sz="1200" dirty="0">
                <a:solidFill>
                  <a:schemeClr val="tx1"/>
                </a:solidFill>
              </a:rPr>
              <a:t>Air is warmed, moistened and cleaned</a:t>
            </a:r>
            <a:endParaRPr lang="en-US" sz="1400" dirty="0"/>
          </a:p>
        </p:txBody>
      </p:sp>
      <p:sp>
        <p:nvSpPr>
          <p:cNvPr id="12" name="Shape 9"/>
          <p:cNvSpPr/>
          <p:nvPr/>
        </p:nvSpPr>
        <p:spPr>
          <a:xfrm>
            <a:off x="822960" y="2240280"/>
            <a:ext cx="4206240" cy="457200"/>
          </a:xfrm>
          <a:prstGeom prst="roundRect">
            <a:avLst>
              <a:gd name="adj" fmla="val 12000"/>
            </a:avLst>
          </a:prstGeom>
          <a:solidFill>
            <a:schemeClr val="accent3">
              <a:alpha val="15000"/>
            </a:schemeClr>
          </a:solidFill>
          <a:ln w="12700">
            <a:solidFill>
              <a:schemeClr val="accent3"/>
            </a:solidFill>
            <a:prstDash val="solid"/>
          </a:ln>
        </p:spPr>
      </p:sp>
      <p:sp>
        <p:nvSpPr>
          <p:cNvPr id="13" name="Shape 10"/>
          <p:cNvSpPr/>
          <p:nvPr/>
        </p:nvSpPr>
        <p:spPr>
          <a:xfrm>
            <a:off x="886968" y="2295144"/>
            <a:ext cx="347472" cy="347472"/>
          </a:xfrm>
          <a:prstGeom prst="ellipse">
            <a:avLst/>
          </a:prstGeom>
          <a:solidFill>
            <a:schemeClr val="accent3"/>
          </a:solidFill>
          <a:ln w="12700">
            <a:solidFill>
              <a:schemeClr val="accent3"/>
            </a:solidFill>
            <a:prstDash val="solid"/>
          </a:ln>
        </p:spPr>
      </p:sp>
      <p:sp>
        <p:nvSpPr>
          <p:cNvPr id="14" name="Text 11"/>
          <p:cNvSpPr txBox="1"/>
          <p:nvPr/>
        </p:nvSpPr>
        <p:spPr>
          <a:xfrm>
            <a:off x="886968" y="2295144"/>
            <a:ext cx="347472" cy="347472"/>
          </a:xfrm>
          <a:prstGeom prst="rect">
            <a:avLst/>
          </a:prstGeom>
          <a:noFill/>
          <a:ln/>
        </p:spPr>
        <p:txBody>
          <a:bodyPr wrap="square" lIns="0" tIns="0" rIns="0" bIns="0" rtlCol="0" anchor="ctr"/>
          <a:lstStyle/>
          <a:p>
            <a:pPr algn="ctr" indent="0" marL="0">
              <a:buNone/>
            </a:pPr>
            <a:r>
              <a:rPr lang="en-US" sz="1200" b="1" dirty="0">
                <a:solidFill>
                  <a:schemeClr val="bg1"/>
                </a:solidFill>
              </a:rPr>
              <a:t>3</a:t>
            </a:r>
            <a:endParaRPr lang="en-US" sz="1200" dirty="0"/>
          </a:p>
        </p:txBody>
      </p:sp>
      <p:sp>
        <p:nvSpPr>
          <p:cNvPr id="15" name="Text 12"/>
          <p:cNvSpPr txBox="1"/>
          <p:nvPr/>
        </p:nvSpPr>
        <p:spPr>
          <a:xfrm>
            <a:off x="1325880" y="2240280"/>
            <a:ext cx="3657600" cy="457200"/>
          </a:xfrm>
          <a:prstGeom prst="rect">
            <a:avLst/>
          </a:prstGeom>
          <a:noFill/>
          <a:ln/>
        </p:spPr>
        <p:txBody>
          <a:bodyPr wrap="square" lIns="0" tIns="0" rIns="0" bIns="0" rtlCol="0" anchor="ctr"/>
          <a:lstStyle/>
          <a:p>
            <a:pPr indent="0" marL="0">
              <a:buNone/>
            </a:pPr>
            <a:r>
              <a:rPr lang="en-US" sz="1400" b="1" dirty="0">
                <a:solidFill>
                  <a:schemeClr val="accent3"/>
                </a:solidFill>
              </a:rPr>
              <a:t>Larynx  </a:t>
            </a:r>
            <a:pPr indent="0" marL="0">
              <a:buNone/>
            </a:pPr>
            <a:r>
              <a:rPr lang="en-US" sz="1200" dirty="0">
                <a:solidFill>
                  <a:schemeClr val="tx1"/>
                </a:solidFill>
              </a:rPr>
              <a:t>The voice box, in the throat</a:t>
            </a:r>
            <a:endParaRPr lang="en-US" sz="1400" dirty="0"/>
          </a:p>
        </p:txBody>
      </p:sp>
      <p:sp>
        <p:nvSpPr>
          <p:cNvPr id="16" name="Shape 13"/>
          <p:cNvSpPr/>
          <p:nvPr/>
        </p:nvSpPr>
        <p:spPr>
          <a:xfrm>
            <a:off x="822960" y="2788920"/>
            <a:ext cx="4206240" cy="457200"/>
          </a:xfrm>
          <a:prstGeom prst="roundRect">
            <a:avLst>
              <a:gd name="adj" fmla="val 12000"/>
            </a:avLst>
          </a:prstGeom>
          <a:solidFill>
            <a:schemeClr val="accent3">
              <a:alpha val="15000"/>
            </a:schemeClr>
          </a:solidFill>
          <a:ln w="12700">
            <a:solidFill>
              <a:schemeClr val="accent3"/>
            </a:solidFill>
            <a:prstDash val="solid"/>
          </a:ln>
        </p:spPr>
      </p:sp>
      <p:sp>
        <p:nvSpPr>
          <p:cNvPr id="17" name="Shape 14"/>
          <p:cNvSpPr/>
          <p:nvPr/>
        </p:nvSpPr>
        <p:spPr>
          <a:xfrm>
            <a:off x="886968" y="2843784"/>
            <a:ext cx="347472" cy="347472"/>
          </a:xfrm>
          <a:prstGeom prst="ellipse">
            <a:avLst/>
          </a:prstGeom>
          <a:solidFill>
            <a:schemeClr val="accent3"/>
          </a:solidFill>
          <a:ln w="12700">
            <a:solidFill>
              <a:schemeClr val="accent3"/>
            </a:solidFill>
            <a:prstDash val="solid"/>
          </a:ln>
        </p:spPr>
      </p:sp>
      <p:sp>
        <p:nvSpPr>
          <p:cNvPr id="18" name="Text 15"/>
          <p:cNvSpPr txBox="1"/>
          <p:nvPr/>
        </p:nvSpPr>
        <p:spPr>
          <a:xfrm>
            <a:off x="886968" y="2843784"/>
            <a:ext cx="347472" cy="347472"/>
          </a:xfrm>
          <a:prstGeom prst="rect">
            <a:avLst/>
          </a:prstGeom>
          <a:noFill/>
          <a:ln/>
        </p:spPr>
        <p:txBody>
          <a:bodyPr wrap="square" lIns="0" tIns="0" rIns="0" bIns="0" rtlCol="0" anchor="ctr"/>
          <a:lstStyle/>
          <a:p>
            <a:pPr algn="ctr" indent="0" marL="0">
              <a:buNone/>
            </a:pPr>
            <a:r>
              <a:rPr lang="en-US" sz="1200" b="1" dirty="0">
                <a:solidFill>
                  <a:schemeClr val="bg1"/>
                </a:solidFill>
              </a:rPr>
              <a:t>4</a:t>
            </a:r>
            <a:endParaRPr lang="en-US" sz="1200" dirty="0"/>
          </a:p>
        </p:txBody>
      </p:sp>
      <p:sp>
        <p:nvSpPr>
          <p:cNvPr id="19" name="Text 16"/>
          <p:cNvSpPr txBox="1"/>
          <p:nvPr/>
        </p:nvSpPr>
        <p:spPr>
          <a:xfrm>
            <a:off x="1325880" y="2788920"/>
            <a:ext cx="3657600" cy="457200"/>
          </a:xfrm>
          <a:prstGeom prst="rect">
            <a:avLst/>
          </a:prstGeom>
          <a:noFill/>
          <a:ln/>
        </p:spPr>
        <p:txBody>
          <a:bodyPr wrap="square" lIns="0" tIns="0" rIns="0" bIns="0" rtlCol="0" anchor="ctr"/>
          <a:lstStyle/>
          <a:p>
            <a:pPr indent="0" marL="0">
              <a:buNone/>
            </a:pPr>
            <a:r>
              <a:rPr lang="en-US" sz="1400" b="1" dirty="0">
                <a:solidFill>
                  <a:schemeClr val="accent3"/>
                </a:solidFill>
              </a:rPr>
              <a:t>Epiglottis  </a:t>
            </a:r>
            <a:pPr indent="0" marL="0">
              <a:buNone/>
            </a:pPr>
            <a:r>
              <a:rPr lang="en-US" sz="1200" dirty="0">
                <a:solidFill>
                  <a:schemeClr val="tx1"/>
                </a:solidFill>
              </a:rPr>
              <a:t>A flap that stops food going down the windpipe</a:t>
            </a:r>
            <a:endParaRPr lang="en-US" sz="1400" dirty="0"/>
          </a:p>
        </p:txBody>
      </p:sp>
      <p:sp>
        <p:nvSpPr>
          <p:cNvPr id="20" name="Shape 17"/>
          <p:cNvSpPr/>
          <p:nvPr/>
        </p:nvSpPr>
        <p:spPr>
          <a:xfrm>
            <a:off x="822960" y="3337560"/>
            <a:ext cx="4206240" cy="457200"/>
          </a:xfrm>
          <a:prstGeom prst="roundRect">
            <a:avLst>
              <a:gd name="adj" fmla="val 12000"/>
            </a:avLst>
          </a:prstGeom>
          <a:solidFill>
            <a:schemeClr val="tx2">
              <a:alpha val="15000"/>
            </a:schemeClr>
          </a:solidFill>
          <a:ln w="12700">
            <a:solidFill>
              <a:schemeClr val="tx2"/>
            </a:solidFill>
            <a:prstDash val="solid"/>
          </a:ln>
        </p:spPr>
      </p:sp>
      <p:sp>
        <p:nvSpPr>
          <p:cNvPr id="21" name="Shape 18"/>
          <p:cNvSpPr/>
          <p:nvPr/>
        </p:nvSpPr>
        <p:spPr>
          <a:xfrm>
            <a:off x="886968" y="3392424"/>
            <a:ext cx="347472" cy="347472"/>
          </a:xfrm>
          <a:prstGeom prst="ellipse">
            <a:avLst/>
          </a:prstGeom>
          <a:solidFill>
            <a:schemeClr val="tx2"/>
          </a:solidFill>
          <a:ln w="12700">
            <a:solidFill>
              <a:schemeClr val="tx2"/>
            </a:solidFill>
            <a:prstDash val="solid"/>
          </a:ln>
        </p:spPr>
      </p:sp>
      <p:sp>
        <p:nvSpPr>
          <p:cNvPr id="22" name="Text 19"/>
          <p:cNvSpPr txBox="1"/>
          <p:nvPr/>
        </p:nvSpPr>
        <p:spPr>
          <a:xfrm>
            <a:off x="886968" y="3392424"/>
            <a:ext cx="347472" cy="347472"/>
          </a:xfrm>
          <a:prstGeom prst="rect">
            <a:avLst/>
          </a:prstGeom>
          <a:noFill/>
          <a:ln/>
        </p:spPr>
        <p:txBody>
          <a:bodyPr wrap="square" lIns="0" tIns="0" rIns="0" bIns="0" rtlCol="0" anchor="ctr"/>
          <a:lstStyle/>
          <a:p>
            <a:pPr algn="ctr" indent="0" marL="0">
              <a:buNone/>
            </a:pPr>
            <a:r>
              <a:rPr lang="en-US" sz="1200" b="1" dirty="0">
                <a:solidFill>
                  <a:schemeClr val="bg1"/>
                </a:solidFill>
              </a:rPr>
              <a:t>5</a:t>
            </a:r>
            <a:endParaRPr lang="en-US" sz="1200" dirty="0"/>
          </a:p>
        </p:txBody>
      </p:sp>
      <p:sp>
        <p:nvSpPr>
          <p:cNvPr id="23" name="Text 20"/>
          <p:cNvSpPr txBox="1"/>
          <p:nvPr/>
        </p:nvSpPr>
        <p:spPr>
          <a:xfrm>
            <a:off x="1325880" y="3337560"/>
            <a:ext cx="3657600" cy="457200"/>
          </a:xfrm>
          <a:prstGeom prst="rect">
            <a:avLst/>
          </a:prstGeom>
          <a:noFill/>
          <a:ln/>
        </p:spPr>
        <p:txBody>
          <a:bodyPr wrap="square" lIns="0" tIns="0" rIns="0" bIns="0" rtlCol="0" anchor="ctr"/>
          <a:lstStyle/>
          <a:p>
            <a:pPr indent="0" marL="0">
              <a:buNone/>
            </a:pPr>
            <a:r>
              <a:rPr lang="en-US" sz="1400" b="1" dirty="0">
                <a:solidFill>
                  <a:schemeClr val="tx2"/>
                </a:solidFill>
              </a:rPr>
              <a:t>Trachea  </a:t>
            </a:r>
            <a:pPr indent="0" marL="0">
              <a:buNone/>
            </a:pPr>
            <a:r>
              <a:rPr lang="en-US" sz="1200" dirty="0">
                <a:solidFill>
                  <a:schemeClr val="tx1"/>
                </a:solidFill>
              </a:rPr>
              <a:t>The windpipe</a:t>
            </a:r>
            <a:endParaRPr lang="en-US" sz="1400" dirty="0"/>
          </a:p>
        </p:txBody>
      </p:sp>
      <p:sp>
        <p:nvSpPr>
          <p:cNvPr id="24" name="Shape 21"/>
          <p:cNvSpPr/>
          <p:nvPr/>
        </p:nvSpPr>
        <p:spPr>
          <a:xfrm>
            <a:off x="822960" y="3886200"/>
            <a:ext cx="4206240" cy="457200"/>
          </a:xfrm>
          <a:prstGeom prst="roundRect">
            <a:avLst>
              <a:gd name="adj" fmla="val 12000"/>
            </a:avLst>
          </a:prstGeom>
          <a:solidFill>
            <a:schemeClr val="accent6">
              <a:alpha val="15000"/>
            </a:schemeClr>
          </a:solidFill>
          <a:ln w="12700">
            <a:solidFill>
              <a:schemeClr val="accent6"/>
            </a:solidFill>
            <a:prstDash val="solid"/>
          </a:ln>
        </p:spPr>
      </p:sp>
      <p:sp>
        <p:nvSpPr>
          <p:cNvPr id="25" name="Shape 22"/>
          <p:cNvSpPr/>
          <p:nvPr/>
        </p:nvSpPr>
        <p:spPr>
          <a:xfrm>
            <a:off x="886968" y="3941064"/>
            <a:ext cx="347472" cy="347472"/>
          </a:xfrm>
          <a:prstGeom prst="ellipse">
            <a:avLst/>
          </a:prstGeom>
          <a:solidFill>
            <a:schemeClr val="accent6"/>
          </a:solidFill>
          <a:ln w="12700">
            <a:solidFill>
              <a:schemeClr val="accent6"/>
            </a:solidFill>
            <a:prstDash val="solid"/>
          </a:ln>
        </p:spPr>
      </p:sp>
      <p:sp>
        <p:nvSpPr>
          <p:cNvPr id="26" name="Text 23"/>
          <p:cNvSpPr txBox="1"/>
          <p:nvPr/>
        </p:nvSpPr>
        <p:spPr>
          <a:xfrm>
            <a:off x="886968" y="3941064"/>
            <a:ext cx="347472" cy="347472"/>
          </a:xfrm>
          <a:prstGeom prst="rect">
            <a:avLst/>
          </a:prstGeom>
          <a:noFill/>
          <a:ln/>
        </p:spPr>
        <p:txBody>
          <a:bodyPr wrap="square" lIns="0" tIns="0" rIns="0" bIns="0" rtlCol="0" anchor="ctr"/>
          <a:lstStyle/>
          <a:p>
            <a:pPr algn="ctr" indent="0" marL="0">
              <a:buNone/>
            </a:pPr>
            <a:r>
              <a:rPr lang="en-US" sz="1200" b="1" dirty="0">
                <a:solidFill>
                  <a:schemeClr val="bg1"/>
                </a:solidFill>
              </a:rPr>
              <a:t>6</a:t>
            </a:r>
            <a:endParaRPr lang="en-US" sz="1200" dirty="0"/>
          </a:p>
        </p:txBody>
      </p:sp>
      <p:sp>
        <p:nvSpPr>
          <p:cNvPr id="27" name="Text 24"/>
          <p:cNvSpPr txBox="1"/>
          <p:nvPr/>
        </p:nvSpPr>
        <p:spPr>
          <a:xfrm>
            <a:off x="1325880" y="3886200"/>
            <a:ext cx="3657600" cy="457200"/>
          </a:xfrm>
          <a:prstGeom prst="rect">
            <a:avLst/>
          </a:prstGeom>
          <a:noFill/>
          <a:ln/>
        </p:spPr>
        <p:txBody>
          <a:bodyPr wrap="square" lIns="0" tIns="0" rIns="0" bIns="0" rtlCol="0" anchor="ctr"/>
          <a:lstStyle/>
          <a:p>
            <a:pPr indent="0" marL="0">
              <a:buNone/>
            </a:pPr>
            <a:r>
              <a:rPr lang="en-US" sz="1400" b="1" dirty="0">
                <a:solidFill>
                  <a:schemeClr val="accent6"/>
                </a:solidFill>
              </a:rPr>
              <a:t>Bronchi  </a:t>
            </a:r>
            <a:pPr indent="0" marL="0">
              <a:buNone/>
            </a:pPr>
            <a:r>
              <a:rPr lang="en-US" sz="1200" dirty="0">
                <a:solidFill>
                  <a:schemeClr val="tx1"/>
                </a:solidFill>
              </a:rPr>
              <a:t>Two tubes, one into each lung</a:t>
            </a:r>
            <a:endParaRPr lang="en-US" sz="1400" dirty="0"/>
          </a:p>
        </p:txBody>
      </p:sp>
      <p:sp>
        <p:nvSpPr>
          <p:cNvPr id="28" name="Shape 25"/>
          <p:cNvSpPr/>
          <p:nvPr/>
        </p:nvSpPr>
        <p:spPr>
          <a:xfrm>
            <a:off x="822960" y="4434840"/>
            <a:ext cx="4206240" cy="457200"/>
          </a:xfrm>
          <a:prstGeom prst="roundRect">
            <a:avLst>
              <a:gd name="adj" fmla="val 12000"/>
            </a:avLst>
          </a:prstGeom>
          <a:solidFill>
            <a:schemeClr val="accent6">
              <a:alpha val="15000"/>
            </a:schemeClr>
          </a:solidFill>
          <a:ln w="12700">
            <a:solidFill>
              <a:schemeClr val="accent6"/>
            </a:solidFill>
            <a:prstDash val="solid"/>
          </a:ln>
        </p:spPr>
      </p:sp>
      <p:sp>
        <p:nvSpPr>
          <p:cNvPr id="29" name="Shape 26"/>
          <p:cNvSpPr/>
          <p:nvPr/>
        </p:nvSpPr>
        <p:spPr>
          <a:xfrm>
            <a:off x="886968" y="4489704"/>
            <a:ext cx="347472" cy="347472"/>
          </a:xfrm>
          <a:prstGeom prst="ellipse">
            <a:avLst/>
          </a:prstGeom>
          <a:solidFill>
            <a:schemeClr val="accent6"/>
          </a:solidFill>
          <a:ln w="12700">
            <a:solidFill>
              <a:schemeClr val="accent6"/>
            </a:solidFill>
            <a:prstDash val="solid"/>
          </a:ln>
        </p:spPr>
      </p:sp>
      <p:sp>
        <p:nvSpPr>
          <p:cNvPr id="30" name="Text 27"/>
          <p:cNvSpPr txBox="1"/>
          <p:nvPr/>
        </p:nvSpPr>
        <p:spPr>
          <a:xfrm>
            <a:off x="886968" y="4489704"/>
            <a:ext cx="347472" cy="347472"/>
          </a:xfrm>
          <a:prstGeom prst="rect">
            <a:avLst/>
          </a:prstGeom>
          <a:noFill/>
          <a:ln/>
        </p:spPr>
        <p:txBody>
          <a:bodyPr wrap="square" lIns="0" tIns="0" rIns="0" bIns="0" rtlCol="0" anchor="ctr"/>
          <a:lstStyle/>
          <a:p>
            <a:pPr algn="ctr" indent="0" marL="0">
              <a:buNone/>
            </a:pPr>
            <a:r>
              <a:rPr lang="en-US" sz="1200" b="1" dirty="0">
                <a:solidFill>
                  <a:schemeClr val="bg1"/>
                </a:solidFill>
              </a:rPr>
              <a:t>7</a:t>
            </a:r>
            <a:endParaRPr lang="en-US" sz="1200" dirty="0"/>
          </a:p>
        </p:txBody>
      </p:sp>
      <p:sp>
        <p:nvSpPr>
          <p:cNvPr id="31" name="Text 28"/>
          <p:cNvSpPr txBox="1"/>
          <p:nvPr/>
        </p:nvSpPr>
        <p:spPr>
          <a:xfrm>
            <a:off x="1325880" y="4434840"/>
            <a:ext cx="3657600" cy="457200"/>
          </a:xfrm>
          <a:prstGeom prst="rect">
            <a:avLst/>
          </a:prstGeom>
          <a:noFill/>
          <a:ln/>
        </p:spPr>
        <p:txBody>
          <a:bodyPr wrap="square" lIns="0" tIns="0" rIns="0" bIns="0" rtlCol="0" anchor="ctr"/>
          <a:lstStyle/>
          <a:p>
            <a:pPr indent="0" marL="0">
              <a:buNone/>
            </a:pPr>
            <a:r>
              <a:rPr lang="en-US" sz="1400" b="1" dirty="0">
                <a:solidFill>
                  <a:schemeClr val="accent6"/>
                </a:solidFill>
              </a:rPr>
              <a:t>Bronchioles  </a:t>
            </a:r>
            <a:pPr indent="0" marL="0">
              <a:buNone/>
            </a:pPr>
            <a:r>
              <a:rPr lang="en-US" sz="1200" dirty="0">
                <a:solidFill>
                  <a:schemeClr val="tx1"/>
                </a:solidFill>
              </a:rPr>
              <a:t>Smaller and smaller tubes</a:t>
            </a:r>
            <a:endParaRPr lang="en-US" sz="1400" dirty="0"/>
          </a:p>
        </p:txBody>
      </p:sp>
      <p:sp>
        <p:nvSpPr>
          <p:cNvPr id="32" name="Shape 29"/>
          <p:cNvSpPr/>
          <p:nvPr/>
        </p:nvSpPr>
        <p:spPr>
          <a:xfrm>
            <a:off x="822960" y="4983480"/>
            <a:ext cx="4206240" cy="457200"/>
          </a:xfrm>
          <a:prstGeom prst="roundRect">
            <a:avLst>
              <a:gd name="adj" fmla="val 12000"/>
            </a:avLst>
          </a:prstGeom>
          <a:solidFill>
            <a:schemeClr val="accent2">
              <a:alpha val="15000"/>
            </a:schemeClr>
          </a:solidFill>
          <a:ln w="12700">
            <a:solidFill>
              <a:schemeClr val="accent2"/>
            </a:solidFill>
            <a:prstDash val="solid"/>
          </a:ln>
        </p:spPr>
      </p:sp>
      <p:sp>
        <p:nvSpPr>
          <p:cNvPr id="33" name="Shape 30"/>
          <p:cNvSpPr/>
          <p:nvPr/>
        </p:nvSpPr>
        <p:spPr>
          <a:xfrm>
            <a:off x="886968" y="5038344"/>
            <a:ext cx="347472" cy="347472"/>
          </a:xfrm>
          <a:prstGeom prst="ellipse">
            <a:avLst/>
          </a:prstGeom>
          <a:solidFill>
            <a:schemeClr val="accent2"/>
          </a:solidFill>
          <a:ln w="12700">
            <a:solidFill>
              <a:schemeClr val="accent2"/>
            </a:solidFill>
            <a:prstDash val="solid"/>
          </a:ln>
        </p:spPr>
      </p:sp>
      <p:sp>
        <p:nvSpPr>
          <p:cNvPr id="34" name="Text 31"/>
          <p:cNvSpPr txBox="1"/>
          <p:nvPr/>
        </p:nvSpPr>
        <p:spPr>
          <a:xfrm>
            <a:off x="886968" y="5038344"/>
            <a:ext cx="347472" cy="347472"/>
          </a:xfrm>
          <a:prstGeom prst="rect">
            <a:avLst/>
          </a:prstGeom>
          <a:noFill/>
          <a:ln/>
        </p:spPr>
        <p:txBody>
          <a:bodyPr wrap="square" lIns="0" tIns="0" rIns="0" bIns="0" rtlCol="0" anchor="ctr"/>
          <a:lstStyle/>
          <a:p>
            <a:pPr algn="ctr" indent="0" marL="0">
              <a:buNone/>
            </a:pPr>
            <a:r>
              <a:rPr lang="en-US" sz="1200" b="1" dirty="0">
                <a:solidFill>
                  <a:schemeClr val="bg1"/>
                </a:solidFill>
              </a:rPr>
              <a:t>8</a:t>
            </a:r>
            <a:endParaRPr lang="en-US" sz="1200" dirty="0"/>
          </a:p>
        </p:txBody>
      </p:sp>
      <p:sp>
        <p:nvSpPr>
          <p:cNvPr id="35" name="Text 32"/>
          <p:cNvSpPr txBox="1"/>
          <p:nvPr/>
        </p:nvSpPr>
        <p:spPr>
          <a:xfrm>
            <a:off x="1325880" y="4983480"/>
            <a:ext cx="3657600" cy="457200"/>
          </a:xfrm>
          <a:prstGeom prst="rect">
            <a:avLst/>
          </a:prstGeom>
          <a:noFill/>
          <a:ln/>
        </p:spPr>
        <p:txBody>
          <a:bodyPr wrap="square" lIns="0" tIns="0" rIns="0" bIns="0" rtlCol="0" anchor="ctr"/>
          <a:lstStyle/>
          <a:p>
            <a:pPr indent="0" marL="0">
              <a:buNone/>
            </a:pPr>
            <a:r>
              <a:rPr lang="en-US" sz="1400" b="1" dirty="0">
                <a:solidFill>
                  <a:schemeClr val="accent2"/>
                </a:solidFill>
              </a:rPr>
              <a:t>Alveoli  </a:t>
            </a:r>
            <a:pPr indent="0" marL="0">
              <a:buNone/>
            </a:pPr>
            <a:r>
              <a:rPr lang="en-US" sz="1200" dirty="0">
                <a:solidFill>
                  <a:schemeClr val="tx1"/>
                </a:solidFill>
              </a:rPr>
              <a:t>Tiny air sacs: oxygen passes into the blood</a:t>
            </a:r>
            <a:endParaRPr lang="en-US" sz="1400" dirty="0"/>
          </a:p>
        </p:txBody>
      </p:sp>
      <p:sp>
        <p:nvSpPr>
          <p:cNvPr id="36" name="Shape 33"/>
          <p:cNvSpPr/>
          <p:nvPr/>
        </p:nvSpPr>
        <p:spPr>
          <a:xfrm>
            <a:off x="411480" y="1188720"/>
            <a:ext cx="274320" cy="4297680"/>
          </a:xfrm>
          <a:prstGeom prst="downArrow">
            <a:avLst/>
          </a:prstGeom>
          <a:solidFill>
            <a:schemeClr val="tx2"/>
          </a:solidFill>
          <a:ln w="12700">
            <a:solidFill>
              <a:schemeClr val="tx2"/>
            </a:solidFill>
            <a:prstDash val="solid"/>
          </a:ln>
        </p:spPr>
      </p:sp>
      <p:pic>
        <p:nvPicPr>
          <p:cNvPr id="37" name="Image 0" descr="img/r7.png">    </p:cNvPr>
          <p:cNvPicPr>
            <a:picLocks noChangeAspect="1"/>
          </p:cNvPicPr>
          <p:nvPr/>
        </p:nvPicPr>
        <p:blipFill>
          <a:blip r:embed="rId1"/>
          <a:stretch>
            <a:fillRect/>
          </a:stretch>
        </p:blipFill>
        <p:spPr>
          <a:xfrm>
            <a:off x="5303520" y="1417619"/>
            <a:ext cx="3383280" cy="3885601"/>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From the nose to the windpipe</a:t>
            </a:r>
            <a:endParaRPr lang="en-US" sz="2800" dirty="0"/>
          </a:p>
        </p:txBody>
      </p:sp>
      <p:sp>
        <p:nvSpPr>
          <p:cNvPr id="4" name="Shape 1"/>
          <p:cNvSpPr/>
          <p:nvPr/>
        </p:nvSpPr>
        <p:spPr>
          <a:xfrm>
            <a:off x="457200" y="1188720"/>
            <a:ext cx="4754880" cy="987552"/>
          </a:xfrm>
          <a:prstGeom prst="roundRect">
            <a:avLst>
              <a:gd name="adj" fmla="val 7407"/>
            </a:avLst>
          </a:prstGeom>
          <a:solidFill>
            <a:schemeClr val="accent1">
              <a:alpha val="12000"/>
            </a:schemeClr>
          </a:solidFill>
          <a:ln w="12700">
            <a:solidFill>
              <a:schemeClr val="accent1">
                <a:alpha val="40000"/>
              </a:schemeClr>
            </a:solidFill>
            <a:prstDash val="solid"/>
          </a:ln>
        </p:spPr>
      </p:sp>
      <p:sp>
        <p:nvSpPr>
          <p:cNvPr id="5" name="Shape 2"/>
          <p:cNvSpPr/>
          <p:nvPr/>
        </p:nvSpPr>
        <p:spPr>
          <a:xfrm>
            <a:off x="594360" y="1325880"/>
            <a:ext cx="548640" cy="548640"/>
          </a:xfrm>
          <a:prstGeom prst="ellipse">
            <a:avLst/>
          </a:prstGeom>
          <a:solidFill>
            <a:schemeClr val="accent1"/>
          </a:solidFill>
          <a:ln w="12700">
            <a:solidFill>
              <a:schemeClr val="accent1"/>
            </a:solidFill>
            <a:prstDash val="solid"/>
          </a:ln>
        </p:spPr>
      </p:sp>
      <p:pic>
        <p:nvPicPr>
          <p:cNvPr id="6" name="Image 0" descr="preencoded.png">    </p:cNvPr>
          <p:cNvPicPr>
            <a:picLocks noChangeAspect="1"/>
          </p:cNvPicPr>
          <p:nvPr/>
        </p:nvPicPr>
        <p:blipFill>
          <a:blip r:embed="rId1"/>
          <a:stretch>
            <a:fillRect/>
          </a:stretch>
        </p:blipFill>
        <p:spPr>
          <a:xfrm>
            <a:off x="726034" y="1457554"/>
            <a:ext cx="285293" cy="285293"/>
          </a:xfrm>
          <a:prstGeom prst="rect">
            <a:avLst/>
          </a:prstGeom>
        </p:spPr>
      </p:pic>
      <p:sp>
        <p:nvSpPr>
          <p:cNvPr id="7" name="Text 3"/>
          <p:cNvSpPr txBox="1"/>
          <p:nvPr/>
        </p:nvSpPr>
        <p:spPr>
          <a:xfrm>
            <a:off x="1280160" y="1298448"/>
            <a:ext cx="3794760" cy="804672"/>
          </a:xfrm>
          <a:prstGeom prst="rect">
            <a:avLst/>
          </a:prstGeom>
          <a:noFill/>
          <a:ln/>
        </p:spPr>
        <p:txBody>
          <a:bodyPr wrap="square" lIns="0" tIns="0" rIns="0" bIns="0" rtlCol="0" anchor="t"/>
          <a:lstStyle/>
          <a:p>
            <a:pPr indent="0" marL="0">
              <a:buNone/>
            </a:pPr>
            <a:r>
              <a:rPr lang="en-US" sz="1500" b="1" dirty="0">
                <a:solidFill>
                  <a:schemeClr val="accent1"/>
                </a:solidFill>
              </a:rPr>
              <a:t>Nasal cavity</a:t>
            </a:r>
            <a:endParaRPr lang="en-US" sz="1500" dirty="0"/>
          </a:p>
          <a:p>
            <a:pPr indent="0" marL="0">
              <a:spcBef>
                <a:spcPts val="400"/>
              </a:spcBef>
              <a:buNone/>
            </a:pPr>
            <a:r>
              <a:rPr lang="en-US" sz="1400" dirty="0">
                <a:solidFill>
                  <a:schemeClr val="tx1"/>
                </a:solidFill>
              </a:rPr>
              <a:t>Warms, moistens and cleans the air</a:t>
            </a:r>
            <a:endParaRPr lang="en-US" sz="1500" dirty="0"/>
          </a:p>
        </p:txBody>
      </p:sp>
      <p:sp>
        <p:nvSpPr>
          <p:cNvPr id="8" name="Shape 4"/>
          <p:cNvSpPr/>
          <p:nvPr/>
        </p:nvSpPr>
        <p:spPr>
          <a:xfrm>
            <a:off x="457200" y="2286000"/>
            <a:ext cx="4754880" cy="987552"/>
          </a:xfrm>
          <a:prstGeom prst="roundRect">
            <a:avLst>
              <a:gd name="adj" fmla="val 7407"/>
            </a:avLst>
          </a:prstGeom>
          <a:solidFill>
            <a:schemeClr val="accent3">
              <a:alpha val="12000"/>
            </a:schemeClr>
          </a:solidFill>
          <a:ln w="12700">
            <a:solidFill>
              <a:schemeClr val="accent3">
                <a:alpha val="40000"/>
              </a:schemeClr>
            </a:solidFill>
            <a:prstDash val="solid"/>
          </a:ln>
        </p:spPr>
      </p:sp>
      <p:sp>
        <p:nvSpPr>
          <p:cNvPr id="9" name="Shape 5"/>
          <p:cNvSpPr/>
          <p:nvPr/>
        </p:nvSpPr>
        <p:spPr>
          <a:xfrm>
            <a:off x="594360" y="2423160"/>
            <a:ext cx="548640" cy="548640"/>
          </a:xfrm>
          <a:prstGeom prst="ellipse">
            <a:avLst/>
          </a:prstGeom>
          <a:solidFill>
            <a:schemeClr val="accent3"/>
          </a:solidFill>
          <a:ln w="12700">
            <a:solidFill>
              <a:schemeClr val="accent3"/>
            </a:solidFill>
            <a:prstDash val="solid"/>
          </a:ln>
        </p:spPr>
      </p:sp>
      <p:pic>
        <p:nvPicPr>
          <p:cNvPr id="10" name="Image 1" descr="preencoded.png">    </p:cNvPr>
          <p:cNvPicPr>
            <a:picLocks noChangeAspect="1"/>
          </p:cNvPicPr>
          <p:nvPr/>
        </p:nvPicPr>
        <p:blipFill>
          <a:blip r:embed="rId2"/>
          <a:stretch>
            <a:fillRect/>
          </a:stretch>
        </p:blipFill>
        <p:spPr>
          <a:xfrm>
            <a:off x="726034" y="2554834"/>
            <a:ext cx="285293" cy="285293"/>
          </a:xfrm>
          <a:prstGeom prst="rect">
            <a:avLst/>
          </a:prstGeom>
        </p:spPr>
      </p:pic>
      <p:sp>
        <p:nvSpPr>
          <p:cNvPr id="11" name="Text 6"/>
          <p:cNvSpPr txBox="1"/>
          <p:nvPr/>
        </p:nvSpPr>
        <p:spPr>
          <a:xfrm>
            <a:off x="1280160" y="2395728"/>
            <a:ext cx="3794760" cy="804672"/>
          </a:xfrm>
          <a:prstGeom prst="rect">
            <a:avLst/>
          </a:prstGeom>
          <a:noFill/>
          <a:ln/>
        </p:spPr>
        <p:txBody>
          <a:bodyPr wrap="square" lIns="0" tIns="0" rIns="0" bIns="0" rtlCol="0" anchor="t"/>
          <a:lstStyle/>
          <a:p>
            <a:pPr indent="0" marL="0">
              <a:buNone/>
            </a:pPr>
            <a:r>
              <a:rPr lang="en-US" sz="1500" b="1" dirty="0">
                <a:solidFill>
                  <a:schemeClr val="accent3"/>
                </a:solidFill>
              </a:rPr>
              <a:t>Pharynx and larynx</a:t>
            </a:r>
            <a:endParaRPr lang="en-US" sz="1500" dirty="0"/>
          </a:p>
          <a:p>
            <a:pPr indent="0" marL="0">
              <a:spcBef>
                <a:spcPts val="400"/>
              </a:spcBef>
              <a:buNone/>
            </a:pPr>
            <a:r>
              <a:rPr lang="en-US" sz="1400" dirty="0">
                <a:solidFill>
                  <a:schemeClr val="tx1"/>
                </a:solidFill>
              </a:rPr>
              <a:t>Pharynx = the throat (air and food). Larynx = the voice box</a:t>
            </a:r>
            <a:endParaRPr lang="en-US" sz="1500" dirty="0"/>
          </a:p>
        </p:txBody>
      </p:sp>
      <p:sp>
        <p:nvSpPr>
          <p:cNvPr id="12" name="Shape 7"/>
          <p:cNvSpPr/>
          <p:nvPr/>
        </p:nvSpPr>
        <p:spPr>
          <a:xfrm>
            <a:off x="457200" y="3383280"/>
            <a:ext cx="4754880" cy="987552"/>
          </a:xfrm>
          <a:prstGeom prst="roundRect">
            <a:avLst>
              <a:gd name="adj" fmla="val 7407"/>
            </a:avLst>
          </a:prstGeom>
          <a:solidFill>
            <a:schemeClr val="accent5">
              <a:alpha val="12000"/>
            </a:schemeClr>
          </a:solidFill>
          <a:ln w="12700">
            <a:solidFill>
              <a:schemeClr val="accent5">
                <a:alpha val="40000"/>
              </a:schemeClr>
            </a:solidFill>
            <a:prstDash val="solid"/>
          </a:ln>
        </p:spPr>
      </p:sp>
      <p:sp>
        <p:nvSpPr>
          <p:cNvPr id="13" name="Shape 8"/>
          <p:cNvSpPr/>
          <p:nvPr/>
        </p:nvSpPr>
        <p:spPr>
          <a:xfrm>
            <a:off x="594360" y="3520440"/>
            <a:ext cx="548640" cy="548640"/>
          </a:xfrm>
          <a:prstGeom prst="ellipse">
            <a:avLst/>
          </a:prstGeom>
          <a:solidFill>
            <a:schemeClr val="accent5"/>
          </a:solidFill>
          <a:ln w="12700">
            <a:solidFill>
              <a:schemeClr val="accent5"/>
            </a:solidFill>
            <a:prstDash val="solid"/>
          </a:ln>
        </p:spPr>
      </p:sp>
      <p:pic>
        <p:nvPicPr>
          <p:cNvPr id="14" name="Image 2" descr="preencoded.png">    </p:cNvPr>
          <p:cNvPicPr>
            <a:picLocks noChangeAspect="1"/>
          </p:cNvPicPr>
          <p:nvPr/>
        </p:nvPicPr>
        <p:blipFill>
          <a:blip r:embed="rId3"/>
          <a:stretch>
            <a:fillRect/>
          </a:stretch>
        </p:blipFill>
        <p:spPr>
          <a:xfrm>
            <a:off x="726034" y="3652114"/>
            <a:ext cx="285293" cy="285293"/>
          </a:xfrm>
          <a:prstGeom prst="rect">
            <a:avLst/>
          </a:prstGeom>
        </p:spPr>
      </p:pic>
      <p:sp>
        <p:nvSpPr>
          <p:cNvPr id="15" name="Text 9"/>
          <p:cNvSpPr txBox="1"/>
          <p:nvPr/>
        </p:nvSpPr>
        <p:spPr>
          <a:xfrm>
            <a:off x="1280160" y="3493008"/>
            <a:ext cx="3794760" cy="804672"/>
          </a:xfrm>
          <a:prstGeom prst="rect">
            <a:avLst/>
          </a:prstGeom>
          <a:noFill/>
          <a:ln/>
        </p:spPr>
        <p:txBody>
          <a:bodyPr wrap="square" lIns="0" tIns="0" rIns="0" bIns="0" rtlCol="0" anchor="t"/>
          <a:lstStyle/>
          <a:p>
            <a:pPr indent="0" marL="0">
              <a:buNone/>
            </a:pPr>
            <a:r>
              <a:rPr lang="en-US" sz="1500" b="1" dirty="0">
                <a:solidFill>
                  <a:schemeClr val="accent5"/>
                </a:solidFill>
              </a:rPr>
              <a:t>Epiglottis</a:t>
            </a:r>
            <a:endParaRPr lang="en-US" sz="1500" dirty="0"/>
          </a:p>
          <a:p>
            <a:pPr indent="0" marL="0">
              <a:spcBef>
                <a:spcPts val="400"/>
              </a:spcBef>
              <a:buNone/>
            </a:pPr>
            <a:r>
              <a:rPr lang="en-US" sz="1400" dirty="0">
                <a:solidFill>
                  <a:schemeClr val="tx1"/>
                </a:solidFill>
              </a:rPr>
              <a:t>A lid that closes when we swallow, so food does not go down the windpipe</a:t>
            </a:r>
            <a:endParaRPr lang="en-US" sz="1500" dirty="0"/>
          </a:p>
        </p:txBody>
      </p:sp>
      <p:sp>
        <p:nvSpPr>
          <p:cNvPr id="16" name="Shape 10"/>
          <p:cNvSpPr/>
          <p:nvPr/>
        </p:nvSpPr>
        <p:spPr>
          <a:xfrm>
            <a:off x="457200" y="4480560"/>
            <a:ext cx="4754880" cy="987552"/>
          </a:xfrm>
          <a:prstGeom prst="roundRect">
            <a:avLst>
              <a:gd name="adj" fmla="val 7407"/>
            </a:avLst>
          </a:prstGeom>
          <a:solidFill>
            <a:schemeClr val="tx2">
              <a:alpha val="12000"/>
            </a:schemeClr>
          </a:solidFill>
          <a:ln w="12700">
            <a:solidFill>
              <a:schemeClr val="tx2">
                <a:alpha val="40000"/>
              </a:schemeClr>
            </a:solidFill>
            <a:prstDash val="solid"/>
          </a:ln>
        </p:spPr>
      </p:sp>
      <p:sp>
        <p:nvSpPr>
          <p:cNvPr id="17" name="Shape 11"/>
          <p:cNvSpPr/>
          <p:nvPr/>
        </p:nvSpPr>
        <p:spPr>
          <a:xfrm>
            <a:off x="594360" y="4617720"/>
            <a:ext cx="548640" cy="548640"/>
          </a:xfrm>
          <a:prstGeom prst="ellipse">
            <a:avLst/>
          </a:prstGeom>
          <a:solidFill>
            <a:schemeClr val="tx2"/>
          </a:solidFill>
          <a:ln w="12700">
            <a:solidFill>
              <a:schemeClr val="tx2"/>
            </a:solidFill>
            <a:prstDash val="solid"/>
          </a:ln>
        </p:spPr>
      </p:sp>
      <p:pic>
        <p:nvPicPr>
          <p:cNvPr id="18" name="Image 3" descr="preencoded.png">    </p:cNvPr>
          <p:cNvPicPr>
            <a:picLocks noChangeAspect="1"/>
          </p:cNvPicPr>
          <p:nvPr/>
        </p:nvPicPr>
        <p:blipFill>
          <a:blip r:embed="rId4"/>
          <a:stretch>
            <a:fillRect/>
          </a:stretch>
        </p:blipFill>
        <p:spPr>
          <a:xfrm>
            <a:off x="726034" y="4749394"/>
            <a:ext cx="285293" cy="285293"/>
          </a:xfrm>
          <a:prstGeom prst="rect">
            <a:avLst/>
          </a:prstGeom>
        </p:spPr>
      </p:pic>
      <p:sp>
        <p:nvSpPr>
          <p:cNvPr id="19" name="Text 12"/>
          <p:cNvSpPr txBox="1"/>
          <p:nvPr/>
        </p:nvSpPr>
        <p:spPr>
          <a:xfrm>
            <a:off x="1280160" y="4590288"/>
            <a:ext cx="3794760" cy="804672"/>
          </a:xfrm>
          <a:prstGeom prst="rect">
            <a:avLst/>
          </a:prstGeom>
          <a:noFill/>
          <a:ln/>
        </p:spPr>
        <p:txBody>
          <a:bodyPr wrap="square" lIns="0" tIns="0" rIns="0" bIns="0" rtlCol="0" anchor="t"/>
          <a:lstStyle/>
          <a:p>
            <a:pPr indent="0" marL="0">
              <a:buNone/>
            </a:pPr>
            <a:r>
              <a:rPr lang="en-US" sz="1500" b="1" dirty="0">
                <a:solidFill>
                  <a:schemeClr val="tx2"/>
                </a:solidFill>
              </a:rPr>
              <a:t>Trachea</a:t>
            </a:r>
            <a:endParaRPr lang="en-US" sz="1500" dirty="0"/>
          </a:p>
          <a:p>
            <a:pPr indent="0" marL="0">
              <a:spcBef>
                <a:spcPts val="400"/>
              </a:spcBef>
              <a:buNone/>
            </a:pPr>
            <a:r>
              <a:rPr lang="en-US" sz="1400" dirty="0">
                <a:solidFill>
                  <a:schemeClr val="tx1"/>
                </a:solidFill>
              </a:rPr>
              <a:t>The windpipe: a flexible tube held open by rings of cartilage</a:t>
            </a:r>
            <a:endParaRPr lang="en-US" sz="1500" dirty="0"/>
          </a:p>
        </p:txBody>
      </p:sp>
      <p:pic>
        <p:nvPicPr>
          <p:cNvPr id="20" name="Image 4" descr="img/r8.png">    </p:cNvPr>
          <p:cNvPicPr>
            <a:picLocks noChangeAspect="1"/>
          </p:cNvPicPr>
          <p:nvPr/>
        </p:nvPicPr>
        <p:blipFill>
          <a:blip r:embed="rId5"/>
          <a:stretch>
            <a:fillRect/>
          </a:stretch>
        </p:blipFill>
        <p:spPr>
          <a:xfrm>
            <a:off x="5585486" y="1188720"/>
            <a:ext cx="3002228" cy="2377440"/>
          </a:xfrm>
          <a:prstGeom prst="rect">
            <a:avLst/>
          </a:prstGeom>
        </p:spPr>
      </p:pic>
      <p:pic>
        <p:nvPicPr>
          <p:cNvPr id="21" name="Image 5" descr="img/r9.png">    </p:cNvPr>
          <p:cNvPicPr>
            <a:picLocks noChangeAspect="1"/>
          </p:cNvPicPr>
          <p:nvPr/>
        </p:nvPicPr>
        <p:blipFill>
          <a:blip r:embed="rId6"/>
          <a:stretch>
            <a:fillRect/>
          </a:stretch>
        </p:blipFill>
        <p:spPr>
          <a:xfrm>
            <a:off x="6033334" y="3657600"/>
            <a:ext cx="2106532" cy="192024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Alveoli: where air meets blood</a:t>
            </a:r>
            <a:endParaRPr lang="en-US" sz="2800" dirty="0"/>
          </a:p>
        </p:txBody>
      </p:sp>
      <p:pic>
        <p:nvPicPr>
          <p:cNvPr id="4" name="Image 0" descr="img/r12.png">    </p:cNvPr>
          <p:cNvPicPr>
            <a:picLocks noChangeAspect="1"/>
          </p:cNvPicPr>
          <p:nvPr/>
        </p:nvPicPr>
        <p:blipFill>
          <a:blip r:embed="rId1"/>
          <a:stretch>
            <a:fillRect/>
          </a:stretch>
        </p:blipFill>
        <p:spPr>
          <a:xfrm>
            <a:off x="638805" y="1143000"/>
            <a:ext cx="3934470" cy="3291840"/>
          </a:xfrm>
          <a:prstGeom prst="rect">
            <a:avLst/>
          </a:prstGeom>
        </p:spPr>
      </p:pic>
      <p:sp>
        <p:nvSpPr>
          <p:cNvPr id="5" name="Shape 1"/>
          <p:cNvSpPr/>
          <p:nvPr/>
        </p:nvSpPr>
        <p:spPr>
          <a:xfrm>
            <a:off x="5029200" y="1188720"/>
            <a:ext cx="3657600" cy="1280160"/>
          </a:xfrm>
          <a:prstGeom prst="roundRect">
            <a:avLst>
              <a:gd name="adj" fmla="val 5714"/>
            </a:avLst>
          </a:prstGeom>
          <a:solidFill>
            <a:schemeClr val="accent3">
              <a:alpha val="12000"/>
            </a:schemeClr>
          </a:solidFill>
          <a:ln w="12700">
            <a:solidFill>
              <a:schemeClr val="accent3">
                <a:alpha val="40000"/>
              </a:schemeClr>
            </a:solidFill>
            <a:prstDash val="solid"/>
          </a:ln>
        </p:spPr>
      </p:sp>
      <p:sp>
        <p:nvSpPr>
          <p:cNvPr id="6" name="Shape 2"/>
          <p:cNvSpPr/>
          <p:nvPr/>
        </p:nvSpPr>
        <p:spPr>
          <a:xfrm>
            <a:off x="5166360" y="1325880"/>
            <a:ext cx="502920" cy="502920"/>
          </a:xfrm>
          <a:prstGeom prst="ellipse">
            <a:avLst/>
          </a:prstGeom>
          <a:solidFill>
            <a:schemeClr val="accent3"/>
          </a:solidFill>
          <a:ln w="12700">
            <a:solidFill>
              <a:schemeClr val="accent3"/>
            </a:solidFill>
            <a:prstDash val="solid"/>
          </a:ln>
        </p:spPr>
      </p:sp>
      <p:pic>
        <p:nvPicPr>
          <p:cNvPr id="7" name="Image 1" descr="preencoded.png">    </p:cNvPr>
          <p:cNvPicPr>
            <a:picLocks noChangeAspect="1"/>
          </p:cNvPicPr>
          <p:nvPr/>
        </p:nvPicPr>
        <p:blipFill>
          <a:blip r:embed="rId2"/>
          <a:stretch>
            <a:fillRect/>
          </a:stretch>
        </p:blipFill>
        <p:spPr>
          <a:xfrm>
            <a:off x="5287061" y="1446581"/>
            <a:ext cx="261518" cy="261518"/>
          </a:xfrm>
          <a:prstGeom prst="rect">
            <a:avLst/>
          </a:prstGeom>
        </p:spPr>
      </p:pic>
      <p:sp>
        <p:nvSpPr>
          <p:cNvPr id="8" name="Text 3"/>
          <p:cNvSpPr txBox="1"/>
          <p:nvPr/>
        </p:nvSpPr>
        <p:spPr>
          <a:xfrm>
            <a:off x="5806440" y="1298448"/>
            <a:ext cx="2743200" cy="1097280"/>
          </a:xfrm>
          <a:prstGeom prst="rect">
            <a:avLst/>
          </a:prstGeom>
          <a:noFill/>
          <a:ln/>
        </p:spPr>
        <p:txBody>
          <a:bodyPr wrap="square" lIns="0" tIns="0" rIns="0" bIns="0" rtlCol="0" anchor="t"/>
          <a:lstStyle/>
          <a:p>
            <a:pPr indent="0" marL="0">
              <a:buNone/>
            </a:pPr>
            <a:r>
              <a:rPr lang="en-US" sz="1600" b="1" dirty="0">
                <a:solidFill>
                  <a:schemeClr val="accent3"/>
                </a:solidFill>
              </a:rPr>
              <a:t>Blue capillaries</a:t>
            </a:r>
            <a:endParaRPr lang="en-US" sz="1600" dirty="0"/>
          </a:p>
          <a:p>
            <a:pPr indent="0" marL="0">
              <a:spcBef>
                <a:spcPts val="400"/>
              </a:spcBef>
              <a:buNone/>
            </a:pPr>
            <a:r>
              <a:rPr lang="en-US" sz="1400" dirty="0">
                <a:solidFill>
                  <a:schemeClr val="tx1"/>
                </a:solidFill>
              </a:rPr>
              <a:t>Bring oxygen-poor blood from the heart to the alveoli</a:t>
            </a:r>
            <a:endParaRPr lang="en-US" sz="1600" dirty="0"/>
          </a:p>
        </p:txBody>
      </p:sp>
      <p:sp>
        <p:nvSpPr>
          <p:cNvPr id="9" name="Shape 4"/>
          <p:cNvSpPr/>
          <p:nvPr/>
        </p:nvSpPr>
        <p:spPr>
          <a:xfrm>
            <a:off x="5029200" y="2606040"/>
            <a:ext cx="3657600" cy="1280160"/>
          </a:xfrm>
          <a:prstGeom prst="roundRect">
            <a:avLst>
              <a:gd name="adj" fmla="val 5714"/>
            </a:avLst>
          </a:prstGeom>
          <a:solidFill>
            <a:schemeClr val="accent2">
              <a:alpha val="12000"/>
            </a:schemeClr>
          </a:solidFill>
          <a:ln w="12700">
            <a:solidFill>
              <a:schemeClr val="accent2">
                <a:alpha val="40000"/>
              </a:schemeClr>
            </a:solidFill>
            <a:prstDash val="solid"/>
          </a:ln>
        </p:spPr>
      </p:sp>
      <p:sp>
        <p:nvSpPr>
          <p:cNvPr id="10" name="Shape 5"/>
          <p:cNvSpPr/>
          <p:nvPr/>
        </p:nvSpPr>
        <p:spPr>
          <a:xfrm>
            <a:off x="5166360" y="2743200"/>
            <a:ext cx="502920" cy="502920"/>
          </a:xfrm>
          <a:prstGeom prst="ellipse">
            <a:avLst/>
          </a:prstGeom>
          <a:solidFill>
            <a:schemeClr val="accent2"/>
          </a:solidFill>
          <a:ln w="12700">
            <a:solidFill>
              <a:schemeClr val="accent2"/>
            </a:solidFill>
            <a:prstDash val="solid"/>
          </a:ln>
        </p:spPr>
      </p:sp>
      <p:pic>
        <p:nvPicPr>
          <p:cNvPr id="11" name="Image 2" descr="preencoded.png">    </p:cNvPr>
          <p:cNvPicPr>
            <a:picLocks noChangeAspect="1"/>
          </p:cNvPicPr>
          <p:nvPr/>
        </p:nvPicPr>
        <p:blipFill>
          <a:blip r:embed="rId3"/>
          <a:stretch>
            <a:fillRect/>
          </a:stretch>
        </p:blipFill>
        <p:spPr>
          <a:xfrm>
            <a:off x="5287061" y="2863901"/>
            <a:ext cx="261518" cy="261518"/>
          </a:xfrm>
          <a:prstGeom prst="rect">
            <a:avLst/>
          </a:prstGeom>
        </p:spPr>
      </p:pic>
      <p:sp>
        <p:nvSpPr>
          <p:cNvPr id="12" name="Text 6"/>
          <p:cNvSpPr txBox="1"/>
          <p:nvPr/>
        </p:nvSpPr>
        <p:spPr>
          <a:xfrm>
            <a:off x="5806440" y="2715768"/>
            <a:ext cx="2743200" cy="1097280"/>
          </a:xfrm>
          <a:prstGeom prst="rect">
            <a:avLst/>
          </a:prstGeom>
          <a:noFill/>
          <a:ln/>
        </p:spPr>
        <p:txBody>
          <a:bodyPr wrap="square" lIns="0" tIns="0" rIns="0" bIns="0" rtlCol="0" anchor="t"/>
          <a:lstStyle/>
          <a:p>
            <a:pPr indent="0" marL="0">
              <a:buNone/>
            </a:pPr>
            <a:r>
              <a:rPr lang="en-US" sz="1600" b="1" dirty="0">
                <a:solidFill>
                  <a:schemeClr val="accent2"/>
                </a:solidFill>
              </a:rPr>
              <a:t>Red capillaries</a:t>
            </a:r>
            <a:endParaRPr lang="en-US" sz="1600" dirty="0"/>
          </a:p>
          <a:p>
            <a:pPr indent="0" marL="0">
              <a:spcBef>
                <a:spcPts val="400"/>
              </a:spcBef>
              <a:buNone/>
            </a:pPr>
            <a:r>
              <a:rPr lang="en-US" sz="1400" dirty="0">
                <a:solidFill>
                  <a:schemeClr val="tx1"/>
                </a:solidFill>
              </a:rPr>
              <a:t>Take oxygen-rich blood back to the heart</a:t>
            </a:r>
            <a:endParaRPr lang="en-US" sz="1600" dirty="0"/>
          </a:p>
        </p:txBody>
      </p:sp>
      <p:sp>
        <p:nvSpPr>
          <p:cNvPr id="13" name="Shape 7"/>
          <p:cNvSpPr/>
          <p:nvPr/>
        </p:nvSpPr>
        <p:spPr>
          <a:xfrm>
            <a:off x="5029200" y="4023360"/>
            <a:ext cx="3657600" cy="1325880"/>
          </a:xfrm>
          <a:prstGeom prst="roundRect">
            <a:avLst>
              <a:gd name="adj" fmla="val 5517"/>
            </a:avLst>
          </a:prstGeom>
          <a:solidFill>
            <a:schemeClr val="accent4">
              <a:alpha val="12000"/>
            </a:schemeClr>
          </a:solidFill>
          <a:ln w="12700">
            <a:solidFill>
              <a:schemeClr val="accent4">
                <a:alpha val="45000"/>
              </a:schemeClr>
            </a:solidFill>
            <a:prstDash val="solid"/>
          </a:ln>
        </p:spPr>
      </p:sp>
      <p:sp>
        <p:nvSpPr>
          <p:cNvPr id="14" name="Text 8"/>
          <p:cNvSpPr txBox="1"/>
          <p:nvPr/>
        </p:nvSpPr>
        <p:spPr>
          <a:xfrm>
            <a:off x="5120640" y="4069080"/>
            <a:ext cx="3474720" cy="1234440"/>
          </a:xfrm>
          <a:prstGeom prst="rect">
            <a:avLst/>
          </a:prstGeom>
          <a:noFill/>
          <a:ln/>
        </p:spPr>
        <p:txBody>
          <a:bodyPr wrap="square" lIns="0" tIns="0" rIns="0" bIns="0" rtlCol="0" anchor="ctr"/>
          <a:lstStyle/>
          <a:p>
            <a:pPr algn="ctr" indent="0" marL="0">
              <a:buNone/>
            </a:pPr>
            <a:r>
              <a:rPr lang="en-US" sz="2400" b="1" dirty="0">
                <a:solidFill>
                  <a:schemeClr val="accent4"/>
                </a:solidFill>
              </a:rPr>
              <a:t>300 to 500 million</a:t>
            </a:r>
            <a:endParaRPr lang="en-US" sz="2400" dirty="0"/>
          </a:p>
          <a:p>
            <a:pPr algn="ctr" indent="0" marL="0">
              <a:buNone/>
            </a:pPr>
            <a:r>
              <a:rPr lang="en-US" sz="1400" dirty="0">
                <a:solidFill>
                  <a:schemeClr val="tx1"/>
                </a:solidFill>
              </a:rPr>
              <a:t>alveoli in an adult's lungs</a:t>
            </a:r>
            <a:endParaRPr lang="en-US" sz="2400" dirty="0"/>
          </a:p>
        </p:txBody>
      </p:sp>
      <p:sp>
        <p:nvSpPr>
          <p:cNvPr id="15" name="Shape 9"/>
          <p:cNvSpPr/>
          <p:nvPr/>
        </p:nvSpPr>
        <p:spPr>
          <a:xfrm>
            <a:off x="457200" y="4617720"/>
            <a:ext cx="4297680" cy="731520"/>
          </a:xfrm>
          <a:prstGeom prst="roundRect">
            <a:avLst>
              <a:gd name="adj" fmla="val 12500"/>
            </a:avLst>
          </a:prstGeom>
          <a:solidFill>
            <a:schemeClr val="bg2"/>
          </a:solidFill>
          <a:ln w="12700">
            <a:solidFill>
              <a:schemeClr val="accent1"/>
            </a:solidFill>
            <a:prstDash val="solid"/>
          </a:ln>
        </p:spPr>
      </p:sp>
      <p:sp>
        <p:nvSpPr>
          <p:cNvPr id="16" name="Text 10"/>
          <p:cNvSpPr txBox="1"/>
          <p:nvPr/>
        </p:nvSpPr>
        <p:spPr>
          <a:xfrm>
            <a:off x="594360" y="4617720"/>
            <a:ext cx="4023360" cy="731520"/>
          </a:xfrm>
          <a:prstGeom prst="rect">
            <a:avLst/>
          </a:prstGeom>
          <a:noFill/>
          <a:ln/>
        </p:spPr>
        <p:txBody>
          <a:bodyPr wrap="square" lIns="0" tIns="0" rIns="0" bIns="0" rtlCol="0" anchor="ctr"/>
          <a:lstStyle/>
          <a:p>
            <a:pPr indent="0" marL="0">
              <a:buNone/>
            </a:pPr>
            <a:r>
              <a:rPr lang="en-US" sz="1500" b="1" dirty="0">
                <a:solidFill>
                  <a:schemeClr val="accent1"/>
                </a:solidFill>
              </a:rPr>
              <a:t>In simple terms:  </a:t>
            </a:r>
            <a:pPr indent="0" marL="0">
              <a:buNone/>
            </a:pPr>
            <a:r>
              <a:rPr lang="en-US" sz="1500" dirty="0">
                <a:solidFill>
                  <a:schemeClr val="tx1"/>
                </a:solidFill>
              </a:rPr>
              <a:t>blue arrives empty, red leaves full of oxygen.</a:t>
            </a:r>
            <a:endParaRPr lang="en-US" sz="15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The breathing muscles</a:t>
            </a:r>
            <a:endParaRPr lang="en-US" sz="2800" dirty="0"/>
          </a:p>
        </p:txBody>
      </p:sp>
      <p:pic>
        <p:nvPicPr>
          <p:cNvPr id="4" name="Image 0" descr="img/r14.png">    </p:cNvPr>
          <p:cNvPicPr>
            <a:picLocks noChangeAspect="1"/>
          </p:cNvPicPr>
          <p:nvPr/>
        </p:nvPicPr>
        <p:blipFill>
          <a:blip r:embed="rId1"/>
          <a:stretch>
            <a:fillRect/>
          </a:stretch>
        </p:blipFill>
        <p:spPr>
          <a:xfrm>
            <a:off x="4480560" y="1262540"/>
            <a:ext cx="4206240" cy="3144199"/>
          </a:xfrm>
          <a:prstGeom prst="rect">
            <a:avLst/>
          </a:prstGeom>
        </p:spPr>
      </p:pic>
      <p:sp>
        <p:nvSpPr>
          <p:cNvPr id="5" name="Shape 1"/>
          <p:cNvSpPr/>
          <p:nvPr/>
        </p:nvSpPr>
        <p:spPr>
          <a:xfrm>
            <a:off x="457200" y="1234440"/>
            <a:ext cx="3840480" cy="1600200"/>
          </a:xfrm>
          <a:prstGeom prst="roundRect">
            <a:avLst>
              <a:gd name="adj" fmla="val 4571"/>
            </a:avLst>
          </a:prstGeom>
          <a:solidFill>
            <a:schemeClr val="accent6">
              <a:alpha val="12000"/>
            </a:schemeClr>
          </a:solidFill>
          <a:ln w="12700">
            <a:solidFill>
              <a:schemeClr val="accent6">
                <a:alpha val="40000"/>
              </a:schemeClr>
            </a:solidFill>
            <a:prstDash val="solid"/>
          </a:ln>
        </p:spPr>
      </p:sp>
      <p:sp>
        <p:nvSpPr>
          <p:cNvPr id="6" name="Shape 2"/>
          <p:cNvSpPr/>
          <p:nvPr/>
        </p:nvSpPr>
        <p:spPr>
          <a:xfrm>
            <a:off x="594360" y="1371600"/>
            <a:ext cx="502920" cy="502920"/>
          </a:xfrm>
          <a:prstGeom prst="ellipse">
            <a:avLst/>
          </a:prstGeom>
          <a:solidFill>
            <a:schemeClr val="accent6"/>
          </a:solidFill>
          <a:ln w="12700">
            <a:solidFill>
              <a:schemeClr val="accent6"/>
            </a:solidFill>
            <a:prstDash val="solid"/>
          </a:ln>
        </p:spPr>
      </p:sp>
      <p:pic>
        <p:nvPicPr>
          <p:cNvPr id="7" name="Image 1" descr="preencoded.png">    </p:cNvPr>
          <p:cNvPicPr>
            <a:picLocks noChangeAspect="1"/>
          </p:cNvPicPr>
          <p:nvPr/>
        </p:nvPicPr>
        <p:blipFill>
          <a:blip r:embed="rId2"/>
          <a:stretch>
            <a:fillRect/>
          </a:stretch>
        </p:blipFill>
        <p:spPr>
          <a:xfrm>
            <a:off x="715061" y="1492301"/>
            <a:ext cx="261518" cy="261518"/>
          </a:xfrm>
          <a:prstGeom prst="rect">
            <a:avLst/>
          </a:prstGeom>
        </p:spPr>
      </p:pic>
      <p:sp>
        <p:nvSpPr>
          <p:cNvPr id="8" name="Text 3"/>
          <p:cNvSpPr txBox="1"/>
          <p:nvPr/>
        </p:nvSpPr>
        <p:spPr>
          <a:xfrm>
            <a:off x="1234440" y="1344168"/>
            <a:ext cx="2926080" cy="1417320"/>
          </a:xfrm>
          <a:prstGeom prst="rect">
            <a:avLst/>
          </a:prstGeom>
          <a:noFill/>
          <a:ln/>
        </p:spPr>
        <p:txBody>
          <a:bodyPr wrap="square" lIns="0" tIns="0" rIns="0" bIns="0" rtlCol="0" anchor="t"/>
          <a:lstStyle/>
          <a:p>
            <a:pPr indent="0" marL="0">
              <a:buNone/>
            </a:pPr>
            <a:r>
              <a:rPr lang="en-US" sz="1600" b="1" dirty="0">
                <a:solidFill>
                  <a:schemeClr val="accent6"/>
                </a:solidFill>
              </a:rPr>
              <a:t>Diaphragm</a:t>
            </a:r>
            <a:endParaRPr lang="en-US" sz="1600" dirty="0"/>
          </a:p>
          <a:p>
            <a:pPr indent="0" marL="0">
              <a:spcBef>
                <a:spcPts val="400"/>
              </a:spcBef>
              <a:buNone/>
            </a:pPr>
            <a:r>
              <a:rPr lang="en-US" sz="1500" dirty="0">
                <a:solidFill>
                  <a:schemeClr val="tx1"/>
                </a:solidFill>
              </a:rPr>
              <a:t>A dome-shaped sheet of muscle under the lungs. The main breathing muscle.</a:t>
            </a:r>
            <a:endParaRPr lang="en-US" sz="1600" dirty="0"/>
          </a:p>
        </p:txBody>
      </p:sp>
      <p:sp>
        <p:nvSpPr>
          <p:cNvPr id="9" name="Shape 4"/>
          <p:cNvSpPr/>
          <p:nvPr/>
        </p:nvSpPr>
        <p:spPr>
          <a:xfrm>
            <a:off x="457200" y="2971800"/>
            <a:ext cx="3840480" cy="1600200"/>
          </a:xfrm>
          <a:prstGeom prst="roundRect">
            <a:avLst>
              <a:gd name="adj" fmla="val 4571"/>
            </a:avLst>
          </a:prstGeom>
          <a:solidFill>
            <a:schemeClr val="accent1">
              <a:alpha val="12000"/>
            </a:schemeClr>
          </a:solidFill>
          <a:ln w="12700">
            <a:solidFill>
              <a:schemeClr val="accent1">
                <a:alpha val="40000"/>
              </a:schemeClr>
            </a:solidFill>
            <a:prstDash val="solid"/>
          </a:ln>
        </p:spPr>
      </p:sp>
      <p:sp>
        <p:nvSpPr>
          <p:cNvPr id="10" name="Shape 5"/>
          <p:cNvSpPr/>
          <p:nvPr/>
        </p:nvSpPr>
        <p:spPr>
          <a:xfrm>
            <a:off x="594360" y="3108960"/>
            <a:ext cx="502920" cy="502920"/>
          </a:xfrm>
          <a:prstGeom prst="ellipse">
            <a:avLst/>
          </a:prstGeom>
          <a:solidFill>
            <a:schemeClr val="accent1"/>
          </a:solidFill>
          <a:ln w="12700">
            <a:solidFill>
              <a:schemeClr val="accent1"/>
            </a:solidFill>
            <a:prstDash val="solid"/>
          </a:ln>
        </p:spPr>
      </p:sp>
      <p:pic>
        <p:nvPicPr>
          <p:cNvPr id="11" name="Image 2" descr="preencoded.png">    </p:cNvPr>
          <p:cNvPicPr>
            <a:picLocks noChangeAspect="1"/>
          </p:cNvPicPr>
          <p:nvPr/>
        </p:nvPicPr>
        <p:blipFill>
          <a:blip r:embed="rId3"/>
          <a:stretch>
            <a:fillRect/>
          </a:stretch>
        </p:blipFill>
        <p:spPr>
          <a:xfrm>
            <a:off x="715061" y="3229661"/>
            <a:ext cx="261518" cy="261518"/>
          </a:xfrm>
          <a:prstGeom prst="rect">
            <a:avLst/>
          </a:prstGeom>
        </p:spPr>
      </p:pic>
      <p:sp>
        <p:nvSpPr>
          <p:cNvPr id="12" name="Text 6"/>
          <p:cNvSpPr txBox="1"/>
          <p:nvPr/>
        </p:nvSpPr>
        <p:spPr>
          <a:xfrm>
            <a:off x="1234440" y="3081528"/>
            <a:ext cx="2926080" cy="1417320"/>
          </a:xfrm>
          <a:prstGeom prst="rect">
            <a:avLst/>
          </a:prstGeom>
          <a:noFill/>
          <a:ln/>
        </p:spPr>
        <p:txBody>
          <a:bodyPr wrap="square" lIns="0" tIns="0" rIns="0" bIns="0" rtlCol="0" anchor="t"/>
          <a:lstStyle/>
          <a:p>
            <a:pPr indent="0" marL="0">
              <a:buNone/>
            </a:pPr>
            <a:r>
              <a:rPr lang="en-US" sz="1600" b="1" dirty="0">
                <a:solidFill>
                  <a:schemeClr val="accent1"/>
                </a:solidFill>
              </a:rPr>
              <a:t>Intercostal muscles</a:t>
            </a:r>
            <a:endParaRPr lang="en-US" sz="1600" dirty="0"/>
          </a:p>
          <a:p>
            <a:pPr indent="0" marL="0">
              <a:spcBef>
                <a:spcPts val="400"/>
              </a:spcBef>
              <a:buNone/>
            </a:pPr>
            <a:r>
              <a:rPr lang="en-US" sz="1500" dirty="0">
                <a:solidFill>
                  <a:schemeClr val="tx1"/>
                </a:solidFill>
              </a:rPr>
              <a:t>Muscles between the ribs. They lift the rib cage so the chest gets bigger.</a:t>
            </a:r>
            <a:endParaRPr lang="en-US" sz="1600" dirty="0"/>
          </a:p>
        </p:txBody>
      </p:sp>
      <p:sp>
        <p:nvSpPr>
          <p:cNvPr id="13" name="Shape 7"/>
          <p:cNvSpPr/>
          <p:nvPr/>
        </p:nvSpPr>
        <p:spPr>
          <a:xfrm>
            <a:off x="457200" y="4754880"/>
            <a:ext cx="8229600" cy="685800"/>
          </a:xfrm>
          <a:prstGeom prst="roundRect">
            <a:avLst>
              <a:gd name="adj" fmla="val 13333"/>
            </a:avLst>
          </a:prstGeom>
          <a:solidFill>
            <a:schemeClr val="bg2"/>
          </a:solidFill>
          <a:ln w="12700">
            <a:solidFill>
              <a:schemeClr val="accent1"/>
            </a:solidFill>
            <a:prstDash val="solid"/>
          </a:ln>
        </p:spPr>
      </p:sp>
      <p:sp>
        <p:nvSpPr>
          <p:cNvPr id="14" name="Text 8"/>
          <p:cNvSpPr txBox="1"/>
          <p:nvPr/>
        </p:nvSpPr>
        <p:spPr>
          <a:xfrm>
            <a:off x="594360" y="4754880"/>
            <a:ext cx="7955280" cy="685800"/>
          </a:xfrm>
          <a:prstGeom prst="rect">
            <a:avLst/>
          </a:prstGeom>
          <a:noFill/>
          <a:ln/>
        </p:spPr>
        <p:txBody>
          <a:bodyPr wrap="square" lIns="0" tIns="0" rIns="0" bIns="0" rtlCol="0" anchor="ctr"/>
          <a:lstStyle/>
          <a:p>
            <a:pPr indent="0" marL="0">
              <a:buNone/>
            </a:pPr>
            <a:r>
              <a:rPr lang="en-US" sz="1500" b="1" dirty="0">
                <a:solidFill>
                  <a:schemeClr val="accent1"/>
                </a:solidFill>
              </a:rPr>
              <a:t>In simple terms:  </a:t>
            </a:r>
            <a:pPr indent="0" marL="0">
              <a:buNone/>
            </a:pPr>
            <a:r>
              <a:rPr lang="en-US" sz="1500" dirty="0">
                <a:solidFill>
                  <a:schemeClr val="tx1"/>
                </a:solidFill>
              </a:rPr>
              <a:t>the lungs cannot move on their own. The diaphragm and rib muscles do the work.</a:t>
            </a:r>
            <a:endParaRPr lang="en-US" sz="15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Breathing in and breathing out</a:t>
            </a:r>
            <a:endParaRPr lang="en-US" sz="2800" dirty="0"/>
          </a:p>
        </p:txBody>
      </p:sp>
      <p:pic>
        <p:nvPicPr>
          <p:cNvPr id="4" name="Image 0" descr="img/r19.png">    </p:cNvPr>
          <p:cNvPicPr>
            <a:picLocks noChangeAspect="1"/>
          </p:cNvPicPr>
          <p:nvPr/>
        </p:nvPicPr>
        <p:blipFill>
          <a:blip r:embed="rId1"/>
          <a:stretch>
            <a:fillRect/>
          </a:stretch>
        </p:blipFill>
        <p:spPr>
          <a:xfrm>
            <a:off x="457200" y="1174433"/>
            <a:ext cx="4572000" cy="2863215"/>
          </a:xfrm>
          <a:prstGeom prst="rect">
            <a:avLst/>
          </a:prstGeom>
        </p:spPr>
      </p:pic>
      <p:sp>
        <p:nvSpPr>
          <p:cNvPr id="5" name="Shape 1"/>
          <p:cNvSpPr/>
          <p:nvPr/>
        </p:nvSpPr>
        <p:spPr>
          <a:xfrm>
            <a:off x="5257800" y="1188720"/>
            <a:ext cx="3429000" cy="2103120"/>
          </a:xfrm>
          <a:prstGeom prst="roundRect">
            <a:avLst>
              <a:gd name="adj" fmla="val 3478"/>
            </a:avLst>
          </a:prstGeom>
          <a:solidFill>
            <a:schemeClr val="accent1">
              <a:alpha val="12000"/>
            </a:schemeClr>
          </a:solidFill>
          <a:ln w="12700">
            <a:solidFill>
              <a:schemeClr val="accent1">
                <a:alpha val="40000"/>
              </a:schemeClr>
            </a:solidFill>
            <a:prstDash val="solid"/>
          </a:ln>
        </p:spPr>
      </p:sp>
      <p:sp>
        <p:nvSpPr>
          <p:cNvPr id="6" name="Shape 2"/>
          <p:cNvSpPr/>
          <p:nvPr/>
        </p:nvSpPr>
        <p:spPr>
          <a:xfrm>
            <a:off x="5394960" y="1325880"/>
            <a:ext cx="502920" cy="502920"/>
          </a:xfrm>
          <a:prstGeom prst="ellipse">
            <a:avLst/>
          </a:prstGeom>
          <a:solidFill>
            <a:schemeClr val="accent1"/>
          </a:solidFill>
          <a:ln w="12700">
            <a:solidFill>
              <a:schemeClr val="accent1"/>
            </a:solidFill>
            <a:prstDash val="solid"/>
          </a:ln>
        </p:spPr>
      </p:sp>
      <p:pic>
        <p:nvPicPr>
          <p:cNvPr id="7" name="Image 1" descr="preencoded.png">    </p:cNvPr>
          <p:cNvPicPr>
            <a:picLocks noChangeAspect="1"/>
          </p:cNvPicPr>
          <p:nvPr/>
        </p:nvPicPr>
        <p:blipFill>
          <a:blip r:embed="rId2"/>
          <a:stretch>
            <a:fillRect/>
          </a:stretch>
        </p:blipFill>
        <p:spPr>
          <a:xfrm>
            <a:off x="5515661" y="1446581"/>
            <a:ext cx="261518" cy="261518"/>
          </a:xfrm>
          <a:prstGeom prst="rect">
            <a:avLst/>
          </a:prstGeom>
        </p:spPr>
      </p:pic>
      <p:sp>
        <p:nvSpPr>
          <p:cNvPr id="8" name="Text 3"/>
          <p:cNvSpPr txBox="1"/>
          <p:nvPr/>
        </p:nvSpPr>
        <p:spPr>
          <a:xfrm>
            <a:off x="6035040" y="1298448"/>
            <a:ext cx="2514600" cy="1920240"/>
          </a:xfrm>
          <a:prstGeom prst="rect">
            <a:avLst/>
          </a:prstGeom>
          <a:noFill/>
          <a:ln/>
        </p:spPr>
        <p:txBody>
          <a:bodyPr wrap="square" lIns="0" tIns="0" rIns="0" bIns="0" rtlCol="0" anchor="t"/>
          <a:lstStyle/>
          <a:p>
            <a:pPr indent="0" marL="0">
              <a:buNone/>
            </a:pPr>
            <a:r>
              <a:rPr lang="en-US" sz="1600" b="1" dirty="0">
                <a:solidFill>
                  <a:schemeClr val="accent1"/>
                </a:solidFill>
              </a:rPr>
              <a:t>Breathing in</a:t>
            </a:r>
            <a:endParaRPr lang="en-US" sz="1600" dirty="0"/>
          </a:p>
          <a:p>
            <a:pPr marL="152400" indent="-152400">
              <a:spcBef>
                <a:spcPts val="400"/>
              </a:spcBef>
              <a:buSzPct val="100000"/>
              <a:buChar char="•"/>
            </a:pPr>
            <a:r>
              <a:rPr lang="en-US" sz="1400" dirty="0">
                <a:solidFill>
                  <a:schemeClr val="tx1"/>
                </a:solidFill>
              </a:rPr>
              <a:t>Diaphragm contracts and moves down</a:t>
            </a:r>
            <a:endParaRPr lang="en-US" sz="1600" dirty="0"/>
          </a:p>
          <a:p>
            <a:pPr marL="152400" indent="-152400">
              <a:spcBef>
                <a:spcPts val="300"/>
              </a:spcBef>
              <a:buSzPct val="100000"/>
              <a:buChar char="•"/>
            </a:pPr>
            <a:r>
              <a:rPr lang="en-US" sz="1400" dirty="0">
                <a:solidFill>
                  <a:schemeClr val="tx1"/>
                </a:solidFill>
              </a:rPr>
              <a:t>Ribs move up and out</a:t>
            </a:r>
            <a:endParaRPr lang="en-US" sz="1600" dirty="0"/>
          </a:p>
          <a:p>
            <a:pPr marL="152400" indent="-152400">
              <a:spcBef>
                <a:spcPts val="300"/>
              </a:spcBef>
              <a:buSzPct val="100000"/>
              <a:buChar char="•"/>
            </a:pPr>
            <a:r>
              <a:rPr lang="en-US" sz="1400" dirty="0">
                <a:solidFill>
                  <a:schemeClr val="tx1"/>
                </a:solidFill>
              </a:rPr>
              <a:t>Chest gets bigger: air rushes in</a:t>
            </a:r>
            <a:endParaRPr lang="en-US" sz="1600" dirty="0"/>
          </a:p>
        </p:txBody>
      </p:sp>
      <p:sp>
        <p:nvSpPr>
          <p:cNvPr id="9" name="Shape 4"/>
          <p:cNvSpPr/>
          <p:nvPr/>
        </p:nvSpPr>
        <p:spPr>
          <a:xfrm>
            <a:off x="5257800" y="3429000"/>
            <a:ext cx="3429000" cy="2103120"/>
          </a:xfrm>
          <a:prstGeom prst="roundRect">
            <a:avLst>
              <a:gd name="adj" fmla="val 3478"/>
            </a:avLst>
          </a:prstGeom>
          <a:solidFill>
            <a:schemeClr val="accent6">
              <a:alpha val="12000"/>
            </a:schemeClr>
          </a:solidFill>
          <a:ln w="12700">
            <a:solidFill>
              <a:schemeClr val="accent6">
                <a:alpha val="40000"/>
              </a:schemeClr>
            </a:solidFill>
            <a:prstDash val="solid"/>
          </a:ln>
        </p:spPr>
      </p:sp>
      <p:sp>
        <p:nvSpPr>
          <p:cNvPr id="10" name="Shape 5"/>
          <p:cNvSpPr/>
          <p:nvPr/>
        </p:nvSpPr>
        <p:spPr>
          <a:xfrm>
            <a:off x="5394960" y="3566160"/>
            <a:ext cx="502920" cy="502920"/>
          </a:xfrm>
          <a:prstGeom prst="ellipse">
            <a:avLst/>
          </a:prstGeom>
          <a:solidFill>
            <a:schemeClr val="accent6"/>
          </a:solidFill>
          <a:ln w="12700">
            <a:solidFill>
              <a:schemeClr val="accent6"/>
            </a:solidFill>
            <a:prstDash val="solid"/>
          </a:ln>
        </p:spPr>
      </p:sp>
      <p:pic>
        <p:nvPicPr>
          <p:cNvPr id="11" name="Image 2" descr="preencoded.png">    </p:cNvPr>
          <p:cNvPicPr>
            <a:picLocks noChangeAspect="1"/>
          </p:cNvPicPr>
          <p:nvPr/>
        </p:nvPicPr>
        <p:blipFill>
          <a:blip r:embed="rId3"/>
          <a:stretch>
            <a:fillRect/>
          </a:stretch>
        </p:blipFill>
        <p:spPr>
          <a:xfrm>
            <a:off x="5515661" y="3686861"/>
            <a:ext cx="261518" cy="261518"/>
          </a:xfrm>
          <a:prstGeom prst="rect">
            <a:avLst/>
          </a:prstGeom>
        </p:spPr>
      </p:pic>
      <p:sp>
        <p:nvSpPr>
          <p:cNvPr id="12" name="Text 6"/>
          <p:cNvSpPr txBox="1"/>
          <p:nvPr/>
        </p:nvSpPr>
        <p:spPr>
          <a:xfrm>
            <a:off x="6035040" y="3538728"/>
            <a:ext cx="2514600" cy="1920240"/>
          </a:xfrm>
          <a:prstGeom prst="rect">
            <a:avLst/>
          </a:prstGeom>
          <a:noFill/>
          <a:ln/>
        </p:spPr>
        <p:txBody>
          <a:bodyPr wrap="square" lIns="0" tIns="0" rIns="0" bIns="0" rtlCol="0" anchor="t"/>
          <a:lstStyle/>
          <a:p>
            <a:pPr indent="0" marL="0">
              <a:buNone/>
            </a:pPr>
            <a:r>
              <a:rPr lang="en-US" sz="1600" b="1" dirty="0">
                <a:solidFill>
                  <a:schemeClr val="accent6"/>
                </a:solidFill>
              </a:rPr>
              <a:t>Breathing out</a:t>
            </a:r>
            <a:endParaRPr lang="en-US" sz="1600" dirty="0"/>
          </a:p>
          <a:p>
            <a:pPr marL="152400" indent="-152400">
              <a:spcBef>
                <a:spcPts val="400"/>
              </a:spcBef>
              <a:buSzPct val="100000"/>
              <a:buChar char="•"/>
            </a:pPr>
            <a:r>
              <a:rPr lang="en-US" sz="1400" dirty="0">
                <a:solidFill>
                  <a:schemeClr val="tx1"/>
                </a:solidFill>
              </a:rPr>
              <a:t>Diaphragm relaxes and moves up</a:t>
            </a:r>
            <a:endParaRPr lang="en-US" sz="1600" dirty="0"/>
          </a:p>
          <a:p>
            <a:pPr marL="152400" indent="-152400">
              <a:spcBef>
                <a:spcPts val="300"/>
              </a:spcBef>
              <a:buSzPct val="100000"/>
              <a:buChar char="•"/>
            </a:pPr>
            <a:r>
              <a:rPr lang="en-US" sz="1400" dirty="0">
                <a:solidFill>
                  <a:schemeClr val="tx1"/>
                </a:solidFill>
              </a:rPr>
              <a:t>Ribs move down and in</a:t>
            </a:r>
            <a:endParaRPr lang="en-US" sz="1600" dirty="0"/>
          </a:p>
          <a:p>
            <a:pPr marL="152400" indent="-152400">
              <a:spcBef>
                <a:spcPts val="300"/>
              </a:spcBef>
              <a:buSzPct val="100000"/>
              <a:buChar char="•"/>
            </a:pPr>
            <a:r>
              <a:rPr lang="en-US" sz="1400" dirty="0">
                <a:solidFill>
                  <a:schemeClr val="tx1"/>
                </a:solidFill>
              </a:rPr>
              <a:t>Chest gets smaller: air is pushed out</a:t>
            </a:r>
            <a:endParaRPr lang="en-US" sz="1600" dirty="0"/>
          </a:p>
        </p:txBody>
      </p:sp>
      <p:sp>
        <p:nvSpPr>
          <p:cNvPr id="13" name="Shape 7"/>
          <p:cNvSpPr/>
          <p:nvPr/>
        </p:nvSpPr>
        <p:spPr>
          <a:xfrm>
            <a:off x="457200" y="4297680"/>
            <a:ext cx="4572000" cy="1188720"/>
          </a:xfrm>
          <a:prstGeom prst="roundRect">
            <a:avLst>
              <a:gd name="adj" fmla="val 7692"/>
            </a:avLst>
          </a:prstGeom>
          <a:solidFill>
            <a:schemeClr val="bg2"/>
          </a:solidFill>
          <a:ln w="12700">
            <a:solidFill>
              <a:schemeClr val="accent1"/>
            </a:solidFill>
            <a:prstDash val="solid"/>
          </a:ln>
        </p:spPr>
      </p:sp>
      <p:sp>
        <p:nvSpPr>
          <p:cNvPr id="14" name="Text 8"/>
          <p:cNvSpPr txBox="1"/>
          <p:nvPr/>
        </p:nvSpPr>
        <p:spPr>
          <a:xfrm>
            <a:off x="594360" y="4297680"/>
            <a:ext cx="4297680" cy="1188720"/>
          </a:xfrm>
          <a:prstGeom prst="rect">
            <a:avLst/>
          </a:prstGeom>
          <a:noFill/>
          <a:ln/>
        </p:spPr>
        <p:txBody>
          <a:bodyPr wrap="square" lIns="0" tIns="0" rIns="0" bIns="0" rtlCol="0" anchor="ctr"/>
          <a:lstStyle/>
          <a:p>
            <a:pPr indent="0" marL="0">
              <a:buNone/>
            </a:pPr>
            <a:r>
              <a:rPr lang="en-US" sz="1500" b="1" dirty="0">
                <a:solidFill>
                  <a:schemeClr val="accent1"/>
                </a:solidFill>
              </a:rPr>
              <a:t>In simple terms:  </a:t>
            </a:r>
            <a:pPr indent="0" marL="0">
              <a:buNone/>
            </a:pPr>
            <a:r>
              <a:rPr lang="en-US" sz="1500" dirty="0">
                <a:solidFill>
                  <a:schemeClr val="tx1"/>
                </a:solidFill>
              </a:rPr>
              <a:t>bigger chest = air in, smaller chest = air out. It works like a pair of bellows.</a:t>
            </a:r>
            <a:endParaRPr lang="en-US" sz="15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Why do we need oxygen?</a:t>
            </a:r>
            <a:endParaRPr lang="en-US" sz="2800" dirty="0"/>
          </a:p>
        </p:txBody>
      </p:sp>
      <p:sp>
        <p:nvSpPr>
          <p:cNvPr id="4" name="Shape 1"/>
          <p:cNvSpPr/>
          <p:nvPr/>
        </p:nvSpPr>
        <p:spPr>
          <a:xfrm>
            <a:off x="868680" y="1463040"/>
            <a:ext cx="1005840" cy="1005840"/>
          </a:xfrm>
          <a:prstGeom prst="ellipse">
            <a:avLst/>
          </a:prstGeom>
          <a:solidFill>
            <a:schemeClr val="accent1"/>
          </a:solidFill>
          <a:ln w="12700">
            <a:solidFill>
              <a:schemeClr val="accent1"/>
            </a:solidFill>
            <a:prstDash val="solid"/>
          </a:ln>
        </p:spPr>
      </p:sp>
      <p:pic>
        <p:nvPicPr>
          <p:cNvPr id="5" name="Image 0" descr="preencoded.png">    </p:cNvPr>
          <p:cNvPicPr>
            <a:picLocks noChangeAspect="1"/>
          </p:cNvPicPr>
          <p:nvPr/>
        </p:nvPicPr>
        <p:blipFill>
          <a:blip r:embed="rId1"/>
          <a:stretch>
            <a:fillRect/>
          </a:stretch>
        </p:blipFill>
        <p:spPr>
          <a:xfrm>
            <a:off x="1110082" y="1704442"/>
            <a:ext cx="523037" cy="523037"/>
          </a:xfrm>
          <a:prstGeom prst="rect">
            <a:avLst/>
          </a:prstGeom>
        </p:spPr>
      </p:pic>
      <p:sp>
        <p:nvSpPr>
          <p:cNvPr id="6" name="Text 2"/>
          <p:cNvSpPr txBox="1"/>
          <p:nvPr/>
        </p:nvSpPr>
        <p:spPr>
          <a:xfrm>
            <a:off x="457200" y="2606040"/>
            <a:ext cx="1828800" cy="822960"/>
          </a:xfrm>
          <a:prstGeom prst="rect">
            <a:avLst/>
          </a:prstGeom>
          <a:noFill/>
          <a:ln/>
        </p:spPr>
        <p:txBody>
          <a:bodyPr wrap="square" lIns="0" tIns="0" rIns="0" bIns="0" rtlCol="0" anchor="t"/>
          <a:lstStyle/>
          <a:p>
            <a:pPr algn="ctr" indent="0" marL="0">
              <a:buNone/>
            </a:pPr>
            <a:r>
              <a:rPr lang="en-US" sz="1500" b="1" dirty="0">
                <a:solidFill>
                  <a:schemeClr val="accent1"/>
                </a:solidFill>
              </a:rPr>
              <a:t>We breathe in oxygen</a:t>
            </a:r>
            <a:endParaRPr lang="en-US" sz="1500" dirty="0"/>
          </a:p>
        </p:txBody>
      </p:sp>
      <p:sp>
        <p:nvSpPr>
          <p:cNvPr id="7" name="Shape 3"/>
          <p:cNvSpPr/>
          <p:nvPr/>
        </p:nvSpPr>
        <p:spPr>
          <a:xfrm>
            <a:off x="2057400" y="1828800"/>
            <a:ext cx="411480" cy="320040"/>
          </a:xfrm>
          <a:prstGeom prst="rightArrow">
            <a:avLst/>
          </a:prstGeom>
          <a:solidFill>
            <a:schemeClr val="tx2"/>
          </a:solidFill>
          <a:ln w="12700">
            <a:solidFill>
              <a:schemeClr val="tx2"/>
            </a:solidFill>
            <a:prstDash val="solid"/>
          </a:ln>
        </p:spPr>
      </p:sp>
      <p:sp>
        <p:nvSpPr>
          <p:cNvPr id="8" name="Shape 4"/>
          <p:cNvSpPr/>
          <p:nvPr/>
        </p:nvSpPr>
        <p:spPr>
          <a:xfrm>
            <a:off x="3017520" y="1463040"/>
            <a:ext cx="1005840" cy="1005840"/>
          </a:xfrm>
          <a:prstGeom prst="ellipse">
            <a:avLst/>
          </a:prstGeom>
          <a:solidFill>
            <a:schemeClr val="accent2"/>
          </a:solidFill>
          <a:ln w="12700">
            <a:solidFill>
              <a:schemeClr val="accent2"/>
            </a:solidFill>
            <a:prstDash val="solid"/>
          </a:ln>
        </p:spPr>
      </p:sp>
      <p:pic>
        <p:nvPicPr>
          <p:cNvPr id="9" name="Image 1" descr="preencoded.png">    </p:cNvPr>
          <p:cNvPicPr>
            <a:picLocks noChangeAspect="1"/>
          </p:cNvPicPr>
          <p:nvPr/>
        </p:nvPicPr>
        <p:blipFill>
          <a:blip r:embed="rId2"/>
          <a:stretch>
            <a:fillRect/>
          </a:stretch>
        </p:blipFill>
        <p:spPr>
          <a:xfrm>
            <a:off x="3258922" y="1704442"/>
            <a:ext cx="523037" cy="523037"/>
          </a:xfrm>
          <a:prstGeom prst="rect">
            <a:avLst/>
          </a:prstGeom>
        </p:spPr>
      </p:pic>
      <p:sp>
        <p:nvSpPr>
          <p:cNvPr id="10" name="Text 5"/>
          <p:cNvSpPr txBox="1"/>
          <p:nvPr/>
        </p:nvSpPr>
        <p:spPr>
          <a:xfrm>
            <a:off x="2606040" y="2606040"/>
            <a:ext cx="1828800" cy="822960"/>
          </a:xfrm>
          <a:prstGeom prst="rect">
            <a:avLst/>
          </a:prstGeom>
          <a:noFill/>
          <a:ln/>
        </p:spPr>
        <p:txBody>
          <a:bodyPr wrap="square" lIns="0" tIns="0" rIns="0" bIns="0" rtlCol="0" anchor="t"/>
          <a:lstStyle/>
          <a:p>
            <a:pPr algn="ctr" indent="0" marL="0">
              <a:buNone/>
            </a:pPr>
            <a:r>
              <a:rPr lang="en-US" sz="1500" b="1" dirty="0">
                <a:solidFill>
                  <a:schemeClr val="accent2"/>
                </a:solidFill>
              </a:rPr>
              <a:t>Oxygen enters the blood</a:t>
            </a:r>
            <a:endParaRPr lang="en-US" sz="1500" dirty="0"/>
          </a:p>
        </p:txBody>
      </p:sp>
      <p:sp>
        <p:nvSpPr>
          <p:cNvPr id="11" name="Shape 6"/>
          <p:cNvSpPr/>
          <p:nvPr/>
        </p:nvSpPr>
        <p:spPr>
          <a:xfrm>
            <a:off x="4206240" y="1828800"/>
            <a:ext cx="411480" cy="320040"/>
          </a:xfrm>
          <a:prstGeom prst="rightArrow">
            <a:avLst/>
          </a:prstGeom>
          <a:solidFill>
            <a:schemeClr val="tx2"/>
          </a:solidFill>
          <a:ln w="12700">
            <a:solidFill>
              <a:schemeClr val="tx2"/>
            </a:solidFill>
            <a:prstDash val="solid"/>
          </a:ln>
        </p:spPr>
      </p:sp>
      <p:sp>
        <p:nvSpPr>
          <p:cNvPr id="12" name="Shape 7"/>
          <p:cNvSpPr/>
          <p:nvPr/>
        </p:nvSpPr>
        <p:spPr>
          <a:xfrm>
            <a:off x="5166360" y="1463040"/>
            <a:ext cx="1005840" cy="1005840"/>
          </a:xfrm>
          <a:prstGeom prst="ellipse">
            <a:avLst/>
          </a:prstGeom>
          <a:solidFill>
            <a:schemeClr val="accent5"/>
          </a:solidFill>
          <a:ln w="12700">
            <a:solidFill>
              <a:schemeClr val="accent5"/>
            </a:solidFill>
            <a:prstDash val="solid"/>
          </a:ln>
        </p:spPr>
      </p:sp>
      <p:pic>
        <p:nvPicPr>
          <p:cNvPr id="13" name="Image 2" descr="preencoded.png">    </p:cNvPr>
          <p:cNvPicPr>
            <a:picLocks noChangeAspect="1"/>
          </p:cNvPicPr>
          <p:nvPr/>
        </p:nvPicPr>
        <p:blipFill>
          <a:blip r:embed="rId3"/>
          <a:stretch>
            <a:fillRect/>
          </a:stretch>
        </p:blipFill>
        <p:spPr>
          <a:xfrm>
            <a:off x="5407762" y="1704442"/>
            <a:ext cx="523037" cy="523037"/>
          </a:xfrm>
          <a:prstGeom prst="rect">
            <a:avLst/>
          </a:prstGeom>
        </p:spPr>
      </p:pic>
      <p:sp>
        <p:nvSpPr>
          <p:cNvPr id="14" name="Text 8"/>
          <p:cNvSpPr txBox="1"/>
          <p:nvPr/>
        </p:nvSpPr>
        <p:spPr>
          <a:xfrm>
            <a:off x="4754880" y="2606040"/>
            <a:ext cx="1828800" cy="822960"/>
          </a:xfrm>
          <a:prstGeom prst="rect">
            <a:avLst/>
          </a:prstGeom>
          <a:noFill/>
          <a:ln/>
        </p:spPr>
        <p:txBody>
          <a:bodyPr wrap="square" lIns="0" tIns="0" rIns="0" bIns="0" rtlCol="0" anchor="t"/>
          <a:lstStyle/>
          <a:p>
            <a:pPr algn="ctr" indent="0" marL="0">
              <a:buNone/>
            </a:pPr>
            <a:r>
              <a:rPr lang="en-US" sz="1500" b="1" dirty="0">
                <a:solidFill>
                  <a:schemeClr val="accent5"/>
                </a:solidFill>
              </a:rPr>
              <a:t>Cells use it to make energy</a:t>
            </a:r>
            <a:endParaRPr lang="en-US" sz="1500" dirty="0"/>
          </a:p>
        </p:txBody>
      </p:sp>
      <p:sp>
        <p:nvSpPr>
          <p:cNvPr id="15" name="Shape 9"/>
          <p:cNvSpPr/>
          <p:nvPr/>
        </p:nvSpPr>
        <p:spPr>
          <a:xfrm>
            <a:off x="6355080" y="1828800"/>
            <a:ext cx="411480" cy="320040"/>
          </a:xfrm>
          <a:prstGeom prst="rightArrow">
            <a:avLst/>
          </a:prstGeom>
          <a:solidFill>
            <a:schemeClr val="tx2"/>
          </a:solidFill>
          <a:ln w="12700">
            <a:solidFill>
              <a:schemeClr val="tx2"/>
            </a:solidFill>
            <a:prstDash val="solid"/>
          </a:ln>
        </p:spPr>
      </p:sp>
      <p:sp>
        <p:nvSpPr>
          <p:cNvPr id="16" name="Shape 10"/>
          <p:cNvSpPr/>
          <p:nvPr/>
        </p:nvSpPr>
        <p:spPr>
          <a:xfrm>
            <a:off x="7315200" y="1463040"/>
            <a:ext cx="1005840" cy="1005840"/>
          </a:xfrm>
          <a:prstGeom prst="ellipse">
            <a:avLst/>
          </a:prstGeom>
          <a:solidFill>
            <a:schemeClr val="accent4"/>
          </a:solidFill>
          <a:ln w="12700">
            <a:solidFill>
              <a:schemeClr val="accent4"/>
            </a:solidFill>
            <a:prstDash val="solid"/>
          </a:ln>
        </p:spPr>
      </p:sp>
      <p:pic>
        <p:nvPicPr>
          <p:cNvPr id="17" name="Image 3" descr="preencoded.png">    </p:cNvPr>
          <p:cNvPicPr>
            <a:picLocks noChangeAspect="1"/>
          </p:cNvPicPr>
          <p:nvPr/>
        </p:nvPicPr>
        <p:blipFill>
          <a:blip r:embed="rId4"/>
          <a:stretch>
            <a:fillRect/>
          </a:stretch>
        </p:blipFill>
        <p:spPr>
          <a:xfrm>
            <a:off x="7556602" y="1704442"/>
            <a:ext cx="523037" cy="523037"/>
          </a:xfrm>
          <a:prstGeom prst="rect">
            <a:avLst/>
          </a:prstGeom>
        </p:spPr>
      </p:pic>
      <p:sp>
        <p:nvSpPr>
          <p:cNvPr id="18" name="Text 11"/>
          <p:cNvSpPr txBox="1"/>
          <p:nvPr/>
        </p:nvSpPr>
        <p:spPr>
          <a:xfrm>
            <a:off x="6903720" y="2606040"/>
            <a:ext cx="1828800" cy="822960"/>
          </a:xfrm>
          <a:prstGeom prst="rect">
            <a:avLst/>
          </a:prstGeom>
          <a:noFill/>
          <a:ln/>
        </p:spPr>
        <p:txBody>
          <a:bodyPr wrap="square" lIns="0" tIns="0" rIns="0" bIns="0" rtlCol="0" anchor="t"/>
          <a:lstStyle/>
          <a:p>
            <a:pPr algn="ctr" indent="0" marL="0">
              <a:buNone/>
            </a:pPr>
            <a:r>
              <a:rPr lang="en-US" sz="1500" b="1" dirty="0">
                <a:solidFill>
                  <a:schemeClr val="accent4"/>
                </a:solidFill>
              </a:rPr>
              <a:t>Energy powers our muscles and organs</a:t>
            </a:r>
            <a:endParaRPr lang="en-US" sz="1500" dirty="0"/>
          </a:p>
        </p:txBody>
      </p:sp>
      <p:sp>
        <p:nvSpPr>
          <p:cNvPr id="19" name="Shape 12"/>
          <p:cNvSpPr/>
          <p:nvPr/>
        </p:nvSpPr>
        <p:spPr>
          <a:xfrm>
            <a:off x="457200" y="3840480"/>
            <a:ext cx="8229600" cy="914400"/>
          </a:xfrm>
          <a:prstGeom prst="roundRect">
            <a:avLst>
              <a:gd name="adj" fmla="val 10000"/>
            </a:avLst>
          </a:prstGeom>
          <a:solidFill>
            <a:schemeClr val="bg2"/>
          </a:solidFill>
          <a:ln w="12700">
            <a:solidFill>
              <a:schemeClr val="accent1"/>
            </a:solidFill>
            <a:prstDash val="solid"/>
          </a:ln>
        </p:spPr>
      </p:sp>
      <p:sp>
        <p:nvSpPr>
          <p:cNvPr id="20" name="Text 13"/>
          <p:cNvSpPr txBox="1"/>
          <p:nvPr/>
        </p:nvSpPr>
        <p:spPr>
          <a:xfrm>
            <a:off x="594360" y="3840480"/>
            <a:ext cx="7955280" cy="914400"/>
          </a:xfrm>
          <a:prstGeom prst="rect">
            <a:avLst/>
          </a:prstGeom>
          <a:noFill/>
          <a:ln/>
        </p:spPr>
        <p:txBody>
          <a:bodyPr wrap="square" lIns="0" tIns="0" rIns="0" bIns="0" rtlCol="0" anchor="ctr"/>
          <a:lstStyle/>
          <a:p>
            <a:pPr indent="0" marL="0">
              <a:buNone/>
            </a:pPr>
            <a:r>
              <a:rPr lang="en-US" sz="1600" b="1" dirty="0">
                <a:solidFill>
                  <a:schemeClr val="accent1"/>
                </a:solidFill>
              </a:rPr>
              <a:t>In simple terms:  </a:t>
            </a:r>
            <a:pPr indent="0" marL="0">
              <a:buNone/>
            </a:pPr>
            <a:r>
              <a:rPr lang="en-US" sz="1600" dirty="0">
                <a:solidFill>
                  <a:schemeClr val="tx1"/>
                </a:solidFill>
              </a:rPr>
              <a:t>oxygen is the fuel that lets cells turn food into energy. Carbon dioxide is the exhaust fumes, which we breathe out.</a:t>
            </a:r>
            <a:endParaRPr lang="en-US" sz="16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What is gas exchange?</a:t>
            </a:r>
            <a:endParaRPr lang="en-US" sz="2800" dirty="0"/>
          </a:p>
        </p:txBody>
      </p:sp>
      <p:pic>
        <p:nvPicPr>
          <p:cNvPr id="4" name="Image 0" descr="img/r21.png">    </p:cNvPr>
          <p:cNvPicPr>
            <a:picLocks noChangeAspect="1"/>
          </p:cNvPicPr>
          <p:nvPr/>
        </p:nvPicPr>
        <p:blipFill>
          <a:blip r:embed="rId1"/>
          <a:stretch>
            <a:fillRect/>
          </a:stretch>
        </p:blipFill>
        <p:spPr>
          <a:xfrm>
            <a:off x="5029200" y="1278876"/>
            <a:ext cx="3657600" cy="2014248"/>
          </a:xfrm>
          <a:prstGeom prst="rect">
            <a:avLst/>
          </a:prstGeom>
        </p:spPr>
      </p:pic>
      <p:sp>
        <p:nvSpPr>
          <p:cNvPr id="5" name="Shape 1"/>
          <p:cNvSpPr/>
          <p:nvPr/>
        </p:nvSpPr>
        <p:spPr>
          <a:xfrm>
            <a:off x="457200" y="1188720"/>
            <a:ext cx="4343400" cy="1417320"/>
          </a:xfrm>
          <a:prstGeom prst="roundRect">
            <a:avLst>
              <a:gd name="adj" fmla="val 5161"/>
            </a:avLst>
          </a:prstGeom>
          <a:solidFill>
            <a:schemeClr val="bg2"/>
          </a:solidFill>
          <a:ln w="12700">
            <a:solidFill>
              <a:schemeClr val="accent1"/>
            </a:solidFill>
            <a:prstDash val="solid"/>
          </a:ln>
        </p:spPr>
      </p:sp>
      <p:sp>
        <p:nvSpPr>
          <p:cNvPr id="6" name="Text 2"/>
          <p:cNvSpPr txBox="1"/>
          <p:nvPr/>
        </p:nvSpPr>
        <p:spPr>
          <a:xfrm>
            <a:off x="594360" y="1234440"/>
            <a:ext cx="4069080" cy="1325880"/>
          </a:xfrm>
          <a:prstGeom prst="rect">
            <a:avLst/>
          </a:prstGeom>
          <a:noFill/>
          <a:ln/>
        </p:spPr>
        <p:txBody>
          <a:bodyPr wrap="square" lIns="0" tIns="0" rIns="0" bIns="0" rtlCol="0" anchor="ctr"/>
          <a:lstStyle/>
          <a:p>
            <a:pPr indent="0" marL="0">
              <a:buNone/>
            </a:pPr>
            <a:r>
              <a:rPr lang="en-US" sz="1600" b="1" dirty="0">
                <a:solidFill>
                  <a:schemeClr val="accent1"/>
                </a:solidFill>
              </a:rPr>
              <a:t>Gas exchange </a:t>
            </a:r>
            <a:pPr indent="0" marL="0">
              <a:buNone/>
            </a:pPr>
            <a:r>
              <a:rPr lang="en-US" sz="1600" dirty="0">
                <a:solidFill>
                  <a:schemeClr val="tx1"/>
                </a:solidFill>
              </a:rPr>
              <a:t>is oxygen and carbon dioxide swapping places between the air in the lungs and the blood.</a:t>
            </a:r>
            <a:endParaRPr lang="en-US" sz="1600" dirty="0"/>
          </a:p>
        </p:txBody>
      </p:sp>
      <p:sp>
        <p:nvSpPr>
          <p:cNvPr id="7" name="Shape 3"/>
          <p:cNvSpPr/>
          <p:nvPr/>
        </p:nvSpPr>
        <p:spPr>
          <a:xfrm>
            <a:off x="457200" y="2788920"/>
            <a:ext cx="4343400" cy="1463040"/>
          </a:xfrm>
          <a:prstGeom prst="roundRect">
            <a:avLst>
              <a:gd name="adj" fmla="val 5000"/>
            </a:avLst>
          </a:prstGeom>
          <a:solidFill>
            <a:schemeClr val="accent6">
              <a:alpha val="10000"/>
            </a:schemeClr>
          </a:solidFill>
          <a:ln w="12700">
            <a:solidFill>
              <a:schemeClr val="accent6">
                <a:alpha val="45000"/>
              </a:schemeClr>
            </a:solidFill>
            <a:prstDash val="solid"/>
          </a:ln>
        </p:spPr>
      </p:sp>
      <p:sp>
        <p:nvSpPr>
          <p:cNvPr id="8" name="Text 4"/>
          <p:cNvSpPr txBox="1"/>
          <p:nvPr/>
        </p:nvSpPr>
        <p:spPr>
          <a:xfrm>
            <a:off x="594360" y="2834640"/>
            <a:ext cx="4069080" cy="685800"/>
          </a:xfrm>
          <a:prstGeom prst="rect">
            <a:avLst/>
          </a:prstGeom>
          <a:noFill/>
          <a:ln/>
        </p:spPr>
        <p:txBody>
          <a:bodyPr wrap="square" lIns="0" tIns="0" rIns="0" bIns="0" rtlCol="0" anchor="ctr"/>
          <a:lstStyle/>
          <a:p>
            <a:pPr indent="0" marL="0">
              <a:buNone/>
            </a:pPr>
            <a:r>
              <a:rPr lang="en-US" sz="1400" b="1" dirty="0">
                <a:solidFill>
                  <a:schemeClr val="accent6"/>
                </a:solidFill>
              </a:rPr>
              <a:t>Diffusion: </a:t>
            </a:r>
            <a:pPr indent="0" marL="0">
              <a:buNone/>
            </a:pPr>
            <a:r>
              <a:rPr lang="en-US" sz="1400" dirty="0">
                <a:solidFill>
                  <a:schemeClr val="tx1"/>
                </a:solidFill>
              </a:rPr>
              <a:t>things spread from where there is a lot to where there is little (high to low).</a:t>
            </a:r>
            <a:endParaRPr lang="en-US" sz="1400" dirty="0"/>
          </a:p>
        </p:txBody>
      </p:sp>
      <p:sp>
        <p:nvSpPr>
          <p:cNvPr id="9" name="Shape 5"/>
          <p:cNvSpPr/>
          <p:nvPr/>
        </p:nvSpPr>
        <p:spPr>
          <a:xfrm>
            <a:off x="685800" y="3611880"/>
            <a:ext cx="128016" cy="128016"/>
          </a:xfrm>
          <a:prstGeom prst="ellipse">
            <a:avLst/>
          </a:prstGeom>
          <a:solidFill>
            <a:schemeClr val="accent6"/>
          </a:solidFill>
          <a:ln w="12700">
            <a:solidFill>
              <a:schemeClr val="accent6"/>
            </a:solidFill>
            <a:prstDash val="solid"/>
          </a:ln>
        </p:spPr>
      </p:sp>
      <p:sp>
        <p:nvSpPr>
          <p:cNvPr id="10" name="Shape 6"/>
          <p:cNvSpPr/>
          <p:nvPr/>
        </p:nvSpPr>
        <p:spPr>
          <a:xfrm>
            <a:off x="868680" y="3703320"/>
            <a:ext cx="128016" cy="128016"/>
          </a:xfrm>
          <a:prstGeom prst="ellipse">
            <a:avLst/>
          </a:prstGeom>
          <a:solidFill>
            <a:schemeClr val="accent6"/>
          </a:solidFill>
          <a:ln w="12700">
            <a:solidFill>
              <a:schemeClr val="accent6"/>
            </a:solidFill>
            <a:prstDash val="solid"/>
          </a:ln>
        </p:spPr>
      </p:sp>
      <p:sp>
        <p:nvSpPr>
          <p:cNvPr id="11" name="Shape 7"/>
          <p:cNvSpPr/>
          <p:nvPr/>
        </p:nvSpPr>
        <p:spPr>
          <a:xfrm>
            <a:off x="731520" y="3886200"/>
            <a:ext cx="128016" cy="128016"/>
          </a:xfrm>
          <a:prstGeom prst="ellipse">
            <a:avLst/>
          </a:prstGeom>
          <a:solidFill>
            <a:schemeClr val="accent6"/>
          </a:solidFill>
          <a:ln w="12700">
            <a:solidFill>
              <a:schemeClr val="accent6"/>
            </a:solidFill>
            <a:prstDash val="solid"/>
          </a:ln>
        </p:spPr>
      </p:sp>
      <p:sp>
        <p:nvSpPr>
          <p:cNvPr id="12" name="Shape 8"/>
          <p:cNvSpPr/>
          <p:nvPr/>
        </p:nvSpPr>
        <p:spPr>
          <a:xfrm>
            <a:off x="960120" y="3931920"/>
            <a:ext cx="128016" cy="128016"/>
          </a:xfrm>
          <a:prstGeom prst="ellipse">
            <a:avLst/>
          </a:prstGeom>
          <a:solidFill>
            <a:schemeClr val="accent6"/>
          </a:solidFill>
          <a:ln w="12700">
            <a:solidFill>
              <a:schemeClr val="accent6"/>
            </a:solidFill>
            <a:prstDash val="solid"/>
          </a:ln>
        </p:spPr>
      </p:sp>
      <p:sp>
        <p:nvSpPr>
          <p:cNvPr id="13" name="Shape 9"/>
          <p:cNvSpPr/>
          <p:nvPr/>
        </p:nvSpPr>
        <p:spPr>
          <a:xfrm>
            <a:off x="1051560" y="3639312"/>
            <a:ext cx="128016" cy="128016"/>
          </a:xfrm>
          <a:prstGeom prst="ellipse">
            <a:avLst/>
          </a:prstGeom>
          <a:solidFill>
            <a:schemeClr val="accent6"/>
          </a:solidFill>
          <a:ln w="12700">
            <a:solidFill>
              <a:schemeClr val="accent6"/>
            </a:solidFill>
            <a:prstDash val="solid"/>
          </a:ln>
        </p:spPr>
      </p:sp>
      <p:sp>
        <p:nvSpPr>
          <p:cNvPr id="14" name="Shape 10"/>
          <p:cNvSpPr/>
          <p:nvPr/>
        </p:nvSpPr>
        <p:spPr>
          <a:xfrm>
            <a:off x="822960" y="4069080"/>
            <a:ext cx="128016" cy="128016"/>
          </a:xfrm>
          <a:prstGeom prst="ellipse">
            <a:avLst/>
          </a:prstGeom>
          <a:solidFill>
            <a:schemeClr val="accent6"/>
          </a:solidFill>
          <a:ln w="12700">
            <a:solidFill>
              <a:schemeClr val="accent6"/>
            </a:solidFill>
            <a:prstDash val="solid"/>
          </a:ln>
        </p:spPr>
      </p:sp>
      <p:sp>
        <p:nvSpPr>
          <p:cNvPr id="15" name="Shape 11"/>
          <p:cNvSpPr/>
          <p:nvPr/>
        </p:nvSpPr>
        <p:spPr>
          <a:xfrm>
            <a:off x="1097280" y="3822192"/>
            <a:ext cx="128016" cy="128016"/>
          </a:xfrm>
          <a:prstGeom prst="ellipse">
            <a:avLst/>
          </a:prstGeom>
          <a:solidFill>
            <a:schemeClr val="accent6"/>
          </a:solidFill>
          <a:ln w="12700">
            <a:solidFill>
              <a:schemeClr val="accent6"/>
            </a:solidFill>
            <a:prstDash val="solid"/>
          </a:ln>
        </p:spPr>
      </p:sp>
      <p:sp>
        <p:nvSpPr>
          <p:cNvPr id="16" name="Shape 12"/>
          <p:cNvSpPr/>
          <p:nvPr/>
        </p:nvSpPr>
        <p:spPr>
          <a:xfrm>
            <a:off x="1417320" y="3730752"/>
            <a:ext cx="1097280" cy="274320"/>
          </a:xfrm>
          <a:prstGeom prst="rightArrow">
            <a:avLst/>
          </a:prstGeom>
          <a:solidFill>
            <a:schemeClr val="tx2"/>
          </a:solidFill>
          <a:ln w="12700">
            <a:solidFill>
              <a:schemeClr val="tx2"/>
            </a:solidFill>
            <a:prstDash val="solid"/>
          </a:ln>
        </p:spPr>
      </p:sp>
      <p:sp>
        <p:nvSpPr>
          <p:cNvPr id="17" name="Shape 13"/>
          <p:cNvSpPr/>
          <p:nvPr/>
        </p:nvSpPr>
        <p:spPr>
          <a:xfrm>
            <a:off x="2743200" y="3611880"/>
            <a:ext cx="128016" cy="128016"/>
          </a:xfrm>
          <a:prstGeom prst="ellipse">
            <a:avLst/>
          </a:prstGeom>
          <a:solidFill>
            <a:schemeClr val="accent6"/>
          </a:solidFill>
          <a:ln w="12700">
            <a:solidFill>
              <a:schemeClr val="accent6"/>
            </a:solidFill>
            <a:prstDash val="solid"/>
          </a:ln>
        </p:spPr>
      </p:sp>
      <p:sp>
        <p:nvSpPr>
          <p:cNvPr id="18" name="Shape 14"/>
          <p:cNvSpPr/>
          <p:nvPr/>
        </p:nvSpPr>
        <p:spPr>
          <a:xfrm>
            <a:off x="3291840" y="3977640"/>
            <a:ext cx="128016" cy="128016"/>
          </a:xfrm>
          <a:prstGeom prst="ellipse">
            <a:avLst/>
          </a:prstGeom>
          <a:solidFill>
            <a:schemeClr val="accent6"/>
          </a:solidFill>
          <a:ln w="12700">
            <a:solidFill>
              <a:schemeClr val="accent6"/>
            </a:solidFill>
            <a:prstDash val="solid"/>
          </a:ln>
        </p:spPr>
      </p:sp>
      <p:sp>
        <p:nvSpPr>
          <p:cNvPr id="19" name="Shape 15"/>
          <p:cNvSpPr/>
          <p:nvPr/>
        </p:nvSpPr>
        <p:spPr>
          <a:xfrm>
            <a:off x="3840480" y="3657600"/>
            <a:ext cx="128016" cy="128016"/>
          </a:xfrm>
          <a:prstGeom prst="ellipse">
            <a:avLst/>
          </a:prstGeom>
          <a:solidFill>
            <a:schemeClr val="accent6"/>
          </a:solidFill>
          <a:ln w="12700">
            <a:solidFill>
              <a:schemeClr val="accent6"/>
            </a:solidFill>
            <a:prstDash val="solid"/>
          </a:ln>
        </p:spPr>
      </p:sp>
      <p:sp>
        <p:nvSpPr>
          <p:cNvPr id="20" name="Shape 16"/>
          <p:cNvSpPr/>
          <p:nvPr/>
        </p:nvSpPr>
        <p:spPr>
          <a:xfrm>
            <a:off x="4389120" y="4023360"/>
            <a:ext cx="128016" cy="128016"/>
          </a:xfrm>
          <a:prstGeom prst="ellipse">
            <a:avLst/>
          </a:prstGeom>
          <a:solidFill>
            <a:schemeClr val="accent6"/>
          </a:solidFill>
          <a:ln w="12700">
            <a:solidFill>
              <a:schemeClr val="accent6"/>
            </a:solidFill>
            <a:prstDash val="solid"/>
          </a:ln>
        </p:spPr>
      </p:sp>
      <p:sp>
        <p:nvSpPr>
          <p:cNvPr id="21" name="Shape 17"/>
          <p:cNvSpPr/>
          <p:nvPr/>
        </p:nvSpPr>
        <p:spPr>
          <a:xfrm>
            <a:off x="3017520" y="4069080"/>
            <a:ext cx="128016" cy="128016"/>
          </a:xfrm>
          <a:prstGeom prst="ellipse">
            <a:avLst/>
          </a:prstGeom>
          <a:solidFill>
            <a:schemeClr val="accent6"/>
          </a:solidFill>
          <a:ln w="12700">
            <a:solidFill>
              <a:schemeClr val="accent6"/>
            </a:solidFill>
            <a:prstDash val="solid"/>
          </a:ln>
        </p:spPr>
      </p:sp>
      <p:sp>
        <p:nvSpPr>
          <p:cNvPr id="22" name="Shape 18"/>
          <p:cNvSpPr/>
          <p:nvPr/>
        </p:nvSpPr>
        <p:spPr>
          <a:xfrm>
            <a:off x="4114800" y="3794760"/>
            <a:ext cx="128016" cy="128016"/>
          </a:xfrm>
          <a:prstGeom prst="ellipse">
            <a:avLst/>
          </a:prstGeom>
          <a:solidFill>
            <a:schemeClr val="accent6"/>
          </a:solidFill>
          <a:ln w="12700">
            <a:solidFill>
              <a:schemeClr val="accent6"/>
            </a:solidFill>
            <a:prstDash val="solid"/>
          </a:ln>
        </p:spPr>
      </p:sp>
      <p:sp>
        <p:nvSpPr>
          <p:cNvPr id="23" name="Shape 19"/>
          <p:cNvSpPr/>
          <p:nvPr/>
        </p:nvSpPr>
        <p:spPr>
          <a:xfrm>
            <a:off x="3566160" y="3794760"/>
            <a:ext cx="128016" cy="128016"/>
          </a:xfrm>
          <a:prstGeom prst="ellipse">
            <a:avLst/>
          </a:prstGeom>
          <a:solidFill>
            <a:schemeClr val="accent6"/>
          </a:solidFill>
          <a:ln w="12700">
            <a:solidFill>
              <a:schemeClr val="accent6"/>
            </a:solidFill>
            <a:prstDash val="solid"/>
          </a:ln>
        </p:spPr>
      </p:sp>
      <p:sp>
        <p:nvSpPr>
          <p:cNvPr id="24" name="Shape 20"/>
          <p:cNvSpPr/>
          <p:nvPr/>
        </p:nvSpPr>
        <p:spPr>
          <a:xfrm>
            <a:off x="5029200" y="3520440"/>
            <a:ext cx="3657600" cy="914400"/>
          </a:xfrm>
          <a:prstGeom prst="roundRect">
            <a:avLst>
              <a:gd name="adj" fmla="val 8000"/>
            </a:avLst>
          </a:prstGeom>
          <a:solidFill>
            <a:schemeClr val="accent2">
              <a:alpha val="12000"/>
            </a:schemeClr>
          </a:solidFill>
          <a:ln w="12700">
            <a:solidFill>
              <a:schemeClr val="accent2">
                <a:alpha val="40000"/>
              </a:schemeClr>
            </a:solidFill>
            <a:prstDash val="solid"/>
          </a:ln>
        </p:spPr>
      </p:sp>
      <p:sp>
        <p:nvSpPr>
          <p:cNvPr id="25" name="Text 21"/>
          <p:cNvSpPr txBox="1"/>
          <p:nvPr/>
        </p:nvSpPr>
        <p:spPr>
          <a:xfrm>
            <a:off x="5166360" y="3630168"/>
            <a:ext cx="3383280" cy="731520"/>
          </a:xfrm>
          <a:prstGeom prst="rect">
            <a:avLst/>
          </a:prstGeom>
          <a:noFill/>
          <a:ln/>
        </p:spPr>
        <p:txBody>
          <a:bodyPr wrap="square" lIns="0" tIns="0" rIns="0" bIns="0" rtlCol="0" anchor="t"/>
          <a:lstStyle/>
          <a:p>
            <a:pPr indent="0" marL="0">
              <a:buNone/>
            </a:pPr>
            <a:r>
              <a:rPr lang="en-US" sz="1400" b="1" dirty="0">
                <a:solidFill>
                  <a:schemeClr val="accent2"/>
                </a:solidFill>
              </a:rPr>
              <a:t>Oxygen: alveoli into blood</a:t>
            </a:r>
            <a:endParaRPr lang="en-US" sz="1400" dirty="0"/>
          </a:p>
          <a:p>
            <a:pPr indent="0" marL="0">
              <a:spcBef>
                <a:spcPts val="400"/>
              </a:spcBef>
              <a:buNone/>
            </a:pPr>
            <a:r>
              <a:rPr lang="en-US" sz="1300" dirty="0">
                <a:solidFill>
                  <a:schemeClr val="tx1"/>
                </a:solidFill>
              </a:rPr>
              <a:t>Lots in the lungs, little in the blood</a:t>
            </a:r>
            <a:endParaRPr lang="en-US" sz="1400" dirty="0"/>
          </a:p>
        </p:txBody>
      </p:sp>
      <p:sp>
        <p:nvSpPr>
          <p:cNvPr id="26" name="Shape 22"/>
          <p:cNvSpPr/>
          <p:nvPr/>
        </p:nvSpPr>
        <p:spPr>
          <a:xfrm>
            <a:off x="5029200" y="4526280"/>
            <a:ext cx="3657600" cy="914400"/>
          </a:xfrm>
          <a:prstGeom prst="roundRect">
            <a:avLst>
              <a:gd name="adj" fmla="val 8000"/>
            </a:avLst>
          </a:prstGeom>
          <a:solidFill>
            <a:schemeClr val="accent3">
              <a:alpha val="12000"/>
            </a:schemeClr>
          </a:solidFill>
          <a:ln w="12700">
            <a:solidFill>
              <a:schemeClr val="accent3">
                <a:alpha val="40000"/>
              </a:schemeClr>
            </a:solidFill>
            <a:prstDash val="solid"/>
          </a:ln>
        </p:spPr>
      </p:sp>
      <p:sp>
        <p:nvSpPr>
          <p:cNvPr id="27" name="Text 23"/>
          <p:cNvSpPr txBox="1"/>
          <p:nvPr/>
        </p:nvSpPr>
        <p:spPr>
          <a:xfrm>
            <a:off x="5166360" y="4636008"/>
            <a:ext cx="3383280" cy="731520"/>
          </a:xfrm>
          <a:prstGeom prst="rect">
            <a:avLst/>
          </a:prstGeom>
          <a:noFill/>
          <a:ln/>
        </p:spPr>
        <p:txBody>
          <a:bodyPr wrap="square" lIns="0" tIns="0" rIns="0" bIns="0" rtlCol="0" anchor="t"/>
          <a:lstStyle/>
          <a:p>
            <a:pPr indent="0" marL="0">
              <a:buNone/>
            </a:pPr>
            <a:r>
              <a:rPr lang="en-US" sz="1400" b="1" dirty="0">
                <a:solidFill>
                  <a:schemeClr val="accent3"/>
                </a:solidFill>
              </a:rPr>
              <a:t>Carbon dioxide: blood into alveoli</a:t>
            </a:r>
            <a:endParaRPr lang="en-US" sz="1400" dirty="0"/>
          </a:p>
          <a:p>
            <a:pPr indent="0" marL="0">
              <a:spcBef>
                <a:spcPts val="400"/>
              </a:spcBef>
              <a:buNone/>
            </a:pPr>
            <a:r>
              <a:rPr lang="en-US" sz="1300" dirty="0">
                <a:solidFill>
                  <a:schemeClr val="tx1"/>
                </a:solidFill>
              </a:rPr>
              <a:t>Then breathed out</a:t>
            </a:r>
            <a:endParaRPr lang="en-US" sz="1400" dirty="0"/>
          </a:p>
        </p:txBody>
      </p:sp>
      <p:sp>
        <p:nvSpPr>
          <p:cNvPr id="28" name="Shape 24"/>
          <p:cNvSpPr/>
          <p:nvPr/>
        </p:nvSpPr>
        <p:spPr>
          <a:xfrm>
            <a:off x="457200" y="4434840"/>
            <a:ext cx="4343400" cy="1005840"/>
          </a:xfrm>
          <a:prstGeom prst="roundRect">
            <a:avLst>
              <a:gd name="adj" fmla="val 9091"/>
            </a:avLst>
          </a:prstGeom>
          <a:solidFill>
            <a:schemeClr val="bg2"/>
          </a:solidFill>
          <a:ln w="12700">
            <a:solidFill>
              <a:schemeClr val="accent1"/>
            </a:solidFill>
            <a:prstDash val="solid"/>
          </a:ln>
        </p:spPr>
      </p:sp>
      <p:sp>
        <p:nvSpPr>
          <p:cNvPr id="29" name="Text 25"/>
          <p:cNvSpPr txBox="1"/>
          <p:nvPr/>
        </p:nvSpPr>
        <p:spPr>
          <a:xfrm>
            <a:off x="594360" y="4434840"/>
            <a:ext cx="4069080" cy="1005840"/>
          </a:xfrm>
          <a:prstGeom prst="rect">
            <a:avLst/>
          </a:prstGeom>
          <a:noFill/>
          <a:ln/>
        </p:spPr>
        <p:txBody>
          <a:bodyPr wrap="square" lIns="0" tIns="0" rIns="0" bIns="0" rtlCol="0" anchor="ctr"/>
          <a:lstStyle/>
          <a:p>
            <a:pPr indent="0" marL="0">
              <a:buNone/>
            </a:pPr>
            <a:r>
              <a:rPr lang="en-US" sz="1500" b="1" dirty="0">
                <a:solidFill>
                  <a:schemeClr val="accent1"/>
                </a:solidFill>
              </a:rPr>
              <a:t>In simple terms:  </a:t>
            </a:r>
            <a:pPr indent="0" marL="0">
              <a:buNone/>
            </a:pPr>
            <a:r>
              <a:rPr lang="en-US" sz="1500" dirty="0">
                <a:solidFill>
                  <a:schemeClr val="tx1"/>
                </a:solidFill>
              </a:rPr>
              <a:t>like perfume spreading across a room.</a:t>
            </a:r>
            <a:endParaRPr lang="en-US" sz="15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Teamwork: the lungs and the heart</a:t>
            </a:r>
            <a:endParaRPr lang="en-US" sz="2800" dirty="0"/>
          </a:p>
        </p:txBody>
      </p:sp>
      <p:sp>
        <p:nvSpPr>
          <p:cNvPr id="4" name="Shape 1"/>
          <p:cNvSpPr/>
          <p:nvPr/>
        </p:nvSpPr>
        <p:spPr>
          <a:xfrm>
            <a:off x="457200" y="1280160"/>
            <a:ext cx="1463040" cy="1600200"/>
          </a:xfrm>
          <a:prstGeom prst="roundRect">
            <a:avLst>
              <a:gd name="adj" fmla="val 5000"/>
            </a:avLst>
          </a:prstGeom>
          <a:solidFill>
            <a:schemeClr val="accent1">
              <a:alpha val="14000"/>
            </a:schemeClr>
          </a:solidFill>
          <a:ln w="15875">
            <a:solidFill>
              <a:schemeClr val="accent1"/>
            </a:solidFill>
            <a:prstDash val="solid"/>
          </a:ln>
        </p:spPr>
      </p:sp>
      <p:sp>
        <p:nvSpPr>
          <p:cNvPr id="5" name="Text 2"/>
          <p:cNvSpPr txBox="1"/>
          <p:nvPr/>
        </p:nvSpPr>
        <p:spPr>
          <a:xfrm>
            <a:off x="548640" y="1371600"/>
            <a:ext cx="1280160" cy="1463040"/>
          </a:xfrm>
          <a:prstGeom prst="rect">
            <a:avLst/>
          </a:prstGeom>
          <a:noFill/>
          <a:ln/>
        </p:spPr>
        <p:txBody>
          <a:bodyPr wrap="square" lIns="0" tIns="0" rIns="0" bIns="0" rtlCol="0" anchor="t"/>
          <a:lstStyle/>
          <a:p>
            <a:pPr algn="ctr" indent="0" marL="0">
              <a:buNone/>
            </a:pPr>
            <a:r>
              <a:rPr lang="en-US" sz="1400" b="1" dirty="0">
                <a:solidFill>
                  <a:schemeClr val="accent1"/>
                </a:solidFill>
              </a:rPr>
              <a:t>Lungs</a:t>
            </a:r>
            <a:endParaRPr lang="en-US" sz="1400" dirty="0"/>
          </a:p>
          <a:p>
            <a:pPr algn="ctr" indent="0" marL="0">
              <a:spcBef>
                <a:spcPts val="400"/>
              </a:spcBef>
              <a:buNone/>
            </a:pPr>
            <a:r>
              <a:rPr lang="en-US" sz="1300" dirty="0">
                <a:solidFill>
                  <a:schemeClr val="tx1"/>
                </a:solidFill>
              </a:rPr>
              <a:t>Oxygen enters the blood</a:t>
            </a:r>
            <a:endParaRPr lang="en-US" sz="1400" dirty="0"/>
          </a:p>
        </p:txBody>
      </p:sp>
      <p:sp>
        <p:nvSpPr>
          <p:cNvPr id="6" name="Shape 3"/>
          <p:cNvSpPr/>
          <p:nvPr/>
        </p:nvSpPr>
        <p:spPr>
          <a:xfrm>
            <a:off x="1929384" y="1938528"/>
            <a:ext cx="201168" cy="274320"/>
          </a:xfrm>
          <a:prstGeom prst="rightArrow">
            <a:avLst/>
          </a:prstGeom>
          <a:solidFill>
            <a:schemeClr val="tx2"/>
          </a:solidFill>
          <a:ln w="12700">
            <a:solidFill>
              <a:schemeClr val="tx2"/>
            </a:solidFill>
            <a:prstDash val="solid"/>
          </a:ln>
        </p:spPr>
      </p:sp>
      <p:sp>
        <p:nvSpPr>
          <p:cNvPr id="7" name="Shape 4"/>
          <p:cNvSpPr/>
          <p:nvPr/>
        </p:nvSpPr>
        <p:spPr>
          <a:xfrm>
            <a:off x="2139696" y="1280160"/>
            <a:ext cx="1463040" cy="1600200"/>
          </a:xfrm>
          <a:prstGeom prst="roundRect">
            <a:avLst>
              <a:gd name="adj" fmla="val 5000"/>
            </a:avLst>
          </a:prstGeom>
          <a:solidFill>
            <a:schemeClr val="accent2">
              <a:alpha val="14000"/>
            </a:schemeClr>
          </a:solidFill>
          <a:ln w="15875">
            <a:solidFill>
              <a:schemeClr val="accent2"/>
            </a:solidFill>
            <a:prstDash val="solid"/>
          </a:ln>
        </p:spPr>
      </p:sp>
      <p:sp>
        <p:nvSpPr>
          <p:cNvPr id="8" name="Text 5"/>
          <p:cNvSpPr txBox="1"/>
          <p:nvPr/>
        </p:nvSpPr>
        <p:spPr>
          <a:xfrm>
            <a:off x="2231136" y="1371600"/>
            <a:ext cx="1280160" cy="1463040"/>
          </a:xfrm>
          <a:prstGeom prst="rect">
            <a:avLst/>
          </a:prstGeom>
          <a:noFill/>
          <a:ln/>
        </p:spPr>
        <p:txBody>
          <a:bodyPr wrap="square" lIns="0" tIns="0" rIns="0" bIns="0" rtlCol="0" anchor="t"/>
          <a:lstStyle/>
          <a:p>
            <a:pPr algn="ctr" indent="0" marL="0">
              <a:buNone/>
            </a:pPr>
            <a:r>
              <a:rPr lang="en-US" sz="1400" b="1" dirty="0">
                <a:solidFill>
                  <a:schemeClr val="accent2"/>
                </a:solidFill>
              </a:rPr>
              <a:t>Pulmonary veins</a:t>
            </a:r>
            <a:endParaRPr lang="en-US" sz="1400" dirty="0"/>
          </a:p>
          <a:p>
            <a:pPr algn="ctr" indent="0" marL="0">
              <a:spcBef>
                <a:spcPts val="400"/>
              </a:spcBef>
              <a:buNone/>
            </a:pPr>
            <a:r>
              <a:rPr lang="en-US" sz="1300" dirty="0">
                <a:solidFill>
                  <a:schemeClr val="tx1"/>
                </a:solidFill>
              </a:rPr>
              <a:t>Carry oxygen-rich blood to the heart</a:t>
            </a:r>
            <a:endParaRPr lang="en-US" sz="1400" dirty="0"/>
          </a:p>
        </p:txBody>
      </p:sp>
      <p:sp>
        <p:nvSpPr>
          <p:cNvPr id="9" name="Shape 6"/>
          <p:cNvSpPr/>
          <p:nvPr/>
        </p:nvSpPr>
        <p:spPr>
          <a:xfrm>
            <a:off x="3611880" y="1938528"/>
            <a:ext cx="201168" cy="274320"/>
          </a:xfrm>
          <a:prstGeom prst="rightArrow">
            <a:avLst/>
          </a:prstGeom>
          <a:solidFill>
            <a:schemeClr val="tx2"/>
          </a:solidFill>
          <a:ln w="12700">
            <a:solidFill>
              <a:schemeClr val="tx2"/>
            </a:solidFill>
            <a:prstDash val="solid"/>
          </a:ln>
        </p:spPr>
      </p:sp>
      <p:sp>
        <p:nvSpPr>
          <p:cNvPr id="10" name="Shape 7"/>
          <p:cNvSpPr/>
          <p:nvPr/>
        </p:nvSpPr>
        <p:spPr>
          <a:xfrm>
            <a:off x="3822192" y="1280160"/>
            <a:ext cx="1463040" cy="1600200"/>
          </a:xfrm>
          <a:prstGeom prst="roundRect">
            <a:avLst>
              <a:gd name="adj" fmla="val 5000"/>
            </a:avLst>
          </a:prstGeom>
          <a:solidFill>
            <a:schemeClr val="accent2">
              <a:alpha val="14000"/>
            </a:schemeClr>
          </a:solidFill>
          <a:ln w="15875">
            <a:solidFill>
              <a:schemeClr val="accent2"/>
            </a:solidFill>
            <a:prstDash val="solid"/>
          </a:ln>
        </p:spPr>
      </p:sp>
      <p:sp>
        <p:nvSpPr>
          <p:cNvPr id="11" name="Text 8"/>
          <p:cNvSpPr txBox="1"/>
          <p:nvPr/>
        </p:nvSpPr>
        <p:spPr>
          <a:xfrm>
            <a:off x="3913632" y="1371600"/>
            <a:ext cx="1280160" cy="1463040"/>
          </a:xfrm>
          <a:prstGeom prst="rect">
            <a:avLst/>
          </a:prstGeom>
          <a:noFill/>
          <a:ln/>
        </p:spPr>
        <p:txBody>
          <a:bodyPr wrap="square" lIns="0" tIns="0" rIns="0" bIns="0" rtlCol="0" anchor="t"/>
          <a:lstStyle/>
          <a:p>
            <a:pPr algn="ctr" indent="0" marL="0">
              <a:buNone/>
            </a:pPr>
            <a:r>
              <a:rPr lang="en-US" sz="1400" b="1" dirty="0">
                <a:solidFill>
                  <a:schemeClr val="accent2"/>
                </a:solidFill>
              </a:rPr>
              <a:t>Left side of heart</a:t>
            </a:r>
            <a:endParaRPr lang="en-US" sz="1400" dirty="0"/>
          </a:p>
          <a:p>
            <a:pPr algn="ctr" indent="0" marL="0">
              <a:spcBef>
                <a:spcPts val="400"/>
              </a:spcBef>
              <a:buNone/>
            </a:pPr>
            <a:r>
              <a:rPr lang="en-US" sz="1300" dirty="0">
                <a:solidFill>
                  <a:schemeClr val="tx1"/>
                </a:solidFill>
              </a:rPr>
              <a:t>Pumps it around the body</a:t>
            </a:r>
            <a:endParaRPr lang="en-US" sz="1400" dirty="0"/>
          </a:p>
        </p:txBody>
      </p:sp>
      <p:sp>
        <p:nvSpPr>
          <p:cNvPr id="12" name="Shape 9"/>
          <p:cNvSpPr/>
          <p:nvPr/>
        </p:nvSpPr>
        <p:spPr>
          <a:xfrm>
            <a:off x="5294376" y="1938528"/>
            <a:ext cx="201168" cy="274320"/>
          </a:xfrm>
          <a:prstGeom prst="rightArrow">
            <a:avLst/>
          </a:prstGeom>
          <a:solidFill>
            <a:schemeClr val="tx2"/>
          </a:solidFill>
          <a:ln w="12700">
            <a:solidFill>
              <a:schemeClr val="tx2"/>
            </a:solidFill>
            <a:prstDash val="solid"/>
          </a:ln>
        </p:spPr>
      </p:sp>
      <p:sp>
        <p:nvSpPr>
          <p:cNvPr id="13" name="Shape 10"/>
          <p:cNvSpPr/>
          <p:nvPr/>
        </p:nvSpPr>
        <p:spPr>
          <a:xfrm>
            <a:off x="5504688" y="1280160"/>
            <a:ext cx="1463040" cy="1600200"/>
          </a:xfrm>
          <a:prstGeom prst="roundRect">
            <a:avLst>
              <a:gd name="adj" fmla="val 5000"/>
            </a:avLst>
          </a:prstGeom>
          <a:solidFill>
            <a:schemeClr val="accent6">
              <a:alpha val="14000"/>
            </a:schemeClr>
          </a:solidFill>
          <a:ln w="15875">
            <a:solidFill>
              <a:schemeClr val="accent6"/>
            </a:solidFill>
            <a:prstDash val="solid"/>
          </a:ln>
        </p:spPr>
      </p:sp>
      <p:sp>
        <p:nvSpPr>
          <p:cNvPr id="14" name="Text 11"/>
          <p:cNvSpPr txBox="1"/>
          <p:nvPr/>
        </p:nvSpPr>
        <p:spPr>
          <a:xfrm>
            <a:off x="5596128" y="1371600"/>
            <a:ext cx="1280160" cy="1463040"/>
          </a:xfrm>
          <a:prstGeom prst="rect">
            <a:avLst/>
          </a:prstGeom>
          <a:noFill/>
          <a:ln/>
        </p:spPr>
        <p:txBody>
          <a:bodyPr wrap="square" lIns="0" tIns="0" rIns="0" bIns="0" rtlCol="0" anchor="t"/>
          <a:lstStyle/>
          <a:p>
            <a:pPr algn="ctr" indent="0" marL="0">
              <a:buNone/>
            </a:pPr>
            <a:r>
              <a:rPr lang="en-US" sz="1400" b="1" dirty="0">
                <a:solidFill>
                  <a:schemeClr val="accent6"/>
                </a:solidFill>
              </a:rPr>
              <a:t>Body cells</a:t>
            </a:r>
            <a:endParaRPr lang="en-US" sz="1400" dirty="0"/>
          </a:p>
          <a:p>
            <a:pPr algn="ctr" indent="0" marL="0">
              <a:spcBef>
                <a:spcPts val="400"/>
              </a:spcBef>
              <a:buNone/>
            </a:pPr>
            <a:r>
              <a:rPr lang="en-US" sz="1300" dirty="0">
                <a:solidFill>
                  <a:schemeClr val="tx1"/>
                </a:solidFill>
              </a:rPr>
              <a:t>Use the oxygen and make CO2</a:t>
            </a:r>
            <a:endParaRPr lang="en-US" sz="1400" dirty="0"/>
          </a:p>
        </p:txBody>
      </p:sp>
      <p:sp>
        <p:nvSpPr>
          <p:cNvPr id="15" name="Shape 12"/>
          <p:cNvSpPr/>
          <p:nvPr/>
        </p:nvSpPr>
        <p:spPr>
          <a:xfrm>
            <a:off x="6976872" y="1938528"/>
            <a:ext cx="201168" cy="274320"/>
          </a:xfrm>
          <a:prstGeom prst="rightArrow">
            <a:avLst/>
          </a:prstGeom>
          <a:solidFill>
            <a:schemeClr val="tx2"/>
          </a:solidFill>
          <a:ln w="12700">
            <a:solidFill>
              <a:schemeClr val="tx2"/>
            </a:solidFill>
            <a:prstDash val="solid"/>
          </a:ln>
        </p:spPr>
      </p:sp>
      <p:sp>
        <p:nvSpPr>
          <p:cNvPr id="16" name="Shape 13"/>
          <p:cNvSpPr/>
          <p:nvPr/>
        </p:nvSpPr>
        <p:spPr>
          <a:xfrm>
            <a:off x="7187184" y="1280160"/>
            <a:ext cx="1463040" cy="1600200"/>
          </a:xfrm>
          <a:prstGeom prst="roundRect">
            <a:avLst>
              <a:gd name="adj" fmla="val 5000"/>
            </a:avLst>
          </a:prstGeom>
          <a:solidFill>
            <a:schemeClr val="accent3">
              <a:alpha val="14000"/>
            </a:schemeClr>
          </a:solidFill>
          <a:ln w="15875">
            <a:solidFill>
              <a:schemeClr val="accent3"/>
            </a:solidFill>
            <a:prstDash val="solid"/>
          </a:ln>
        </p:spPr>
      </p:sp>
      <p:sp>
        <p:nvSpPr>
          <p:cNvPr id="17" name="Text 14"/>
          <p:cNvSpPr txBox="1"/>
          <p:nvPr/>
        </p:nvSpPr>
        <p:spPr>
          <a:xfrm>
            <a:off x="7278624" y="1371600"/>
            <a:ext cx="1280160" cy="1463040"/>
          </a:xfrm>
          <a:prstGeom prst="rect">
            <a:avLst/>
          </a:prstGeom>
          <a:noFill/>
          <a:ln/>
        </p:spPr>
        <p:txBody>
          <a:bodyPr wrap="square" lIns="0" tIns="0" rIns="0" bIns="0" rtlCol="0" anchor="t"/>
          <a:lstStyle/>
          <a:p>
            <a:pPr algn="ctr" indent="0" marL="0">
              <a:buNone/>
            </a:pPr>
            <a:r>
              <a:rPr lang="en-US" sz="1400" b="1" dirty="0">
                <a:solidFill>
                  <a:schemeClr val="accent3"/>
                </a:solidFill>
              </a:rPr>
              <a:t>Right side of heart</a:t>
            </a:r>
            <a:endParaRPr lang="en-US" sz="1400" dirty="0"/>
          </a:p>
          <a:p>
            <a:pPr algn="ctr" indent="0" marL="0">
              <a:spcBef>
                <a:spcPts val="400"/>
              </a:spcBef>
              <a:buNone/>
            </a:pPr>
            <a:r>
              <a:rPr lang="en-US" sz="1300" dirty="0">
                <a:solidFill>
                  <a:schemeClr val="tx1"/>
                </a:solidFill>
              </a:rPr>
              <a:t>Sends oxygen-poor blood back to the lungs</a:t>
            </a:r>
            <a:endParaRPr lang="en-US" sz="1400" dirty="0"/>
          </a:p>
        </p:txBody>
      </p:sp>
      <p:sp>
        <p:nvSpPr>
          <p:cNvPr id="18" name="Text 15"/>
          <p:cNvSpPr txBox="1"/>
          <p:nvPr/>
        </p:nvSpPr>
        <p:spPr>
          <a:xfrm>
            <a:off x="457200" y="2971800"/>
            <a:ext cx="8229600" cy="365760"/>
          </a:xfrm>
          <a:prstGeom prst="rect">
            <a:avLst/>
          </a:prstGeom>
          <a:noFill/>
          <a:ln/>
        </p:spPr>
        <p:txBody>
          <a:bodyPr wrap="square" lIns="0" tIns="0" rIns="0" bIns="0" rtlCol="0" anchor="ctr"/>
          <a:lstStyle/>
          <a:p>
            <a:pPr algn="r" indent="0" marL="0">
              <a:buNone/>
            </a:pPr>
            <a:r>
              <a:rPr lang="en-US" sz="1400" i="1" dirty="0">
                <a:solidFill>
                  <a:schemeClr val="tx2"/>
                </a:solidFill>
              </a:rPr>
              <a:t>...and back to the lungs again</a:t>
            </a:r>
            <a:endParaRPr lang="en-US" sz="1400" dirty="0"/>
          </a:p>
        </p:txBody>
      </p:sp>
      <p:sp>
        <p:nvSpPr>
          <p:cNvPr id="19" name="Shape 16"/>
          <p:cNvSpPr/>
          <p:nvPr/>
        </p:nvSpPr>
        <p:spPr>
          <a:xfrm>
            <a:off x="457200" y="3611880"/>
            <a:ext cx="5120640" cy="1188720"/>
          </a:xfrm>
          <a:prstGeom prst="roundRect">
            <a:avLst>
              <a:gd name="adj" fmla="val 7692"/>
            </a:avLst>
          </a:prstGeom>
          <a:solidFill>
            <a:schemeClr val="bg2"/>
          </a:solidFill>
          <a:ln w="12700">
            <a:solidFill>
              <a:schemeClr val="accent1"/>
            </a:solidFill>
            <a:prstDash val="solid"/>
          </a:ln>
        </p:spPr>
      </p:sp>
      <p:sp>
        <p:nvSpPr>
          <p:cNvPr id="20" name="Text 17"/>
          <p:cNvSpPr txBox="1"/>
          <p:nvPr/>
        </p:nvSpPr>
        <p:spPr>
          <a:xfrm>
            <a:off x="594360" y="3611880"/>
            <a:ext cx="4846320" cy="1188720"/>
          </a:xfrm>
          <a:prstGeom prst="rect">
            <a:avLst/>
          </a:prstGeom>
          <a:noFill/>
          <a:ln/>
        </p:spPr>
        <p:txBody>
          <a:bodyPr wrap="square" lIns="0" tIns="0" rIns="0" bIns="0" rtlCol="0" anchor="ctr"/>
          <a:lstStyle/>
          <a:p>
            <a:pPr indent="0" marL="0">
              <a:buNone/>
            </a:pPr>
            <a:r>
              <a:rPr lang="en-US" sz="1600" b="1" dirty="0">
                <a:solidFill>
                  <a:schemeClr val="accent1"/>
                </a:solidFill>
              </a:rPr>
              <a:t>In simple terms:  </a:t>
            </a:r>
            <a:pPr indent="0" marL="0">
              <a:buNone/>
            </a:pPr>
            <a:r>
              <a:rPr lang="en-US" sz="1600" dirty="0">
                <a:solidFill>
                  <a:schemeClr val="tx1"/>
                </a:solidFill>
              </a:rPr>
              <a:t>the lungs LOAD the oxygen; the heart DELIVERS it. Neither system works without the other.</a:t>
            </a:r>
            <a:endParaRPr lang="en-US" sz="1600" dirty="0"/>
          </a:p>
        </p:txBody>
      </p:sp>
      <p:pic>
        <p:nvPicPr>
          <p:cNvPr id="21" name="Image 0" descr="img/c11.png">    </p:cNvPr>
          <p:cNvPicPr>
            <a:picLocks noChangeAspect="1"/>
          </p:cNvPicPr>
          <p:nvPr/>
        </p:nvPicPr>
        <p:blipFill>
          <a:blip r:embed="rId1"/>
          <a:stretch>
            <a:fillRect/>
          </a:stretch>
        </p:blipFill>
        <p:spPr>
          <a:xfrm>
            <a:off x="6292673" y="3383280"/>
            <a:ext cx="1953614" cy="219456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p:nvPr>
            <p:ph idx="100" type="title" hasCustomPrompt="1"/>
          </p:nvPr>
        </p:nvSpPr>
        <p:spPr>
          <a:xfrm>
            <a:off x="502920" y="2011680"/>
            <a:ext cx="5669280" cy="1097280"/>
          </a:xfrm>
          <a:prstGeom prst="rect">
            <a:avLst/>
          </a:prstGeom>
          <a:noFill/>
          <a:ln/>
        </p:spPr>
        <p:txBody>
          <a:bodyPr wrap="square" lIns="0" tIns="0" rIns="0" bIns="0" rtlCol="0" anchor="b"/>
          <a:lstStyle/>
          <a:p>
            <a:pPr algn="l" indent="0" marL="0">
              <a:buNone/>
            </a:pPr>
            <a:r>
              <a:rPr lang="en-US" sz="3600" b="1" dirty="0">
                <a:solidFill>
                  <a:schemeClr val="bg1"/>
                </a:solidFill>
              </a:rPr>
              <a:t>Case study 1: Mrs Evans and the cup of tea</a:t>
            </a:r>
            <a:endParaRPr lang="en-US" sz="3600" dirty="0"/>
          </a:p>
        </p:txBody>
      </p:sp>
      <p:sp>
        <p:nvSpPr>
          <p:cNvPr id="3" name="Text 0"/>
          <p:cNvSpPr/>
          <p:nvPr>
            <p:ph idx="101" type="body" hasCustomPrompt="1"/>
          </p:nvPr>
        </p:nvSpPr>
        <p:spPr>
          <a:xfrm>
            <a:off x="502920" y="3200400"/>
            <a:ext cx="5669280" cy="1097280"/>
          </a:xfrm>
          <a:prstGeom prst="rect">
            <a:avLst/>
          </a:prstGeom>
          <a:noFill/>
          <a:ln/>
        </p:spPr>
        <p:txBody>
          <a:bodyPr wrap="square" lIns="0" tIns="0" rIns="0" bIns="0" rtlCol="0" anchor="t"/>
          <a:lstStyle/>
          <a:p>
            <a:pPr algn="l" indent="0" marL="0">
              <a:buNone/>
            </a:pPr>
            <a:r>
              <a:rPr lang="en-US" sz="1800" dirty="0">
                <a:solidFill>
                  <a:schemeClr val="bg1"/>
                </a:solidFill>
              </a:rPr>
              <a:t>Group discussion: 15 minutes</a:t>
            </a:r>
            <a:endParaRPr lang="en-US" sz="1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Case study 1: meet Mrs Evans</a:t>
            </a:r>
            <a:endParaRPr lang="en-US" sz="2800" dirty="0"/>
          </a:p>
        </p:txBody>
      </p:sp>
      <p:sp>
        <p:nvSpPr>
          <p:cNvPr id="4" name="Shape 1"/>
          <p:cNvSpPr/>
          <p:nvPr/>
        </p:nvSpPr>
        <p:spPr>
          <a:xfrm>
            <a:off x="7223760" y="475488"/>
            <a:ext cx="1463040" cy="329184"/>
          </a:xfrm>
          <a:prstGeom prst="roundRect">
            <a:avLst>
              <a:gd name="adj" fmla="val 50000"/>
            </a:avLst>
          </a:prstGeom>
          <a:solidFill>
            <a:schemeClr val="accent5"/>
          </a:solidFill>
          <a:ln w="12700">
            <a:solidFill>
              <a:schemeClr val="accent5"/>
            </a:solidFill>
            <a:prstDash val="solid"/>
          </a:ln>
        </p:spPr>
      </p:sp>
      <p:sp>
        <p:nvSpPr>
          <p:cNvPr id="5" name="Text 2"/>
          <p:cNvSpPr txBox="1"/>
          <p:nvPr/>
        </p:nvSpPr>
        <p:spPr>
          <a:xfrm>
            <a:off x="7223760" y="475488"/>
            <a:ext cx="1463040" cy="329184"/>
          </a:xfrm>
          <a:prstGeom prst="rect">
            <a:avLst/>
          </a:prstGeom>
          <a:noFill/>
          <a:ln/>
        </p:spPr>
        <p:txBody>
          <a:bodyPr wrap="square" lIns="0" tIns="0" rIns="0" bIns="0" rtlCol="0" anchor="ctr"/>
          <a:lstStyle/>
          <a:p>
            <a:pPr algn="ctr" indent="0" marL="0">
              <a:buNone/>
            </a:pPr>
            <a:r>
              <a:rPr lang="en-US" sz="1200" b="1" dirty="0">
                <a:solidFill>
                  <a:schemeClr val="bg1"/>
                </a:solidFill>
              </a:rPr>
              <a:t>15 minutes</a:t>
            </a:r>
            <a:endParaRPr lang="en-US" sz="1200" dirty="0"/>
          </a:p>
        </p:txBody>
      </p:sp>
      <p:sp>
        <p:nvSpPr>
          <p:cNvPr id="6" name="Shape 3"/>
          <p:cNvSpPr/>
          <p:nvPr/>
        </p:nvSpPr>
        <p:spPr>
          <a:xfrm>
            <a:off x="457200" y="1234440"/>
            <a:ext cx="2651760" cy="4297680"/>
          </a:xfrm>
          <a:prstGeom prst="roundRect">
            <a:avLst>
              <a:gd name="adj" fmla="val 2759"/>
            </a:avLst>
          </a:prstGeom>
          <a:solidFill>
            <a:schemeClr val="accent5">
              <a:alpha val="12000"/>
            </a:schemeClr>
          </a:solidFill>
          <a:ln w="12700">
            <a:solidFill>
              <a:schemeClr val="accent5">
                <a:alpha val="45000"/>
              </a:schemeClr>
            </a:solidFill>
            <a:prstDash val="solid"/>
          </a:ln>
        </p:spPr>
      </p:sp>
      <p:sp>
        <p:nvSpPr>
          <p:cNvPr id="7" name="Shape 4"/>
          <p:cNvSpPr/>
          <p:nvPr/>
        </p:nvSpPr>
        <p:spPr>
          <a:xfrm>
            <a:off x="1280160" y="1417320"/>
            <a:ext cx="1005840" cy="1005840"/>
          </a:xfrm>
          <a:prstGeom prst="ellipse">
            <a:avLst/>
          </a:prstGeom>
          <a:solidFill>
            <a:schemeClr val="accent5"/>
          </a:solidFill>
          <a:ln w="12700">
            <a:solidFill>
              <a:schemeClr val="accent5"/>
            </a:solidFill>
            <a:prstDash val="solid"/>
          </a:ln>
        </p:spPr>
      </p:sp>
      <p:pic>
        <p:nvPicPr>
          <p:cNvPr id="8" name="Image 0" descr="preencoded.png">    </p:cNvPr>
          <p:cNvPicPr>
            <a:picLocks noChangeAspect="1"/>
          </p:cNvPicPr>
          <p:nvPr/>
        </p:nvPicPr>
        <p:blipFill>
          <a:blip r:embed="rId1"/>
          <a:stretch>
            <a:fillRect/>
          </a:stretch>
        </p:blipFill>
        <p:spPr>
          <a:xfrm>
            <a:off x="1521562" y="1658722"/>
            <a:ext cx="523037" cy="523037"/>
          </a:xfrm>
          <a:prstGeom prst="rect">
            <a:avLst/>
          </a:prstGeom>
        </p:spPr>
      </p:pic>
      <p:sp>
        <p:nvSpPr>
          <p:cNvPr id="9" name="Text 5"/>
          <p:cNvSpPr txBox="1"/>
          <p:nvPr/>
        </p:nvSpPr>
        <p:spPr>
          <a:xfrm>
            <a:off x="548640" y="2514600"/>
            <a:ext cx="2468880" cy="457200"/>
          </a:xfrm>
          <a:prstGeom prst="rect">
            <a:avLst/>
          </a:prstGeom>
          <a:noFill/>
          <a:ln/>
        </p:spPr>
        <p:txBody>
          <a:bodyPr wrap="square" lIns="0" tIns="0" rIns="0" bIns="0" rtlCol="0" anchor="ctr"/>
          <a:lstStyle/>
          <a:p>
            <a:pPr algn="ctr" indent="0" marL="0">
              <a:buNone/>
            </a:pPr>
            <a:r>
              <a:rPr lang="en-US" sz="2000" b="1" dirty="0">
                <a:solidFill>
                  <a:schemeClr val="accent5"/>
                </a:solidFill>
              </a:rPr>
              <a:t>Mrs Evans, 81</a:t>
            </a:r>
            <a:endParaRPr lang="en-US" sz="2000" dirty="0"/>
          </a:p>
        </p:txBody>
      </p:sp>
      <p:sp>
        <p:nvSpPr>
          <p:cNvPr id="10" name="Text 6"/>
          <p:cNvSpPr txBox="1"/>
          <p:nvPr/>
        </p:nvSpPr>
        <p:spPr>
          <a:xfrm>
            <a:off x="640080" y="3063240"/>
            <a:ext cx="2331720" cy="2377440"/>
          </a:xfrm>
          <a:prstGeom prst="rect">
            <a:avLst/>
          </a:prstGeom>
          <a:noFill/>
          <a:ln/>
        </p:spPr>
        <p:txBody>
          <a:bodyPr wrap="square" lIns="0" tIns="0" rIns="0" bIns="0" rtlCol="0" anchor="t"/>
          <a:lstStyle/>
          <a:p>
            <a:pPr indent="0" marL="0">
              <a:buNone/>
            </a:pPr>
            <a:r>
              <a:rPr lang="en-US" sz="1400" b="1" dirty="0">
                <a:solidFill>
                  <a:schemeClr val="tx2"/>
                </a:solidFill>
              </a:rPr>
              <a:t>Lives: </a:t>
            </a:r>
            <a:pPr indent="0" marL="0">
              <a:spcAft>
                <a:spcPts val="600"/>
              </a:spcAft>
              <a:buNone/>
            </a:pPr>
            <a:r>
              <a:rPr lang="en-US" sz="1400" dirty="0">
                <a:solidFill>
                  <a:schemeClr val="tx1"/>
                </a:solidFill>
              </a:rPr>
              <a:t>at home with daily carer visits</a:t>
            </a:r>
            <a:endParaRPr lang="en-US" sz="1400" dirty="0"/>
          </a:p>
          <a:p>
            <a:pPr indent="0" marL="0">
              <a:buNone/>
            </a:pPr>
            <a:r>
              <a:rPr lang="en-US" sz="1400" b="1" dirty="0">
                <a:solidFill>
                  <a:schemeClr val="tx2"/>
                </a:solidFill>
              </a:rPr>
              <a:t>Health: </a:t>
            </a:r>
            <a:pPr indent="0" marL="0">
              <a:spcAft>
                <a:spcPts val="600"/>
              </a:spcAft>
              <a:buNone/>
            </a:pPr>
            <a:r>
              <a:rPr lang="en-US" sz="1400" dirty="0">
                <a:solidFill>
                  <a:schemeClr val="tx1"/>
                </a:solidFill>
              </a:rPr>
              <a:t>had a stroke six months ago</a:t>
            </a:r>
            <a:endParaRPr lang="en-US" sz="1400" dirty="0"/>
          </a:p>
          <a:p>
            <a:pPr indent="0" marL="0">
              <a:buNone/>
            </a:pPr>
            <a:r>
              <a:rPr lang="en-US" sz="1400" b="1" dirty="0">
                <a:solidFill>
                  <a:schemeClr val="tx2"/>
                </a:solidFill>
              </a:rPr>
              <a:t>Care plan: </a:t>
            </a:r>
            <a:pPr indent="0" marL="0">
              <a:spcAft>
                <a:spcPts val="600"/>
              </a:spcAft>
              <a:buNone/>
            </a:pPr>
            <a:r>
              <a:rPr lang="en-US" sz="1400" dirty="0">
                <a:solidFill>
                  <a:schemeClr val="tx1"/>
                </a:solidFill>
              </a:rPr>
              <a:t>sit upright to eat and drink</a:t>
            </a:r>
            <a:endParaRPr lang="en-US" sz="1400" dirty="0"/>
          </a:p>
        </p:txBody>
      </p:sp>
      <p:sp>
        <p:nvSpPr>
          <p:cNvPr id="11" name="Shape 7"/>
          <p:cNvSpPr/>
          <p:nvPr/>
        </p:nvSpPr>
        <p:spPr>
          <a:xfrm>
            <a:off x="3337560" y="1234440"/>
            <a:ext cx="5349240" cy="4297680"/>
          </a:xfrm>
          <a:prstGeom prst="roundRect">
            <a:avLst>
              <a:gd name="adj" fmla="val 1702"/>
            </a:avLst>
          </a:prstGeom>
          <a:solidFill>
            <a:srgbClr val="FFFFFF"/>
          </a:solidFill>
          <a:ln w="15875">
            <a:solidFill>
              <a:schemeClr val="accent5"/>
            </a:solidFill>
            <a:prstDash val="solid"/>
          </a:ln>
        </p:spPr>
      </p:sp>
      <p:sp>
        <p:nvSpPr>
          <p:cNvPr id="12" name="Text 8"/>
          <p:cNvSpPr txBox="1"/>
          <p:nvPr/>
        </p:nvSpPr>
        <p:spPr>
          <a:xfrm>
            <a:off x="3520440" y="1371600"/>
            <a:ext cx="4983480" cy="365760"/>
          </a:xfrm>
          <a:prstGeom prst="rect">
            <a:avLst/>
          </a:prstGeom>
          <a:noFill/>
          <a:ln/>
        </p:spPr>
        <p:txBody>
          <a:bodyPr wrap="square" lIns="0" tIns="0" rIns="0" bIns="0" rtlCol="0" anchor="ctr"/>
          <a:lstStyle/>
          <a:p>
            <a:pPr indent="0" marL="0">
              <a:buNone/>
            </a:pPr>
            <a:r>
              <a:rPr lang="en-US" sz="1700" b="1" dirty="0">
                <a:solidFill>
                  <a:schemeClr val="accent5"/>
                </a:solidFill>
              </a:rPr>
              <a:t>The situation</a:t>
            </a:r>
            <a:endParaRPr lang="en-US" sz="1700" dirty="0"/>
          </a:p>
        </p:txBody>
      </p:sp>
      <p:sp>
        <p:nvSpPr>
          <p:cNvPr id="13" name="Text 9"/>
          <p:cNvSpPr txBox="1"/>
          <p:nvPr/>
        </p:nvSpPr>
        <p:spPr>
          <a:xfrm>
            <a:off x="3520440" y="1783080"/>
            <a:ext cx="4983480" cy="3657600"/>
          </a:xfrm>
          <a:prstGeom prst="rect">
            <a:avLst/>
          </a:prstGeom>
          <a:noFill/>
          <a:ln/>
        </p:spPr>
        <p:txBody>
          <a:bodyPr wrap="square" lIns="0" tIns="0" rIns="0" bIns="0" rtlCol="0" anchor="t"/>
          <a:lstStyle/>
          <a:p>
            <a:pPr indent="0" marL="0">
              <a:spcAft>
                <a:spcPts val="1000"/>
              </a:spcAft>
              <a:buNone/>
            </a:pPr>
            <a:r>
              <a:rPr lang="en-US" sz="1700" dirty="0">
                <a:solidFill>
                  <a:schemeClr val="tx1"/>
                </a:solidFill>
              </a:rPr>
              <a:t>You visit Mrs Evans at lunchtime. Since her stroke, she finds swallowing harder. Today she is slumped down in her armchair, drinking a cup of tea.</a:t>
            </a:r>
            <a:endParaRPr lang="en-US" sz="1700" dirty="0"/>
          </a:p>
          <a:p>
            <a:pPr indent="0" marL="0">
              <a:spcAft>
                <a:spcPts val="1000"/>
              </a:spcAft>
              <a:buNone/>
            </a:pPr>
            <a:r>
              <a:rPr lang="en-US" sz="1700" dirty="0">
                <a:solidFill>
                  <a:schemeClr val="tx1"/>
                </a:solidFill>
              </a:rPr>
              <a:t>As she drinks, she starts coughing and spluttering, and her voice sounds 'wet' and gurgly afterwards.</a:t>
            </a:r>
            <a:endParaRPr lang="en-US" sz="1700" dirty="0"/>
          </a:p>
          <a:p>
            <a:pPr indent="0" marL="0">
              <a:spcAft>
                <a:spcPts val="1000"/>
              </a:spcAft>
              <a:buNone/>
            </a:pPr>
            <a:r>
              <a:rPr lang="en-US" sz="1700" dirty="0">
                <a:solidFill>
                  <a:schemeClr val="tx1"/>
                </a:solidFill>
              </a:rPr>
              <a:t>Her daughter mentions that her mum has had a few chest infections since the stroke.</a:t>
            </a:r>
            <a:endParaRPr lang="en-US" sz="17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Case study 1: discuss in your group</a:t>
            </a:r>
            <a:endParaRPr lang="en-US" sz="2800" dirty="0"/>
          </a:p>
        </p:txBody>
      </p:sp>
      <p:sp>
        <p:nvSpPr>
          <p:cNvPr id="4" name="Shape 1"/>
          <p:cNvSpPr/>
          <p:nvPr/>
        </p:nvSpPr>
        <p:spPr>
          <a:xfrm>
            <a:off x="7223760" y="475488"/>
            <a:ext cx="1463040" cy="329184"/>
          </a:xfrm>
          <a:prstGeom prst="roundRect">
            <a:avLst>
              <a:gd name="adj" fmla="val 50000"/>
            </a:avLst>
          </a:prstGeom>
          <a:solidFill>
            <a:schemeClr val="accent5"/>
          </a:solidFill>
          <a:ln w="12700">
            <a:solidFill>
              <a:schemeClr val="accent5"/>
            </a:solidFill>
            <a:prstDash val="solid"/>
          </a:ln>
        </p:spPr>
      </p:sp>
      <p:sp>
        <p:nvSpPr>
          <p:cNvPr id="5" name="Text 2"/>
          <p:cNvSpPr txBox="1"/>
          <p:nvPr/>
        </p:nvSpPr>
        <p:spPr>
          <a:xfrm>
            <a:off x="7223760" y="475488"/>
            <a:ext cx="1463040" cy="329184"/>
          </a:xfrm>
          <a:prstGeom prst="rect">
            <a:avLst/>
          </a:prstGeom>
          <a:noFill/>
          <a:ln/>
        </p:spPr>
        <p:txBody>
          <a:bodyPr wrap="square" lIns="0" tIns="0" rIns="0" bIns="0" rtlCol="0" anchor="ctr"/>
          <a:lstStyle/>
          <a:p>
            <a:pPr algn="ctr" indent="0" marL="0">
              <a:buNone/>
            </a:pPr>
            <a:r>
              <a:rPr lang="en-US" sz="1200" b="1" dirty="0">
                <a:solidFill>
                  <a:schemeClr val="bg1"/>
                </a:solidFill>
              </a:rPr>
              <a:t>15 minutes</a:t>
            </a:r>
            <a:endParaRPr lang="en-US" sz="1200" dirty="0"/>
          </a:p>
        </p:txBody>
      </p:sp>
      <p:sp>
        <p:nvSpPr>
          <p:cNvPr id="6" name="Shape 3"/>
          <p:cNvSpPr/>
          <p:nvPr/>
        </p:nvSpPr>
        <p:spPr>
          <a:xfrm>
            <a:off x="457200" y="1188720"/>
            <a:ext cx="4023360" cy="1600200"/>
          </a:xfrm>
          <a:prstGeom prst="roundRect">
            <a:avLst>
              <a:gd name="adj" fmla="val 4571"/>
            </a:avLst>
          </a:prstGeom>
          <a:solidFill>
            <a:schemeClr val="accent5">
              <a:alpha val="10000"/>
            </a:schemeClr>
          </a:solidFill>
          <a:ln w="12700">
            <a:solidFill>
              <a:schemeClr val="accent5">
                <a:alpha val="50000"/>
              </a:schemeClr>
            </a:solidFill>
            <a:prstDash val="solid"/>
          </a:ln>
        </p:spPr>
      </p:sp>
      <p:sp>
        <p:nvSpPr>
          <p:cNvPr id="7" name="Shape 4"/>
          <p:cNvSpPr/>
          <p:nvPr/>
        </p:nvSpPr>
        <p:spPr>
          <a:xfrm>
            <a:off x="594360" y="1325880"/>
            <a:ext cx="502920" cy="502920"/>
          </a:xfrm>
          <a:prstGeom prst="ellipse">
            <a:avLst/>
          </a:prstGeom>
          <a:solidFill>
            <a:schemeClr val="accent5"/>
          </a:solidFill>
          <a:ln w="12700">
            <a:solidFill>
              <a:schemeClr val="accent5"/>
            </a:solidFill>
            <a:prstDash val="solid"/>
          </a:ln>
        </p:spPr>
      </p:sp>
      <p:sp>
        <p:nvSpPr>
          <p:cNvPr id="8" name="Text 5"/>
          <p:cNvSpPr txBox="1"/>
          <p:nvPr/>
        </p:nvSpPr>
        <p:spPr>
          <a:xfrm>
            <a:off x="594360" y="1325880"/>
            <a:ext cx="502920" cy="502920"/>
          </a:xfrm>
          <a:prstGeom prst="rect">
            <a:avLst/>
          </a:prstGeom>
          <a:noFill/>
          <a:ln/>
        </p:spPr>
        <p:txBody>
          <a:bodyPr wrap="square" lIns="0" tIns="0" rIns="0" bIns="0" rtlCol="0" anchor="ctr"/>
          <a:lstStyle/>
          <a:p>
            <a:pPr algn="ctr" indent="0" marL="0">
              <a:buNone/>
            </a:pPr>
            <a:r>
              <a:rPr lang="en-US" sz="1700" b="1" dirty="0">
                <a:solidFill>
                  <a:schemeClr val="bg1"/>
                </a:solidFill>
              </a:rPr>
              <a:t>1</a:t>
            </a:r>
            <a:endParaRPr lang="en-US" sz="1700" dirty="0"/>
          </a:p>
        </p:txBody>
      </p:sp>
      <p:sp>
        <p:nvSpPr>
          <p:cNvPr id="9" name="Text 6"/>
          <p:cNvSpPr txBox="1"/>
          <p:nvPr/>
        </p:nvSpPr>
        <p:spPr>
          <a:xfrm>
            <a:off x="1234440" y="1298448"/>
            <a:ext cx="3108960" cy="1371600"/>
          </a:xfrm>
          <a:prstGeom prst="rect">
            <a:avLst/>
          </a:prstGeom>
          <a:noFill/>
          <a:ln/>
        </p:spPr>
        <p:txBody>
          <a:bodyPr wrap="square" lIns="0" tIns="0" rIns="0" bIns="0" rtlCol="0" anchor="t"/>
          <a:lstStyle/>
          <a:p>
            <a:pPr indent="0" marL="0">
              <a:buNone/>
            </a:pPr>
            <a:r>
              <a:rPr lang="en-US" sz="1500" dirty="0">
                <a:solidFill>
                  <a:schemeClr val="tx1"/>
                </a:solidFill>
              </a:rPr>
              <a:t>Which part of the throat normally stops food and drink from going down the windpipe? What might be going wrong for Mrs Evans?</a:t>
            </a:r>
            <a:endParaRPr lang="en-US" sz="1500" dirty="0"/>
          </a:p>
        </p:txBody>
      </p:sp>
      <p:sp>
        <p:nvSpPr>
          <p:cNvPr id="10" name="Shape 7"/>
          <p:cNvSpPr/>
          <p:nvPr/>
        </p:nvSpPr>
        <p:spPr>
          <a:xfrm>
            <a:off x="4663440" y="1188720"/>
            <a:ext cx="4023360" cy="1600200"/>
          </a:xfrm>
          <a:prstGeom prst="roundRect">
            <a:avLst>
              <a:gd name="adj" fmla="val 4571"/>
            </a:avLst>
          </a:prstGeom>
          <a:solidFill>
            <a:schemeClr val="accent5">
              <a:alpha val="10000"/>
            </a:schemeClr>
          </a:solidFill>
          <a:ln w="12700">
            <a:solidFill>
              <a:schemeClr val="accent5">
                <a:alpha val="50000"/>
              </a:schemeClr>
            </a:solidFill>
            <a:prstDash val="solid"/>
          </a:ln>
        </p:spPr>
      </p:sp>
      <p:sp>
        <p:nvSpPr>
          <p:cNvPr id="11" name="Shape 8"/>
          <p:cNvSpPr/>
          <p:nvPr/>
        </p:nvSpPr>
        <p:spPr>
          <a:xfrm>
            <a:off x="4800600" y="1325880"/>
            <a:ext cx="502920" cy="502920"/>
          </a:xfrm>
          <a:prstGeom prst="ellipse">
            <a:avLst/>
          </a:prstGeom>
          <a:solidFill>
            <a:schemeClr val="accent5"/>
          </a:solidFill>
          <a:ln w="12700">
            <a:solidFill>
              <a:schemeClr val="accent5"/>
            </a:solidFill>
            <a:prstDash val="solid"/>
          </a:ln>
        </p:spPr>
      </p:sp>
      <p:sp>
        <p:nvSpPr>
          <p:cNvPr id="12" name="Text 9"/>
          <p:cNvSpPr txBox="1"/>
          <p:nvPr/>
        </p:nvSpPr>
        <p:spPr>
          <a:xfrm>
            <a:off x="4800600" y="1325880"/>
            <a:ext cx="502920" cy="502920"/>
          </a:xfrm>
          <a:prstGeom prst="rect">
            <a:avLst/>
          </a:prstGeom>
          <a:noFill/>
          <a:ln/>
        </p:spPr>
        <p:txBody>
          <a:bodyPr wrap="square" lIns="0" tIns="0" rIns="0" bIns="0" rtlCol="0" anchor="ctr"/>
          <a:lstStyle/>
          <a:p>
            <a:pPr algn="ctr" indent="0" marL="0">
              <a:buNone/>
            </a:pPr>
            <a:r>
              <a:rPr lang="en-US" sz="1700" b="1" dirty="0">
                <a:solidFill>
                  <a:schemeClr val="bg1"/>
                </a:solidFill>
              </a:rPr>
              <a:t>2</a:t>
            </a:r>
            <a:endParaRPr lang="en-US" sz="1700" dirty="0"/>
          </a:p>
        </p:txBody>
      </p:sp>
      <p:sp>
        <p:nvSpPr>
          <p:cNvPr id="13" name="Text 10"/>
          <p:cNvSpPr txBox="1"/>
          <p:nvPr/>
        </p:nvSpPr>
        <p:spPr>
          <a:xfrm>
            <a:off x="5440680" y="1298448"/>
            <a:ext cx="3108960" cy="1371600"/>
          </a:xfrm>
          <a:prstGeom prst="rect">
            <a:avLst/>
          </a:prstGeom>
          <a:noFill/>
          <a:ln/>
        </p:spPr>
        <p:txBody>
          <a:bodyPr wrap="square" lIns="0" tIns="0" rIns="0" bIns="0" rtlCol="0" anchor="t"/>
          <a:lstStyle/>
          <a:p>
            <a:pPr indent="0" marL="0">
              <a:buNone/>
            </a:pPr>
            <a:r>
              <a:rPr lang="en-US" sz="1500" dirty="0">
                <a:solidFill>
                  <a:schemeClr val="tx1"/>
                </a:solidFill>
              </a:rPr>
              <a:t>If some tea goes the wrong way, trace where it could end up, from the throat down to the smallest part of the lungs.</a:t>
            </a:r>
            <a:endParaRPr lang="en-US" sz="1500" dirty="0"/>
          </a:p>
        </p:txBody>
      </p:sp>
      <p:sp>
        <p:nvSpPr>
          <p:cNvPr id="14" name="Shape 11"/>
          <p:cNvSpPr/>
          <p:nvPr/>
        </p:nvSpPr>
        <p:spPr>
          <a:xfrm>
            <a:off x="457200" y="2971800"/>
            <a:ext cx="4023360" cy="1600200"/>
          </a:xfrm>
          <a:prstGeom prst="roundRect">
            <a:avLst>
              <a:gd name="adj" fmla="val 4571"/>
            </a:avLst>
          </a:prstGeom>
          <a:solidFill>
            <a:schemeClr val="accent5">
              <a:alpha val="10000"/>
            </a:schemeClr>
          </a:solidFill>
          <a:ln w="12700">
            <a:solidFill>
              <a:schemeClr val="accent5">
                <a:alpha val="50000"/>
              </a:schemeClr>
            </a:solidFill>
            <a:prstDash val="solid"/>
          </a:ln>
        </p:spPr>
      </p:sp>
      <p:sp>
        <p:nvSpPr>
          <p:cNvPr id="15" name="Shape 12"/>
          <p:cNvSpPr/>
          <p:nvPr/>
        </p:nvSpPr>
        <p:spPr>
          <a:xfrm>
            <a:off x="594360" y="3108960"/>
            <a:ext cx="502920" cy="502920"/>
          </a:xfrm>
          <a:prstGeom prst="ellipse">
            <a:avLst/>
          </a:prstGeom>
          <a:solidFill>
            <a:schemeClr val="accent5"/>
          </a:solidFill>
          <a:ln w="12700">
            <a:solidFill>
              <a:schemeClr val="accent5"/>
            </a:solidFill>
            <a:prstDash val="solid"/>
          </a:ln>
        </p:spPr>
      </p:sp>
      <p:sp>
        <p:nvSpPr>
          <p:cNvPr id="16" name="Text 13"/>
          <p:cNvSpPr txBox="1"/>
          <p:nvPr/>
        </p:nvSpPr>
        <p:spPr>
          <a:xfrm>
            <a:off x="594360" y="3108960"/>
            <a:ext cx="502920" cy="502920"/>
          </a:xfrm>
          <a:prstGeom prst="rect">
            <a:avLst/>
          </a:prstGeom>
          <a:noFill/>
          <a:ln/>
        </p:spPr>
        <p:txBody>
          <a:bodyPr wrap="square" lIns="0" tIns="0" rIns="0" bIns="0" rtlCol="0" anchor="ctr"/>
          <a:lstStyle/>
          <a:p>
            <a:pPr algn="ctr" indent="0" marL="0">
              <a:buNone/>
            </a:pPr>
            <a:r>
              <a:rPr lang="en-US" sz="1700" b="1" dirty="0">
                <a:solidFill>
                  <a:schemeClr val="bg1"/>
                </a:solidFill>
              </a:rPr>
              <a:t>3</a:t>
            </a:r>
            <a:endParaRPr lang="en-US" sz="1700" dirty="0"/>
          </a:p>
        </p:txBody>
      </p:sp>
      <p:sp>
        <p:nvSpPr>
          <p:cNvPr id="17" name="Text 14"/>
          <p:cNvSpPr txBox="1"/>
          <p:nvPr/>
        </p:nvSpPr>
        <p:spPr>
          <a:xfrm>
            <a:off x="1234440" y="3081528"/>
            <a:ext cx="3108960" cy="1371600"/>
          </a:xfrm>
          <a:prstGeom prst="rect">
            <a:avLst/>
          </a:prstGeom>
          <a:noFill/>
          <a:ln/>
        </p:spPr>
        <p:txBody>
          <a:bodyPr wrap="square" lIns="0" tIns="0" rIns="0" bIns="0" rtlCol="0" anchor="t"/>
          <a:lstStyle/>
          <a:p>
            <a:pPr indent="0" marL="0">
              <a:buNone/>
            </a:pPr>
            <a:r>
              <a:rPr lang="en-US" sz="1500" dirty="0">
                <a:solidFill>
                  <a:schemeClr val="tx1"/>
                </a:solidFill>
              </a:rPr>
              <a:t>Why could this lead to a chest infection such as pneumonia? What would that do to gas exchange?</a:t>
            </a:r>
            <a:endParaRPr lang="en-US" sz="1500" dirty="0"/>
          </a:p>
        </p:txBody>
      </p:sp>
      <p:sp>
        <p:nvSpPr>
          <p:cNvPr id="18" name="Shape 15"/>
          <p:cNvSpPr/>
          <p:nvPr/>
        </p:nvSpPr>
        <p:spPr>
          <a:xfrm>
            <a:off x="4663440" y="2971800"/>
            <a:ext cx="4023360" cy="1600200"/>
          </a:xfrm>
          <a:prstGeom prst="roundRect">
            <a:avLst>
              <a:gd name="adj" fmla="val 4571"/>
            </a:avLst>
          </a:prstGeom>
          <a:solidFill>
            <a:schemeClr val="accent5">
              <a:alpha val="10000"/>
            </a:schemeClr>
          </a:solidFill>
          <a:ln w="12700">
            <a:solidFill>
              <a:schemeClr val="accent5">
                <a:alpha val="50000"/>
              </a:schemeClr>
            </a:solidFill>
            <a:prstDash val="solid"/>
          </a:ln>
        </p:spPr>
      </p:sp>
      <p:sp>
        <p:nvSpPr>
          <p:cNvPr id="19" name="Shape 16"/>
          <p:cNvSpPr/>
          <p:nvPr/>
        </p:nvSpPr>
        <p:spPr>
          <a:xfrm>
            <a:off x="4800600" y="3108960"/>
            <a:ext cx="502920" cy="502920"/>
          </a:xfrm>
          <a:prstGeom prst="ellipse">
            <a:avLst/>
          </a:prstGeom>
          <a:solidFill>
            <a:schemeClr val="accent5"/>
          </a:solidFill>
          <a:ln w="12700">
            <a:solidFill>
              <a:schemeClr val="accent5"/>
            </a:solidFill>
            <a:prstDash val="solid"/>
          </a:ln>
        </p:spPr>
      </p:sp>
      <p:sp>
        <p:nvSpPr>
          <p:cNvPr id="20" name="Text 17"/>
          <p:cNvSpPr txBox="1"/>
          <p:nvPr/>
        </p:nvSpPr>
        <p:spPr>
          <a:xfrm>
            <a:off x="4800600" y="3108960"/>
            <a:ext cx="502920" cy="502920"/>
          </a:xfrm>
          <a:prstGeom prst="rect">
            <a:avLst/>
          </a:prstGeom>
          <a:noFill/>
          <a:ln/>
        </p:spPr>
        <p:txBody>
          <a:bodyPr wrap="square" lIns="0" tIns="0" rIns="0" bIns="0" rtlCol="0" anchor="ctr"/>
          <a:lstStyle/>
          <a:p>
            <a:pPr algn="ctr" indent="0" marL="0">
              <a:buNone/>
            </a:pPr>
            <a:r>
              <a:rPr lang="en-US" sz="1700" b="1" dirty="0">
                <a:solidFill>
                  <a:schemeClr val="bg1"/>
                </a:solidFill>
              </a:rPr>
              <a:t>4</a:t>
            </a:r>
            <a:endParaRPr lang="en-US" sz="1700" dirty="0"/>
          </a:p>
        </p:txBody>
      </p:sp>
      <p:sp>
        <p:nvSpPr>
          <p:cNvPr id="21" name="Text 18"/>
          <p:cNvSpPr txBox="1"/>
          <p:nvPr/>
        </p:nvSpPr>
        <p:spPr>
          <a:xfrm>
            <a:off x="5440680" y="3081528"/>
            <a:ext cx="3108960" cy="1371600"/>
          </a:xfrm>
          <a:prstGeom prst="rect">
            <a:avLst/>
          </a:prstGeom>
          <a:noFill/>
          <a:ln/>
        </p:spPr>
        <p:txBody>
          <a:bodyPr wrap="square" lIns="0" tIns="0" rIns="0" bIns="0" rtlCol="0" anchor="t"/>
          <a:lstStyle/>
          <a:p>
            <a:pPr indent="0" marL="0">
              <a:buNone/>
            </a:pPr>
            <a:r>
              <a:rPr lang="en-US" sz="1500" dirty="0">
                <a:solidFill>
                  <a:schemeClr val="tx1"/>
                </a:solidFill>
              </a:rPr>
              <a:t>What should you do now, and how could her care help prevent this happening again?</a:t>
            </a:r>
            <a:endParaRPr lang="en-US" sz="1500" dirty="0"/>
          </a:p>
        </p:txBody>
      </p:sp>
      <p:sp>
        <p:nvSpPr>
          <p:cNvPr id="22" name="Shape 19"/>
          <p:cNvSpPr/>
          <p:nvPr/>
        </p:nvSpPr>
        <p:spPr>
          <a:xfrm>
            <a:off x="457200" y="4846320"/>
            <a:ext cx="2606040" cy="640080"/>
          </a:xfrm>
          <a:prstGeom prst="roundRect">
            <a:avLst>
              <a:gd name="adj" fmla="val 11429"/>
            </a:avLst>
          </a:prstGeom>
          <a:solidFill>
            <a:schemeClr val="bg2"/>
          </a:solidFill>
          <a:ln w="12700">
            <a:solidFill>
              <a:schemeClr val="accent1"/>
            </a:solidFill>
            <a:prstDash val="solid"/>
          </a:ln>
        </p:spPr>
      </p:sp>
      <p:sp>
        <p:nvSpPr>
          <p:cNvPr id="23" name="Text 20"/>
          <p:cNvSpPr txBox="1"/>
          <p:nvPr/>
        </p:nvSpPr>
        <p:spPr>
          <a:xfrm>
            <a:off x="566928" y="4846320"/>
            <a:ext cx="2423160" cy="640080"/>
          </a:xfrm>
          <a:prstGeom prst="rect">
            <a:avLst/>
          </a:prstGeom>
          <a:noFill/>
          <a:ln/>
        </p:spPr>
        <p:txBody>
          <a:bodyPr wrap="square" lIns="0" tIns="0" rIns="0" bIns="0" rtlCol="0" anchor="ctr"/>
          <a:lstStyle/>
          <a:p>
            <a:pPr indent="0" marL="0">
              <a:buNone/>
            </a:pPr>
            <a:r>
              <a:rPr lang="en-US" sz="1600" b="1" dirty="0">
                <a:solidFill>
                  <a:schemeClr val="accent1"/>
                </a:solidFill>
              </a:rPr>
              <a:t>5 min  </a:t>
            </a:r>
            <a:pPr indent="0" marL="0">
              <a:buNone/>
            </a:pPr>
            <a:r>
              <a:rPr lang="en-US" sz="1300" dirty="0">
                <a:solidFill>
                  <a:schemeClr val="tx1"/>
                </a:solidFill>
              </a:rPr>
              <a:t>Read and talk it through</a:t>
            </a:r>
            <a:endParaRPr lang="en-US" sz="1600" dirty="0"/>
          </a:p>
        </p:txBody>
      </p:sp>
      <p:sp>
        <p:nvSpPr>
          <p:cNvPr id="24" name="Shape 21"/>
          <p:cNvSpPr/>
          <p:nvPr/>
        </p:nvSpPr>
        <p:spPr>
          <a:xfrm>
            <a:off x="3246120" y="4846320"/>
            <a:ext cx="2606040" cy="640080"/>
          </a:xfrm>
          <a:prstGeom prst="roundRect">
            <a:avLst>
              <a:gd name="adj" fmla="val 11429"/>
            </a:avLst>
          </a:prstGeom>
          <a:solidFill>
            <a:schemeClr val="bg2"/>
          </a:solidFill>
          <a:ln w="12700">
            <a:solidFill>
              <a:schemeClr val="accent1"/>
            </a:solidFill>
            <a:prstDash val="solid"/>
          </a:ln>
        </p:spPr>
      </p:sp>
      <p:sp>
        <p:nvSpPr>
          <p:cNvPr id="25" name="Text 22"/>
          <p:cNvSpPr txBox="1"/>
          <p:nvPr/>
        </p:nvSpPr>
        <p:spPr>
          <a:xfrm>
            <a:off x="3355848" y="4846320"/>
            <a:ext cx="2423160" cy="640080"/>
          </a:xfrm>
          <a:prstGeom prst="rect">
            <a:avLst/>
          </a:prstGeom>
          <a:noFill/>
          <a:ln/>
        </p:spPr>
        <p:txBody>
          <a:bodyPr wrap="square" lIns="0" tIns="0" rIns="0" bIns="0" rtlCol="0" anchor="ctr"/>
          <a:lstStyle/>
          <a:p>
            <a:pPr indent="0" marL="0">
              <a:buNone/>
            </a:pPr>
            <a:r>
              <a:rPr lang="en-US" sz="1600" b="1" dirty="0">
                <a:solidFill>
                  <a:schemeClr val="accent1"/>
                </a:solidFill>
              </a:rPr>
              <a:t>7 min  </a:t>
            </a:r>
            <a:pPr indent="0" marL="0">
              <a:buNone/>
            </a:pPr>
            <a:r>
              <a:rPr lang="en-US" sz="1300" dirty="0">
                <a:solidFill>
                  <a:schemeClr val="tx1"/>
                </a:solidFill>
              </a:rPr>
              <a:t>Answer the questions</a:t>
            </a:r>
            <a:endParaRPr lang="en-US" sz="1600" dirty="0"/>
          </a:p>
        </p:txBody>
      </p:sp>
      <p:sp>
        <p:nvSpPr>
          <p:cNvPr id="26" name="Shape 23"/>
          <p:cNvSpPr/>
          <p:nvPr/>
        </p:nvSpPr>
        <p:spPr>
          <a:xfrm>
            <a:off x="6035040" y="4846320"/>
            <a:ext cx="2606040" cy="640080"/>
          </a:xfrm>
          <a:prstGeom prst="roundRect">
            <a:avLst>
              <a:gd name="adj" fmla="val 11429"/>
            </a:avLst>
          </a:prstGeom>
          <a:solidFill>
            <a:schemeClr val="bg2"/>
          </a:solidFill>
          <a:ln w="12700">
            <a:solidFill>
              <a:schemeClr val="accent1"/>
            </a:solidFill>
            <a:prstDash val="solid"/>
          </a:ln>
        </p:spPr>
      </p:sp>
      <p:sp>
        <p:nvSpPr>
          <p:cNvPr id="27" name="Text 24"/>
          <p:cNvSpPr txBox="1"/>
          <p:nvPr/>
        </p:nvSpPr>
        <p:spPr>
          <a:xfrm>
            <a:off x="6144768" y="4846320"/>
            <a:ext cx="2423160" cy="640080"/>
          </a:xfrm>
          <a:prstGeom prst="rect">
            <a:avLst/>
          </a:prstGeom>
          <a:noFill/>
          <a:ln/>
        </p:spPr>
        <p:txBody>
          <a:bodyPr wrap="square" lIns="0" tIns="0" rIns="0" bIns="0" rtlCol="0" anchor="ctr"/>
          <a:lstStyle/>
          <a:p>
            <a:pPr indent="0" marL="0">
              <a:buNone/>
            </a:pPr>
            <a:r>
              <a:rPr lang="en-US" sz="1600" b="1" dirty="0">
                <a:solidFill>
                  <a:schemeClr val="accent1"/>
                </a:solidFill>
              </a:rPr>
              <a:t>3 min  </a:t>
            </a:r>
            <a:pPr indent="0" marL="0">
              <a:buNone/>
            </a:pPr>
            <a:r>
              <a:rPr lang="en-US" sz="1300" dirty="0">
                <a:solidFill>
                  <a:schemeClr val="tx1"/>
                </a:solidFill>
              </a:rPr>
              <a:t>Feed back to the class</a:t>
            </a:r>
            <a:endParaRPr lang="en-US" sz="16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Lung diseases: asthma and COPD</a:t>
            </a:r>
            <a:endParaRPr lang="en-US" sz="2800" dirty="0"/>
          </a:p>
        </p:txBody>
      </p:sp>
      <p:sp>
        <p:nvSpPr>
          <p:cNvPr id="4" name="Shape 1"/>
          <p:cNvSpPr/>
          <p:nvPr/>
        </p:nvSpPr>
        <p:spPr>
          <a:xfrm>
            <a:off x="457200" y="1234440"/>
            <a:ext cx="3977640" cy="3017520"/>
          </a:xfrm>
          <a:prstGeom prst="roundRect">
            <a:avLst>
              <a:gd name="adj" fmla="val 2424"/>
            </a:avLst>
          </a:prstGeom>
          <a:solidFill>
            <a:schemeClr val="accent1">
              <a:alpha val="12000"/>
            </a:schemeClr>
          </a:solidFill>
          <a:ln w="12700">
            <a:solidFill>
              <a:schemeClr val="accent1">
                <a:alpha val="40000"/>
              </a:schemeClr>
            </a:solidFill>
            <a:prstDash val="solid"/>
          </a:ln>
        </p:spPr>
      </p:sp>
      <p:sp>
        <p:nvSpPr>
          <p:cNvPr id="5" name="Shape 2"/>
          <p:cNvSpPr/>
          <p:nvPr/>
        </p:nvSpPr>
        <p:spPr>
          <a:xfrm>
            <a:off x="594360" y="1371600"/>
            <a:ext cx="640080" cy="640080"/>
          </a:xfrm>
          <a:prstGeom prst="ellipse">
            <a:avLst/>
          </a:prstGeom>
          <a:solidFill>
            <a:schemeClr val="accent1"/>
          </a:solidFill>
          <a:ln w="12700">
            <a:solidFill>
              <a:schemeClr val="accent1"/>
            </a:solidFill>
            <a:prstDash val="solid"/>
          </a:ln>
        </p:spPr>
      </p:sp>
      <p:pic>
        <p:nvPicPr>
          <p:cNvPr id="6" name="Image 0" descr="preencoded.png">    </p:cNvPr>
          <p:cNvPicPr>
            <a:picLocks noChangeAspect="1"/>
          </p:cNvPicPr>
          <p:nvPr/>
        </p:nvPicPr>
        <p:blipFill>
          <a:blip r:embed="rId1"/>
          <a:stretch>
            <a:fillRect/>
          </a:stretch>
        </p:blipFill>
        <p:spPr>
          <a:xfrm>
            <a:off x="747979" y="1525219"/>
            <a:ext cx="332842" cy="332842"/>
          </a:xfrm>
          <a:prstGeom prst="rect">
            <a:avLst/>
          </a:prstGeom>
        </p:spPr>
      </p:pic>
      <p:sp>
        <p:nvSpPr>
          <p:cNvPr id="7" name="Text 3"/>
          <p:cNvSpPr txBox="1"/>
          <p:nvPr/>
        </p:nvSpPr>
        <p:spPr>
          <a:xfrm>
            <a:off x="594360" y="2084832"/>
            <a:ext cx="3703320" cy="2093976"/>
          </a:xfrm>
          <a:prstGeom prst="rect">
            <a:avLst/>
          </a:prstGeom>
          <a:noFill/>
          <a:ln/>
        </p:spPr>
        <p:txBody>
          <a:bodyPr wrap="square" lIns="0" tIns="0" rIns="0" bIns="0" rtlCol="0" anchor="t"/>
          <a:lstStyle/>
          <a:p>
            <a:pPr indent="0" marL="0">
              <a:buNone/>
            </a:pPr>
            <a:r>
              <a:rPr lang="en-US" sz="1900" b="1" dirty="0">
                <a:solidFill>
                  <a:schemeClr val="accent1"/>
                </a:solidFill>
              </a:rPr>
              <a:t>Asthma</a:t>
            </a:r>
            <a:endParaRPr lang="en-US" sz="1900" dirty="0"/>
          </a:p>
          <a:p>
            <a:pPr marL="152400" indent="-152400">
              <a:spcBef>
                <a:spcPts val="400"/>
              </a:spcBef>
              <a:buSzPct val="100000"/>
              <a:buChar char="•"/>
            </a:pPr>
            <a:r>
              <a:rPr lang="en-US" sz="1500" dirty="0">
                <a:solidFill>
                  <a:schemeClr val="tx1"/>
                </a:solidFill>
              </a:rPr>
              <a:t>A long-term condition of the airways</a:t>
            </a:r>
            <a:endParaRPr lang="en-US" sz="1900" dirty="0"/>
          </a:p>
          <a:p>
            <a:pPr marL="152400" indent="-152400">
              <a:spcBef>
                <a:spcPts val="300"/>
              </a:spcBef>
              <a:buSzPct val="100000"/>
              <a:buChar char="•"/>
            </a:pPr>
            <a:r>
              <a:rPr lang="en-US" sz="1500" dirty="0">
                <a:solidFill>
                  <a:schemeClr val="tx1"/>
                </a:solidFill>
              </a:rPr>
              <a:t>The airways swell and narrow</a:t>
            </a:r>
            <a:endParaRPr lang="en-US" sz="1900" dirty="0"/>
          </a:p>
          <a:p>
            <a:pPr marL="152400" indent="-152400">
              <a:spcBef>
                <a:spcPts val="300"/>
              </a:spcBef>
              <a:buSzPct val="100000"/>
              <a:buChar char="•"/>
            </a:pPr>
            <a:r>
              <a:rPr lang="en-US" sz="1500" dirty="0">
                <a:solidFill>
                  <a:schemeClr val="tx1"/>
                </a:solidFill>
              </a:rPr>
              <a:t>Symptoms: breathlessness, tight chest, coughing and wheezing</a:t>
            </a:r>
            <a:endParaRPr lang="en-US" sz="1900" dirty="0"/>
          </a:p>
        </p:txBody>
      </p:sp>
      <p:sp>
        <p:nvSpPr>
          <p:cNvPr id="8" name="Shape 4"/>
          <p:cNvSpPr/>
          <p:nvPr/>
        </p:nvSpPr>
        <p:spPr>
          <a:xfrm>
            <a:off x="4709160" y="1234440"/>
            <a:ext cx="3977640" cy="3017520"/>
          </a:xfrm>
          <a:prstGeom prst="roundRect">
            <a:avLst>
              <a:gd name="adj" fmla="val 2424"/>
            </a:avLst>
          </a:prstGeom>
          <a:solidFill>
            <a:schemeClr val="accent5">
              <a:alpha val="12000"/>
            </a:schemeClr>
          </a:solidFill>
          <a:ln w="12700">
            <a:solidFill>
              <a:schemeClr val="accent5">
                <a:alpha val="40000"/>
              </a:schemeClr>
            </a:solidFill>
            <a:prstDash val="solid"/>
          </a:ln>
        </p:spPr>
      </p:sp>
      <p:sp>
        <p:nvSpPr>
          <p:cNvPr id="9" name="Shape 5"/>
          <p:cNvSpPr/>
          <p:nvPr/>
        </p:nvSpPr>
        <p:spPr>
          <a:xfrm>
            <a:off x="4846320" y="1371600"/>
            <a:ext cx="640080" cy="640080"/>
          </a:xfrm>
          <a:prstGeom prst="ellipse">
            <a:avLst/>
          </a:prstGeom>
          <a:solidFill>
            <a:schemeClr val="accent5"/>
          </a:solidFill>
          <a:ln w="12700">
            <a:solidFill>
              <a:schemeClr val="accent5"/>
            </a:solidFill>
            <a:prstDash val="solid"/>
          </a:ln>
        </p:spPr>
      </p:sp>
      <p:pic>
        <p:nvPicPr>
          <p:cNvPr id="10" name="Image 1" descr="preencoded.png">    </p:cNvPr>
          <p:cNvPicPr>
            <a:picLocks noChangeAspect="1"/>
          </p:cNvPicPr>
          <p:nvPr/>
        </p:nvPicPr>
        <p:blipFill>
          <a:blip r:embed="rId2"/>
          <a:stretch>
            <a:fillRect/>
          </a:stretch>
        </p:blipFill>
        <p:spPr>
          <a:xfrm>
            <a:off x="4999939" y="1525219"/>
            <a:ext cx="332842" cy="332842"/>
          </a:xfrm>
          <a:prstGeom prst="rect">
            <a:avLst/>
          </a:prstGeom>
        </p:spPr>
      </p:pic>
      <p:sp>
        <p:nvSpPr>
          <p:cNvPr id="11" name="Text 6"/>
          <p:cNvSpPr txBox="1"/>
          <p:nvPr/>
        </p:nvSpPr>
        <p:spPr>
          <a:xfrm>
            <a:off x="4846320" y="2084832"/>
            <a:ext cx="3703320" cy="2093976"/>
          </a:xfrm>
          <a:prstGeom prst="rect">
            <a:avLst/>
          </a:prstGeom>
          <a:noFill/>
          <a:ln/>
        </p:spPr>
        <p:txBody>
          <a:bodyPr wrap="square" lIns="0" tIns="0" rIns="0" bIns="0" rtlCol="0" anchor="t"/>
          <a:lstStyle/>
          <a:p>
            <a:pPr indent="0" marL="0">
              <a:buNone/>
            </a:pPr>
            <a:r>
              <a:rPr lang="en-US" sz="1900" b="1" dirty="0">
                <a:solidFill>
                  <a:schemeClr val="accent5"/>
                </a:solidFill>
              </a:rPr>
              <a:t>COPD</a:t>
            </a:r>
            <a:endParaRPr lang="en-US" sz="1900" dirty="0"/>
          </a:p>
          <a:p>
            <a:pPr marL="152400" indent="-152400">
              <a:spcBef>
                <a:spcPts val="400"/>
              </a:spcBef>
              <a:buSzPct val="100000"/>
              <a:buChar char="•"/>
            </a:pPr>
            <a:r>
              <a:rPr lang="en-US" sz="1500" dirty="0">
                <a:solidFill>
                  <a:schemeClr val="tx1"/>
                </a:solidFill>
              </a:rPr>
              <a:t>Chronic obstructive pulmonary disease</a:t>
            </a:r>
            <a:endParaRPr lang="en-US" sz="1900" dirty="0"/>
          </a:p>
          <a:p>
            <a:pPr marL="152400" indent="-152400">
              <a:spcBef>
                <a:spcPts val="300"/>
              </a:spcBef>
              <a:buSzPct val="100000"/>
              <a:buChar char="•"/>
            </a:pPr>
            <a:r>
              <a:rPr lang="en-US" sz="1500" dirty="0">
                <a:solidFill>
                  <a:schemeClr val="tx1"/>
                </a:solidFill>
              </a:rPr>
              <a:t>A group of lung conditions that cause breathing difficulties</a:t>
            </a:r>
            <a:endParaRPr lang="en-US" sz="1900" dirty="0"/>
          </a:p>
          <a:p>
            <a:pPr marL="152400" indent="-152400">
              <a:spcBef>
                <a:spcPts val="300"/>
              </a:spcBef>
              <a:buSzPct val="100000"/>
              <a:buChar char="•"/>
            </a:pPr>
            <a:r>
              <a:rPr lang="en-US" sz="1500" dirty="0">
                <a:solidFill>
                  <a:schemeClr val="tx1"/>
                </a:solidFill>
              </a:rPr>
              <a:t>Smoking is the main cause</a:t>
            </a:r>
            <a:endParaRPr lang="en-US" sz="1900" dirty="0"/>
          </a:p>
        </p:txBody>
      </p:sp>
      <p:pic>
        <p:nvPicPr>
          <p:cNvPr id="12" name="Image 2" descr="img/r10.png">    </p:cNvPr>
          <p:cNvPicPr>
            <a:picLocks noChangeAspect="1"/>
          </p:cNvPicPr>
          <p:nvPr/>
        </p:nvPicPr>
        <p:blipFill>
          <a:blip r:embed="rId3"/>
          <a:stretch>
            <a:fillRect/>
          </a:stretch>
        </p:blipFill>
        <p:spPr>
          <a:xfrm>
            <a:off x="457200" y="4391223"/>
            <a:ext cx="2377440" cy="1138794"/>
          </a:xfrm>
          <a:prstGeom prst="rect">
            <a:avLst/>
          </a:prstGeom>
        </p:spPr>
      </p:pic>
      <p:sp>
        <p:nvSpPr>
          <p:cNvPr id="13" name="Shape 7"/>
          <p:cNvSpPr/>
          <p:nvPr/>
        </p:nvSpPr>
        <p:spPr>
          <a:xfrm>
            <a:off x="3017520" y="4434840"/>
            <a:ext cx="5669280" cy="1051560"/>
          </a:xfrm>
          <a:prstGeom prst="roundRect">
            <a:avLst>
              <a:gd name="adj" fmla="val 8696"/>
            </a:avLst>
          </a:prstGeom>
          <a:solidFill>
            <a:schemeClr val="bg2"/>
          </a:solidFill>
          <a:ln w="12700">
            <a:solidFill>
              <a:schemeClr val="accent1"/>
            </a:solidFill>
            <a:prstDash val="solid"/>
          </a:ln>
        </p:spPr>
      </p:sp>
      <p:sp>
        <p:nvSpPr>
          <p:cNvPr id="14" name="Text 8"/>
          <p:cNvSpPr txBox="1"/>
          <p:nvPr/>
        </p:nvSpPr>
        <p:spPr>
          <a:xfrm>
            <a:off x="3154680" y="4434840"/>
            <a:ext cx="5394960" cy="1051560"/>
          </a:xfrm>
          <a:prstGeom prst="rect">
            <a:avLst/>
          </a:prstGeom>
          <a:noFill/>
          <a:ln/>
        </p:spPr>
        <p:txBody>
          <a:bodyPr wrap="square" lIns="0" tIns="0" rIns="0" bIns="0" rtlCol="0" anchor="ctr"/>
          <a:lstStyle/>
          <a:p>
            <a:pPr indent="0" marL="0">
              <a:buNone/>
            </a:pPr>
            <a:r>
              <a:rPr lang="en-US" sz="1400" b="1" dirty="0">
                <a:solidFill>
                  <a:schemeClr val="accent1"/>
                </a:solidFill>
              </a:rPr>
              <a:t>In simple terms:  </a:t>
            </a:r>
            <a:pPr indent="0" marL="0">
              <a:buNone/>
            </a:pPr>
            <a:r>
              <a:rPr lang="en-US" sz="1400" dirty="0">
                <a:solidFill>
                  <a:schemeClr val="tx1"/>
                </a:solidFill>
              </a:rPr>
              <a:t>chronic = long-lasting; obstructive = the airways are partly blocked. Left: a healthy lung next to a smoker's lung.</a:t>
            </a:r>
            <a:endParaRPr lang="en-US" sz="1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Lung diseases: pneumonia and lung cancer</a:t>
            </a:r>
            <a:endParaRPr lang="en-US" sz="2800" dirty="0"/>
          </a:p>
        </p:txBody>
      </p:sp>
      <p:sp>
        <p:nvSpPr>
          <p:cNvPr id="4" name="Shape 1"/>
          <p:cNvSpPr/>
          <p:nvPr/>
        </p:nvSpPr>
        <p:spPr>
          <a:xfrm>
            <a:off x="457200" y="1188720"/>
            <a:ext cx="3977640" cy="4343400"/>
          </a:xfrm>
          <a:prstGeom prst="roundRect">
            <a:avLst>
              <a:gd name="adj" fmla="val 1839"/>
            </a:avLst>
          </a:prstGeom>
          <a:solidFill>
            <a:schemeClr val="accent2">
              <a:alpha val="10000"/>
            </a:schemeClr>
          </a:solidFill>
          <a:ln w="12700">
            <a:solidFill>
              <a:schemeClr val="accent2">
                <a:alpha val="45000"/>
              </a:schemeClr>
            </a:solidFill>
            <a:prstDash val="solid"/>
          </a:ln>
        </p:spPr>
      </p:sp>
      <p:pic>
        <p:nvPicPr>
          <p:cNvPr id="5" name="Image 0" descr="img/r22.png">    </p:cNvPr>
          <p:cNvPicPr>
            <a:picLocks noChangeAspect="1"/>
          </p:cNvPicPr>
          <p:nvPr/>
        </p:nvPicPr>
        <p:blipFill>
          <a:blip r:embed="rId1"/>
          <a:stretch>
            <a:fillRect/>
          </a:stretch>
        </p:blipFill>
        <p:spPr>
          <a:xfrm>
            <a:off x="1314588" y="1325880"/>
            <a:ext cx="2262865" cy="1783080"/>
          </a:xfrm>
          <a:prstGeom prst="rect">
            <a:avLst/>
          </a:prstGeom>
        </p:spPr>
      </p:pic>
      <p:sp>
        <p:nvSpPr>
          <p:cNvPr id="6" name="Text 2"/>
          <p:cNvSpPr txBox="1"/>
          <p:nvPr/>
        </p:nvSpPr>
        <p:spPr>
          <a:xfrm>
            <a:off x="640080" y="3200400"/>
            <a:ext cx="3611880" cy="411480"/>
          </a:xfrm>
          <a:prstGeom prst="rect">
            <a:avLst/>
          </a:prstGeom>
          <a:noFill/>
          <a:ln/>
        </p:spPr>
        <p:txBody>
          <a:bodyPr wrap="square" lIns="0" tIns="0" rIns="0" bIns="0" rtlCol="0" anchor="ctr"/>
          <a:lstStyle/>
          <a:p>
            <a:pPr indent="0" marL="0">
              <a:buNone/>
            </a:pPr>
            <a:r>
              <a:rPr lang="en-US" sz="1900" b="1" dirty="0">
                <a:solidFill>
                  <a:schemeClr val="accent2"/>
                </a:solidFill>
              </a:rPr>
              <a:t>Pneumonia</a:t>
            </a:r>
            <a:endParaRPr lang="en-US" sz="1900" dirty="0"/>
          </a:p>
        </p:txBody>
      </p:sp>
      <p:sp>
        <p:nvSpPr>
          <p:cNvPr id="7" name="Text 3"/>
          <p:cNvSpPr txBox="1"/>
          <p:nvPr/>
        </p:nvSpPr>
        <p:spPr>
          <a:xfrm>
            <a:off x="640080" y="3657600"/>
            <a:ext cx="3611880" cy="1828800"/>
          </a:xfrm>
          <a:prstGeom prst="rect">
            <a:avLst/>
          </a:prstGeom>
          <a:noFill/>
          <a:ln/>
        </p:spPr>
        <p:txBody>
          <a:bodyPr wrap="square" lIns="0" tIns="0" rIns="0" bIns="0" rtlCol="0" anchor="t"/>
          <a:lstStyle/>
          <a:p>
            <a:pPr marL="190500" indent="-190500">
              <a:spcAft>
                <a:spcPts val="600"/>
              </a:spcAft>
              <a:buSzPct val="100000"/>
              <a:buChar char="•"/>
            </a:pPr>
            <a:r>
              <a:rPr lang="en-US" sz="1500" dirty="0">
                <a:solidFill>
                  <a:schemeClr val="tx1"/>
                </a:solidFill>
              </a:rPr>
              <a:t>An infection that inflames the air sacs</a:t>
            </a:r>
            <a:endParaRPr lang="en-US" sz="1500" dirty="0"/>
          </a:p>
          <a:p>
            <a:pPr marL="190500" indent="-190500">
              <a:spcAft>
                <a:spcPts val="600"/>
              </a:spcAft>
              <a:buSzPct val="100000"/>
              <a:buChar char="•"/>
            </a:pPr>
            <a:r>
              <a:rPr lang="en-US" sz="1500" dirty="0">
                <a:solidFill>
                  <a:schemeClr val="tx1"/>
                </a:solidFill>
              </a:rPr>
              <a:t>The sacs fill with fluid or pus</a:t>
            </a:r>
            <a:endParaRPr lang="en-US" sz="1500" dirty="0"/>
          </a:p>
          <a:p>
            <a:pPr marL="190500" indent="-190500">
              <a:spcAft>
                <a:spcPts val="600"/>
              </a:spcAft>
              <a:buSzPct val="100000"/>
              <a:buChar char="•"/>
            </a:pPr>
            <a:r>
              <a:rPr lang="en-US" sz="1500" dirty="0">
                <a:solidFill>
                  <a:schemeClr val="tx1"/>
                </a:solidFill>
              </a:rPr>
              <a:t>Causes cough with phlegm, fever, chills and breathlessness</a:t>
            </a:r>
            <a:endParaRPr lang="en-US" sz="1500" dirty="0"/>
          </a:p>
        </p:txBody>
      </p:sp>
      <p:sp>
        <p:nvSpPr>
          <p:cNvPr id="8" name="Shape 4"/>
          <p:cNvSpPr/>
          <p:nvPr/>
        </p:nvSpPr>
        <p:spPr>
          <a:xfrm>
            <a:off x="4709160" y="1188720"/>
            <a:ext cx="3977640" cy="4343400"/>
          </a:xfrm>
          <a:prstGeom prst="roundRect">
            <a:avLst>
              <a:gd name="adj" fmla="val 1839"/>
            </a:avLst>
          </a:prstGeom>
          <a:solidFill>
            <a:schemeClr val="accent6">
              <a:alpha val="10000"/>
            </a:schemeClr>
          </a:solidFill>
          <a:ln w="12700">
            <a:solidFill>
              <a:schemeClr val="accent6">
                <a:alpha val="45000"/>
              </a:schemeClr>
            </a:solidFill>
            <a:prstDash val="solid"/>
          </a:ln>
        </p:spPr>
      </p:sp>
      <p:pic>
        <p:nvPicPr>
          <p:cNvPr id="9" name="Image 1" descr="img/r23.png">    </p:cNvPr>
          <p:cNvPicPr>
            <a:picLocks noChangeAspect="1"/>
          </p:cNvPicPr>
          <p:nvPr/>
        </p:nvPicPr>
        <p:blipFill>
          <a:blip r:embed="rId2"/>
          <a:stretch>
            <a:fillRect/>
          </a:stretch>
        </p:blipFill>
        <p:spPr>
          <a:xfrm>
            <a:off x="5528971" y="1325880"/>
            <a:ext cx="2338018" cy="1783080"/>
          </a:xfrm>
          <a:prstGeom prst="rect">
            <a:avLst/>
          </a:prstGeom>
        </p:spPr>
      </p:pic>
      <p:sp>
        <p:nvSpPr>
          <p:cNvPr id="10" name="Text 5"/>
          <p:cNvSpPr txBox="1"/>
          <p:nvPr/>
        </p:nvSpPr>
        <p:spPr>
          <a:xfrm>
            <a:off x="4892040" y="3200400"/>
            <a:ext cx="3611880" cy="411480"/>
          </a:xfrm>
          <a:prstGeom prst="rect">
            <a:avLst/>
          </a:prstGeom>
          <a:noFill/>
          <a:ln/>
        </p:spPr>
        <p:txBody>
          <a:bodyPr wrap="square" lIns="0" tIns="0" rIns="0" bIns="0" rtlCol="0" anchor="ctr"/>
          <a:lstStyle/>
          <a:p>
            <a:pPr indent="0" marL="0">
              <a:buNone/>
            </a:pPr>
            <a:r>
              <a:rPr lang="en-US" sz="1900" b="1" dirty="0">
                <a:solidFill>
                  <a:schemeClr val="accent6"/>
                </a:solidFill>
              </a:rPr>
              <a:t>Lung cancer</a:t>
            </a:r>
            <a:endParaRPr lang="en-US" sz="1900" dirty="0"/>
          </a:p>
        </p:txBody>
      </p:sp>
      <p:sp>
        <p:nvSpPr>
          <p:cNvPr id="11" name="Text 6"/>
          <p:cNvSpPr txBox="1"/>
          <p:nvPr/>
        </p:nvSpPr>
        <p:spPr>
          <a:xfrm>
            <a:off x="4892040" y="3657600"/>
            <a:ext cx="3611880" cy="1828800"/>
          </a:xfrm>
          <a:prstGeom prst="rect">
            <a:avLst/>
          </a:prstGeom>
          <a:noFill/>
          <a:ln/>
        </p:spPr>
        <p:txBody>
          <a:bodyPr wrap="square" lIns="0" tIns="0" rIns="0" bIns="0" rtlCol="0" anchor="t"/>
          <a:lstStyle/>
          <a:p>
            <a:pPr marL="190500" indent="-190500">
              <a:spcAft>
                <a:spcPts val="600"/>
              </a:spcAft>
              <a:buSzPct val="100000"/>
              <a:buChar char="•"/>
            </a:pPr>
            <a:r>
              <a:rPr lang="en-US" sz="1500" dirty="0">
                <a:solidFill>
                  <a:schemeClr val="tx1"/>
                </a:solidFill>
              </a:rPr>
              <a:t>Primary: the cancer starts in the lungs</a:t>
            </a:r>
            <a:endParaRPr lang="en-US" sz="1500" dirty="0"/>
          </a:p>
          <a:p>
            <a:pPr marL="190500" indent="-190500">
              <a:spcAft>
                <a:spcPts val="600"/>
              </a:spcAft>
              <a:buSzPct val="100000"/>
              <a:buChar char="•"/>
            </a:pPr>
            <a:r>
              <a:rPr lang="en-US" sz="1500" dirty="0">
                <a:solidFill>
                  <a:schemeClr val="tx1"/>
                </a:solidFill>
              </a:rPr>
              <a:t>Secondary: it spreads to the lungs from elsewhere in the body</a:t>
            </a:r>
            <a:endParaRPr lang="en-US" sz="15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What causes respiratory diseases?</a:t>
            </a:r>
            <a:endParaRPr lang="en-US" sz="2800" dirty="0"/>
          </a:p>
        </p:txBody>
      </p:sp>
      <p:pic>
        <p:nvPicPr>
          <p:cNvPr id="4" name="Image 0" descr="img/r24.png">    </p:cNvPr>
          <p:cNvPicPr>
            <a:picLocks noChangeAspect="1"/>
          </p:cNvPicPr>
          <p:nvPr/>
        </p:nvPicPr>
        <p:blipFill>
          <a:blip r:embed="rId1"/>
          <a:stretch>
            <a:fillRect/>
          </a:stretch>
        </p:blipFill>
        <p:spPr>
          <a:xfrm>
            <a:off x="457200" y="1143000"/>
            <a:ext cx="4434840" cy="4434840"/>
          </a:xfrm>
          <a:prstGeom prst="rect">
            <a:avLst/>
          </a:prstGeom>
        </p:spPr>
      </p:pic>
      <p:sp>
        <p:nvSpPr>
          <p:cNvPr id="5" name="Shape 1"/>
          <p:cNvSpPr/>
          <p:nvPr/>
        </p:nvSpPr>
        <p:spPr>
          <a:xfrm>
            <a:off x="5120640" y="1188720"/>
            <a:ext cx="3566160" cy="795528"/>
          </a:xfrm>
          <a:prstGeom prst="roundRect">
            <a:avLst>
              <a:gd name="adj" fmla="val 9195"/>
            </a:avLst>
          </a:prstGeom>
          <a:solidFill>
            <a:schemeClr val="accent2">
              <a:alpha val="12000"/>
            </a:schemeClr>
          </a:solidFill>
          <a:ln w="12700">
            <a:solidFill>
              <a:schemeClr val="accent2">
                <a:alpha val="40000"/>
              </a:schemeClr>
            </a:solidFill>
            <a:prstDash val="solid"/>
          </a:ln>
        </p:spPr>
      </p:sp>
      <p:sp>
        <p:nvSpPr>
          <p:cNvPr id="6" name="Shape 2"/>
          <p:cNvSpPr/>
          <p:nvPr/>
        </p:nvSpPr>
        <p:spPr>
          <a:xfrm>
            <a:off x="5257800" y="1325880"/>
            <a:ext cx="457200" cy="457200"/>
          </a:xfrm>
          <a:prstGeom prst="ellipse">
            <a:avLst/>
          </a:prstGeom>
          <a:solidFill>
            <a:schemeClr val="accent2"/>
          </a:solidFill>
          <a:ln w="12700">
            <a:solidFill>
              <a:schemeClr val="accent2"/>
            </a:solidFill>
            <a:prstDash val="solid"/>
          </a:ln>
        </p:spPr>
      </p:sp>
      <p:pic>
        <p:nvPicPr>
          <p:cNvPr id="7" name="Image 1" descr="preencoded.png">    </p:cNvPr>
          <p:cNvPicPr>
            <a:picLocks noChangeAspect="1"/>
          </p:cNvPicPr>
          <p:nvPr/>
        </p:nvPicPr>
        <p:blipFill>
          <a:blip r:embed="rId2"/>
          <a:stretch>
            <a:fillRect/>
          </a:stretch>
        </p:blipFill>
        <p:spPr>
          <a:xfrm>
            <a:off x="5367528" y="1435608"/>
            <a:ext cx="237744" cy="237744"/>
          </a:xfrm>
          <a:prstGeom prst="rect">
            <a:avLst/>
          </a:prstGeom>
        </p:spPr>
      </p:pic>
      <p:sp>
        <p:nvSpPr>
          <p:cNvPr id="8" name="Text 3"/>
          <p:cNvSpPr txBox="1"/>
          <p:nvPr/>
        </p:nvSpPr>
        <p:spPr>
          <a:xfrm>
            <a:off x="5852160" y="1298448"/>
            <a:ext cx="2697480" cy="612648"/>
          </a:xfrm>
          <a:prstGeom prst="rect">
            <a:avLst/>
          </a:prstGeom>
          <a:noFill/>
          <a:ln/>
        </p:spPr>
        <p:txBody>
          <a:bodyPr wrap="square" lIns="0" tIns="0" rIns="0" bIns="0" rtlCol="0" anchor="t"/>
          <a:lstStyle/>
          <a:p>
            <a:pPr indent="0" marL="0">
              <a:buNone/>
            </a:pPr>
            <a:r>
              <a:rPr lang="en-US" sz="1400" b="1" dirty="0">
                <a:solidFill>
                  <a:schemeClr val="accent2"/>
                </a:solidFill>
              </a:rPr>
              <a:t>Smoking</a:t>
            </a:r>
            <a:endParaRPr lang="en-US" sz="1400" dirty="0"/>
          </a:p>
          <a:p>
            <a:pPr indent="0" marL="0">
              <a:spcBef>
                <a:spcPts val="400"/>
              </a:spcBef>
              <a:buNone/>
            </a:pPr>
            <a:r>
              <a:rPr lang="en-US" sz="1200" dirty="0">
                <a:solidFill>
                  <a:schemeClr val="tx1"/>
                </a:solidFill>
              </a:rPr>
              <a:t>The biggest preventable cause</a:t>
            </a:r>
            <a:endParaRPr lang="en-US" sz="1400" dirty="0"/>
          </a:p>
        </p:txBody>
      </p:sp>
      <p:sp>
        <p:nvSpPr>
          <p:cNvPr id="9" name="Shape 4"/>
          <p:cNvSpPr/>
          <p:nvPr/>
        </p:nvSpPr>
        <p:spPr>
          <a:xfrm>
            <a:off x="5120640" y="2075688"/>
            <a:ext cx="3566160" cy="795528"/>
          </a:xfrm>
          <a:prstGeom prst="roundRect">
            <a:avLst>
              <a:gd name="adj" fmla="val 9195"/>
            </a:avLst>
          </a:prstGeom>
          <a:solidFill>
            <a:schemeClr val="accent5">
              <a:alpha val="12000"/>
            </a:schemeClr>
          </a:solidFill>
          <a:ln w="12700">
            <a:solidFill>
              <a:schemeClr val="accent5">
                <a:alpha val="40000"/>
              </a:schemeClr>
            </a:solidFill>
            <a:prstDash val="solid"/>
          </a:ln>
        </p:spPr>
      </p:sp>
      <p:sp>
        <p:nvSpPr>
          <p:cNvPr id="10" name="Shape 5"/>
          <p:cNvSpPr/>
          <p:nvPr/>
        </p:nvSpPr>
        <p:spPr>
          <a:xfrm>
            <a:off x="5257800" y="2212848"/>
            <a:ext cx="457200" cy="457200"/>
          </a:xfrm>
          <a:prstGeom prst="ellipse">
            <a:avLst/>
          </a:prstGeom>
          <a:solidFill>
            <a:schemeClr val="accent5"/>
          </a:solidFill>
          <a:ln w="12700">
            <a:solidFill>
              <a:schemeClr val="accent5"/>
            </a:solidFill>
            <a:prstDash val="solid"/>
          </a:ln>
        </p:spPr>
      </p:sp>
      <p:pic>
        <p:nvPicPr>
          <p:cNvPr id="11" name="Image 2" descr="preencoded.png">    </p:cNvPr>
          <p:cNvPicPr>
            <a:picLocks noChangeAspect="1"/>
          </p:cNvPicPr>
          <p:nvPr/>
        </p:nvPicPr>
        <p:blipFill>
          <a:blip r:embed="rId3"/>
          <a:stretch>
            <a:fillRect/>
          </a:stretch>
        </p:blipFill>
        <p:spPr>
          <a:xfrm>
            <a:off x="5367528" y="2322576"/>
            <a:ext cx="237744" cy="237744"/>
          </a:xfrm>
          <a:prstGeom prst="rect">
            <a:avLst/>
          </a:prstGeom>
        </p:spPr>
      </p:pic>
      <p:sp>
        <p:nvSpPr>
          <p:cNvPr id="12" name="Text 6"/>
          <p:cNvSpPr txBox="1"/>
          <p:nvPr/>
        </p:nvSpPr>
        <p:spPr>
          <a:xfrm>
            <a:off x="5852160" y="2185416"/>
            <a:ext cx="2697480" cy="612648"/>
          </a:xfrm>
          <a:prstGeom prst="rect">
            <a:avLst/>
          </a:prstGeom>
          <a:noFill/>
          <a:ln/>
        </p:spPr>
        <p:txBody>
          <a:bodyPr wrap="square" lIns="0" tIns="0" rIns="0" bIns="0" rtlCol="0" anchor="t"/>
          <a:lstStyle/>
          <a:p>
            <a:pPr indent="0" marL="0">
              <a:buNone/>
            </a:pPr>
            <a:r>
              <a:rPr lang="en-US" sz="1400" b="1" dirty="0">
                <a:solidFill>
                  <a:schemeClr val="accent5"/>
                </a:solidFill>
              </a:rPr>
              <a:t>Pollution and chemicals</a:t>
            </a:r>
            <a:endParaRPr lang="en-US" sz="1400" dirty="0"/>
          </a:p>
          <a:p>
            <a:pPr indent="0" marL="0">
              <a:spcBef>
                <a:spcPts val="400"/>
              </a:spcBef>
              <a:buNone/>
            </a:pPr>
            <a:r>
              <a:rPr lang="en-US" sz="1200" dirty="0">
                <a:solidFill>
                  <a:schemeClr val="tx1"/>
                </a:solidFill>
              </a:rPr>
              <a:t>Outdoor air pollution; dust, fumes and chemicals at work or home</a:t>
            </a:r>
            <a:endParaRPr lang="en-US" sz="1400" dirty="0"/>
          </a:p>
        </p:txBody>
      </p:sp>
      <p:sp>
        <p:nvSpPr>
          <p:cNvPr id="13" name="Shape 7"/>
          <p:cNvSpPr/>
          <p:nvPr/>
        </p:nvSpPr>
        <p:spPr>
          <a:xfrm>
            <a:off x="5120640" y="2962656"/>
            <a:ext cx="3566160" cy="795528"/>
          </a:xfrm>
          <a:prstGeom prst="roundRect">
            <a:avLst>
              <a:gd name="adj" fmla="val 9195"/>
            </a:avLst>
          </a:prstGeom>
          <a:solidFill>
            <a:schemeClr val="tx2">
              <a:alpha val="12000"/>
            </a:schemeClr>
          </a:solidFill>
          <a:ln w="12700">
            <a:solidFill>
              <a:schemeClr val="tx2">
                <a:alpha val="40000"/>
              </a:schemeClr>
            </a:solidFill>
            <a:prstDash val="solid"/>
          </a:ln>
        </p:spPr>
      </p:sp>
      <p:sp>
        <p:nvSpPr>
          <p:cNvPr id="14" name="Shape 8"/>
          <p:cNvSpPr/>
          <p:nvPr/>
        </p:nvSpPr>
        <p:spPr>
          <a:xfrm>
            <a:off x="5257800" y="3099816"/>
            <a:ext cx="457200" cy="457200"/>
          </a:xfrm>
          <a:prstGeom prst="ellipse">
            <a:avLst/>
          </a:prstGeom>
          <a:solidFill>
            <a:schemeClr val="tx2"/>
          </a:solidFill>
          <a:ln w="12700">
            <a:solidFill>
              <a:schemeClr val="tx2"/>
            </a:solidFill>
            <a:prstDash val="solid"/>
          </a:ln>
        </p:spPr>
      </p:sp>
      <p:pic>
        <p:nvPicPr>
          <p:cNvPr id="15" name="Image 3" descr="preencoded.png">    </p:cNvPr>
          <p:cNvPicPr>
            <a:picLocks noChangeAspect="1"/>
          </p:cNvPicPr>
          <p:nvPr/>
        </p:nvPicPr>
        <p:blipFill>
          <a:blip r:embed="rId4"/>
          <a:stretch>
            <a:fillRect/>
          </a:stretch>
        </p:blipFill>
        <p:spPr>
          <a:xfrm>
            <a:off x="5367528" y="3209544"/>
            <a:ext cx="237744" cy="237744"/>
          </a:xfrm>
          <a:prstGeom prst="rect">
            <a:avLst/>
          </a:prstGeom>
        </p:spPr>
      </p:pic>
      <p:sp>
        <p:nvSpPr>
          <p:cNvPr id="16" name="Text 9"/>
          <p:cNvSpPr txBox="1"/>
          <p:nvPr/>
        </p:nvSpPr>
        <p:spPr>
          <a:xfrm>
            <a:off x="5852160" y="3072384"/>
            <a:ext cx="2697480" cy="612648"/>
          </a:xfrm>
          <a:prstGeom prst="rect">
            <a:avLst/>
          </a:prstGeom>
          <a:noFill/>
          <a:ln/>
        </p:spPr>
        <p:txBody>
          <a:bodyPr wrap="square" lIns="0" tIns="0" rIns="0" bIns="0" rtlCol="0" anchor="t"/>
          <a:lstStyle/>
          <a:p>
            <a:pPr indent="0" marL="0">
              <a:buNone/>
            </a:pPr>
            <a:r>
              <a:rPr lang="en-US" sz="1400" b="1" dirty="0">
                <a:solidFill>
                  <a:schemeClr val="tx2"/>
                </a:solidFill>
              </a:rPr>
              <a:t>Age (40+)</a:t>
            </a:r>
            <a:endParaRPr lang="en-US" sz="1400" dirty="0"/>
          </a:p>
          <a:p>
            <a:pPr indent="0" marL="0">
              <a:spcBef>
                <a:spcPts val="400"/>
              </a:spcBef>
              <a:buNone/>
            </a:pPr>
            <a:r>
              <a:rPr lang="en-US" sz="1200" dirty="0">
                <a:solidFill>
                  <a:schemeClr val="tx1"/>
                </a:solidFill>
              </a:rPr>
              <a:t>Risk rises as we get older</a:t>
            </a:r>
            <a:endParaRPr lang="en-US" sz="1400" dirty="0"/>
          </a:p>
        </p:txBody>
      </p:sp>
      <p:sp>
        <p:nvSpPr>
          <p:cNvPr id="17" name="Shape 10"/>
          <p:cNvSpPr/>
          <p:nvPr/>
        </p:nvSpPr>
        <p:spPr>
          <a:xfrm>
            <a:off x="5120640" y="3849624"/>
            <a:ext cx="3566160" cy="795528"/>
          </a:xfrm>
          <a:prstGeom prst="roundRect">
            <a:avLst>
              <a:gd name="adj" fmla="val 9195"/>
            </a:avLst>
          </a:prstGeom>
          <a:solidFill>
            <a:schemeClr val="accent6">
              <a:alpha val="12000"/>
            </a:schemeClr>
          </a:solidFill>
          <a:ln w="12700">
            <a:solidFill>
              <a:schemeClr val="accent6">
                <a:alpha val="40000"/>
              </a:schemeClr>
            </a:solidFill>
            <a:prstDash val="solid"/>
          </a:ln>
        </p:spPr>
      </p:sp>
      <p:sp>
        <p:nvSpPr>
          <p:cNvPr id="18" name="Shape 11"/>
          <p:cNvSpPr/>
          <p:nvPr/>
        </p:nvSpPr>
        <p:spPr>
          <a:xfrm>
            <a:off x="5257800" y="3986784"/>
            <a:ext cx="457200" cy="457200"/>
          </a:xfrm>
          <a:prstGeom prst="ellipse">
            <a:avLst/>
          </a:prstGeom>
          <a:solidFill>
            <a:schemeClr val="accent6"/>
          </a:solidFill>
          <a:ln w="12700">
            <a:solidFill>
              <a:schemeClr val="accent6"/>
            </a:solidFill>
            <a:prstDash val="solid"/>
          </a:ln>
        </p:spPr>
      </p:sp>
      <p:pic>
        <p:nvPicPr>
          <p:cNvPr id="19" name="Image 4" descr="preencoded.png">    </p:cNvPr>
          <p:cNvPicPr>
            <a:picLocks noChangeAspect="1"/>
          </p:cNvPicPr>
          <p:nvPr/>
        </p:nvPicPr>
        <p:blipFill>
          <a:blip r:embed="rId5"/>
          <a:stretch>
            <a:fillRect/>
          </a:stretch>
        </p:blipFill>
        <p:spPr>
          <a:xfrm>
            <a:off x="5367528" y="4096512"/>
            <a:ext cx="237744" cy="237744"/>
          </a:xfrm>
          <a:prstGeom prst="rect">
            <a:avLst/>
          </a:prstGeom>
        </p:spPr>
      </p:pic>
      <p:sp>
        <p:nvSpPr>
          <p:cNvPr id="20" name="Text 12"/>
          <p:cNvSpPr txBox="1"/>
          <p:nvPr/>
        </p:nvSpPr>
        <p:spPr>
          <a:xfrm>
            <a:off x="5852160" y="3959352"/>
            <a:ext cx="2697480" cy="612648"/>
          </a:xfrm>
          <a:prstGeom prst="rect">
            <a:avLst/>
          </a:prstGeom>
          <a:noFill/>
          <a:ln/>
        </p:spPr>
        <p:txBody>
          <a:bodyPr wrap="square" lIns="0" tIns="0" rIns="0" bIns="0" rtlCol="0" anchor="t"/>
          <a:lstStyle/>
          <a:p>
            <a:pPr indent="0" marL="0">
              <a:buNone/>
            </a:pPr>
            <a:r>
              <a:rPr lang="en-US" sz="1400" b="1" dirty="0">
                <a:solidFill>
                  <a:schemeClr val="accent6"/>
                </a:solidFill>
              </a:rPr>
              <a:t>Genes (AAT deficiency)</a:t>
            </a:r>
            <a:endParaRPr lang="en-US" sz="1400" dirty="0"/>
          </a:p>
          <a:p>
            <a:pPr indent="0" marL="0">
              <a:spcBef>
                <a:spcPts val="400"/>
              </a:spcBef>
              <a:buNone/>
            </a:pPr>
            <a:r>
              <a:rPr lang="en-US" sz="1200" dirty="0">
                <a:solidFill>
                  <a:schemeClr val="tx1"/>
                </a:solidFill>
              </a:rPr>
              <a:t>An inherited condition that leaves the lungs less protected</a:t>
            </a:r>
            <a:endParaRPr lang="en-US" sz="1400" dirty="0"/>
          </a:p>
        </p:txBody>
      </p:sp>
      <p:sp>
        <p:nvSpPr>
          <p:cNvPr id="21" name="Shape 13"/>
          <p:cNvSpPr/>
          <p:nvPr/>
        </p:nvSpPr>
        <p:spPr>
          <a:xfrm>
            <a:off x="5120640" y="4736592"/>
            <a:ext cx="3566160" cy="795528"/>
          </a:xfrm>
          <a:prstGeom prst="roundRect">
            <a:avLst>
              <a:gd name="adj" fmla="val 9195"/>
            </a:avLst>
          </a:prstGeom>
          <a:solidFill>
            <a:schemeClr val="accent1">
              <a:alpha val="12000"/>
            </a:schemeClr>
          </a:solidFill>
          <a:ln w="12700">
            <a:solidFill>
              <a:schemeClr val="accent1">
                <a:alpha val="40000"/>
              </a:schemeClr>
            </a:solidFill>
            <a:prstDash val="solid"/>
          </a:ln>
        </p:spPr>
      </p:sp>
      <p:sp>
        <p:nvSpPr>
          <p:cNvPr id="22" name="Shape 14"/>
          <p:cNvSpPr/>
          <p:nvPr/>
        </p:nvSpPr>
        <p:spPr>
          <a:xfrm>
            <a:off x="5257800" y="4873752"/>
            <a:ext cx="457200" cy="457200"/>
          </a:xfrm>
          <a:prstGeom prst="ellipse">
            <a:avLst/>
          </a:prstGeom>
          <a:solidFill>
            <a:schemeClr val="accent1"/>
          </a:solidFill>
          <a:ln w="12700">
            <a:solidFill>
              <a:schemeClr val="accent1"/>
            </a:solidFill>
            <a:prstDash val="solid"/>
          </a:ln>
        </p:spPr>
      </p:sp>
      <p:pic>
        <p:nvPicPr>
          <p:cNvPr id="23" name="Image 5" descr="preencoded.png">    </p:cNvPr>
          <p:cNvPicPr>
            <a:picLocks noChangeAspect="1"/>
          </p:cNvPicPr>
          <p:nvPr/>
        </p:nvPicPr>
        <p:blipFill>
          <a:blip r:embed="rId6"/>
          <a:stretch>
            <a:fillRect/>
          </a:stretch>
        </p:blipFill>
        <p:spPr>
          <a:xfrm>
            <a:off x="5367528" y="4983480"/>
            <a:ext cx="237744" cy="237744"/>
          </a:xfrm>
          <a:prstGeom prst="rect">
            <a:avLst/>
          </a:prstGeom>
        </p:spPr>
      </p:pic>
      <p:sp>
        <p:nvSpPr>
          <p:cNvPr id="24" name="Text 15"/>
          <p:cNvSpPr txBox="1"/>
          <p:nvPr/>
        </p:nvSpPr>
        <p:spPr>
          <a:xfrm>
            <a:off x="5852160" y="4846320"/>
            <a:ext cx="2697480" cy="612648"/>
          </a:xfrm>
          <a:prstGeom prst="rect">
            <a:avLst/>
          </a:prstGeom>
          <a:noFill/>
          <a:ln/>
        </p:spPr>
        <p:txBody>
          <a:bodyPr wrap="square" lIns="0" tIns="0" rIns="0" bIns="0" rtlCol="0" anchor="t"/>
          <a:lstStyle/>
          <a:p>
            <a:pPr indent="0" marL="0">
              <a:buNone/>
            </a:pPr>
            <a:r>
              <a:rPr lang="en-US" sz="1400" b="1" dirty="0">
                <a:solidFill>
                  <a:schemeClr val="accent1"/>
                </a:solidFill>
              </a:rPr>
              <a:t>Other lung conditions</a:t>
            </a:r>
            <a:endParaRPr lang="en-US" sz="1400" dirty="0"/>
          </a:p>
          <a:p>
            <a:pPr indent="0" marL="0">
              <a:spcBef>
                <a:spcPts val="400"/>
              </a:spcBef>
              <a:buNone/>
            </a:pPr>
            <a:r>
              <a:rPr lang="en-US" sz="1200" dirty="0">
                <a:solidFill>
                  <a:schemeClr val="tx1"/>
                </a:solidFill>
              </a:rPr>
              <a:t>Asthma and chronic bronchitis</a:t>
            </a:r>
            <a:endParaRPr lang="en-US" sz="14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Role of the care professional: advice to give</a:t>
            </a:r>
            <a:endParaRPr lang="en-US" sz="2800" dirty="0"/>
          </a:p>
        </p:txBody>
      </p:sp>
      <p:sp>
        <p:nvSpPr>
          <p:cNvPr id="4" name="Shape 1"/>
          <p:cNvSpPr/>
          <p:nvPr/>
        </p:nvSpPr>
        <p:spPr>
          <a:xfrm>
            <a:off x="457200" y="1234440"/>
            <a:ext cx="2606040" cy="1463040"/>
          </a:xfrm>
          <a:prstGeom prst="roundRect">
            <a:avLst>
              <a:gd name="adj" fmla="val 5000"/>
            </a:avLst>
          </a:prstGeom>
          <a:solidFill>
            <a:schemeClr val="accent2">
              <a:alpha val="12000"/>
            </a:schemeClr>
          </a:solidFill>
          <a:ln w="12700">
            <a:solidFill>
              <a:schemeClr val="accent2">
                <a:alpha val="45000"/>
              </a:schemeClr>
            </a:solidFill>
            <a:prstDash val="solid"/>
          </a:ln>
        </p:spPr>
      </p:sp>
      <p:sp>
        <p:nvSpPr>
          <p:cNvPr id="5" name="Shape 2"/>
          <p:cNvSpPr/>
          <p:nvPr/>
        </p:nvSpPr>
        <p:spPr>
          <a:xfrm>
            <a:off x="640080" y="1600200"/>
            <a:ext cx="731520" cy="731520"/>
          </a:xfrm>
          <a:prstGeom prst="ellipse">
            <a:avLst/>
          </a:prstGeom>
          <a:solidFill>
            <a:schemeClr val="accent2"/>
          </a:solidFill>
          <a:ln w="12700">
            <a:solidFill>
              <a:schemeClr val="accent2"/>
            </a:solidFill>
            <a:prstDash val="solid"/>
          </a:ln>
        </p:spPr>
      </p:sp>
      <p:pic>
        <p:nvPicPr>
          <p:cNvPr id="6" name="Image 0" descr="preencoded.png">    </p:cNvPr>
          <p:cNvPicPr>
            <a:picLocks noChangeAspect="1"/>
          </p:cNvPicPr>
          <p:nvPr/>
        </p:nvPicPr>
        <p:blipFill>
          <a:blip r:embed="rId1"/>
          <a:stretch>
            <a:fillRect/>
          </a:stretch>
        </p:blipFill>
        <p:spPr>
          <a:xfrm>
            <a:off x="815645" y="1775765"/>
            <a:ext cx="380390" cy="380390"/>
          </a:xfrm>
          <a:prstGeom prst="rect">
            <a:avLst/>
          </a:prstGeom>
        </p:spPr>
      </p:pic>
      <p:sp>
        <p:nvSpPr>
          <p:cNvPr id="7" name="Text 3"/>
          <p:cNvSpPr txBox="1"/>
          <p:nvPr/>
        </p:nvSpPr>
        <p:spPr>
          <a:xfrm>
            <a:off x="1508760" y="1325880"/>
            <a:ext cx="1463040" cy="1280160"/>
          </a:xfrm>
          <a:prstGeom prst="rect">
            <a:avLst/>
          </a:prstGeom>
          <a:noFill/>
          <a:ln/>
        </p:spPr>
        <p:txBody>
          <a:bodyPr wrap="square" lIns="0" tIns="0" rIns="0" bIns="0" rtlCol="0" anchor="ctr"/>
          <a:lstStyle/>
          <a:p>
            <a:pPr indent="0" marL="0">
              <a:buNone/>
            </a:pPr>
            <a:r>
              <a:rPr lang="en-US" sz="1600" b="1" dirty="0">
                <a:solidFill>
                  <a:schemeClr val="accent2"/>
                </a:solidFill>
              </a:rPr>
              <a:t>Do not smoke</a:t>
            </a:r>
            <a:endParaRPr lang="en-US" sz="1600" dirty="0"/>
          </a:p>
        </p:txBody>
      </p:sp>
      <p:sp>
        <p:nvSpPr>
          <p:cNvPr id="8" name="Shape 4"/>
          <p:cNvSpPr/>
          <p:nvPr/>
        </p:nvSpPr>
        <p:spPr>
          <a:xfrm>
            <a:off x="3246120" y="1234440"/>
            <a:ext cx="2606040" cy="1463040"/>
          </a:xfrm>
          <a:prstGeom prst="roundRect">
            <a:avLst>
              <a:gd name="adj" fmla="val 5000"/>
            </a:avLst>
          </a:prstGeom>
          <a:solidFill>
            <a:schemeClr val="accent5">
              <a:alpha val="12000"/>
            </a:schemeClr>
          </a:solidFill>
          <a:ln w="12700">
            <a:solidFill>
              <a:schemeClr val="accent5">
                <a:alpha val="45000"/>
              </a:schemeClr>
            </a:solidFill>
            <a:prstDash val="solid"/>
          </a:ln>
        </p:spPr>
      </p:sp>
      <p:sp>
        <p:nvSpPr>
          <p:cNvPr id="9" name="Shape 5"/>
          <p:cNvSpPr/>
          <p:nvPr/>
        </p:nvSpPr>
        <p:spPr>
          <a:xfrm>
            <a:off x="3429000" y="1600200"/>
            <a:ext cx="731520" cy="731520"/>
          </a:xfrm>
          <a:prstGeom prst="ellipse">
            <a:avLst/>
          </a:prstGeom>
          <a:solidFill>
            <a:schemeClr val="accent5"/>
          </a:solidFill>
          <a:ln w="12700">
            <a:solidFill>
              <a:schemeClr val="accent5"/>
            </a:solidFill>
            <a:prstDash val="solid"/>
          </a:ln>
        </p:spPr>
      </p:sp>
      <p:pic>
        <p:nvPicPr>
          <p:cNvPr id="10" name="Image 1" descr="preencoded.png">    </p:cNvPr>
          <p:cNvPicPr>
            <a:picLocks noChangeAspect="1"/>
          </p:cNvPicPr>
          <p:nvPr/>
        </p:nvPicPr>
        <p:blipFill>
          <a:blip r:embed="rId2"/>
          <a:stretch>
            <a:fillRect/>
          </a:stretch>
        </p:blipFill>
        <p:spPr>
          <a:xfrm>
            <a:off x="3604565" y="1775765"/>
            <a:ext cx="380390" cy="380390"/>
          </a:xfrm>
          <a:prstGeom prst="rect">
            <a:avLst/>
          </a:prstGeom>
        </p:spPr>
      </p:pic>
      <p:sp>
        <p:nvSpPr>
          <p:cNvPr id="11" name="Text 6"/>
          <p:cNvSpPr txBox="1"/>
          <p:nvPr/>
        </p:nvSpPr>
        <p:spPr>
          <a:xfrm>
            <a:off x="4297680" y="1325880"/>
            <a:ext cx="1463040" cy="1280160"/>
          </a:xfrm>
          <a:prstGeom prst="rect">
            <a:avLst/>
          </a:prstGeom>
          <a:noFill/>
          <a:ln/>
        </p:spPr>
        <p:txBody>
          <a:bodyPr wrap="square" lIns="0" tIns="0" rIns="0" bIns="0" rtlCol="0" anchor="ctr"/>
          <a:lstStyle/>
          <a:p>
            <a:pPr indent="0" marL="0">
              <a:buNone/>
            </a:pPr>
            <a:r>
              <a:rPr lang="en-US" sz="1600" b="1" dirty="0">
                <a:solidFill>
                  <a:schemeClr val="accent5"/>
                </a:solidFill>
              </a:rPr>
              <a:t>Avoid indoor pollutants</a:t>
            </a:r>
            <a:endParaRPr lang="en-US" sz="1600" dirty="0"/>
          </a:p>
        </p:txBody>
      </p:sp>
      <p:sp>
        <p:nvSpPr>
          <p:cNvPr id="12" name="Shape 7"/>
          <p:cNvSpPr/>
          <p:nvPr/>
        </p:nvSpPr>
        <p:spPr>
          <a:xfrm>
            <a:off x="6035040" y="1234440"/>
            <a:ext cx="2606040" cy="1463040"/>
          </a:xfrm>
          <a:prstGeom prst="roundRect">
            <a:avLst>
              <a:gd name="adj" fmla="val 5000"/>
            </a:avLst>
          </a:prstGeom>
          <a:solidFill>
            <a:schemeClr val="tx2">
              <a:alpha val="12000"/>
            </a:schemeClr>
          </a:solidFill>
          <a:ln w="12700">
            <a:solidFill>
              <a:schemeClr val="tx2">
                <a:alpha val="45000"/>
              </a:schemeClr>
            </a:solidFill>
            <a:prstDash val="solid"/>
          </a:ln>
        </p:spPr>
      </p:sp>
      <p:sp>
        <p:nvSpPr>
          <p:cNvPr id="13" name="Shape 8"/>
          <p:cNvSpPr/>
          <p:nvPr/>
        </p:nvSpPr>
        <p:spPr>
          <a:xfrm>
            <a:off x="6217920" y="1600200"/>
            <a:ext cx="731520" cy="731520"/>
          </a:xfrm>
          <a:prstGeom prst="ellipse">
            <a:avLst/>
          </a:prstGeom>
          <a:solidFill>
            <a:schemeClr val="tx2"/>
          </a:solidFill>
          <a:ln w="12700">
            <a:solidFill>
              <a:schemeClr val="tx2"/>
            </a:solidFill>
            <a:prstDash val="solid"/>
          </a:ln>
        </p:spPr>
      </p:sp>
      <p:pic>
        <p:nvPicPr>
          <p:cNvPr id="14" name="Image 2" descr="preencoded.png">    </p:cNvPr>
          <p:cNvPicPr>
            <a:picLocks noChangeAspect="1"/>
          </p:cNvPicPr>
          <p:nvPr/>
        </p:nvPicPr>
        <p:blipFill>
          <a:blip r:embed="rId3"/>
          <a:stretch>
            <a:fillRect/>
          </a:stretch>
        </p:blipFill>
        <p:spPr>
          <a:xfrm>
            <a:off x="6393485" y="1775765"/>
            <a:ext cx="380390" cy="380390"/>
          </a:xfrm>
          <a:prstGeom prst="rect">
            <a:avLst/>
          </a:prstGeom>
        </p:spPr>
      </p:pic>
      <p:sp>
        <p:nvSpPr>
          <p:cNvPr id="15" name="Text 9"/>
          <p:cNvSpPr txBox="1"/>
          <p:nvPr/>
        </p:nvSpPr>
        <p:spPr>
          <a:xfrm>
            <a:off x="7086600" y="1325880"/>
            <a:ext cx="1463040" cy="1280160"/>
          </a:xfrm>
          <a:prstGeom prst="rect">
            <a:avLst/>
          </a:prstGeom>
          <a:noFill/>
          <a:ln/>
        </p:spPr>
        <p:txBody>
          <a:bodyPr wrap="square" lIns="0" tIns="0" rIns="0" bIns="0" rtlCol="0" anchor="ctr"/>
          <a:lstStyle/>
          <a:p>
            <a:pPr indent="0" marL="0">
              <a:buNone/>
            </a:pPr>
            <a:r>
              <a:rPr lang="en-US" sz="1600" b="1" dirty="0">
                <a:solidFill>
                  <a:schemeClr val="tx2"/>
                </a:solidFill>
              </a:rPr>
              <a:t>Limit outdoor air pollution</a:t>
            </a:r>
            <a:endParaRPr lang="en-US" sz="1600" dirty="0"/>
          </a:p>
        </p:txBody>
      </p:sp>
      <p:sp>
        <p:nvSpPr>
          <p:cNvPr id="16" name="Shape 10"/>
          <p:cNvSpPr/>
          <p:nvPr/>
        </p:nvSpPr>
        <p:spPr>
          <a:xfrm>
            <a:off x="457200" y="2880360"/>
            <a:ext cx="2606040" cy="1463040"/>
          </a:xfrm>
          <a:prstGeom prst="roundRect">
            <a:avLst>
              <a:gd name="adj" fmla="val 5000"/>
            </a:avLst>
          </a:prstGeom>
          <a:solidFill>
            <a:schemeClr val="accent1">
              <a:alpha val="12000"/>
            </a:schemeClr>
          </a:solidFill>
          <a:ln w="12700">
            <a:solidFill>
              <a:schemeClr val="accent1">
                <a:alpha val="45000"/>
              </a:schemeClr>
            </a:solidFill>
            <a:prstDash val="solid"/>
          </a:ln>
        </p:spPr>
      </p:sp>
      <p:sp>
        <p:nvSpPr>
          <p:cNvPr id="17" name="Shape 11"/>
          <p:cNvSpPr/>
          <p:nvPr/>
        </p:nvSpPr>
        <p:spPr>
          <a:xfrm>
            <a:off x="640080" y="3246120"/>
            <a:ext cx="731520" cy="731520"/>
          </a:xfrm>
          <a:prstGeom prst="ellipse">
            <a:avLst/>
          </a:prstGeom>
          <a:solidFill>
            <a:schemeClr val="accent1"/>
          </a:solidFill>
          <a:ln w="12700">
            <a:solidFill>
              <a:schemeClr val="accent1"/>
            </a:solidFill>
            <a:prstDash val="solid"/>
          </a:ln>
        </p:spPr>
      </p:sp>
      <p:pic>
        <p:nvPicPr>
          <p:cNvPr id="18" name="Image 3" descr="preencoded.png">    </p:cNvPr>
          <p:cNvPicPr>
            <a:picLocks noChangeAspect="1"/>
          </p:cNvPicPr>
          <p:nvPr/>
        </p:nvPicPr>
        <p:blipFill>
          <a:blip r:embed="rId4"/>
          <a:stretch>
            <a:fillRect/>
          </a:stretch>
        </p:blipFill>
        <p:spPr>
          <a:xfrm>
            <a:off x="815645" y="3421685"/>
            <a:ext cx="380390" cy="380390"/>
          </a:xfrm>
          <a:prstGeom prst="rect">
            <a:avLst/>
          </a:prstGeom>
        </p:spPr>
      </p:pic>
      <p:sp>
        <p:nvSpPr>
          <p:cNvPr id="19" name="Text 12"/>
          <p:cNvSpPr txBox="1"/>
          <p:nvPr/>
        </p:nvSpPr>
        <p:spPr>
          <a:xfrm>
            <a:off x="1508760" y="2971800"/>
            <a:ext cx="1463040" cy="1280160"/>
          </a:xfrm>
          <a:prstGeom prst="rect">
            <a:avLst/>
          </a:prstGeom>
          <a:noFill/>
          <a:ln/>
        </p:spPr>
        <p:txBody>
          <a:bodyPr wrap="square" lIns="0" tIns="0" rIns="0" bIns="0" rtlCol="0" anchor="ctr"/>
          <a:lstStyle/>
          <a:p>
            <a:pPr indent="0" marL="0">
              <a:buNone/>
            </a:pPr>
            <a:r>
              <a:rPr lang="en-US" sz="1600" b="1" dirty="0">
                <a:solidFill>
                  <a:schemeClr val="accent1"/>
                </a:solidFill>
              </a:rPr>
              <a:t>Prevent infection</a:t>
            </a:r>
            <a:endParaRPr lang="en-US" sz="1600" dirty="0"/>
          </a:p>
        </p:txBody>
      </p:sp>
      <p:sp>
        <p:nvSpPr>
          <p:cNvPr id="20" name="Shape 13"/>
          <p:cNvSpPr/>
          <p:nvPr/>
        </p:nvSpPr>
        <p:spPr>
          <a:xfrm>
            <a:off x="3246120" y="2880360"/>
            <a:ext cx="2606040" cy="1463040"/>
          </a:xfrm>
          <a:prstGeom prst="roundRect">
            <a:avLst>
              <a:gd name="adj" fmla="val 5000"/>
            </a:avLst>
          </a:prstGeom>
          <a:solidFill>
            <a:schemeClr val="accent6">
              <a:alpha val="12000"/>
            </a:schemeClr>
          </a:solidFill>
          <a:ln w="12700">
            <a:solidFill>
              <a:schemeClr val="accent6">
                <a:alpha val="45000"/>
              </a:schemeClr>
            </a:solidFill>
            <a:prstDash val="solid"/>
          </a:ln>
        </p:spPr>
      </p:sp>
      <p:sp>
        <p:nvSpPr>
          <p:cNvPr id="21" name="Shape 14"/>
          <p:cNvSpPr/>
          <p:nvPr/>
        </p:nvSpPr>
        <p:spPr>
          <a:xfrm>
            <a:off x="3429000" y="3246120"/>
            <a:ext cx="731520" cy="731520"/>
          </a:xfrm>
          <a:prstGeom prst="ellipse">
            <a:avLst/>
          </a:prstGeom>
          <a:solidFill>
            <a:schemeClr val="accent6"/>
          </a:solidFill>
          <a:ln w="12700">
            <a:solidFill>
              <a:schemeClr val="accent6"/>
            </a:solidFill>
            <a:prstDash val="solid"/>
          </a:ln>
        </p:spPr>
      </p:sp>
      <p:pic>
        <p:nvPicPr>
          <p:cNvPr id="22" name="Image 4" descr="preencoded.png">    </p:cNvPr>
          <p:cNvPicPr>
            <a:picLocks noChangeAspect="1"/>
          </p:cNvPicPr>
          <p:nvPr/>
        </p:nvPicPr>
        <p:blipFill>
          <a:blip r:embed="rId5"/>
          <a:stretch>
            <a:fillRect/>
          </a:stretch>
        </p:blipFill>
        <p:spPr>
          <a:xfrm>
            <a:off x="3604565" y="3421685"/>
            <a:ext cx="380390" cy="380390"/>
          </a:xfrm>
          <a:prstGeom prst="rect">
            <a:avLst/>
          </a:prstGeom>
        </p:spPr>
      </p:pic>
      <p:sp>
        <p:nvSpPr>
          <p:cNvPr id="23" name="Text 15"/>
          <p:cNvSpPr txBox="1"/>
          <p:nvPr/>
        </p:nvSpPr>
        <p:spPr>
          <a:xfrm>
            <a:off x="4297680" y="2971800"/>
            <a:ext cx="1463040" cy="1280160"/>
          </a:xfrm>
          <a:prstGeom prst="rect">
            <a:avLst/>
          </a:prstGeom>
          <a:noFill/>
          <a:ln/>
        </p:spPr>
        <p:txBody>
          <a:bodyPr wrap="square" lIns="0" tIns="0" rIns="0" bIns="0" rtlCol="0" anchor="ctr"/>
          <a:lstStyle/>
          <a:p>
            <a:pPr indent="0" marL="0">
              <a:buNone/>
            </a:pPr>
            <a:r>
              <a:rPr lang="en-US" sz="1600" b="1" dirty="0">
                <a:solidFill>
                  <a:schemeClr val="accent6"/>
                </a:solidFill>
              </a:rPr>
              <a:t>Have regular check-ups</a:t>
            </a:r>
            <a:endParaRPr lang="en-US" sz="1600" dirty="0"/>
          </a:p>
        </p:txBody>
      </p:sp>
      <p:sp>
        <p:nvSpPr>
          <p:cNvPr id="24" name="Shape 16"/>
          <p:cNvSpPr/>
          <p:nvPr/>
        </p:nvSpPr>
        <p:spPr>
          <a:xfrm>
            <a:off x="6035040" y="2880360"/>
            <a:ext cx="2606040" cy="1463040"/>
          </a:xfrm>
          <a:prstGeom prst="roundRect">
            <a:avLst>
              <a:gd name="adj" fmla="val 5000"/>
            </a:avLst>
          </a:prstGeom>
          <a:solidFill>
            <a:schemeClr val="accent4">
              <a:alpha val="12000"/>
            </a:schemeClr>
          </a:solidFill>
          <a:ln w="12700">
            <a:solidFill>
              <a:schemeClr val="accent4">
                <a:alpha val="45000"/>
              </a:schemeClr>
            </a:solidFill>
            <a:prstDash val="solid"/>
          </a:ln>
        </p:spPr>
      </p:sp>
      <p:sp>
        <p:nvSpPr>
          <p:cNvPr id="25" name="Shape 17"/>
          <p:cNvSpPr/>
          <p:nvPr/>
        </p:nvSpPr>
        <p:spPr>
          <a:xfrm>
            <a:off x="6217920" y="3246120"/>
            <a:ext cx="731520" cy="731520"/>
          </a:xfrm>
          <a:prstGeom prst="ellipse">
            <a:avLst/>
          </a:prstGeom>
          <a:solidFill>
            <a:schemeClr val="accent4"/>
          </a:solidFill>
          <a:ln w="12700">
            <a:solidFill>
              <a:schemeClr val="accent4"/>
            </a:solidFill>
            <a:prstDash val="solid"/>
          </a:ln>
        </p:spPr>
      </p:sp>
      <p:pic>
        <p:nvPicPr>
          <p:cNvPr id="26" name="Image 5" descr="preencoded.png">    </p:cNvPr>
          <p:cNvPicPr>
            <a:picLocks noChangeAspect="1"/>
          </p:cNvPicPr>
          <p:nvPr/>
        </p:nvPicPr>
        <p:blipFill>
          <a:blip r:embed="rId6"/>
          <a:stretch>
            <a:fillRect/>
          </a:stretch>
        </p:blipFill>
        <p:spPr>
          <a:xfrm>
            <a:off x="6393485" y="3421685"/>
            <a:ext cx="380390" cy="380390"/>
          </a:xfrm>
          <a:prstGeom prst="rect">
            <a:avLst/>
          </a:prstGeom>
        </p:spPr>
      </p:pic>
      <p:sp>
        <p:nvSpPr>
          <p:cNvPr id="27" name="Text 18"/>
          <p:cNvSpPr txBox="1"/>
          <p:nvPr/>
        </p:nvSpPr>
        <p:spPr>
          <a:xfrm>
            <a:off x="7086600" y="2971800"/>
            <a:ext cx="1463040" cy="1280160"/>
          </a:xfrm>
          <a:prstGeom prst="rect">
            <a:avLst/>
          </a:prstGeom>
          <a:noFill/>
          <a:ln/>
        </p:spPr>
        <p:txBody>
          <a:bodyPr wrap="square" lIns="0" tIns="0" rIns="0" bIns="0" rtlCol="0" anchor="ctr"/>
          <a:lstStyle/>
          <a:p>
            <a:pPr indent="0" marL="0">
              <a:buNone/>
            </a:pPr>
            <a:r>
              <a:rPr lang="en-US" sz="1600" b="1" dirty="0">
                <a:solidFill>
                  <a:schemeClr val="accent4"/>
                </a:solidFill>
              </a:rPr>
              <a:t>Exercise</a:t>
            </a:r>
            <a:endParaRPr lang="en-US" sz="1600" dirty="0"/>
          </a:p>
        </p:txBody>
      </p:sp>
      <p:sp>
        <p:nvSpPr>
          <p:cNvPr id="28" name="Text 19"/>
          <p:cNvSpPr txBox="1"/>
          <p:nvPr/>
        </p:nvSpPr>
        <p:spPr>
          <a:xfrm>
            <a:off x="457200" y="4663440"/>
            <a:ext cx="8229600" cy="548640"/>
          </a:xfrm>
          <a:prstGeom prst="rect">
            <a:avLst/>
          </a:prstGeom>
          <a:noFill/>
          <a:ln/>
        </p:spPr>
        <p:txBody>
          <a:bodyPr wrap="square" lIns="0" tIns="0" rIns="0" bIns="0" rtlCol="0" anchor="ctr"/>
          <a:lstStyle/>
          <a:p>
            <a:pPr indent="0" marL="0">
              <a:buNone/>
            </a:pPr>
            <a:r>
              <a:rPr lang="en-US" sz="1200" dirty="0">
                <a:solidFill>
                  <a:schemeClr val="tx1"/>
                </a:solidFill>
              </a:rPr>
              <a:t>Further reading: Department of Health (2012) An Outcomes Strategy for COPD and Asthma: NHS Companion Document.</a:t>
            </a:r>
            <a:endParaRPr lang="en-US" sz="12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UK strategies: tackling air pollution</a:t>
            </a:r>
            <a:endParaRPr lang="en-US" sz="2800" dirty="0"/>
          </a:p>
        </p:txBody>
      </p:sp>
      <p:pic>
        <p:nvPicPr>
          <p:cNvPr id="4" name="Image 0" descr="img/r25.png">    </p:cNvPr>
          <p:cNvPicPr>
            <a:picLocks noChangeAspect="1"/>
          </p:cNvPicPr>
          <p:nvPr/>
        </p:nvPicPr>
        <p:blipFill>
          <a:blip r:embed="rId1"/>
          <a:stretch>
            <a:fillRect/>
          </a:stretch>
        </p:blipFill>
        <p:spPr>
          <a:xfrm>
            <a:off x="457200" y="1196340"/>
            <a:ext cx="4023360" cy="2682240"/>
          </a:xfrm>
          <a:prstGeom prst="rect">
            <a:avLst/>
          </a:prstGeom>
        </p:spPr>
      </p:pic>
      <p:pic>
        <p:nvPicPr>
          <p:cNvPr id="5" name="Image 1" descr="img/r26.png">    </p:cNvPr>
          <p:cNvPicPr>
            <a:picLocks noChangeAspect="1"/>
          </p:cNvPicPr>
          <p:nvPr/>
        </p:nvPicPr>
        <p:blipFill>
          <a:blip r:embed="rId2"/>
          <a:stretch>
            <a:fillRect/>
          </a:stretch>
        </p:blipFill>
        <p:spPr>
          <a:xfrm>
            <a:off x="4663440" y="1196340"/>
            <a:ext cx="4023360" cy="2682240"/>
          </a:xfrm>
          <a:prstGeom prst="rect">
            <a:avLst/>
          </a:prstGeom>
        </p:spPr>
      </p:pic>
      <p:sp>
        <p:nvSpPr>
          <p:cNvPr id="6" name="Text 1"/>
          <p:cNvSpPr txBox="1"/>
          <p:nvPr/>
        </p:nvSpPr>
        <p:spPr>
          <a:xfrm>
            <a:off x="457200" y="3977640"/>
            <a:ext cx="4023360" cy="685800"/>
          </a:xfrm>
          <a:prstGeom prst="rect">
            <a:avLst/>
          </a:prstGeom>
          <a:noFill/>
          <a:ln/>
        </p:spPr>
        <p:txBody>
          <a:bodyPr wrap="square" lIns="0" tIns="0" rIns="0" bIns="0" rtlCol="0" anchor="t"/>
          <a:lstStyle/>
          <a:p>
            <a:pPr indent="0" marL="0">
              <a:buNone/>
            </a:pPr>
            <a:r>
              <a:rPr lang="en-US" sz="1400" b="1" dirty="0">
                <a:solidFill>
                  <a:schemeClr val="tx2"/>
                </a:solidFill>
              </a:rPr>
              <a:t>Where pollution comes from: </a:t>
            </a:r>
            <a:pPr indent="0" marL="0">
              <a:buNone/>
            </a:pPr>
            <a:r>
              <a:rPr lang="en-US" sz="1400" dirty="0">
                <a:solidFill>
                  <a:schemeClr val="tx1"/>
                </a:solidFill>
              </a:rPr>
              <a:t>energy, industry, transport, farming and homes</a:t>
            </a:r>
            <a:endParaRPr lang="en-US" sz="1400" dirty="0"/>
          </a:p>
        </p:txBody>
      </p:sp>
      <p:sp>
        <p:nvSpPr>
          <p:cNvPr id="7" name="Text 2"/>
          <p:cNvSpPr txBox="1"/>
          <p:nvPr/>
        </p:nvSpPr>
        <p:spPr>
          <a:xfrm>
            <a:off x="4663440" y="3977640"/>
            <a:ext cx="4023360" cy="685800"/>
          </a:xfrm>
          <a:prstGeom prst="rect">
            <a:avLst/>
          </a:prstGeom>
          <a:noFill/>
          <a:ln/>
        </p:spPr>
        <p:txBody>
          <a:bodyPr wrap="square" lIns="0" tIns="0" rIns="0" bIns="0" rtlCol="0" anchor="t"/>
          <a:lstStyle/>
          <a:p>
            <a:pPr indent="0" marL="0">
              <a:buNone/>
            </a:pPr>
            <a:r>
              <a:rPr lang="en-US" sz="1400" b="1" dirty="0">
                <a:solidFill>
                  <a:schemeClr val="accent4"/>
                </a:solidFill>
              </a:rPr>
              <a:t>One solution: </a:t>
            </a:r>
            <a:pPr indent="0" marL="0">
              <a:buNone/>
            </a:pPr>
            <a:r>
              <a:rPr lang="en-US" sz="1400" dirty="0">
                <a:solidFill>
                  <a:schemeClr val="tx1"/>
                </a:solidFill>
              </a:rPr>
              <a:t>make walking, cycling and public transport easier than driving</a:t>
            </a:r>
            <a:endParaRPr lang="en-US" sz="1400" dirty="0"/>
          </a:p>
        </p:txBody>
      </p:sp>
      <p:sp>
        <p:nvSpPr>
          <p:cNvPr id="8" name="Text 3"/>
          <p:cNvSpPr txBox="1"/>
          <p:nvPr/>
        </p:nvSpPr>
        <p:spPr>
          <a:xfrm>
            <a:off x="457200" y="5029200"/>
            <a:ext cx="8229600" cy="320040"/>
          </a:xfrm>
          <a:prstGeom prst="rect">
            <a:avLst/>
          </a:prstGeom>
          <a:noFill/>
          <a:ln/>
        </p:spPr>
        <p:txBody>
          <a:bodyPr wrap="square" lIns="0" tIns="0" rIns="0" bIns="0" rtlCol="0" anchor="ctr"/>
          <a:lstStyle/>
          <a:p>
            <a:pPr indent="0" marL="0">
              <a:buNone/>
            </a:pPr>
            <a:r>
              <a:rPr lang="en-US" sz="1100" dirty="0">
                <a:solidFill>
                  <a:schemeClr val="tx1"/>
                </a:solidFill>
              </a:rPr>
              <a:t>Source: Public Health England (2018) Health matters: air pollution. GOV.UK.</a:t>
            </a:r>
            <a:endParaRPr lang="en-US" sz="11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Care: monitoring, planning and routines</a:t>
            </a:r>
            <a:endParaRPr lang="en-US" sz="2800" dirty="0"/>
          </a:p>
        </p:txBody>
      </p:sp>
      <p:sp>
        <p:nvSpPr>
          <p:cNvPr id="4" name="Shape 1"/>
          <p:cNvSpPr/>
          <p:nvPr/>
        </p:nvSpPr>
        <p:spPr>
          <a:xfrm>
            <a:off x="457200" y="1234440"/>
            <a:ext cx="2606040" cy="2514600"/>
          </a:xfrm>
          <a:prstGeom prst="roundRect">
            <a:avLst>
              <a:gd name="adj" fmla="val 2909"/>
            </a:avLst>
          </a:prstGeom>
          <a:solidFill>
            <a:schemeClr val="accent4">
              <a:alpha val="12000"/>
            </a:schemeClr>
          </a:solidFill>
          <a:ln w="12700">
            <a:solidFill>
              <a:schemeClr val="accent4">
                <a:alpha val="40000"/>
              </a:schemeClr>
            </a:solidFill>
            <a:prstDash val="solid"/>
          </a:ln>
        </p:spPr>
      </p:sp>
      <p:sp>
        <p:nvSpPr>
          <p:cNvPr id="5" name="Shape 2"/>
          <p:cNvSpPr/>
          <p:nvPr/>
        </p:nvSpPr>
        <p:spPr>
          <a:xfrm>
            <a:off x="594360" y="1371600"/>
            <a:ext cx="594360" cy="594360"/>
          </a:xfrm>
          <a:prstGeom prst="ellipse">
            <a:avLst/>
          </a:prstGeom>
          <a:solidFill>
            <a:schemeClr val="accent4"/>
          </a:solidFill>
          <a:ln w="12700">
            <a:solidFill>
              <a:schemeClr val="accent4"/>
            </a:solidFill>
            <a:prstDash val="solid"/>
          </a:ln>
        </p:spPr>
      </p:sp>
      <p:pic>
        <p:nvPicPr>
          <p:cNvPr id="6" name="Image 0" descr="preencoded.png">    </p:cNvPr>
          <p:cNvPicPr>
            <a:picLocks noChangeAspect="1"/>
          </p:cNvPicPr>
          <p:nvPr/>
        </p:nvPicPr>
        <p:blipFill>
          <a:blip r:embed="rId1"/>
          <a:stretch>
            <a:fillRect/>
          </a:stretch>
        </p:blipFill>
        <p:spPr>
          <a:xfrm>
            <a:off x="737006" y="1514246"/>
            <a:ext cx="309067" cy="309067"/>
          </a:xfrm>
          <a:prstGeom prst="rect">
            <a:avLst/>
          </a:prstGeom>
        </p:spPr>
      </p:pic>
      <p:sp>
        <p:nvSpPr>
          <p:cNvPr id="7" name="Text 3"/>
          <p:cNvSpPr txBox="1"/>
          <p:nvPr/>
        </p:nvSpPr>
        <p:spPr>
          <a:xfrm>
            <a:off x="594360" y="2039112"/>
            <a:ext cx="2331720" cy="1636776"/>
          </a:xfrm>
          <a:prstGeom prst="rect">
            <a:avLst/>
          </a:prstGeom>
          <a:noFill/>
          <a:ln/>
        </p:spPr>
        <p:txBody>
          <a:bodyPr wrap="square" lIns="0" tIns="0" rIns="0" bIns="0" rtlCol="0" anchor="t"/>
          <a:lstStyle/>
          <a:p>
            <a:pPr indent="0" marL="0">
              <a:buNone/>
            </a:pPr>
            <a:r>
              <a:rPr lang="en-US" sz="1700" b="1" dirty="0">
                <a:solidFill>
                  <a:schemeClr val="accent4"/>
                </a:solidFill>
              </a:rPr>
              <a:t>Pulmonary rehab</a:t>
            </a:r>
            <a:endParaRPr lang="en-US" sz="1700" dirty="0"/>
          </a:p>
          <a:p>
            <a:pPr indent="0" marL="0">
              <a:spcBef>
                <a:spcPts val="400"/>
              </a:spcBef>
              <a:buNone/>
            </a:pPr>
            <a:r>
              <a:rPr lang="en-US" sz="1400" dirty="0">
                <a:solidFill>
                  <a:schemeClr val="tx1"/>
                </a:solidFill>
              </a:rPr>
              <a:t>A programme of exercise and education for people with lung disease or breathlessness</a:t>
            </a:r>
            <a:endParaRPr lang="en-US" sz="1700" dirty="0"/>
          </a:p>
        </p:txBody>
      </p:sp>
      <p:sp>
        <p:nvSpPr>
          <p:cNvPr id="8" name="Shape 4"/>
          <p:cNvSpPr/>
          <p:nvPr/>
        </p:nvSpPr>
        <p:spPr>
          <a:xfrm>
            <a:off x="3246120" y="1234440"/>
            <a:ext cx="2606040" cy="2514600"/>
          </a:xfrm>
          <a:prstGeom prst="roundRect">
            <a:avLst>
              <a:gd name="adj" fmla="val 2909"/>
            </a:avLst>
          </a:prstGeom>
          <a:solidFill>
            <a:schemeClr val="accent1">
              <a:alpha val="12000"/>
            </a:schemeClr>
          </a:solidFill>
          <a:ln w="12700">
            <a:solidFill>
              <a:schemeClr val="accent1">
                <a:alpha val="40000"/>
              </a:schemeClr>
            </a:solidFill>
            <a:prstDash val="solid"/>
          </a:ln>
        </p:spPr>
      </p:sp>
      <p:sp>
        <p:nvSpPr>
          <p:cNvPr id="9" name="Shape 5"/>
          <p:cNvSpPr/>
          <p:nvPr/>
        </p:nvSpPr>
        <p:spPr>
          <a:xfrm>
            <a:off x="3383280" y="1371600"/>
            <a:ext cx="594360" cy="594360"/>
          </a:xfrm>
          <a:prstGeom prst="ellipse">
            <a:avLst/>
          </a:prstGeom>
          <a:solidFill>
            <a:schemeClr val="accent1"/>
          </a:solidFill>
          <a:ln w="12700">
            <a:solidFill>
              <a:schemeClr val="accent1"/>
            </a:solidFill>
            <a:prstDash val="solid"/>
          </a:ln>
        </p:spPr>
      </p:sp>
      <p:pic>
        <p:nvPicPr>
          <p:cNvPr id="10" name="Image 1" descr="preencoded.png">    </p:cNvPr>
          <p:cNvPicPr>
            <a:picLocks noChangeAspect="1"/>
          </p:cNvPicPr>
          <p:nvPr/>
        </p:nvPicPr>
        <p:blipFill>
          <a:blip r:embed="rId2"/>
          <a:stretch>
            <a:fillRect/>
          </a:stretch>
        </p:blipFill>
        <p:spPr>
          <a:xfrm>
            <a:off x="3525926" y="1514246"/>
            <a:ext cx="309067" cy="309067"/>
          </a:xfrm>
          <a:prstGeom prst="rect">
            <a:avLst/>
          </a:prstGeom>
        </p:spPr>
      </p:pic>
      <p:sp>
        <p:nvSpPr>
          <p:cNvPr id="11" name="Text 6"/>
          <p:cNvSpPr txBox="1"/>
          <p:nvPr/>
        </p:nvSpPr>
        <p:spPr>
          <a:xfrm>
            <a:off x="3383280" y="2039112"/>
            <a:ext cx="2331720" cy="1636776"/>
          </a:xfrm>
          <a:prstGeom prst="rect">
            <a:avLst/>
          </a:prstGeom>
          <a:noFill/>
          <a:ln/>
        </p:spPr>
        <p:txBody>
          <a:bodyPr wrap="square" lIns="0" tIns="0" rIns="0" bIns="0" rtlCol="0" anchor="t"/>
          <a:lstStyle/>
          <a:p>
            <a:pPr indent="0" marL="0">
              <a:buNone/>
            </a:pPr>
            <a:r>
              <a:rPr lang="en-US" sz="1700" b="1" dirty="0">
                <a:solidFill>
                  <a:schemeClr val="accent1"/>
                </a:solidFill>
              </a:rPr>
              <a:t>Finding people who need it</a:t>
            </a:r>
            <a:endParaRPr lang="en-US" sz="1700" dirty="0"/>
          </a:p>
          <a:p>
            <a:pPr indent="0" marL="0">
              <a:spcBef>
                <a:spcPts val="400"/>
              </a:spcBef>
              <a:buNone/>
            </a:pPr>
            <a:r>
              <a:rPr lang="en-US" sz="1400" dirty="0">
                <a:solidFill>
                  <a:schemeClr val="tx1"/>
                </a:solidFill>
              </a:rPr>
              <a:t>GP practices check their COPD lists for patients never referred to rehab</a:t>
            </a:r>
            <a:endParaRPr lang="en-US" sz="1700" dirty="0"/>
          </a:p>
        </p:txBody>
      </p:sp>
      <p:sp>
        <p:nvSpPr>
          <p:cNvPr id="12" name="Shape 7"/>
          <p:cNvSpPr/>
          <p:nvPr/>
        </p:nvSpPr>
        <p:spPr>
          <a:xfrm>
            <a:off x="6035040" y="1234440"/>
            <a:ext cx="2651760" cy="2514600"/>
          </a:xfrm>
          <a:prstGeom prst="roundRect">
            <a:avLst>
              <a:gd name="adj" fmla="val 2909"/>
            </a:avLst>
          </a:prstGeom>
          <a:solidFill>
            <a:schemeClr val="accent6">
              <a:alpha val="12000"/>
            </a:schemeClr>
          </a:solidFill>
          <a:ln w="12700">
            <a:solidFill>
              <a:schemeClr val="accent6">
                <a:alpha val="40000"/>
              </a:schemeClr>
            </a:solidFill>
            <a:prstDash val="solid"/>
          </a:ln>
        </p:spPr>
      </p:sp>
      <p:sp>
        <p:nvSpPr>
          <p:cNvPr id="13" name="Shape 8"/>
          <p:cNvSpPr/>
          <p:nvPr/>
        </p:nvSpPr>
        <p:spPr>
          <a:xfrm>
            <a:off x="6172200" y="1371600"/>
            <a:ext cx="594360" cy="594360"/>
          </a:xfrm>
          <a:prstGeom prst="ellipse">
            <a:avLst/>
          </a:prstGeom>
          <a:solidFill>
            <a:schemeClr val="accent6"/>
          </a:solidFill>
          <a:ln w="12700">
            <a:solidFill>
              <a:schemeClr val="accent6"/>
            </a:solidFill>
            <a:prstDash val="solid"/>
          </a:ln>
        </p:spPr>
      </p:sp>
      <p:pic>
        <p:nvPicPr>
          <p:cNvPr id="14" name="Image 2" descr="preencoded.png">    </p:cNvPr>
          <p:cNvPicPr>
            <a:picLocks noChangeAspect="1"/>
          </p:cNvPicPr>
          <p:nvPr/>
        </p:nvPicPr>
        <p:blipFill>
          <a:blip r:embed="rId3"/>
          <a:stretch>
            <a:fillRect/>
          </a:stretch>
        </p:blipFill>
        <p:spPr>
          <a:xfrm>
            <a:off x="6314846" y="1514246"/>
            <a:ext cx="309067" cy="309067"/>
          </a:xfrm>
          <a:prstGeom prst="rect">
            <a:avLst/>
          </a:prstGeom>
        </p:spPr>
      </p:pic>
      <p:sp>
        <p:nvSpPr>
          <p:cNvPr id="15" name="Text 9"/>
          <p:cNvSpPr txBox="1"/>
          <p:nvPr/>
        </p:nvSpPr>
        <p:spPr>
          <a:xfrm>
            <a:off x="6172200" y="2039112"/>
            <a:ext cx="2377440" cy="1636776"/>
          </a:xfrm>
          <a:prstGeom prst="rect">
            <a:avLst/>
          </a:prstGeom>
          <a:noFill/>
          <a:ln/>
        </p:spPr>
        <p:txBody>
          <a:bodyPr wrap="square" lIns="0" tIns="0" rIns="0" bIns="0" rtlCol="0" anchor="t"/>
          <a:lstStyle/>
          <a:p>
            <a:pPr indent="0" marL="0">
              <a:buNone/>
            </a:pPr>
            <a:r>
              <a:rPr lang="en-US" sz="1700" b="1" dirty="0">
                <a:solidFill>
                  <a:schemeClr val="accent6"/>
                </a:solidFill>
              </a:rPr>
              <a:t>Better use of inhalers</a:t>
            </a:r>
            <a:endParaRPr lang="en-US" sz="1700" dirty="0"/>
          </a:p>
          <a:p>
            <a:pPr indent="0" marL="0">
              <a:spcBef>
                <a:spcPts val="400"/>
              </a:spcBef>
              <a:buNone/>
            </a:pPr>
            <a:r>
              <a:rPr lang="en-US" sz="1400" dirty="0">
                <a:solidFill>
                  <a:schemeClr val="tx1"/>
                </a:solidFill>
              </a:rPr>
              <a:t>Where suitable, switch to dry powder inhalers: better for the environment</a:t>
            </a:r>
            <a:endParaRPr lang="en-US" sz="1700" dirty="0"/>
          </a:p>
        </p:txBody>
      </p:sp>
      <p:sp>
        <p:nvSpPr>
          <p:cNvPr id="16" name="Shape 10"/>
          <p:cNvSpPr/>
          <p:nvPr/>
        </p:nvSpPr>
        <p:spPr>
          <a:xfrm>
            <a:off x="457200" y="3977640"/>
            <a:ext cx="8229600" cy="731520"/>
          </a:xfrm>
          <a:prstGeom prst="roundRect">
            <a:avLst>
              <a:gd name="adj" fmla="val 12500"/>
            </a:avLst>
          </a:prstGeom>
          <a:solidFill>
            <a:schemeClr val="bg2"/>
          </a:solidFill>
          <a:ln w="12700">
            <a:solidFill>
              <a:schemeClr val="accent1"/>
            </a:solidFill>
            <a:prstDash val="solid"/>
          </a:ln>
        </p:spPr>
      </p:sp>
      <p:sp>
        <p:nvSpPr>
          <p:cNvPr id="17" name="Text 11"/>
          <p:cNvSpPr txBox="1"/>
          <p:nvPr/>
        </p:nvSpPr>
        <p:spPr>
          <a:xfrm>
            <a:off x="594360" y="3977640"/>
            <a:ext cx="7955280" cy="731520"/>
          </a:xfrm>
          <a:prstGeom prst="rect">
            <a:avLst/>
          </a:prstGeom>
          <a:noFill/>
          <a:ln/>
        </p:spPr>
        <p:txBody>
          <a:bodyPr wrap="square" lIns="0" tIns="0" rIns="0" bIns="0" rtlCol="0" anchor="ctr"/>
          <a:lstStyle/>
          <a:p>
            <a:pPr indent="0" marL="0">
              <a:buNone/>
            </a:pPr>
            <a:r>
              <a:rPr lang="en-US" sz="1600" b="1" dirty="0">
                <a:solidFill>
                  <a:schemeClr val="accent1"/>
                </a:solidFill>
              </a:rPr>
              <a:t>In simple terms:  </a:t>
            </a:r>
            <a:pPr indent="0" marL="0">
              <a:buNone/>
            </a:pPr>
            <a:r>
              <a:rPr lang="en-US" sz="1600" dirty="0">
                <a:solidFill>
                  <a:schemeClr val="tx1"/>
                </a:solidFill>
              </a:rPr>
              <a:t>help people breathe better, find those who are missing out, and review their medicines.</a:t>
            </a:r>
            <a:endParaRPr lang="en-US" sz="1600" dirty="0"/>
          </a:p>
        </p:txBody>
      </p:sp>
      <p:sp>
        <p:nvSpPr>
          <p:cNvPr id="18" name="Text 12"/>
          <p:cNvSpPr txBox="1"/>
          <p:nvPr/>
        </p:nvSpPr>
        <p:spPr>
          <a:xfrm>
            <a:off x="457200" y="4892040"/>
            <a:ext cx="8229600" cy="301752"/>
          </a:xfrm>
          <a:prstGeom prst="rect">
            <a:avLst/>
          </a:prstGeom>
          <a:noFill/>
          <a:ln/>
        </p:spPr>
        <p:txBody>
          <a:bodyPr wrap="square" lIns="0" tIns="0" rIns="0" bIns="0" rtlCol="0" anchor="ctr"/>
          <a:lstStyle/>
          <a:p>
            <a:pPr indent="0" marL="0">
              <a:buNone/>
            </a:pPr>
            <a:r>
              <a:rPr lang="en-US" sz="1100" dirty="0">
                <a:solidFill>
                  <a:schemeClr val="tx1"/>
                </a:solidFill>
              </a:rPr>
              <a:t>Source: NHS (2019) The NHS Long Term Plan: respiratory disease.</a:t>
            </a:r>
            <a:endParaRPr lang="en-US" sz="11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Ethics in respiratory care</a:t>
            </a:r>
            <a:endParaRPr lang="en-US" sz="2800" dirty="0"/>
          </a:p>
        </p:txBody>
      </p:sp>
      <p:sp>
        <p:nvSpPr>
          <p:cNvPr id="4" name="Shape 1"/>
          <p:cNvSpPr/>
          <p:nvPr/>
        </p:nvSpPr>
        <p:spPr>
          <a:xfrm>
            <a:off x="457200" y="1188720"/>
            <a:ext cx="4023360" cy="1143000"/>
          </a:xfrm>
          <a:prstGeom prst="roundRect">
            <a:avLst>
              <a:gd name="adj" fmla="val 6400"/>
            </a:avLst>
          </a:prstGeom>
          <a:solidFill>
            <a:schemeClr val="tx2">
              <a:alpha val="12000"/>
            </a:schemeClr>
          </a:solidFill>
          <a:ln w="12700">
            <a:solidFill>
              <a:schemeClr val="tx2">
                <a:alpha val="40000"/>
              </a:schemeClr>
            </a:solidFill>
            <a:prstDash val="solid"/>
          </a:ln>
        </p:spPr>
      </p:sp>
      <p:sp>
        <p:nvSpPr>
          <p:cNvPr id="5" name="Shape 2"/>
          <p:cNvSpPr/>
          <p:nvPr/>
        </p:nvSpPr>
        <p:spPr>
          <a:xfrm>
            <a:off x="594360" y="1325880"/>
            <a:ext cx="548640" cy="548640"/>
          </a:xfrm>
          <a:prstGeom prst="ellipse">
            <a:avLst/>
          </a:prstGeom>
          <a:solidFill>
            <a:schemeClr val="tx2"/>
          </a:solidFill>
          <a:ln w="12700">
            <a:solidFill>
              <a:schemeClr val="tx2"/>
            </a:solidFill>
            <a:prstDash val="solid"/>
          </a:ln>
        </p:spPr>
      </p:sp>
      <p:pic>
        <p:nvPicPr>
          <p:cNvPr id="6" name="Image 0" descr="preencoded.png">    </p:cNvPr>
          <p:cNvPicPr>
            <a:picLocks noChangeAspect="1"/>
          </p:cNvPicPr>
          <p:nvPr/>
        </p:nvPicPr>
        <p:blipFill>
          <a:blip r:embed="rId1"/>
          <a:stretch>
            <a:fillRect/>
          </a:stretch>
        </p:blipFill>
        <p:spPr>
          <a:xfrm>
            <a:off x="726034" y="1457554"/>
            <a:ext cx="285293" cy="285293"/>
          </a:xfrm>
          <a:prstGeom prst="rect">
            <a:avLst/>
          </a:prstGeom>
        </p:spPr>
      </p:pic>
      <p:sp>
        <p:nvSpPr>
          <p:cNvPr id="7" name="Text 3"/>
          <p:cNvSpPr txBox="1"/>
          <p:nvPr/>
        </p:nvSpPr>
        <p:spPr>
          <a:xfrm>
            <a:off x="1280160" y="1298448"/>
            <a:ext cx="3063240" cy="960120"/>
          </a:xfrm>
          <a:prstGeom prst="rect">
            <a:avLst/>
          </a:prstGeom>
          <a:noFill/>
          <a:ln/>
        </p:spPr>
        <p:txBody>
          <a:bodyPr wrap="square" lIns="0" tIns="0" rIns="0" bIns="0" rtlCol="0" anchor="t"/>
          <a:lstStyle/>
          <a:p>
            <a:pPr indent="0" marL="0">
              <a:buNone/>
            </a:pPr>
            <a:r>
              <a:rPr lang="en-US" sz="1500" b="1" dirty="0">
                <a:solidFill>
                  <a:schemeClr val="tx2"/>
                </a:solidFill>
              </a:rPr>
              <a:t>Be honest and trustworthy</a:t>
            </a:r>
            <a:endParaRPr lang="en-US" sz="1500" dirty="0"/>
          </a:p>
          <a:p>
            <a:pPr indent="0" marL="0">
              <a:spcBef>
                <a:spcPts val="400"/>
              </a:spcBef>
              <a:buNone/>
            </a:pPr>
            <a:r>
              <a:rPr lang="en-US" sz="1400" dirty="0">
                <a:solidFill>
                  <a:schemeClr val="tx1"/>
                </a:solidFill>
              </a:rPr>
              <a:t>Act with integrity and objectivity</a:t>
            </a:r>
            <a:endParaRPr lang="en-US" sz="1500" dirty="0"/>
          </a:p>
        </p:txBody>
      </p:sp>
      <p:sp>
        <p:nvSpPr>
          <p:cNvPr id="8" name="Shape 4"/>
          <p:cNvSpPr/>
          <p:nvPr/>
        </p:nvSpPr>
        <p:spPr>
          <a:xfrm>
            <a:off x="4663440" y="1188720"/>
            <a:ext cx="4023360" cy="1143000"/>
          </a:xfrm>
          <a:prstGeom prst="roundRect">
            <a:avLst>
              <a:gd name="adj" fmla="val 6400"/>
            </a:avLst>
          </a:prstGeom>
          <a:solidFill>
            <a:schemeClr val="accent1">
              <a:alpha val="12000"/>
            </a:schemeClr>
          </a:solidFill>
          <a:ln w="12700">
            <a:solidFill>
              <a:schemeClr val="accent1">
                <a:alpha val="40000"/>
              </a:schemeClr>
            </a:solidFill>
            <a:prstDash val="solid"/>
          </a:ln>
        </p:spPr>
      </p:sp>
      <p:sp>
        <p:nvSpPr>
          <p:cNvPr id="9" name="Shape 5"/>
          <p:cNvSpPr/>
          <p:nvPr/>
        </p:nvSpPr>
        <p:spPr>
          <a:xfrm>
            <a:off x="4800600" y="1325880"/>
            <a:ext cx="548640" cy="548640"/>
          </a:xfrm>
          <a:prstGeom prst="ellipse">
            <a:avLst/>
          </a:prstGeom>
          <a:solidFill>
            <a:schemeClr val="accent1"/>
          </a:solidFill>
          <a:ln w="12700">
            <a:solidFill>
              <a:schemeClr val="accent1"/>
            </a:solidFill>
            <a:prstDash val="solid"/>
          </a:ln>
        </p:spPr>
      </p:sp>
      <p:pic>
        <p:nvPicPr>
          <p:cNvPr id="10" name="Image 1" descr="preencoded.png">    </p:cNvPr>
          <p:cNvPicPr>
            <a:picLocks noChangeAspect="1"/>
          </p:cNvPicPr>
          <p:nvPr/>
        </p:nvPicPr>
        <p:blipFill>
          <a:blip r:embed="rId2"/>
          <a:stretch>
            <a:fillRect/>
          </a:stretch>
        </p:blipFill>
        <p:spPr>
          <a:xfrm>
            <a:off x="4932274" y="1457554"/>
            <a:ext cx="285293" cy="285293"/>
          </a:xfrm>
          <a:prstGeom prst="rect">
            <a:avLst/>
          </a:prstGeom>
        </p:spPr>
      </p:pic>
      <p:sp>
        <p:nvSpPr>
          <p:cNvPr id="11" name="Text 6"/>
          <p:cNvSpPr txBox="1"/>
          <p:nvPr/>
        </p:nvSpPr>
        <p:spPr>
          <a:xfrm>
            <a:off x="5486400" y="1298448"/>
            <a:ext cx="3063240" cy="960120"/>
          </a:xfrm>
          <a:prstGeom prst="rect">
            <a:avLst/>
          </a:prstGeom>
          <a:noFill/>
          <a:ln/>
        </p:spPr>
        <p:txBody>
          <a:bodyPr wrap="square" lIns="0" tIns="0" rIns="0" bIns="0" rtlCol="0" anchor="t"/>
          <a:lstStyle/>
          <a:p>
            <a:pPr indent="0" marL="0">
              <a:buNone/>
            </a:pPr>
            <a:r>
              <a:rPr lang="en-US" sz="1500" b="1" dirty="0">
                <a:solidFill>
                  <a:schemeClr val="accent1"/>
                </a:solidFill>
              </a:rPr>
              <a:t>Keep learning</a:t>
            </a:r>
            <a:endParaRPr lang="en-US" sz="1500" dirty="0"/>
          </a:p>
          <a:p>
            <a:pPr indent="0" marL="0">
              <a:spcBef>
                <a:spcPts val="400"/>
              </a:spcBef>
              <a:buNone/>
            </a:pPr>
            <a:r>
              <a:rPr lang="en-US" sz="1400" dirty="0">
                <a:solidFill>
                  <a:schemeClr val="tx1"/>
                </a:solidFill>
              </a:rPr>
              <a:t>Stay up to date in your practice</a:t>
            </a:r>
            <a:endParaRPr lang="en-US" sz="1500" dirty="0"/>
          </a:p>
        </p:txBody>
      </p:sp>
      <p:sp>
        <p:nvSpPr>
          <p:cNvPr id="12" name="Shape 7"/>
          <p:cNvSpPr/>
          <p:nvPr/>
        </p:nvSpPr>
        <p:spPr>
          <a:xfrm>
            <a:off x="457200" y="2468880"/>
            <a:ext cx="4023360" cy="1143000"/>
          </a:xfrm>
          <a:prstGeom prst="roundRect">
            <a:avLst>
              <a:gd name="adj" fmla="val 6400"/>
            </a:avLst>
          </a:prstGeom>
          <a:solidFill>
            <a:schemeClr val="accent4">
              <a:alpha val="12000"/>
            </a:schemeClr>
          </a:solidFill>
          <a:ln w="12700">
            <a:solidFill>
              <a:schemeClr val="accent4">
                <a:alpha val="40000"/>
              </a:schemeClr>
            </a:solidFill>
            <a:prstDash val="solid"/>
          </a:ln>
        </p:spPr>
      </p:sp>
      <p:sp>
        <p:nvSpPr>
          <p:cNvPr id="13" name="Shape 8"/>
          <p:cNvSpPr/>
          <p:nvPr/>
        </p:nvSpPr>
        <p:spPr>
          <a:xfrm>
            <a:off x="594360" y="2606040"/>
            <a:ext cx="548640" cy="548640"/>
          </a:xfrm>
          <a:prstGeom prst="ellipse">
            <a:avLst/>
          </a:prstGeom>
          <a:solidFill>
            <a:schemeClr val="accent4"/>
          </a:solidFill>
          <a:ln w="12700">
            <a:solidFill>
              <a:schemeClr val="accent4"/>
            </a:solidFill>
            <a:prstDash val="solid"/>
          </a:ln>
        </p:spPr>
      </p:sp>
      <p:pic>
        <p:nvPicPr>
          <p:cNvPr id="14" name="Image 2" descr="preencoded.png">    </p:cNvPr>
          <p:cNvPicPr>
            <a:picLocks noChangeAspect="1"/>
          </p:cNvPicPr>
          <p:nvPr/>
        </p:nvPicPr>
        <p:blipFill>
          <a:blip r:embed="rId3"/>
          <a:stretch>
            <a:fillRect/>
          </a:stretch>
        </p:blipFill>
        <p:spPr>
          <a:xfrm>
            <a:off x="726034" y="2737714"/>
            <a:ext cx="285293" cy="285293"/>
          </a:xfrm>
          <a:prstGeom prst="rect">
            <a:avLst/>
          </a:prstGeom>
        </p:spPr>
      </p:pic>
      <p:sp>
        <p:nvSpPr>
          <p:cNvPr id="15" name="Text 9"/>
          <p:cNvSpPr txBox="1"/>
          <p:nvPr/>
        </p:nvSpPr>
        <p:spPr>
          <a:xfrm>
            <a:off x="1280160" y="2578608"/>
            <a:ext cx="3063240" cy="960120"/>
          </a:xfrm>
          <a:prstGeom prst="rect">
            <a:avLst/>
          </a:prstGeom>
          <a:noFill/>
          <a:ln/>
        </p:spPr>
        <p:txBody>
          <a:bodyPr wrap="square" lIns="0" tIns="0" rIns="0" bIns="0" rtlCol="0" anchor="t"/>
          <a:lstStyle/>
          <a:p>
            <a:pPr indent="0" marL="0">
              <a:buNone/>
            </a:pPr>
            <a:r>
              <a:rPr lang="en-US" sz="1500" b="1" dirty="0">
                <a:solidFill>
                  <a:schemeClr val="accent4"/>
                </a:solidFill>
              </a:rPr>
              <a:t>Work within your role</a:t>
            </a:r>
            <a:endParaRPr lang="en-US" sz="1500" dirty="0"/>
          </a:p>
          <a:p>
            <a:pPr indent="0" marL="0">
              <a:spcBef>
                <a:spcPts val="400"/>
              </a:spcBef>
              <a:buNone/>
            </a:pPr>
            <a:r>
              <a:rPr lang="en-US" sz="1400" dirty="0">
                <a:solidFill>
                  <a:schemeClr val="tx1"/>
                </a:solidFill>
              </a:rPr>
              <a:t>Only do what you are trained to do</a:t>
            </a:r>
            <a:endParaRPr lang="en-US" sz="1500" dirty="0"/>
          </a:p>
        </p:txBody>
      </p:sp>
      <p:sp>
        <p:nvSpPr>
          <p:cNvPr id="16" name="Shape 10"/>
          <p:cNvSpPr/>
          <p:nvPr/>
        </p:nvSpPr>
        <p:spPr>
          <a:xfrm>
            <a:off x="4663440" y="2468880"/>
            <a:ext cx="4023360" cy="1143000"/>
          </a:xfrm>
          <a:prstGeom prst="roundRect">
            <a:avLst>
              <a:gd name="adj" fmla="val 6400"/>
            </a:avLst>
          </a:prstGeom>
          <a:solidFill>
            <a:schemeClr val="accent6">
              <a:alpha val="12000"/>
            </a:schemeClr>
          </a:solidFill>
          <a:ln w="12700">
            <a:solidFill>
              <a:schemeClr val="accent6">
                <a:alpha val="40000"/>
              </a:schemeClr>
            </a:solidFill>
            <a:prstDash val="solid"/>
          </a:ln>
        </p:spPr>
      </p:sp>
      <p:sp>
        <p:nvSpPr>
          <p:cNvPr id="17" name="Shape 11"/>
          <p:cNvSpPr/>
          <p:nvPr/>
        </p:nvSpPr>
        <p:spPr>
          <a:xfrm>
            <a:off x="4800600" y="2606040"/>
            <a:ext cx="548640" cy="548640"/>
          </a:xfrm>
          <a:prstGeom prst="ellipse">
            <a:avLst/>
          </a:prstGeom>
          <a:solidFill>
            <a:schemeClr val="accent6"/>
          </a:solidFill>
          <a:ln w="12700">
            <a:solidFill>
              <a:schemeClr val="accent6"/>
            </a:solidFill>
            <a:prstDash val="solid"/>
          </a:ln>
        </p:spPr>
      </p:sp>
      <p:pic>
        <p:nvPicPr>
          <p:cNvPr id="18" name="Image 3" descr="preencoded.png">    </p:cNvPr>
          <p:cNvPicPr>
            <a:picLocks noChangeAspect="1"/>
          </p:cNvPicPr>
          <p:nvPr/>
        </p:nvPicPr>
        <p:blipFill>
          <a:blip r:embed="rId4"/>
          <a:stretch>
            <a:fillRect/>
          </a:stretch>
        </p:blipFill>
        <p:spPr>
          <a:xfrm>
            <a:off x="4932274" y="2737714"/>
            <a:ext cx="285293" cy="285293"/>
          </a:xfrm>
          <a:prstGeom prst="rect">
            <a:avLst/>
          </a:prstGeom>
        </p:spPr>
      </p:pic>
      <p:sp>
        <p:nvSpPr>
          <p:cNvPr id="19" name="Text 12"/>
          <p:cNvSpPr txBox="1"/>
          <p:nvPr/>
        </p:nvSpPr>
        <p:spPr>
          <a:xfrm>
            <a:off x="5486400" y="2578608"/>
            <a:ext cx="3063240" cy="960120"/>
          </a:xfrm>
          <a:prstGeom prst="rect">
            <a:avLst/>
          </a:prstGeom>
          <a:noFill/>
          <a:ln/>
        </p:spPr>
        <p:txBody>
          <a:bodyPr wrap="square" lIns="0" tIns="0" rIns="0" bIns="0" rtlCol="0" anchor="t"/>
          <a:lstStyle/>
          <a:p>
            <a:pPr indent="0" marL="0">
              <a:buNone/>
            </a:pPr>
            <a:r>
              <a:rPr lang="en-US" sz="1500" b="1" dirty="0">
                <a:solidFill>
                  <a:schemeClr val="accent6"/>
                </a:solidFill>
              </a:rPr>
              <a:t>Protect rights and privacy</a:t>
            </a:r>
            <a:endParaRPr lang="en-US" sz="1500" dirty="0"/>
          </a:p>
          <a:p>
            <a:pPr indent="0" marL="0">
              <a:spcBef>
                <a:spcPts val="400"/>
              </a:spcBef>
              <a:buNone/>
            </a:pPr>
            <a:r>
              <a:rPr lang="en-US" sz="1400" dirty="0">
                <a:solidFill>
                  <a:schemeClr val="tx1"/>
                </a:solidFill>
              </a:rPr>
              <a:t>Keep patient data confidential</a:t>
            </a:r>
            <a:endParaRPr lang="en-US" sz="1500" dirty="0"/>
          </a:p>
        </p:txBody>
      </p:sp>
      <p:sp>
        <p:nvSpPr>
          <p:cNvPr id="20" name="Shape 13"/>
          <p:cNvSpPr/>
          <p:nvPr/>
        </p:nvSpPr>
        <p:spPr>
          <a:xfrm>
            <a:off x="457200" y="3749040"/>
            <a:ext cx="4023360" cy="1143000"/>
          </a:xfrm>
          <a:prstGeom prst="roundRect">
            <a:avLst>
              <a:gd name="adj" fmla="val 6400"/>
            </a:avLst>
          </a:prstGeom>
          <a:solidFill>
            <a:schemeClr val="accent5">
              <a:alpha val="12000"/>
            </a:schemeClr>
          </a:solidFill>
          <a:ln w="12700">
            <a:solidFill>
              <a:schemeClr val="accent5">
                <a:alpha val="40000"/>
              </a:schemeClr>
            </a:solidFill>
            <a:prstDash val="solid"/>
          </a:ln>
        </p:spPr>
      </p:sp>
      <p:sp>
        <p:nvSpPr>
          <p:cNvPr id="21" name="Shape 14"/>
          <p:cNvSpPr/>
          <p:nvPr/>
        </p:nvSpPr>
        <p:spPr>
          <a:xfrm>
            <a:off x="594360" y="3886200"/>
            <a:ext cx="548640" cy="548640"/>
          </a:xfrm>
          <a:prstGeom prst="ellipse">
            <a:avLst/>
          </a:prstGeom>
          <a:solidFill>
            <a:schemeClr val="accent5"/>
          </a:solidFill>
          <a:ln w="12700">
            <a:solidFill>
              <a:schemeClr val="accent5"/>
            </a:solidFill>
            <a:prstDash val="solid"/>
          </a:ln>
        </p:spPr>
      </p:sp>
      <p:pic>
        <p:nvPicPr>
          <p:cNvPr id="22" name="Image 4" descr="preencoded.png">    </p:cNvPr>
          <p:cNvPicPr>
            <a:picLocks noChangeAspect="1"/>
          </p:cNvPicPr>
          <p:nvPr/>
        </p:nvPicPr>
        <p:blipFill>
          <a:blip r:embed="rId5"/>
          <a:stretch>
            <a:fillRect/>
          </a:stretch>
        </p:blipFill>
        <p:spPr>
          <a:xfrm>
            <a:off x="726034" y="4017874"/>
            <a:ext cx="285293" cy="285293"/>
          </a:xfrm>
          <a:prstGeom prst="rect">
            <a:avLst/>
          </a:prstGeom>
        </p:spPr>
      </p:pic>
      <p:sp>
        <p:nvSpPr>
          <p:cNvPr id="23" name="Text 15"/>
          <p:cNvSpPr txBox="1"/>
          <p:nvPr/>
        </p:nvSpPr>
        <p:spPr>
          <a:xfrm>
            <a:off x="1280160" y="3858768"/>
            <a:ext cx="3063240" cy="960120"/>
          </a:xfrm>
          <a:prstGeom prst="rect">
            <a:avLst/>
          </a:prstGeom>
          <a:noFill/>
          <a:ln/>
        </p:spPr>
        <p:txBody>
          <a:bodyPr wrap="square" lIns="0" tIns="0" rIns="0" bIns="0" rtlCol="0" anchor="t"/>
          <a:lstStyle/>
          <a:p>
            <a:pPr indent="0" marL="0">
              <a:buNone/>
            </a:pPr>
            <a:r>
              <a:rPr lang="en-US" sz="1500" b="1" dirty="0">
                <a:solidFill>
                  <a:schemeClr val="accent5"/>
                </a:solidFill>
              </a:rPr>
              <a:t>Treat everyone fairly</a:t>
            </a:r>
            <a:endParaRPr lang="en-US" sz="1500" dirty="0"/>
          </a:p>
          <a:p>
            <a:pPr indent="0" marL="0">
              <a:spcBef>
                <a:spcPts val="400"/>
              </a:spcBef>
              <a:buNone/>
            </a:pPr>
            <a:r>
              <a:rPr lang="en-US" sz="1400" dirty="0">
                <a:solidFill>
                  <a:schemeClr val="tx1"/>
                </a:solidFill>
              </a:rPr>
              <a:t>Never discriminate</a:t>
            </a:r>
            <a:endParaRPr lang="en-US" sz="1500" dirty="0"/>
          </a:p>
        </p:txBody>
      </p:sp>
      <p:sp>
        <p:nvSpPr>
          <p:cNvPr id="24" name="Shape 16"/>
          <p:cNvSpPr/>
          <p:nvPr/>
        </p:nvSpPr>
        <p:spPr>
          <a:xfrm>
            <a:off x="4663440" y="3749040"/>
            <a:ext cx="4023360" cy="1143000"/>
          </a:xfrm>
          <a:prstGeom prst="roundRect">
            <a:avLst>
              <a:gd name="adj" fmla="val 6400"/>
            </a:avLst>
          </a:prstGeom>
          <a:solidFill>
            <a:schemeClr val="accent2">
              <a:alpha val="12000"/>
            </a:schemeClr>
          </a:solidFill>
          <a:ln w="12700">
            <a:solidFill>
              <a:schemeClr val="accent2">
                <a:alpha val="40000"/>
              </a:schemeClr>
            </a:solidFill>
            <a:prstDash val="solid"/>
          </a:ln>
        </p:spPr>
      </p:sp>
      <p:sp>
        <p:nvSpPr>
          <p:cNvPr id="25" name="Shape 17"/>
          <p:cNvSpPr/>
          <p:nvPr/>
        </p:nvSpPr>
        <p:spPr>
          <a:xfrm>
            <a:off x="4800600" y="3886200"/>
            <a:ext cx="548640" cy="548640"/>
          </a:xfrm>
          <a:prstGeom prst="ellipse">
            <a:avLst/>
          </a:prstGeom>
          <a:solidFill>
            <a:schemeClr val="accent2"/>
          </a:solidFill>
          <a:ln w="12700">
            <a:solidFill>
              <a:schemeClr val="accent2"/>
            </a:solidFill>
            <a:prstDash val="solid"/>
          </a:ln>
        </p:spPr>
      </p:sp>
      <p:pic>
        <p:nvPicPr>
          <p:cNvPr id="26" name="Image 5" descr="preencoded.png">    </p:cNvPr>
          <p:cNvPicPr>
            <a:picLocks noChangeAspect="1"/>
          </p:cNvPicPr>
          <p:nvPr/>
        </p:nvPicPr>
        <p:blipFill>
          <a:blip r:embed="rId6"/>
          <a:stretch>
            <a:fillRect/>
          </a:stretch>
        </p:blipFill>
        <p:spPr>
          <a:xfrm>
            <a:off x="4932274" y="4017874"/>
            <a:ext cx="285293" cy="285293"/>
          </a:xfrm>
          <a:prstGeom prst="rect">
            <a:avLst/>
          </a:prstGeom>
        </p:spPr>
      </p:pic>
      <p:sp>
        <p:nvSpPr>
          <p:cNvPr id="27" name="Text 18"/>
          <p:cNvSpPr txBox="1"/>
          <p:nvPr/>
        </p:nvSpPr>
        <p:spPr>
          <a:xfrm>
            <a:off x="5486400" y="3858768"/>
            <a:ext cx="3063240" cy="960120"/>
          </a:xfrm>
          <a:prstGeom prst="rect">
            <a:avLst/>
          </a:prstGeom>
          <a:noFill/>
          <a:ln/>
        </p:spPr>
        <p:txBody>
          <a:bodyPr wrap="square" lIns="0" tIns="0" rIns="0" bIns="0" rtlCol="0" anchor="t"/>
          <a:lstStyle/>
          <a:p>
            <a:pPr indent="0" marL="0">
              <a:buNone/>
            </a:pPr>
            <a:r>
              <a:rPr lang="en-US" sz="1500" b="1" dirty="0">
                <a:solidFill>
                  <a:schemeClr val="accent2"/>
                </a:solidFill>
              </a:rPr>
              <a:t>Follow the law</a:t>
            </a:r>
            <a:endParaRPr lang="en-US" sz="1500" dirty="0"/>
          </a:p>
          <a:p>
            <a:pPr indent="0" marL="0">
              <a:spcBef>
                <a:spcPts val="400"/>
              </a:spcBef>
              <a:buNone/>
            </a:pPr>
            <a:r>
              <a:rPr lang="en-US" sz="1400" dirty="0">
                <a:solidFill>
                  <a:schemeClr val="tx1"/>
                </a:solidFill>
              </a:rPr>
              <a:t>UK law, data protection and your professional code</a:t>
            </a:r>
            <a:endParaRPr lang="en-US" sz="1500" dirty="0"/>
          </a:p>
        </p:txBody>
      </p:sp>
      <p:sp>
        <p:nvSpPr>
          <p:cNvPr id="28" name="Text 19"/>
          <p:cNvSpPr txBox="1"/>
          <p:nvPr/>
        </p:nvSpPr>
        <p:spPr>
          <a:xfrm>
            <a:off x="457200" y="5120640"/>
            <a:ext cx="8229600" cy="320040"/>
          </a:xfrm>
          <a:prstGeom prst="rect">
            <a:avLst/>
          </a:prstGeom>
          <a:noFill/>
          <a:ln/>
        </p:spPr>
        <p:txBody>
          <a:bodyPr wrap="square" lIns="0" tIns="0" rIns="0" bIns="0" rtlCol="0" anchor="ctr"/>
          <a:lstStyle/>
          <a:p>
            <a:pPr indent="0" marL="0">
              <a:buNone/>
            </a:pPr>
            <a:r>
              <a:rPr lang="en-US" sz="1100" dirty="0">
                <a:solidFill>
                  <a:schemeClr val="tx1"/>
                </a:solidFill>
              </a:rPr>
              <a:t>Source: adapted from NHS Providers (2023).</a:t>
            </a:r>
            <a:endParaRPr lang="en-US" sz="11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Health promotion for healthy lungs</a:t>
            </a:r>
            <a:endParaRPr lang="en-US" sz="2800" dirty="0"/>
          </a:p>
        </p:txBody>
      </p:sp>
      <p:sp>
        <p:nvSpPr>
          <p:cNvPr id="4" name="Shape 1"/>
          <p:cNvSpPr/>
          <p:nvPr/>
        </p:nvSpPr>
        <p:spPr>
          <a:xfrm>
            <a:off x="457200" y="1234440"/>
            <a:ext cx="1920240" cy="1737360"/>
          </a:xfrm>
          <a:prstGeom prst="roundRect">
            <a:avLst>
              <a:gd name="adj" fmla="val 4211"/>
            </a:avLst>
          </a:prstGeom>
          <a:solidFill>
            <a:schemeClr val="accent2">
              <a:alpha val="12000"/>
            </a:schemeClr>
          </a:solidFill>
          <a:ln w="12700">
            <a:solidFill>
              <a:schemeClr val="accent2">
                <a:alpha val="45000"/>
              </a:schemeClr>
            </a:solidFill>
            <a:prstDash val="solid"/>
          </a:ln>
        </p:spPr>
      </p:sp>
      <p:sp>
        <p:nvSpPr>
          <p:cNvPr id="5" name="Shape 2"/>
          <p:cNvSpPr/>
          <p:nvPr/>
        </p:nvSpPr>
        <p:spPr>
          <a:xfrm>
            <a:off x="1051560" y="1399032"/>
            <a:ext cx="731520" cy="731520"/>
          </a:xfrm>
          <a:prstGeom prst="ellipse">
            <a:avLst/>
          </a:prstGeom>
          <a:solidFill>
            <a:schemeClr val="accent2"/>
          </a:solidFill>
          <a:ln w="12700">
            <a:solidFill>
              <a:schemeClr val="accent2"/>
            </a:solidFill>
            <a:prstDash val="solid"/>
          </a:ln>
        </p:spPr>
      </p:sp>
      <p:pic>
        <p:nvPicPr>
          <p:cNvPr id="6" name="Image 0" descr="preencoded.png">    </p:cNvPr>
          <p:cNvPicPr>
            <a:picLocks noChangeAspect="1"/>
          </p:cNvPicPr>
          <p:nvPr/>
        </p:nvPicPr>
        <p:blipFill>
          <a:blip r:embed="rId1"/>
          <a:stretch>
            <a:fillRect/>
          </a:stretch>
        </p:blipFill>
        <p:spPr>
          <a:xfrm>
            <a:off x="1227125" y="1574597"/>
            <a:ext cx="380390" cy="380390"/>
          </a:xfrm>
          <a:prstGeom prst="rect">
            <a:avLst/>
          </a:prstGeom>
        </p:spPr>
      </p:pic>
      <p:sp>
        <p:nvSpPr>
          <p:cNvPr id="7" name="Text 3"/>
          <p:cNvSpPr txBox="1"/>
          <p:nvPr/>
        </p:nvSpPr>
        <p:spPr>
          <a:xfrm>
            <a:off x="548640" y="2194560"/>
            <a:ext cx="1737360" cy="731520"/>
          </a:xfrm>
          <a:prstGeom prst="rect">
            <a:avLst/>
          </a:prstGeom>
          <a:noFill/>
          <a:ln/>
        </p:spPr>
        <p:txBody>
          <a:bodyPr wrap="square" lIns="0" tIns="0" rIns="0" bIns="0" rtlCol="0" anchor="t"/>
          <a:lstStyle/>
          <a:p>
            <a:pPr algn="ctr" indent="0" marL="0">
              <a:buNone/>
            </a:pPr>
            <a:r>
              <a:rPr lang="en-US" sz="1400" b="1" dirty="0">
                <a:solidFill>
                  <a:schemeClr val="accent2"/>
                </a:solidFill>
              </a:rPr>
              <a:t>Do not smoke</a:t>
            </a:r>
            <a:endParaRPr lang="en-US" sz="1400" dirty="0"/>
          </a:p>
        </p:txBody>
      </p:sp>
      <p:sp>
        <p:nvSpPr>
          <p:cNvPr id="8" name="Shape 4"/>
          <p:cNvSpPr/>
          <p:nvPr/>
        </p:nvSpPr>
        <p:spPr>
          <a:xfrm>
            <a:off x="2560320" y="1234440"/>
            <a:ext cx="1920240" cy="1737360"/>
          </a:xfrm>
          <a:prstGeom prst="roundRect">
            <a:avLst>
              <a:gd name="adj" fmla="val 4211"/>
            </a:avLst>
          </a:prstGeom>
          <a:solidFill>
            <a:schemeClr val="accent5">
              <a:alpha val="12000"/>
            </a:schemeClr>
          </a:solidFill>
          <a:ln w="12700">
            <a:solidFill>
              <a:schemeClr val="accent5">
                <a:alpha val="45000"/>
              </a:schemeClr>
            </a:solidFill>
            <a:prstDash val="solid"/>
          </a:ln>
        </p:spPr>
      </p:sp>
      <p:sp>
        <p:nvSpPr>
          <p:cNvPr id="9" name="Shape 5"/>
          <p:cNvSpPr/>
          <p:nvPr/>
        </p:nvSpPr>
        <p:spPr>
          <a:xfrm>
            <a:off x="3154680" y="1399032"/>
            <a:ext cx="731520" cy="731520"/>
          </a:xfrm>
          <a:prstGeom prst="ellipse">
            <a:avLst/>
          </a:prstGeom>
          <a:solidFill>
            <a:schemeClr val="accent5"/>
          </a:solidFill>
          <a:ln w="12700">
            <a:solidFill>
              <a:schemeClr val="accent5"/>
            </a:solidFill>
            <a:prstDash val="solid"/>
          </a:ln>
        </p:spPr>
      </p:sp>
      <p:pic>
        <p:nvPicPr>
          <p:cNvPr id="10" name="Image 1" descr="preencoded.png">    </p:cNvPr>
          <p:cNvPicPr>
            <a:picLocks noChangeAspect="1"/>
          </p:cNvPicPr>
          <p:nvPr/>
        </p:nvPicPr>
        <p:blipFill>
          <a:blip r:embed="rId2"/>
          <a:stretch>
            <a:fillRect/>
          </a:stretch>
        </p:blipFill>
        <p:spPr>
          <a:xfrm>
            <a:off x="3330245" y="1574597"/>
            <a:ext cx="380390" cy="380390"/>
          </a:xfrm>
          <a:prstGeom prst="rect">
            <a:avLst/>
          </a:prstGeom>
        </p:spPr>
      </p:pic>
      <p:sp>
        <p:nvSpPr>
          <p:cNvPr id="11" name="Text 6"/>
          <p:cNvSpPr txBox="1"/>
          <p:nvPr/>
        </p:nvSpPr>
        <p:spPr>
          <a:xfrm>
            <a:off x="2651760" y="2194560"/>
            <a:ext cx="1737360" cy="731520"/>
          </a:xfrm>
          <a:prstGeom prst="rect">
            <a:avLst/>
          </a:prstGeom>
          <a:noFill/>
          <a:ln/>
        </p:spPr>
        <p:txBody>
          <a:bodyPr wrap="square" lIns="0" tIns="0" rIns="0" bIns="0" rtlCol="0" anchor="t"/>
          <a:lstStyle/>
          <a:p>
            <a:pPr algn="ctr" indent="0" marL="0">
              <a:buNone/>
            </a:pPr>
            <a:r>
              <a:rPr lang="en-US" sz="1400" b="1" dirty="0">
                <a:solidFill>
                  <a:schemeClr val="accent5"/>
                </a:solidFill>
              </a:rPr>
              <a:t>Avoid smoke, dust and chemicals</a:t>
            </a:r>
            <a:endParaRPr lang="en-US" sz="1400" dirty="0"/>
          </a:p>
        </p:txBody>
      </p:sp>
      <p:sp>
        <p:nvSpPr>
          <p:cNvPr id="12" name="Shape 7"/>
          <p:cNvSpPr/>
          <p:nvPr/>
        </p:nvSpPr>
        <p:spPr>
          <a:xfrm>
            <a:off x="4663440" y="1234440"/>
            <a:ext cx="1920240" cy="1737360"/>
          </a:xfrm>
          <a:prstGeom prst="roundRect">
            <a:avLst>
              <a:gd name="adj" fmla="val 4211"/>
            </a:avLst>
          </a:prstGeom>
          <a:solidFill>
            <a:schemeClr val="accent4">
              <a:alpha val="12000"/>
            </a:schemeClr>
          </a:solidFill>
          <a:ln w="12700">
            <a:solidFill>
              <a:schemeClr val="accent4">
                <a:alpha val="45000"/>
              </a:schemeClr>
            </a:solidFill>
            <a:prstDash val="solid"/>
          </a:ln>
        </p:spPr>
      </p:sp>
      <p:sp>
        <p:nvSpPr>
          <p:cNvPr id="13" name="Shape 8"/>
          <p:cNvSpPr/>
          <p:nvPr/>
        </p:nvSpPr>
        <p:spPr>
          <a:xfrm>
            <a:off x="5257800" y="1399032"/>
            <a:ext cx="731520" cy="731520"/>
          </a:xfrm>
          <a:prstGeom prst="ellipse">
            <a:avLst/>
          </a:prstGeom>
          <a:solidFill>
            <a:schemeClr val="accent4"/>
          </a:solidFill>
          <a:ln w="12700">
            <a:solidFill>
              <a:schemeClr val="accent4"/>
            </a:solidFill>
            <a:prstDash val="solid"/>
          </a:ln>
        </p:spPr>
      </p:sp>
      <p:pic>
        <p:nvPicPr>
          <p:cNvPr id="14" name="Image 2" descr="preencoded.png">    </p:cNvPr>
          <p:cNvPicPr>
            <a:picLocks noChangeAspect="1"/>
          </p:cNvPicPr>
          <p:nvPr/>
        </p:nvPicPr>
        <p:blipFill>
          <a:blip r:embed="rId3"/>
          <a:stretch>
            <a:fillRect/>
          </a:stretch>
        </p:blipFill>
        <p:spPr>
          <a:xfrm>
            <a:off x="5433365" y="1574597"/>
            <a:ext cx="380390" cy="380390"/>
          </a:xfrm>
          <a:prstGeom prst="rect">
            <a:avLst/>
          </a:prstGeom>
        </p:spPr>
      </p:pic>
      <p:sp>
        <p:nvSpPr>
          <p:cNvPr id="15" name="Text 9"/>
          <p:cNvSpPr txBox="1"/>
          <p:nvPr/>
        </p:nvSpPr>
        <p:spPr>
          <a:xfrm>
            <a:off x="4754880" y="2194560"/>
            <a:ext cx="1737360" cy="731520"/>
          </a:xfrm>
          <a:prstGeom prst="rect">
            <a:avLst/>
          </a:prstGeom>
          <a:noFill/>
          <a:ln/>
        </p:spPr>
        <p:txBody>
          <a:bodyPr wrap="square" lIns="0" tIns="0" rIns="0" bIns="0" rtlCol="0" anchor="t"/>
          <a:lstStyle/>
          <a:p>
            <a:pPr algn="ctr" indent="0" marL="0">
              <a:buNone/>
            </a:pPr>
            <a:r>
              <a:rPr lang="en-US" sz="1400" b="1" dirty="0">
                <a:solidFill>
                  <a:schemeClr val="accent4"/>
                </a:solidFill>
              </a:rPr>
              <a:t>Eat a healthy diet</a:t>
            </a:r>
            <a:endParaRPr lang="en-US" sz="1400" dirty="0"/>
          </a:p>
        </p:txBody>
      </p:sp>
      <p:sp>
        <p:nvSpPr>
          <p:cNvPr id="16" name="Shape 10"/>
          <p:cNvSpPr/>
          <p:nvPr/>
        </p:nvSpPr>
        <p:spPr>
          <a:xfrm>
            <a:off x="6766560" y="1234440"/>
            <a:ext cx="1920240" cy="1737360"/>
          </a:xfrm>
          <a:prstGeom prst="roundRect">
            <a:avLst>
              <a:gd name="adj" fmla="val 4211"/>
            </a:avLst>
          </a:prstGeom>
          <a:solidFill>
            <a:schemeClr val="accent1">
              <a:alpha val="12000"/>
            </a:schemeClr>
          </a:solidFill>
          <a:ln w="12700">
            <a:solidFill>
              <a:schemeClr val="accent1">
                <a:alpha val="45000"/>
              </a:schemeClr>
            </a:solidFill>
            <a:prstDash val="solid"/>
          </a:ln>
        </p:spPr>
      </p:sp>
      <p:sp>
        <p:nvSpPr>
          <p:cNvPr id="17" name="Shape 11"/>
          <p:cNvSpPr/>
          <p:nvPr/>
        </p:nvSpPr>
        <p:spPr>
          <a:xfrm>
            <a:off x="7360920" y="1399032"/>
            <a:ext cx="731520" cy="731520"/>
          </a:xfrm>
          <a:prstGeom prst="ellipse">
            <a:avLst/>
          </a:prstGeom>
          <a:solidFill>
            <a:schemeClr val="accent1"/>
          </a:solidFill>
          <a:ln w="12700">
            <a:solidFill>
              <a:schemeClr val="accent1"/>
            </a:solidFill>
            <a:prstDash val="solid"/>
          </a:ln>
        </p:spPr>
      </p:sp>
      <p:pic>
        <p:nvPicPr>
          <p:cNvPr id="18" name="Image 3" descr="preencoded.png">    </p:cNvPr>
          <p:cNvPicPr>
            <a:picLocks noChangeAspect="1"/>
          </p:cNvPicPr>
          <p:nvPr/>
        </p:nvPicPr>
        <p:blipFill>
          <a:blip r:embed="rId4"/>
          <a:stretch>
            <a:fillRect/>
          </a:stretch>
        </p:blipFill>
        <p:spPr>
          <a:xfrm>
            <a:off x="7536485" y="1574597"/>
            <a:ext cx="380390" cy="380390"/>
          </a:xfrm>
          <a:prstGeom prst="rect">
            <a:avLst/>
          </a:prstGeom>
        </p:spPr>
      </p:pic>
      <p:sp>
        <p:nvSpPr>
          <p:cNvPr id="19" name="Text 12"/>
          <p:cNvSpPr txBox="1"/>
          <p:nvPr/>
        </p:nvSpPr>
        <p:spPr>
          <a:xfrm>
            <a:off x="6858000" y="2194560"/>
            <a:ext cx="1737360" cy="731520"/>
          </a:xfrm>
          <a:prstGeom prst="rect">
            <a:avLst/>
          </a:prstGeom>
          <a:noFill/>
          <a:ln/>
        </p:spPr>
        <p:txBody>
          <a:bodyPr wrap="square" lIns="0" tIns="0" rIns="0" bIns="0" rtlCol="0" anchor="t"/>
          <a:lstStyle/>
          <a:p>
            <a:pPr algn="ctr" indent="0" marL="0">
              <a:buNone/>
            </a:pPr>
            <a:r>
              <a:rPr lang="en-US" sz="1400" b="1" dirty="0">
                <a:solidFill>
                  <a:schemeClr val="accent1"/>
                </a:solidFill>
              </a:rPr>
              <a:t>Keep a healthy weight</a:t>
            </a:r>
            <a:endParaRPr lang="en-US" sz="1400" dirty="0"/>
          </a:p>
        </p:txBody>
      </p:sp>
      <p:sp>
        <p:nvSpPr>
          <p:cNvPr id="20" name="Shape 13"/>
          <p:cNvSpPr/>
          <p:nvPr/>
        </p:nvSpPr>
        <p:spPr>
          <a:xfrm>
            <a:off x="457200" y="3154680"/>
            <a:ext cx="1920240" cy="1737360"/>
          </a:xfrm>
          <a:prstGeom prst="roundRect">
            <a:avLst>
              <a:gd name="adj" fmla="val 4211"/>
            </a:avLst>
          </a:prstGeom>
          <a:solidFill>
            <a:schemeClr val="accent4">
              <a:alpha val="12000"/>
            </a:schemeClr>
          </a:solidFill>
          <a:ln w="12700">
            <a:solidFill>
              <a:schemeClr val="accent4">
                <a:alpha val="45000"/>
              </a:schemeClr>
            </a:solidFill>
            <a:prstDash val="solid"/>
          </a:ln>
        </p:spPr>
      </p:sp>
      <p:sp>
        <p:nvSpPr>
          <p:cNvPr id="21" name="Shape 14"/>
          <p:cNvSpPr/>
          <p:nvPr/>
        </p:nvSpPr>
        <p:spPr>
          <a:xfrm>
            <a:off x="1051560" y="3319272"/>
            <a:ext cx="731520" cy="731520"/>
          </a:xfrm>
          <a:prstGeom prst="ellipse">
            <a:avLst/>
          </a:prstGeom>
          <a:solidFill>
            <a:schemeClr val="accent4"/>
          </a:solidFill>
          <a:ln w="12700">
            <a:solidFill>
              <a:schemeClr val="accent4"/>
            </a:solidFill>
            <a:prstDash val="solid"/>
          </a:ln>
        </p:spPr>
      </p:sp>
      <p:pic>
        <p:nvPicPr>
          <p:cNvPr id="22" name="Image 4" descr="preencoded.png">    </p:cNvPr>
          <p:cNvPicPr>
            <a:picLocks noChangeAspect="1"/>
          </p:cNvPicPr>
          <p:nvPr/>
        </p:nvPicPr>
        <p:blipFill>
          <a:blip r:embed="rId5"/>
          <a:stretch>
            <a:fillRect/>
          </a:stretch>
        </p:blipFill>
        <p:spPr>
          <a:xfrm>
            <a:off x="1227125" y="3494837"/>
            <a:ext cx="380390" cy="380390"/>
          </a:xfrm>
          <a:prstGeom prst="rect">
            <a:avLst/>
          </a:prstGeom>
        </p:spPr>
      </p:pic>
      <p:sp>
        <p:nvSpPr>
          <p:cNvPr id="23" name="Text 15"/>
          <p:cNvSpPr txBox="1"/>
          <p:nvPr/>
        </p:nvSpPr>
        <p:spPr>
          <a:xfrm>
            <a:off x="548640" y="4114800"/>
            <a:ext cx="1737360" cy="731520"/>
          </a:xfrm>
          <a:prstGeom prst="rect">
            <a:avLst/>
          </a:prstGeom>
          <a:noFill/>
          <a:ln/>
        </p:spPr>
        <p:txBody>
          <a:bodyPr wrap="square" lIns="0" tIns="0" rIns="0" bIns="0" rtlCol="0" anchor="t"/>
          <a:lstStyle/>
          <a:p>
            <a:pPr algn="ctr" indent="0" marL="0">
              <a:buNone/>
            </a:pPr>
            <a:r>
              <a:rPr lang="en-US" sz="1400" b="1" dirty="0">
                <a:solidFill>
                  <a:schemeClr val="accent4"/>
                </a:solidFill>
              </a:rPr>
              <a:t>Stay active and exercise</a:t>
            </a:r>
            <a:endParaRPr lang="en-US" sz="1400" dirty="0"/>
          </a:p>
        </p:txBody>
      </p:sp>
      <p:sp>
        <p:nvSpPr>
          <p:cNvPr id="24" name="Shape 16"/>
          <p:cNvSpPr/>
          <p:nvPr/>
        </p:nvSpPr>
        <p:spPr>
          <a:xfrm>
            <a:off x="2560320" y="3154680"/>
            <a:ext cx="1920240" cy="1737360"/>
          </a:xfrm>
          <a:prstGeom prst="roundRect">
            <a:avLst>
              <a:gd name="adj" fmla="val 4211"/>
            </a:avLst>
          </a:prstGeom>
          <a:solidFill>
            <a:schemeClr val="tx2">
              <a:alpha val="12000"/>
            </a:schemeClr>
          </a:solidFill>
          <a:ln w="12700">
            <a:solidFill>
              <a:schemeClr val="tx2">
                <a:alpha val="45000"/>
              </a:schemeClr>
            </a:solidFill>
            <a:prstDash val="solid"/>
          </a:ln>
        </p:spPr>
      </p:sp>
      <p:sp>
        <p:nvSpPr>
          <p:cNvPr id="25" name="Shape 17"/>
          <p:cNvSpPr/>
          <p:nvPr/>
        </p:nvSpPr>
        <p:spPr>
          <a:xfrm>
            <a:off x="3154680" y="3319272"/>
            <a:ext cx="731520" cy="731520"/>
          </a:xfrm>
          <a:prstGeom prst="ellipse">
            <a:avLst/>
          </a:prstGeom>
          <a:solidFill>
            <a:schemeClr val="tx2"/>
          </a:solidFill>
          <a:ln w="12700">
            <a:solidFill>
              <a:schemeClr val="tx2"/>
            </a:solidFill>
            <a:prstDash val="solid"/>
          </a:ln>
        </p:spPr>
      </p:sp>
      <p:pic>
        <p:nvPicPr>
          <p:cNvPr id="26" name="Image 5" descr="preencoded.png">    </p:cNvPr>
          <p:cNvPicPr>
            <a:picLocks noChangeAspect="1"/>
          </p:cNvPicPr>
          <p:nvPr/>
        </p:nvPicPr>
        <p:blipFill>
          <a:blip r:embed="rId6"/>
          <a:stretch>
            <a:fillRect/>
          </a:stretch>
        </p:blipFill>
        <p:spPr>
          <a:xfrm>
            <a:off x="3330245" y="3494837"/>
            <a:ext cx="380390" cy="380390"/>
          </a:xfrm>
          <a:prstGeom prst="rect">
            <a:avLst/>
          </a:prstGeom>
        </p:spPr>
      </p:pic>
      <p:sp>
        <p:nvSpPr>
          <p:cNvPr id="27" name="Text 18"/>
          <p:cNvSpPr txBox="1"/>
          <p:nvPr/>
        </p:nvSpPr>
        <p:spPr>
          <a:xfrm>
            <a:off x="2651760" y="4114800"/>
            <a:ext cx="1737360" cy="731520"/>
          </a:xfrm>
          <a:prstGeom prst="rect">
            <a:avLst/>
          </a:prstGeom>
          <a:noFill/>
          <a:ln/>
        </p:spPr>
        <p:txBody>
          <a:bodyPr wrap="square" lIns="0" tIns="0" rIns="0" bIns="0" rtlCol="0" anchor="t"/>
          <a:lstStyle/>
          <a:p>
            <a:pPr algn="ctr" indent="0" marL="0">
              <a:buNone/>
            </a:pPr>
            <a:r>
              <a:rPr lang="en-US" sz="1400" b="1" dirty="0">
                <a:solidFill>
                  <a:schemeClr val="tx2"/>
                </a:solidFill>
              </a:rPr>
              <a:t>Reduce exposure to pollution</a:t>
            </a:r>
            <a:endParaRPr lang="en-US" sz="1400" dirty="0"/>
          </a:p>
        </p:txBody>
      </p:sp>
      <p:sp>
        <p:nvSpPr>
          <p:cNvPr id="28" name="Shape 19"/>
          <p:cNvSpPr/>
          <p:nvPr/>
        </p:nvSpPr>
        <p:spPr>
          <a:xfrm>
            <a:off x="4663440" y="3154680"/>
            <a:ext cx="1920240" cy="1737360"/>
          </a:xfrm>
          <a:prstGeom prst="roundRect">
            <a:avLst>
              <a:gd name="adj" fmla="val 4211"/>
            </a:avLst>
          </a:prstGeom>
          <a:solidFill>
            <a:schemeClr val="accent6">
              <a:alpha val="12000"/>
            </a:schemeClr>
          </a:solidFill>
          <a:ln w="12700">
            <a:solidFill>
              <a:schemeClr val="accent6">
                <a:alpha val="45000"/>
              </a:schemeClr>
            </a:solidFill>
            <a:prstDash val="solid"/>
          </a:ln>
        </p:spPr>
      </p:sp>
      <p:sp>
        <p:nvSpPr>
          <p:cNvPr id="29" name="Shape 20"/>
          <p:cNvSpPr/>
          <p:nvPr/>
        </p:nvSpPr>
        <p:spPr>
          <a:xfrm>
            <a:off x="5257800" y="3319272"/>
            <a:ext cx="731520" cy="731520"/>
          </a:xfrm>
          <a:prstGeom prst="ellipse">
            <a:avLst/>
          </a:prstGeom>
          <a:solidFill>
            <a:schemeClr val="accent6"/>
          </a:solidFill>
          <a:ln w="12700">
            <a:solidFill>
              <a:schemeClr val="accent6"/>
            </a:solidFill>
            <a:prstDash val="solid"/>
          </a:ln>
        </p:spPr>
      </p:sp>
      <p:pic>
        <p:nvPicPr>
          <p:cNvPr id="30" name="Image 6" descr="preencoded.png">    </p:cNvPr>
          <p:cNvPicPr>
            <a:picLocks noChangeAspect="1"/>
          </p:cNvPicPr>
          <p:nvPr/>
        </p:nvPicPr>
        <p:blipFill>
          <a:blip r:embed="rId7"/>
          <a:stretch>
            <a:fillRect/>
          </a:stretch>
        </p:blipFill>
        <p:spPr>
          <a:xfrm>
            <a:off x="5433365" y="3494837"/>
            <a:ext cx="380390" cy="380390"/>
          </a:xfrm>
          <a:prstGeom prst="rect">
            <a:avLst/>
          </a:prstGeom>
        </p:spPr>
      </p:pic>
      <p:sp>
        <p:nvSpPr>
          <p:cNvPr id="31" name="Text 21"/>
          <p:cNvSpPr txBox="1"/>
          <p:nvPr/>
        </p:nvSpPr>
        <p:spPr>
          <a:xfrm>
            <a:off x="4754880" y="4114800"/>
            <a:ext cx="1737360" cy="731520"/>
          </a:xfrm>
          <a:prstGeom prst="rect">
            <a:avLst/>
          </a:prstGeom>
          <a:noFill/>
          <a:ln/>
        </p:spPr>
        <p:txBody>
          <a:bodyPr wrap="square" lIns="0" tIns="0" rIns="0" bIns="0" rtlCol="0" anchor="t"/>
          <a:lstStyle/>
          <a:p>
            <a:pPr algn="ctr" indent="0" marL="0">
              <a:buNone/>
            </a:pPr>
            <a:r>
              <a:rPr lang="en-US" sz="1400" b="1" dirty="0">
                <a:solidFill>
                  <a:schemeClr val="accent6"/>
                </a:solidFill>
              </a:rPr>
              <a:t>Avoid infections</a:t>
            </a:r>
            <a:endParaRPr lang="en-US" sz="1400" dirty="0"/>
          </a:p>
        </p:txBody>
      </p:sp>
      <p:sp>
        <p:nvSpPr>
          <p:cNvPr id="32" name="Shape 22"/>
          <p:cNvSpPr/>
          <p:nvPr/>
        </p:nvSpPr>
        <p:spPr>
          <a:xfrm>
            <a:off x="6766560" y="3154680"/>
            <a:ext cx="1920240" cy="1737360"/>
          </a:xfrm>
          <a:prstGeom prst="roundRect">
            <a:avLst>
              <a:gd name="adj" fmla="val 4211"/>
            </a:avLst>
          </a:prstGeom>
          <a:solidFill>
            <a:schemeClr val="accent1">
              <a:alpha val="12000"/>
            </a:schemeClr>
          </a:solidFill>
          <a:ln w="12700">
            <a:solidFill>
              <a:schemeClr val="accent1">
                <a:alpha val="45000"/>
              </a:schemeClr>
            </a:solidFill>
            <a:prstDash val="solid"/>
          </a:ln>
        </p:spPr>
      </p:sp>
      <p:sp>
        <p:nvSpPr>
          <p:cNvPr id="33" name="Shape 23"/>
          <p:cNvSpPr/>
          <p:nvPr/>
        </p:nvSpPr>
        <p:spPr>
          <a:xfrm>
            <a:off x="7360920" y="3319272"/>
            <a:ext cx="731520" cy="731520"/>
          </a:xfrm>
          <a:prstGeom prst="ellipse">
            <a:avLst/>
          </a:prstGeom>
          <a:solidFill>
            <a:schemeClr val="accent1"/>
          </a:solidFill>
          <a:ln w="12700">
            <a:solidFill>
              <a:schemeClr val="accent1"/>
            </a:solidFill>
            <a:prstDash val="solid"/>
          </a:ln>
        </p:spPr>
      </p:sp>
      <p:pic>
        <p:nvPicPr>
          <p:cNvPr id="34" name="Image 7" descr="preencoded.png">    </p:cNvPr>
          <p:cNvPicPr>
            <a:picLocks noChangeAspect="1"/>
          </p:cNvPicPr>
          <p:nvPr/>
        </p:nvPicPr>
        <p:blipFill>
          <a:blip r:embed="rId8"/>
          <a:stretch>
            <a:fillRect/>
          </a:stretch>
        </p:blipFill>
        <p:spPr>
          <a:xfrm>
            <a:off x="7536485" y="3494837"/>
            <a:ext cx="380390" cy="380390"/>
          </a:xfrm>
          <a:prstGeom prst="rect">
            <a:avLst/>
          </a:prstGeom>
        </p:spPr>
      </p:pic>
      <p:sp>
        <p:nvSpPr>
          <p:cNvPr id="35" name="Text 24"/>
          <p:cNvSpPr txBox="1"/>
          <p:nvPr/>
        </p:nvSpPr>
        <p:spPr>
          <a:xfrm>
            <a:off x="6858000" y="4114800"/>
            <a:ext cx="1737360" cy="731520"/>
          </a:xfrm>
          <a:prstGeom prst="rect">
            <a:avLst/>
          </a:prstGeom>
          <a:noFill/>
          <a:ln/>
        </p:spPr>
        <p:txBody>
          <a:bodyPr wrap="square" lIns="0" tIns="0" rIns="0" bIns="0" rtlCol="0" anchor="t"/>
          <a:lstStyle/>
          <a:p>
            <a:pPr algn="ctr" indent="0" marL="0">
              <a:buNone/>
            </a:pPr>
            <a:r>
              <a:rPr lang="en-US" sz="1400" b="1" dirty="0">
                <a:solidFill>
                  <a:schemeClr val="accent1"/>
                </a:solidFill>
              </a:rPr>
              <a:t>Breathe deeply</a:t>
            </a:r>
            <a:endParaRPr lang="en-US" sz="1400" dirty="0"/>
          </a:p>
        </p:txBody>
      </p:sp>
      <p:sp>
        <p:nvSpPr>
          <p:cNvPr id="36" name="Text 25"/>
          <p:cNvSpPr txBox="1"/>
          <p:nvPr/>
        </p:nvSpPr>
        <p:spPr>
          <a:xfrm>
            <a:off x="457200" y="5166360"/>
            <a:ext cx="8229600" cy="320040"/>
          </a:xfrm>
          <a:prstGeom prst="rect">
            <a:avLst/>
          </a:prstGeom>
          <a:noFill/>
          <a:ln/>
        </p:spPr>
        <p:txBody>
          <a:bodyPr wrap="square" lIns="0" tIns="0" rIns="0" bIns="0" rtlCol="0" anchor="ctr"/>
          <a:lstStyle/>
          <a:p>
            <a:pPr indent="0" marL="0">
              <a:buNone/>
            </a:pPr>
            <a:r>
              <a:rPr lang="en-US" sz="1100" dirty="0">
                <a:solidFill>
                  <a:schemeClr val="tx1"/>
                </a:solidFill>
              </a:rPr>
              <a:t>Source: Healthline (2023).</a:t>
            </a:r>
            <a:endParaRPr lang="en-US" sz="11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sp>
        <p:nvSpPr>
          <p:cNvPr id="2" name="Text 0"/>
          <p:cNvSpPr/>
          <p:nvPr>
            <p:ph idx="100" type="title" hasCustomPrompt="1"/>
          </p:nvPr>
        </p:nvSpPr>
        <p:spPr>
          <a:xfrm>
            <a:off x="502920" y="2011680"/>
            <a:ext cx="5669280" cy="1097280"/>
          </a:xfrm>
          <a:prstGeom prst="rect">
            <a:avLst/>
          </a:prstGeom>
          <a:noFill/>
          <a:ln/>
        </p:spPr>
        <p:txBody>
          <a:bodyPr wrap="square" lIns="0" tIns="0" rIns="0" bIns="0" rtlCol="0" anchor="b"/>
          <a:lstStyle/>
          <a:p>
            <a:pPr algn="l" indent="0" marL="0">
              <a:buNone/>
            </a:pPr>
            <a:r>
              <a:rPr lang="en-US" sz="3600" b="1" dirty="0">
                <a:solidFill>
                  <a:schemeClr val="bg1"/>
                </a:solidFill>
              </a:rPr>
              <a:t>Case study 2: Mr Hughes and his breathing</a:t>
            </a:r>
            <a:endParaRPr lang="en-US" sz="3600" dirty="0"/>
          </a:p>
        </p:txBody>
      </p:sp>
      <p:sp>
        <p:nvSpPr>
          <p:cNvPr id="3" name="Text 0"/>
          <p:cNvSpPr/>
          <p:nvPr>
            <p:ph idx="101" type="body" hasCustomPrompt="1"/>
          </p:nvPr>
        </p:nvSpPr>
        <p:spPr>
          <a:xfrm>
            <a:off x="502920" y="3200400"/>
            <a:ext cx="5669280" cy="1097280"/>
          </a:xfrm>
          <a:prstGeom prst="rect">
            <a:avLst/>
          </a:prstGeom>
          <a:noFill/>
          <a:ln/>
        </p:spPr>
        <p:txBody>
          <a:bodyPr wrap="square" lIns="0" tIns="0" rIns="0" bIns="0" rtlCol="0" anchor="t"/>
          <a:lstStyle/>
          <a:p>
            <a:pPr algn="l" indent="0" marL="0">
              <a:buNone/>
            </a:pPr>
            <a:r>
              <a:rPr lang="en-US" sz="1800" dirty="0">
                <a:solidFill>
                  <a:schemeClr val="bg1"/>
                </a:solidFill>
              </a:rPr>
              <a:t>Group discussion: 15 minutes</a:t>
            </a:r>
            <a:endParaRPr lang="en-US" sz="18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Case study 2: meet Mr Hughes</a:t>
            </a:r>
            <a:endParaRPr lang="en-US" sz="2800" dirty="0"/>
          </a:p>
        </p:txBody>
      </p:sp>
      <p:sp>
        <p:nvSpPr>
          <p:cNvPr id="4" name="Shape 1"/>
          <p:cNvSpPr/>
          <p:nvPr/>
        </p:nvSpPr>
        <p:spPr>
          <a:xfrm>
            <a:off x="7223760" y="475488"/>
            <a:ext cx="1463040" cy="329184"/>
          </a:xfrm>
          <a:prstGeom prst="roundRect">
            <a:avLst>
              <a:gd name="adj" fmla="val 50000"/>
            </a:avLst>
          </a:prstGeom>
          <a:solidFill>
            <a:schemeClr val="accent1"/>
          </a:solidFill>
          <a:ln w="12700">
            <a:solidFill>
              <a:schemeClr val="accent1"/>
            </a:solidFill>
            <a:prstDash val="solid"/>
          </a:ln>
        </p:spPr>
      </p:sp>
      <p:sp>
        <p:nvSpPr>
          <p:cNvPr id="5" name="Text 2"/>
          <p:cNvSpPr txBox="1"/>
          <p:nvPr/>
        </p:nvSpPr>
        <p:spPr>
          <a:xfrm>
            <a:off x="7223760" y="475488"/>
            <a:ext cx="1463040" cy="329184"/>
          </a:xfrm>
          <a:prstGeom prst="rect">
            <a:avLst/>
          </a:prstGeom>
          <a:noFill/>
          <a:ln/>
        </p:spPr>
        <p:txBody>
          <a:bodyPr wrap="square" lIns="0" tIns="0" rIns="0" bIns="0" rtlCol="0" anchor="ctr"/>
          <a:lstStyle/>
          <a:p>
            <a:pPr algn="ctr" indent="0" marL="0">
              <a:buNone/>
            </a:pPr>
            <a:r>
              <a:rPr lang="en-US" sz="1200" b="1" dirty="0">
                <a:solidFill>
                  <a:schemeClr val="bg1"/>
                </a:solidFill>
              </a:rPr>
              <a:t>15 minutes</a:t>
            </a:r>
            <a:endParaRPr lang="en-US" sz="1200" dirty="0"/>
          </a:p>
        </p:txBody>
      </p:sp>
      <p:sp>
        <p:nvSpPr>
          <p:cNvPr id="6" name="Shape 3"/>
          <p:cNvSpPr/>
          <p:nvPr/>
        </p:nvSpPr>
        <p:spPr>
          <a:xfrm>
            <a:off x="457200" y="1234440"/>
            <a:ext cx="2651760" cy="4297680"/>
          </a:xfrm>
          <a:prstGeom prst="roundRect">
            <a:avLst>
              <a:gd name="adj" fmla="val 2759"/>
            </a:avLst>
          </a:prstGeom>
          <a:solidFill>
            <a:schemeClr val="accent1">
              <a:alpha val="12000"/>
            </a:schemeClr>
          </a:solidFill>
          <a:ln w="12700">
            <a:solidFill>
              <a:schemeClr val="accent1">
                <a:alpha val="45000"/>
              </a:schemeClr>
            </a:solidFill>
            <a:prstDash val="solid"/>
          </a:ln>
        </p:spPr>
      </p:sp>
      <p:sp>
        <p:nvSpPr>
          <p:cNvPr id="7" name="Shape 4"/>
          <p:cNvSpPr/>
          <p:nvPr/>
        </p:nvSpPr>
        <p:spPr>
          <a:xfrm>
            <a:off x="1280160" y="1417320"/>
            <a:ext cx="1005840" cy="1005840"/>
          </a:xfrm>
          <a:prstGeom prst="ellipse">
            <a:avLst/>
          </a:prstGeom>
          <a:solidFill>
            <a:schemeClr val="accent1"/>
          </a:solidFill>
          <a:ln w="12700">
            <a:solidFill>
              <a:schemeClr val="accent1"/>
            </a:solidFill>
            <a:prstDash val="solid"/>
          </a:ln>
        </p:spPr>
      </p:sp>
      <p:pic>
        <p:nvPicPr>
          <p:cNvPr id="8" name="Image 0" descr="preencoded.png">    </p:cNvPr>
          <p:cNvPicPr>
            <a:picLocks noChangeAspect="1"/>
          </p:cNvPicPr>
          <p:nvPr/>
        </p:nvPicPr>
        <p:blipFill>
          <a:blip r:embed="rId1"/>
          <a:stretch>
            <a:fillRect/>
          </a:stretch>
        </p:blipFill>
        <p:spPr>
          <a:xfrm>
            <a:off x="1521562" y="1658722"/>
            <a:ext cx="523037" cy="523037"/>
          </a:xfrm>
          <a:prstGeom prst="rect">
            <a:avLst/>
          </a:prstGeom>
        </p:spPr>
      </p:pic>
      <p:sp>
        <p:nvSpPr>
          <p:cNvPr id="9" name="Text 5"/>
          <p:cNvSpPr txBox="1"/>
          <p:nvPr/>
        </p:nvSpPr>
        <p:spPr>
          <a:xfrm>
            <a:off x="548640" y="2514600"/>
            <a:ext cx="2468880" cy="457200"/>
          </a:xfrm>
          <a:prstGeom prst="rect">
            <a:avLst/>
          </a:prstGeom>
          <a:noFill/>
          <a:ln/>
        </p:spPr>
        <p:txBody>
          <a:bodyPr wrap="square" lIns="0" tIns="0" rIns="0" bIns="0" rtlCol="0" anchor="ctr"/>
          <a:lstStyle/>
          <a:p>
            <a:pPr algn="ctr" indent="0" marL="0">
              <a:buNone/>
            </a:pPr>
            <a:r>
              <a:rPr lang="en-US" sz="2000" b="1" dirty="0">
                <a:solidFill>
                  <a:schemeClr val="accent1"/>
                </a:solidFill>
              </a:rPr>
              <a:t>Mr Hughes, 66</a:t>
            </a:r>
            <a:endParaRPr lang="en-US" sz="2000" dirty="0"/>
          </a:p>
        </p:txBody>
      </p:sp>
      <p:sp>
        <p:nvSpPr>
          <p:cNvPr id="10" name="Text 6"/>
          <p:cNvSpPr txBox="1"/>
          <p:nvPr/>
        </p:nvSpPr>
        <p:spPr>
          <a:xfrm>
            <a:off x="640080" y="3063240"/>
            <a:ext cx="2331720" cy="2377440"/>
          </a:xfrm>
          <a:prstGeom prst="rect">
            <a:avLst/>
          </a:prstGeom>
          <a:noFill/>
          <a:ln/>
        </p:spPr>
        <p:txBody>
          <a:bodyPr wrap="square" lIns="0" tIns="0" rIns="0" bIns="0" rtlCol="0" anchor="t"/>
          <a:lstStyle/>
          <a:p>
            <a:pPr indent="0" marL="0">
              <a:buNone/>
            </a:pPr>
            <a:r>
              <a:rPr lang="en-US" sz="1400" b="1" dirty="0">
                <a:solidFill>
                  <a:schemeClr val="tx2"/>
                </a:solidFill>
              </a:rPr>
              <a:t>Work history: </a:t>
            </a:r>
            <a:pPr indent="0" marL="0">
              <a:spcAft>
                <a:spcPts val="600"/>
              </a:spcAft>
              <a:buNone/>
            </a:pPr>
            <a:r>
              <a:rPr lang="en-US" sz="1400" dirty="0">
                <a:solidFill>
                  <a:schemeClr val="tx1"/>
                </a:solidFill>
              </a:rPr>
              <a:t>35 years in a dusty factory</a:t>
            </a:r>
            <a:endParaRPr lang="en-US" sz="1400" dirty="0"/>
          </a:p>
          <a:p>
            <a:pPr indent="0" marL="0">
              <a:buNone/>
            </a:pPr>
            <a:r>
              <a:rPr lang="en-US" sz="1400" b="1" dirty="0">
                <a:solidFill>
                  <a:schemeClr val="tx2"/>
                </a:solidFill>
              </a:rPr>
              <a:t>Lifestyle: </a:t>
            </a:r>
            <a:pPr indent="0" marL="0">
              <a:spcAft>
                <a:spcPts val="600"/>
              </a:spcAft>
              <a:buNone/>
            </a:pPr>
            <a:r>
              <a:rPr lang="en-US" sz="1400" dirty="0">
                <a:solidFill>
                  <a:schemeClr val="tx1"/>
                </a:solidFill>
              </a:rPr>
              <a:t>has smoked since he was 16</a:t>
            </a:r>
            <a:endParaRPr lang="en-US" sz="1400" dirty="0"/>
          </a:p>
          <a:p>
            <a:pPr indent="0" marL="0">
              <a:buNone/>
            </a:pPr>
            <a:r>
              <a:rPr lang="en-US" sz="1400" b="1" dirty="0">
                <a:solidFill>
                  <a:schemeClr val="tx2"/>
                </a:solidFill>
              </a:rPr>
              <a:t>Home: </a:t>
            </a:r>
            <a:pPr indent="0" marL="0">
              <a:spcAft>
                <a:spcPts val="600"/>
              </a:spcAft>
              <a:buNone/>
            </a:pPr>
            <a:r>
              <a:rPr lang="en-US" sz="1400" dirty="0">
                <a:solidFill>
                  <a:schemeClr val="tx1"/>
                </a:solidFill>
              </a:rPr>
              <a:t>a damp flat next to a busy main road</a:t>
            </a:r>
            <a:endParaRPr lang="en-US" sz="1400" dirty="0"/>
          </a:p>
        </p:txBody>
      </p:sp>
      <p:sp>
        <p:nvSpPr>
          <p:cNvPr id="11" name="Shape 7"/>
          <p:cNvSpPr/>
          <p:nvPr/>
        </p:nvSpPr>
        <p:spPr>
          <a:xfrm>
            <a:off x="3337560" y="1234440"/>
            <a:ext cx="5349240" cy="4297680"/>
          </a:xfrm>
          <a:prstGeom prst="roundRect">
            <a:avLst>
              <a:gd name="adj" fmla="val 1702"/>
            </a:avLst>
          </a:prstGeom>
          <a:solidFill>
            <a:srgbClr val="FFFFFF"/>
          </a:solidFill>
          <a:ln w="15875">
            <a:solidFill>
              <a:schemeClr val="accent1"/>
            </a:solidFill>
            <a:prstDash val="solid"/>
          </a:ln>
        </p:spPr>
      </p:sp>
      <p:sp>
        <p:nvSpPr>
          <p:cNvPr id="12" name="Text 8"/>
          <p:cNvSpPr txBox="1"/>
          <p:nvPr/>
        </p:nvSpPr>
        <p:spPr>
          <a:xfrm>
            <a:off x="3520440" y="1371600"/>
            <a:ext cx="4983480" cy="365760"/>
          </a:xfrm>
          <a:prstGeom prst="rect">
            <a:avLst/>
          </a:prstGeom>
          <a:noFill/>
          <a:ln/>
        </p:spPr>
        <p:txBody>
          <a:bodyPr wrap="square" lIns="0" tIns="0" rIns="0" bIns="0" rtlCol="0" anchor="ctr"/>
          <a:lstStyle/>
          <a:p>
            <a:pPr indent="0" marL="0">
              <a:buNone/>
            </a:pPr>
            <a:r>
              <a:rPr lang="en-US" sz="1700" b="1" dirty="0">
                <a:solidFill>
                  <a:schemeClr val="accent1"/>
                </a:solidFill>
              </a:rPr>
              <a:t>The situation</a:t>
            </a:r>
            <a:endParaRPr lang="en-US" sz="1700" dirty="0"/>
          </a:p>
        </p:txBody>
      </p:sp>
      <p:sp>
        <p:nvSpPr>
          <p:cNvPr id="13" name="Text 9"/>
          <p:cNvSpPr txBox="1"/>
          <p:nvPr/>
        </p:nvSpPr>
        <p:spPr>
          <a:xfrm>
            <a:off x="3520440" y="1783080"/>
            <a:ext cx="4983480" cy="3657600"/>
          </a:xfrm>
          <a:prstGeom prst="rect">
            <a:avLst/>
          </a:prstGeom>
          <a:noFill/>
          <a:ln/>
        </p:spPr>
        <p:txBody>
          <a:bodyPr wrap="square" lIns="0" tIns="0" rIns="0" bIns="0" rtlCol="0" anchor="t"/>
          <a:lstStyle/>
          <a:p>
            <a:pPr indent="0" marL="0">
              <a:spcAft>
                <a:spcPts val="1000"/>
              </a:spcAft>
              <a:buNone/>
            </a:pPr>
            <a:r>
              <a:rPr lang="en-US" sz="1700" dirty="0">
                <a:solidFill>
                  <a:schemeClr val="tx1"/>
                </a:solidFill>
              </a:rPr>
              <a:t>Mr Hughes has COPD. He gets breathless walking to the shops and coughs up phlegm most mornings. He has had two chest infections this winter.</a:t>
            </a:r>
            <a:endParaRPr lang="en-US" sz="1700" dirty="0"/>
          </a:p>
          <a:p>
            <a:pPr indent="0" marL="0">
              <a:spcAft>
                <a:spcPts val="1000"/>
              </a:spcAft>
              <a:buNone/>
            </a:pPr>
            <a:r>
              <a:rPr lang="en-US" sz="1700" dirty="0">
                <a:solidFill>
                  <a:schemeClr val="tx1"/>
                </a:solidFill>
              </a:rPr>
              <a:t>He uses his blue reliever inhaler many times a day. He was offered pulmonary rehabilitation last year but did not go: "What's the point? Exercise just makes me out of breath."</a:t>
            </a:r>
            <a:endParaRPr lang="en-US" sz="1700" dirty="0"/>
          </a:p>
          <a:p>
            <a:pPr indent="0" marL="0">
              <a:spcAft>
                <a:spcPts val="1000"/>
              </a:spcAft>
              <a:buNone/>
            </a:pPr>
            <a:r>
              <a:rPr lang="en-US" sz="1700" dirty="0">
                <a:solidFill>
                  <a:schemeClr val="tx1"/>
                </a:solidFill>
              </a:rPr>
              <a:t>You are a health and social care worker visiting him at home.</a:t>
            </a:r>
            <a:endParaRPr lang="en-US" sz="17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Case study 2: discuss in your group</a:t>
            </a:r>
            <a:endParaRPr lang="en-US" sz="2800" dirty="0"/>
          </a:p>
        </p:txBody>
      </p:sp>
      <p:sp>
        <p:nvSpPr>
          <p:cNvPr id="4" name="Shape 1"/>
          <p:cNvSpPr/>
          <p:nvPr/>
        </p:nvSpPr>
        <p:spPr>
          <a:xfrm>
            <a:off x="7223760" y="475488"/>
            <a:ext cx="1463040" cy="329184"/>
          </a:xfrm>
          <a:prstGeom prst="roundRect">
            <a:avLst>
              <a:gd name="adj" fmla="val 50000"/>
            </a:avLst>
          </a:prstGeom>
          <a:solidFill>
            <a:schemeClr val="accent1"/>
          </a:solidFill>
          <a:ln w="12700">
            <a:solidFill>
              <a:schemeClr val="accent1"/>
            </a:solidFill>
            <a:prstDash val="solid"/>
          </a:ln>
        </p:spPr>
      </p:sp>
      <p:sp>
        <p:nvSpPr>
          <p:cNvPr id="5" name="Text 2"/>
          <p:cNvSpPr txBox="1"/>
          <p:nvPr/>
        </p:nvSpPr>
        <p:spPr>
          <a:xfrm>
            <a:off x="7223760" y="475488"/>
            <a:ext cx="1463040" cy="329184"/>
          </a:xfrm>
          <a:prstGeom prst="rect">
            <a:avLst/>
          </a:prstGeom>
          <a:noFill/>
          <a:ln/>
        </p:spPr>
        <p:txBody>
          <a:bodyPr wrap="square" lIns="0" tIns="0" rIns="0" bIns="0" rtlCol="0" anchor="ctr"/>
          <a:lstStyle/>
          <a:p>
            <a:pPr algn="ctr" indent="0" marL="0">
              <a:buNone/>
            </a:pPr>
            <a:r>
              <a:rPr lang="en-US" sz="1200" b="1" dirty="0">
                <a:solidFill>
                  <a:schemeClr val="bg1"/>
                </a:solidFill>
              </a:rPr>
              <a:t>15 minutes</a:t>
            </a:r>
            <a:endParaRPr lang="en-US" sz="1200" dirty="0"/>
          </a:p>
        </p:txBody>
      </p:sp>
      <p:sp>
        <p:nvSpPr>
          <p:cNvPr id="6" name="Shape 3"/>
          <p:cNvSpPr/>
          <p:nvPr/>
        </p:nvSpPr>
        <p:spPr>
          <a:xfrm>
            <a:off x="457200" y="1188720"/>
            <a:ext cx="4023360" cy="1600200"/>
          </a:xfrm>
          <a:prstGeom prst="roundRect">
            <a:avLst>
              <a:gd name="adj" fmla="val 4571"/>
            </a:avLst>
          </a:prstGeom>
          <a:solidFill>
            <a:schemeClr val="accent1">
              <a:alpha val="10000"/>
            </a:schemeClr>
          </a:solidFill>
          <a:ln w="12700">
            <a:solidFill>
              <a:schemeClr val="accent1">
                <a:alpha val="50000"/>
              </a:schemeClr>
            </a:solidFill>
            <a:prstDash val="solid"/>
          </a:ln>
        </p:spPr>
      </p:sp>
      <p:sp>
        <p:nvSpPr>
          <p:cNvPr id="7" name="Shape 4"/>
          <p:cNvSpPr/>
          <p:nvPr/>
        </p:nvSpPr>
        <p:spPr>
          <a:xfrm>
            <a:off x="594360" y="1325880"/>
            <a:ext cx="502920" cy="502920"/>
          </a:xfrm>
          <a:prstGeom prst="ellipse">
            <a:avLst/>
          </a:prstGeom>
          <a:solidFill>
            <a:schemeClr val="accent1"/>
          </a:solidFill>
          <a:ln w="12700">
            <a:solidFill>
              <a:schemeClr val="accent1"/>
            </a:solidFill>
            <a:prstDash val="solid"/>
          </a:ln>
        </p:spPr>
      </p:sp>
      <p:sp>
        <p:nvSpPr>
          <p:cNvPr id="8" name="Text 5"/>
          <p:cNvSpPr txBox="1"/>
          <p:nvPr/>
        </p:nvSpPr>
        <p:spPr>
          <a:xfrm>
            <a:off x="594360" y="1325880"/>
            <a:ext cx="502920" cy="502920"/>
          </a:xfrm>
          <a:prstGeom prst="rect">
            <a:avLst/>
          </a:prstGeom>
          <a:noFill/>
          <a:ln/>
        </p:spPr>
        <p:txBody>
          <a:bodyPr wrap="square" lIns="0" tIns="0" rIns="0" bIns="0" rtlCol="0" anchor="ctr"/>
          <a:lstStyle/>
          <a:p>
            <a:pPr algn="ctr" indent="0" marL="0">
              <a:buNone/>
            </a:pPr>
            <a:r>
              <a:rPr lang="en-US" sz="1700" b="1" dirty="0">
                <a:solidFill>
                  <a:schemeClr val="bg1"/>
                </a:solidFill>
              </a:rPr>
              <a:t>1</a:t>
            </a:r>
            <a:endParaRPr lang="en-US" sz="1700" dirty="0"/>
          </a:p>
        </p:txBody>
      </p:sp>
      <p:sp>
        <p:nvSpPr>
          <p:cNvPr id="9" name="Text 6"/>
          <p:cNvSpPr txBox="1"/>
          <p:nvPr/>
        </p:nvSpPr>
        <p:spPr>
          <a:xfrm>
            <a:off x="1234440" y="1298448"/>
            <a:ext cx="3108960" cy="1371600"/>
          </a:xfrm>
          <a:prstGeom prst="rect">
            <a:avLst/>
          </a:prstGeom>
          <a:noFill/>
          <a:ln/>
        </p:spPr>
        <p:txBody>
          <a:bodyPr wrap="square" lIns="0" tIns="0" rIns="0" bIns="0" rtlCol="0" anchor="t"/>
          <a:lstStyle/>
          <a:p>
            <a:pPr indent="0" marL="0">
              <a:buNone/>
            </a:pPr>
            <a:r>
              <a:rPr lang="en-US" sz="1500" dirty="0">
                <a:solidFill>
                  <a:schemeClr val="tx1"/>
                </a:solidFill>
              </a:rPr>
              <a:t>What is COPD? Explain in simple words what is happening in Mr Hughes's lungs and why he gets breathless.</a:t>
            </a:r>
            <a:endParaRPr lang="en-US" sz="1500" dirty="0"/>
          </a:p>
        </p:txBody>
      </p:sp>
      <p:sp>
        <p:nvSpPr>
          <p:cNvPr id="10" name="Shape 7"/>
          <p:cNvSpPr/>
          <p:nvPr/>
        </p:nvSpPr>
        <p:spPr>
          <a:xfrm>
            <a:off x="4663440" y="1188720"/>
            <a:ext cx="4023360" cy="1600200"/>
          </a:xfrm>
          <a:prstGeom prst="roundRect">
            <a:avLst>
              <a:gd name="adj" fmla="val 4571"/>
            </a:avLst>
          </a:prstGeom>
          <a:solidFill>
            <a:schemeClr val="accent1">
              <a:alpha val="10000"/>
            </a:schemeClr>
          </a:solidFill>
          <a:ln w="12700">
            <a:solidFill>
              <a:schemeClr val="accent1">
                <a:alpha val="50000"/>
              </a:schemeClr>
            </a:solidFill>
            <a:prstDash val="solid"/>
          </a:ln>
        </p:spPr>
      </p:sp>
      <p:sp>
        <p:nvSpPr>
          <p:cNvPr id="11" name="Shape 8"/>
          <p:cNvSpPr/>
          <p:nvPr/>
        </p:nvSpPr>
        <p:spPr>
          <a:xfrm>
            <a:off x="4800600" y="1325880"/>
            <a:ext cx="502920" cy="502920"/>
          </a:xfrm>
          <a:prstGeom prst="ellipse">
            <a:avLst/>
          </a:prstGeom>
          <a:solidFill>
            <a:schemeClr val="accent1"/>
          </a:solidFill>
          <a:ln w="12700">
            <a:solidFill>
              <a:schemeClr val="accent1"/>
            </a:solidFill>
            <a:prstDash val="solid"/>
          </a:ln>
        </p:spPr>
      </p:sp>
      <p:sp>
        <p:nvSpPr>
          <p:cNvPr id="12" name="Text 9"/>
          <p:cNvSpPr txBox="1"/>
          <p:nvPr/>
        </p:nvSpPr>
        <p:spPr>
          <a:xfrm>
            <a:off x="4800600" y="1325880"/>
            <a:ext cx="502920" cy="502920"/>
          </a:xfrm>
          <a:prstGeom prst="rect">
            <a:avLst/>
          </a:prstGeom>
          <a:noFill/>
          <a:ln/>
        </p:spPr>
        <p:txBody>
          <a:bodyPr wrap="square" lIns="0" tIns="0" rIns="0" bIns="0" rtlCol="0" anchor="ctr"/>
          <a:lstStyle/>
          <a:p>
            <a:pPr algn="ctr" indent="0" marL="0">
              <a:buNone/>
            </a:pPr>
            <a:r>
              <a:rPr lang="en-US" sz="1700" b="1" dirty="0">
                <a:solidFill>
                  <a:schemeClr val="bg1"/>
                </a:solidFill>
              </a:rPr>
              <a:t>2</a:t>
            </a:r>
            <a:endParaRPr lang="en-US" sz="1700" dirty="0"/>
          </a:p>
        </p:txBody>
      </p:sp>
      <p:sp>
        <p:nvSpPr>
          <p:cNvPr id="13" name="Text 10"/>
          <p:cNvSpPr txBox="1"/>
          <p:nvPr/>
        </p:nvSpPr>
        <p:spPr>
          <a:xfrm>
            <a:off x="5440680" y="1298448"/>
            <a:ext cx="3108960" cy="1371600"/>
          </a:xfrm>
          <a:prstGeom prst="rect">
            <a:avLst/>
          </a:prstGeom>
          <a:noFill/>
          <a:ln/>
        </p:spPr>
        <p:txBody>
          <a:bodyPr wrap="square" lIns="0" tIns="0" rIns="0" bIns="0" rtlCol="0" anchor="t"/>
          <a:lstStyle/>
          <a:p>
            <a:pPr indent="0" marL="0">
              <a:buNone/>
            </a:pPr>
            <a:r>
              <a:rPr lang="en-US" sz="1500" dirty="0">
                <a:solidFill>
                  <a:schemeClr val="tx1"/>
                </a:solidFill>
              </a:rPr>
              <a:t>Which causes of respiratory disease can you spot in his story? Think about the causes slide.</a:t>
            </a:r>
            <a:endParaRPr lang="en-US" sz="1500" dirty="0"/>
          </a:p>
        </p:txBody>
      </p:sp>
      <p:sp>
        <p:nvSpPr>
          <p:cNvPr id="14" name="Shape 11"/>
          <p:cNvSpPr/>
          <p:nvPr/>
        </p:nvSpPr>
        <p:spPr>
          <a:xfrm>
            <a:off x="457200" y="2971800"/>
            <a:ext cx="4023360" cy="1600200"/>
          </a:xfrm>
          <a:prstGeom prst="roundRect">
            <a:avLst>
              <a:gd name="adj" fmla="val 4571"/>
            </a:avLst>
          </a:prstGeom>
          <a:solidFill>
            <a:schemeClr val="accent1">
              <a:alpha val="10000"/>
            </a:schemeClr>
          </a:solidFill>
          <a:ln w="12700">
            <a:solidFill>
              <a:schemeClr val="accent1">
                <a:alpha val="50000"/>
              </a:schemeClr>
            </a:solidFill>
            <a:prstDash val="solid"/>
          </a:ln>
        </p:spPr>
      </p:sp>
      <p:sp>
        <p:nvSpPr>
          <p:cNvPr id="15" name="Shape 12"/>
          <p:cNvSpPr/>
          <p:nvPr/>
        </p:nvSpPr>
        <p:spPr>
          <a:xfrm>
            <a:off x="594360" y="3108960"/>
            <a:ext cx="502920" cy="502920"/>
          </a:xfrm>
          <a:prstGeom prst="ellipse">
            <a:avLst/>
          </a:prstGeom>
          <a:solidFill>
            <a:schemeClr val="accent1"/>
          </a:solidFill>
          <a:ln w="12700">
            <a:solidFill>
              <a:schemeClr val="accent1"/>
            </a:solidFill>
            <a:prstDash val="solid"/>
          </a:ln>
        </p:spPr>
      </p:sp>
      <p:sp>
        <p:nvSpPr>
          <p:cNvPr id="16" name="Text 13"/>
          <p:cNvSpPr txBox="1"/>
          <p:nvPr/>
        </p:nvSpPr>
        <p:spPr>
          <a:xfrm>
            <a:off x="594360" y="3108960"/>
            <a:ext cx="502920" cy="502920"/>
          </a:xfrm>
          <a:prstGeom prst="rect">
            <a:avLst/>
          </a:prstGeom>
          <a:noFill/>
          <a:ln/>
        </p:spPr>
        <p:txBody>
          <a:bodyPr wrap="square" lIns="0" tIns="0" rIns="0" bIns="0" rtlCol="0" anchor="ctr"/>
          <a:lstStyle/>
          <a:p>
            <a:pPr algn="ctr" indent="0" marL="0">
              <a:buNone/>
            </a:pPr>
            <a:r>
              <a:rPr lang="en-US" sz="1700" b="1" dirty="0">
                <a:solidFill>
                  <a:schemeClr val="bg1"/>
                </a:solidFill>
              </a:rPr>
              <a:t>3</a:t>
            </a:r>
            <a:endParaRPr lang="en-US" sz="1700" dirty="0"/>
          </a:p>
        </p:txBody>
      </p:sp>
      <p:sp>
        <p:nvSpPr>
          <p:cNvPr id="17" name="Text 14"/>
          <p:cNvSpPr txBox="1"/>
          <p:nvPr/>
        </p:nvSpPr>
        <p:spPr>
          <a:xfrm>
            <a:off x="1234440" y="3081528"/>
            <a:ext cx="3108960" cy="1371600"/>
          </a:xfrm>
          <a:prstGeom prst="rect">
            <a:avLst/>
          </a:prstGeom>
          <a:noFill/>
          <a:ln/>
        </p:spPr>
        <p:txBody>
          <a:bodyPr wrap="square" lIns="0" tIns="0" rIns="0" bIns="0" rtlCol="0" anchor="t"/>
          <a:lstStyle/>
          <a:p>
            <a:pPr indent="0" marL="0">
              <a:buNone/>
            </a:pPr>
            <a:r>
              <a:rPr lang="en-US" sz="1500" dirty="0">
                <a:solidFill>
                  <a:schemeClr val="tx1"/>
                </a:solidFill>
              </a:rPr>
              <a:t>What advice and support could you give him? Include pulmonary rehab, inhalers, infection and his home.</a:t>
            </a:r>
            <a:endParaRPr lang="en-US" sz="1500" dirty="0"/>
          </a:p>
        </p:txBody>
      </p:sp>
      <p:sp>
        <p:nvSpPr>
          <p:cNvPr id="18" name="Shape 15"/>
          <p:cNvSpPr/>
          <p:nvPr/>
        </p:nvSpPr>
        <p:spPr>
          <a:xfrm>
            <a:off x="4663440" y="2971800"/>
            <a:ext cx="4023360" cy="1600200"/>
          </a:xfrm>
          <a:prstGeom prst="roundRect">
            <a:avLst>
              <a:gd name="adj" fmla="val 4571"/>
            </a:avLst>
          </a:prstGeom>
          <a:solidFill>
            <a:schemeClr val="accent1">
              <a:alpha val="10000"/>
            </a:schemeClr>
          </a:solidFill>
          <a:ln w="12700">
            <a:solidFill>
              <a:schemeClr val="accent1">
                <a:alpha val="50000"/>
              </a:schemeClr>
            </a:solidFill>
            <a:prstDash val="solid"/>
          </a:ln>
        </p:spPr>
      </p:sp>
      <p:sp>
        <p:nvSpPr>
          <p:cNvPr id="19" name="Shape 16"/>
          <p:cNvSpPr/>
          <p:nvPr/>
        </p:nvSpPr>
        <p:spPr>
          <a:xfrm>
            <a:off x="4800600" y="3108960"/>
            <a:ext cx="502920" cy="502920"/>
          </a:xfrm>
          <a:prstGeom prst="ellipse">
            <a:avLst/>
          </a:prstGeom>
          <a:solidFill>
            <a:schemeClr val="accent1"/>
          </a:solidFill>
          <a:ln w="12700">
            <a:solidFill>
              <a:schemeClr val="accent1"/>
            </a:solidFill>
            <a:prstDash val="solid"/>
          </a:ln>
        </p:spPr>
      </p:sp>
      <p:sp>
        <p:nvSpPr>
          <p:cNvPr id="20" name="Text 17"/>
          <p:cNvSpPr txBox="1"/>
          <p:nvPr/>
        </p:nvSpPr>
        <p:spPr>
          <a:xfrm>
            <a:off x="4800600" y="3108960"/>
            <a:ext cx="502920" cy="502920"/>
          </a:xfrm>
          <a:prstGeom prst="rect">
            <a:avLst/>
          </a:prstGeom>
          <a:noFill/>
          <a:ln/>
        </p:spPr>
        <p:txBody>
          <a:bodyPr wrap="square" lIns="0" tIns="0" rIns="0" bIns="0" rtlCol="0" anchor="ctr"/>
          <a:lstStyle/>
          <a:p>
            <a:pPr algn="ctr" indent="0" marL="0">
              <a:buNone/>
            </a:pPr>
            <a:r>
              <a:rPr lang="en-US" sz="1700" b="1" dirty="0">
                <a:solidFill>
                  <a:schemeClr val="bg1"/>
                </a:solidFill>
              </a:rPr>
              <a:t>4</a:t>
            </a:r>
            <a:endParaRPr lang="en-US" sz="1700" dirty="0"/>
          </a:p>
        </p:txBody>
      </p:sp>
      <p:sp>
        <p:nvSpPr>
          <p:cNvPr id="21" name="Text 18"/>
          <p:cNvSpPr txBox="1"/>
          <p:nvPr/>
        </p:nvSpPr>
        <p:spPr>
          <a:xfrm>
            <a:off x="5440680" y="3081528"/>
            <a:ext cx="3108960" cy="1371600"/>
          </a:xfrm>
          <a:prstGeom prst="rect">
            <a:avLst/>
          </a:prstGeom>
          <a:noFill/>
          <a:ln/>
        </p:spPr>
        <p:txBody>
          <a:bodyPr wrap="square" lIns="0" tIns="0" rIns="0" bIns="0" rtlCol="0" anchor="t"/>
          <a:lstStyle/>
          <a:p>
            <a:pPr indent="0" marL="0">
              <a:buNone/>
            </a:pPr>
            <a:r>
              <a:rPr lang="en-US" sz="1500" dirty="0">
                <a:solidFill>
                  <a:schemeClr val="tx1"/>
                </a:solidFill>
              </a:rPr>
              <a:t>Mr Hughes feels it is pointless. How would you talk to him, and what ethical principles should guide you?</a:t>
            </a:r>
            <a:endParaRPr lang="en-US" sz="1500" dirty="0"/>
          </a:p>
        </p:txBody>
      </p:sp>
      <p:sp>
        <p:nvSpPr>
          <p:cNvPr id="22" name="Shape 19"/>
          <p:cNvSpPr/>
          <p:nvPr/>
        </p:nvSpPr>
        <p:spPr>
          <a:xfrm>
            <a:off x="457200" y="4846320"/>
            <a:ext cx="2606040" cy="640080"/>
          </a:xfrm>
          <a:prstGeom prst="roundRect">
            <a:avLst>
              <a:gd name="adj" fmla="val 11429"/>
            </a:avLst>
          </a:prstGeom>
          <a:solidFill>
            <a:schemeClr val="bg2"/>
          </a:solidFill>
          <a:ln w="12700">
            <a:solidFill>
              <a:schemeClr val="accent1"/>
            </a:solidFill>
            <a:prstDash val="solid"/>
          </a:ln>
        </p:spPr>
      </p:sp>
      <p:sp>
        <p:nvSpPr>
          <p:cNvPr id="23" name="Text 20"/>
          <p:cNvSpPr txBox="1"/>
          <p:nvPr/>
        </p:nvSpPr>
        <p:spPr>
          <a:xfrm>
            <a:off x="566928" y="4846320"/>
            <a:ext cx="2423160" cy="640080"/>
          </a:xfrm>
          <a:prstGeom prst="rect">
            <a:avLst/>
          </a:prstGeom>
          <a:noFill/>
          <a:ln/>
        </p:spPr>
        <p:txBody>
          <a:bodyPr wrap="square" lIns="0" tIns="0" rIns="0" bIns="0" rtlCol="0" anchor="ctr"/>
          <a:lstStyle/>
          <a:p>
            <a:pPr indent="0" marL="0">
              <a:buNone/>
            </a:pPr>
            <a:r>
              <a:rPr lang="en-US" sz="1600" b="1" dirty="0">
                <a:solidFill>
                  <a:schemeClr val="accent1"/>
                </a:solidFill>
              </a:rPr>
              <a:t>5 min  </a:t>
            </a:r>
            <a:pPr indent="0" marL="0">
              <a:buNone/>
            </a:pPr>
            <a:r>
              <a:rPr lang="en-US" sz="1300" dirty="0">
                <a:solidFill>
                  <a:schemeClr val="tx1"/>
                </a:solidFill>
              </a:rPr>
              <a:t>Read and talk it through</a:t>
            </a:r>
            <a:endParaRPr lang="en-US" sz="1600" dirty="0"/>
          </a:p>
        </p:txBody>
      </p:sp>
      <p:sp>
        <p:nvSpPr>
          <p:cNvPr id="24" name="Shape 21"/>
          <p:cNvSpPr/>
          <p:nvPr/>
        </p:nvSpPr>
        <p:spPr>
          <a:xfrm>
            <a:off x="3246120" y="4846320"/>
            <a:ext cx="2606040" cy="640080"/>
          </a:xfrm>
          <a:prstGeom prst="roundRect">
            <a:avLst>
              <a:gd name="adj" fmla="val 11429"/>
            </a:avLst>
          </a:prstGeom>
          <a:solidFill>
            <a:schemeClr val="bg2"/>
          </a:solidFill>
          <a:ln w="12700">
            <a:solidFill>
              <a:schemeClr val="accent1"/>
            </a:solidFill>
            <a:prstDash val="solid"/>
          </a:ln>
        </p:spPr>
      </p:sp>
      <p:sp>
        <p:nvSpPr>
          <p:cNvPr id="25" name="Text 22"/>
          <p:cNvSpPr txBox="1"/>
          <p:nvPr/>
        </p:nvSpPr>
        <p:spPr>
          <a:xfrm>
            <a:off x="3355848" y="4846320"/>
            <a:ext cx="2423160" cy="640080"/>
          </a:xfrm>
          <a:prstGeom prst="rect">
            <a:avLst/>
          </a:prstGeom>
          <a:noFill/>
          <a:ln/>
        </p:spPr>
        <p:txBody>
          <a:bodyPr wrap="square" lIns="0" tIns="0" rIns="0" bIns="0" rtlCol="0" anchor="ctr"/>
          <a:lstStyle/>
          <a:p>
            <a:pPr indent="0" marL="0">
              <a:buNone/>
            </a:pPr>
            <a:r>
              <a:rPr lang="en-US" sz="1600" b="1" dirty="0">
                <a:solidFill>
                  <a:schemeClr val="accent1"/>
                </a:solidFill>
              </a:rPr>
              <a:t>7 min  </a:t>
            </a:r>
            <a:pPr indent="0" marL="0">
              <a:buNone/>
            </a:pPr>
            <a:r>
              <a:rPr lang="en-US" sz="1300" dirty="0">
                <a:solidFill>
                  <a:schemeClr val="tx1"/>
                </a:solidFill>
              </a:rPr>
              <a:t>Answer the questions</a:t>
            </a:r>
            <a:endParaRPr lang="en-US" sz="1600" dirty="0"/>
          </a:p>
        </p:txBody>
      </p:sp>
      <p:sp>
        <p:nvSpPr>
          <p:cNvPr id="26" name="Shape 23"/>
          <p:cNvSpPr/>
          <p:nvPr/>
        </p:nvSpPr>
        <p:spPr>
          <a:xfrm>
            <a:off x="6035040" y="4846320"/>
            <a:ext cx="2606040" cy="640080"/>
          </a:xfrm>
          <a:prstGeom prst="roundRect">
            <a:avLst>
              <a:gd name="adj" fmla="val 11429"/>
            </a:avLst>
          </a:prstGeom>
          <a:solidFill>
            <a:schemeClr val="bg2"/>
          </a:solidFill>
          <a:ln w="12700">
            <a:solidFill>
              <a:schemeClr val="accent1"/>
            </a:solidFill>
            <a:prstDash val="solid"/>
          </a:ln>
        </p:spPr>
      </p:sp>
      <p:sp>
        <p:nvSpPr>
          <p:cNvPr id="27" name="Text 24"/>
          <p:cNvSpPr txBox="1"/>
          <p:nvPr/>
        </p:nvSpPr>
        <p:spPr>
          <a:xfrm>
            <a:off x="6144768" y="4846320"/>
            <a:ext cx="2423160" cy="640080"/>
          </a:xfrm>
          <a:prstGeom prst="rect">
            <a:avLst/>
          </a:prstGeom>
          <a:noFill/>
          <a:ln/>
        </p:spPr>
        <p:txBody>
          <a:bodyPr wrap="square" lIns="0" tIns="0" rIns="0" bIns="0" rtlCol="0" anchor="ctr"/>
          <a:lstStyle/>
          <a:p>
            <a:pPr indent="0" marL="0">
              <a:buNone/>
            </a:pPr>
            <a:r>
              <a:rPr lang="en-US" sz="1600" b="1" dirty="0">
                <a:solidFill>
                  <a:schemeClr val="accent1"/>
                </a:solidFill>
              </a:rPr>
              <a:t>3 min  </a:t>
            </a:r>
            <a:pPr indent="0" marL="0">
              <a:buNone/>
            </a:pPr>
            <a:r>
              <a:rPr lang="en-US" sz="1300" dirty="0">
                <a:solidFill>
                  <a:schemeClr val="tx1"/>
                </a:solidFill>
              </a:rPr>
              <a:t>Feed back to the class</a:t>
            </a:r>
            <a:endParaRPr lang="en-US" sz="16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Videos to watch</a:t>
            </a:r>
            <a:endParaRPr lang="en-US" sz="2800" dirty="0"/>
          </a:p>
        </p:txBody>
      </p:sp>
      <p:sp>
        <p:nvSpPr>
          <p:cNvPr id="4" name="Shape 1"/>
          <p:cNvSpPr/>
          <p:nvPr/>
        </p:nvSpPr>
        <p:spPr>
          <a:xfrm>
            <a:off x="457200" y="1371600"/>
            <a:ext cx="8229600" cy="1463040"/>
          </a:xfrm>
          <a:prstGeom prst="roundRect">
            <a:avLst>
              <a:gd name="adj" fmla="val 5000"/>
            </a:avLst>
          </a:prstGeom>
          <a:solidFill>
            <a:schemeClr val="accent1">
              <a:alpha val="12000"/>
            </a:schemeClr>
          </a:solidFill>
          <a:ln w="12700">
            <a:solidFill>
              <a:schemeClr val="accent1">
                <a:alpha val="45000"/>
              </a:schemeClr>
            </a:solidFill>
            <a:prstDash val="solid"/>
          </a:ln>
        </p:spPr>
      </p:sp>
      <p:sp>
        <p:nvSpPr>
          <p:cNvPr id="5" name="Shape 2"/>
          <p:cNvSpPr/>
          <p:nvPr/>
        </p:nvSpPr>
        <p:spPr>
          <a:xfrm>
            <a:off x="685800" y="1691640"/>
            <a:ext cx="822960" cy="822960"/>
          </a:xfrm>
          <a:prstGeom prst="ellipse">
            <a:avLst/>
          </a:prstGeom>
          <a:solidFill>
            <a:schemeClr val="accent1"/>
          </a:solidFill>
          <a:ln w="12700">
            <a:solidFill>
              <a:schemeClr val="accent1"/>
            </a:solidFill>
            <a:prstDash val="solid"/>
          </a:ln>
        </p:spPr>
      </p:sp>
      <p:pic>
        <p:nvPicPr>
          <p:cNvPr id="6" name="Image 0" descr="preencoded.png">    </p:cNvPr>
          <p:cNvPicPr>
            <a:picLocks noChangeAspect="1"/>
          </p:cNvPicPr>
          <p:nvPr/>
        </p:nvPicPr>
        <p:blipFill>
          <a:blip r:embed="rId1"/>
          <a:stretch>
            <a:fillRect/>
          </a:stretch>
        </p:blipFill>
        <p:spPr>
          <a:xfrm>
            <a:off x="883310" y="1889150"/>
            <a:ext cx="427939" cy="427939"/>
          </a:xfrm>
          <a:prstGeom prst="rect">
            <a:avLst/>
          </a:prstGeom>
        </p:spPr>
      </p:pic>
      <p:sp>
        <p:nvSpPr>
          <p:cNvPr id="7" name="Text 3"/>
          <p:cNvSpPr txBox="1"/>
          <p:nvPr/>
        </p:nvSpPr>
        <p:spPr>
          <a:xfrm>
            <a:off x="1737360" y="1554480"/>
            <a:ext cx="6766560" cy="1097280"/>
          </a:xfrm>
          <a:prstGeom prst="rect">
            <a:avLst/>
          </a:prstGeom>
          <a:noFill/>
          <a:ln/>
        </p:spPr>
        <p:txBody>
          <a:bodyPr wrap="square" lIns="0" tIns="0" rIns="0" bIns="0" rtlCol="0" anchor="ctr"/>
          <a:lstStyle/>
          <a:p>
            <a:pPr indent="0" marL="0">
              <a:buNone/>
            </a:pPr>
            <a:r>
              <a:rPr lang="en-US" sz="1800" b="1" dirty="0">
                <a:solidFill>
                  <a:schemeClr val="tx2"/>
                </a:solidFill>
              </a:rPr>
              <a:t>The respiratory system</a:t>
            </a:r>
            <a:endParaRPr lang="en-US" sz="1800" dirty="0"/>
          </a:p>
          <a:p>
            <a:pPr indent="0" marL="0">
              <a:buNone/>
            </a:pPr>
            <a:r>
              <a:rPr lang="en-US" sz="1400" u="sng" dirty="0">
                <a:solidFill>
                  <a:schemeClr val="accent3"/>
                </a:solidFill>
                <a:hlinkClick r:id="rId2" invalidUrl="" action="" tgtFrame="" tooltip="" history="1" highlightClick="0" endSnd="0">
                  <a:extLst>
                    <a:ext uri="{A12FA001-AC4F-418D-AE19-62706E023703}">
                      <ahyp:hlinkClr xmlns:ahyp="http://schemas.microsoft.com/office/drawing/2018/hyperlinkcolor" val="tx"/>
                    </a:ext>
                  </a:extLst>
                </a:hlinkClick>
              </a:rPr>
              <a:t>https://www.youtube.com/watch?v=hc1YtXc_84A</a:t>
            </a:r>
            <a:endParaRPr lang="en-US" sz="1800" dirty="0"/>
          </a:p>
        </p:txBody>
      </p:sp>
      <p:sp>
        <p:nvSpPr>
          <p:cNvPr id="8" name="Shape 4"/>
          <p:cNvSpPr/>
          <p:nvPr/>
        </p:nvSpPr>
        <p:spPr>
          <a:xfrm>
            <a:off x="457200" y="3108960"/>
            <a:ext cx="8229600" cy="1463040"/>
          </a:xfrm>
          <a:prstGeom prst="roundRect">
            <a:avLst>
              <a:gd name="adj" fmla="val 5000"/>
            </a:avLst>
          </a:prstGeom>
          <a:solidFill>
            <a:schemeClr val="accent1">
              <a:alpha val="12000"/>
            </a:schemeClr>
          </a:solidFill>
          <a:ln w="12700">
            <a:solidFill>
              <a:schemeClr val="accent1">
                <a:alpha val="45000"/>
              </a:schemeClr>
            </a:solidFill>
            <a:prstDash val="solid"/>
          </a:ln>
        </p:spPr>
      </p:sp>
      <p:sp>
        <p:nvSpPr>
          <p:cNvPr id="9" name="Shape 5"/>
          <p:cNvSpPr/>
          <p:nvPr/>
        </p:nvSpPr>
        <p:spPr>
          <a:xfrm>
            <a:off x="685800" y="3429000"/>
            <a:ext cx="822960" cy="822960"/>
          </a:xfrm>
          <a:prstGeom prst="ellipse">
            <a:avLst/>
          </a:prstGeom>
          <a:solidFill>
            <a:schemeClr val="accent1"/>
          </a:solidFill>
          <a:ln w="12700">
            <a:solidFill>
              <a:schemeClr val="accent1"/>
            </a:solidFill>
            <a:prstDash val="solid"/>
          </a:ln>
        </p:spPr>
      </p:sp>
      <p:pic>
        <p:nvPicPr>
          <p:cNvPr id="10" name="Image 1" descr="preencoded.png">    </p:cNvPr>
          <p:cNvPicPr>
            <a:picLocks noChangeAspect="1"/>
          </p:cNvPicPr>
          <p:nvPr/>
        </p:nvPicPr>
        <p:blipFill>
          <a:blip r:embed="rId3"/>
          <a:stretch>
            <a:fillRect/>
          </a:stretch>
        </p:blipFill>
        <p:spPr>
          <a:xfrm>
            <a:off x="883310" y="3626510"/>
            <a:ext cx="427939" cy="427939"/>
          </a:xfrm>
          <a:prstGeom prst="rect">
            <a:avLst/>
          </a:prstGeom>
        </p:spPr>
      </p:pic>
      <p:sp>
        <p:nvSpPr>
          <p:cNvPr id="11" name="Text 6"/>
          <p:cNvSpPr txBox="1"/>
          <p:nvPr/>
        </p:nvSpPr>
        <p:spPr>
          <a:xfrm>
            <a:off x="1737360" y="3291840"/>
            <a:ext cx="6766560" cy="1097280"/>
          </a:xfrm>
          <a:prstGeom prst="rect">
            <a:avLst/>
          </a:prstGeom>
          <a:noFill/>
          <a:ln/>
        </p:spPr>
        <p:txBody>
          <a:bodyPr wrap="square" lIns="0" tIns="0" rIns="0" bIns="0" rtlCol="0" anchor="ctr"/>
          <a:lstStyle/>
          <a:p>
            <a:pPr indent="0" marL="0">
              <a:buNone/>
            </a:pPr>
            <a:r>
              <a:rPr lang="en-US" sz="1800" b="1" dirty="0">
                <a:solidFill>
                  <a:schemeClr val="tx2"/>
                </a:solidFill>
              </a:rPr>
              <a:t>Pulmonary (lung) diseases</a:t>
            </a:r>
            <a:endParaRPr lang="en-US" sz="1800" dirty="0"/>
          </a:p>
          <a:p>
            <a:pPr indent="0" marL="0">
              <a:buNone/>
            </a:pPr>
            <a:r>
              <a:rPr lang="en-US" sz="1400" u="sng" dirty="0">
                <a:solidFill>
                  <a:schemeClr val="accent3"/>
                </a:solidFill>
                <a:hlinkClick r:id="rId4" invalidUrl="" action="" tgtFrame="" tooltip="" history="1" highlightClick="0" endSnd="0">
                  <a:extLst>
                    <a:ext uri="{A12FA001-AC4F-418D-AE19-62706E023703}">
                      <ahyp:hlinkClr xmlns:ahyp="http://schemas.microsoft.com/office/drawing/2018/hyperlinkcolor" val="tx"/>
                    </a:ext>
                  </a:extLst>
                </a:hlinkClick>
              </a:rPr>
              <a:t>https://www.youtube.com/watch?v=-oHlcuS7AeU</a:t>
            </a:r>
            <a:endParaRPr lang="en-US" sz="18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In-class activity</a:t>
            </a:r>
            <a:endParaRPr lang="en-US" sz="2800" dirty="0"/>
          </a:p>
        </p:txBody>
      </p:sp>
      <p:sp>
        <p:nvSpPr>
          <p:cNvPr id="4" name="Shape 1"/>
          <p:cNvSpPr/>
          <p:nvPr/>
        </p:nvSpPr>
        <p:spPr>
          <a:xfrm>
            <a:off x="457200" y="1234440"/>
            <a:ext cx="8229600" cy="1188720"/>
          </a:xfrm>
          <a:prstGeom prst="roundRect">
            <a:avLst>
              <a:gd name="adj" fmla="val 6154"/>
            </a:avLst>
          </a:prstGeom>
          <a:solidFill>
            <a:schemeClr val="accent1">
              <a:alpha val="12000"/>
            </a:schemeClr>
          </a:solidFill>
          <a:ln w="12700">
            <a:solidFill>
              <a:schemeClr val="accent1">
                <a:alpha val="40000"/>
              </a:schemeClr>
            </a:solidFill>
            <a:prstDash val="solid"/>
          </a:ln>
        </p:spPr>
      </p:sp>
      <p:sp>
        <p:nvSpPr>
          <p:cNvPr id="5" name="Shape 2"/>
          <p:cNvSpPr/>
          <p:nvPr/>
        </p:nvSpPr>
        <p:spPr>
          <a:xfrm>
            <a:off x="594360" y="1371600"/>
            <a:ext cx="640080" cy="640080"/>
          </a:xfrm>
          <a:prstGeom prst="ellipse">
            <a:avLst/>
          </a:prstGeom>
          <a:solidFill>
            <a:schemeClr val="accent1"/>
          </a:solidFill>
          <a:ln w="12700">
            <a:solidFill>
              <a:schemeClr val="accent1"/>
            </a:solidFill>
            <a:prstDash val="solid"/>
          </a:ln>
        </p:spPr>
      </p:sp>
      <p:pic>
        <p:nvPicPr>
          <p:cNvPr id="6" name="Image 0" descr="preencoded.png">    </p:cNvPr>
          <p:cNvPicPr>
            <a:picLocks noChangeAspect="1"/>
          </p:cNvPicPr>
          <p:nvPr/>
        </p:nvPicPr>
        <p:blipFill>
          <a:blip r:embed="rId1"/>
          <a:stretch>
            <a:fillRect/>
          </a:stretch>
        </p:blipFill>
        <p:spPr>
          <a:xfrm>
            <a:off x="747979" y="1525219"/>
            <a:ext cx="332842" cy="332842"/>
          </a:xfrm>
          <a:prstGeom prst="rect">
            <a:avLst/>
          </a:prstGeom>
        </p:spPr>
      </p:pic>
      <p:sp>
        <p:nvSpPr>
          <p:cNvPr id="7" name="Text 3"/>
          <p:cNvSpPr txBox="1"/>
          <p:nvPr/>
        </p:nvSpPr>
        <p:spPr>
          <a:xfrm>
            <a:off x="1371600" y="1344168"/>
            <a:ext cx="7178040" cy="1005840"/>
          </a:xfrm>
          <a:prstGeom prst="rect">
            <a:avLst/>
          </a:prstGeom>
          <a:noFill/>
          <a:ln/>
        </p:spPr>
        <p:txBody>
          <a:bodyPr wrap="square" lIns="0" tIns="0" rIns="0" bIns="0" rtlCol="0" anchor="t"/>
          <a:lstStyle/>
          <a:p>
            <a:pPr indent="0" marL="0">
              <a:buNone/>
            </a:pPr>
            <a:r>
              <a:rPr lang="en-US" sz="1700" b="1" dirty="0">
                <a:solidFill>
                  <a:schemeClr val="accent1"/>
                </a:solidFill>
              </a:rPr>
              <a:t>Label the lungs</a:t>
            </a:r>
            <a:endParaRPr lang="en-US" sz="1700" dirty="0"/>
          </a:p>
          <a:p>
            <a:pPr indent="0" marL="0">
              <a:spcBef>
                <a:spcPts val="400"/>
              </a:spcBef>
              <a:buNone/>
            </a:pPr>
            <a:r>
              <a:rPr lang="en-US" sz="1500" dirty="0">
                <a:solidFill>
                  <a:schemeClr val="tx1"/>
                </a:solidFill>
              </a:rPr>
              <a:t>Name the lobes, the bronchi, the trachea and the cardiac notch</a:t>
            </a:r>
            <a:endParaRPr lang="en-US" sz="1700" dirty="0"/>
          </a:p>
        </p:txBody>
      </p:sp>
      <p:sp>
        <p:nvSpPr>
          <p:cNvPr id="8" name="Shape 4"/>
          <p:cNvSpPr/>
          <p:nvPr/>
        </p:nvSpPr>
        <p:spPr>
          <a:xfrm>
            <a:off x="457200" y="2560320"/>
            <a:ext cx="8229600" cy="1188720"/>
          </a:xfrm>
          <a:prstGeom prst="roundRect">
            <a:avLst>
              <a:gd name="adj" fmla="val 6154"/>
            </a:avLst>
          </a:prstGeom>
          <a:solidFill>
            <a:schemeClr val="accent3">
              <a:alpha val="12000"/>
            </a:schemeClr>
          </a:solidFill>
          <a:ln w="12700">
            <a:solidFill>
              <a:schemeClr val="accent3">
                <a:alpha val="40000"/>
              </a:schemeClr>
            </a:solidFill>
            <a:prstDash val="solid"/>
          </a:ln>
        </p:spPr>
      </p:sp>
      <p:sp>
        <p:nvSpPr>
          <p:cNvPr id="9" name="Shape 5"/>
          <p:cNvSpPr/>
          <p:nvPr/>
        </p:nvSpPr>
        <p:spPr>
          <a:xfrm>
            <a:off x="594360" y="2697480"/>
            <a:ext cx="640080" cy="640080"/>
          </a:xfrm>
          <a:prstGeom prst="ellipse">
            <a:avLst/>
          </a:prstGeom>
          <a:solidFill>
            <a:schemeClr val="accent3"/>
          </a:solidFill>
          <a:ln w="12700">
            <a:solidFill>
              <a:schemeClr val="accent3"/>
            </a:solidFill>
            <a:prstDash val="solid"/>
          </a:ln>
        </p:spPr>
      </p:sp>
      <p:pic>
        <p:nvPicPr>
          <p:cNvPr id="10" name="Image 1" descr="preencoded.png">    </p:cNvPr>
          <p:cNvPicPr>
            <a:picLocks noChangeAspect="1"/>
          </p:cNvPicPr>
          <p:nvPr/>
        </p:nvPicPr>
        <p:blipFill>
          <a:blip r:embed="rId2"/>
          <a:stretch>
            <a:fillRect/>
          </a:stretch>
        </p:blipFill>
        <p:spPr>
          <a:xfrm>
            <a:off x="747979" y="2851099"/>
            <a:ext cx="332842" cy="332842"/>
          </a:xfrm>
          <a:prstGeom prst="rect">
            <a:avLst/>
          </a:prstGeom>
        </p:spPr>
      </p:pic>
      <p:sp>
        <p:nvSpPr>
          <p:cNvPr id="11" name="Text 6"/>
          <p:cNvSpPr txBox="1"/>
          <p:nvPr/>
        </p:nvSpPr>
        <p:spPr>
          <a:xfrm>
            <a:off x="1371600" y="2670048"/>
            <a:ext cx="7178040" cy="1005840"/>
          </a:xfrm>
          <a:prstGeom prst="rect">
            <a:avLst/>
          </a:prstGeom>
          <a:noFill/>
          <a:ln/>
        </p:spPr>
        <p:txBody>
          <a:bodyPr wrap="square" lIns="0" tIns="0" rIns="0" bIns="0" rtlCol="0" anchor="t"/>
          <a:lstStyle/>
          <a:p>
            <a:pPr indent="0" marL="0">
              <a:buNone/>
            </a:pPr>
            <a:r>
              <a:rPr lang="en-US" sz="1700" b="1" dirty="0">
                <a:solidFill>
                  <a:schemeClr val="accent3"/>
                </a:solidFill>
              </a:rPr>
              <a:t>Follow the air</a:t>
            </a:r>
            <a:endParaRPr lang="en-US" sz="1700" dirty="0"/>
          </a:p>
          <a:p>
            <a:pPr indent="0" marL="0">
              <a:spcBef>
                <a:spcPts val="400"/>
              </a:spcBef>
              <a:buNone/>
            </a:pPr>
            <a:r>
              <a:rPr lang="en-US" sz="1500" dirty="0">
                <a:solidFill>
                  <a:schemeClr val="tx1"/>
                </a:solidFill>
              </a:rPr>
              <a:t>Put the parts in order, from the nose to the alveoli</a:t>
            </a:r>
            <a:endParaRPr lang="en-US" sz="1700" dirty="0"/>
          </a:p>
        </p:txBody>
      </p:sp>
      <p:sp>
        <p:nvSpPr>
          <p:cNvPr id="12" name="Shape 7"/>
          <p:cNvSpPr/>
          <p:nvPr/>
        </p:nvSpPr>
        <p:spPr>
          <a:xfrm>
            <a:off x="457200" y="3886200"/>
            <a:ext cx="8229600" cy="1188720"/>
          </a:xfrm>
          <a:prstGeom prst="roundRect">
            <a:avLst>
              <a:gd name="adj" fmla="val 6154"/>
            </a:avLst>
          </a:prstGeom>
          <a:solidFill>
            <a:schemeClr val="accent6">
              <a:alpha val="12000"/>
            </a:schemeClr>
          </a:solidFill>
          <a:ln w="12700">
            <a:solidFill>
              <a:schemeClr val="accent6">
                <a:alpha val="40000"/>
              </a:schemeClr>
            </a:solidFill>
            <a:prstDash val="solid"/>
          </a:ln>
        </p:spPr>
      </p:sp>
      <p:sp>
        <p:nvSpPr>
          <p:cNvPr id="13" name="Shape 8"/>
          <p:cNvSpPr/>
          <p:nvPr/>
        </p:nvSpPr>
        <p:spPr>
          <a:xfrm>
            <a:off x="594360" y="4023360"/>
            <a:ext cx="640080" cy="640080"/>
          </a:xfrm>
          <a:prstGeom prst="ellipse">
            <a:avLst/>
          </a:prstGeom>
          <a:solidFill>
            <a:schemeClr val="accent6"/>
          </a:solidFill>
          <a:ln w="12700">
            <a:solidFill>
              <a:schemeClr val="accent6"/>
            </a:solidFill>
            <a:prstDash val="solid"/>
          </a:ln>
        </p:spPr>
      </p:sp>
      <p:pic>
        <p:nvPicPr>
          <p:cNvPr id="14" name="Image 2" descr="preencoded.png">    </p:cNvPr>
          <p:cNvPicPr>
            <a:picLocks noChangeAspect="1"/>
          </p:cNvPicPr>
          <p:nvPr/>
        </p:nvPicPr>
        <p:blipFill>
          <a:blip r:embed="rId3"/>
          <a:stretch>
            <a:fillRect/>
          </a:stretch>
        </p:blipFill>
        <p:spPr>
          <a:xfrm>
            <a:off x="747979" y="4176979"/>
            <a:ext cx="332842" cy="332842"/>
          </a:xfrm>
          <a:prstGeom prst="rect">
            <a:avLst/>
          </a:prstGeom>
        </p:spPr>
      </p:pic>
      <p:sp>
        <p:nvSpPr>
          <p:cNvPr id="15" name="Text 9"/>
          <p:cNvSpPr txBox="1"/>
          <p:nvPr/>
        </p:nvSpPr>
        <p:spPr>
          <a:xfrm>
            <a:off x="1371600" y="3995928"/>
            <a:ext cx="7178040" cy="1005840"/>
          </a:xfrm>
          <a:prstGeom prst="rect">
            <a:avLst/>
          </a:prstGeom>
          <a:noFill/>
          <a:ln/>
        </p:spPr>
        <p:txBody>
          <a:bodyPr wrap="square" lIns="0" tIns="0" rIns="0" bIns="0" rtlCol="0" anchor="t"/>
          <a:lstStyle/>
          <a:p>
            <a:pPr indent="0" marL="0">
              <a:buNone/>
            </a:pPr>
            <a:r>
              <a:rPr lang="en-US" sz="1700" b="1" dirty="0">
                <a:solidFill>
                  <a:schemeClr val="accent6"/>
                </a:solidFill>
              </a:rPr>
              <a:t>Explain breathing</a:t>
            </a:r>
            <a:endParaRPr lang="en-US" sz="1700" dirty="0"/>
          </a:p>
          <a:p>
            <a:pPr indent="0" marL="0">
              <a:spcBef>
                <a:spcPts val="400"/>
              </a:spcBef>
              <a:buNone/>
            </a:pPr>
            <a:r>
              <a:rPr lang="en-US" sz="1500" dirty="0">
                <a:solidFill>
                  <a:schemeClr val="tx1"/>
                </a:solidFill>
              </a:rPr>
              <a:t>Use the diagram to explain breathing in and out, and gas exchange</a:t>
            </a:r>
            <a:endParaRPr lang="en-US" sz="1700" dirty="0"/>
          </a:p>
        </p:txBody>
      </p:sp>
      <p:sp>
        <p:nvSpPr>
          <p:cNvPr id="16" name="Text 10"/>
          <p:cNvSpPr txBox="1"/>
          <p:nvPr/>
        </p:nvSpPr>
        <p:spPr>
          <a:xfrm>
            <a:off x="457200" y="5257800"/>
            <a:ext cx="8229600" cy="320040"/>
          </a:xfrm>
          <a:prstGeom prst="rect">
            <a:avLst/>
          </a:prstGeom>
          <a:noFill/>
          <a:ln/>
        </p:spPr>
        <p:txBody>
          <a:bodyPr wrap="square" lIns="0" tIns="0" rIns="0" bIns="0" rtlCol="0" anchor="ctr"/>
          <a:lstStyle/>
          <a:p>
            <a:pPr indent="0" marL="0">
              <a:buNone/>
            </a:pPr>
            <a:r>
              <a:rPr lang="en-US" sz="1400" i="1" dirty="0">
                <a:solidFill>
                  <a:schemeClr val="tx2"/>
                </a:solidFill>
              </a:rPr>
              <a:t>Use your workbook for Week 4 Session 2. We will go through the answers together.</a:t>
            </a:r>
            <a:endParaRPr lang="en-US" sz="14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Check your understanding</a:t>
            </a:r>
            <a:endParaRPr lang="en-US" sz="2800" dirty="0"/>
          </a:p>
        </p:txBody>
      </p:sp>
      <p:sp>
        <p:nvSpPr>
          <p:cNvPr id="4" name="Shape 1"/>
          <p:cNvSpPr/>
          <p:nvPr/>
        </p:nvSpPr>
        <p:spPr>
          <a:xfrm>
            <a:off x="457200" y="1234440"/>
            <a:ext cx="4023360" cy="1234440"/>
          </a:xfrm>
          <a:prstGeom prst="roundRect">
            <a:avLst>
              <a:gd name="adj" fmla="val 5926"/>
            </a:avLst>
          </a:prstGeom>
          <a:solidFill>
            <a:schemeClr val="bg2"/>
          </a:solidFill>
          <a:ln w="12700">
            <a:solidFill>
              <a:schemeClr val="accent1"/>
            </a:solidFill>
            <a:prstDash val="solid"/>
          </a:ln>
        </p:spPr>
      </p:sp>
      <p:sp>
        <p:nvSpPr>
          <p:cNvPr id="5" name="Shape 2"/>
          <p:cNvSpPr/>
          <p:nvPr/>
        </p:nvSpPr>
        <p:spPr>
          <a:xfrm>
            <a:off x="594360" y="1600200"/>
            <a:ext cx="502920" cy="502920"/>
          </a:xfrm>
          <a:prstGeom prst="ellipse">
            <a:avLst/>
          </a:prstGeom>
          <a:solidFill>
            <a:schemeClr val="accent1"/>
          </a:solidFill>
          <a:ln w="12700">
            <a:solidFill>
              <a:schemeClr val="accent1"/>
            </a:solidFill>
            <a:prstDash val="solid"/>
          </a:ln>
        </p:spPr>
      </p:sp>
      <p:sp>
        <p:nvSpPr>
          <p:cNvPr id="6" name="Text 3"/>
          <p:cNvSpPr txBox="1"/>
          <p:nvPr/>
        </p:nvSpPr>
        <p:spPr>
          <a:xfrm>
            <a:off x="594360" y="1600200"/>
            <a:ext cx="502920" cy="502920"/>
          </a:xfrm>
          <a:prstGeom prst="rect">
            <a:avLst/>
          </a:prstGeom>
          <a:noFill/>
          <a:ln/>
        </p:spPr>
        <p:txBody>
          <a:bodyPr wrap="square" lIns="0" tIns="0" rIns="0" bIns="0" rtlCol="0" anchor="ctr"/>
          <a:lstStyle/>
          <a:p>
            <a:pPr algn="ctr" indent="0" marL="0">
              <a:buNone/>
            </a:pPr>
            <a:r>
              <a:rPr lang="en-US" sz="1600" b="1" dirty="0">
                <a:solidFill>
                  <a:schemeClr val="bg1"/>
                </a:solidFill>
              </a:rPr>
              <a:t>1</a:t>
            </a:r>
            <a:endParaRPr lang="en-US" sz="1600" dirty="0"/>
          </a:p>
        </p:txBody>
      </p:sp>
      <p:sp>
        <p:nvSpPr>
          <p:cNvPr id="7" name="Text 4"/>
          <p:cNvSpPr txBox="1"/>
          <p:nvPr/>
        </p:nvSpPr>
        <p:spPr>
          <a:xfrm>
            <a:off x="1234440" y="1325880"/>
            <a:ext cx="3108960" cy="1051560"/>
          </a:xfrm>
          <a:prstGeom prst="rect">
            <a:avLst/>
          </a:prstGeom>
          <a:noFill/>
          <a:ln/>
        </p:spPr>
        <p:txBody>
          <a:bodyPr wrap="square" lIns="0" tIns="0" rIns="0" bIns="0" rtlCol="0" anchor="ctr"/>
          <a:lstStyle/>
          <a:p>
            <a:pPr indent="0" marL="0">
              <a:buNone/>
            </a:pPr>
            <a:r>
              <a:rPr lang="en-US" sz="1500" dirty="0">
                <a:solidFill>
                  <a:schemeClr val="tx1"/>
                </a:solidFill>
              </a:rPr>
              <a:t>What is the main purpose of the respiratory system?</a:t>
            </a:r>
            <a:endParaRPr lang="en-US" sz="1500" dirty="0"/>
          </a:p>
        </p:txBody>
      </p:sp>
      <p:sp>
        <p:nvSpPr>
          <p:cNvPr id="8" name="Shape 5"/>
          <p:cNvSpPr/>
          <p:nvPr/>
        </p:nvSpPr>
        <p:spPr>
          <a:xfrm>
            <a:off x="4663440" y="1234440"/>
            <a:ext cx="4023360" cy="1234440"/>
          </a:xfrm>
          <a:prstGeom prst="roundRect">
            <a:avLst>
              <a:gd name="adj" fmla="val 5926"/>
            </a:avLst>
          </a:prstGeom>
          <a:solidFill>
            <a:schemeClr val="bg2"/>
          </a:solidFill>
          <a:ln w="12700">
            <a:solidFill>
              <a:schemeClr val="accent1"/>
            </a:solidFill>
            <a:prstDash val="solid"/>
          </a:ln>
        </p:spPr>
      </p:sp>
      <p:sp>
        <p:nvSpPr>
          <p:cNvPr id="9" name="Shape 6"/>
          <p:cNvSpPr/>
          <p:nvPr/>
        </p:nvSpPr>
        <p:spPr>
          <a:xfrm>
            <a:off x="4800600" y="1600200"/>
            <a:ext cx="502920" cy="502920"/>
          </a:xfrm>
          <a:prstGeom prst="ellipse">
            <a:avLst/>
          </a:prstGeom>
          <a:solidFill>
            <a:schemeClr val="accent1"/>
          </a:solidFill>
          <a:ln w="12700">
            <a:solidFill>
              <a:schemeClr val="accent1"/>
            </a:solidFill>
            <a:prstDash val="solid"/>
          </a:ln>
        </p:spPr>
      </p:sp>
      <p:sp>
        <p:nvSpPr>
          <p:cNvPr id="10" name="Text 7"/>
          <p:cNvSpPr txBox="1"/>
          <p:nvPr/>
        </p:nvSpPr>
        <p:spPr>
          <a:xfrm>
            <a:off x="4800600" y="1600200"/>
            <a:ext cx="502920" cy="502920"/>
          </a:xfrm>
          <a:prstGeom prst="rect">
            <a:avLst/>
          </a:prstGeom>
          <a:noFill/>
          <a:ln/>
        </p:spPr>
        <p:txBody>
          <a:bodyPr wrap="square" lIns="0" tIns="0" rIns="0" bIns="0" rtlCol="0" anchor="ctr"/>
          <a:lstStyle/>
          <a:p>
            <a:pPr algn="ctr" indent="0" marL="0">
              <a:buNone/>
            </a:pPr>
            <a:r>
              <a:rPr lang="en-US" sz="1600" b="1" dirty="0">
                <a:solidFill>
                  <a:schemeClr val="bg1"/>
                </a:solidFill>
              </a:rPr>
              <a:t>2</a:t>
            </a:r>
            <a:endParaRPr lang="en-US" sz="1600" dirty="0"/>
          </a:p>
        </p:txBody>
      </p:sp>
      <p:sp>
        <p:nvSpPr>
          <p:cNvPr id="11" name="Text 8"/>
          <p:cNvSpPr txBox="1"/>
          <p:nvPr/>
        </p:nvSpPr>
        <p:spPr>
          <a:xfrm>
            <a:off x="5440680" y="1325880"/>
            <a:ext cx="3108960" cy="1051560"/>
          </a:xfrm>
          <a:prstGeom prst="rect">
            <a:avLst/>
          </a:prstGeom>
          <a:noFill/>
          <a:ln/>
        </p:spPr>
        <p:txBody>
          <a:bodyPr wrap="square" lIns="0" tIns="0" rIns="0" bIns="0" rtlCol="0" anchor="ctr"/>
          <a:lstStyle/>
          <a:p>
            <a:pPr indent="0" marL="0">
              <a:buNone/>
            </a:pPr>
            <a:r>
              <a:rPr lang="en-US" sz="1500" dirty="0">
                <a:solidFill>
                  <a:schemeClr val="tx1"/>
                </a:solidFill>
              </a:rPr>
              <a:t>How is the left lung different from the right?</a:t>
            </a:r>
            <a:endParaRPr lang="en-US" sz="1500" dirty="0"/>
          </a:p>
        </p:txBody>
      </p:sp>
      <p:sp>
        <p:nvSpPr>
          <p:cNvPr id="12" name="Shape 9"/>
          <p:cNvSpPr/>
          <p:nvPr/>
        </p:nvSpPr>
        <p:spPr>
          <a:xfrm>
            <a:off x="457200" y="2651760"/>
            <a:ext cx="4023360" cy="1234440"/>
          </a:xfrm>
          <a:prstGeom prst="roundRect">
            <a:avLst>
              <a:gd name="adj" fmla="val 5926"/>
            </a:avLst>
          </a:prstGeom>
          <a:solidFill>
            <a:schemeClr val="bg2"/>
          </a:solidFill>
          <a:ln w="12700">
            <a:solidFill>
              <a:schemeClr val="accent1"/>
            </a:solidFill>
            <a:prstDash val="solid"/>
          </a:ln>
        </p:spPr>
      </p:sp>
      <p:sp>
        <p:nvSpPr>
          <p:cNvPr id="13" name="Shape 10"/>
          <p:cNvSpPr/>
          <p:nvPr/>
        </p:nvSpPr>
        <p:spPr>
          <a:xfrm>
            <a:off x="594360" y="3017520"/>
            <a:ext cx="502920" cy="502920"/>
          </a:xfrm>
          <a:prstGeom prst="ellipse">
            <a:avLst/>
          </a:prstGeom>
          <a:solidFill>
            <a:schemeClr val="accent1"/>
          </a:solidFill>
          <a:ln w="12700">
            <a:solidFill>
              <a:schemeClr val="accent1"/>
            </a:solidFill>
            <a:prstDash val="solid"/>
          </a:ln>
        </p:spPr>
      </p:sp>
      <p:sp>
        <p:nvSpPr>
          <p:cNvPr id="14" name="Text 11"/>
          <p:cNvSpPr txBox="1"/>
          <p:nvPr/>
        </p:nvSpPr>
        <p:spPr>
          <a:xfrm>
            <a:off x="594360" y="3017520"/>
            <a:ext cx="502920" cy="502920"/>
          </a:xfrm>
          <a:prstGeom prst="rect">
            <a:avLst/>
          </a:prstGeom>
          <a:noFill/>
          <a:ln/>
        </p:spPr>
        <p:txBody>
          <a:bodyPr wrap="square" lIns="0" tIns="0" rIns="0" bIns="0" rtlCol="0" anchor="ctr"/>
          <a:lstStyle/>
          <a:p>
            <a:pPr algn="ctr" indent="0" marL="0">
              <a:buNone/>
            </a:pPr>
            <a:r>
              <a:rPr lang="en-US" sz="1600" b="1" dirty="0">
                <a:solidFill>
                  <a:schemeClr val="bg1"/>
                </a:solidFill>
              </a:rPr>
              <a:t>3</a:t>
            </a:r>
            <a:endParaRPr lang="en-US" sz="1600" dirty="0"/>
          </a:p>
        </p:txBody>
      </p:sp>
      <p:sp>
        <p:nvSpPr>
          <p:cNvPr id="15" name="Text 12"/>
          <p:cNvSpPr txBox="1"/>
          <p:nvPr/>
        </p:nvSpPr>
        <p:spPr>
          <a:xfrm>
            <a:off x="1234440" y="2743200"/>
            <a:ext cx="3108960" cy="1051560"/>
          </a:xfrm>
          <a:prstGeom prst="rect">
            <a:avLst/>
          </a:prstGeom>
          <a:noFill/>
          <a:ln/>
        </p:spPr>
        <p:txBody>
          <a:bodyPr wrap="square" lIns="0" tIns="0" rIns="0" bIns="0" rtlCol="0" anchor="ctr"/>
          <a:lstStyle/>
          <a:p>
            <a:pPr indent="0" marL="0">
              <a:buNone/>
            </a:pPr>
            <a:r>
              <a:rPr lang="en-US" sz="1500" dirty="0">
                <a:solidFill>
                  <a:schemeClr val="tx1"/>
                </a:solidFill>
              </a:rPr>
              <a:t>Put the airway in order, from nose to alveoli.</a:t>
            </a:r>
            <a:endParaRPr lang="en-US" sz="1500" dirty="0"/>
          </a:p>
        </p:txBody>
      </p:sp>
      <p:sp>
        <p:nvSpPr>
          <p:cNvPr id="16" name="Shape 13"/>
          <p:cNvSpPr/>
          <p:nvPr/>
        </p:nvSpPr>
        <p:spPr>
          <a:xfrm>
            <a:off x="4663440" y="2651760"/>
            <a:ext cx="4023360" cy="1234440"/>
          </a:xfrm>
          <a:prstGeom prst="roundRect">
            <a:avLst>
              <a:gd name="adj" fmla="val 5926"/>
            </a:avLst>
          </a:prstGeom>
          <a:solidFill>
            <a:schemeClr val="bg2"/>
          </a:solidFill>
          <a:ln w="12700">
            <a:solidFill>
              <a:schemeClr val="accent1"/>
            </a:solidFill>
            <a:prstDash val="solid"/>
          </a:ln>
        </p:spPr>
      </p:sp>
      <p:sp>
        <p:nvSpPr>
          <p:cNvPr id="17" name="Shape 14"/>
          <p:cNvSpPr/>
          <p:nvPr/>
        </p:nvSpPr>
        <p:spPr>
          <a:xfrm>
            <a:off x="4800600" y="3017520"/>
            <a:ext cx="502920" cy="502920"/>
          </a:xfrm>
          <a:prstGeom prst="ellipse">
            <a:avLst/>
          </a:prstGeom>
          <a:solidFill>
            <a:schemeClr val="accent1"/>
          </a:solidFill>
          <a:ln w="12700">
            <a:solidFill>
              <a:schemeClr val="accent1"/>
            </a:solidFill>
            <a:prstDash val="solid"/>
          </a:ln>
        </p:spPr>
      </p:sp>
      <p:sp>
        <p:nvSpPr>
          <p:cNvPr id="18" name="Text 15"/>
          <p:cNvSpPr txBox="1"/>
          <p:nvPr/>
        </p:nvSpPr>
        <p:spPr>
          <a:xfrm>
            <a:off x="4800600" y="3017520"/>
            <a:ext cx="502920" cy="502920"/>
          </a:xfrm>
          <a:prstGeom prst="rect">
            <a:avLst/>
          </a:prstGeom>
          <a:noFill/>
          <a:ln/>
        </p:spPr>
        <p:txBody>
          <a:bodyPr wrap="square" lIns="0" tIns="0" rIns="0" bIns="0" rtlCol="0" anchor="ctr"/>
          <a:lstStyle/>
          <a:p>
            <a:pPr algn="ctr" indent="0" marL="0">
              <a:buNone/>
            </a:pPr>
            <a:r>
              <a:rPr lang="en-US" sz="1600" b="1" dirty="0">
                <a:solidFill>
                  <a:schemeClr val="bg1"/>
                </a:solidFill>
              </a:rPr>
              <a:t>4</a:t>
            </a:r>
            <a:endParaRPr lang="en-US" sz="1600" dirty="0"/>
          </a:p>
        </p:txBody>
      </p:sp>
      <p:sp>
        <p:nvSpPr>
          <p:cNvPr id="19" name="Text 16"/>
          <p:cNvSpPr txBox="1"/>
          <p:nvPr/>
        </p:nvSpPr>
        <p:spPr>
          <a:xfrm>
            <a:off x="5440680" y="2743200"/>
            <a:ext cx="3108960" cy="1051560"/>
          </a:xfrm>
          <a:prstGeom prst="rect">
            <a:avLst/>
          </a:prstGeom>
          <a:noFill/>
          <a:ln/>
        </p:spPr>
        <p:txBody>
          <a:bodyPr wrap="square" lIns="0" tIns="0" rIns="0" bIns="0" rtlCol="0" anchor="ctr"/>
          <a:lstStyle/>
          <a:p>
            <a:pPr indent="0" marL="0">
              <a:buNone/>
            </a:pPr>
            <a:r>
              <a:rPr lang="en-US" sz="1500" dirty="0">
                <a:solidFill>
                  <a:schemeClr val="tx1"/>
                </a:solidFill>
              </a:rPr>
              <a:t>What do the red and blue capillaries around the alveoli show?</a:t>
            </a:r>
            <a:endParaRPr lang="en-US" sz="1500" dirty="0"/>
          </a:p>
        </p:txBody>
      </p:sp>
      <p:sp>
        <p:nvSpPr>
          <p:cNvPr id="20" name="Shape 17"/>
          <p:cNvSpPr/>
          <p:nvPr/>
        </p:nvSpPr>
        <p:spPr>
          <a:xfrm>
            <a:off x="457200" y="4069080"/>
            <a:ext cx="4023360" cy="1234440"/>
          </a:xfrm>
          <a:prstGeom prst="roundRect">
            <a:avLst>
              <a:gd name="adj" fmla="val 5926"/>
            </a:avLst>
          </a:prstGeom>
          <a:solidFill>
            <a:schemeClr val="bg2"/>
          </a:solidFill>
          <a:ln w="12700">
            <a:solidFill>
              <a:schemeClr val="accent1"/>
            </a:solidFill>
            <a:prstDash val="solid"/>
          </a:ln>
        </p:spPr>
      </p:sp>
      <p:sp>
        <p:nvSpPr>
          <p:cNvPr id="21" name="Shape 18"/>
          <p:cNvSpPr/>
          <p:nvPr/>
        </p:nvSpPr>
        <p:spPr>
          <a:xfrm>
            <a:off x="594360" y="4434840"/>
            <a:ext cx="502920" cy="502920"/>
          </a:xfrm>
          <a:prstGeom prst="ellipse">
            <a:avLst/>
          </a:prstGeom>
          <a:solidFill>
            <a:schemeClr val="accent1"/>
          </a:solidFill>
          <a:ln w="12700">
            <a:solidFill>
              <a:schemeClr val="accent1"/>
            </a:solidFill>
            <a:prstDash val="solid"/>
          </a:ln>
        </p:spPr>
      </p:sp>
      <p:sp>
        <p:nvSpPr>
          <p:cNvPr id="22" name="Text 19"/>
          <p:cNvSpPr txBox="1"/>
          <p:nvPr/>
        </p:nvSpPr>
        <p:spPr>
          <a:xfrm>
            <a:off x="594360" y="4434840"/>
            <a:ext cx="502920" cy="502920"/>
          </a:xfrm>
          <a:prstGeom prst="rect">
            <a:avLst/>
          </a:prstGeom>
          <a:noFill/>
          <a:ln/>
        </p:spPr>
        <p:txBody>
          <a:bodyPr wrap="square" lIns="0" tIns="0" rIns="0" bIns="0" rtlCol="0" anchor="ctr"/>
          <a:lstStyle/>
          <a:p>
            <a:pPr algn="ctr" indent="0" marL="0">
              <a:buNone/>
            </a:pPr>
            <a:r>
              <a:rPr lang="en-US" sz="1600" b="1" dirty="0">
                <a:solidFill>
                  <a:schemeClr val="bg1"/>
                </a:solidFill>
              </a:rPr>
              <a:t>5</a:t>
            </a:r>
            <a:endParaRPr lang="en-US" sz="1600" dirty="0"/>
          </a:p>
        </p:txBody>
      </p:sp>
      <p:sp>
        <p:nvSpPr>
          <p:cNvPr id="23" name="Text 20"/>
          <p:cNvSpPr txBox="1"/>
          <p:nvPr/>
        </p:nvSpPr>
        <p:spPr>
          <a:xfrm>
            <a:off x="1234440" y="4160520"/>
            <a:ext cx="3108960" cy="1051560"/>
          </a:xfrm>
          <a:prstGeom prst="rect">
            <a:avLst/>
          </a:prstGeom>
          <a:noFill/>
          <a:ln/>
        </p:spPr>
        <p:txBody>
          <a:bodyPr wrap="square" lIns="0" tIns="0" rIns="0" bIns="0" rtlCol="0" anchor="ctr"/>
          <a:lstStyle/>
          <a:p>
            <a:pPr indent="0" marL="0">
              <a:buNone/>
            </a:pPr>
            <a:r>
              <a:rPr lang="en-US" sz="1500" dirty="0">
                <a:solidFill>
                  <a:schemeClr val="tx1"/>
                </a:solidFill>
              </a:rPr>
              <a:t>What happens to the diaphragm when we breathe in?</a:t>
            </a:r>
            <a:endParaRPr lang="en-US" sz="1500" dirty="0"/>
          </a:p>
        </p:txBody>
      </p:sp>
      <p:sp>
        <p:nvSpPr>
          <p:cNvPr id="24" name="Shape 21"/>
          <p:cNvSpPr/>
          <p:nvPr/>
        </p:nvSpPr>
        <p:spPr>
          <a:xfrm>
            <a:off x="4663440" y="4069080"/>
            <a:ext cx="4023360" cy="1234440"/>
          </a:xfrm>
          <a:prstGeom prst="roundRect">
            <a:avLst>
              <a:gd name="adj" fmla="val 5926"/>
            </a:avLst>
          </a:prstGeom>
          <a:solidFill>
            <a:schemeClr val="bg2"/>
          </a:solidFill>
          <a:ln w="12700">
            <a:solidFill>
              <a:schemeClr val="accent1"/>
            </a:solidFill>
            <a:prstDash val="solid"/>
          </a:ln>
        </p:spPr>
      </p:sp>
      <p:sp>
        <p:nvSpPr>
          <p:cNvPr id="25" name="Shape 22"/>
          <p:cNvSpPr/>
          <p:nvPr/>
        </p:nvSpPr>
        <p:spPr>
          <a:xfrm>
            <a:off x="4800600" y="4434840"/>
            <a:ext cx="502920" cy="502920"/>
          </a:xfrm>
          <a:prstGeom prst="ellipse">
            <a:avLst/>
          </a:prstGeom>
          <a:solidFill>
            <a:schemeClr val="accent1"/>
          </a:solidFill>
          <a:ln w="12700">
            <a:solidFill>
              <a:schemeClr val="accent1"/>
            </a:solidFill>
            <a:prstDash val="solid"/>
          </a:ln>
        </p:spPr>
      </p:sp>
      <p:sp>
        <p:nvSpPr>
          <p:cNvPr id="26" name="Text 23"/>
          <p:cNvSpPr txBox="1"/>
          <p:nvPr/>
        </p:nvSpPr>
        <p:spPr>
          <a:xfrm>
            <a:off x="4800600" y="4434840"/>
            <a:ext cx="502920" cy="502920"/>
          </a:xfrm>
          <a:prstGeom prst="rect">
            <a:avLst/>
          </a:prstGeom>
          <a:noFill/>
          <a:ln/>
        </p:spPr>
        <p:txBody>
          <a:bodyPr wrap="square" lIns="0" tIns="0" rIns="0" bIns="0" rtlCol="0" anchor="ctr"/>
          <a:lstStyle/>
          <a:p>
            <a:pPr algn="ctr" indent="0" marL="0">
              <a:buNone/>
            </a:pPr>
            <a:r>
              <a:rPr lang="en-US" sz="1600" b="1" dirty="0">
                <a:solidFill>
                  <a:schemeClr val="bg1"/>
                </a:solidFill>
              </a:rPr>
              <a:t>6</a:t>
            </a:r>
            <a:endParaRPr lang="en-US" sz="1600" dirty="0"/>
          </a:p>
        </p:txBody>
      </p:sp>
      <p:sp>
        <p:nvSpPr>
          <p:cNvPr id="27" name="Text 24"/>
          <p:cNvSpPr txBox="1"/>
          <p:nvPr/>
        </p:nvSpPr>
        <p:spPr>
          <a:xfrm>
            <a:off x="5440680" y="4160520"/>
            <a:ext cx="3108960" cy="1051560"/>
          </a:xfrm>
          <a:prstGeom prst="rect">
            <a:avLst/>
          </a:prstGeom>
          <a:noFill/>
          <a:ln/>
        </p:spPr>
        <p:txBody>
          <a:bodyPr wrap="square" lIns="0" tIns="0" rIns="0" bIns="0" rtlCol="0" anchor="ctr"/>
          <a:lstStyle/>
          <a:p>
            <a:pPr indent="0" marL="0">
              <a:buNone/>
            </a:pPr>
            <a:r>
              <a:rPr lang="en-US" sz="1500" dirty="0">
                <a:solidFill>
                  <a:schemeClr val="tx1"/>
                </a:solidFill>
              </a:rPr>
              <a:t>What is gas exchange, and how does diffusion help?</a:t>
            </a:r>
            <a:endParaRPr lang="en-US" sz="15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Key words in plain English</a:t>
            </a:r>
            <a:endParaRPr lang="en-US" sz="2800" dirty="0"/>
          </a:p>
        </p:txBody>
      </p:sp>
      <p:graphicFrame>
        <p:nvGraphicFramePr>
          <p:cNvPr id="34" name="Table 0"/>
          <p:cNvGraphicFramePr>
            <a:graphicFrameLocks noGrp="1"/>
          </p:cNvGraphicFramePr>
          <p:nvPr>
            <p:extLst>
              <p:ext uri="{D42A27DB-BD31-4B8C-83A1-F6EECF244321}">
                <p14:modId xmlns:p14="http://schemas.microsoft.com/office/powerpoint/2010/main" val="1579011935"/>
              </p:ext>
            </p:extLst>
          </p:nvPr>
        </p:nvGraphicFramePr>
        <p:xfrm>
          <a:off x="457200" y="1188720"/>
          <a:ext cx="8229600" cy="914400"/>
        </p:xfrm>
        <a:graphic>
          <a:graphicData uri="http://schemas.openxmlformats.org/drawingml/2006/table">
            <a:tbl>
              <a:tblPr/>
              <a:tblGrid>
                <a:gridCol w="2926080"/>
                <a:gridCol w="5303520"/>
              </a:tblGrid>
              <a:tr h="420624">
                <a:tc>
                  <a:txBody>
                    <a:bodyPr/>
                    <a:lstStyle/>
                    <a:p>
                      <a:pPr indent="0" marL="0">
                        <a:buNone/>
                      </a:pPr>
                      <a:r>
                        <a:rPr lang="en-US" sz="1400" b="1" dirty="0">
                          <a:solidFill>
                            <a:schemeClr val="tx2"/>
                          </a:solidFill>
                          <a:latin typeface="Calibri" pitchFamily="34" charset="0"/>
                          <a:ea typeface="Calibri" pitchFamily="34" charset="-122"/>
                          <a:cs typeface="Calibri" pitchFamily="34" charset="-120"/>
                        </a:rPr>
                        <a:t>Trachea</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EAF6FA"/>
                    </a:solidFill>
                  </a:tcPr>
                </a:tc>
                <a:tc>
                  <a:txBody>
                    <a:bodyPr/>
                    <a:lstStyle/>
                    <a:p>
                      <a:pPr indent="0" marL="0">
                        <a:buNone/>
                      </a:pPr>
                      <a:r>
                        <a:rPr lang="en-US" sz="1400" dirty="0">
                          <a:solidFill>
                            <a:srgbClr val="1F2937"/>
                          </a:solidFill>
                          <a:latin typeface="Calibri" pitchFamily="34" charset="0"/>
                          <a:ea typeface="Calibri" pitchFamily="34" charset="-122"/>
                          <a:cs typeface="Calibri" pitchFamily="34" charset="-120"/>
                        </a:rPr>
                        <a:t>The windpipe</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EAF6FA"/>
                    </a:solidFill>
                  </a:tcPr>
                </a:tc>
              </a:tr>
              <a:tr h="420624">
                <a:tc>
                  <a:txBody>
                    <a:bodyPr/>
                    <a:lstStyle/>
                    <a:p>
                      <a:pPr indent="0" marL="0">
                        <a:buNone/>
                      </a:pPr>
                      <a:r>
                        <a:rPr lang="en-US" sz="1400" b="1" dirty="0">
                          <a:solidFill>
                            <a:schemeClr val="tx2"/>
                          </a:solidFill>
                          <a:latin typeface="Calibri" pitchFamily="34" charset="0"/>
                          <a:ea typeface="Calibri" pitchFamily="34" charset="-122"/>
                          <a:cs typeface="Calibri" pitchFamily="34" charset="-120"/>
                        </a:rPr>
                        <a:t>Bronchi / bronchioles</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FFFFFF"/>
                    </a:solidFill>
                  </a:tcPr>
                </a:tc>
                <a:tc>
                  <a:txBody>
                    <a:bodyPr/>
                    <a:lstStyle/>
                    <a:p>
                      <a:pPr indent="0" marL="0">
                        <a:buNone/>
                      </a:pPr>
                      <a:r>
                        <a:rPr lang="en-US" sz="1400" dirty="0">
                          <a:solidFill>
                            <a:srgbClr val="1F2937"/>
                          </a:solidFill>
                          <a:latin typeface="Calibri" pitchFamily="34" charset="0"/>
                          <a:ea typeface="Calibri" pitchFamily="34" charset="-122"/>
                          <a:cs typeface="Calibri" pitchFamily="34" charset="-120"/>
                        </a:rPr>
                        <a:t>Large / small air tubes inside the lungs</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FFFFFF"/>
                    </a:solidFill>
                  </a:tcPr>
                </a:tc>
              </a:tr>
              <a:tr h="420624">
                <a:tc>
                  <a:txBody>
                    <a:bodyPr/>
                    <a:lstStyle/>
                    <a:p>
                      <a:pPr indent="0" marL="0">
                        <a:buNone/>
                      </a:pPr>
                      <a:r>
                        <a:rPr lang="en-US" sz="1400" b="1" dirty="0">
                          <a:solidFill>
                            <a:schemeClr val="tx2"/>
                          </a:solidFill>
                          <a:latin typeface="Calibri" pitchFamily="34" charset="0"/>
                          <a:ea typeface="Calibri" pitchFamily="34" charset="-122"/>
                          <a:cs typeface="Calibri" pitchFamily="34" charset="-120"/>
                        </a:rPr>
                        <a:t>Alveoli</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EAF6FA"/>
                    </a:solidFill>
                  </a:tcPr>
                </a:tc>
                <a:tc>
                  <a:txBody>
                    <a:bodyPr/>
                    <a:lstStyle/>
                    <a:p>
                      <a:pPr indent="0" marL="0">
                        <a:buNone/>
                      </a:pPr>
                      <a:r>
                        <a:rPr lang="en-US" sz="1400" dirty="0">
                          <a:solidFill>
                            <a:srgbClr val="1F2937"/>
                          </a:solidFill>
                          <a:latin typeface="Calibri" pitchFamily="34" charset="0"/>
                          <a:ea typeface="Calibri" pitchFamily="34" charset="-122"/>
                          <a:cs typeface="Calibri" pitchFamily="34" charset="-120"/>
                        </a:rPr>
                        <a:t>Tiny air sacs where oxygen enters the blood</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EAF6FA"/>
                    </a:solidFill>
                  </a:tcPr>
                </a:tc>
              </a:tr>
              <a:tr h="420624">
                <a:tc>
                  <a:txBody>
                    <a:bodyPr/>
                    <a:lstStyle/>
                    <a:p>
                      <a:pPr indent="0" marL="0">
                        <a:buNone/>
                      </a:pPr>
                      <a:r>
                        <a:rPr lang="en-US" sz="1400" b="1" dirty="0">
                          <a:solidFill>
                            <a:schemeClr val="tx2"/>
                          </a:solidFill>
                          <a:latin typeface="Calibri" pitchFamily="34" charset="0"/>
                          <a:ea typeface="Calibri" pitchFamily="34" charset="-122"/>
                          <a:cs typeface="Calibri" pitchFamily="34" charset="-120"/>
                        </a:rPr>
                        <a:t>Pharynx / larynx</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FFFFFF"/>
                    </a:solidFill>
                  </a:tcPr>
                </a:tc>
                <a:tc>
                  <a:txBody>
                    <a:bodyPr/>
                    <a:lstStyle/>
                    <a:p>
                      <a:pPr indent="0" marL="0">
                        <a:buNone/>
                      </a:pPr>
                      <a:r>
                        <a:rPr lang="en-US" sz="1400" dirty="0">
                          <a:solidFill>
                            <a:srgbClr val="1F2937"/>
                          </a:solidFill>
                          <a:latin typeface="Calibri" pitchFamily="34" charset="0"/>
                          <a:ea typeface="Calibri" pitchFamily="34" charset="-122"/>
                          <a:cs typeface="Calibri" pitchFamily="34" charset="-120"/>
                        </a:rPr>
                        <a:t>The throat / the voice box</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FFFFFF"/>
                    </a:solidFill>
                  </a:tcPr>
                </a:tc>
              </a:tr>
              <a:tr h="420624">
                <a:tc>
                  <a:txBody>
                    <a:bodyPr/>
                    <a:lstStyle/>
                    <a:p>
                      <a:pPr indent="0" marL="0">
                        <a:buNone/>
                      </a:pPr>
                      <a:r>
                        <a:rPr lang="en-US" sz="1400" b="1" dirty="0">
                          <a:solidFill>
                            <a:schemeClr val="tx2"/>
                          </a:solidFill>
                          <a:latin typeface="Calibri" pitchFamily="34" charset="0"/>
                          <a:ea typeface="Calibri" pitchFamily="34" charset="-122"/>
                          <a:cs typeface="Calibri" pitchFamily="34" charset="-120"/>
                        </a:rPr>
                        <a:t>Epiglottis</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EAF6FA"/>
                    </a:solidFill>
                  </a:tcPr>
                </a:tc>
                <a:tc>
                  <a:txBody>
                    <a:bodyPr/>
                    <a:lstStyle/>
                    <a:p>
                      <a:pPr indent="0" marL="0">
                        <a:buNone/>
                      </a:pPr>
                      <a:r>
                        <a:rPr lang="en-US" sz="1400" dirty="0">
                          <a:solidFill>
                            <a:srgbClr val="1F2937"/>
                          </a:solidFill>
                          <a:latin typeface="Calibri" pitchFamily="34" charset="0"/>
                          <a:ea typeface="Calibri" pitchFamily="34" charset="-122"/>
                          <a:cs typeface="Calibri" pitchFamily="34" charset="-120"/>
                        </a:rPr>
                        <a:t>A flap that stops food going down the windpipe</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EAF6FA"/>
                    </a:solidFill>
                  </a:tcPr>
                </a:tc>
              </a:tr>
              <a:tr h="420624">
                <a:tc>
                  <a:txBody>
                    <a:bodyPr/>
                    <a:lstStyle/>
                    <a:p>
                      <a:pPr indent="0" marL="0">
                        <a:buNone/>
                      </a:pPr>
                      <a:r>
                        <a:rPr lang="en-US" sz="1400" b="1" dirty="0">
                          <a:solidFill>
                            <a:schemeClr val="tx2"/>
                          </a:solidFill>
                          <a:latin typeface="Calibri" pitchFamily="34" charset="0"/>
                          <a:ea typeface="Calibri" pitchFamily="34" charset="-122"/>
                          <a:cs typeface="Calibri" pitchFamily="34" charset="-120"/>
                        </a:rPr>
                        <a:t>Diaphragm</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FFFFFF"/>
                    </a:solidFill>
                  </a:tcPr>
                </a:tc>
                <a:tc>
                  <a:txBody>
                    <a:bodyPr/>
                    <a:lstStyle/>
                    <a:p>
                      <a:pPr indent="0" marL="0">
                        <a:buNone/>
                      </a:pPr>
                      <a:r>
                        <a:rPr lang="en-US" sz="1400" dirty="0">
                          <a:solidFill>
                            <a:srgbClr val="1F2937"/>
                          </a:solidFill>
                          <a:latin typeface="Calibri" pitchFamily="34" charset="0"/>
                          <a:ea typeface="Calibri" pitchFamily="34" charset="-122"/>
                          <a:cs typeface="Calibri" pitchFamily="34" charset="-120"/>
                        </a:rPr>
                        <a:t>The dome-shaped breathing muscle under the lungs</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FFFFFF"/>
                    </a:solidFill>
                  </a:tcPr>
                </a:tc>
              </a:tr>
              <a:tr h="420624">
                <a:tc>
                  <a:txBody>
                    <a:bodyPr/>
                    <a:lstStyle/>
                    <a:p>
                      <a:pPr indent="0" marL="0">
                        <a:buNone/>
                      </a:pPr>
                      <a:r>
                        <a:rPr lang="en-US" sz="1400" b="1" dirty="0">
                          <a:solidFill>
                            <a:schemeClr val="tx2"/>
                          </a:solidFill>
                          <a:latin typeface="Calibri" pitchFamily="34" charset="0"/>
                          <a:ea typeface="Calibri" pitchFamily="34" charset="-122"/>
                          <a:cs typeface="Calibri" pitchFamily="34" charset="-120"/>
                        </a:rPr>
                        <a:t>Intercostal muscles</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EAF6FA"/>
                    </a:solidFill>
                  </a:tcPr>
                </a:tc>
                <a:tc>
                  <a:txBody>
                    <a:bodyPr/>
                    <a:lstStyle/>
                    <a:p>
                      <a:pPr indent="0" marL="0">
                        <a:buNone/>
                      </a:pPr>
                      <a:r>
                        <a:rPr lang="en-US" sz="1400" dirty="0">
                          <a:solidFill>
                            <a:srgbClr val="1F2937"/>
                          </a:solidFill>
                          <a:latin typeface="Calibri" pitchFamily="34" charset="0"/>
                          <a:ea typeface="Calibri" pitchFamily="34" charset="-122"/>
                          <a:cs typeface="Calibri" pitchFamily="34" charset="-120"/>
                        </a:rPr>
                        <a:t>Muscles between the ribs</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EAF6FA"/>
                    </a:solidFill>
                  </a:tcPr>
                </a:tc>
              </a:tr>
              <a:tr h="420624">
                <a:tc>
                  <a:txBody>
                    <a:bodyPr/>
                    <a:lstStyle/>
                    <a:p>
                      <a:pPr indent="0" marL="0">
                        <a:buNone/>
                      </a:pPr>
                      <a:r>
                        <a:rPr lang="en-US" sz="1400" b="1" dirty="0">
                          <a:solidFill>
                            <a:schemeClr val="tx2"/>
                          </a:solidFill>
                          <a:latin typeface="Calibri" pitchFamily="34" charset="0"/>
                          <a:ea typeface="Calibri" pitchFamily="34" charset="-122"/>
                          <a:cs typeface="Calibri" pitchFamily="34" charset="-120"/>
                        </a:rPr>
                        <a:t>Gas exchange</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FFFFFF"/>
                    </a:solidFill>
                  </a:tcPr>
                </a:tc>
                <a:tc>
                  <a:txBody>
                    <a:bodyPr/>
                    <a:lstStyle/>
                    <a:p>
                      <a:pPr indent="0" marL="0">
                        <a:buNone/>
                      </a:pPr>
                      <a:r>
                        <a:rPr lang="en-US" sz="1400" dirty="0">
                          <a:solidFill>
                            <a:srgbClr val="1F2937"/>
                          </a:solidFill>
                          <a:latin typeface="Calibri" pitchFamily="34" charset="0"/>
                          <a:ea typeface="Calibri" pitchFamily="34" charset="-122"/>
                          <a:cs typeface="Calibri" pitchFamily="34" charset="-120"/>
                        </a:rPr>
                        <a:t>Oxygen and carbon dioxide swapping places</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FFFFFF"/>
                    </a:solidFill>
                  </a:tcPr>
                </a:tc>
              </a:tr>
              <a:tr h="420624">
                <a:tc>
                  <a:txBody>
                    <a:bodyPr/>
                    <a:lstStyle/>
                    <a:p>
                      <a:pPr indent="0" marL="0">
                        <a:buNone/>
                      </a:pPr>
                      <a:r>
                        <a:rPr lang="en-US" sz="1400" b="1" dirty="0">
                          <a:solidFill>
                            <a:schemeClr val="tx2"/>
                          </a:solidFill>
                          <a:latin typeface="Calibri" pitchFamily="34" charset="0"/>
                          <a:ea typeface="Calibri" pitchFamily="34" charset="-122"/>
                          <a:cs typeface="Calibri" pitchFamily="34" charset="-120"/>
                        </a:rPr>
                        <a:t>Diffusion</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EAF6FA"/>
                    </a:solidFill>
                  </a:tcPr>
                </a:tc>
                <a:tc>
                  <a:txBody>
                    <a:bodyPr/>
                    <a:lstStyle/>
                    <a:p>
                      <a:pPr indent="0" marL="0">
                        <a:buNone/>
                      </a:pPr>
                      <a:r>
                        <a:rPr lang="en-US" sz="1400" dirty="0">
                          <a:solidFill>
                            <a:srgbClr val="1F2937"/>
                          </a:solidFill>
                          <a:latin typeface="Calibri" pitchFamily="34" charset="0"/>
                          <a:ea typeface="Calibri" pitchFamily="34" charset="-122"/>
                          <a:cs typeface="Calibri" pitchFamily="34" charset="-120"/>
                        </a:rPr>
                        <a:t>Spreading from a lot to a little</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EAF6FA"/>
                    </a:solidFill>
                  </a:tcPr>
                </a:tc>
              </a:tr>
              <a:tr h="420624">
                <a:tc>
                  <a:txBody>
                    <a:bodyPr/>
                    <a:lstStyle/>
                    <a:p>
                      <a:pPr indent="0" marL="0">
                        <a:buNone/>
                      </a:pPr>
                      <a:r>
                        <a:rPr lang="en-US" sz="1400" b="1" dirty="0">
                          <a:solidFill>
                            <a:schemeClr val="tx2"/>
                          </a:solidFill>
                          <a:latin typeface="Calibri" pitchFamily="34" charset="0"/>
                          <a:ea typeface="Calibri" pitchFamily="34" charset="-122"/>
                          <a:cs typeface="Calibri" pitchFamily="34" charset="-120"/>
                        </a:rPr>
                        <a:t>Pulmonary</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FFFFFF"/>
                    </a:solidFill>
                  </a:tcPr>
                </a:tc>
                <a:tc>
                  <a:txBody>
                    <a:bodyPr/>
                    <a:lstStyle/>
                    <a:p>
                      <a:pPr indent="0" marL="0">
                        <a:buNone/>
                      </a:pPr>
                      <a:r>
                        <a:rPr lang="en-US" sz="1400" dirty="0">
                          <a:solidFill>
                            <a:srgbClr val="1F2937"/>
                          </a:solidFill>
                          <a:latin typeface="Calibri" pitchFamily="34" charset="0"/>
                          <a:ea typeface="Calibri" pitchFamily="34" charset="-122"/>
                          <a:cs typeface="Calibri" pitchFamily="34" charset="-120"/>
                        </a:rPr>
                        <a:t>To do with the lungs</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FFFFFF"/>
                    </a:solidFill>
                  </a:tcPr>
                </a:tc>
              </a:tr>
            </a:tbl>
          </a:graphicData>
        </a:graphic>
      </p:graphicFrame>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References</a:t>
            </a:r>
            <a:endParaRPr lang="en-US" sz="2800" dirty="0"/>
          </a:p>
        </p:txBody>
      </p:sp>
      <p:sp>
        <p:nvSpPr>
          <p:cNvPr id="3" name="Text 1"/>
          <p:cNvSpPr txBox="1"/>
          <p:nvPr/>
        </p:nvSpPr>
        <p:spPr>
          <a:xfrm>
            <a:off x="457200" y="1188720"/>
            <a:ext cx="8229600" cy="4389120"/>
          </a:xfrm>
          <a:prstGeom prst="rect">
            <a:avLst/>
          </a:prstGeom>
          <a:noFill/>
          <a:ln/>
        </p:spPr>
        <p:txBody>
          <a:bodyPr wrap="square" lIns="0" tIns="0" rIns="0" bIns="0" rtlCol="0" anchor="t"/>
          <a:lstStyle/>
          <a:p>
            <a:pPr marL="190500" indent="-190500">
              <a:spcAft>
                <a:spcPts val="600"/>
              </a:spcAft>
              <a:buSzPct val="100000"/>
              <a:buChar char="•"/>
            </a:pPr>
            <a:r>
              <a:rPr lang="en-US" sz="1200" dirty="0">
                <a:solidFill>
                  <a:schemeClr val="tx1"/>
                </a:solidFill>
              </a:rPr>
              <a:t>Department of Health (2012) An Outcomes Strategy for COPD and Asthma: NHS Companion Document. Available at: https://assets.publishing.service.gov.uk/government/uploads/system/uploads/attachment_data/file/216531/dh_134001.pdf</a:t>
            </a:r>
            <a:endParaRPr lang="en-US" sz="1200" dirty="0"/>
          </a:p>
          <a:p>
            <a:pPr marL="190500" indent="-190500">
              <a:spcAft>
                <a:spcPts val="600"/>
              </a:spcAft>
              <a:buSzPct val="100000"/>
              <a:buChar char="•"/>
            </a:pPr>
            <a:r>
              <a:rPr lang="en-US" sz="1200" dirty="0">
                <a:solidFill>
                  <a:schemeClr val="tx1"/>
                </a:solidFill>
              </a:rPr>
              <a:t>Healthline (2023) Ways to keep your lungs healthy. Available at: https://www.healthline.com/health/understanding-idiopathic-pulmonary-fibrosis/ways-to-keep-your-lungs-healthy-and-whole</a:t>
            </a:r>
            <a:endParaRPr lang="en-US" sz="1200" dirty="0"/>
          </a:p>
          <a:p>
            <a:pPr marL="190500" indent="-190500">
              <a:spcAft>
                <a:spcPts val="600"/>
              </a:spcAft>
              <a:buSzPct val="100000"/>
              <a:buChar char="•"/>
            </a:pPr>
            <a:r>
              <a:rPr lang="en-US" sz="1200" dirty="0">
                <a:solidFill>
                  <a:schemeClr val="tx1"/>
                </a:solidFill>
              </a:rPr>
              <a:t>NHS (2019) The NHS Long Term Plan: respiratory disease. Available at: https://www.longtermplan.nhs.uk/online-version/chapter-3-further-progress-on-care-quality-and-outcomes/better-care-for-major-health-conditions/respiratory-disease/</a:t>
            </a:r>
            <a:endParaRPr lang="en-US" sz="1200" dirty="0"/>
          </a:p>
          <a:p>
            <a:pPr marL="190500" indent="-190500">
              <a:spcAft>
                <a:spcPts val="600"/>
              </a:spcAft>
              <a:buSzPct val="100000"/>
              <a:buChar char="•"/>
            </a:pPr>
            <a:r>
              <a:rPr lang="en-US" sz="1200" dirty="0">
                <a:solidFill>
                  <a:schemeClr val="tx1"/>
                </a:solidFill>
              </a:rPr>
              <a:t>NHS Providers (2023) Ethical considerations. Available at: https://nhsproviders.org</a:t>
            </a:r>
            <a:endParaRPr lang="en-US" sz="1200" dirty="0"/>
          </a:p>
          <a:p>
            <a:pPr marL="190500" indent="-190500">
              <a:spcAft>
                <a:spcPts val="600"/>
              </a:spcAft>
              <a:buSzPct val="100000"/>
              <a:buChar char="•"/>
            </a:pPr>
            <a:r>
              <a:rPr lang="en-US" sz="1200" dirty="0">
                <a:solidFill>
                  <a:schemeClr val="tx1"/>
                </a:solidFill>
              </a:rPr>
              <a:t>OpenStax (2013) Anatomy and Physiology. Available at: https://opentextbc.ca/anatomyandphysiology/</a:t>
            </a:r>
            <a:endParaRPr lang="en-US" sz="1200" dirty="0"/>
          </a:p>
          <a:p>
            <a:pPr marL="190500" indent="-190500">
              <a:spcAft>
                <a:spcPts val="600"/>
              </a:spcAft>
              <a:buSzPct val="100000"/>
              <a:buChar char="•"/>
            </a:pPr>
            <a:r>
              <a:rPr lang="en-US" sz="1200" dirty="0">
                <a:solidFill>
                  <a:schemeClr val="tx1"/>
                </a:solidFill>
              </a:rPr>
              <a:t>Public Health England (2018) Health matters: air pollution. Available at: https://www.gov.uk/government/publications/health-matters-air-pollution/health-matters-air-pollution</a:t>
            </a:r>
            <a:endParaRPr lang="en-US" sz="12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spTree>
      <p:nvGrpSpPr>
        <p:cNvPr id="1" name=""/>
        <p:cNvGrpSpPr/>
        <p:nvPr/>
      </p:nvGrpSpPr>
      <p:grpSpPr>
        <a:xfrm>
          <a:off x="0" y="0"/>
          <a:ext cx="0" cy="0"/>
          <a:chOff x="0" y="0"/>
          <a:chExt cx="0" cy="0"/>
        </a:xfrm>
      </p:grpSpPr>
      <p:sp>
        <p:nvSpPr>
          <p:cNvPr id="2" name="Text 0"/>
          <p:cNvSpPr/>
          <p:nvPr>
            <p:ph idx="100" type="title" hasCustomPrompt="1"/>
          </p:nvPr>
        </p:nvSpPr>
        <p:spPr>
          <a:xfrm>
            <a:off x="502920" y="2011680"/>
            <a:ext cx="5669280" cy="1097280"/>
          </a:xfrm>
          <a:prstGeom prst="rect">
            <a:avLst/>
          </a:prstGeom>
          <a:noFill/>
          <a:ln/>
        </p:spPr>
        <p:txBody>
          <a:bodyPr wrap="square" lIns="0" tIns="0" rIns="0" bIns="0" rtlCol="0" anchor="b"/>
          <a:lstStyle/>
          <a:p>
            <a:pPr algn="l" indent="0" marL="0">
              <a:buNone/>
            </a:pPr>
            <a:r>
              <a:rPr lang="en-US" sz="3600" b="1" dirty="0">
                <a:solidFill>
                  <a:schemeClr val="bg1"/>
                </a:solidFill>
              </a:rPr>
              <a:t>Any questions?</a:t>
            </a:r>
            <a:endParaRPr lang="en-US" sz="3600" dirty="0"/>
          </a:p>
        </p:txBody>
      </p:sp>
      <p:sp>
        <p:nvSpPr>
          <p:cNvPr id="3" name="Text 0"/>
          <p:cNvSpPr/>
          <p:nvPr>
            <p:ph idx="101" type="body" hasCustomPrompt="1"/>
          </p:nvPr>
        </p:nvSpPr>
        <p:spPr>
          <a:xfrm>
            <a:off x="502920" y="3200400"/>
            <a:ext cx="5669280" cy="1097280"/>
          </a:xfrm>
          <a:prstGeom prst="rect">
            <a:avLst/>
          </a:prstGeom>
          <a:noFill/>
          <a:ln/>
        </p:spPr>
        <p:txBody>
          <a:bodyPr wrap="square" lIns="0" tIns="0" rIns="0" bIns="0" rtlCol="0" anchor="t"/>
          <a:lstStyle/>
          <a:p>
            <a:pPr algn="l" indent="0" marL="0">
              <a:buNone/>
            </a:pPr>
            <a:r>
              <a:rPr lang="en-US" sz="1800" dirty="0">
                <a:solidFill>
                  <a:schemeClr val="bg1"/>
                </a:solidFill>
              </a:rPr>
              <a:t>Next week: the digestive and urinary systems</a:t>
            </a:r>
            <a:endParaRPr lang="en-US" sz="1800" dirty="0"/>
          </a:p>
        </p:txBody>
      </p:sp>
    </p:spTree>
  </p:cSld>
  <p:clrMapOvr>
    <a:masterClrMapping/>
  </p:clrMapOvr>
</p:sld>
</file>

<file path=ppt/theme/theme1.xml><?xml version="1.0" encoding="utf-8"?>
<a:theme xmlns:a="http://schemas.openxmlformats.org/drawingml/2006/main" name="UWTSD Physiology">
  <a:themeElements>
    <a:clrScheme name="UWTSD Physiology">
      <a:dk1>
        <a:srgbClr val="1F2937"/>
      </a:dk1>
      <a:lt1>
        <a:srgbClr val="FFFFFF"/>
      </a:lt1>
      <a:dk2>
        <a:srgbClr val="023B59"/>
      </a:dk2>
      <a:lt2>
        <a:srgbClr val="EAF6FA"/>
      </a:lt2>
      <a:accent1>
        <a:srgbClr val="1A9BBE"/>
      </a:accent1>
      <a:accent2>
        <a:srgbClr val="C62828"/>
      </a:accent2>
      <a:accent3>
        <a:srgbClr val="1E4E9C"/>
      </a:accent3>
      <a:accent4>
        <a:srgbClr val="2E7D32"/>
      </a:accent4>
      <a:accent5>
        <a:srgbClr val="E08E00"/>
      </a:accent5>
      <a:accent6>
        <a:srgbClr val="6A1B9A"/>
      </a:accent6>
      <a:hlink>
        <a:srgbClr val="1A6FBF"/>
      </a:hlink>
      <a:folHlink>
        <a:srgbClr val="6A1B9A"/>
      </a:folHlink>
    </a:clrScheme>
    <a:fontScheme name="UWTSD Physiology">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35</Slides>
  <Notes>35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35</vt:i4>
      </vt:variant>
    </vt:vector>
  </HeadingPairs>
  <TitlesOfParts>
    <vt:vector size="38"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vector>
  </TitlesOfParts>
  <Company>UWTSD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4 Session 2 - The Respiratory System</dc:title>
  <dc:subject>PptxGenJS Presentation</dc:subject>
  <dc:creator>Shaila Hussain</dc:creator>
  <cp:lastModifiedBy>Shaila Hussain</cp:lastModifiedBy>
  <cp:revision>1</cp:revision>
  <dcterms:created xsi:type="dcterms:W3CDTF">2026-10-22T20:04:35Z</dcterms:created>
  <dcterms:modified xsi:type="dcterms:W3CDTF">2026-10-22T20:04:35Z</dcterms:modified>
</cp:coreProperties>
</file>