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7"/>
  </p:notesMasterIdLst>
  <p:sldIdLst>
    <p:sldId id="477" r:id="rId2"/>
    <p:sldId id="313" r:id="rId3"/>
    <p:sldId id="478" r:id="rId4"/>
    <p:sldId id="479" r:id="rId5"/>
    <p:sldId id="481" r:id="rId6"/>
    <p:sldId id="482" r:id="rId7"/>
    <p:sldId id="314" r:id="rId8"/>
    <p:sldId id="483" r:id="rId9"/>
    <p:sldId id="496" r:id="rId10"/>
    <p:sldId id="283" r:id="rId11"/>
    <p:sldId id="498" r:id="rId12"/>
    <p:sldId id="499" r:id="rId13"/>
    <p:sldId id="485" r:id="rId14"/>
    <p:sldId id="486" r:id="rId15"/>
    <p:sldId id="267" r:id="rId16"/>
    <p:sldId id="487" r:id="rId17"/>
    <p:sldId id="294" r:id="rId18"/>
    <p:sldId id="491" r:id="rId19"/>
    <p:sldId id="494" r:id="rId20"/>
    <p:sldId id="495" r:id="rId21"/>
    <p:sldId id="303" r:id="rId22"/>
    <p:sldId id="304" r:id="rId23"/>
    <p:sldId id="305" r:id="rId24"/>
    <p:sldId id="306" r:id="rId25"/>
    <p:sldId id="307" r:id="rId26"/>
    <p:sldId id="308" r:id="rId27"/>
    <p:sldId id="316" r:id="rId28"/>
    <p:sldId id="317" r:id="rId29"/>
    <p:sldId id="318" r:id="rId30"/>
    <p:sldId id="319" r:id="rId31"/>
    <p:sldId id="452" r:id="rId32"/>
    <p:sldId id="369" r:id="rId33"/>
    <p:sldId id="292" r:id="rId34"/>
    <p:sldId id="388" r:id="rId35"/>
    <p:sldId id="389" r:id="rId36"/>
    <p:sldId id="384" r:id="rId37"/>
    <p:sldId id="390" r:id="rId38"/>
    <p:sldId id="268" r:id="rId39"/>
    <p:sldId id="386" r:id="rId40"/>
    <p:sldId id="393" r:id="rId41"/>
    <p:sldId id="394" r:id="rId42"/>
    <p:sldId id="405" r:id="rId43"/>
    <p:sldId id="407" r:id="rId44"/>
    <p:sldId id="266" r:id="rId45"/>
    <p:sldId id="395" r:id="rId46"/>
    <p:sldId id="429" r:id="rId47"/>
    <p:sldId id="453" r:id="rId48"/>
    <p:sldId id="454" r:id="rId49"/>
    <p:sldId id="455" r:id="rId50"/>
    <p:sldId id="456" r:id="rId51"/>
    <p:sldId id="457" r:id="rId52"/>
    <p:sldId id="458" r:id="rId53"/>
    <p:sldId id="459" r:id="rId54"/>
    <p:sldId id="460" r:id="rId55"/>
    <p:sldId id="461" r:id="rId56"/>
    <p:sldId id="462" r:id="rId57"/>
    <p:sldId id="463" r:id="rId58"/>
    <p:sldId id="464" r:id="rId59"/>
    <p:sldId id="270" r:id="rId60"/>
    <p:sldId id="465" r:id="rId61"/>
    <p:sldId id="272" r:id="rId62"/>
    <p:sldId id="273" r:id="rId63"/>
    <p:sldId id="274" r:id="rId64"/>
    <p:sldId id="275" r:id="rId65"/>
    <p:sldId id="276" r:id="rId66"/>
    <p:sldId id="466" r:id="rId67"/>
    <p:sldId id="467" r:id="rId68"/>
    <p:sldId id="279" r:id="rId69"/>
    <p:sldId id="280" r:id="rId70"/>
    <p:sldId id="281" r:id="rId71"/>
    <p:sldId id="282" r:id="rId72"/>
    <p:sldId id="469" r:id="rId73"/>
    <p:sldId id="470" r:id="rId74"/>
    <p:sldId id="471" r:id="rId75"/>
    <p:sldId id="286" r:id="rId76"/>
    <p:sldId id="287" r:id="rId77"/>
    <p:sldId id="472" r:id="rId78"/>
    <p:sldId id="289" r:id="rId79"/>
    <p:sldId id="473" r:id="rId80"/>
    <p:sldId id="474" r:id="rId81"/>
    <p:sldId id="475" r:id="rId82"/>
    <p:sldId id="257" r:id="rId83"/>
    <p:sldId id="271" r:id="rId84"/>
    <p:sldId id="284" r:id="rId85"/>
    <p:sldId id="291" r:id="rId86"/>
    <p:sldId id="444" r:id="rId87"/>
    <p:sldId id="258" r:id="rId88"/>
    <p:sldId id="277" r:id="rId89"/>
    <p:sldId id="445" r:id="rId90"/>
    <p:sldId id="262" r:id="rId91"/>
    <p:sldId id="293" r:id="rId92"/>
    <p:sldId id="295" r:id="rId93"/>
    <p:sldId id="278" r:id="rId94"/>
    <p:sldId id="446" r:id="rId95"/>
    <p:sldId id="447" r:id="rId96"/>
    <p:sldId id="300" r:id="rId97"/>
    <p:sldId id="301" r:id="rId98"/>
    <p:sldId id="302" r:id="rId99"/>
    <p:sldId id="259" r:id="rId100"/>
    <p:sldId id="260" r:id="rId101"/>
    <p:sldId id="261" r:id="rId102"/>
    <p:sldId id="448" r:id="rId103"/>
    <p:sldId id="449" r:id="rId104"/>
    <p:sldId id="450" r:id="rId105"/>
    <p:sldId id="451" r:id="rId10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77" autoAdjust="0"/>
    <p:restoredTop sz="94712" autoAdjust="0"/>
  </p:normalViewPr>
  <p:slideViewPr>
    <p:cSldViewPr snapToGrid="0">
      <p:cViewPr varScale="1">
        <p:scale>
          <a:sx n="77" d="100"/>
          <a:sy n="77" d="100"/>
        </p:scale>
        <p:origin x="72" y="182"/>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notesMaster" Target="notesMasters/notesMaster1.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presProps" Target="pres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viewProps" Target="view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ata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rawing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11A70E-0349-4954-8C81-ACCBBBF569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DBCE8A-9B49-4DF2-9367-4473501DBB9A}">
      <dgm:prSet/>
      <dgm:spPr/>
      <dgm:t>
        <a:bodyPr/>
        <a:lstStyle/>
        <a:p>
          <a:pPr>
            <a:lnSpc>
              <a:spcPct val="100000"/>
            </a:lnSpc>
          </a:pPr>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pPr>
            <a:lnSpc>
              <a:spcPct val="100000"/>
            </a:lnSpc>
          </a:pPr>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pPr>
            <a:lnSpc>
              <a:spcPct val="100000"/>
            </a:lnSpc>
          </a:pPr>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B791009D-ABCD-4E87-9A1A-9CC699E88154}" type="pres">
      <dgm:prSet presAssocID="{BF11A70E-0349-4954-8C81-ACCBBBF569CA}" presName="root" presStyleCnt="0">
        <dgm:presLayoutVars>
          <dgm:dir/>
          <dgm:resizeHandles val="exact"/>
        </dgm:presLayoutVars>
      </dgm:prSet>
      <dgm:spPr/>
    </dgm:pt>
    <dgm:pt modelId="{6E36A958-4FB9-4CCE-ADA0-F5350065532B}" type="pres">
      <dgm:prSet presAssocID="{40DBCE8A-9B49-4DF2-9367-4473501DBB9A}" presName="compNode" presStyleCnt="0"/>
      <dgm:spPr/>
    </dgm:pt>
    <dgm:pt modelId="{47AAA17C-32EB-4D8E-8EFE-72F1EFF0605C}" type="pres">
      <dgm:prSet presAssocID="{40DBCE8A-9B49-4DF2-9367-4473501DBB9A}" presName="bgRect" presStyleLbl="bgShp" presStyleIdx="0" presStyleCnt="3"/>
      <dgm:spPr/>
    </dgm:pt>
    <dgm:pt modelId="{E5D4340C-EA8D-4E07-BB72-DCF7FE135C2F}" type="pres">
      <dgm:prSet presAssocID="{40DBCE8A-9B49-4DF2-9367-4473501DBB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9A545F02-DAB2-4DAF-87B0-EF40823809F5}" type="pres">
      <dgm:prSet presAssocID="{40DBCE8A-9B49-4DF2-9367-4473501DBB9A}" presName="spaceRect" presStyleCnt="0"/>
      <dgm:spPr/>
    </dgm:pt>
    <dgm:pt modelId="{D0FEA9A2-737E-4836-B56D-6D9EF3CD8FDE}" type="pres">
      <dgm:prSet presAssocID="{40DBCE8A-9B49-4DF2-9367-4473501DBB9A}" presName="parTx" presStyleLbl="revTx" presStyleIdx="0" presStyleCnt="3">
        <dgm:presLayoutVars>
          <dgm:chMax val="0"/>
          <dgm:chPref val="0"/>
        </dgm:presLayoutVars>
      </dgm:prSet>
      <dgm:spPr/>
    </dgm:pt>
    <dgm:pt modelId="{D5BDE969-41D0-4E1A-B847-0225B80E8DF8}" type="pres">
      <dgm:prSet presAssocID="{201B9C54-CD6F-4898-BB2A-251A7FB42439}" presName="sibTrans" presStyleCnt="0"/>
      <dgm:spPr/>
    </dgm:pt>
    <dgm:pt modelId="{E2E07AF3-A273-4E9A-A3EF-767618D34169}" type="pres">
      <dgm:prSet presAssocID="{1A0601BD-6663-444E-9AFE-9069F64DA855}" presName="compNode" presStyleCnt="0"/>
      <dgm:spPr/>
    </dgm:pt>
    <dgm:pt modelId="{00BE4A4C-7640-4D94-8A8B-A7DEAEEEAB4C}" type="pres">
      <dgm:prSet presAssocID="{1A0601BD-6663-444E-9AFE-9069F64DA855}" presName="bgRect" presStyleLbl="bgShp" presStyleIdx="1" presStyleCnt="3"/>
      <dgm:spPr/>
    </dgm:pt>
    <dgm:pt modelId="{30755E2D-FAF2-4E7D-ACDA-EBB70A6FC0E6}" type="pres">
      <dgm:prSet presAssocID="{1A0601BD-6663-444E-9AFE-9069F64DA8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0FF6ED28-E661-4390-8660-2BA8CE9A0533}" type="pres">
      <dgm:prSet presAssocID="{1A0601BD-6663-444E-9AFE-9069F64DA855}" presName="spaceRect" presStyleCnt="0"/>
      <dgm:spPr/>
    </dgm:pt>
    <dgm:pt modelId="{46231ACE-AE37-4AB7-B140-4C6872AE6098}" type="pres">
      <dgm:prSet presAssocID="{1A0601BD-6663-444E-9AFE-9069F64DA855}" presName="parTx" presStyleLbl="revTx" presStyleIdx="1" presStyleCnt="3">
        <dgm:presLayoutVars>
          <dgm:chMax val="0"/>
          <dgm:chPref val="0"/>
        </dgm:presLayoutVars>
      </dgm:prSet>
      <dgm:spPr/>
    </dgm:pt>
    <dgm:pt modelId="{4E87D92F-D65A-4820-B818-6B7110F7373F}" type="pres">
      <dgm:prSet presAssocID="{C76A8E0E-5B6C-4EA7-91EA-DF1C1A5B18B6}" presName="sibTrans" presStyleCnt="0"/>
      <dgm:spPr/>
    </dgm:pt>
    <dgm:pt modelId="{19E8E523-B1D5-4A5D-901F-735E63FB39CD}" type="pres">
      <dgm:prSet presAssocID="{F62ACA7C-178D-413E-9FA8-7B0472FC3656}" presName="compNode" presStyleCnt="0"/>
      <dgm:spPr/>
    </dgm:pt>
    <dgm:pt modelId="{4EF59CEB-3DE3-43C5-A13E-56B312969199}" type="pres">
      <dgm:prSet presAssocID="{F62ACA7C-178D-413E-9FA8-7B0472FC3656}" presName="bgRect" presStyleLbl="bgShp" presStyleIdx="2" presStyleCnt="3"/>
      <dgm:spPr/>
    </dgm:pt>
    <dgm:pt modelId="{7EC7AB4D-2A6B-4D0C-940F-04345D8B7469}" type="pres">
      <dgm:prSet presAssocID="{F62ACA7C-178D-413E-9FA8-7B0472FC36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926768D3-3D0D-4DDA-888E-18B486382BF8}" type="pres">
      <dgm:prSet presAssocID="{F62ACA7C-178D-413E-9FA8-7B0472FC3656}" presName="spaceRect" presStyleCnt="0"/>
      <dgm:spPr/>
    </dgm:pt>
    <dgm:pt modelId="{DC1DCD5E-889B-4623-9343-A33FC6CEC677}" type="pres">
      <dgm:prSet presAssocID="{F62ACA7C-178D-413E-9FA8-7B0472FC3656}" presName="parTx" presStyleLbl="revTx" presStyleIdx="2" presStyleCnt="3">
        <dgm:presLayoutVars>
          <dgm:chMax val="0"/>
          <dgm:chPref val="0"/>
        </dgm:presLayoutVars>
      </dgm:prSet>
      <dgm:spPr/>
    </dgm:pt>
  </dgm:ptLst>
  <dgm:cxnLst>
    <dgm:cxn modelId="{93BDF01A-FE47-47EF-BAB0-7AF039D20614}" type="presOf" srcId="{F62ACA7C-178D-413E-9FA8-7B0472FC3656}" destId="{DC1DCD5E-889B-4623-9343-A33FC6CEC677}" srcOrd="0" destOrd="0" presId="urn:microsoft.com/office/officeart/2018/2/layout/IconVerticalSolidList"/>
    <dgm:cxn modelId="{A0EB1C1E-13A7-4B47-8D83-40C67CDFC29C}" type="presOf" srcId="{40DBCE8A-9B49-4DF2-9367-4473501DBB9A}" destId="{D0FEA9A2-737E-4836-B56D-6D9EF3CD8FDE}" srcOrd="0" destOrd="0" presId="urn:microsoft.com/office/officeart/2018/2/layout/IconVerticalSolidList"/>
    <dgm:cxn modelId="{B799DE6B-425F-4001-915B-54BC87ADFE97}" type="presOf" srcId="{BF11A70E-0349-4954-8C81-ACCBBBF569CA}" destId="{B791009D-ABCD-4E87-9A1A-9CC699E88154}" srcOrd="0" destOrd="0" presId="urn:microsoft.com/office/officeart/2018/2/layout/IconVerticalSolidList"/>
    <dgm:cxn modelId="{418AD6AD-789D-4BF7-90EA-81C157F723DE}" srcId="{BF11A70E-0349-4954-8C81-ACCBBBF569CA}" destId="{F62ACA7C-178D-413E-9FA8-7B0472FC3656}" srcOrd="2" destOrd="0" parTransId="{A8FB53C0-1B37-4C74-A618-A0F5D20F14F3}" sibTransId="{F0B8EE48-4899-4E3A-9D03-325291B748DA}"/>
    <dgm:cxn modelId="{3BB73BB9-1381-4227-96AE-BEAB132095BB}" type="presOf" srcId="{1A0601BD-6663-444E-9AFE-9069F64DA855}" destId="{46231ACE-AE37-4AB7-B140-4C6872AE6098}" srcOrd="0" destOrd="0" presId="urn:microsoft.com/office/officeart/2018/2/layout/IconVerticalSolidList"/>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5D246F75-584B-4AAE-AD4F-30B0E6C73815}" type="presParOf" srcId="{B791009D-ABCD-4E87-9A1A-9CC699E88154}" destId="{6E36A958-4FB9-4CCE-ADA0-F5350065532B}" srcOrd="0" destOrd="0" presId="urn:microsoft.com/office/officeart/2018/2/layout/IconVerticalSolidList"/>
    <dgm:cxn modelId="{1FA82DF9-DCAC-48DD-B1D6-69A60780596F}" type="presParOf" srcId="{6E36A958-4FB9-4CCE-ADA0-F5350065532B}" destId="{47AAA17C-32EB-4D8E-8EFE-72F1EFF0605C}" srcOrd="0" destOrd="0" presId="urn:microsoft.com/office/officeart/2018/2/layout/IconVerticalSolidList"/>
    <dgm:cxn modelId="{17D52DDC-2580-4FE7-8FAF-F1234A59BA0E}" type="presParOf" srcId="{6E36A958-4FB9-4CCE-ADA0-F5350065532B}" destId="{E5D4340C-EA8D-4E07-BB72-DCF7FE135C2F}" srcOrd="1" destOrd="0" presId="urn:microsoft.com/office/officeart/2018/2/layout/IconVerticalSolidList"/>
    <dgm:cxn modelId="{6667C502-1F7D-4FC5-A6C3-77FC39C86855}" type="presParOf" srcId="{6E36A958-4FB9-4CCE-ADA0-F5350065532B}" destId="{9A545F02-DAB2-4DAF-87B0-EF40823809F5}" srcOrd="2" destOrd="0" presId="urn:microsoft.com/office/officeart/2018/2/layout/IconVerticalSolidList"/>
    <dgm:cxn modelId="{B9C3ADFF-278F-4AE0-A26D-E8A29E4ABB95}" type="presParOf" srcId="{6E36A958-4FB9-4CCE-ADA0-F5350065532B}" destId="{D0FEA9A2-737E-4836-B56D-6D9EF3CD8FDE}" srcOrd="3" destOrd="0" presId="urn:microsoft.com/office/officeart/2018/2/layout/IconVerticalSolidList"/>
    <dgm:cxn modelId="{9B29597E-7496-484D-B8A1-1F7A767740EB}" type="presParOf" srcId="{B791009D-ABCD-4E87-9A1A-9CC699E88154}" destId="{D5BDE969-41D0-4E1A-B847-0225B80E8DF8}" srcOrd="1" destOrd="0" presId="urn:microsoft.com/office/officeart/2018/2/layout/IconVerticalSolidList"/>
    <dgm:cxn modelId="{2EB0EF6B-B9CB-4F34-8038-70F8BCC870B0}" type="presParOf" srcId="{B791009D-ABCD-4E87-9A1A-9CC699E88154}" destId="{E2E07AF3-A273-4E9A-A3EF-767618D34169}" srcOrd="2" destOrd="0" presId="urn:microsoft.com/office/officeart/2018/2/layout/IconVerticalSolidList"/>
    <dgm:cxn modelId="{C7408D4F-F7D1-4004-9C3E-F7AA64FE5BDB}" type="presParOf" srcId="{E2E07AF3-A273-4E9A-A3EF-767618D34169}" destId="{00BE4A4C-7640-4D94-8A8B-A7DEAEEEAB4C}" srcOrd="0" destOrd="0" presId="urn:microsoft.com/office/officeart/2018/2/layout/IconVerticalSolidList"/>
    <dgm:cxn modelId="{B7E21837-1D42-412C-89E2-F18BA36526E7}" type="presParOf" srcId="{E2E07AF3-A273-4E9A-A3EF-767618D34169}" destId="{30755E2D-FAF2-4E7D-ACDA-EBB70A6FC0E6}" srcOrd="1" destOrd="0" presId="urn:microsoft.com/office/officeart/2018/2/layout/IconVerticalSolidList"/>
    <dgm:cxn modelId="{C3F2AE8D-38D9-44D5-A26D-BAA0DBFBD0A6}" type="presParOf" srcId="{E2E07AF3-A273-4E9A-A3EF-767618D34169}" destId="{0FF6ED28-E661-4390-8660-2BA8CE9A0533}" srcOrd="2" destOrd="0" presId="urn:microsoft.com/office/officeart/2018/2/layout/IconVerticalSolidList"/>
    <dgm:cxn modelId="{AA1CE0F3-2A78-47EA-9E99-37807B29DFCD}" type="presParOf" srcId="{E2E07AF3-A273-4E9A-A3EF-767618D34169}" destId="{46231ACE-AE37-4AB7-B140-4C6872AE6098}" srcOrd="3" destOrd="0" presId="urn:microsoft.com/office/officeart/2018/2/layout/IconVerticalSolidList"/>
    <dgm:cxn modelId="{A9715CFA-7213-4169-BF4C-7080B6594853}" type="presParOf" srcId="{B791009D-ABCD-4E87-9A1A-9CC699E88154}" destId="{4E87D92F-D65A-4820-B818-6B7110F7373F}" srcOrd="3" destOrd="0" presId="urn:microsoft.com/office/officeart/2018/2/layout/IconVerticalSolidList"/>
    <dgm:cxn modelId="{5B6DFF15-ECDB-4F15-ADE4-A9A934C9713C}" type="presParOf" srcId="{B791009D-ABCD-4E87-9A1A-9CC699E88154}" destId="{19E8E523-B1D5-4A5D-901F-735E63FB39CD}" srcOrd="4" destOrd="0" presId="urn:microsoft.com/office/officeart/2018/2/layout/IconVerticalSolidList"/>
    <dgm:cxn modelId="{BFEC7E8E-0AE9-49E6-8B62-473AE44DEE9E}" type="presParOf" srcId="{19E8E523-B1D5-4A5D-901F-735E63FB39CD}" destId="{4EF59CEB-3DE3-43C5-A13E-56B312969199}" srcOrd="0" destOrd="0" presId="urn:microsoft.com/office/officeart/2018/2/layout/IconVerticalSolidList"/>
    <dgm:cxn modelId="{01DFC3FB-436F-4BEE-BADE-1F7A7281AD3E}" type="presParOf" srcId="{19E8E523-B1D5-4A5D-901F-735E63FB39CD}" destId="{7EC7AB4D-2A6B-4D0C-940F-04345D8B7469}" srcOrd="1" destOrd="0" presId="urn:microsoft.com/office/officeart/2018/2/layout/IconVerticalSolidList"/>
    <dgm:cxn modelId="{B14F826E-9E06-4325-92D2-FDC49A06610E}" type="presParOf" srcId="{19E8E523-B1D5-4A5D-901F-735E63FB39CD}" destId="{926768D3-3D0D-4DDA-888E-18B486382BF8}" srcOrd="2" destOrd="0" presId="urn:microsoft.com/office/officeart/2018/2/layout/IconVerticalSolidList"/>
    <dgm:cxn modelId="{847A32B2-3FC7-4921-BDA9-4CC73443B818}" type="presParOf" srcId="{19E8E523-B1D5-4A5D-901F-735E63FB39CD}" destId="{DC1DCD5E-889B-4623-9343-A33FC6CEC6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2F7B2-9EE2-4A61-91B9-0F1C8D2B8E5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87C8840-31E7-4674-82F5-CD5E88D4D32F}">
      <dgm:prSet/>
      <dgm:spPr/>
      <dgm:t>
        <a:bodyPr/>
        <a:lstStyle/>
        <a:p>
          <a:r>
            <a:rPr lang="en-US" b="0" i="0"/>
            <a:t>Plasma renin then converts angiotensinogen released by the liver to angiotensin I.</a:t>
          </a:r>
          <a:endParaRPr lang="en-US"/>
        </a:p>
      </dgm:t>
    </dgm:pt>
    <dgm:pt modelId="{CB0A69E7-B914-4F54-99D4-BCC96CA0386E}" type="parTrans" cxnId="{C07D6031-2305-4578-AA2B-B26A59748E75}">
      <dgm:prSet/>
      <dgm:spPr/>
      <dgm:t>
        <a:bodyPr/>
        <a:lstStyle/>
        <a:p>
          <a:endParaRPr lang="en-US"/>
        </a:p>
      </dgm:t>
    </dgm:pt>
    <dgm:pt modelId="{E0392F1F-AA98-4604-B0AF-850A1D3E11B1}" type="sibTrans" cxnId="{C07D6031-2305-4578-AA2B-B26A59748E75}">
      <dgm:prSet/>
      <dgm:spPr/>
      <dgm:t>
        <a:bodyPr/>
        <a:lstStyle/>
        <a:p>
          <a:endParaRPr lang="en-US"/>
        </a:p>
      </dgm:t>
    </dgm:pt>
    <dgm:pt modelId="{1A62E4CE-D4D7-485B-8328-40C2412F738C}">
      <dgm:prSet/>
      <dgm:spPr/>
      <dgm:t>
        <a:bodyPr/>
        <a:lstStyle/>
        <a:p>
          <a:r>
            <a:rPr lang="en-US" b="0" i="0"/>
            <a:t>Angiotensin I is then converted to angiotensin II in the lungs by an enzyme called, angiotensin converting enzyme or ACE</a:t>
          </a:r>
          <a:endParaRPr lang="en-US"/>
        </a:p>
      </dgm:t>
    </dgm:pt>
    <dgm:pt modelId="{9C932FB6-3271-4B36-9670-1963DBABF5EE}" type="parTrans" cxnId="{EDC8D8D5-3B28-419F-91A8-444676136322}">
      <dgm:prSet/>
      <dgm:spPr/>
      <dgm:t>
        <a:bodyPr/>
        <a:lstStyle/>
        <a:p>
          <a:endParaRPr lang="en-US"/>
        </a:p>
      </dgm:t>
    </dgm:pt>
    <dgm:pt modelId="{FABA10DB-E610-4C1F-939C-42DE091E6897}" type="sibTrans" cxnId="{EDC8D8D5-3B28-419F-91A8-444676136322}">
      <dgm:prSet/>
      <dgm:spPr/>
      <dgm:t>
        <a:bodyPr/>
        <a:lstStyle/>
        <a:p>
          <a:endParaRPr lang="en-US"/>
        </a:p>
      </dgm:t>
    </dgm:pt>
    <dgm:pt modelId="{07ABE487-E7CE-41AC-A26B-30F0DB3E4E74}" type="pres">
      <dgm:prSet presAssocID="{A572F7B2-9EE2-4A61-91B9-0F1C8D2B8E52}" presName="hierChild1" presStyleCnt="0">
        <dgm:presLayoutVars>
          <dgm:chPref val="1"/>
          <dgm:dir/>
          <dgm:animOne val="branch"/>
          <dgm:animLvl val="lvl"/>
          <dgm:resizeHandles/>
        </dgm:presLayoutVars>
      </dgm:prSet>
      <dgm:spPr/>
    </dgm:pt>
    <dgm:pt modelId="{895CD59B-1038-4608-8B70-C08215FF56FB}" type="pres">
      <dgm:prSet presAssocID="{B87C8840-31E7-4674-82F5-CD5E88D4D32F}" presName="hierRoot1" presStyleCnt="0"/>
      <dgm:spPr/>
    </dgm:pt>
    <dgm:pt modelId="{95B6DF36-158A-4079-8371-C98C19DF434B}" type="pres">
      <dgm:prSet presAssocID="{B87C8840-31E7-4674-82F5-CD5E88D4D32F}" presName="composite" presStyleCnt="0"/>
      <dgm:spPr/>
    </dgm:pt>
    <dgm:pt modelId="{37CFAEDE-3830-4FE9-91C2-C6BFE72DCF1A}" type="pres">
      <dgm:prSet presAssocID="{B87C8840-31E7-4674-82F5-CD5E88D4D32F}" presName="background" presStyleLbl="node0" presStyleIdx="0" presStyleCnt="2"/>
      <dgm:spPr/>
    </dgm:pt>
    <dgm:pt modelId="{C3907CF6-0736-4EDF-8E66-0D304AF1CB34}" type="pres">
      <dgm:prSet presAssocID="{B87C8840-31E7-4674-82F5-CD5E88D4D32F}" presName="text" presStyleLbl="fgAcc0" presStyleIdx="0" presStyleCnt="2">
        <dgm:presLayoutVars>
          <dgm:chPref val="3"/>
        </dgm:presLayoutVars>
      </dgm:prSet>
      <dgm:spPr/>
    </dgm:pt>
    <dgm:pt modelId="{09EEA763-4AFB-47B1-804E-26B686709180}" type="pres">
      <dgm:prSet presAssocID="{B87C8840-31E7-4674-82F5-CD5E88D4D32F}" presName="hierChild2" presStyleCnt="0"/>
      <dgm:spPr/>
    </dgm:pt>
    <dgm:pt modelId="{4A858AD1-EF1C-4F5C-9832-32B4E2C8FFD3}" type="pres">
      <dgm:prSet presAssocID="{1A62E4CE-D4D7-485B-8328-40C2412F738C}" presName="hierRoot1" presStyleCnt="0"/>
      <dgm:spPr/>
    </dgm:pt>
    <dgm:pt modelId="{80C7FF84-B605-4C80-8F0E-172DEFFA1685}" type="pres">
      <dgm:prSet presAssocID="{1A62E4CE-D4D7-485B-8328-40C2412F738C}" presName="composite" presStyleCnt="0"/>
      <dgm:spPr/>
    </dgm:pt>
    <dgm:pt modelId="{03BDB0C2-5C5D-4A20-8FC7-14F8AD4E1075}" type="pres">
      <dgm:prSet presAssocID="{1A62E4CE-D4D7-485B-8328-40C2412F738C}" presName="background" presStyleLbl="node0" presStyleIdx="1" presStyleCnt="2"/>
      <dgm:spPr/>
    </dgm:pt>
    <dgm:pt modelId="{4C497B0A-0AD2-4E4D-BB1E-6F2EEDDF67F6}" type="pres">
      <dgm:prSet presAssocID="{1A62E4CE-D4D7-485B-8328-40C2412F738C}" presName="text" presStyleLbl="fgAcc0" presStyleIdx="1" presStyleCnt="2">
        <dgm:presLayoutVars>
          <dgm:chPref val="3"/>
        </dgm:presLayoutVars>
      </dgm:prSet>
      <dgm:spPr/>
    </dgm:pt>
    <dgm:pt modelId="{EE8887F5-5F4E-4A9B-8DC7-986C708886C1}" type="pres">
      <dgm:prSet presAssocID="{1A62E4CE-D4D7-485B-8328-40C2412F738C}" presName="hierChild2" presStyleCnt="0"/>
      <dgm:spPr/>
    </dgm:pt>
  </dgm:ptLst>
  <dgm:cxnLst>
    <dgm:cxn modelId="{C07D6031-2305-4578-AA2B-B26A59748E75}" srcId="{A572F7B2-9EE2-4A61-91B9-0F1C8D2B8E52}" destId="{B87C8840-31E7-4674-82F5-CD5E88D4D32F}" srcOrd="0" destOrd="0" parTransId="{CB0A69E7-B914-4F54-99D4-BCC96CA0386E}" sibTransId="{E0392F1F-AA98-4604-B0AF-850A1D3E11B1}"/>
    <dgm:cxn modelId="{5B29C632-D2B3-4B98-86EF-8FF32ED7AE64}" type="presOf" srcId="{A572F7B2-9EE2-4A61-91B9-0F1C8D2B8E52}" destId="{07ABE487-E7CE-41AC-A26B-30F0DB3E4E74}" srcOrd="0" destOrd="0" presId="urn:microsoft.com/office/officeart/2005/8/layout/hierarchy1"/>
    <dgm:cxn modelId="{780EF5B4-3323-4CFE-9522-E67A265DACC0}" type="presOf" srcId="{B87C8840-31E7-4674-82F5-CD5E88D4D32F}" destId="{C3907CF6-0736-4EDF-8E66-0D304AF1CB34}" srcOrd="0" destOrd="0" presId="urn:microsoft.com/office/officeart/2005/8/layout/hierarchy1"/>
    <dgm:cxn modelId="{EDC8D8D5-3B28-419F-91A8-444676136322}" srcId="{A572F7B2-9EE2-4A61-91B9-0F1C8D2B8E52}" destId="{1A62E4CE-D4D7-485B-8328-40C2412F738C}" srcOrd="1" destOrd="0" parTransId="{9C932FB6-3271-4B36-9670-1963DBABF5EE}" sibTransId="{FABA10DB-E610-4C1F-939C-42DE091E6897}"/>
    <dgm:cxn modelId="{300630F1-604C-47D3-8CC1-93F02A4221E2}" type="presOf" srcId="{1A62E4CE-D4D7-485B-8328-40C2412F738C}" destId="{4C497B0A-0AD2-4E4D-BB1E-6F2EEDDF67F6}" srcOrd="0" destOrd="0" presId="urn:microsoft.com/office/officeart/2005/8/layout/hierarchy1"/>
    <dgm:cxn modelId="{C854A70D-AAB1-4A1E-A2D1-40D78ABEA42C}" type="presParOf" srcId="{07ABE487-E7CE-41AC-A26B-30F0DB3E4E74}" destId="{895CD59B-1038-4608-8B70-C08215FF56FB}" srcOrd="0" destOrd="0" presId="urn:microsoft.com/office/officeart/2005/8/layout/hierarchy1"/>
    <dgm:cxn modelId="{0CD881B5-0C3B-404B-85A0-7C34C9AF5106}" type="presParOf" srcId="{895CD59B-1038-4608-8B70-C08215FF56FB}" destId="{95B6DF36-158A-4079-8371-C98C19DF434B}" srcOrd="0" destOrd="0" presId="urn:microsoft.com/office/officeart/2005/8/layout/hierarchy1"/>
    <dgm:cxn modelId="{D0BCB159-8DD9-47AF-A9C7-5521019F8649}" type="presParOf" srcId="{95B6DF36-158A-4079-8371-C98C19DF434B}" destId="{37CFAEDE-3830-4FE9-91C2-C6BFE72DCF1A}" srcOrd="0" destOrd="0" presId="urn:microsoft.com/office/officeart/2005/8/layout/hierarchy1"/>
    <dgm:cxn modelId="{9934CB29-356F-46CD-B72E-6908FBCD645B}" type="presParOf" srcId="{95B6DF36-158A-4079-8371-C98C19DF434B}" destId="{C3907CF6-0736-4EDF-8E66-0D304AF1CB34}" srcOrd="1" destOrd="0" presId="urn:microsoft.com/office/officeart/2005/8/layout/hierarchy1"/>
    <dgm:cxn modelId="{4095E7E9-D954-4F48-A3DB-AAF5156639F0}" type="presParOf" srcId="{895CD59B-1038-4608-8B70-C08215FF56FB}" destId="{09EEA763-4AFB-47B1-804E-26B686709180}" srcOrd="1" destOrd="0" presId="urn:microsoft.com/office/officeart/2005/8/layout/hierarchy1"/>
    <dgm:cxn modelId="{7EF29BC8-303D-45FE-83CF-08372121071F}" type="presParOf" srcId="{07ABE487-E7CE-41AC-A26B-30F0DB3E4E74}" destId="{4A858AD1-EF1C-4F5C-9832-32B4E2C8FFD3}" srcOrd="1" destOrd="0" presId="urn:microsoft.com/office/officeart/2005/8/layout/hierarchy1"/>
    <dgm:cxn modelId="{B13D2AB2-851C-44F1-AA1E-69A721A8756B}" type="presParOf" srcId="{4A858AD1-EF1C-4F5C-9832-32B4E2C8FFD3}" destId="{80C7FF84-B605-4C80-8F0E-172DEFFA1685}" srcOrd="0" destOrd="0" presId="urn:microsoft.com/office/officeart/2005/8/layout/hierarchy1"/>
    <dgm:cxn modelId="{B0E10FC9-53B7-4953-9934-A548802BF7D5}" type="presParOf" srcId="{80C7FF84-B605-4C80-8F0E-172DEFFA1685}" destId="{03BDB0C2-5C5D-4A20-8FC7-14F8AD4E1075}" srcOrd="0" destOrd="0" presId="urn:microsoft.com/office/officeart/2005/8/layout/hierarchy1"/>
    <dgm:cxn modelId="{DC2BCFC4-9AB8-4387-990A-6D06F6D126E9}" type="presParOf" srcId="{80C7FF84-B605-4C80-8F0E-172DEFFA1685}" destId="{4C497B0A-0AD2-4E4D-BB1E-6F2EEDDF67F6}" srcOrd="1" destOrd="0" presId="urn:microsoft.com/office/officeart/2005/8/layout/hierarchy1"/>
    <dgm:cxn modelId="{DF776315-13AC-4D1D-8A29-0D6233F02F33}" type="presParOf" srcId="{4A858AD1-EF1C-4F5C-9832-32B4E2C8FFD3}" destId="{EE8887F5-5F4E-4A9B-8DC7-986C708886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F967D0-4D35-4A55-9DA4-9757872E107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AA0C962-78D1-4502-8E26-4EA6E6512A97}">
      <dgm:prSet/>
      <dgm:spPr/>
      <dgm:t>
        <a:bodyPr/>
        <a:lstStyle/>
        <a:p>
          <a:r>
            <a:rPr lang="en-US" b="0" i="0"/>
            <a:t>Angiotensin II is a strong vasoactive peptide that causes blood vessels to constrict leading to increased blood pressure, and it mainly works on the efferent arterioles of the kidney. </a:t>
          </a:r>
          <a:endParaRPr lang="en-US"/>
        </a:p>
      </dgm:t>
    </dgm:pt>
    <dgm:pt modelId="{779725A2-4BC3-4561-937C-358D71A48E4B}" type="parTrans" cxnId="{CAE685B4-8C74-4F70-9747-A0B5B56A34C6}">
      <dgm:prSet/>
      <dgm:spPr/>
      <dgm:t>
        <a:bodyPr/>
        <a:lstStyle/>
        <a:p>
          <a:endParaRPr lang="en-US"/>
        </a:p>
      </dgm:t>
    </dgm:pt>
    <dgm:pt modelId="{1CF6977F-F257-4E63-B49A-F62FB7971506}" type="sibTrans" cxnId="{CAE685B4-8C74-4F70-9747-A0B5B56A34C6}">
      <dgm:prSet/>
      <dgm:spPr/>
      <dgm:t>
        <a:bodyPr/>
        <a:lstStyle/>
        <a:p>
          <a:endParaRPr lang="en-US"/>
        </a:p>
      </dgm:t>
    </dgm:pt>
    <dgm:pt modelId="{C481486F-2F9C-440A-AD0C-29D30C65E931}">
      <dgm:prSet/>
      <dgm:spPr/>
      <dgm:t>
        <a:bodyPr/>
        <a:lstStyle/>
        <a:p>
          <a:r>
            <a:rPr lang="en-US" b="0" i="0"/>
            <a:t>Angiotensin II also stimulates the secretion of the hormone aldosterone from the adrenal cortex. </a:t>
          </a:r>
          <a:endParaRPr lang="en-US"/>
        </a:p>
      </dgm:t>
    </dgm:pt>
    <dgm:pt modelId="{9E917A81-0B53-4023-B6A6-06A109A9857D}" type="parTrans" cxnId="{5AB75A4E-3DEA-4E14-A63A-9B30B515E7CB}">
      <dgm:prSet/>
      <dgm:spPr/>
      <dgm:t>
        <a:bodyPr/>
        <a:lstStyle/>
        <a:p>
          <a:endParaRPr lang="en-US"/>
        </a:p>
      </dgm:t>
    </dgm:pt>
    <dgm:pt modelId="{D7780066-A23D-414A-BA10-79AF4E910319}" type="sibTrans" cxnId="{5AB75A4E-3DEA-4E14-A63A-9B30B515E7CB}">
      <dgm:prSet/>
      <dgm:spPr/>
      <dgm:t>
        <a:bodyPr/>
        <a:lstStyle/>
        <a:p>
          <a:endParaRPr lang="en-US"/>
        </a:p>
      </dgm:t>
    </dgm:pt>
    <dgm:pt modelId="{AB3742D6-AE84-4250-8AAD-FDFA502DCA2A}">
      <dgm:prSet/>
      <dgm:spPr/>
      <dgm:t>
        <a:bodyPr/>
        <a:lstStyle/>
        <a:p>
          <a:r>
            <a:rPr lang="en-US" b="0" i="0"/>
            <a:t>Aldosterone then acts on the distal convoluted tubules and the cortical collecting ducts of the kidneys, increasing the reabsorption of sodium and water into the blood. This increases the volume of fluid in the body, which also increases blood pressure.</a:t>
          </a:r>
          <a:endParaRPr lang="en-US"/>
        </a:p>
      </dgm:t>
    </dgm:pt>
    <dgm:pt modelId="{0E8E0BFB-D70E-42CD-B1F6-0CD14E717E86}" type="parTrans" cxnId="{BE807CFB-4F5F-4734-BF00-241AD7711090}">
      <dgm:prSet/>
      <dgm:spPr/>
      <dgm:t>
        <a:bodyPr/>
        <a:lstStyle/>
        <a:p>
          <a:endParaRPr lang="en-US"/>
        </a:p>
      </dgm:t>
    </dgm:pt>
    <dgm:pt modelId="{47CE69E3-B864-4449-8545-16A298E068B1}" type="sibTrans" cxnId="{BE807CFB-4F5F-4734-BF00-241AD7711090}">
      <dgm:prSet/>
      <dgm:spPr/>
      <dgm:t>
        <a:bodyPr/>
        <a:lstStyle/>
        <a:p>
          <a:endParaRPr lang="en-US"/>
        </a:p>
      </dgm:t>
    </dgm:pt>
    <dgm:pt modelId="{61AA12AA-5611-4AAE-88FA-CB504E0559C4}" type="pres">
      <dgm:prSet presAssocID="{D9F967D0-4D35-4A55-9DA4-9757872E107B}" presName="linear" presStyleCnt="0">
        <dgm:presLayoutVars>
          <dgm:animLvl val="lvl"/>
          <dgm:resizeHandles val="exact"/>
        </dgm:presLayoutVars>
      </dgm:prSet>
      <dgm:spPr/>
    </dgm:pt>
    <dgm:pt modelId="{F0F420E5-2220-453C-8FCB-B83C5221162D}" type="pres">
      <dgm:prSet presAssocID="{CAA0C962-78D1-4502-8E26-4EA6E6512A97}" presName="parentText" presStyleLbl="node1" presStyleIdx="0" presStyleCnt="3">
        <dgm:presLayoutVars>
          <dgm:chMax val="0"/>
          <dgm:bulletEnabled val="1"/>
        </dgm:presLayoutVars>
      </dgm:prSet>
      <dgm:spPr/>
    </dgm:pt>
    <dgm:pt modelId="{06818B53-F74F-491F-ABAA-EA01FC9A4096}" type="pres">
      <dgm:prSet presAssocID="{1CF6977F-F257-4E63-B49A-F62FB7971506}" presName="spacer" presStyleCnt="0"/>
      <dgm:spPr/>
    </dgm:pt>
    <dgm:pt modelId="{AF104EE4-7559-464F-9F6C-7BF0E5B10EA2}" type="pres">
      <dgm:prSet presAssocID="{C481486F-2F9C-440A-AD0C-29D30C65E931}" presName="parentText" presStyleLbl="node1" presStyleIdx="1" presStyleCnt="3">
        <dgm:presLayoutVars>
          <dgm:chMax val="0"/>
          <dgm:bulletEnabled val="1"/>
        </dgm:presLayoutVars>
      </dgm:prSet>
      <dgm:spPr/>
    </dgm:pt>
    <dgm:pt modelId="{A2772F83-7AFC-41F6-9DB8-E5E5120D57ED}" type="pres">
      <dgm:prSet presAssocID="{D7780066-A23D-414A-BA10-79AF4E910319}" presName="spacer" presStyleCnt="0"/>
      <dgm:spPr/>
    </dgm:pt>
    <dgm:pt modelId="{E154C56D-0497-4E68-A32D-5D46D49EA8B4}" type="pres">
      <dgm:prSet presAssocID="{AB3742D6-AE84-4250-8AAD-FDFA502DCA2A}" presName="parentText" presStyleLbl="node1" presStyleIdx="2" presStyleCnt="3">
        <dgm:presLayoutVars>
          <dgm:chMax val="0"/>
          <dgm:bulletEnabled val="1"/>
        </dgm:presLayoutVars>
      </dgm:prSet>
      <dgm:spPr/>
    </dgm:pt>
  </dgm:ptLst>
  <dgm:cxnLst>
    <dgm:cxn modelId="{02D4EC1D-04E1-43ED-9257-D8F172A0E4EE}" type="presOf" srcId="{D9F967D0-4D35-4A55-9DA4-9757872E107B}" destId="{61AA12AA-5611-4AAE-88FA-CB504E0559C4}" srcOrd="0" destOrd="0" presId="urn:microsoft.com/office/officeart/2005/8/layout/vList2"/>
    <dgm:cxn modelId="{8DDFE15C-C7CB-44C8-BCB5-112CE5FA9667}" type="presOf" srcId="{AB3742D6-AE84-4250-8AAD-FDFA502DCA2A}" destId="{E154C56D-0497-4E68-A32D-5D46D49EA8B4}" srcOrd="0" destOrd="0" presId="urn:microsoft.com/office/officeart/2005/8/layout/vList2"/>
    <dgm:cxn modelId="{E52E2267-BDD1-429B-A052-73A39CDD3D49}" type="presOf" srcId="{CAA0C962-78D1-4502-8E26-4EA6E6512A97}" destId="{F0F420E5-2220-453C-8FCB-B83C5221162D}" srcOrd="0" destOrd="0" presId="urn:microsoft.com/office/officeart/2005/8/layout/vList2"/>
    <dgm:cxn modelId="{5AB75A4E-3DEA-4E14-A63A-9B30B515E7CB}" srcId="{D9F967D0-4D35-4A55-9DA4-9757872E107B}" destId="{C481486F-2F9C-440A-AD0C-29D30C65E931}" srcOrd="1" destOrd="0" parTransId="{9E917A81-0B53-4023-B6A6-06A109A9857D}" sibTransId="{D7780066-A23D-414A-BA10-79AF4E910319}"/>
    <dgm:cxn modelId="{CAE685B4-8C74-4F70-9747-A0B5B56A34C6}" srcId="{D9F967D0-4D35-4A55-9DA4-9757872E107B}" destId="{CAA0C962-78D1-4502-8E26-4EA6E6512A97}" srcOrd="0" destOrd="0" parTransId="{779725A2-4BC3-4561-937C-358D71A48E4B}" sibTransId="{1CF6977F-F257-4E63-B49A-F62FB7971506}"/>
    <dgm:cxn modelId="{03F1F5F5-2883-4BFF-98F0-5180F5BB464C}" type="presOf" srcId="{C481486F-2F9C-440A-AD0C-29D30C65E931}" destId="{AF104EE4-7559-464F-9F6C-7BF0E5B10EA2}" srcOrd="0" destOrd="0" presId="urn:microsoft.com/office/officeart/2005/8/layout/vList2"/>
    <dgm:cxn modelId="{BE807CFB-4F5F-4734-BF00-241AD7711090}" srcId="{D9F967D0-4D35-4A55-9DA4-9757872E107B}" destId="{AB3742D6-AE84-4250-8AAD-FDFA502DCA2A}" srcOrd="2" destOrd="0" parTransId="{0E8E0BFB-D70E-42CD-B1F6-0CD14E717E86}" sibTransId="{47CE69E3-B864-4449-8545-16A298E068B1}"/>
    <dgm:cxn modelId="{04B2B096-EB63-4493-8DBA-71F8A7810898}" type="presParOf" srcId="{61AA12AA-5611-4AAE-88FA-CB504E0559C4}" destId="{F0F420E5-2220-453C-8FCB-B83C5221162D}" srcOrd="0" destOrd="0" presId="urn:microsoft.com/office/officeart/2005/8/layout/vList2"/>
    <dgm:cxn modelId="{8BE4925A-973C-4240-8CBD-6D9DF0D9073C}" type="presParOf" srcId="{61AA12AA-5611-4AAE-88FA-CB504E0559C4}" destId="{06818B53-F74F-491F-ABAA-EA01FC9A4096}" srcOrd="1" destOrd="0" presId="urn:microsoft.com/office/officeart/2005/8/layout/vList2"/>
    <dgm:cxn modelId="{7F468D06-5EC0-40F1-BE53-C06E53D61900}" type="presParOf" srcId="{61AA12AA-5611-4AAE-88FA-CB504E0559C4}" destId="{AF104EE4-7559-464F-9F6C-7BF0E5B10EA2}" srcOrd="2" destOrd="0" presId="urn:microsoft.com/office/officeart/2005/8/layout/vList2"/>
    <dgm:cxn modelId="{4A142788-96E0-47EE-9376-2F66037C2AB9}" type="presParOf" srcId="{61AA12AA-5611-4AAE-88FA-CB504E0559C4}" destId="{A2772F83-7AFC-41F6-9DB8-E5E5120D57ED}" srcOrd="3" destOrd="0" presId="urn:microsoft.com/office/officeart/2005/8/layout/vList2"/>
    <dgm:cxn modelId="{5D0A993E-AB44-4385-BE6E-7128900E095E}" type="presParOf" srcId="{61AA12AA-5611-4AAE-88FA-CB504E0559C4}" destId="{E154C56D-0497-4E68-A32D-5D46D49EA8B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6394FB-39DE-4E59-B92C-D6766979429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8AADBA6-E2C7-4C14-8353-6299772A49D6}">
      <dgm:prSet/>
      <dgm:spPr/>
      <dgm:t>
        <a:bodyPr/>
        <a:lstStyle/>
        <a:p>
          <a:r>
            <a:rPr lang="en-GB"/>
            <a:t>The respiratory system participates in a variety of homeostatic processes, and the two most important of these are maintaining pH and regulating gas exchange.</a:t>
          </a:r>
          <a:endParaRPr lang="en-US"/>
        </a:p>
      </dgm:t>
    </dgm:pt>
    <dgm:pt modelId="{E292566E-6E95-4D4B-8FEB-42BDF728BBC4}" type="parTrans" cxnId="{8DAC0407-80E5-46F9-9502-85A4C1901EB8}">
      <dgm:prSet/>
      <dgm:spPr/>
      <dgm:t>
        <a:bodyPr/>
        <a:lstStyle/>
        <a:p>
          <a:endParaRPr lang="en-US"/>
        </a:p>
      </dgm:t>
    </dgm:pt>
    <dgm:pt modelId="{91F08B50-11D2-4D50-BAB2-78EBDC2A7238}" type="sibTrans" cxnId="{8DAC0407-80E5-46F9-9502-85A4C1901EB8}">
      <dgm:prSet/>
      <dgm:spPr/>
      <dgm:t>
        <a:bodyPr/>
        <a:lstStyle/>
        <a:p>
          <a:endParaRPr lang="en-US"/>
        </a:p>
      </dgm:t>
    </dgm:pt>
    <dgm:pt modelId="{C3E4E3D0-9DA1-40EC-9C71-A48F1E9179C8}">
      <dgm:prSet/>
      <dgm:spPr/>
      <dgm:t>
        <a:bodyPr/>
        <a:lstStyle/>
        <a:p>
          <a:r>
            <a:rPr lang="en-GB"/>
            <a:t>Normal PH of the blood should be</a:t>
          </a:r>
          <a:endParaRPr lang="en-US"/>
        </a:p>
      </dgm:t>
    </dgm:pt>
    <dgm:pt modelId="{B690209F-DCC9-4E6E-8B80-3DD04259D76C}" type="parTrans" cxnId="{B19EBC43-91A7-4AE4-8382-767AE908774C}">
      <dgm:prSet/>
      <dgm:spPr/>
      <dgm:t>
        <a:bodyPr/>
        <a:lstStyle/>
        <a:p>
          <a:endParaRPr lang="en-US"/>
        </a:p>
      </dgm:t>
    </dgm:pt>
    <dgm:pt modelId="{A16362D5-5433-4608-BD1D-57E8A2B64840}" type="sibTrans" cxnId="{B19EBC43-91A7-4AE4-8382-767AE908774C}">
      <dgm:prSet/>
      <dgm:spPr/>
      <dgm:t>
        <a:bodyPr/>
        <a:lstStyle/>
        <a:p>
          <a:endParaRPr lang="en-US"/>
        </a:p>
      </dgm:t>
    </dgm:pt>
    <dgm:pt modelId="{3C378E19-3B87-4104-B089-8F6501E1A67B}" type="pres">
      <dgm:prSet presAssocID="{066394FB-39DE-4E59-B92C-D6766979429C}" presName="diagram" presStyleCnt="0">
        <dgm:presLayoutVars>
          <dgm:dir/>
          <dgm:resizeHandles val="exact"/>
        </dgm:presLayoutVars>
      </dgm:prSet>
      <dgm:spPr/>
    </dgm:pt>
    <dgm:pt modelId="{ED983350-F314-4256-9DB4-0E0334145941}" type="pres">
      <dgm:prSet presAssocID="{28AADBA6-E2C7-4C14-8353-6299772A49D6}" presName="node" presStyleLbl="node1" presStyleIdx="0" presStyleCnt="2">
        <dgm:presLayoutVars>
          <dgm:bulletEnabled val="1"/>
        </dgm:presLayoutVars>
      </dgm:prSet>
      <dgm:spPr/>
    </dgm:pt>
    <dgm:pt modelId="{3CF21394-24C4-431B-92AE-20546EA6DEEF}" type="pres">
      <dgm:prSet presAssocID="{91F08B50-11D2-4D50-BAB2-78EBDC2A7238}" presName="sibTrans" presStyleCnt="0"/>
      <dgm:spPr/>
    </dgm:pt>
    <dgm:pt modelId="{B7C4F0E3-CA11-479F-A3F6-F6E417D133AF}" type="pres">
      <dgm:prSet presAssocID="{C3E4E3D0-9DA1-40EC-9C71-A48F1E9179C8}" presName="node" presStyleLbl="node1" presStyleIdx="1" presStyleCnt="2">
        <dgm:presLayoutVars>
          <dgm:bulletEnabled val="1"/>
        </dgm:presLayoutVars>
      </dgm:prSet>
      <dgm:spPr/>
    </dgm:pt>
  </dgm:ptLst>
  <dgm:cxnLst>
    <dgm:cxn modelId="{8DAC0407-80E5-46F9-9502-85A4C1901EB8}" srcId="{066394FB-39DE-4E59-B92C-D6766979429C}" destId="{28AADBA6-E2C7-4C14-8353-6299772A49D6}" srcOrd="0" destOrd="0" parTransId="{E292566E-6E95-4D4B-8FEB-42BDF728BBC4}" sibTransId="{91F08B50-11D2-4D50-BAB2-78EBDC2A7238}"/>
    <dgm:cxn modelId="{48E8D527-30DE-4F56-885E-46B2385727A5}" type="presOf" srcId="{C3E4E3D0-9DA1-40EC-9C71-A48F1E9179C8}" destId="{B7C4F0E3-CA11-479F-A3F6-F6E417D133AF}" srcOrd="0" destOrd="0" presId="urn:microsoft.com/office/officeart/2005/8/layout/default"/>
    <dgm:cxn modelId="{B19EBC43-91A7-4AE4-8382-767AE908774C}" srcId="{066394FB-39DE-4E59-B92C-D6766979429C}" destId="{C3E4E3D0-9DA1-40EC-9C71-A48F1E9179C8}" srcOrd="1" destOrd="0" parTransId="{B690209F-DCC9-4E6E-8B80-3DD04259D76C}" sibTransId="{A16362D5-5433-4608-BD1D-57E8A2B64840}"/>
    <dgm:cxn modelId="{49F5F377-EF9D-45D3-8E9C-654A13490BF9}" type="presOf" srcId="{066394FB-39DE-4E59-B92C-D6766979429C}" destId="{3C378E19-3B87-4104-B089-8F6501E1A67B}" srcOrd="0" destOrd="0" presId="urn:microsoft.com/office/officeart/2005/8/layout/default"/>
    <dgm:cxn modelId="{7798B895-896C-4B08-88EC-7BDB455C0948}" type="presOf" srcId="{28AADBA6-E2C7-4C14-8353-6299772A49D6}" destId="{ED983350-F314-4256-9DB4-0E0334145941}" srcOrd="0" destOrd="0" presId="urn:microsoft.com/office/officeart/2005/8/layout/default"/>
    <dgm:cxn modelId="{64335D56-9539-4B0B-942A-E01304A6F02E}" type="presParOf" srcId="{3C378E19-3B87-4104-B089-8F6501E1A67B}" destId="{ED983350-F314-4256-9DB4-0E0334145941}" srcOrd="0" destOrd="0" presId="urn:microsoft.com/office/officeart/2005/8/layout/default"/>
    <dgm:cxn modelId="{A02F3688-0A5B-40F7-8D76-7DE7E04060D6}" type="presParOf" srcId="{3C378E19-3B87-4104-B089-8F6501E1A67B}" destId="{3CF21394-24C4-431B-92AE-20546EA6DEEF}" srcOrd="1" destOrd="0" presId="urn:microsoft.com/office/officeart/2005/8/layout/default"/>
    <dgm:cxn modelId="{621217EC-879E-46CF-9864-1C9350AC9FE7}" type="presParOf" srcId="{3C378E19-3B87-4104-B089-8F6501E1A67B}" destId="{B7C4F0E3-CA11-479F-A3F6-F6E417D133AF}"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ABAE90-9C3B-4F63-96D8-51FFF3023E1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D1C8A3E-08D1-41F4-B846-CFD4BC3396E6}">
      <dgm:prSet/>
      <dgm:spPr/>
      <dgm:t>
        <a:bodyPr/>
        <a:lstStyle/>
        <a:p>
          <a:r>
            <a:rPr lang="en-GB"/>
            <a:t>The acidity or alkalinity of a substance is measured by the pH scale, which typically ranges from 0 to 14. Many biological structures and processes are designed to operate within a narrow pH range. </a:t>
          </a:r>
          <a:endParaRPr lang="en-US"/>
        </a:p>
      </dgm:t>
    </dgm:pt>
    <dgm:pt modelId="{719FEEDC-17BD-4AC3-98CC-1FD3115FFAFC}" type="parTrans" cxnId="{C1B3363B-424B-4720-85DB-36804D7884C2}">
      <dgm:prSet/>
      <dgm:spPr/>
      <dgm:t>
        <a:bodyPr/>
        <a:lstStyle/>
        <a:p>
          <a:endParaRPr lang="en-US"/>
        </a:p>
      </dgm:t>
    </dgm:pt>
    <dgm:pt modelId="{16B67307-76AD-48B6-A675-A029C0A76127}" type="sibTrans" cxnId="{C1B3363B-424B-4720-85DB-36804D7884C2}">
      <dgm:prSet/>
      <dgm:spPr/>
      <dgm:t>
        <a:bodyPr/>
        <a:lstStyle/>
        <a:p>
          <a:endParaRPr lang="en-US"/>
        </a:p>
      </dgm:t>
    </dgm:pt>
    <dgm:pt modelId="{AA4C2D9C-8E95-4853-98B6-6D4B7B2F815E}">
      <dgm:prSet/>
      <dgm:spPr/>
      <dgm:t>
        <a:bodyPr/>
        <a:lstStyle/>
        <a:p>
          <a:r>
            <a:rPr lang="en-GB"/>
            <a:t>The pH of any substance depends on its concentration of hydrogen ions.</a:t>
          </a:r>
          <a:endParaRPr lang="en-US"/>
        </a:p>
      </dgm:t>
    </dgm:pt>
    <dgm:pt modelId="{6376EC9A-3E82-499B-B3EA-97DBBA23E70C}" type="parTrans" cxnId="{CC72B720-E0F7-487B-A3E9-9A34308FD952}">
      <dgm:prSet/>
      <dgm:spPr/>
      <dgm:t>
        <a:bodyPr/>
        <a:lstStyle/>
        <a:p>
          <a:endParaRPr lang="en-US"/>
        </a:p>
      </dgm:t>
    </dgm:pt>
    <dgm:pt modelId="{615BB8A9-886D-4A5B-93F1-412FAED51A6A}" type="sibTrans" cxnId="{CC72B720-E0F7-487B-A3E9-9A34308FD952}">
      <dgm:prSet/>
      <dgm:spPr/>
      <dgm:t>
        <a:bodyPr/>
        <a:lstStyle/>
        <a:p>
          <a:endParaRPr lang="en-US"/>
        </a:p>
      </dgm:t>
    </dgm:pt>
    <dgm:pt modelId="{F0AC1506-9832-474B-BB75-3E3F4A6DC79C}" type="pres">
      <dgm:prSet presAssocID="{B2ABAE90-9C3B-4F63-96D8-51FFF3023E1A}" presName="hierChild1" presStyleCnt="0">
        <dgm:presLayoutVars>
          <dgm:chPref val="1"/>
          <dgm:dir/>
          <dgm:animOne val="branch"/>
          <dgm:animLvl val="lvl"/>
          <dgm:resizeHandles/>
        </dgm:presLayoutVars>
      </dgm:prSet>
      <dgm:spPr/>
    </dgm:pt>
    <dgm:pt modelId="{F8C22AB7-FF9B-49BE-B1B9-C7596A70A127}" type="pres">
      <dgm:prSet presAssocID="{0D1C8A3E-08D1-41F4-B846-CFD4BC3396E6}" presName="hierRoot1" presStyleCnt="0"/>
      <dgm:spPr/>
    </dgm:pt>
    <dgm:pt modelId="{2FA867B4-4EBF-41D0-8962-ABCAC77056DB}" type="pres">
      <dgm:prSet presAssocID="{0D1C8A3E-08D1-41F4-B846-CFD4BC3396E6}" presName="composite" presStyleCnt="0"/>
      <dgm:spPr/>
    </dgm:pt>
    <dgm:pt modelId="{C6660E7F-458E-4862-A40C-90F140DE43DD}" type="pres">
      <dgm:prSet presAssocID="{0D1C8A3E-08D1-41F4-B846-CFD4BC3396E6}" presName="background" presStyleLbl="node0" presStyleIdx="0" presStyleCnt="2"/>
      <dgm:spPr/>
    </dgm:pt>
    <dgm:pt modelId="{F95C1F68-AB9A-4C65-A129-E826E45EE477}" type="pres">
      <dgm:prSet presAssocID="{0D1C8A3E-08D1-41F4-B846-CFD4BC3396E6}" presName="text" presStyleLbl="fgAcc0" presStyleIdx="0" presStyleCnt="2">
        <dgm:presLayoutVars>
          <dgm:chPref val="3"/>
        </dgm:presLayoutVars>
      </dgm:prSet>
      <dgm:spPr/>
    </dgm:pt>
    <dgm:pt modelId="{77882885-E352-49FE-A58C-49A9A5624152}" type="pres">
      <dgm:prSet presAssocID="{0D1C8A3E-08D1-41F4-B846-CFD4BC3396E6}" presName="hierChild2" presStyleCnt="0"/>
      <dgm:spPr/>
    </dgm:pt>
    <dgm:pt modelId="{91369DDE-22F7-48C3-A49A-CCBAA252D80E}" type="pres">
      <dgm:prSet presAssocID="{AA4C2D9C-8E95-4853-98B6-6D4B7B2F815E}" presName="hierRoot1" presStyleCnt="0"/>
      <dgm:spPr/>
    </dgm:pt>
    <dgm:pt modelId="{A9BC046D-084C-41D4-BCC7-0A604DCA830D}" type="pres">
      <dgm:prSet presAssocID="{AA4C2D9C-8E95-4853-98B6-6D4B7B2F815E}" presName="composite" presStyleCnt="0"/>
      <dgm:spPr/>
    </dgm:pt>
    <dgm:pt modelId="{475B6D3F-F827-4343-9723-2924F895DE9C}" type="pres">
      <dgm:prSet presAssocID="{AA4C2D9C-8E95-4853-98B6-6D4B7B2F815E}" presName="background" presStyleLbl="node0" presStyleIdx="1" presStyleCnt="2"/>
      <dgm:spPr/>
    </dgm:pt>
    <dgm:pt modelId="{FBFE503E-DB27-4C93-98ED-BD4467A91295}" type="pres">
      <dgm:prSet presAssocID="{AA4C2D9C-8E95-4853-98B6-6D4B7B2F815E}" presName="text" presStyleLbl="fgAcc0" presStyleIdx="1" presStyleCnt="2">
        <dgm:presLayoutVars>
          <dgm:chPref val="3"/>
        </dgm:presLayoutVars>
      </dgm:prSet>
      <dgm:spPr/>
    </dgm:pt>
    <dgm:pt modelId="{F1BD32AD-E2B6-43DF-B8EB-CBFD35FCCD10}" type="pres">
      <dgm:prSet presAssocID="{AA4C2D9C-8E95-4853-98B6-6D4B7B2F815E}" presName="hierChild2" presStyleCnt="0"/>
      <dgm:spPr/>
    </dgm:pt>
  </dgm:ptLst>
  <dgm:cxnLst>
    <dgm:cxn modelId="{10974714-1177-4CE1-8D9F-17EF292BCE80}" type="presOf" srcId="{AA4C2D9C-8E95-4853-98B6-6D4B7B2F815E}" destId="{FBFE503E-DB27-4C93-98ED-BD4467A91295}" srcOrd="0" destOrd="0" presId="urn:microsoft.com/office/officeart/2005/8/layout/hierarchy1"/>
    <dgm:cxn modelId="{CC72B720-E0F7-487B-A3E9-9A34308FD952}" srcId="{B2ABAE90-9C3B-4F63-96D8-51FFF3023E1A}" destId="{AA4C2D9C-8E95-4853-98B6-6D4B7B2F815E}" srcOrd="1" destOrd="0" parTransId="{6376EC9A-3E82-499B-B3EA-97DBBA23E70C}" sibTransId="{615BB8A9-886D-4A5B-93F1-412FAED51A6A}"/>
    <dgm:cxn modelId="{C1B3363B-424B-4720-85DB-36804D7884C2}" srcId="{B2ABAE90-9C3B-4F63-96D8-51FFF3023E1A}" destId="{0D1C8A3E-08D1-41F4-B846-CFD4BC3396E6}" srcOrd="0" destOrd="0" parTransId="{719FEEDC-17BD-4AC3-98CC-1FD3115FFAFC}" sibTransId="{16B67307-76AD-48B6-A675-A029C0A76127}"/>
    <dgm:cxn modelId="{695E5C6C-C24F-4432-9970-74126B5E7977}" type="presOf" srcId="{0D1C8A3E-08D1-41F4-B846-CFD4BC3396E6}" destId="{F95C1F68-AB9A-4C65-A129-E826E45EE477}" srcOrd="0" destOrd="0" presId="urn:microsoft.com/office/officeart/2005/8/layout/hierarchy1"/>
    <dgm:cxn modelId="{3D573DEC-B9E9-4EEF-BC2E-0172C982FE46}" type="presOf" srcId="{B2ABAE90-9C3B-4F63-96D8-51FFF3023E1A}" destId="{F0AC1506-9832-474B-BB75-3E3F4A6DC79C}" srcOrd="0" destOrd="0" presId="urn:microsoft.com/office/officeart/2005/8/layout/hierarchy1"/>
    <dgm:cxn modelId="{D2B173FD-C3F3-413E-85D8-38C46A76ECA0}" type="presParOf" srcId="{F0AC1506-9832-474B-BB75-3E3F4A6DC79C}" destId="{F8C22AB7-FF9B-49BE-B1B9-C7596A70A127}" srcOrd="0" destOrd="0" presId="urn:microsoft.com/office/officeart/2005/8/layout/hierarchy1"/>
    <dgm:cxn modelId="{CC7DACAA-66E1-4C02-98E4-176F0AACBADF}" type="presParOf" srcId="{F8C22AB7-FF9B-49BE-B1B9-C7596A70A127}" destId="{2FA867B4-4EBF-41D0-8962-ABCAC77056DB}" srcOrd="0" destOrd="0" presId="urn:microsoft.com/office/officeart/2005/8/layout/hierarchy1"/>
    <dgm:cxn modelId="{2114FAEE-8D08-4760-ABBF-7523D0143863}" type="presParOf" srcId="{2FA867B4-4EBF-41D0-8962-ABCAC77056DB}" destId="{C6660E7F-458E-4862-A40C-90F140DE43DD}" srcOrd="0" destOrd="0" presId="urn:microsoft.com/office/officeart/2005/8/layout/hierarchy1"/>
    <dgm:cxn modelId="{067DC01B-977D-42A5-869E-50E7C0A20CEF}" type="presParOf" srcId="{2FA867B4-4EBF-41D0-8962-ABCAC77056DB}" destId="{F95C1F68-AB9A-4C65-A129-E826E45EE477}" srcOrd="1" destOrd="0" presId="urn:microsoft.com/office/officeart/2005/8/layout/hierarchy1"/>
    <dgm:cxn modelId="{D47E96CC-22B3-4031-B293-3EDB2A74E2FD}" type="presParOf" srcId="{F8C22AB7-FF9B-49BE-B1B9-C7596A70A127}" destId="{77882885-E352-49FE-A58C-49A9A5624152}" srcOrd="1" destOrd="0" presId="urn:microsoft.com/office/officeart/2005/8/layout/hierarchy1"/>
    <dgm:cxn modelId="{A2B7ADF4-4C3D-4817-8582-B20C76B4F186}" type="presParOf" srcId="{F0AC1506-9832-474B-BB75-3E3F4A6DC79C}" destId="{91369DDE-22F7-48C3-A49A-CCBAA252D80E}" srcOrd="1" destOrd="0" presId="urn:microsoft.com/office/officeart/2005/8/layout/hierarchy1"/>
    <dgm:cxn modelId="{A3C301CD-74DE-4D90-9356-EB37209AD559}" type="presParOf" srcId="{91369DDE-22F7-48C3-A49A-CCBAA252D80E}" destId="{A9BC046D-084C-41D4-BCC7-0A604DCA830D}" srcOrd="0" destOrd="0" presId="urn:microsoft.com/office/officeart/2005/8/layout/hierarchy1"/>
    <dgm:cxn modelId="{461BE1B2-E452-482A-8CB5-B68A531D7800}" type="presParOf" srcId="{A9BC046D-084C-41D4-BCC7-0A604DCA830D}" destId="{475B6D3F-F827-4343-9723-2924F895DE9C}" srcOrd="0" destOrd="0" presId="urn:microsoft.com/office/officeart/2005/8/layout/hierarchy1"/>
    <dgm:cxn modelId="{88CEA59B-2F21-4795-94B0-7BC3CE07EB6A}" type="presParOf" srcId="{A9BC046D-084C-41D4-BCC7-0A604DCA830D}" destId="{FBFE503E-DB27-4C93-98ED-BD4467A91295}" srcOrd="1" destOrd="0" presId="urn:microsoft.com/office/officeart/2005/8/layout/hierarchy1"/>
    <dgm:cxn modelId="{8B908947-5930-47AE-84DD-C2ED6FEE2741}" type="presParOf" srcId="{91369DDE-22F7-48C3-A49A-CCBAA252D80E}" destId="{F1BD32AD-E2B6-43DF-B8EB-CBFD35FCCD1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AA17C-32EB-4D8E-8EFE-72F1EFF0605C}">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4340C-EA8D-4E07-BB72-DCF7FE135C2F}">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EA9A2-737E-4836-B56D-6D9EF3CD8FDE}">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These are cells in the hypothalamus which monitor the water potential of the blood.</a:t>
          </a:r>
          <a:endParaRPr lang="en-US" sz="1800" kern="1200"/>
        </a:p>
      </dsp:txBody>
      <dsp:txXfrm>
        <a:off x="1844034" y="682"/>
        <a:ext cx="4401230" cy="1596566"/>
      </dsp:txXfrm>
    </dsp:sp>
    <dsp:sp modelId="{00BE4A4C-7640-4D94-8A8B-A7DEAEEEAB4C}">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755E2D-FAF2-4E7D-ACDA-EBB70A6FC0E6}">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31ACE-AE37-4AB7-B140-4C6872AE6098}">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We are still not certain how they work.</a:t>
          </a:r>
          <a:endParaRPr lang="en-US" sz="1800" kern="1200"/>
        </a:p>
      </dsp:txBody>
      <dsp:txXfrm>
        <a:off x="1844034" y="1996390"/>
        <a:ext cx="4401230" cy="1596566"/>
      </dsp:txXfrm>
    </dsp:sp>
    <dsp:sp modelId="{4EF59CEB-3DE3-43C5-A13E-56B312969199}">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7AB4D-2A6B-4D0C-940F-04345D8B7469}">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DCD5E-889B-4623-9343-A33FC6CEC677}">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We think that when the water potential of the blood is low the cells loose water to the blood by osmosis, this causes the cells to shrink and this stimulates a response.</a:t>
          </a:r>
          <a:endParaRPr lang="en-US" sz="1800" kern="120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FAEDE-3830-4FE9-91C2-C6BFE72DCF1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07CF6-0736-4EDF-8E66-0D304AF1CB34}">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a:t>Plasma renin then converts angiotensinogen released by the liver to angiotensin I.</a:t>
          </a:r>
          <a:endParaRPr lang="en-US" sz="2800" kern="1200"/>
        </a:p>
      </dsp:txBody>
      <dsp:txXfrm>
        <a:off x="696297" y="538547"/>
        <a:ext cx="4171627" cy="2590157"/>
      </dsp:txXfrm>
    </dsp:sp>
    <dsp:sp modelId="{03BDB0C2-5C5D-4A20-8FC7-14F8AD4E1075}">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97B0A-0AD2-4E4D-BB1E-6F2EEDDF67F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a:t>Angiotensin I is then converted to angiotensin II in the lungs by an enzyme called, angiotensin converting enzyme or ACE</a:t>
          </a:r>
          <a:endParaRPr lang="en-US" sz="28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420E5-2220-453C-8FCB-B83C5221162D}">
      <dsp:nvSpPr>
        <dsp:cNvPr id="0" name=""/>
        <dsp:cNvSpPr/>
      </dsp:nvSpPr>
      <dsp:spPr>
        <a:xfrm>
          <a:off x="0" y="85278"/>
          <a:ext cx="6263640" cy="17396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Angiotensin II is a strong vasoactive peptide that causes blood vessels to constrict leading to increased blood pressure, and it mainly works on the efferent arterioles of the kidney. </a:t>
          </a:r>
          <a:endParaRPr lang="en-US" sz="2000" kern="1200"/>
        </a:p>
      </dsp:txBody>
      <dsp:txXfrm>
        <a:off x="84922" y="170200"/>
        <a:ext cx="6093796" cy="1569799"/>
      </dsp:txXfrm>
    </dsp:sp>
    <dsp:sp modelId="{AF104EE4-7559-464F-9F6C-7BF0E5B10EA2}">
      <dsp:nvSpPr>
        <dsp:cNvPr id="0" name=""/>
        <dsp:cNvSpPr/>
      </dsp:nvSpPr>
      <dsp:spPr>
        <a:xfrm>
          <a:off x="0" y="1882522"/>
          <a:ext cx="6263640" cy="17396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Angiotensin II also stimulates the secretion of the hormone aldosterone from the adrenal cortex. </a:t>
          </a:r>
          <a:endParaRPr lang="en-US" sz="2000" kern="1200"/>
        </a:p>
      </dsp:txBody>
      <dsp:txXfrm>
        <a:off x="84922" y="1967444"/>
        <a:ext cx="6093796" cy="1569799"/>
      </dsp:txXfrm>
    </dsp:sp>
    <dsp:sp modelId="{E154C56D-0497-4E68-A32D-5D46D49EA8B4}">
      <dsp:nvSpPr>
        <dsp:cNvPr id="0" name=""/>
        <dsp:cNvSpPr/>
      </dsp:nvSpPr>
      <dsp:spPr>
        <a:xfrm>
          <a:off x="0" y="3679765"/>
          <a:ext cx="6263640" cy="17396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Aldosterone then acts on the distal convoluted tubules and the cortical collecting ducts of the kidneys, increasing the reabsorption of sodium and water into the blood. This increases the volume of fluid in the body, which also increases blood pressure.</a:t>
          </a:r>
          <a:endParaRPr lang="en-US" sz="2000" kern="1200"/>
        </a:p>
      </dsp:txBody>
      <dsp:txXfrm>
        <a:off x="84922" y="3764687"/>
        <a:ext cx="6093796" cy="15697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83350-F314-4256-9DB4-0E0334145941}">
      <dsp:nvSpPr>
        <dsp:cNvPr id="0" name=""/>
        <dsp:cNvSpPr/>
      </dsp:nvSpPr>
      <dsp:spPr>
        <a:xfrm>
          <a:off x="1235" y="337810"/>
          <a:ext cx="4817566" cy="289053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respiratory system participates in a variety of homeostatic processes, and the two most important of these are maintaining pH and regulating gas exchange.</a:t>
          </a:r>
          <a:endParaRPr lang="en-US" sz="3000" kern="1200"/>
        </a:p>
      </dsp:txBody>
      <dsp:txXfrm>
        <a:off x="1235" y="337810"/>
        <a:ext cx="4817566" cy="2890539"/>
      </dsp:txXfrm>
    </dsp:sp>
    <dsp:sp modelId="{B7C4F0E3-CA11-479F-A3F6-F6E417D133AF}">
      <dsp:nvSpPr>
        <dsp:cNvPr id="0" name=""/>
        <dsp:cNvSpPr/>
      </dsp:nvSpPr>
      <dsp:spPr>
        <a:xfrm>
          <a:off x="5300558" y="337810"/>
          <a:ext cx="4817566" cy="289053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Normal PH of the blood should be</a:t>
          </a:r>
          <a:endParaRPr lang="en-US" sz="3000" kern="1200"/>
        </a:p>
      </dsp:txBody>
      <dsp:txXfrm>
        <a:off x="5300558" y="337810"/>
        <a:ext cx="4817566" cy="28905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60E7F-458E-4862-A40C-90F140DE43DD}">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C1F68-AB9A-4C65-A129-E826E45EE477}">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acidity or alkalinity of a substance is measured by the pH scale, which typically ranges from 0 to 14. Many biological structures and processes are designed to operate within a narrow pH range. </a:t>
          </a:r>
          <a:endParaRPr lang="en-US" sz="2600" kern="1200"/>
        </a:p>
      </dsp:txBody>
      <dsp:txXfrm>
        <a:off x="608661" y="692298"/>
        <a:ext cx="4508047" cy="2799040"/>
      </dsp:txXfrm>
    </dsp:sp>
    <dsp:sp modelId="{475B6D3F-F827-4343-9723-2924F895DE9C}">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FE503E-DB27-4C93-98ED-BD4467A9129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pH of any substance depends on its concentration of hydrogen ions.</a:t>
          </a:r>
          <a:endParaRPr lang="en-US" sz="26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9EA8EC-F981-4B85-ADFA-F051B62C6F15}" type="datetimeFigureOut">
              <a:rPr lang="en-GB" smtClean="0"/>
              <a:t>20/04/2024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BE87E-936C-4A8D-97EE-D766E0221FC4}" type="slidenum">
              <a:rPr lang="en-GB" smtClean="0"/>
              <a:t>‹#›</a:t>
            </a:fld>
            <a:endParaRPr lang="en-GB"/>
          </a:p>
        </p:txBody>
      </p:sp>
    </p:spTree>
    <p:extLst>
      <p:ext uri="{BB962C8B-B14F-4D97-AF65-F5344CB8AC3E}">
        <p14:creationId xmlns:p14="http://schemas.microsoft.com/office/powerpoint/2010/main" val="125112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8A17A4-56C6-4B01-9BB9-C9C7CEB56F7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9B9B4A9-00D6-4DF6-A4EC-BA09533D84CB}" type="slidenum">
              <a:rPr lang="en-US" altLang="en-US"/>
              <a:pPr eaLnBrk="1" hangingPunct="1">
                <a:spcBef>
                  <a:spcPct val="0"/>
                </a:spcBef>
              </a:pPr>
              <a:t>36</a:t>
            </a:fld>
            <a:endParaRPr lang="en-US" altLang="en-US"/>
          </a:p>
        </p:txBody>
      </p:sp>
      <p:sp>
        <p:nvSpPr>
          <p:cNvPr id="33795" name="Rectangle 2">
            <a:extLst>
              <a:ext uri="{FF2B5EF4-FFF2-40B4-BE49-F238E27FC236}">
                <a16:creationId xmlns:a16="http://schemas.microsoft.com/office/drawing/2014/main" id="{3403E49D-FA18-4A5C-9B26-87F041DCEE4F}"/>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EECF081-BD36-4A25-9EBD-8BB6D521E83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0E924B-20AD-4638-9B2A-FB107F9D75E2}"/>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16FCD7B-9F23-4D83-8C59-39EF8587539B}" type="slidenum">
              <a:rPr lang="en-US" altLang="en-US"/>
              <a:pPr eaLnBrk="1" hangingPunct="1">
                <a:spcBef>
                  <a:spcPct val="0"/>
                </a:spcBef>
              </a:pPr>
              <a:t>39</a:t>
            </a:fld>
            <a:endParaRPr lang="en-US" altLang="en-US"/>
          </a:p>
        </p:txBody>
      </p:sp>
      <p:sp>
        <p:nvSpPr>
          <p:cNvPr id="36867" name="Rectangle 2">
            <a:extLst>
              <a:ext uri="{FF2B5EF4-FFF2-40B4-BE49-F238E27FC236}">
                <a16:creationId xmlns:a16="http://schemas.microsoft.com/office/drawing/2014/main" id="{F6B259F3-A3E1-46E7-9A5E-28AED89B2B5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B925FD6-979A-4878-B8A8-C24F56FB4A9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40</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42</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43</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44</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1CF3-8999-4783-BE4B-93C3C5CB91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4E7695-CEB5-4BD9-9D7E-0A31F12C1F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8AF1B-1989-4DBF-90FC-6DC4B13C0EC5}"/>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5" name="Footer Placeholder 4">
            <a:extLst>
              <a:ext uri="{FF2B5EF4-FFF2-40B4-BE49-F238E27FC236}">
                <a16:creationId xmlns:a16="http://schemas.microsoft.com/office/drawing/2014/main" id="{53799AF9-8EE5-4778-AB49-6D6ADDAC0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F792A-8BDF-4B06-9083-932F119AB217}"/>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69535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3785-AF47-4379-9D2D-5B086436D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5B8128-4A8F-4793-AAF6-D179A751E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649BF-609F-4B83-9762-6AD27DC29D18}"/>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5" name="Footer Placeholder 4">
            <a:extLst>
              <a:ext uri="{FF2B5EF4-FFF2-40B4-BE49-F238E27FC236}">
                <a16:creationId xmlns:a16="http://schemas.microsoft.com/office/drawing/2014/main" id="{5DCEAA03-A316-41E9-A3CF-A0AD9781B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AC126-6FDD-467E-ABA1-1502DF410D9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28071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CBB7-0531-4321-9C4F-C8DA633FE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D1249-B819-4B02-B9E8-9F74280A92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826C94-666A-4E89-8D8C-19BE709BC7AE}"/>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5" name="Footer Placeholder 4">
            <a:extLst>
              <a:ext uri="{FF2B5EF4-FFF2-40B4-BE49-F238E27FC236}">
                <a16:creationId xmlns:a16="http://schemas.microsoft.com/office/drawing/2014/main" id="{A911EBE9-C803-4D27-AAE6-D12F52C8F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3DF74-B0B6-4E46-A5DF-3AE60A8CB7D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40619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93E3-CDF1-4F89-8D7F-5154A09D1A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F6EBD-6B87-4317-86ED-AEE6FCDC5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2B226D-A2D0-45E7-B7ED-3AD7B31EBC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3A21B1-9BED-497D-8AED-6352CC2B99AB}"/>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6" name="Footer Placeholder 5">
            <a:extLst>
              <a:ext uri="{FF2B5EF4-FFF2-40B4-BE49-F238E27FC236}">
                <a16:creationId xmlns:a16="http://schemas.microsoft.com/office/drawing/2014/main" id="{A4F252F3-0C93-477D-BBD1-7E74D864F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A5FF2-0F58-482B-B379-4DC863CF907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9464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0561-59F3-42E1-B5B3-FC5297E6E8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5F1B6-7308-466E-94BF-6838EA6ED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73D8B6-788D-4213-B046-087D20BA02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E055E0-88A3-4A3E-8F4F-76570B4B3B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6EFED-C6E0-4ACD-93D9-64D7DE011E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A3EE2-C769-4478-A448-25EC55656337}"/>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8" name="Footer Placeholder 7">
            <a:extLst>
              <a:ext uri="{FF2B5EF4-FFF2-40B4-BE49-F238E27FC236}">
                <a16:creationId xmlns:a16="http://schemas.microsoft.com/office/drawing/2014/main" id="{C55767A7-31A7-417E-80B8-10799C9445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2719-37A8-446C-921C-254A3AD7AB5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5498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6301-E31E-4698-9687-ECCA893CB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402F1-6EF8-45C4-973A-06DC86A3239D}"/>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4" name="Footer Placeholder 3">
            <a:extLst>
              <a:ext uri="{FF2B5EF4-FFF2-40B4-BE49-F238E27FC236}">
                <a16:creationId xmlns:a16="http://schemas.microsoft.com/office/drawing/2014/main" id="{3313C58A-B011-483F-BAE5-3C2C9162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2B115-6F07-4638-B007-4720A45BA8DF}"/>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81282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56798-D18B-44CA-914D-A2C0CE510706}"/>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3" name="Footer Placeholder 2">
            <a:extLst>
              <a:ext uri="{FF2B5EF4-FFF2-40B4-BE49-F238E27FC236}">
                <a16:creationId xmlns:a16="http://schemas.microsoft.com/office/drawing/2014/main" id="{18154F39-97B8-42F2-A539-D42EADD22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6CB034-8BE5-4936-A021-3B43715B6D6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84865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BBF-9DDF-4C42-82AE-F59D82696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148AE-B7B9-4E24-9FE0-A474F377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807F5-16F8-45D3-8E95-FEB779577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8A736-3833-43F8-96F3-29E8CCC20026}"/>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6" name="Footer Placeholder 5">
            <a:extLst>
              <a:ext uri="{FF2B5EF4-FFF2-40B4-BE49-F238E27FC236}">
                <a16:creationId xmlns:a16="http://schemas.microsoft.com/office/drawing/2014/main" id="{75ECA1CB-361D-404D-9B8C-9F4D30FE5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5581-862E-48BC-A21D-7175DEF53719}"/>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0407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DFA9-AE05-47D1-BD56-25090F9C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43D0C-175F-42FE-B7A4-825639001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72427C-C2B9-479A-B00C-E8872C0B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3A799A-E180-4AB6-9A1D-55A2333D1B79}"/>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6" name="Footer Placeholder 5">
            <a:extLst>
              <a:ext uri="{FF2B5EF4-FFF2-40B4-BE49-F238E27FC236}">
                <a16:creationId xmlns:a16="http://schemas.microsoft.com/office/drawing/2014/main" id="{AE9FBF89-8F30-4B25-A8E2-20B257678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446BE-4F4C-4C08-BAC1-0E1C5DFC042A}"/>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0125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8EC4-8C47-4902-B7C9-1C5A4CB4A1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F1850-E9F2-46B2-AB18-70F994A27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F7773-B8E2-468B-8D35-5EACDCB5C3D0}"/>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5" name="Footer Placeholder 4">
            <a:extLst>
              <a:ext uri="{FF2B5EF4-FFF2-40B4-BE49-F238E27FC236}">
                <a16:creationId xmlns:a16="http://schemas.microsoft.com/office/drawing/2014/main" id="{20473C42-D062-4264-8158-77CD3DC08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813F8-87E9-4FCF-B601-1FFD876A690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392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A93FE-71A8-4F14-9F08-FF5AA1CF1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9A828-6C59-4BBD-8E4E-D95E1ECE1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2BD08-5A8D-4BB1-8D77-DE8D1A0E1CE2}"/>
              </a:ext>
            </a:extLst>
          </p:cNvPr>
          <p:cNvSpPr>
            <a:spLocks noGrp="1"/>
          </p:cNvSpPr>
          <p:nvPr>
            <p:ph type="dt" sz="half" idx="10"/>
          </p:nvPr>
        </p:nvSpPr>
        <p:spPr/>
        <p:txBody>
          <a:bodyPr/>
          <a:lstStyle/>
          <a:p>
            <a:fld id="{98805A00-962C-4832-9C67-F661F9EF3A10}" type="datetimeFigureOut">
              <a:rPr lang="en-GB" smtClean="0"/>
              <a:t>20/04/2024</a:t>
            </a:fld>
            <a:endParaRPr lang="en-GB"/>
          </a:p>
        </p:txBody>
      </p:sp>
      <p:sp>
        <p:nvSpPr>
          <p:cNvPr id="5" name="Footer Placeholder 4">
            <a:extLst>
              <a:ext uri="{FF2B5EF4-FFF2-40B4-BE49-F238E27FC236}">
                <a16:creationId xmlns:a16="http://schemas.microsoft.com/office/drawing/2014/main" id="{CC509DDB-60B7-49F4-BC93-FA6819755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FD5EE-5245-4EE7-99B9-23F61D7A256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401180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3538768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2964143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1584920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00235-0645-4B7E-AF24-2387781BB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706A7-2529-4244-A6A7-C92E2C2D4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0DEC2-5DA9-4832-88C2-86CAEA11F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05A00-962C-4832-9C67-F661F9EF3A10}" type="datetimeFigureOut">
              <a:rPr lang="en-GB" smtClean="0"/>
              <a:t>20/04/2024</a:t>
            </a:fld>
            <a:endParaRPr lang="en-GB"/>
          </a:p>
        </p:txBody>
      </p:sp>
      <p:sp>
        <p:nvSpPr>
          <p:cNvPr id="5" name="Footer Placeholder 4">
            <a:extLst>
              <a:ext uri="{FF2B5EF4-FFF2-40B4-BE49-F238E27FC236}">
                <a16:creationId xmlns:a16="http://schemas.microsoft.com/office/drawing/2014/main" id="{84E94511-8E7B-41B3-8FEF-1E0E76F11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01B1D-B86B-4256-BE7F-DABF63B2A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28BD9-A35A-461C-BAEF-F2147C7840A1}" type="slidenum">
              <a:rPr lang="en-GB" smtClean="0"/>
              <a:t>‹#›</a:t>
            </a:fld>
            <a:endParaRPr lang="en-GB"/>
          </a:p>
        </p:txBody>
      </p:sp>
    </p:spTree>
    <p:extLst>
      <p:ext uri="{BB962C8B-B14F-4D97-AF65-F5344CB8AC3E}">
        <p14:creationId xmlns:p14="http://schemas.microsoft.com/office/powerpoint/2010/main" val="46689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CWBNzX3d_y8?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tiirLoa5jK0?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hyperlink" Target="https://www.verywellhealth.com/thyroid-gland-anatomy-4799991"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29.gi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2.pn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66.svg"/></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4.xml.rels><?xml version="1.0" encoding="UTF-8" standalone="yes"?>
<Relationships xmlns="http://schemas.openxmlformats.org/package/2006/relationships"><Relationship Id="rId3" Type="http://schemas.openxmlformats.org/officeDocument/2006/relationships/hyperlink" Target="https://www.britannica.com/science/oxygen" TargetMode="Externa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hyperlink" Target="https://www.britannica.com/science/carbon-dioxide" TargetMode="External"/><Relationship Id="rId5" Type="http://schemas.openxmlformats.org/officeDocument/2006/relationships/hyperlink" Target="https://www.britannica.com/science/chemical-energy" TargetMode="External"/><Relationship Id="rId4" Type="http://schemas.openxmlformats.org/officeDocument/2006/relationships/hyperlink" Target="https://www.britannica.com/science/molecule"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68.svg"/></Relationships>
</file>

<file path=ppt/slides/_rels/slide8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slideLayout" Target="../slideLayouts/slideLayout2.xml"/><Relationship Id="rId1" Type="http://schemas.openxmlformats.org/officeDocument/2006/relationships/video" Target="https://www.youtube.com/embed/RQb9GdJ7uQs?feature=oembed" TargetMode="External"/></Relationships>
</file>

<file path=ppt/slides/_rels/slide9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slideLayout" Target="../slideLayouts/slideLayout2.xml"/><Relationship Id="rId1" Type="http://schemas.openxmlformats.org/officeDocument/2006/relationships/video" Target="https://www.youtube.com/embed/Cqt4LjHnMEA?feature=oembed" TargetMode="External"/></Relationships>
</file>

<file path=ppt/slides/_rels/slide92.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slideLayout" Target="../slideLayouts/slideLayout2.xml"/><Relationship Id="rId1" Type="http://schemas.openxmlformats.org/officeDocument/2006/relationships/video" Target="https://www.youtube.com/embed/mZvzl8KH6iI?feature=oembed" TargetMode="External"/></Relationships>
</file>

<file path=ppt/slides/_rels/slide9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slideLayout" Target="../slideLayouts/slideLayout2.xml"/><Relationship Id="rId1" Type="http://schemas.openxmlformats.org/officeDocument/2006/relationships/video" Target="https://www.youtube.com/embed/rUVMok4Qp-Y?feature=oembed" TargetMode="External"/></Relationships>
</file>

<file path=ppt/slides/_rels/slide9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F2BB7B-A597-48C5-A182-F60DD714B4DE}"/>
              </a:ext>
            </a:extLst>
          </p:cNvPr>
          <p:cNvSpPr>
            <a:spLocks noGrp="1" noChangeArrowheads="1"/>
          </p:cNvSpPr>
          <p:nvPr>
            <p:ph type="title"/>
          </p:nvPr>
        </p:nvSpPr>
        <p:spPr/>
        <p:txBody>
          <a:bodyPr/>
          <a:lstStyle/>
          <a:p>
            <a:pPr eaLnBrk="1" hangingPunct="1"/>
            <a:r>
              <a:rPr lang="en-US" altLang="zh-TW" dirty="0"/>
              <a:t>Kidney</a:t>
            </a:r>
          </a:p>
        </p:txBody>
      </p:sp>
      <p:sp>
        <p:nvSpPr>
          <p:cNvPr id="4099" name="Rectangle 3">
            <a:extLst>
              <a:ext uri="{FF2B5EF4-FFF2-40B4-BE49-F238E27FC236}">
                <a16:creationId xmlns:a16="http://schemas.microsoft.com/office/drawing/2014/main" id="{165DAC0A-9E23-487F-B87A-2F7029498104}"/>
              </a:ext>
            </a:extLst>
          </p:cNvPr>
          <p:cNvSpPr>
            <a:spLocks noGrp="1" noChangeArrowheads="1"/>
          </p:cNvSpPr>
          <p:nvPr>
            <p:ph type="body" idx="1"/>
          </p:nvPr>
        </p:nvSpPr>
        <p:spPr/>
        <p:txBody>
          <a:bodyPr/>
          <a:lstStyle/>
          <a:p>
            <a:pPr eaLnBrk="1" hangingPunct="1">
              <a:buFont typeface="Monotype Sorts" pitchFamily="2" charset="2"/>
              <a:buNone/>
            </a:pPr>
            <a:r>
              <a:rPr lang="en-US" altLang="zh-TW" dirty="0">
                <a:sym typeface="Monotype Sorts" pitchFamily="2" charset="2"/>
              </a:rPr>
              <a:t> paired organs in abdominal cavity</a:t>
            </a:r>
          </a:p>
          <a:p>
            <a:pPr eaLnBrk="1" hangingPunct="1">
              <a:buFont typeface="Monotype Sorts" pitchFamily="2" charset="2"/>
              <a:buNone/>
            </a:pPr>
            <a:r>
              <a:rPr lang="en-US" altLang="zh-TW" dirty="0">
                <a:sym typeface="Monotype Sorts" pitchFamily="2" charset="2"/>
              </a:rPr>
              <a:t> held firmly by peritoneum</a:t>
            </a:r>
          </a:p>
          <a:p>
            <a:pPr eaLnBrk="1" hangingPunct="1">
              <a:buFont typeface="Monotype Sorts" pitchFamily="2" charset="2"/>
              <a:buNone/>
            </a:pPr>
            <a:r>
              <a:rPr lang="en-US" altLang="zh-TW" dirty="0">
                <a:sym typeface="Monotype Sorts" pitchFamily="2" charset="2"/>
              </a:rPr>
              <a:t> embedded in fat</a:t>
            </a:r>
          </a:p>
          <a:p>
            <a:pPr eaLnBrk="1" hangingPunct="1">
              <a:buFont typeface="Monotype Sorts" pitchFamily="2" charset="2"/>
              <a:buNone/>
            </a:pPr>
            <a:r>
              <a:rPr lang="en-US" altLang="zh-TW" dirty="0">
                <a:sym typeface="Monotype Sorts" pitchFamily="2" charset="2"/>
              </a:rPr>
              <a:t> solid, dark red &amp; bean shape</a:t>
            </a:r>
          </a:p>
          <a:p>
            <a:pPr eaLnBrk="1" hangingPunct="1">
              <a:buFont typeface="Monotype Sorts" pitchFamily="2" charset="2"/>
              <a:buNone/>
            </a:pPr>
            <a:r>
              <a:rPr lang="en-US" altLang="zh-TW" dirty="0">
                <a:sym typeface="Monotype Sorts" pitchFamily="2" charset="2"/>
              </a:rPr>
              <a:t> below stomach</a:t>
            </a:r>
          </a:p>
          <a:p>
            <a:pPr eaLnBrk="1" hangingPunct="1">
              <a:buFont typeface="Monotype Sorts"/>
              <a:buChar char="0"/>
            </a:pPr>
            <a:r>
              <a:rPr lang="en-US" altLang="zh-TW">
                <a:sym typeface="Monotype Sorts" pitchFamily="2" charset="2"/>
              </a:rPr>
              <a:t>renal </a:t>
            </a:r>
            <a:r>
              <a:rPr lang="en-US" altLang="zh-TW" dirty="0">
                <a:sym typeface="Monotype Sorts" pitchFamily="2" charset="2"/>
              </a:rPr>
              <a:t>artery vs </a:t>
            </a:r>
            <a:r>
              <a:rPr lang="en-US" altLang="zh-TW">
                <a:sym typeface="Monotype Sorts" pitchFamily="2" charset="2"/>
              </a:rPr>
              <a:t>renal vein</a:t>
            </a:r>
          </a:p>
          <a:p>
            <a:pPr eaLnBrk="1" hangingPunct="1">
              <a:buFont typeface="Monotype Sorts"/>
              <a:buChar char="0"/>
            </a:pPr>
            <a:endParaRPr lang="en-US" altLang="zh-TW" dirty="0">
              <a:latin typeface="Comic Sans MS" panose="030F0702030302020204" pitchFamily="66" charset="0"/>
              <a:sym typeface="Monotype Sorts" pitchFamily="2" charset="2"/>
            </a:endParaRPr>
          </a:p>
        </p:txBody>
      </p:sp>
      <p:pic>
        <p:nvPicPr>
          <p:cNvPr id="59394" name="Picture 2" descr="See the source image">
            <a:extLst>
              <a:ext uri="{FF2B5EF4-FFF2-40B4-BE49-F238E27FC236}">
                <a16:creationId xmlns:a16="http://schemas.microsoft.com/office/drawing/2014/main" id="{531A940A-9AFD-4EAE-A425-3702D405C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158" y="2883158"/>
            <a:ext cx="3841491" cy="38414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blinds(horizontal)">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blinds(horizontal)">
                                      <p:cBhvr>
                                        <p:cTn id="3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See the source image">
            <a:extLst>
              <a:ext uri="{FF2B5EF4-FFF2-40B4-BE49-F238E27FC236}">
                <a16:creationId xmlns:a16="http://schemas.microsoft.com/office/drawing/2014/main" id="{9E9188F6-6ED6-4515-8E4A-1F3D45EBED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023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name="多媒體項目" r:id="rId2" imgW="5357813" imgH="3992563" progId="MS_ClipArt_Gallery.2">
                  <p:embed/>
                </p:oleObj>
              </mc:Choice>
              <mc:Fallback>
                <p:oleObj name="多媒體項目" r:id="rId2"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name="多媒體項目" r:id="rId2" imgW="3244850" imgH="3390900" progId="MS_ClipArt_Gallery.2">
                  <p:embed/>
                </p:oleObj>
              </mc:Choice>
              <mc:Fallback>
                <p:oleObj name="多媒體項目" r:id="rId2"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Freeform: Shape 1229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686834" y="1153572"/>
            <a:ext cx="3200400" cy="4461163"/>
          </a:xfrm>
        </p:spPr>
        <p:txBody>
          <a:bodyPr>
            <a:normAutofit/>
          </a:bodyPr>
          <a:lstStyle/>
          <a:p>
            <a:pPr eaLnBrk="1" hangingPunct="1"/>
            <a:r>
              <a:rPr lang="en-US" altLang="zh-TW">
                <a:solidFill>
                  <a:srgbClr val="FFFFFF"/>
                </a:solidFill>
              </a:rPr>
              <a:t> Bladder </a:t>
            </a:r>
            <a:endParaRPr lang="en-US" altLang="zh-TW" dirty="0">
              <a:solidFill>
                <a:srgbClr val="FFFFFF"/>
              </a:solidFill>
            </a:endParaRPr>
          </a:p>
        </p:txBody>
      </p:sp>
      <p:sp>
        <p:nvSpPr>
          <p:cNvPr id="12303" name="Arc 1230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4447308" y="591344"/>
            <a:ext cx="6906491" cy="5585619"/>
          </a:xfrm>
        </p:spPr>
        <p:txBody>
          <a:bodyPr anchor="ctr">
            <a:normAutofit/>
          </a:bodyPr>
          <a:lstStyle/>
          <a:p>
            <a:pPr eaLnBrk="1" hangingPunct="1">
              <a:buFont typeface="Monotype Sorts" pitchFamily="2" charset="2"/>
              <a:buNone/>
            </a:pP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muscular bag</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stores urine temporarily</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300 cm</a:t>
            </a:r>
            <a:r>
              <a:rPr lang="en-US" altLang="zh-TW" baseline="30000">
                <a:sym typeface="Monotype Sorts" pitchFamily="2" charset="2"/>
              </a:rPr>
              <a:t>3</a:t>
            </a:r>
            <a:r>
              <a:rPr lang="en-US" altLang="zh-TW">
                <a:sym typeface="Monotype Sorts" pitchFamily="2" charset="2"/>
              </a:rPr>
              <a:t> of urine </a:t>
            </a:r>
            <a:r>
              <a:rPr lang="en-US" altLang="zh-TW">
                <a:sym typeface="Wingdings" panose="05000000000000000000" pitchFamily="2" charset="2"/>
              </a:rPr>
              <a:t> sensation of urination</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contraction of bladder + relaxation of sphincter muscle </a:t>
            </a:r>
            <a:r>
              <a:rPr lang="en-US" altLang="zh-TW">
                <a:sym typeface="Wingdings" panose="05000000000000000000" pitchFamily="2" charset="2"/>
              </a:rPr>
              <a:t>forces urine out</a:t>
            </a:r>
          </a:p>
          <a:p>
            <a:pPr eaLnBrk="1" hangingPunct="1">
              <a:buFont typeface="Monotype Sorts" pitchFamily="2" charset="2"/>
              <a:buNone/>
            </a:pPr>
            <a:endParaRPr lang="en-US" altLang="zh-TW">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a:extLst>
              <a:ext uri="{FF2B5EF4-FFF2-40B4-BE49-F238E27FC236}">
                <a16:creationId xmlns:a16="http://schemas.microsoft.com/office/drawing/2014/main" id="{E1987130-6779-4D54-8EF3-504BC2BF4D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333375"/>
            <a:ext cx="9753600"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587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Unlabelled Nephron Structure">
            <a:extLst>
              <a:ext uri="{FF2B5EF4-FFF2-40B4-BE49-F238E27FC236}">
                <a16:creationId xmlns:a16="http://schemas.microsoft.com/office/drawing/2014/main" id="{DBD13BE5-061F-3BC9-ABB5-60AFCFAFC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2468"/>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103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ext Box 7">
            <a:extLst>
              <a:ext uri="{FF2B5EF4-FFF2-40B4-BE49-F238E27FC236}">
                <a16:creationId xmlns:a16="http://schemas.microsoft.com/office/drawing/2014/main" id="{09B09FD2-AFE7-4B56-B407-587F2B01A83C}"/>
              </a:ext>
            </a:extLst>
          </p:cNvPr>
          <p:cNvSpPr txBox="1">
            <a:spLocks noChangeArrowheads="1"/>
          </p:cNvSpPr>
          <p:nvPr/>
        </p:nvSpPr>
        <p:spPr bwMode="auto">
          <a:xfrm>
            <a:off x="734664" y="930530"/>
            <a:ext cx="3361677" cy="327501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nSpc>
                <a:spcPct val="90000"/>
              </a:lnSpc>
              <a:spcBef>
                <a:spcPct val="0"/>
              </a:spcBef>
              <a:spcAft>
                <a:spcPts val="600"/>
              </a:spcAft>
            </a:pPr>
            <a:r>
              <a:rPr lang="en-US" altLang="zh-TW" sz="5000">
                <a:solidFill>
                  <a:srgbClr val="FFFFFF"/>
                </a:solidFill>
                <a:latin typeface="+mj-lt"/>
                <a:ea typeface="+mj-ea"/>
                <a:cs typeface="+mj-cs"/>
              </a:rPr>
              <a:t>A nephron unit</a:t>
            </a:r>
          </a:p>
        </p:txBody>
      </p:sp>
      <p:pic>
        <p:nvPicPr>
          <p:cNvPr id="15363" name="Picture 4" descr="nephron">
            <a:extLst>
              <a:ext uri="{FF2B5EF4-FFF2-40B4-BE49-F238E27FC236}">
                <a16:creationId xmlns:a16="http://schemas.microsoft.com/office/drawing/2014/main" id="{BE39CA8D-417B-4D18-BF65-125D4DF32B0E}"/>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b="4395"/>
          <a:stretch/>
        </p:blipFill>
        <p:spPr>
          <a:xfrm>
            <a:off x="4517401" y="450221"/>
            <a:ext cx="7203993" cy="59575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Urinary System #2 Diagram | Quizlet">
            <a:extLst>
              <a:ext uri="{FF2B5EF4-FFF2-40B4-BE49-F238E27FC236}">
                <a16:creationId xmlns:a16="http://schemas.microsoft.com/office/drawing/2014/main" id="{993B63AD-F8DD-AD24-2263-10D9812DE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3613" y="666750"/>
            <a:ext cx="7724775" cy="552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560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imple kidney diagram">
            <a:extLst>
              <a:ext uri="{FF2B5EF4-FFF2-40B4-BE49-F238E27FC236}">
                <a16:creationId xmlns:a16="http://schemas.microsoft.com/office/drawing/2014/main" id="{3A1C0F01-36C2-BEC3-CD1E-FA33B089A3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75" y="509588"/>
            <a:ext cx="7334250" cy="5838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419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F52ECEE-772B-402A-96A6-3F1E09110C4C}"/>
              </a:ext>
            </a:extLst>
          </p:cNvPr>
          <p:cNvSpPr>
            <a:spLocks noGrp="1" noChangeArrowheads="1"/>
          </p:cNvSpPr>
          <p:nvPr>
            <p:ph type="title"/>
          </p:nvPr>
        </p:nvSpPr>
        <p:spPr/>
        <p:txBody>
          <a:bodyPr/>
          <a:lstStyle/>
          <a:p>
            <a:pPr eaLnBrk="1" hangingPunct="1"/>
            <a:r>
              <a:rPr lang="en-US" altLang="zh-TW"/>
              <a:t>NEPHRON</a:t>
            </a:r>
          </a:p>
        </p:txBody>
      </p:sp>
      <p:sp>
        <p:nvSpPr>
          <p:cNvPr id="11267" name="Rectangle 3">
            <a:extLst>
              <a:ext uri="{FF2B5EF4-FFF2-40B4-BE49-F238E27FC236}">
                <a16:creationId xmlns:a16="http://schemas.microsoft.com/office/drawing/2014/main" id="{458DAEC1-1F4E-44A4-ADA6-AF866E98E549}"/>
              </a:ext>
            </a:extLst>
          </p:cNvPr>
          <p:cNvSpPr>
            <a:spLocks noGrp="1" noChangeArrowheads="1"/>
          </p:cNvSpPr>
          <p:nvPr>
            <p:ph type="body" idx="1"/>
          </p:nvPr>
        </p:nvSpPr>
        <p:spPr>
          <a:xfrm>
            <a:off x="1981200" y="1600200"/>
            <a:ext cx="8178800" cy="4457700"/>
          </a:xfrm>
        </p:spPr>
        <p:txBody>
          <a:bodyPr/>
          <a:lstStyle/>
          <a:p>
            <a:pPr eaLnBrk="1" hangingPunct="1">
              <a:buFont typeface="Monotype Sorts" pitchFamily="2" charset="2"/>
              <a:buNone/>
            </a:pPr>
            <a:r>
              <a:rPr lang="en-US" altLang="zh-TW">
                <a:sym typeface="Wingdings" panose="05000000000000000000" pitchFamily="2" charset="2"/>
              </a:rPr>
              <a:t> 1,000,000 nephrons / kidney</a:t>
            </a:r>
          </a:p>
          <a:p>
            <a:pPr eaLnBrk="1" hangingPunct="1">
              <a:buFont typeface="Monotype Sorts" pitchFamily="2" charset="2"/>
              <a:buNone/>
            </a:pPr>
            <a:r>
              <a:rPr lang="en-US" altLang="zh-TW">
                <a:sym typeface="Wingdings" panose="05000000000000000000" pitchFamily="2" charset="2"/>
              </a:rPr>
              <a:t> structural &amp; functional units</a:t>
            </a:r>
          </a:p>
          <a:p>
            <a:pPr eaLnBrk="1" hangingPunct="1">
              <a:buFont typeface="Monotype Sorts" pitchFamily="2" charset="2"/>
              <a:buNone/>
            </a:pPr>
            <a:r>
              <a:rPr lang="en-US" altLang="zh-TW">
                <a:sym typeface="Wingdings" panose="05000000000000000000" pitchFamily="2" charset="2"/>
              </a:rPr>
              <a:t></a:t>
            </a:r>
            <a:r>
              <a:rPr lang="en-US" altLang="zh-TW" i="1">
                <a:sym typeface="Wingdings" panose="05000000000000000000" pitchFamily="2" charset="2"/>
              </a:rPr>
              <a:t>Cortical nephron</a:t>
            </a:r>
          </a:p>
          <a:p>
            <a:pPr eaLnBrk="1" hangingPunct="1">
              <a:buFont typeface="Monotype Sorts" pitchFamily="2" charset="2"/>
              <a:buNone/>
            </a:pPr>
            <a:r>
              <a:rPr lang="en-US" altLang="zh-TW" i="1">
                <a:sym typeface="Wingdings" panose="05000000000000000000" pitchFamily="2" charset="2"/>
              </a:rPr>
              <a:t>   ~ in cortex, short Loop of Henle, osmoregulation under NORMAL condition</a:t>
            </a:r>
          </a:p>
          <a:p>
            <a:pPr eaLnBrk="1" hangingPunct="1">
              <a:buFont typeface="Monotype Sorts" pitchFamily="2" charset="2"/>
              <a:buNone/>
            </a:pPr>
            <a:r>
              <a:rPr lang="en-US" altLang="zh-TW">
                <a:sym typeface="Wingdings" panose="05000000000000000000" pitchFamily="2" charset="2"/>
              </a:rPr>
              <a:t> </a:t>
            </a:r>
            <a:r>
              <a:rPr lang="en-US" altLang="zh-TW" i="1">
                <a:sym typeface="Wingdings" panose="05000000000000000000" pitchFamily="2" charset="2"/>
              </a:rPr>
              <a:t>Juxtamedullary nephron</a:t>
            </a:r>
          </a:p>
          <a:p>
            <a:pPr eaLnBrk="1" hangingPunct="1">
              <a:buFont typeface="Monotype Sorts" pitchFamily="2" charset="2"/>
              <a:buNone/>
            </a:pPr>
            <a:r>
              <a:rPr lang="en-US" altLang="zh-TW" i="1">
                <a:sym typeface="Wingdings" panose="05000000000000000000" pitchFamily="2" charset="2"/>
              </a:rPr>
              <a:t>   ~ at junction of cortex &amp; medulla, long Loop of Henle, osmoregulation when SHORT OF WATER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1267">
                                            <p:txEl>
                                              <p:pRg st="5" end="5"/>
                                            </p:txEl>
                                          </p:spTgt>
                                        </p:tgtEl>
                                        <p:attrNameLst>
                                          <p:attrName>style.visibility</p:attrName>
                                        </p:attrNameLst>
                                      </p:cBhvr>
                                      <p:to>
                                        <p:strVal val="visible"/>
                                      </p:to>
                                    </p:set>
                                    <p:animEffect transition="in" filter="blinds(horizontal)">
                                      <p:cBhvr>
                                        <p:cTn id="32" dur="500"/>
                                        <p:tgtEl>
                                          <p:spTgt spid="112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C7AF7CC-AC86-4E03-B413-324593ED3DAD}"/>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Nephron</a:t>
            </a:r>
            <a:endParaRPr lang="en-US" altLang="zh-TW"/>
          </a:p>
        </p:txBody>
      </p:sp>
      <p:sp>
        <p:nvSpPr>
          <p:cNvPr id="12291" name="Rectangle 3">
            <a:extLst>
              <a:ext uri="{FF2B5EF4-FFF2-40B4-BE49-F238E27FC236}">
                <a16:creationId xmlns:a16="http://schemas.microsoft.com/office/drawing/2014/main" id="{BB8105BD-D931-406A-8F9D-2F2CA06315D5}"/>
              </a:ext>
            </a:extLst>
          </p:cNvPr>
          <p:cNvSpPr>
            <a:spLocks noGrp="1" noChangeArrowheads="1"/>
          </p:cNvSpPr>
          <p:nvPr>
            <p:ph type="body" idx="1"/>
          </p:nvPr>
        </p:nvSpPr>
        <p:spPr>
          <a:xfrm>
            <a:off x="2057400" y="1600200"/>
            <a:ext cx="8178800" cy="4171950"/>
          </a:xfrm>
        </p:spPr>
        <p:txBody>
          <a:bodyPr/>
          <a:lstStyle/>
          <a:p>
            <a:pPr eaLnBrk="1" hangingPunct="1"/>
            <a:r>
              <a:rPr lang="en-US" altLang="zh-TW" dirty="0">
                <a:latin typeface="Arial Narrow" panose="020B0606020202030204" pitchFamily="34" charset="0"/>
                <a:sym typeface="Wingdings" panose="05000000000000000000" pitchFamily="2" charset="2"/>
              </a:rPr>
              <a:t> </a:t>
            </a:r>
            <a:r>
              <a:rPr lang="en-US" altLang="zh-TW" dirty="0">
                <a:sym typeface="Wingdings" panose="05000000000000000000" pitchFamily="2" charset="2"/>
              </a:rPr>
              <a:t>Glomerulus: knot of blood capillaries</a:t>
            </a:r>
          </a:p>
          <a:p>
            <a:pPr eaLnBrk="1" hangingPunct="1">
              <a:buFont typeface="Monotype Sorts" pitchFamily="2" charset="2"/>
              <a:buNone/>
            </a:pPr>
            <a:r>
              <a:rPr lang="en-US" altLang="zh-TW" dirty="0">
                <a:sym typeface="Wingdings" panose="05000000000000000000" pitchFamily="2" charset="2"/>
              </a:rPr>
              <a:t>    Bowman’s capsule</a:t>
            </a:r>
          </a:p>
          <a:p>
            <a:pPr eaLnBrk="1" hangingPunct="1"/>
            <a:r>
              <a:rPr lang="en-US" altLang="zh-TW" dirty="0"/>
              <a:t> Proximal convoluted tubule</a:t>
            </a:r>
          </a:p>
          <a:p>
            <a:pPr eaLnBrk="1" hangingPunct="1"/>
            <a:r>
              <a:rPr lang="en-US" altLang="zh-TW" dirty="0"/>
              <a:t>Descending limb of loop of Henle</a:t>
            </a:r>
          </a:p>
          <a:p>
            <a:pPr eaLnBrk="1" hangingPunct="1"/>
            <a:r>
              <a:rPr lang="en-US" altLang="zh-TW" dirty="0"/>
              <a:t>Ascending limb of loop of Henle</a:t>
            </a:r>
          </a:p>
          <a:p>
            <a:pPr eaLnBrk="1" hangingPunct="1"/>
            <a:r>
              <a:rPr lang="en-US" altLang="zh-TW" dirty="0"/>
              <a:t>Distal convoluted tubule</a:t>
            </a:r>
          </a:p>
          <a:p>
            <a:pPr eaLnBrk="1" hangingPunct="1"/>
            <a:r>
              <a:rPr lang="en-US" altLang="zh-TW" dirty="0"/>
              <a:t>Collecting duct</a:t>
            </a:r>
          </a:p>
          <a:p>
            <a:pPr eaLnBrk="1" hangingPunct="1"/>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7"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22B6E0E-B369-43B4-A797-F23AAA152A16}"/>
              </a:ext>
            </a:extLst>
          </p:cNvPr>
          <p:cNvSpPr>
            <a:spLocks noGrp="1" noChangeArrowheads="1"/>
          </p:cNvSpPr>
          <p:nvPr>
            <p:ph type="title"/>
          </p:nvPr>
        </p:nvSpPr>
        <p:spPr/>
        <p:txBody>
          <a:bodyPr/>
          <a:lstStyle/>
          <a:p>
            <a:pPr eaLnBrk="1" hangingPunct="1"/>
            <a:r>
              <a:rPr lang="en-US" altLang="zh-TW"/>
              <a:t>Ultrafiltration</a:t>
            </a:r>
          </a:p>
        </p:txBody>
      </p:sp>
      <p:sp>
        <p:nvSpPr>
          <p:cNvPr id="15363" name="Rectangle 3">
            <a:extLst>
              <a:ext uri="{FF2B5EF4-FFF2-40B4-BE49-F238E27FC236}">
                <a16:creationId xmlns:a16="http://schemas.microsoft.com/office/drawing/2014/main" id="{8D82A243-AED8-4327-AC7F-560BBD4E323F}"/>
              </a:ext>
            </a:extLst>
          </p:cNvPr>
          <p:cNvSpPr>
            <a:spLocks noGrp="1" noChangeArrowheads="1"/>
          </p:cNvSpPr>
          <p:nvPr>
            <p:ph type="body" idx="1"/>
          </p:nvPr>
        </p:nvSpPr>
        <p:spPr>
          <a:xfrm>
            <a:off x="1981200" y="1676400"/>
            <a:ext cx="8178800" cy="4171950"/>
          </a:xfrm>
        </p:spPr>
        <p:txBody>
          <a:bodyPr>
            <a:normAutofit/>
          </a:bodyPr>
          <a:lstStyle/>
          <a:p>
            <a:pPr eaLnBrk="1" hangingPunct="1">
              <a:defRPr/>
            </a:pPr>
            <a:r>
              <a:rPr lang="en-US" altLang="zh-TW" dirty="0"/>
              <a:t>Glomerular filtrate: all substances in blood except RBCs &amp; plasma protein</a:t>
            </a:r>
          </a:p>
          <a:p>
            <a:pPr eaLnBrk="1" hangingPunct="1">
              <a:buFont typeface="Monotype Sorts" pitchFamily="2" charset="2"/>
              <a:buNone/>
              <a:defRPr/>
            </a:pPr>
            <a:r>
              <a:rPr lang="en-US" altLang="zh-TW" dirty="0"/>
              <a:t>  </a:t>
            </a:r>
            <a:r>
              <a:rPr lang="en-US" altLang="zh-TW" dirty="0">
                <a:sym typeface="Wingdings" panose="05000000000000000000" pitchFamily="2" charset="2"/>
              </a:rPr>
              <a:t> </a:t>
            </a:r>
            <a:r>
              <a:rPr lang="en-US" altLang="zh-TW" dirty="0">
                <a:effectLst>
                  <a:outerShdw blurRad="38100" dist="38100" dir="2700000" algn="tl">
                    <a:srgbClr val="C0C0C0"/>
                  </a:outerShdw>
                </a:effectLst>
                <a:latin typeface="Arial Black" panose="020B0A04020102020204" pitchFamily="34" charset="0"/>
                <a:sym typeface="Wingdings" panose="05000000000000000000" pitchFamily="2" charset="2"/>
              </a:rPr>
              <a:t>Blood pressure</a:t>
            </a:r>
            <a:r>
              <a:rPr lang="en-US" altLang="zh-TW" dirty="0">
                <a:sym typeface="Wingdings" panose="05000000000000000000" pitchFamily="2" charset="2"/>
              </a:rPr>
              <a:t>: </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Diameter of afferent arteriole &gt; Diameter of efferent arteriole </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 </a:t>
            </a:r>
            <a:r>
              <a:rPr lang="en-US" altLang="zh-TW" dirty="0">
                <a:latin typeface="Arial Black" panose="020B0A04020102020204" pitchFamily="34" charset="0"/>
                <a:sym typeface="Wingdings" panose="05000000000000000000" pitchFamily="2" charset="2"/>
              </a:rPr>
              <a:t>Glomerular filtrate rate</a:t>
            </a:r>
            <a:endParaRPr lang="en-US" altLang="zh-TW" dirty="0">
              <a:latin typeface="Arial Narrow" panose="020B0606020202030204" pitchFamily="34" charset="0"/>
              <a:sym typeface="Wingdings" panose="05000000000000000000" pitchFamily="2" charset="2"/>
            </a:endParaRP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180l/ day</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 </a:t>
            </a:r>
            <a:r>
              <a:rPr lang="en-US" altLang="zh-TW" dirty="0">
                <a:latin typeface="Arial Black" panose="020B0A04020102020204" pitchFamily="34" charset="0"/>
                <a:sym typeface="Wingdings" panose="05000000000000000000" pitchFamily="2" charset="2"/>
              </a:rPr>
              <a:t>Adaptation </a:t>
            </a:r>
            <a:endParaRPr lang="en-US" altLang="zh-TW" dirty="0">
              <a:latin typeface="Arial Narrow" panose="020B0606020202030204" pitchFamily="34" charset="0"/>
              <a:sym typeface="Wingdings" panose="05000000000000000000" pitchFamily="2" charset="2"/>
            </a:endParaRP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large area, great pressure, thin ,membrane</a:t>
            </a:r>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linds(horizontal)">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linds(horizontal)">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blinds(horizontal)">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blinds(horizontal)">
                                      <p:cBhvr>
                                        <p:cTn id="22" dur="5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blinds(horizontal)">
                                      <p:cBhvr>
                                        <p:cTn id="27" dur="5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blinds(horizontal)">
                                      <p:cBhvr>
                                        <p:cTn id="32" dur="500"/>
                                        <p:tgtEl>
                                          <p:spTgt spid="1536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5363">
                                            <p:txEl>
                                              <p:pRg st="6" end="6"/>
                                            </p:txEl>
                                          </p:spTgt>
                                        </p:tgtEl>
                                        <p:attrNameLst>
                                          <p:attrName>style.visibility</p:attrName>
                                        </p:attrNameLst>
                                      </p:cBhvr>
                                      <p:to>
                                        <p:strVal val="visible"/>
                                      </p:to>
                                    </p:set>
                                    <p:animEffect transition="in" filter="blinds(horizontal)">
                                      <p:cBhvr>
                                        <p:cTn id="37"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2" name="Freeform: Shape 3380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686834" y="1153572"/>
            <a:ext cx="3200400" cy="4461163"/>
          </a:xfrm>
        </p:spPr>
        <p:txBody>
          <a:bodyPr>
            <a:normAutofit/>
          </a:bodyPr>
          <a:lstStyle/>
          <a:p>
            <a:pPr eaLnBrk="1" hangingPunct="1"/>
            <a:r>
              <a:rPr lang="en-US" altLang="zh-TW">
                <a:solidFill>
                  <a:srgbClr val="FFFFFF"/>
                </a:solidFill>
              </a:rPr>
              <a:t>Regulation of urine composition</a:t>
            </a:r>
          </a:p>
        </p:txBody>
      </p:sp>
      <p:sp>
        <p:nvSpPr>
          <p:cNvPr id="33804" name="Arc 3380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US" altLang="zh-TW" dirty="0"/>
              <a:t>Anti-diuretic hormone(ADH)</a:t>
            </a:r>
          </a:p>
          <a:p>
            <a:pPr eaLnBrk="1" hangingPunct="1"/>
            <a:r>
              <a:rPr lang="en-US" altLang="zh-TW" dirty="0"/>
              <a:t>Aldosterone</a:t>
            </a:r>
          </a:p>
          <a:p>
            <a:pPr eaLnBrk="1" hangingPunct="1"/>
            <a:r>
              <a:rPr lang="en-US" altLang="zh-TW" dirty="0"/>
              <a:t>Renin-angiotensin system</a:t>
            </a:r>
          </a:p>
          <a:p>
            <a:pPr eaLnBrk="1" hangingPunct="1"/>
            <a:endParaRPr lang="en-US" altLang="zh-TW"/>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7D327B1-412A-4DC5-A27F-085055B5F917}"/>
              </a:ext>
            </a:extLst>
          </p:cNvPr>
          <p:cNvSpPr>
            <a:spLocks noGrp="1" noChangeArrowheads="1"/>
          </p:cNvSpPr>
          <p:nvPr>
            <p:ph type="title"/>
          </p:nvPr>
        </p:nvSpPr>
        <p:spPr/>
        <p:txBody>
          <a:bodyPr/>
          <a:lstStyle/>
          <a:p>
            <a:pPr eaLnBrk="1" hangingPunct="1"/>
            <a:r>
              <a:rPr lang="en-US" altLang="zh-TW"/>
              <a:t>Potassium content</a:t>
            </a:r>
          </a:p>
        </p:txBody>
      </p:sp>
      <p:sp>
        <p:nvSpPr>
          <p:cNvPr id="22531" name="Rectangle 3">
            <a:extLst>
              <a:ext uri="{FF2B5EF4-FFF2-40B4-BE49-F238E27FC236}">
                <a16:creationId xmlns:a16="http://schemas.microsoft.com/office/drawing/2014/main" id="{84EA1774-657E-44EB-88F9-44C9814F800A}"/>
              </a:ext>
            </a:extLst>
          </p:cNvPr>
          <p:cNvSpPr>
            <a:spLocks noGrp="1" noChangeArrowheads="1"/>
          </p:cNvSpPr>
          <p:nvPr>
            <p:ph type="body" idx="1"/>
          </p:nvPr>
        </p:nvSpPr>
        <p:spPr/>
        <p:txBody>
          <a:bodyPr/>
          <a:lstStyle/>
          <a:p>
            <a:pPr eaLnBrk="1" hangingPunct="1"/>
            <a:r>
              <a:rPr lang="en-US" altLang="zh-TW"/>
              <a:t>most abundant intracellular ion</a:t>
            </a:r>
          </a:p>
          <a:p>
            <a:pPr eaLnBrk="1" hangingPunct="1"/>
            <a:r>
              <a:rPr lang="en-US" altLang="zh-TW"/>
              <a:t>reabsorbed by proximal convoluted tubule &amp; loop of Henle, secreted by collecting ducts</a:t>
            </a:r>
          </a:p>
          <a:p>
            <a:pPr eaLnBrk="1" hangingPunct="1"/>
            <a:r>
              <a:rPr lang="en-US" altLang="zh-TW">
                <a:sym typeface="Wingdings" panose="05000000000000000000" pitchFamily="2" charset="2"/>
              </a:rPr>
              <a:t> K  secretion </a:t>
            </a:r>
          </a:p>
          <a:p>
            <a:pPr eaLnBrk="1" hangingPunct="1"/>
            <a:r>
              <a:rPr lang="en-US" altLang="zh-TW" i="1">
                <a:sym typeface="Wingdings" panose="05000000000000000000" pitchFamily="2" charset="2"/>
              </a:rPr>
              <a:t>aldosterone</a:t>
            </a:r>
            <a:r>
              <a:rPr lang="en-US" altLang="zh-TW">
                <a:sym typeface="Wingdings" panose="05000000000000000000" pitchFamily="2" charset="2"/>
              </a:rPr>
              <a:t>  secretion of K </a:t>
            </a:r>
            <a:r>
              <a:rPr lang="en-US" altLang="zh-TW"/>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Shape 1536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686834" y="1153572"/>
            <a:ext cx="3200400" cy="4461163"/>
          </a:xfrm>
        </p:spPr>
        <p:txBody>
          <a:bodyPr>
            <a:normAutofit/>
          </a:bodyPr>
          <a:lstStyle/>
          <a:p>
            <a:pPr>
              <a:defRPr/>
            </a:pPr>
            <a:r>
              <a:rPr lang="en-GB" altLang="en-US">
                <a:solidFill>
                  <a:srgbClr val="FFFFFF"/>
                </a:solidFill>
              </a:rPr>
              <a:t>Importance of excretion</a:t>
            </a:r>
            <a:endParaRPr lang="en-US" altLang="en-US">
              <a:solidFill>
                <a:srgbClr val="FFFFFF"/>
              </a:solidFill>
            </a:endParaRPr>
          </a:p>
        </p:txBody>
      </p:sp>
      <p:sp>
        <p:nvSpPr>
          <p:cNvPr id="15372" name="Arc 1537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4447308" y="591344"/>
            <a:ext cx="6906491" cy="5585619"/>
          </a:xfrm>
        </p:spPr>
        <p:txBody>
          <a:bodyPr anchor="ctr">
            <a:normAutofit/>
          </a:bodyPr>
          <a:lstStyle/>
          <a:p>
            <a:pPr eaLnBrk="1" hangingPunct="1"/>
            <a:r>
              <a:rPr lang="en-GB" altLang="en-US"/>
              <a:t>It is essential as it removes toxic (poisonous) wastes from the body. If these chemicals were allowed to build up they would slow down and eventually stop important chemical reactions in the body. </a:t>
            </a:r>
          </a:p>
          <a:p>
            <a:pPr eaLnBrk="1" hangingPunct="1"/>
            <a:r>
              <a:rPr lang="en-GB" altLang="en-US"/>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a:t>So removal of waste products is really important!</a:t>
            </a:r>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Urea</a:t>
            </a:r>
            <a:endParaRPr lang="en-US" altLang="en-US">
              <a:solidFill>
                <a:srgbClr val="000000"/>
              </a:solidFill>
            </a:endParaRPr>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9349" y="2078152"/>
            <a:ext cx="3661831" cy="272189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The body can not store proteins or amino acids, so excess is broken down.</a:t>
            </a:r>
          </a:p>
          <a:p>
            <a:pPr eaLnBrk="1" hangingPunct="1"/>
            <a:r>
              <a:rPr lang="en-GB" altLang="en-US" sz="2000">
                <a:solidFill>
                  <a:srgbClr val="000000"/>
                </a:solidFill>
              </a:rPr>
              <a:t>This involves the removal of the amino (NH2) group is removed.</a:t>
            </a:r>
          </a:p>
          <a:p>
            <a:pPr eaLnBrk="1" hangingPunct="1"/>
            <a:r>
              <a:rPr lang="en-GB" altLang="en-US" sz="2000">
                <a:solidFill>
                  <a:srgbClr val="000000"/>
                </a:solidFill>
              </a:rPr>
              <a:t>This occurs in the liver and is called deamination. </a:t>
            </a:r>
            <a:endParaRPr lang="en-US" altLang="en-US" sz="2000">
              <a:solidFill>
                <a:srgbClr val="00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Freeform: Shape 1844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686834" y="1153572"/>
            <a:ext cx="3200400" cy="4461163"/>
          </a:xfrm>
        </p:spPr>
        <p:txBody>
          <a:bodyPr>
            <a:normAutofit/>
          </a:bodyPr>
          <a:lstStyle/>
          <a:p>
            <a:pPr>
              <a:defRPr/>
            </a:pPr>
            <a:r>
              <a:rPr lang="en-GB" altLang="en-US" sz="3400">
                <a:solidFill>
                  <a:srgbClr val="FFFFFF"/>
                </a:solidFill>
              </a:rPr>
              <a:t>Osmoregulation </a:t>
            </a:r>
            <a:endParaRPr lang="en-US" altLang="en-US" sz="3400">
              <a:solidFill>
                <a:srgbClr val="FFFFFF"/>
              </a:solidFill>
            </a:endParaRPr>
          </a:p>
        </p:txBody>
      </p:sp>
      <p:sp>
        <p:nvSpPr>
          <p:cNvPr id="18444" name="Arc 184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4447308" y="591344"/>
            <a:ext cx="6906491" cy="5585619"/>
          </a:xfrm>
        </p:spPr>
        <p:txBody>
          <a:bodyPr anchor="ctr">
            <a:normAutofit/>
          </a:bodyPr>
          <a:lstStyle/>
          <a:p>
            <a:pPr eaLnBrk="1" hangingPunct="1"/>
            <a:r>
              <a:rPr lang="en-GB" altLang="en-US"/>
              <a:t>The regulation of water and solute concentrations.</a:t>
            </a:r>
          </a:p>
          <a:p>
            <a:pPr eaLnBrk="1" hangingPunct="1"/>
            <a:r>
              <a:rPr lang="en-GB" altLang="en-US"/>
              <a:t>Is controlled by a hormone negative feedback system.</a:t>
            </a:r>
          </a:p>
          <a:p>
            <a:pPr eaLnBrk="1" hangingPunct="1"/>
            <a:r>
              <a:rPr lang="en-GB" altLang="en-US"/>
              <a:t>The receptor is the hypothalamus – monitoring water levels in the blood</a:t>
            </a:r>
          </a:p>
          <a:p>
            <a:pPr eaLnBrk="1" hangingPunct="1"/>
            <a:r>
              <a:rPr lang="en-GB" altLang="en-US"/>
              <a:t>The effector is the pituitary gland which releases the hormone and the walls of the distal convoluted tubule which the hormone affects. </a:t>
            </a:r>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479394" y="1070800"/>
            <a:ext cx="3939688" cy="5583126"/>
          </a:xfrm>
        </p:spPr>
        <p:txBody>
          <a:bodyPr>
            <a:normAutofit/>
          </a:bodyPr>
          <a:lstStyle/>
          <a:p>
            <a:pPr algn="r">
              <a:defRPr/>
            </a:pPr>
            <a:r>
              <a:rPr lang="en-GB" altLang="en-US"/>
              <a:t>Osmoreceptors </a:t>
            </a:r>
            <a:endParaRPr lang="en-US" altLang="en-US"/>
          </a:p>
        </p:txBody>
      </p: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Freeform: Shape 215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686834" y="1153572"/>
            <a:ext cx="3200400" cy="4461163"/>
          </a:xfrm>
        </p:spPr>
        <p:txBody>
          <a:bodyPr>
            <a:normAutofit/>
          </a:bodyPr>
          <a:lstStyle/>
          <a:p>
            <a:pPr>
              <a:defRPr/>
            </a:pPr>
            <a:r>
              <a:rPr lang="en-GB" altLang="en-US">
                <a:solidFill>
                  <a:srgbClr val="FFFFFF"/>
                </a:solidFill>
              </a:rPr>
              <a:t>The affect of ADH</a:t>
            </a:r>
            <a:endParaRPr lang="en-US" altLang="en-US">
              <a:solidFill>
                <a:srgbClr val="FFFFFF"/>
              </a:solidFill>
            </a:endParaRPr>
          </a:p>
        </p:txBody>
      </p:sp>
      <p:sp>
        <p:nvSpPr>
          <p:cNvPr id="21516" name="Arc 215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4447308" y="591344"/>
            <a:ext cx="6906491" cy="5585619"/>
          </a:xfrm>
        </p:spPr>
        <p:txBody>
          <a:bodyPr anchor="ctr">
            <a:normAutofit/>
          </a:bodyPr>
          <a:lstStyle/>
          <a:p>
            <a:pPr eaLnBrk="1" hangingPunct="1"/>
            <a:r>
              <a:rPr lang="en-GB" altLang="en-US" sz="2200"/>
              <a:t>ADH travels in the blood to the kidney.</a:t>
            </a:r>
          </a:p>
          <a:p>
            <a:pPr eaLnBrk="1" hangingPunct="1"/>
            <a:r>
              <a:rPr lang="en-GB" altLang="en-US" sz="2200"/>
              <a:t>It increases the permeability of the plasma membranes of the endothelial cells in the walls of the collecting duct.</a:t>
            </a:r>
          </a:p>
          <a:p>
            <a:pPr eaLnBrk="1" hangingPunct="1"/>
            <a:r>
              <a:rPr lang="en-GB" altLang="en-US" sz="2200"/>
              <a:t>The arrival of ADH triggers an increase in the levels of cyclic AMP (cAMP) within these cells. </a:t>
            </a:r>
          </a:p>
          <a:p>
            <a:pPr eaLnBrk="1" hangingPunct="1"/>
            <a:r>
              <a:rPr lang="en-GB" altLang="en-US" sz="2200"/>
              <a:t>The increased levels of cAMP leads to the insertion of aquaporins in the collecting duct membrane.</a:t>
            </a:r>
          </a:p>
          <a:p>
            <a:pPr eaLnBrk="1" hangingPunct="1"/>
            <a:r>
              <a:rPr lang="en-GB" altLang="en-US" sz="2200"/>
              <a:t>The aquaporins increase the membranes permeability to water.</a:t>
            </a:r>
          </a:p>
          <a:p>
            <a:pPr eaLnBrk="1" hangingPunct="1"/>
            <a:r>
              <a:rPr lang="en-GB" altLang="en-US" sz="2200"/>
              <a:t>This causes the movement of water out of the filtrate/urine and back into the blood. Making a smaller volume of more concentrated urine.</a:t>
            </a:r>
          </a:p>
          <a:p>
            <a:pPr eaLnBrk="1" hangingPunct="1"/>
            <a:r>
              <a:rPr lang="en-GB" altLang="en-US" sz="2200"/>
              <a:t>The change is detected by the hypothalamus once again and the hypothalamus stops producing ADH. </a:t>
            </a:r>
            <a:endParaRPr lang="en-US" altLang="en-US" sz="22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D8D4-BBA0-44AC-B224-85DCBB53D8E0}"/>
              </a:ext>
            </a:extLst>
          </p:cNvPr>
          <p:cNvSpPr>
            <a:spLocks noGrp="1"/>
          </p:cNvSpPr>
          <p:nvPr>
            <p:ph type="title"/>
          </p:nvPr>
        </p:nvSpPr>
        <p:spPr/>
        <p:txBody>
          <a:bodyPr/>
          <a:lstStyle/>
          <a:p>
            <a:r>
              <a:rPr lang="en-GB" dirty="0"/>
              <a:t>Osmoregulation recap and break </a:t>
            </a:r>
          </a:p>
        </p:txBody>
      </p:sp>
      <p:pic>
        <p:nvPicPr>
          <p:cNvPr id="4" name="Online Media 3" title="Dehydration (ADH release)">
            <a:hlinkClick r:id="" action="ppaction://media"/>
            <a:extLst>
              <a:ext uri="{FF2B5EF4-FFF2-40B4-BE49-F238E27FC236}">
                <a16:creationId xmlns:a16="http://schemas.microsoft.com/office/drawing/2014/main" id="{AC778715-0E8D-4204-8E07-1C97C38CFA4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49173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6B45E-C22A-4451-B724-ECF1F72FC9CD}"/>
              </a:ext>
            </a:extLst>
          </p:cNvPr>
          <p:cNvSpPr>
            <a:spLocks noGrp="1"/>
          </p:cNvSpPr>
          <p:nvPr>
            <p:ph type="title"/>
          </p:nvPr>
        </p:nvSpPr>
        <p:spPr>
          <a:xfrm>
            <a:off x="686834" y="1153572"/>
            <a:ext cx="3200400" cy="4461163"/>
          </a:xfrm>
        </p:spPr>
        <p:txBody>
          <a:bodyPr>
            <a:normAutofit/>
          </a:bodyPr>
          <a:lstStyle/>
          <a:p>
            <a:r>
              <a:rPr lang="en-GB">
                <a:solidFill>
                  <a:srgbClr val="FFFFFF"/>
                </a:solidFill>
              </a:rPr>
              <a:t>Renin angiotensin aldosterone system.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CF0690-1AA4-4005-AB4F-107B5468B8A9}"/>
              </a:ext>
            </a:extLst>
          </p:cNvPr>
          <p:cNvSpPr>
            <a:spLocks noGrp="1"/>
          </p:cNvSpPr>
          <p:nvPr>
            <p:ph idx="1"/>
          </p:nvPr>
        </p:nvSpPr>
        <p:spPr>
          <a:xfrm>
            <a:off x="4447308" y="591344"/>
            <a:ext cx="6906491" cy="5585619"/>
          </a:xfrm>
        </p:spPr>
        <p:txBody>
          <a:bodyPr anchor="ctr">
            <a:normAutofit/>
          </a:bodyPr>
          <a:lstStyle/>
          <a:p>
            <a:r>
              <a:rPr lang="en-US" b="0" i="0">
                <a:effectLst/>
                <a:latin typeface="Noto Sans" panose="020B0502040204020203" pitchFamily="34" charset="0"/>
              </a:rPr>
              <a:t>The renin angiotensin aldosterone system (RAAS) is a hormone system that regulates blood pressure and fluid balance.</a:t>
            </a:r>
          </a:p>
          <a:p>
            <a:r>
              <a:rPr lang="en-US" b="0" i="0">
                <a:effectLst/>
                <a:latin typeface="Noto Sans" panose="020B0502040504020204" pitchFamily="34" charset="0"/>
              </a:rPr>
              <a:t>The juxtaglomerular cells are a group of baroreceptors located in the afferent arterioles of the kidney, which can sense if the blood volume is low, these cells will then secrete renin directly into circulation. </a:t>
            </a:r>
            <a:endParaRPr lang="en-GB"/>
          </a:p>
        </p:txBody>
      </p:sp>
    </p:spTree>
    <p:extLst>
      <p:ext uri="{BB962C8B-B14F-4D97-AF65-F5344CB8AC3E}">
        <p14:creationId xmlns:p14="http://schemas.microsoft.com/office/powerpoint/2010/main" val="1854584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316D4-B3E0-4909-9545-E8991042A5C1}"/>
              </a:ext>
            </a:extLst>
          </p:cNvPr>
          <p:cNvSpPr>
            <a:spLocks noGrp="1"/>
          </p:cNvSpPr>
          <p:nvPr>
            <p:ph type="title"/>
          </p:nvPr>
        </p:nvSpPr>
        <p:spPr>
          <a:xfrm>
            <a:off x="1043631" y="809898"/>
            <a:ext cx="10173010" cy="1554480"/>
          </a:xfrm>
        </p:spPr>
        <p:txBody>
          <a:bodyPr anchor="ctr">
            <a:normAutofit/>
          </a:bodyPr>
          <a:lstStyle/>
          <a:p>
            <a:r>
              <a:rPr lang="en-GB" sz="4800"/>
              <a:t>Renin angiotensin aldosterone system</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FD5B5C2-86A9-4428-87FC-660DED05644D}"/>
              </a:ext>
            </a:extLst>
          </p:cNvPr>
          <p:cNvGraphicFramePr>
            <a:graphicFrameLocks noGrp="1"/>
          </p:cNvGraphicFramePr>
          <p:nvPr>
            <p:ph idx="1"/>
            <p:extLst>
              <p:ext uri="{D42A27DB-BD31-4B8C-83A1-F6EECF244321}">
                <p14:modId xmlns:p14="http://schemas.microsoft.com/office/powerpoint/2010/main" val="343427743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81366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150BC-821D-4319-BA31-B033805252D1}"/>
              </a:ext>
            </a:extLst>
          </p:cNvPr>
          <p:cNvSpPr>
            <a:spLocks noGrp="1"/>
          </p:cNvSpPr>
          <p:nvPr>
            <p:ph type="title"/>
          </p:nvPr>
        </p:nvSpPr>
        <p:spPr>
          <a:xfrm>
            <a:off x="838200" y="557189"/>
            <a:ext cx="3374136" cy="5567891"/>
          </a:xfrm>
        </p:spPr>
        <p:txBody>
          <a:bodyPr>
            <a:normAutofit/>
          </a:bodyPr>
          <a:lstStyle/>
          <a:p>
            <a:r>
              <a:rPr lang="en-GB" sz="5200"/>
              <a:t>Rennin angiotensin aldosterone system</a:t>
            </a:r>
          </a:p>
        </p:txBody>
      </p:sp>
      <p:graphicFrame>
        <p:nvGraphicFramePr>
          <p:cNvPr id="5" name="Content Placeholder 2">
            <a:extLst>
              <a:ext uri="{FF2B5EF4-FFF2-40B4-BE49-F238E27FC236}">
                <a16:creationId xmlns:a16="http://schemas.microsoft.com/office/drawing/2014/main" id="{CCB57580-E760-4F9B-8D8D-D18CFC7E238A}"/>
              </a:ext>
            </a:extLst>
          </p:cNvPr>
          <p:cNvGraphicFramePr>
            <a:graphicFrameLocks noGrp="1"/>
          </p:cNvGraphicFramePr>
          <p:nvPr>
            <p:ph idx="1"/>
            <p:extLst>
              <p:ext uri="{D42A27DB-BD31-4B8C-83A1-F6EECF244321}">
                <p14:modId xmlns:p14="http://schemas.microsoft.com/office/powerpoint/2010/main" val="278608811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2550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CC93-344F-0EE9-E05B-6DC62743294B}"/>
              </a:ext>
            </a:extLst>
          </p:cNvPr>
          <p:cNvSpPr>
            <a:spLocks noGrp="1"/>
          </p:cNvSpPr>
          <p:nvPr>
            <p:ph type="title"/>
          </p:nvPr>
        </p:nvSpPr>
        <p:spPr/>
        <p:txBody>
          <a:bodyPr/>
          <a:lstStyle/>
          <a:p>
            <a:r>
              <a:rPr lang="en-GB" dirty="0"/>
              <a:t>RASS System</a:t>
            </a:r>
          </a:p>
        </p:txBody>
      </p:sp>
      <p:pic>
        <p:nvPicPr>
          <p:cNvPr id="4" name="Online Media 3" title="Renin Angiotensin Aldosterone System (RAAS) Nursing Mechanism for Blood Pressure">
            <a:hlinkClick r:id="" action="ppaction://media"/>
            <a:extLst>
              <a:ext uri="{FF2B5EF4-FFF2-40B4-BE49-F238E27FC236}">
                <a16:creationId xmlns:a16="http://schemas.microsoft.com/office/drawing/2014/main" id="{4817E615-E1D9-F663-8E80-BFCA63AFEDA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819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1EF5886-9AC5-43CA-91D0-31AD2BB00BF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glands </a:t>
            </a:r>
          </a:p>
        </p:txBody>
      </p:sp>
      <p:sp>
        <p:nvSpPr>
          <p:cNvPr id="5" name="Content Placeholder 4">
            <a:extLst>
              <a:ext uri="{FF2B5EF4-FFF2-40B4-BE49-F238E27FC236}">
                <a16:creationId xmlns:a16="http://schemas.microsoft.com/office/drawing/2014/main" id="{8E9ED0A7-E505-4687-A369-5F31607E1DDB}"/>
              </a:ext>
            </a:extLst>
          </p:cNvPr>
          <p:cNvSpPr>
            <a:spLocks noGrp="1"/>
          </p:cNvSpPr>
          <p:nvPr>
            <p:ph idx="1"/>
          </p:nvPr>
        </p:nvSpPr>
        <p:spPr>
          <a:xfrm>
            <a:off x="6503158" y="649480"/>
            <a:ext cx="4862447" cy="5546047"/>
          </a:xfrm>
        </p:spPr>
        <p:txBody>
          <a:bodyPr anchor="ctr">
            <a:normAutofit/>
          </a:bodyPr>
          <a:lstStyle/>
          <a:p>
            <a:r>
              <a:rPr lang="en-GB" altLang="en-US" sz="2000" b="1">
                <a:latin typeface="Comic Sans MS" panose="030F0702030302020204" pitchFamily="66" charset="0"/>
              </a:rPr>
              <a:t>Endocrine gland</a:t>
            </a:r>
          </a:p>
          <a:p>
            <a:pPr lvl="1"/>
            <a:r>
              <a:rPr lang="en-GB" altLang="en-US" sz="2000">
                <a:latin typeface="Comic Sans MS" panose="030F0702030302020204" pitchFamily="66" charset="0"/>
              </a:rPr>
              <a:t>Contain cells that produce a hormone and release it straight into the blood</a:t>
            </a:r>
          </a:p>
          <a:p>
            <a:pPr lvl="1"/>
            <a:r>
              <a:rPr lang="en-GB" altLang="en-US" sz="2000">
                <a:latin typeface="Comic Sans MS" panose="030F0702030302020204" pitchFamily="66" charset="0"/>
              </a:rPr>
              <a:t>They are ductless</a:t>
            </a:r>
          </a:p>
          <a:p>
            <a:r>
              <a:rPr lang="en-GB" altLang="en-US" sz="2000" b="1">
                <a:latin typeface="Comic Sans MS" panose="030F0702030302020204" pitchFamily="66" charset="0"/>
              </a:rPr>
              <a:t>Exocrine glands</a:t>
            </a:r>
          </a:p>
          <a:p>
            <a:pPr lvl="1"/>
            <a:r>
              <a:rPr lang="en-GB" altLang="en-US" sz="2000">
                <a:latin typeface="Comic Sans MS" panose="030F0702030302020204" pitchFamily="66" charset="0"/>
              </a:rPr>
              <a:t>They produce a hormone which is not directly released into the blood</a:t>
            </a:r>
          </a:p>
          <a:p>
            <a:pPr lvl="1"/>
            <a:r>
              <a:rPr lang="en-GB" altLang="en-US" sz="2000">
                <a:latin typeface="Comic Sans MS" panose="030F0702030302020204" pitchFamily="66" charset="0"/>
              </a:rPr>
              <a:t>They have a duct which carries the secretion to another place</a:t>
            </a:r>
          </a:p>
          <a:p>
            <a:endParaRPr lang="en-GB" sz="2000"/>
          </a:p>
        </p:txBody>
      </p:sp>
    </p:spTree>
    <p:extLst>
      <p:ext uri="{BB962C8B-B14F-4D97-AF65-F5344CB8AC3E}">
        <p14:creationId xmlns:p14="http://schemas.microsoft.com/office/powerpoint/2010/main" val="16235217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8513D-382B-42E2-9A81-8EDBADE239E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hormones </a:t>
            </a:r>
          </a:p>
        </p:txBody>
      </p:sp>
      <p:sp>
        <p:nvSpPr>
          <p:cNvPr id="3" name="Content Placeholder 2">
            <a:extLst>
              <a:ext uri="{FF2B5EF4-FFF2-40B4-BE49-F238E27FC236}">
                <a16:creationId xmlns:a16="http://schemas.microsoft.com/office/drawing/2014/main" id="{E4F27779-6079-4180-8739-286E84B99F6A}"/>
              </a:ext>
            </a:extLst>
          </p:cNvPr>
          <p:cNvSpPr>
            <a:spLocks noGrp="1"/>
          </p:cNvSpPr>
          <p:nvPr>
            <p:ph idx="1"/>
          </p:nvPr>
        </p:nvSpPr>
        <p:spPr>
          <a:xfrm>
            <a:off x="6503158" y="649480"/>
            <a:ext cx="4862447" cy="5546047"/>
          </a:xfrm>
        </p:spPr>
        <p:txBody>
          <a:bodyPr anchor="ctr">
            <a:normAutofit/>
          </a:bodyPr>
          <a:lstStyle/>
          <a:p>
            <a:pPr marL="609600" indent="-609600">
              <a:buNone/>
            </a:pPr>
            <a:r>
              <a:rPr lang="en-GB" altLang="en-US" sz="2000">
                <a:latin typeface="Comic Sans MS" panose="030F0702030302020204" pitchFamily="66" charset="0"/>
              </a:rPr>
              <a:t>There are two types of hormones; </a:t>
            </a:r>
            <a:r>
              <a:rPr lang="en-US" sz="2000" b="0" i="0">
                <a:effectLst/>
                <a:latin typeface="Open Sans"/>
              </a:rPr>
              <a:t> the hormones regulate the physiology and behavior of the distant organs.</a:t>
            </a:r>
            <a:endParaRPr lang="en-GB" altLang="en-US" sz="2000">
              <a:latin typeface="Comic Sans MS" panose="030F0702030302020204" pitchFamily="66" charset="0"/>
            </a:endParaRPr>
          </a:p>
          <a:p>
            <a:pPr marL="609600" indent="-609600">
              <a:buFontTx/>
              <a:buAutoNum type="arabicPeriod"/>
            </a:pPr>
            <a:r>
              <a:rPr lang="en-GB" altLang="en-US" sz="2000" b="1">
                <a:latin typeface="Comic Sans MS" panose="030F0702030302020204" pitchFamily="66" charset="0"/>
              </a:rPr>
              <a:t>Protein and peptide hormones</a:t>
            </a:r>
          </a:p>
          <a:p>
            <a:pPr marL="990600" lvl="1" indent="-533400">
              <a:buFontTx/>
              <a:buChar char="•"/>
            </a:pPr>
            <a:r>
              <a:rPr lang="en-GB" altLang="en-US" sz="2000">
                <a:latin typeface="Comic Sans MS" panose="030F0702030302020204" pitchFamily="66" charset="0"/>
              </a:rPr>
              <a:t>Are not soluble in the membrane so DO NOT enter the cell. P</a:t>
            </a:r>
            <a:r>
              <a:rPr lang="en-US" sz="2000" b="1" i="0">
                <a:effectLst/>
                <a:latin typeface="Open Sans"/>
              </a:rPr>
              <a:t>eptide hormones mainly bind to the cell surface receptors.</a:t>
            </a:r>
            <a:endParaRPr lang="en-GB" altLang="en-US" sz="2000">
              <a:latin typeface="Comic Sans MS" panose="030F0702030302020204" pitchFamily="66" charset="0"/>
            </a:endParaRPr>
          </a:p>
          <a:p>
            <a:pPr marL="742950" lvl="1" indent="-285750"/>
            <a:r>
              <a:rPr lang="en-US" sz="2000" b="0" i="0">
                <a:effectLst/>
                <a:latin typeface="Open Sans"/>
              </a:rPr>
              <a:t>Amino acids make up the peptide hormones</a:t>
            </a:r>
            <a:endParaRPr lang="en-GB" altLang="en-US" sz="2000">
              <a:latin typeface="Comic Sans MS" panose="030F0702030302020204" pitchFamily="66" charset="0"/>
            </a:endParaRPr>
          </a:p>
          <a:p>
            <a:pPr marL="990600" lvl="1" indent="-533400">
              <a:buFontTx/>
              <a:buChar char="•"/>
            </a:pPr>
            <a:endParaRPr lang="en-GB" sz="2000"/>
          </a:p>
        </p:txBody>
      </p:sp>
    </p:spTree>
    <p:extLst>
      <p:ext uri="{BB962C8B-B14F-4D97-AF65-F5344CB8AC3E}">
        <p14:creationId xmlns:p14="http://schemas.microsoft.com/office/powerpoint/2010/main" val="331690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C828E9B-2127-469A-8FA6-8B9B56234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042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19B5838-565E-4487-BC85-91DB13CD7058}"/>
              </a:ext>
            </a:extLst>
          </p:cNvPr>
          <p:cNvSpPr>
            <a:spLocks noGrp="1"/>
          </p:cNvSpPr>
          <p:nvPr>
            <p:ph type="title"/>
          </p:nvPr>
        </p:nvSpPr>
        <p:spPr>
          <a:xfrm>
            <a:off x="1098468" y="885651"/>
            <a:ext cx="3229803" cy="4624603"/>
          </a:xfrm>
        </p:spPr>
        <p:txBody>
          <a:bodyPr>
            <a:normAutofit/>
          </a:bodyPr>
          <a:lstStyle/>
          <a:p>
            <a:r>
              <a:rPr lang="en-GB">
                <a:solidFill>
                  <a:srgbClr val="FFFFFF"/>
                </a:solidFill>
              </a:rPr>
              <a:t>Functions of thyroid gland.</a:t>
            </a:r>
          </a:p>
        </p:txBody>
      </p:sp>
      <p:sp>
        <p:nvSpPr>
          <p:cNvPr id="3" name="Content Placeholder 2">
            <a:extLst>
              <a:ext uri="{FF2B5EF4-FFF2-40B4-BE49-F238E27FC236}">
                <a16:creationId xmlns:a16="http://schemas.microsoft.com/office/drawing/2014/main" id="{A2C4CEEB-D9C9-43DF-9F0A-C6350479A88D}"/>
              </a:ext>
            </a:extLst>
          </p:cNvPr>
          <p:cNvSpPr>
            <a:spLocks noGrp="1"/>
          </p:cNvSpPr>
          <p:nvPr>
            <p:ph idx="1"/>
          </p:nvPr>
        </p:nvSpPr>
        <p:spPr>
          <a:xfrm>
            <a:off x="4978708" y="885651"/>
            <a:ext cx="6525220" cy="4616849"/>
          </a:xfrm>
        </p:spPr>
        <p:txBody>
          <a:bodyPr anchor="ctr">
            <a:normAutofit/>
          </a:bodyPr>
          <a:lstStyle/>
          <a:p>
            <a:r>
              <a:rPr lang="en-US" sz="2400" b="0" i="0" dirty="0">
                <a:effectLst/>
                <a:latin typeface="Roboto"/>
              </a:rPr>
              <a:t>The thyroid gland is a vital hormone gland: It plays a major role in the </a:t>
            </a:r>
            <a:r>
              <a:rPr lang="en-US" sz="2400" b="1" i="0" dirty="0">
                <a:effectLst/>
                <a:latin typeface="Roboto"/>
              </a:rPr>
              <a:t>metabolism, growth and development of the human body</a:t>
            </a:r>
            <a:r>
              <a:rPr lang="en-US" sz="2400" b="0" i="0" dirty="0">
                <a:effectLst/>
                <a:latin typeface="Roboto"/>
              </a:rPr>
              <a:t>. It helps to regulate many body functions by constantly releasing a steady amount of thyroid hormones into the bloodstream.</a:t>
            </a:r>
          </a:p>
          <a:p>
            <a:r>
              <a:rPr lang="en-US" sz="2400" dirty="0">
                <a:latin typeface="Roboto"/>
              </a:rPr>
              <a:t>The parathyroids are </a:t>
            </a:r>
            <a:r>
              <a:rPr lang="en-US" sz="2400" b="0" i="0" dirty="0">
                <a:effectLst/>
                <a:latin typeface="Merriweather"/>
              </a:rPr>
              <a:t>a set of four glands located in your neck, just behind the </a:t>
            </a:r>
            <a:r>
              <a:rPr lang="en-US" sz="2400" b="0" i="0" u="sng" dirty="0">
                <a:effectLst/>
                <a:latin typeface="Merriweather"/>
                <a:hlinkClick r:id="rId2"/>
              </a:rPr>
              <a:t>thyroid gland</a:t>
            </a:r>
            <a:r>
              <a:rPr lang="en-US" sz="2400" b="0" i="0" dirty="0">
                <a:effectLst/>
                <a:latin typeface="Merriweather"/>
              </a:rPr>
              <a:t>. Parathyroid glands are responsible for regulating the calcium and phosphorus levels in your body</a:t>
            </a:r>
            <a:r>
              <a:rPr lang="en-US" sz="2400" dirty="0">
                <a:latin typeface="Roboto"/>
              </a:rPr>
              <a:t> </a:t>
            </a:r>
            <a:endParaRPr lang="en-GB" sz="2400" dirty="0"/>
          </a:p>
        </p:txBody>
      </p:sp>
    </p:spTree>
    <p:extLst>
      <p:ext uri="{BB962C8B-B14F-4D97-AF65-F5344CB8AC3E}">
        <p14:creationId xmlns:p14="http://schemas.microsoft.com/office/powerpoint/2010/main" val="33342287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95F96D-CA97-4EA8-8806-A13728C2ABB3}"/>
              </a:ext>
            </a:extLst>
          </p:cNvPr>
          <p:cNvSpPr>
            <a:spLocks noGrp="1" noChangeArrowheads="1"/>
          </p:cNvSpPr>
          <p:nvPr>
            <p:ph type="title"/>
          </p:nvPr>
        </p:nvSpPr>
        <p:spPr>
          <a:xfrm>
            <a:off x="648931" y="629266"/>
            <a:ext cx="4166510" cy="1622321"/>
          </a:xfrm>
        </p:spPr>
        <p:txBody>
          <a:bodyPr>
            <a:normAutofit/>
          </a:bodyPr>
          <a:lstStyle/>
          <a:p>
            <a:pPr eaLnBrk="1" hangingPunct="1"/>
            <a:r>
              <a:rPr lang="en-US" altLang="en-US" b="1">
                <a:latin typeface="Arial" panose="020B0604020202020204" pitchFamily="34" charset="0"/>
              </a:rPr>
              <a:t>Adrenal Gland</a:t>
            </a:r>
            <a:r>
              <a:rPr lang="en-US" altLang="en-US"/>
              <a:t> </a:t>
            </a:r>
          </a:p>
        </p:txBody>
      </p:sp>
      <p:sp>
        <p:nvSpPr>
          <p:cNvPr id="7171" name="Rectangle 3">
            <a:extLst>
              <a:ext uri="{FF2B5EF4-FFF2-40B4-BE49-F238E27FC236}">
                <a16:creationId xmlns:a16="http://schemas.microsoft.com/office/drawing/2014/main" id="{C495E156-F77A-4F08-A29C-39A19ADB0B33}"/>
              </a:ext>
            </a:extLst>
          </p:cNvPr>
          <p:cNvSpPr>
            <a:spLocks noGrp="1" noChangeArrowheads="1"/>
          </p:cNvSpPr>
          <p:nvPr>
            <p:ph idx="1"/>
          </p:nvPr>
        </p:nvSpPr>
        <p:spPr>
          <a:xfrm>
            <a:off x="648931" y="2438400"/>
            <a:ext cx="4166509" cy="3785419"/>
          </a:xfrm>
        </p:spPr>
        <p:txBody>
          <a:bodyPr>
            <a:normAutofit/>
          </a:bodyPr>
          <a:lstStyle/>
          <a:p>
            <a:pPr eaLnBrk="1" hangingPunct="1"/>
            <a:r>
              <a:rPr lang="en-US" altLang="en-US" b="1">
                <a:latin typeface="Arial" panose="020B0604020202020204" pitchFamily="34" charset="0"/>
              </a:rPr>
              <a:t>Functions</a:t>
            </a:r>
            <a:r>
              <a:rPr lang="en-US" altLang="en-US">
                <a:latin typeface="Arial" panose="020B0604020202020204" pitchFamily="34" charset="0"/>
              </a:rPr>
              <a:t>: </a:t>
            </a:r>
          </a:p>
          <a:p>
            <a:pPr eaLnBrk="1" hangingPunct="1">
              <a:buFontTx/>
              <a:buNone/>
            </a:pPr>
            <a:r>
              <a:rPr lang="en-US" altLang="en-US">
                <a:latin typeface="Arial" panose="020B0604020202020204" pitchFamily="34" charset="0"/>
              </a:rPr>
              <a:t>	-The adrenal glands release </a:t>
            </a:r>
            <a:r>
              <a:rPr lang="en-US" altLang="en-US" u="sng">
                <a:latin typeface="Arial" panose="020B0604020202020204" pitchFamily="34" charset="0"/>
              </a:rPr>
              <a:t>Adrenaline</a:t>
            </a:r>
            <a:r>
              <a:rPr lang="en-US" altLang="en-US">
                <a:latin typeface="Arial" panose="020B0604020202020204" pitchFamily="34" charset="0"/>
              </a:rPr>
              <a:t> in the body that helps prepare for and deal with stress.</a:t>
            </a:r>
          </a:p>
          <a:p>
            <a:pPr eaLnBrk="1" hangingPunct="1">
              <a:buFontTx/>
              <a:buNone/>
            </a:pPr>
            <a:r>
              <a:rPr lang="en-US" altLang="en-US">
                <a:latin typeface="Arial" panose="020B0604020202020204" pitchFamily="34" charset="0"/>
              </a:rPr>
              <a:t>	-Also regulates kidney function.</a:t>
            </a:r>
          </a:p>
          <a:p>
            <a:pPr eaLnBrk="1" hangingPunct="1">
              <a:buFontTx/>
              <a:buNone/>
            </a:pPr>
            <a:endParaRPr lang="en-US" altLang="en-US">
              <a:latin typeface="Arial" panose="020B0604020202020204" pitchFamily="34" charset="0"/>
            </a:endParaRPr>
          </a:p>
        </p:txBody>
      </p:sp>
      <p:pic>
        <p:nvPicPr>
          <p:cNvPr id="7172" name="Picture 4" descr="illu_adrenal_gland">
            <a:extLst>
              <a:ext uri="{FF2B5EF4-FFF2-40B4-BE49-F238E27FC236}">
                <a16:creationId xmlns:a16="http://schemas.microsoft.com/office/drawing/2014/main" id="{B4AAC5AD-1064-4F2A-880A-C9917A8B8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0106" y="647698"/>
            <a:ext cx="4917661" cy="5562601"/>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E118-04C5-4ECD-A2E6-AC06089CEEA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Cortisol</a:t>
            </a:r>
          </a:p>
        </p:txBody>
      </p:sp>
      <p:pic>
        <p:nvPicPr>
          <p:cNvPr id="2050" name="Picture 2" descr="See the source image">
            <a:extLst>
              <a:ext uri="{FF2B5EF4-FFF2-40B4-BE49-F238E27FC236}">
                <a16:creationId xmlns:a16="http://schemas.microsoft.com/office/drawing/2014/main" id="{9A5DDD70-D60D-4600-80C3-9010B57B8A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322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337D8A3A-0265-43B9-B80F-A2CE228081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38625" y="457200"/>
            <a:ext cx="371475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2102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62AAEE-99D2-4FE3-B08C-0D553408F07F}"/>
              </a:ext>
            </a:extLst>
          </p:cNvPr>
          <p:cNvSpPr>
            <a:spLocks noGrp="1" noChangeArrowheads="1"/>
          </p:cNvSpPr>
          <p:nvPr>
            <p:ph type="title"/>
          </p:nvPr>
        </p:nvSpPr>
        <p:spPr>
          <a:xfrm>
            <a:off x="648930" y="629266"/>
            <a:ext cx="9252154" cy="1223983"/>
          </a:xfrm>
        </p:spPr>
        <p:txBody>
          <a:bodyPr>
            <a:normAutofit/>
          </a:bodyPr>
          <a:lstStyle/>
          <a:p>
            <a:pPr eaLnBrk="1" hangingPunct="1"/>
            <a:r>
              <a:rPr lang="en-US" altLang="en-US" b="1">
                <a:latin typeface="Arial" panose="020B0604020202020204" pitchFamily="34" charset="0"/>
              </a:rPr>
              <a:t>Interaction of Glands</a:t>
            </a:r>
          </a:p>
        </p:txBody>
      </p:sp>
      <p:sp>
        <p:nvSpPr>
          <p:cNvPr id="10243" name="Rectangle 3">
            <a:extLst>
              <a:ext uri="{FF2B5EF4-FFF2-40B4-BE49-F238E27FC236}">
                <a16:creationId xmlns:a16="http://schemas.microsoft.com/office/drawing/2014/main" id="{DAF70588-2ACE-40A6-881C-380C72A780B0}"/>
              </a:ext>
            </a:extLst>
          </p:cNvPr>
          <p:cNvSpPr>
            <a:spLocks noGrp="1" noChangeArrowheads="1"/>
          </p:cNvSpPr>
          <p:nvPr>
            <p:ph idx="1"/>
          </p:nvPr>
        </p:nvSpPr>
        <p:spPr>
          <a:xfrm>
            <a:off x="1103311" y="2052214"/>
            <a:ext cx="4338409" cy="4196185"/>
          </a:xfrm>
        </p:spPr>
        <p:txBody>
          <a:bodyPr>
            <a:normAutofit/>
          </a:bodyPr>
          <a:lstStyle/>
          <a:p>
            <a:pPr eaLnBrk="1" hangingPunct="1">
              <a:buFontTx/>
              <a:buNone/>
            </a:pPr>
            <a:r>
              <a:rPr lang="en-US" altLang="en-US">
                <a:latin typeface="Arial" panose="020B0604020202020204" pitchFamily="34" charset="0"/>
              </a:rPr>
              <a:t>	The hypothalamus is located in the </a:t>
            </a:r>
            <a:r>
              <a:rPr lang="en-US" altLang="en-US" b="1">
                <a:latin typeface="Arial" panose="020B0604020202020204" pitchFamily="34" charset="0"/>
              </a:rPr>
              <a:t>brain </a:t>
            </a:r>
            <a:r>
              <a:rPr lang="en-US" altLang="en-US">
                <a:latin typeface="Arial" panose="020B0604020202020204" pitchFamily="34" charset="0"/>
              </a:rPr>
              <a:t>and controls the release of hormones from the </a:t>
            </a:r>
            <a:r>
              <a:rPr lang="en-US" altLang="en-US" b="1">
                <a:latin typeface="Arial" panose="020B0604020202020204" pitchFamily="34" charset="0"/>
              </a:rPr>
              <a:t>pituitary</a:t>
            </a:r>
            <a:r>
              <a:rPr lang="en-US" altLang="en-US">
                <a:latin typeface="Arial" panose="020B0604020202020204" pitchFamily="34" charset="0"/>
              </a:rPr>
              <a:t> gland. It is an important link between the endocrine and nervous systems. </a:t>
            </a:r>
          </a:p>
          <a:p>
            <a:pPr eaLnBrk="1" hangingPunct="1">
              <a:buFontTx/>
              <a:buNone/>
            </a:pPr>
            <a:endParaRPr lang="en-US" altLang="en-US">
              <a:latin typeface="Arial" panose="020B0604020202020204" pitchFamily="34" charset="0"/>
            </a:endParaRPr>
          </a:p>
        </p:txBody>
      </p:sp>
      <p:pic>
        <p:nvPicPr>
          <p:cNvPr id="10244" name="Picture 4" descr="Hypothalamus">
            <a:extLst>
              <a:ext uri="{FF2B5EF4-FFF2-40B4-BE49-F238E27FC236}">
                <a16:creationId xmlns:a16="http://schemas.microsoft.com/office/drawing/2014/main" id="{4040C06E-F10A-47FB-BAFC-B876DD930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58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a:extLst>
              <a:ext uri="{FF2B5EF4-FFF2-40B4-BE49-F238E27FC236}">
                <a16:creationId xmlns:a16="http://schemas.microsoft.com/office/drawing/2014/main" id="{950F35C6-018A-4F5B-8A7E-7B675F6BC486}"/>
              </a:ext>
            </a:extLst>
          </p:cNvPr>
          <p:cNvSpPr>
            <a:spLocks noChangeArrowheads="1"/>
          </p:cNvSpPr>
          <p:nvPr/>
        </p:nvSpPr>
        <p:spPr bwMode="auto">
          <a:xfrm>
            <a:off x="5715000" y="5943600"/>
            <a:ext cx="4648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600"/>
              </a:spcAft>
              <a:buFontTx/>
              <a:buNone/>
            </a:pPr>
            <a:r>
              <a:rPr lang="en-US" altLang="en-US" sz="1400">
                <a:latin typeface="Arial" panose="020B0604020202020204" pitchFamily="34" charset="0"/>
              </a:rPr>
              <a:t>http://www.biocfarm.unibo.it/aunsnc/images/3D%20Objects/Hypothalamus.gif</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fontScale="92500" lnSpcReduction="20000"/>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extLst>
              <p:ext uri="{D42A27DB-BD31-4B8C-83A1-F6EECF244321}">
                <p14:modId xmlns:p14="http://schemas.microsoft.com/office/powerpoint/2010/main" val="164527266"/>
              </p:ext>
            </p:extLst>
          </p:nvPr>
        </p:nvGraphicFramePr>
        <p:xfrm>
          <a:off x="131428" y="971255"/>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5402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Lobes of the brain </a:t>
            </a:r>
            <a:endParaRPr lang="en-GB">
              <a:solidFill>
                <a:srgbClr val="FFFFFF"/>
              </a:solidFill>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3767"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Acronym to help remember the 4 lobes of the brain: </a:t>
            </a:r>
          </a:p>
          <a:p>
            <a:r>
              <a:rPr lang="en-US" sz="2000" dirty="0">
                <a:solidFill>
                  <a:srgbClr val="FFFFFF"/>
                </a:solidFill>
              </a:rPr>
              <a:t> FTOP: </a:t>
            </a:r>
            <a:r>
              <a:rPr lang="en-US" sz="2000" dirty="0">
                <a:solidFill>
                  <a:srgbClr val="FFFFFF"/>
                </a:solidFill>
                <a:highlight>
                  <a:srgbClr val="FFFF00"/>
                </a:highlight>
              </a:rPr>
              <a:t>Freud</a:t>
            </a:r>
            <a:r>
              <a:rPr lang="en-US" sz="2000" dirty="0">
                <a:solidFill>
                  <a:srgbClr val="FFFFFF"/>
                </a:solidFill>
              </a:rPr>
              <a:t> </a:t>
            </a:r>
            <a:r>
              <a:rPr lang="en-US" sz="2000">
                <a:solidFill>
                  <a:srgbClr val="FFFFFF"/>
                </a:solidFill>
              </a:rPr>
              <a:t>Tore</a:t>
            </a:r>
            <a:r>
              <a:rPr lang="en-US" sz="2000" dirty="0">
                <a:solidFill>
                  <a:srgbClr val="FFFFFF"/>
                </a:solidFill>
              </a:rPr>
              <a:t> </a:t>
            </a:r>
            <a:r>
              <a:rPr lang="en-US" sz="2000">
                <a:solidFill>
                  <a:srgbClr val="FFFFFF"/>
                </a:solidFill>
              </a:rPr>
              <a:t>his</a:t>
            </a:r>
            <a:r>
              <a:rPr lang="en-US" sz="2000" dirty="0">
                <a:solidFill>
                  <a:srgbClr val="FFFFFF"/>
                </a:solidFill>
              </a:rPr>
              <a:t> </a:t>
            </a:r>
            <a:r>
              <a:rPr lang="en-US" sz="2000" dirty="0">
                <a:solidFill>
                  <a:srgbClr val="FFFFFF"/>
                </a:solidFill>
                <a:highlight>
                  <a:srgbClr val="008000"/>
                </a:highlight>
              </a:rPr>
              <a:t>Pants </a:t>
            </a:r>
            <a:r>
              <a:rPr lang="en-US" sz="2000">
                <a:solidFill>
                  <a:srgbClr val="FFFFFF"/>
                </a:solidFill>
              </a:rPr>
              <a:t>Off </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6671224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429768" y="411480"/>
            <a:ext cx="11201400" cy="1106424"/>
          </a:xfrm>
        </p:spPr>
        <p:txBody>
          <a:bodyPr>
            <a:normAutofit/>
          </a:bodyPr>
          <a:lstStyle/>
          <a:p>
            <a:r>
              <a:rPr lang="en-US" sz="3600"/>
              <a:t>Lobes of the brain </a:t>
            </a:r>
            <a:endParaRPr lang="en-GB" sz="36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10353" r="6587"/>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7938752" y="2020824"/>
            <a:ext cx="3455097" cy="3959352"/>
          </a:xfrm>
        </p:spPr>
        <p:txBody>
          <a:bodyPr anchor="ctr">
            <a:normAutofit/>
          </a:bodyPr>
          <a:lstStyle/>
          <a:p>
            <a:r>
              <a:rPr lang="en-US" sz="1800"/>
              <a:t>Acronym to help remember the 4 lobes of the brain: </a:t>
            </a:r>
          </a:p>
          <a:p>
            <a:r>
              <a:rPr lang="en-US" sz="1800"/>
              <a:t> FTOP: </a:t>
            </a:r>
            <a:r>
              <a:rPr lang="en-US" sz="1800">
                <a:highlight>
                  <a:srgbClr val="FFFF00"/>
                </a:highlight>
              </a:rPr>
              <a:t>Freud</a:t>
            </a:r>
            <a:r>
              <a:rPr lang="en-US" sz="1800"/>
              <a:t> Tore his </a:t>
            </a:r>
            <a:r>
              <a:rPr lang="en-US" sz="1800">
                <a:highlight>
                  <a:srgbClr val="008000"/>
                </a:highlight>
              </a:rPr>
              <a:t>Pants </a:t>
            </a:r>
            <a:r>
              <a:rPr lang="en-US" sz="1800"/>
              <a:t>Off </a:t>
            </a:r>
          </a:p>
          <a:p>
            <a:endParaRPr lang="en-US" sz="1800"/>
          </a:p>
          <a:p>
            <a:endParaRPr lang="en-GB" sz="1800"/>
          </a:p>
        </p:txBody>
      </p:sp>
    </p:spTree>
    <p:extLst>
      <p:ext uri="{BB962C8B-B14F-4D97-AF65-F5344CB8AC3E}">
        <p14:creationId xmlns:p14="http://schemas.microsoft.com/office/powerpoint/2010/main" val="663594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6A2C8-3B48-4FA6-8ABF-2CFE84F073FF}"/>
              </a:ext>
            </a:extLst>
          </p:cNvPr>
          <p:cNvSpPr>
            <a:spLocks noGrp="1"/>
          </p:cNvSpPr>
          <p:nvPr>
            <p:ph type="title"/>
          </p:nvPr>
        </p:nvSpPr>
        <p:spPr>
          <a:xfrm>
            <a:off x="429768" y="411480"/>
            <a:ext cx="11201400" cy="1106424"/>
          </a:xfrm>
        </p:spPr>
        <p:txBody>
          <a:bodyPr>
            <a:normAutofit/>
          </a:bodyPr>
          <a:lstStyle/>
          <a:p>
            <a:r>
              <a:rPr lang="en-US" sz="3600"/>
              <a:t>Occipital lobe </a:t>
            </a:r>
            <a:endParaRPr lang="en-GB" sz="3600"/>
          </a:p>
        </p:txBody>
      </p:sp>
      <p:sp>
        <p:nvSpPr>
          <p:cNvPr id="8"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an animal&#10;&#10;Description automatically generated">
            <a:extLst>
              <a:ext uri="{FF2B5EF4-FFF2-40B4-BE49-F238E27FC236}">
                <a16:creationId xmlns:a16="http://schemas.microsoft.com/office/drawing/2014/main" id="{15EA23FD-43B5-4B71-B389-6A3742A83FCE}"/>
              </a:ext>
            </a:extLst>
          </p:cNvPr>
          <p:cNvPicPr>
            <a:picLocks noChangeAspect="1"/>
          </p:cNvPicPr>
          <p:nvPr/>
        </p:nvPicPr>
        <p:blipFill rotWithShape="1">
          <a:blip r:embed="rId2">
            <a:extLst>
              <a:ext uri="{28A0092B-C50C-407E-A947-70E740481C1C}">
                <a14:useLocalDpi xmlns:a14="http://schemas.microsoft.com/office/drawing/2010/main" val="0"/>
              </a:ext>
            </a:extLst>
          </a:blip>
          <a:srcRect r="997"/>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63205C6-6AFA-48C5-A2D3-6331B6F8E7C8}"/>
              </a:ext>
            </a:extLst>
          </p:cNvPr>
          <p:cNvSpPr>
            <a:spLocks noGrp="1"/>
          </p:cNvSpPr>
          <p:nvPr>
            <p:ph idx="1"/>
          </p:nvPr>
        </p:nvSpPr>
        <p:spPr>
          <a:xfrm>
            <a:off x="7938752" y="2020824"/>
            <a:ext cx="3455097" cy="3959352"/>
          </a:xfrm>
        </p:spPr>
        <p:txBody>
          <a:bodyPr anchor="ctr">
            <a:normAutofit/>
          </a:bodyPr>
          <a:lstStyle/>
          <a:p>
            <a:r>
              <a:rPr lang="en-US" sz="1800"/>
              <a:t>Occipital Lobe: Use the “Occ” part of the word Occipital and imagine an octopus.  Since the occipital lobe processes visual information, picture eyeballs instead of suckers on the tentacles. Always good to make your image scary if you can. </a:t>
            </a:r>
          </a:p>
          <a:p>
            <a:endParaRPr lang="en-US" sz="1800"/>
          </a:p>
          <a:p>
            <a:endParaRPr lang="en-GB" sz="1800"/>
          </a:p>
        </p:txBody>
      </p:sp>
    </p:spTree>
    <p:extLst>
      <p:ext uri="{BB962C8B-B14F-4D97-AF65-F5344CB8AC3E}">
        <p14:creationId xmlns:p14="http://schemas.microsoft.com/office/powerpoint/2010/main" val="36285568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14754-1667-40B8-84C3-1F154F3FC4AA}"/>
              </a:ext>
            </a:extLst>
          </p:cNvPr>
          <p:cNvSpPr>
            <a:spLocks noGrp="1"/>
          </p:cNvSpPr>
          <p:nvPr>
            <p:ph type="title"/>
          </p:nvPr>
        </p:nvSpPr>
        <p:spPr>
          <a:xfrm>
            <a:off x="429768" y="411480"/>
            <a:ext cx="11201400" cy="1106424"/>
          </a:xfrm>
        </p:spPr>
        <p:txBody>
          <a:bodyPr>
            <a:normAutofit/>
          </a:bodyPr>
          <a:lstStyle/>
          <a:p>
            <a:r>
              <a:rPr lang="en-US" sz="2300"/>
              <a:t>Parietal lobe </a:t>
            </a:r>
            <a:br>
              <a:rPr lang="en-US" sz="2300"/>
            </a:br>
            <a:br>
              <a:rPr lang="en-US" sz="2300"/>
            </a:br>
            <a:endParaRPr lang="en-GB" sz="23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drawing&#10;&#10;Description automatically generated">
            <a:extLst>
              <a:ext uri="{FF2B5EF4-FFF2-40B4-BE49-F238E27FC236}">
                <a16:creationId xmlns:a16="http://schemas.microsoft.com/office/drawing/2014/main" id="{584C164D-1D68-42EC-9750-0A38F54CD9E8}"/>
              </a:ext>
            </a:extLst>
          </p:cNvPr>
          <p:cNvPicPr>
            <a:picLocks noChangeAspect="1"/>
          </p:cNvPicPr>
          <p:nvPr/>
        </p:nvPicPr>
        <p:blipFill rotWithShape="1">
          <a:blip r:embed="rId2">
            <a:extLst>
              <a:ext uri="{28A0092B-C50C-407E-A947-70E740481C1C}">
                <a14:useLocalDpi xmlns:a14="http://schemas.microsoft.com/office/drawing/2010/main" val="0"/>
              </a:ext>
            </a:extLst>
          </a:blip>
          <a:srcRect r="2" b="10106"/>
          <a:stretch/>
        </p:blipFill>
        <p:spPr>
          <a:xfrm>
            <a:off x="429768" y="1721922"/>
            <a:ext cx="6704891" cy="4520559"/>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54C6DA-B62C-4307-8070-F4621C5B9EE6}"/>
              </a:ext>
            </a:extLst>
          </p:cNvPr>
          <p:cNvSpPr>
            <a:spLocks noGrp="1"/>
          </p:cNvSpPr>
          <p:nvPr>
            <p:ph idx="1"/>
          </p:nvPr>
        </p:nvSpPr>
        <p:spPr>
          <a:xfrm>
            <a:off x="7938752" y="2020824"/>
            <a:ext cx="3455097" cy="3959352"/>
          </a:xfrm>
        </p:spPr>
        <p:txBody>
          <a:bodyPr anchor="ctr">
            <a:normAutofit/>
          </a:bodyPr>
          <a:lstStyle/>
          <a:p>
            <a:r>
              <a:rPr lang="en-US" sz="1800"/>
              <a:t>Parietal Lobe: processes sensory information.  Use a “piranha” fish as your mnemonic.  The piranha bites you on the top of the head (where the parietal lobe is located).  That’s a sensation the parietal lobe would process. </a:t>
            </a:r>
            <a:endParaRPr lang="en-GB" sz="1800"/>
          </a:p>
        </p:txBody>
      </p:sp>
    </p:spTree>
    <p:extLst>
      <p:ext uri="{BB962C8B-B14F-4D97-AF65-F5344CB8AC3E}">
        <p14:creationId xmlns:p14="http://schemas.microsoft.com/office/powerpoint/2010/main" val="32441795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C6A6E-FD1E-4420-AF73-1C980B263135}"/>
              </a:ext>
            </a:extLst>
          </p:cNvPr>
          <p:cNvSpPr>
            <a:spLocks noGrp="1"/>
          </p:cNvSpPr>
          <p:nvPr>
            <p:ph type="title"/>
          </p:nvPr>
        </p:nvSpPr>
        <p:spPr>
          <a:xfrm>
            <a:off x="762001" y="803325"/>
            <a:ext cx="5314536" cy="1325563"/>
          </a:xfrm>
        </p:spPr>
        <p:txBody>
          <a:bodyPr>
            <a:normAutofit/>
          </a:bodyPr>
          <a:lstStyle/>
          <a:p>
            <a:r>
              <a:rPr lang="en-US" sz="2800"/>
              <a:t>Frontal lobe</a:t>
            </a:r>
            <a:br>
              <a:rPr lang="en-US" sz="2800"/>
            </a:br>
            <a:br>
              <a:rPr lang="en-US" sz="2800"/>
            </a:br>
            <a:endParaRPr lang="en-GB" sz="2800"/>
          </a:p>
        </p:txBody>
      </p:sp>
      <p:sp>
        <p:nvSpPr>
          <p:cNvPr id="3" name="Content Placeholder 2">
            <a:extLst>
              <a:ext uri="{FF2B5EF4-FFF2-40B4-BE49-F238E27FC236}">
                <a16:creationId xmlns:a16="http://schemas.microsoft.com/office/drawing/2014/main" id="{68673690-3FD2-4458-908A-736341E2B46D}"/>
              </a:ext>
            </a:extLst>
          </p:cNvPr>
          <p:cNvSpPr>
            <a:spLocks noGrp="1"/>
          </p:cNvSpPr>
          <p:nvPr>
            <p:ph idx="1"/>
          </p:nvPr>
        </p:nvSpPr>
        <p:spPr>
          <a:xfrm>
            <a:off x="762000" y="2279018"/>
            <a:ext cx="5314543" cy="3375920"/>
          </a:xfrm>
        </p:spPr>
        <p:txBody>
          <a:bodyPr anchor="t">
            <a:normAutofit/>
          </a:bodyPr>
          <a:lstStyle/>
          <a:p>
            <a:r>
              <a:rPr lang="en-US" sz="1800"/>
              <a:t> Frontal Lobe: the frontal lobe is where complex thinking occurs.  Use “front door” as your mnemonic.  Put the front door on your forehead and put Einstein (complex thinker) behind the door. </a:t>
            </a:r>
          </a:p>
          <a:p>
            <a:pPr marL="0" indent="0">
              <a:buNone/>
            </a:pPr>
            <a:r>
              <a:rPr lang="en-US" sz="1800"/>
              <a:t> </a:t>
            </a:r>
          </a:p>
          <a:p>
            <a:pPr marL="0" indent="0">
              <a:buNone/>
            </a:pPr>
            <a:r>
              <a:rPr lang="en-US" sz="1800"/>
              <a:t> </a:t>
            </a:r>
            <a:endParaRPr lang="en-GB" sz="1800"/>
          </a:p>
        </p:txBody>
      </p:sp>
      <p:pic>
        <p:nvPicPr>
          <p:cNvPr id="5" name="Picture 4" descr="A close up of a map&#10;&#10;Description automatically generated">
            <a:extLst>
              <a:ext uri="{FF2B5EF4-FFF2-40B4-BE49-F238E27FC236}">
                <a16:creationId xmlns:a16="http://schemas.microsoft.com/office/drawing/2014/main" id="{99327F18-E812-4725-AEEF-4D16D6057C34}"/>
              </a:ext>
            </a:extLst>
          </p:cNvPr>
          <p:cNvPicPr>
            <a:picLocks noChangeAspect="1"/>
          </p:cNvPicPr>
          <p:nvPr/>
        </p:nvPicPr>
        <p:blipFill rotWithShape="1">
          <a:blip r:embed="rId2">
            <a:extLst>
              <a:ext uri="{28A0092B-C50C-407E-A947-70E740481C1C}">
                <a14:useLocalDpi xmlns:a14="http://schemas.microsoft.com/office/drawing/2010/main" val="0"/>
              </a:ext>
            </a:extLst>
          </a:blip>
          <a:srcRect l="3768" r="-2"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5609565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76B8B-4719-49D8-857A-071186ABED19}"/>
              </a:ext>
            </a:extLst>
          </p:cNvPr>
          <p:cNvSpPr>
            <a:spLocks noGrp="1"/>
          </p:cNvSpPr>
          <p:nvPr>
            <p:ph type="title"/>
          </p:nvPr>
        </p:nvSpPr>
        <p:spPr>
          <a:xfrm>
            <a:off x="429768" y="411480"/>
            <a:ext cx="11201400" cy="1106424"/>
          </a:xfrm>
        </p:spPr>
        <p:txBody>
          <a:bodyPr>
            <a:normAutofit/>
          </a:bodyPr>
          <a:lstStyle/>
          <a:p>
            <a:r>
              <a:rPr lang="en-US" sz="2300"/>
              <a:t>Temporal lobe</a:t>
            </a:r>
            <a:br>
              <a:rPr lang="en-US" sz="2300"/>
            </a:br>
            <a:br>
              <a:rPr lang="en-US" sz="2300"/>
            </a:br>
            <a:r>
              <a:rPr lang="en-US" sz="2300"/>
              <a:t> </a:t>
            </a:r>
            <a:endParaRPr lang="en-GB" sz="23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picture containing drawing&#10;&#10;Description automatically generated">
            <a:extLst>
              <a:ext uri="{FF2B5EF4-FFF2-40B4-BE49-F238E27FC236}">
                <a16:creationId xmlns:a16="http://schemas.microsoft.com/office/drawing/2014/main" id="{C0A5947C-9BA9-4F67-8C7F-4706BC4761AE}"/>
              </a:ext>
            </a:extLst>
          </p:cNvPr>
          <p:cNvPicPr>
            <a:picLocks noChangeAspect="1"/>
          </p:cNvPicPr>
          <p:nvPr/>
        </p:nvPicPr>
        <p:blipFill rotWithShape="1">
          <a:blip r:embed="rId2">
            <a:extLst>
              <a:ext uri="{28A0092B-C50C-407E-A947-70E740481C1C}">
                <a14:useLocalDpi xmlns:a14="http://schemas.microsoft.com/office/drawing/2010/main" val="0"/>
              </a:ext>
            </a:extLst>
          </a:blip>
          <a:srcRect t="242" r="1" b="1"/>
          <a:stretch/>
        </p:blipFill>
        <p:spPr>
          <a:xfrm>
            <a:off x="429768" y="2027459"/>
            <a:ext cx="6702552" cy="3900361"/>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04B518-5B60-4B2E-8A05-0DEBE702B93F}"/>
              </a:ext>
            </a:extLst>
          </p:cNvPr>
          <p:cNvSpPr>
            <a:spLocks noGrp="1"/>
          </p:cNvSpPr>
          <p:nvPr>
            <p:ph idx="1"/>
          </p:nvPr>
        </p:nvSpPr>
        <p:spPr>
          <a:xfrm>
            <a:off x="7938752" y="2020824"/>
            <a:ext cx="3455097" cy="3959352"/>
          </a:xfrm>
        </p:spPr>
        <p:txBody>
          <a:bodyPr anchor="ctr">
            <a:normAutofit/>
          </a:bodyPr>
          <a:lstStyle/>
          <a:p>
            <a:r>
              <a:rPr lang="en-US" sz="1800"/>
              <a:t>Temporal Lobe: the temporal lobe is where auditory processing occurs.  Use “tempo” as your mnemonic and picture a metronome above your ear (where the temporal lobe is located). </a:t>
            </a:r>
            <a:endParaRPr lang="en-GB" sz="1800"/>
          </a:p>
        </p:txBody>
      </p:sp>
    </p:spTree>
    <p:extLst>
      <p:ext uri="{BB962C8B-B14F-4D97-AF65-F5344CB8AC3E}">
        <p14:creationId xmlns:p14="http://schemas.microsoft.com/office/powerpoint/2010/main" val="5898917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1D897-5179-4783-ADBA-13FF450E46E3}"/>
              </a:ext>
            </a:extLst>
          </p:cNvPr>
          <p:cNvSpPr>
            <a:spLocks noGrp="1"/>
          </p:cNvSpPr>
          <p:nvPr>
            <p:ph type="title"/>
          </p:nvPr>
        </p:nvSpPr>
        <p:spPr>
          <a:xfrm>
            <a:off x="429768" y="411480"/>
            <a:ext cx="11201400" cy="1106424"/>
          </a:xfrm>
        </p:spPr>
        <p:txBody>
          <a:bodyPr>
            <a:normAutofit/>
          </a:bodyPr>
          <a:lstStyle/>
          <a:p>
            <a:r>
              <a:rPr lang="en-GB" sz="3600"/>
              <a:t>The Brain’s Limbic System</a:t>
            </a:r>
            <a:br>
              <a:rPr lang="en-GB" sz="3600"/>
            </a:br>
            <a:r>
              <a:rPr lang="en-GB" sz="3600"/>
              <a:t> </a:t>
            </a:r>
          </a:p>
        </p:txBody>
      </p:sp>
      <p:sp>
        <p:nvSpPr>
          <p:cNvPr id="22" name="Rectangle 2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descr="A picture containing drawing&#10;&#10;Description automatically generated">
            <a:extLst>
              <a:ext uri="{FF2B5EF4-FFF2-40B4-BE49-F238E27FC236}">
                <a16:creationId xmlns:a16="http://schemas.microsoft.com/office/drawing/2014/main" id="{2C6A39AB-BB37-4C4D-A8C1-10F8AD30A0BB}"/>
              </a:ext>
            </a:extLst>
          </p:cNvPr>
          <p:cNvPicPr>
            <a:picLocks noChangeAspect="1"/>
          </p:cNvPicPr>
          <p:nvPr/>
        </p:nvPicPr>
        <p:blipFill rotWithShape="1">
          <a:blip r:embed="rId2">
            <a:extLst>
              <a:ext uri="{28A0092B-C50C-407E-A947-70E740481C1C}">
                <a14:useLocalDpi xmlns:a14="http://schemas.microsoft.com/office/drawing/2010/main" val="0"/>
              </a:ext>
            </a:extLst>
          </a:blip>
          <a:srcRect r="9003" b="-2"/>
          <a:stretch/>
        </p:blipFill>
        <p:spPr>
          <a:xfrm>
            <a:off x="737144" y="1719072"/>
            <a:ext cx="6087800" cy="4517136"/>
          </a:xfrm>
          <a:prstGeom prst="rect">
            <a:avLst/>
          </a:prstGeom>
        </p:spPr>
      </p:pic>
      <p:sp useBgFill="1">
        <p:nvSpPr>
          <p:cNvPr id="24" name="Rectangle 2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F1B5B1D-60F2-4662-9CA9-9C476CD4803A}"/>
              </a:ext>
            </a:extLst>
          </p:cNvPr>
          <p:cNvSpPr>
            <a:spLocks noGrp="1"/>
          </p:cNvSpPr>
          <p:nvPr>
            <p:ph idx="1"/>
          </p:nvPr>
        </p:nvSpPr>
        <p:spPr>
          <a:xfrm>
            <a:off x="7938752" y="2020824"/>
            <a:ext cx="3455097" cy="3959352"/>
          </a:xfrm>
        </p:spPr>
        <p:txBody>
          <a:bodyPr anchor="ctr">
            <a:normAutofit/>
          </a:bodyPr>
          <a:lstStyle/>
          <a:p>
            <a:r>
              <a:rPr lang="en-GB" sz="1800"/>
              <a:t>Acronym: “HATCH” </a:t>
            </a:r>
          </a:p>
          <a:p>
            <a:endParaRPr lang="en-GB" sz="1800"/>
          </a:p>
          <a:p>
            <a:r>
              <a:rPr lang="en-GB" sz="1800"/>
              <a:t>Hippocampus</a:t>
            </a:r>
          </a:p>
          <a:p>
            <a:r>
              <a:rPr lang="en-GB" sz="1800"/>
              <a:t>Amygdala</a:t>
            </a:r>
          </a:p>
          <a:p>
            <a:r>
              <a:rPr lang="en-GB" sz="1800"/>
              <a:t>Thalamus</a:t>
            </a:r>
          </a:p>
          <a:p>
            <a:r>
              <a:rPr lang="en-GB" sz="1800"/>
              <a:t>Cerebellum</a:t>
            </a:r>
          </a:p>
          <a:p>
            <a:r>
              <a:rPr lang="en-GB" sz="1800"/>
              <a:t> Hypothalamus </a:t>
            </a:r>
          </a:p>
        </p:txBody>
      </p:sp>
    </p:spTree>
    <p:extLst>
      <p:ext uri="{BB962C8B-B14F-4D97-AF65-F5344CB8AC3E}">
        <p14:creationId xmlns:p14="http://schemas.microsoft.com/office/powerpoint/2010/main" val="2219905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96533-6454-4417-B3C1-32F1E1198290}"/>
              </a:ext>
            </a:extLst>
          </p:cNvPr>
          <p:cNvSpPr>
            <a:spLocks noGrp="1"/>
          </p:cNvSpPr>
          <p:nvPr>
            <p:ph type="title"/>
          </p:nvPr>
        </p:nvSpPr>
        <p:spPr>
          <a:xfrm>
            <a:off x="997427" y="997479"/>
            <a:ext cx="10261938" cy="1258574"/>
          </a:xfrm>
        </p:spPr>
        <p:txBody>
          <a:bodyPr>
            <a:normAutofit/>
          </a:bodyPr>
          <a:lstStyle/>
          <a:p>
            <a:r>
              <a:rPr lang="en-US" dirty="0"/>
              <a:t>Hippocampus </a:t>
            </a:r>
            <a:endParaRPr lang="en-GB" dirty="0"/>
          </a:p>
        </p:txBody>
      </p:sp>
      <p:pic>
        <p:nvPicPr>
          <p:cNvPr id="5" name="Picture 4" descr="A picture containing drawing&#10;&#10;Description automatically generated">
            <a:extLst>
              <a:ext uri="{FF2B5EF4-FFF2-40B4-BE49-F238E27FC236}">
                <a16:creationId xmlns:a16="http://schemas.microsoft.com/office/drawing/2014/main" id="{A3615EB2-DD82-4D30-9C79-66A3D4563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63" y="2839792"/>
            <a:ext cx="3029137" cy="2409541"/>
          </a:xfrm>
          <a:prstGeom prst="rect">
            <a:avLst/>
          </a:prstGeom>
        </p:spPr>
      </p:pic>
      <p:sp>
        <p:nvSpPr>
          <p:cNvPr id="3" name="Content Placeholder 2">
            <a:extLst>
              <a:ext uri="{FF2B5EF4-FFF2-40B4-BE49-F238E27FC236}">
                <a16:creationId xmlns:a16="http://schemas.microsoft.com/office/drawing/2014/main" id="{DBC36218-DFED-4417-8EDE-DBB644D9A03D}"/>
              </a:ext>
            </a:extLst>
          </p:cNvPr>
          <p:cNvSpPr>
            <a:spLocks noGrp="1"/>
          </p:cNvSpPr>
          <p:nvPr>
            <p:ph idx="1"/>
          </p:nvPr>
        </p:nvSpPr>
        <p:spPr>
          <a:xfrm>
            <a:off x="5057361" y="2750824"/>
            <a:ext cx="6202002" cy="3141976"/>
          </a:xfrm>
        </p:spPr>
        <p:txBody>
          <a:bodyPr>
            <a:normAutofit/>
          </a:bodyPr>
          <a:lstStyle/>
          <a:p>
            <a:r>
              <a:rPr lang="en-US" sz="2400"/>
              <a:t>Hippocampus: involved in memory.  Use “hippo-compass”: picture a hippo who is lost and can’t remember how to get home, so he’s using a compass. </a:t>
            </a:r>
          </a:p>
          <a:p>
            <a:pPr marL="0" indent="0">
              <a:buNone/>
            </a:pPr>
            <a:endParaRPr lang="en-US" sz="2400"/>
          </a:p>
          <a:p>
            <a:pPr marL="0" indent="0">
              <a:buNone/>
            </a:pPr>
            <a:endParaRPr lang="en-GB" sz="2400"/>
          </a:p>
        </p:txBody>
      </p:sp>
    </p:spTree>
    <p:extLst>
      <p:ext uri="{BB962C8B-B14F-4D97-AF65-F5344CB8AC3E}">
        <p14:creationId xmlns:p14="http://schemas.microsoft.com/office/powerpoint/2010/main" val="10138747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DB8-D465-4C10-86C5-499C26CB6C2E}"/>
              </a:ext>
            </a:extLst>
          </p:cNvPr>
          <p:cNvSpPr>
            <a:spLocks noGrp="1"/>
          </p:cNvSpPr>
          <p:nvPr>
            <p:ph type="title"/>
          </p:nvPr>
        </p:nvSpPr>
        <p:spPr>
          <a:xfrm>
            <a:off x="6053668" y="803325"/>
            <a:ext cx="5314536" cy="1325563"/>
          </a:xfrm>
        </p:spPr>
        <p:txBody>
          <a:bodyPr>
            <a:normAutofit/>
          </a:bodyPr>
          <a:lstStyle/>
          <a:p>
            <a:r>
              <a:rPr lang="en-US"/>
              <a:t>Amygdala</a:t>
            </a:r>
            <a:endParaRPr lang="en-GB" dirty="0"/>
          </a:p>
        </p:txBody>
      </p:sp>
      <p:pic>
        <p:nvPicPr>
          <p:cNvPr id="7" name="Graphic 6" descr="Brain">
            <a:extLst>
              <a:ext uri="{FF2B5EF4-FFF2-40B4-BE49-F238E27FC236}">
                <a16:creationId xmlns:a16="http://schemas.microsoft.com/office/drawing/2014/main" id="{839BF0F1-8524-4197-9281-F2890C3B1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00C041D9-B858-4511-A854-ED97D83F50EE}"/>
              </a:ext>
            </a:extLst>
          </p:cNvPr>
          <p:cNvSpPr>
            <a:spLocks noGrp="1"/>
          </p:cNvSpPr>
          <p:nvPr>
            <p:ph idx="1"/>
          </p:nvPr>
        </p:nvSpPr>
        <p:spPr>
          <a:xfrm>
            <a:off x="6053667" y="2279018"/>
            <a:ext cx="5314543" cy="3375920"/>
          </a:xfrm>
        </p:spPr>
        <p:txBody>
          <a:bodyPr anchor="t">
            <a:normAutofit/>
          </a:bodyPr>
          <a:lstStyle/>
          <a:p>
            <a:pPr algn="ctr"/>
            <a:r>
              <a:rPr lang="en-US" sz="1800" dirty="0"/>
              <a:t>Amygdala: involved in your fear responses</a:t>
            </a:r>
          </a:p>
          <a:p>
            <a:pPr algn="ctr"/>
            <a:endParaRPr lang="en-US" sz="1800" dirty="0"/>
          </a:p>
          <a:p>
            <a:pPr algn="ctr"/>
            <a:r>
              <a:rPr lang="en-US" sz="1800" dirty="0"/>
              <a:t>Amygdala: if you’re familiar with attack planes, a “MIG” is a scary attack fighter jet. </a:t>
            </a:r>
            <a:endParaRPr lang="en-GB" sz="1800" dirty="0"/>
          </a:p>
        </p:txBody>
      </p:sp>
    </p:spTree>
    <p:extLst>
      <p:ext uri="{BB962C8B-B14F-4D97-AF65-F5344CB8AC3E}">
        <p14:creationId xmlns:p14="http://schemas.microsoft.com/office/powerpoint/2010/main" val="23262286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E27B-9EC8-49C6-94FB-2279A4566A4D}"/>
              </a:ext>
            </a:extLst>
          </p:cNvPr>
          <p:cNvSpPr>
            <a:spLocks noGrp="1"/>
          </p:cNvSpPr>
          <p:nvPr>
            <p:ph type="title"/>
          </p:nvPr>
        </p:nvSpPr>
        <p:spPr/>
        <p:txBody>
          <a:bodyPr/>
          <a:lstStyle/>
          <a:p>
            <a:r>
              <a:rPr lang="en-US" dirty="0"/>
              <a:t>Thalamus </a:t>
            </a:r>
            <a:endParaRPr lang="en-GB" dirty="0"/>
          </a:p>
        </p:txBody>
      </p:sp>
      <p:sp>
        <p:nvSpPr>
          <p:cNvPr id="3" name="Content Placeholder 2">
            <a:extLst>
              <a:ext uri="{FF2B5EF4-FFF2-40B4-BE49-F238E27FC236}">
                <a16:creationId xmlns:a16="http://schemas.microsoft.com/office/drawing/2014/main" id="{BB105651-10EE-4621-9BD6-8338E5EEF0DD}"/>
              </a:ext>
            </a:extLst>
          </p:cNvPr>
          <p:cNvSpPr>
            <a:spLocks noGrp="1"/>
          </p:cNvSpPr>
          <p:nvPr>
            <p:ph idx="1"/>
          </p:nvPr>
        </p:nvSpPr>
        <p:spPr/>
        <p:txBody>
          <a:bodyPr/>
          <a:lstStyle/>
          <a:p>
            <a:r>
              <a:rPr lang="en-US" dirty="0"/>
              <a:t>Thalamus: the thalamus relays information from the body to different areas of the brain for processing.  Picture Hal and Amos as traffic cops. </a:t>
            </a:r>
          </a:p>
          <a:p>
            <a:endParaRPr lang="en-US" dirty="0"/>
          </a:p>
          <a:p>
            <a:endParaRPr lang="en-GB" dirty="0"/>
          </a:p>
        </p:txBody>
      </p:sp>
      <p:pic>
        <p:nvPicPr>
          <p:cNvPr id="5" name="Picture 4" descr="A picture containing game, drawing&#10;&#10;Description automatically generated">
            <a:extLst>
              <a:ext uri="{FF2B5EF4-FFF2-40B4-BE49-F238E27FC236}">
                <a16:creationId xmlns:a16="http://schemas.microsoft.com/office/drawing/2014/main" id="{7D4E49B2-144F-4295-9B19-546F8809A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177" y="3882831"/>
            <a:ext cx="1724025" cy="1724025"/>
          </a:xfrm>
          <a:prstGeom prst="rect">
            <a:avLst/>
          </a:prstGeom>
        </p:spPr>
      </p:pic>
      <p:pic>
        <p:nvPicPr>
          <p:cNvPr id="7" name="Picture 6" descr="A close up of a device&#10;&#10;Description automatically generated">
            <a:extLst>
              <a:ext uri="{FF2B5EF4-FFF2-40B4-BE49-F238E27FC236}">
                <a16:creationId xmlns:a16="http://schemas.microsoft.com/office/drawing/2014/main" id="{1D0255D0-69DC-4F5C-94D6-BCEDFF528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025" y="3644706"/>
            <a:ext cx="2009775" cy="1962150"/>
          </a:xfrm>
          <a:prstGeom prst="rect">
            <a:avLst/>
          </a:prstGeom>
        </p:spPr>
      </p:pic>
      <p:sp>
        <p:nvSpPr>
          <p:cNvPr id="8" name="TextBox 7">
            <a:extLst>
              <a:ext uri="{FF2B5EF4-FFF2-40B4-BE49-F238E27FC236}">
                <a16:creationId xmlns:a16="http://schemas.microsoft.com/office/drawing/2014/main" id="{3B4AB084-CFBE-4901-9C88-E9D23CA7895C}"/>
              </a:ext>
            </a:extLst>
          </p:cNvPr>
          <p:cNvSpPr txBox="1"/>
          <p:nvPr/>
        </p:nvSpPr>
        <p:spPr>
          <a:xfrm>
            <a:off x="3401864" y="4325560"/>
            <a:ext cx="824447" cy="369332"/>
          </a:xfrm>
          <a:prstGeom prst="rect">
            <a:avLst/>
          </a:prstGeom>
          <a:noFill/>
        </p:spPr>
        <p:txBody>
          <a:bodyPr wrap="square" rtlCol="0">
            <a:spAutoFit/>
          </a:bodyPr>
          <a:lstStyle/>
          <a:p>
            <a:r>
              <a:rPr lang="en-US" dirty="0"/>
              <a:t>Hal</a:t>
            </a:r>
            <a:endParaRPr lang="en-GB" dirty="0"/>
          </a:p>
        </p:txBody>
      </p:sp>
      <p:sp>
        <p:nvSpPr>
          <p:cNvPr id="9" name="TextBox 8">
            <a:extLst>
              <a:ext uri="{FF2B5EF4-FFF2-40B4-BE49-F238E27FC236}">
                <a16:creationId xmlns:a16="http://schemas.microsoft.com/office/drawing/2014/main" id="{622271A8-E6CD-43DE-91E8-0E99DB79C279}"/>
              </a:ext>
            </a:extLst>
          </p:cNvPr>
          <p:cNvSpPr txBox="1"/>
          <p:nvPr/>
        </p:nvSpPr>
        <p:spPr>
          <a:xfrm>
            <a:off x="9210907" y="4325560"/>
            <a:ext cx="880947" cy="369332"/>
          </a:xfrm>
          <a:prstGeom prst="rect">
            <a:avLst/>
          </a:prstGeom>
          <a:noFill/>
        </p:spPr>
        <p:txBody>
          <a:bodyPr wrap="square" rtlCol="0">
            <a:spAutoFit/>
          </a:bodyPr>
          <a:lstStyle/>
          <a:p>
            <a:r>
              <a:rPr lang="en-US" dirty="0"/>
              <a:t>Amos </a:t>
            </a:r>
            <a:endParaRPr lang="en-GB" dirty="0"/>
          </a:p>
        </p:txBody>
      </p:sp>
    </p:spTree>
    <p:extLst>
      <p:ext uri="{BB962C8B-B14F-4D97-AF65-F5344CB8AC3E}">
        <p14:creationId xmlns:p14="http://schemas.microsoft.com/office/powerpoint/2010/main" val="23835327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0F5FB6-86DF-46F5-AB2A-C3993F5F1B5A}"/>
              </a:ext>
            </a:extLst>
          </p:cNvPr>
          <p:cNvSpPr>
            <a:spLocks noGrp="1"/>
          </p:cNvSpPr>
          <p:nvPr>
            <p:ph type="title"/>
          </p:nvPr>
        </p:nvSpPr>
        <p:spPr>
          <a:xfrm>
            <a:off x="1115568" y="548640"/>
            <a:ext cx="10168128" cy="1179576"/>
          </a:xfrm>
        </p:spPr>
        <p:txBody>
          <a:bodyPr>
            <a:normAutofit/>
          </a:bodyPr>
          <a:lstStyle/>
          <a:p>
            <a:r>
              <a:rPr lang="en-US" sz="4000"/>
              <a:t>Cerebellum </a:t>
            </a:r>
            <a:endParaRPr lang="en-GB" sz="4000"/>
          </a:p>
        </p:txBody>
      </p:sp>
      <p:sp>
        <p:nvSpPr>
          <p:cNvPr id="9"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2D758E6-1614-4772-A24B-AA9AB9622B20}"/>
              </a:ext>
            </a:extLst>
          </p:cNvPr>
          <p:cNvSpPr>
            <a:spLocks noGrp="1"/>
          </p:cNvSpPr>
          <p:nvPr>
            <p:ph idx="1"/>
          </p:nvPr>
        </p:nvSpPr>
        <p:spPr>
          <a:xfrm>
            <a:off x="1115568" y="2481943"/>
            <a:ext cx="10168128" cy="3695020"/>
          </a:xfrm>
        </p:spPr>
        <p:txBody>
          <a:bodyPr>
            <a:normAutofit/>
          </a:bodyPr>
          <a:lstStyle/>
          <a:p>
            <a:r>
              <a:rPr lang="en-US" sz="2200"/>
              <a:t>Cerebellum: involved in helping you maintain balance.  Picture a tight walker using bells for balance. Or picture your favorite athlete trying to balance a bell on his/her head. </a:t>
            </a:r>
          </a:p>
          <a:p>
            <a:endParaRPr lang="en-US" sz="2200"/>
          </a:p>
          <a:p>
            <a:endParaRPr lang="en-US" sz="2200"/>
          </a:p>
          <a:p>
            <a:pPr marL="0" indent="0">
              <a:buNone/>
            </a:pPr>
            <a:r>
              <a:rPr lang="en-US" sz="2200"/>
              <a:t> </a:t>
            </a:r>
          </a:p>
          <a:p>
            <a:pPr marL="0" indent="0">
              <a:buNone/>
            </a:pPr>
            <a:r>
              <a:rPr lang="en-US" sz="2200"/>
              <a:t> </a:t>
            </a:r>
            <a:endParaRPr lang="en-GB" sz="2200"/>
          </a:p>
        </p:txBody>
      </p:sp>
    </p:spTree>
    <p:extLst>
      <p:ext uri="{BB962C8B-B14F-4D97-AF65-F5344CB8AC3E}">
        <p14:creationId xmlns:p14="http://schemas.microsoft.com/office/powerpoint/2010/main" val="12402262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D81BB-CD80-4C3B-93ED-C78C25DE4FB1}"/>
              </a:ext>
            </a:extLst>
          </p:cNvPr>
          <p:cNvSpPr>
            <a:spLocks noGrp="1"/>
          </p:cNvSpPr>
          <p:nvPr>
            <p:ph type="title"/>
          </p:nvPr>
        </p:nvSpPr>
        <p:spPr>
          <a:xfrm>
            <a:off x="7255564" y="834888"/>
            <a:ext cx="4314645" cy="1268958"/>
          </a:xfrm>
        </p:spPr>
        <p:txBody>
          <a:bodyPr anchor="b">
            <a:normAutofit/>
          </a:bodyPr>
          <a:lstStyle/>
          <a:p>
            <a:r>
              <a:rPr lang="en-US" sz="3200"/>
              <a:t>Hypotalamus </a:t>
            </a:r>
            <a:endParaRPr lang="en-GB" sz="3200"/>
          </a:p>
        </p:txBody>
      </p:sp>
      <p:pic>
        <p:nvPicPr>
          <p:cNvPr id="17" name="Picture 4" descr="Two brown alpacas">
            <a:extLst>
              <a:ext uri="{FF2B5EF4-FFF2-40B4-BE49-F238E27FC236}">
                <a16:creationId xmlns:a16="http://schemas.microsoft.com/office/drawing/2014/main" id="{9D70FE7E-EA4A-7DE7-485D-1E4D7C7E0AB5}"/>
              </a:ext>
            </a:extLst>
          </p:cNvPr>
          <p:cNvPicPr>
            <a:picLocks noChangeAspect="1"/>
          </p:cNvPicPr>
          <p:nvPr/>
        </p:nvPicPr>
        <p:blipFill rotWithShape="1">
          <a:blip r:embed="rId2"/>
          <a:srcRect l="23215" r="11402"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CD1C8B6-EECD-46B6-928A-537BA4C27F70}"/>
              </a:ext>
            </a:extLst>
          </p:cNvPr>
          <p:cNvSpPr>
            <a:spLocks noGrp="1"/>
          </p:cNvSpPr>
          <p:nvPr>
            <p:ph idx="1"/>
          </p:nvPr>
        </p:nvSpPr>
        <p:spPr>
          <a:xfrm>
            <a:off x="7255563" y="2557587"/>
            <a:ext cx="4314645" cy="3717317"/>
          </a:xfrm>
        </p:spPr>
        <p:txBody>
          <a:bodyPr anchor="t">
            <a:normAutofit/>
          </a:bodyPr>
          <a:lstStyle/>
          <a:p>
            <a:r>
              <a:rPr lang="en-US" sz="1800"/>
              <a:t>Hypothalamus: the hypothalamus regulates many of the body’s metabolic processes, thirst, hunger and body temperature.  Use “hypothe-llamas" as your mnemonic. Picture a hypo spraying two thirsty llamas with water to quench their thirst and cool them down. </a:t>
            </a:r>
          </a:p>
          <a:p>
            <a:r>
              <a:rPr lang="en-US" sz="1800"/>
              <a:t> </a:t>
            </a:r>
            <a:endParaRPr lang="en-GB" sz="1800"/>
          </a:p>
        </p:txBody>
      </p:sp>
    </p:spTree>
    <p:extLst>
      <p:ext uri="{BB962C8B-B14F-4D97-AF65-F5344CB8AC3E}">
        <p14:creationId xmlns:p14="http://schemas.microsoft.com/office/powerpoint/2010/main" val="18605468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93B93-3F44-416B-A97D-DF4ECB262B87}"/>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The Brain Stem </a:t>
            </a:r>
            <a:br>
              <a:rPr lang="en-GB" sz="3600">
                <a:solidFill>
                  <a:schemeClr val="tx2"/>
                </a:solidFill>
              </a:rPr>
            </a:br>
            <a:endParaRPr lang="en-GB" sz="3600">
              <a:solidFill>
                <a:schemeClr val="tx2"/>
              </a:solidFill>
            </a:endParaRPr>
          </a:p>
        </p:txBody>
      </p:sp>
      <p:pic>
        <p:nvPicPr>
          <p:cNvPr id="5" name="Picture 4" descr="A picture containing drawing&#10;&#10;Description automatically generated">
            <a:extLst>
              <a:ext uri="{FF2B5EF4-FFF2-40B4-BE49-F238E27FC236}">
                <a16:creationId xmlns:a16="http://schemas.microsoft.com/office/drawing/2014/main" id="{4CCAD99A-6A7E-487C-AC51-0DEA850F8FC2}"/>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9545"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9" name="Group 11">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3" name="Freeform: Shape 12">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3">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7" name="Freeform: Shape 15">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CE8FF99-B26F-4E6C-B820-E0D42DF300C2}"/>
              </a:ext>
            </a:extLst>
          </p:cNvPr>
          <p:cNvSpPr>
            <a:spLocks noGrp="1"/>
          </p:cNvSpPr>
          <p:nvPr>
            <p:ph idx="1"/>
          </p:nvPr>
        </p:nvSpPr>
        <p:spPr>
          <a:xfrm>
            <a:off x="6090574" y="2421682"/>
            <a:ext cx="4977578" cy="3639289"/>
          </a:xfrm>
        </p:spPr>
        <p:txBody>
          <a:bodyPr anchor="ctr">
            <a:normAutofit/>
          </a:bodyPr>
          <a:lstStyle/>
          <a:p>
            <a:r>
              <a:rPr lang="en-US" sz="1800">
                <a:solidFill>
                  <a:schemeClr val="tx2"/>
                </a:solidFill>
              </a:rPr>
              <a:t>Acronym: Pavlov’s Really Frickin’ Mad! </a:t>
            </a:r>
          </a:p>
          <a:p>
            <a:r>
              <a:rPr lang="en-US" sz="1800">
                <a:solidFill>
                  <a:schemeClr val="tx2"/>
                </a:solidFill>
              </a:rPr>
              <a:t> </a:t>
            </a:r>
            <a:r>
              <a:rPr lang="en-GB" sz="1800">
                <a:solidFill>
                  <a:schemeClr val="tx2"/>
                </a:solidFill>
              </a:rPr>
              <a:t>Pons</a:t>
            </a:r>
          </a:p>
          <a:p>
            <a:r>
              <a:rPr lang="en-GB" sz="1800">
                <a:solidFill>
                  <a:schemeClr val="tx2"/>
                </a:solidFill>
              </a:rPr>
              <a:t>Reticular</a:t>
            </a:r>
          </a:p>
          <a:p>
            <a:r>
              <a:rPr lang="en-GB" sz="1800">
                <a:solidFill>
                  <a:schemeClr val="tx2"/>
                </a:solidFill>
              </a:rPr>
              <a:t>Formation </a:t>
            </a:r>
          </a:p>
          <a:p>
            <a:r>
              <a:rPr lang="en-GB" sz="1800">
                <a:solidFill>
                  <a:schemeClr val="tx2"/>
                </a:solidFill>
              </a:rPr>
              <a:t>Medulla</a:t>
            </a:r>
            <a:endParaRPr lang="en-US" sz="1800">
              <a:solidFill>
                <a:schemeClr val="tx2"/>
              </a:solidFill>
            </a:endParaRPr>
          </a:p>
        </p:txBody>
      </p:sp>
    </p:spTree>
    <p:extLst>
      <p:ext uri="{BB962C8B-B14F-4D97-AF65-F5344CB8AC3E}">
        <p14:creationId xmlns:p14="http://schemas.microsoft.com/office/powerpoint/2010/main" val="2622711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5BE80-D688-41B6-836D-EA01090D8EE5}"/>
              </a:ext>
            </a:extLst>
          </p:cNvPr>
          <p:cNvSpPr>
            <a:spLocks noGrp="1"/>
          </p:cNvSpPr>
          <p:nvPr>
            <p:ph type="title"/>
          </p:nvPr>
        </p:nvSpPr>
        <p:spPr>
          <a:xfrm>
            <a:off x="1127760" y="4212709"/>
            <a:ext cx="8232296" cy="1337699"/>
          </a:xfrm>
        </p:spPr>
        <p:txBody>
          <a:bodyPr anchor="b">
            <a:normAutofit/>
          </a:bodyPr>
          <a:lstStyle/>
          <a:p>
            <a:r>
              <a:rPr lang="en-US" sz="6000"/>
              <a:t>Pons </a:t>
            </a:r>
            <a:endParaRPr lang="en-GB" sz="6000"/>
          </a:p>
        </p:txBody>
      </p:sp>
      <p:pic>
        <p:nvPicPr>
          <p:cNvPr id="5" name="Picture 4" descr="A river running through a body of water&#10;&#10;Description automatically generated">
            <a:extLst>
              <a:ext uri="{FF2B5EF4-FFF2-40B4-BE49-F238E27FC236}">
                <a16:creationId xmlns:a16="http://schemas.microsoft.com/office/drawing/2014/main" id="{070FCDEA-5286-4062-BE36-51AB4D8193A1}"/>
              </a:ext>
            </a:extLst>
          </p:cNvPr>
          <p:cNvPicPr>
            <a:picLocks noChangeAspect="1"/>
          </p:cNvPicPr>
          <p:nvPr/>
        </p:nvPicPr>
        <p:blipFill rotWithShape="1">
          <a:blip r:embed="rId2">
            <a:extLst>
              <a:ext uri="{28A0092B-C50C-407E-A947-70E740481C1C}">
                <a14:useLocalDpi xmlns:a14="http://schemas.microsoft.com/office/drawing/2010/main" val="0"/>
              </a:ext>
            </a:extLst>
          </a:blip>
          <a:srcRect l="12643" r="17682" b="1"/>
          <a:stretch/>
        </p:blipFill>
        <p:spPr>
          <a:xfrm>
            <a:off x="1123359" y="1107907"/>
            <a:ext cx="2935720" cy="2799692"/>
          </a:xfrm>
          <a:prstGeom prst="rect">
            <a:avLst/>
          </a:prstGeom>
        </p:spPr>
      </p:pic>
      <p:sp>
        <p:nvSpPr>
          <p:cNvPr id="3" name="Content Placeholder 2">
            <a:extLst>
              <a:ext uri="{FF2B5EF4-FFF2-40B4-BE49-F238E27FC236}">
                <a16:creationId xmlns:a16="http://schemas.microsoft.com/office/drawing/2014/main" id="{27D7C382-0AE4-4435-957B-7F322F575E90}"/>
              </a:ext>
            </a:extLst>
          </p:cNvPr>
          <p:cNvSpPr>
            <a:spLocks noGrp="1"/>
          </p:cNvSpPr>
          <p:nvPr>
            <p:ph idx="1"/>
          </p:nvPr>
        </p:nvSpPr>
        <p:spPr>
          <a:xfrm>
            <a:off x="4654294" y="1107907"/>
            <a:ext cx="5414265" cy="2799692"/>
          </a:xfrm>
        </p:spPr>
        <p:txBody>
          <a:bodyPr anchor="ctr">
            <a:normAutofit/>
          </a:bodyPr>
          <a:lstStyle/>
          <a:p>
            <a:r>
              <a:rPr lang="en-US" sz="2000"/>
              <a:t>  Pons: the pons is the part of the brain that regulates waking and relaxing. Put a “d” in pons and you have “ponds”.  Ponds are relaxing to look. Your pons is activated when you look at a calm, relaxing pond</a:t>
            </a:r>
          </a:p>
          <a:p>
            <a:endParaRPr lang="en-US" sz="2000"/>
          </a:p>
          <a:p>
            <a:endParaRPr lang="en-GB" sz="2000"/>
          </a:p>
        </p:txBody>
      </p:sp>
    </p:spTree>
    <p:extLst>
      <p:ext uri="{BB962C8B-B14F-4D97-AF65-F5344CB8AC3E}">
        <p14:creationId xmlns:p14="http://schemas.microsoft.com/office/powerpoint/2010/main" val="373968579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5DECB-B0A0-442D-92CA-C609645C65D6}"/>
              </a:ext>
            </a:extLst>
          </p:cNvPr>
          <p:cNvSpPr>
            <a:spLocks noGrp="1"/>
          </p:cNvSpPr>
          <p:nvPr>
            <p:ph type="title"/>
          </p:nvPr>
        </p:nvSpPr>
        <p:spPr>
          <a:xfrm>
            <a:off x="1127760" y="4212709"/>
            <a:ext cx="8232296" cy="1337699"/>
          </a:xfrm>
        </p:spPr>
        <p:txBody>
          <a:bodyPr anchor="b">
            <a:normAutofit/>
          </a:bodyPr>
          <a:lstStyle/>
          <a:p>
            <a:r>
              <a:rPr lang="en-US" sz="2900"/>
              <a:t>Reticular formation</a:t>
            </a:r>
            <a:br>
              <a:rPr lang="en-US" sz="2900"/>
            </a:br>
            <a:br>
              <a:rPr lang="en-US" sz="2900"/>
            </a:br>
            <a:r>
              <a:rPr lang="en-US" sz="2900"/>
              <a:t> </a:t>
            </a:r>
            <a:endParaRPr lang="en-GB" sz="2900"/>
          </a:p>
        </p:txBody>
      </p:sp>
      <p:pic>
        <p:nvPicPr>
          <p:cNvPr id="5" name="Picture 4" descr="A picture containing drawing&#10;&#10;Description automatically generated">
            <a:extLst>
              <a:ext uri="{FF2B5EF4-FFF2-40B4-BE49-F238E27FC236}">
                <a16:creationId xmlns:a16="http://schemas.microsoft.com/office/drawing/2014/main" id="{280C24DB-7BC5-481C-BF93-85BABCB1FC99}"/>
              </a:ext>
            </a:extLst>
          </p:cNvPr>
          <p:cNvPicPr>
            <a:picLocks noChangeAspect="1"/>
          </p:cNvPicPr>
          <p:nvPr/>
        </p:nvPicPr>
        <p:blipFill rotWithShape="1">
          <a:blip r:embed="rId2">
            <a:extLst>
              <a:ext uri="{28A0092B-C50C-407E-A947-70E740481C1C}">
                <a14:useLocalDpi xmlns:a14="http://schemas.microsoft.com/office/drawing/2010/main" val="0"/>
              </a:ext>
            </a:extLst>
          </a:blip>
          <a:srcRect l="7030" r="4884" b="-5"/>
          <a:stretch/>
        </p:blipFill>
        <p:spPr>
          <a:xfrm>
            <a:off x="1123359" y="1107907"/>
            <a:ext cx="2935720" cy="2799692"/>
          </a:xfrm>
          <a:prstGeom prst="rect">
            <a:avLst/>
          </a:prstGeom>
        </p:spPr>
      </p:pic>
      <p:sp>
        <p:nvSpPr>
          <p:cNvPr id="3" name="Content Placeholder 2">
            <a:extLst>
              <a:ext uri="{FF2B5EF4-FFF2-40B4-BE49-F238E27FC236}">
                <a16:creationId xmlns:a16="http://schemas.microsoft.com/office/drawing/2014/main" id="{BE57BA05-CA76-4844-9BD8-FE867089C222}"/>
              </a:ext>
            </a:extLst>
          </p:cNvPr>
          <p:cNvSpPr>
            <a:spLocks noGrp="1"/>
          </p:cNvSpPr>
          <p:nvPr>
            <p:ph idx="1"/>
          </p:nvPr>
        </p:nvSpPr>
        <p:spPr>
          <a:xfrm>
            <a:off x="4654294" y="1107907"/>
            <a:ext cx="5414265" cy="2799692"/>
          </a:xfrm>
        </p:spPr>
        <p:txBody>
          <a:bodyPr anchor="ctr">
            <a:normAutofit/>
          </a:bodyPr>
          <a:lstStyle/>
          <a:p>
            <a:r>
              <a:rPr lang="en-US" sz="2000"/>
              <a:t>Reticular Formation: the reticular formation is involved in motivation and alertness.  Use “tickle” as your mnemonic.  If you (or your roommate) were asleep and someone tickled you, your reticular formation would wake you up. </a:t>
            </a:r>
            <a:endParaRPr lang="en-GB" sz="2000"/>
          </a:p>
        </p:txBody>
      </p:sp>
    </p:spTree>
    <p:extLst>
      <p:ext uri="{BB962C8B-B14F-4D97-AF65-F5344CB8AC3E}">
        <p14:creationId xmlns:p14="http://schemas.microsoft.com/office/powerpoint/2010/main" val="31491090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8E0D9504-0A04-4E8F-BCD7-DCBEAB071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675" y="1602442"/>
            <a:ext cx="5474323" cy="3649548"/>
          </a:xfrm>
          <a:prstGeom prst="rect">
            <a:avLst/>
          </a:prstGeom>
        </p:spPr>
      </p:pic>
      <p:sp>
        <p:nvSpPr>
          <p:cNvPr id="9"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D65BC-F024-47A4-9ACE-01DBBF11B1F2}"/>
              </a:ext>
            </a:extLst>
          </p:cNvPr>
          <p:cNvSpPr>
            <a:spLocks noGrp="1"/>
          </p:cNvSpPr>
          <p:nvPr>
            <p:ph type="title"/>
          </p:nvPr>
        </p:nvSpPr>
        <p:spPr>
          <a:xfrm>
            <a:off x="6889833" y="1056640"/>
            <a:ext cx="4360324" cy="3494398"/>
          </a:xfrm>
        </p:spPr>
        <p:txBody>
          <a:bodyPr vert="horz" lIns="91440" tIns="45720" rIns="91440" bIns="45720" rtlCol="0" anchor="b">
            <a:normAutofit/>
          </a:bodyPr>
          <a:lstStyle/>
          <a:p>
            <a:r>
              <a:rPr lang="en-US" sz="6100" kern="1200">
                <a:solidFill>
                  <a:schemeClr val="tx1"/>
                </a:solidFill>
                <a:latin typeface="+mj-lt"/>
                <a:ea typeface="+mj-ea"/>
                <a:cs typeface="+mj-cs"/>
              </a:rPr>
              <a:t>Medulla Oblongata</a:t>
            </a:r>
            <a:br>
              <a:rPr lang="en-US" sz="6100" kern="1200">
                <a:solidFill>
                  <a:schemeClr val="tx1"/>
                </a:solidFill>
                <a:latin typeface="+mj-lt"/>
                <a:ea typeface="+mj-ea"/>
                <a:cs typeface="+mj-cs"/>
              </a:rPr>
            </a:br>
            <a:br>
              <a:rPr lang="en-US" sz="6100" kern="1200">
                <a:solidFill>
                  <a:schemeClr val="tx1"/>
                </a:solidFill>
                <a:latin typeface="+mj-lt"/>
                <a:ea typeface="+mj-ea"/>
                <a:cs typeface="+mj-cs"/>
              </a:rPr>
            </a:br>
            <a:r>
              <a:rPr lang="en-US" sz="6100" kern="1200">
                <a:solidFill>
                  <a:schemeClr val="tx1"/>
                </a:solidFill>
                <a:latin typeface="+mj-lt"/>
                <a:ea typeface="+mj-ea"/>
                <a:cs typeface="+mj-cs"/>
              </a:rPr>
              <a:t> </a:t>
            </a:r>
          </a:p>
        </p:txBody>
      </p:sp>
      <p:sp>
        <p:nvSpPr>
          <p:cNvPr id="3" name="Content Placeholder 2">
            <a:extLst>
              <a:ext uri="{FF2B5EF4-FFF2-40B4-BE49-F238E27FC236}">
                <a16:creationId xmlns:a16="http://schemas.microsoft.com/office/drawing/2014/main" id="{0FECB6B1-F0CC-4D03-9C9F-5C62AA595359}"/>
              </a:ext>
            </a:extLst>
          </p:cNvPr>
          <p:cNvSpPr>
            <a:spLocks noGrp="1"/>
          </p:cNvSpPr>
          <p:nvPr>
            <p:ph idx="1"/>
          </p:nvPr>
        </p:nvSpPr>
        <p:spPr>
          <a:xfrm>
            <a:off x="6889832" y="4582814"/>
            <a:ext cx="2794856" cy="1186335"/>
          </a:xfrm>
        </p:spPr>
        <p:txBody>
          <a:bodyPr vert="horz" lIns="91440" tIns="45720" rIns="91440" bIns="45720" rtlCol="0" anchor="t">
            <a:normAutofit/>
          </a:bodyPr>
          <a:lstStyle/>
          <a:p>
            <a:pPr marL="0" indent="0">
              <a:buNone/>
            </a:pPr>
            <a:r>
              <a:rPr lang="en-US" sz="1900" kern="1200">
                <a:solidFill>
                  <a:schemeClr val="tx1"/>
                </a:solidFill>
                <a:latin typeface="+mn-lt"/>
                <a:ea typeface="+mn-ea"/>
                <a:cs typeface="+mn-cs"/>
              </a:rPr>
              <a:t>Medulla: the medulla regulates the autonomic activity of the heart and lungs. </a:t>
            </a:r>
          </a:p>
        </p:txBody>
      </p:sp>
    </p:spTree>
    <p:extLst>
      <p:ext uri="{BB962C8B-B14F-4D97-AF65-F5344CB8AC3E}">
        <p14:creationId xmlns:p14="http://schemas.microsoft.com/office/powerpoint/2010/main" val="15315588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28C83-E3C3-4D54-B29E-79972CFB9BBE}"/>
              </a:ext>
            </a:extLst>
          </p:cNvPr>
          <p:cNvSpPr>
            <a:spLocks noGrp="1"/>
          </p:cNvSpPr>
          <p:nvPr>
            <p:ph type="title"/>
          </p:nvPr>
        </p:nvSpPr>
        <p:spPr>
          <a:xfrm>
            <a:off x="5255260" y="1188637"/>
            <a:ext cx="5852711" cy="1597228"/>
          </a:xfrm>
        </p:spPr>
        <p:txBody>
          <a:bodyPr>
            <a:normAutofit/>
          </a:bodyPr>
          <a:lstStyle/>
          <a:p>
            <a:r>
              <a:rPr lang="en-US" sz="5100"/>
              <a:t>The Neuron</a:t>
            </a:r>
            <a:br>
              <a:rPr lang="en-US" sz="5100"/>
            </a:br>
            <a:r>
              <a:rPr lang="en-US" sz="5100"/>
              <a:t> </a:t>
            </a:r>
            <a:endParaRPr lang="en-GB" sz="5100"/>
          </a:p>
        </p:txBody>
      </p:sp>
      <p:pic>
        <p:nvPicPr>
          <p:cNvPr id="5" name="Picture 4" descr="A picture containing text, map&#10;&#10;Description automatically generated">
            <a:extLst>
              <a:ext uri="{FF2B5EF4-FFF2-40B4-BE49-F238E27FC236}">
                <a16:creationId xmlns:a16="http://schemas.microsoft.com/office/drawing/2014/main" id="{97F9ED35-3615-43BA-A346-76D22B4C95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BA503A46-C9A8-43C5-9189-35C8FE95BF93}"/>
              </a:ext>
            </a:extLst>
          </p:cNvPr>
          <p:cNvSpPr>
            <a:spLocks noGrp="1"/>
          </p:cNvSpPr>
          <p:nvPr>
            <p:ph idx="1"/>
          </p:nvPr>
        </p:nvSpPr>
        <p:spPr>
          <a:xfrm>
            <a:off x="5255260" y="2998278"/>
            <a:ext cx="4428236" cy="2728198"/>
          </a:xfrm>
        </p:spPr>
        <p:txBody>
          <a:bodyPr anchor="t">
            <a:normAutofit/>
          </a:bodyPr>
          <a:lstStyle/>
          <a:p>
            <a:r>
              <a:rPr lang="en-US" sz="1400"/>
              <a:t>Acronym : Damn! Skinner Ate Mice?? Not Very Smart.</a:t>
            </a:r>
          </a:p>
          <a:p>
            <a:r>
              <a:rPr lang="en-US" sz="1400"/>
              <a:t>Dendrites</a:t>
            </a:r>
          </a:p>
          <a:p>
            <a:r>
              <a:rPr lang="en-US" sz="1400"/>
              <a:t>Soma</a:t>
            </a:r>
          </a:p>
          <a:p>
            <a:r>
              <a:rPr lang="en-US" sz="1400"/>
              <a:t>Axon</a:t>
            </a:r>
          </a:p>
          <a:p>
            <a:r>
              <a:rPr lang="en-US" sz="1400"/>
              <a:t>Myelin sheath</a:t>
            </a:r>
          </a:p>
          <a:p>
            <a:r>
              <a:rPr lang="en-US" sz="1400"/>
              <a:t>Nodes of Ranviers</a:t>
            </a:r>
          </a:p>
          <a:p>
            <a:r>
              <a:rPr lang="en-US" sz="1400"/>
              <a:t>Synaptic vesicles</a:t>
            </a:r>
          </a:p>
          <a:p>
            <a:r>
              <a:rPr lang="en-US" sz="1400"/>
              <a:t>Synapse </a:t>
            </a:r>
            <a:endParaRPr lang="en-GB" sz="1400"/>
          </a:p>
        </p:txBody>
      </p:sp>
    </p:spTree>
    <p:extLst>
      <p:ext uri="{BB962C8B-B14F-4D97-AF65-F5344CB8AC3E}">
        <p14:creationId xmlns:p14="http://schemas.microsoft.com/office/powerpoint/2010/main" val="427699219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36CF1-11EC-4B0B-893B-7FA4CD43F72D}"/>
              </a:ext>
            </a:extLst>
          </p:cNvPr>
          <p:cNvSpPr>
            <a:spLocks noGrp="1"/>
          </p:cNvSpPr>
          <p:nvPr>
            <p:ph type="title"/>
          </p:nvPr>
        </p:nvSpPr>
        <p:spPr>
          <a:xfrm>
            <a:off x="5255260" y="1188637"/>
            <a:ext cx="5852711" cy="1597228"/>
          </a:xfrm>
        </p:spPr>
        <p:txBody>
          <a:bodyPr>
            <a:normAutofit/>
          </a:bodyPr>
          <a:lstStyle/>
          <a:p>
            <a:r>
              <a:rPr lang="en-US" sz="5100"/>
              <a:t>Dendrites</a:t>
            </a:r>
            <a:br>
              <a:rPr lang="en-US" sz="5100"/>
            </a:br>
            <a:endParaRPr lang="en-GB" sz="5100"/>
          </a:p>
        </p:txBody>
      </p:sp>
      <p:pic>
        <p:nvPicPr>
          <p:cNvPr id="5" name="Picture 4">
            <a:extLst>
              <a:ext uri="{FF2B5EF4-FFF2-40B4-BE49-F238E27FC236}">
                <a16:creationId xmlns:a16="http://schemas.microsoft.com/office/drawing/2014/main" id="{7B84AEC1-990E-4633-9A9B-5BD520181B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2B038730-CD05-43BC-BF15-0902734B8073}"/>
              </a:ext>
            </a:extLst>
          </p:cNvPr>
          <p:cNvSpPr>
            <a:spLocks noGrp="1"/>
          </p:cNvSpPr>
          <p:nvPr>
            <p:ph idx="1"/>
          </p:nvPr>
        </p:nvSpPr>
        <p:spPr>
          <a:xfrm>
            <a:off x="5255260" y="2998278"/>
            <a:ext cx="4428236" cy="2728198"/>
          </a:xfrm>
        </p:spPr>
        <p:txBody>
          <a:bodyPr anchor="t">
            <a:normAutofit/>
          </a:bodyPr>
          <a:lstStyle/>
          <a:p>
            <a:r>
              <a:rPr lang="en-US" sz="2000"/>
              <a:t>Dendrites: signals from muscles and other neurons enter the neuron through branches called dendrites.  “Rites” rhymes with kites.  Kites often fly into tree branches, and lightening can strike kites, so picture lightening striking kites which are attached to the branches of the soma. </a:t>
            </a:r>
            <a:endParaRPr lang="en-GB" sz="2000"/>
          </a:p>
        </p:txBody>
      </p:sp>
    </p:spTree>
    <p:extLst>
      <p:ext uri="{BB962C8B-B14F-4D97-AF65-F5344CB8AC3E}">
        <p14:creationId xmlns:p14="http://schemas.microsoft.com/office/powerpoint/2010/main" val="35752646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B97C-2518-4844-BF21-CCDC3549E66E}"/>
              </a:ext>
            </a:extLst>
          </p:cNvPr>
          <p:cNvSpPr>
            <a:spLocks noGrp="1"/>
          </p:cNvSpPr>
          <p:nvPr>
            <p:ph type="title"/>
          </p:nvPr>
        </p:nvSpPr>
        <p:spPr>
          <a:xfrm>
            <a:off x="5255260" y="1188637"/>
            <a:ext cx="5852711" cy="1597228"/>
          </a:xfrm>
        </p:spPr>
        <p:txBody>
          <a:bodyPr>
            <a:normAutofit/>
          </a:bodyPr>
          <a:lstStyle/>
          <a:p>
            <a:r>
              <a:rPr lang="en-US" sz="3300"/>
              <a:t>Soma</a:t>
            </a:r>
            <a:br>
              <a:rPr lang="en-US" sz="3300"/>
            </a:br>
            <a:br>
              <a:rPr lang="en-US" sz="3300"/>
            </a:br>
            <a:r>
              <a:rPr lang="en-US" sz="3300"/>
              <a:t> </a:t>
            </a:r>
            <a:endParaRPr lang="en-GB" sz="3300"/>
          </a:p>
        </p:txBody>
      </p:sp>
      <p:pic>
        <p:nvPicPr>
          <p:cNvPr id="5" name="Picture 4" descr="A picture containing text, map&#10;&#10;Description automatically generated">
            <a:extLst>
              <a:ext uri="{FF2B5EF4-FFF2-40B4-BE49-F238E27FC236}">
                <a16:creationId xmlns:a16="http://schemas.microsoft.com/office/drawing/2014/main" id="{3C61A372-139F-4D1D-8874-5516977AE491}"/>
              </a:ext>
            </a:extLst>
          </p:cNvPr>
          <p:cNvPicPr>
            <a:picLocks noChangeAspect="1"/>
          </p:cNvPicPr>
          <p:nvPr/>
        </p:nvPicPr>
        <p:blipFill rotWithShape="1">
          <a:blip r:embed="rId2">
            <a:extLst>
              <a:ext uri="{28A0092B-C50C-407E-A947-70E740481C1C}">
                <a14:useLocalDpi xmlns:a14="http://schemas.microsoft.com/office/drawing/2010/main" val="0"/>
              </a:ext>
            </a:extLst>
          </a:blip>
          <a:srcRect l="13847" r="16971" b="1"/>
          <a:stretch/>
        </p:blipFill>
        <p:spPr>
          <a:xfrm>
            <a:off x="1123357" y="2156478"/>
            <a:ext cx="3533985" cy="2622205"/>
          </a:xfrm>
          <a:prstGeom prst="rect">
            <a:avLst/>
          </a:prstGeom>
        </p:spPr>
      </p:pic>
      <p:sp>
        <p:nvSpPr>
          <p:cNvPr id="3" name="Content Placeholder 2">
            <a:extLst>
              <a:ext uri="{FF2B5EF4-FFF2-40B4-BE49-F238E27FC236}">
                <a16:creationId xmlns:a16="http://schemas.microsoft.com/office/drawing/2014/main" id="{917F3E06-0499-420C-AFFA-FEABB89F8617}"/>
              </a:ext>
            </a:extLst>
          </p:cNvPr>
          <p:cNvSpPr>
            <a:spLocks noGrp="1"/>
          </p:cNvSpPr>
          <p:nvPr>
            <p:ph idx="1"/>
          </p:nvPr>
        </p:nvSpPr>
        <p:spPr>
          <a:xfrm>
            <a:off x="5255260" y="2998278"/>
            <a:ext cx="4428236" cy="2728198"/>
          </a:xfrm>
        </p:spPr>
        <p:txBody>
          <a:bodyPr anchor="t">
            <a:normAutofit/>
          </a:bodyPr>
          <a:lstStyle/>
          <a:p>
            <a:r>
              <a:rPr lang="en-US" sz="2000"/>
              <a:t>Soma: The soma is the cell body of the neuron.  Use “ma” or “someone’s ma” as your mnemonic.  Picture your mother inside the cell body</a:t>
            </a:r>
            <a:endParaRPr lang="en-GB" sz="2000"/>
          </a:p>
        </p:txBody>
      </p:sp>
    </p:spTree>
    <p:extLst>
      <p:ext uri="{BB962C8B-B14F-4D97-AF65-F5344CB8AC3E}">
        <p14:creationId xmlns:p14="http://schemas.microsoft.com/office/powerpoint/2010/main" val="199029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20839-F651-4E2F-95EF-48112EA0B16C}"/>
              </a:ext>
            </a:extLst>
          </p:cNvPr>
          <p:cNvSpPr>
            <a:spLocks noGrp="1"/>
          </p:cNvSpPr>
          <p:nvPr>
            <p:ph type="title"/>
          </p:nvPr>
        </p:nvSpPr>
        <p:spPr>
          <a:xfrm>
            <a:off x="5255260" y="1188637"/>
            <a:ext cx="5852711" cy="1597228"/>
          </a:xfrm>
        </p:spPr>
        <p:txBody>
          <a:bodyPr>
            <a:normAutofit/>
          </a:bodyPr>
          <a:lstStyle/>
          <a:p>
            <a:r>
              <a:rPr lang="en-US" sz="3300"/>
              <a:t>Axon</a:t>
            </a:r>
            <a:br>
              <a:rPr lang="en-US" sz="3300"/>
            </a:br>
            <a:br>
              <a:rPr lang="en-US" sz="3300"/>
            </a:br>
            <a:r>
              <a:rPr lang="en-US" sz="3300"/>
              <a:t> </a:t>
            </a:r>
            <a:endParaRPr lang="en-GB" sz="3300"/>
          </a:p>
        </p:txBody>
      </p:sp>
      <p:pic>
        <p:nvPicPr>
          <p:cNvPr id="5" name="Picture 4" descr="A picture containing text, map&#10;&#10;Description automatically generated">
            <a:extLst>
              <a:ext uri="{FF2B5EF4-FFF2-40B4-BE49-F238E27FC236}">
                <a16:creationId xmlns:a16="http://schemas.microsoft.com/office/drawing/2014/main" id="{2DB2874C-4B24-4449-A386-F98115F4D3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7D4CD2DD-E762-416A-A939-9FE9F9F4FC15}"/>
              </a:ext>
            </a:extLst>
          </p:cNvPr>
          <p:cNvSpPr>
            <a:spLocks noGrp="1"/>
          </p:cNvSpPr>
          <p:nvPr>
            <p:ph idx="1"/>
          </p:nvPr>
        </p:nvSpPr>
        <p:spPr>
          <a:xfrm>
            <a:off x="5255260" y="2998278"/>
            <a:ext cx="4428236" cy="2728198"/>
          </a:xfrm>
        </p:spPr>
        <p:txBody>
          <a:bodyPr anchor="t">
            <a:normAutofit/>
          </a:bodyPr>
          <a:lstStyle/>
          <a:p>
            <a:r>
              <a:rPr lang="en-US" sz="2000"/>
              <a:t>Axon: the axon extends out from the soma.  Use “ax” and picture an ax that has been stuck into “someone’s mam”. </a:t>
            </a:r>
            <a:endParaRPr lang="en-GB" sz="2000"/>
          </a:p>
        </p:txBody>
      </p:sp>
    </p:spTree>
    <p:extLst>
      <p:ext uri="{BB962C8B-B14F-4D97-AF65-F5344CB8AC3E}">
        <p14:creationId xmlns:p14="http://schemas.microsoft.com/office/powerpoint/2010/main" val="31831544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BE5F1-E8CE-42D2-8DD1-092F765484AE}"/>
              </a:ext>
            </a:extLst>
          </p:cNvPr>
          <p:cNvSpPr>
            <a:spLocks noGrp="1"/>
          </p:cNvSpPr>
          <p:nvPr>
            <p:ph type="title"/>
          </p:nvPr>
        </p:nvSpPr>
        <p:spPr>
          <a:xfrm>
            <a:off x="5255260" y="1188637"/>
            <a:ext cx="5852711" cy="1597228"/>
          </a:xfrm>
        </p:spPr>
        <p:txBody>
          <a:bodyPr>
            <a:normAutofit/>
          </a:bodyPr>
          <a:lstStyle/>
          <a:p>
            <a:r>
              <a:rPr lang="en-US" sz="3300"/>
              <a:t>Myelin Sheath</a:t>
            </a:r>
            <a:br>
              <a:rPr lang="en-US" sz="3300"/>
            </a:br>
            <a:br>
              <a:rPr lang="en-US" sz="3300"/>
            </a:br>
            <a:r>
              <a:rPr lang="en-US" sz="3300"/>
              <a:t> </a:t>
            </a:r>
            <a:endParaRPr lang="en-GB" sz="3300"/>
          </a:p>
        </p:txBody>
      </p:sp>
      <p:pic>
        <p:nvPicPr>
          <p:cNvPr id="5" name="Picture 4" descr="A picture containing text, map&#10;&#10;Description automatically generated">
            <a:extLst>
              <a:ext uri="{FF2B5EF4-FFF2-40B4-BE49-F238E27FC236}">
                <a16:creationId xmlns:a16="http://schemas.microsoft.com/office/drawing/2014/main" id="{D6DA48CF-F0D7-4E99-8E8E-5B252CBCED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86F33994-CC72-424F-891F-8991BACAE6B5}"/>
              </a:ext>
            </a:extLst>
          </p:cNvPr>
          <p:cNvSpPr>
            <a:spLocks noGrp="1"/>
          </p:cNvSpPr>
          <p:nvPr>
            <p:ph idx="1"/>
          </p:nvPr>
        </p:nvSpPr>
        <p:spPr>
          <a:xfrm>
            <a:off x="5255260" y="2998278"/>
            <a:ext cx="4428236" cy="2728198"/>
          </a:xfrm>
        </p:spPr>
        <p:txBody>
          <a:bodyPr anchor="t">
            <a:normAutofit/>
          </a:bodyPr>
          <a:lstStyle/>
          <a:p>
            <a:r>
              <a:rPr lang="en-US" sz="2000"/>
              <a:t>Myelin Sheath: the myelin sheath protects the axon and speed the signal down the axon.  Picture sheep sitting on the axon, keeping it warm and also yelling at the signal to move it along the axon: “my yelling sheep” </a:t>
            </a:r>
            <a:endParaRPr lang="en-GB" sz="2000"/>
          </a:p>
        </p:txBody>
      </p:sp>
    </p:spTree>
    <p:extLst>
      <p:ext uri="{BB962C8B-B14F-4D97-AF65-F5344CB8AC3E}">
        <p14:creationId xmlns:p14="http://schemas.microsoft.com/office/powerpoint/2010/main" val="225297639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A71A9-412B-4739-9041-2BD851CA14C9}"/>
              </a:ext>
            </a:extLst>
          </p:cNvPr>
          <p:cNvSpPr>
            <a:spLocks noGrp="1"/>
          </p:cNvSpPr>
          <p:nvPr>
            <p:ph type="title"/>
          </p:nvPr>
        </p:nvSpPr>
        <p:spPr>
          <a:xfrm>
            <a:off x="5255260" y="1188637"/>
            <a:ext cx="5852711" cy="1597228"/>
          </a:xfrm>
        </p:spPr>
        <p:txBody>
          <a:bodyPr>
            <a:normAutofit/>
          </a:bodyPr>
          <a:lstStyle/>
          <a:p>
            <a:r>
              <a:rPr lang="en-US" sz="3300"/>
              <a:t>Nodes of ranvier</a:t>
            </a:r>
            <a:br>
              <a:rPr lang="en-US" sz="3300"/>
            </a:br>
            <a:br>
              <a:rPr lang="en-US" sz="3300"/>
            </a:br>
            <a:endParaRPr lang="en-GB" sz="3300"/>
          </a:p>
        </p:txBody>
      </p:sp>
      <p:pic>
        <p:nvPicPr>
          <p:cNvPr id="5" name="Picture 4" descr="A picture containing text, map&#10;&#10;Description automatically generated">
            <a:extLst>
              <a:ext uri="{FF2B5EF4-FFF2-40B4-BE49-F238E27FC236}">
                <a16:creationId xmlns:a16="http://schemas.microsoft.com/office/drawing/2014/main" id="{FA4530ED-2D78-474B-A759-9C6328661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60525"/>
            <a:ext cx="3533985" cy="1814112"/>
          </a:xfrm>
          <a:prstGeom prst="rect">
            <a:avLst/>
          </a:prstGeom>
        </p:spPr>
      </p:pic>
      <p:sp>
        <p:nvSpPr>
          <p:cNvPr id="3" name="Content Placeholder 2">
            <a:extLst>
              <a:ext uri="{FF2B5EF4-FFF2-40B4-BE49-F238E27FC236}">
                <a16:creationId xmlns:a16="http://schemas.microsoft.com/office/drawing/2014/main" id="{A2FCD2BF-4BC7-496C-B7E5-956E4FA576BE}"/>
              </a:ext>
            </a:extLst>
          </p:cNvPr>
          <p:cNvSpPr>
            <a:spLocks noGrp="1"/>
          </p:cNvSpPr>
          <p:nvPr>
            <p:ph idx="1"/>
          </p:nvPr>
        </p:nvSpPr>
        <p:spPr>
          <a:xfrm>
            <a:off x="5255260" y="2998278"/>
            <a:ext cx="4428236" cy="2728198"/>
          </a:xfrm>
        </p:spPr>
        <p:txBody>
          <a:bodyPr anchor="t">
            <a:normAutofit/>
          </a:bodyPr>
          <a:lstStyle/>
          <a:p>
            <a:r>
              <a:rPr lang="en-US" sz="2000"/>
              <a:t>Nodes of Ranvier: the Nodes of Ranvier are the spaces between the myelin sheath.  As the signal travels down the axon it actually jumps from one node to another.  Go with “noses” and picture noses between the “sheep” the signal jumps from one nostril to another. </a:t>
            </a:r>
          </a:p>
          <a:p>
            <a:r>
              <a:rPr lang="en-US" sz="2000"/>
              <a:t> </a:t>
            </a:r>
            <a:endParaRPr lang="en-GB" sz="2000"/>
          </a:p>
        </p:txBody>
      </p:sp>
    </p:spTree>
    <p:extLst>
      <p:ext uri="{BB962C8B-B14F-4D97-AF65-F5344CB8AC3E}">
        <p14:creationId xmlns:p14="http://schemas.microsoft.com/office/powerpoint/2010/main" val="23788745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CDFCA-F360-4BAE-B39F-077B67E25997}"/>
              </a:ext>
            </a:extLst>
          </p:cNvPr>
          <p:cNvSpPr>
            <a:spLocks noGrp="1"/>
          </p:cNvSpPr>
          <p:nvPr>
            <p:ph type="title"/>
          </p:nvPr>
        </p:nvSpPr>
        <p:spPr>
          <a:xfrm>
            <a:off x="5255260" y="1188637"/>
            <a:ext cx="5852711" cy="1597228"/>
          </a:xfrm>
        </p:spPr>
        <p:txBody>
          <a:bodyPr>
            <a:normAutofit/>
          </a:bodyPr>
          <a:lstStyle/>
          <a:p>
            <a:r>
              <a:rPr lang="en-US" sz="2400"/>
              <a:t>Synaptic Vesicles</a:t>
            </a:r>
            <a:br>
              <a:rPr lang="en-US" sz="2400"/>
            </a:br>
            <a:br>
              <a:rPr lang="en-US" sz="2400"/>
            </a:br>
            <a:br>
              <a:rPr lang="en-US" sz="2400"/>
            </a:br>
            <a:r>
              <a:rPr lang="en-US" sz="2400"/>
              <a:t> </a:t>
            </a:r>
            <a:endParaRPr lang="en-GB" sz="2400"/>
          </a:p>
        </p:txBody>
      </p:sp>
      <p:pic>
        <p:nvPicPr>
          <p:cNvPr id="7" name="Picture 6">
            <a:extLst>
              <a:ext uri="{FF2B5EF4-FFF2-40B4-BE49-F238E27FC236}">
                <a16:creationId xmlns:a16="http://schemas.microsoft.com/office/drawing/2014/main" id="{A69DEEEC-82F8-4B2D-BE91-34D97DEB3142}"/>
              </a:ext>
            </a:extLst>
          </p:cNvPr>
          <p:cNvPicPr>
            <a:picLocks noChangeAspect="1"/>
          </p:cNvPicPr>
          <p:nvPr/>
        </p:nvPicPr>
        <p:blipFill rotWithShape="1">
          <a:blip r:embed="rId2">
            <a:extLst>
              <a:ext uri="{28A0092B-C50C-407E-A947-70E740481C1C}">
                <a14:useLocalDpi xmlns:a14="http://schemas.microsoft.com/office/drawing/2010/main" val="0"/>
              </a:ext>
            </a:extLst>
          </a:blip>
          <a:srcRect t="86" b="6547"/>
          <a:stretch/>
        </p:blipFill>
        <p:spPr>
          <a:xfrm>
            <a:off x="1123357" y="1754687"/>
            <a:ext cx="3533985" cy="3425788"/>
          </a:xfrm>
          <a:prstGeom prst="rect">
            <a:avLst/>
          </a:prstGeom>
        </p:spPr>
      </p:pic>
      <p:sp>
        <p:nvSpPr>
          <p:cNvPr id="3" name="Content Placeholder 2">
            <a:extLst>
              <a:ext uri="{FF2B5EF4-FFF2-40B4-BE49-F238E27FC236}">
                <a16:creationId xmlns:a16="http://schemas.microsoft.com/office/drawing/2014/main" id="{C896CB22-53BC-47A3-83AF-FAB9AC917422}"/>
              </a:ext>
            </a:extLst>
          </p:cNvPr>
          <p:cNvSpPr>
            <a:spLocks noGrp="1"/>
          </p:cNvSpPr>
          <p:nvPr>
            <p:ph idx="1"/>
          </p:nvPr>
        </p:nvSpPr>
        <p:spPr>
          <a:xfrm>
            <a:off x="5255260" y="2998278"/>
            <a:ext cx="4428236" cy="2728198"/>
          </a:xfrm>
        </p:spPr>
        <p:txBody>
          <a:bodyPr anchor="t">
            <a:normAutofit/>
          </a:bodyPr>
          <a:lstStyle/>
          <a:p>
            <a:r>
              <a:rPr lang="en-US" sz="2000"/>
              <a:t>Synaptic Vesicles: the synaptic vesicles are found at the end of the axon (which is sometimes called the terminal button).  The synaptic vesicles contain the neurotransmitters.  You can go with the obvious (i.e., testicles”), but I’ll go with “vehicles” and the people in the vehicles are the neurotransmitters. </a:t>
            </a:r>
            <a:endParaRPr lang="en-GB" sz="2000"/>
          </a:p>
        </p:txBody>
      </p:sp>
    </p:spTree>
    <p:extLst>
      <p:ext uri="{BB962C8B-B14F-4D97-AF65-F5344CB8AC3E}">
        <p14:creationId xmlns:p14="http://schemas.microsoft.com/office/powerpoint/2010/main" val="3252179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2D198-12E2-44B9-B953-1B52E1C03786}"/>
              </a:ext>
            </a:extLst>
          </p:cNvPr>
          <p:cNvSpPr>
            <a:spLocks noGrp="1"/>
          </p:cNvSpPr>
          <p:nvPr>
            <p:ph type="title"/>
          </p:nvPr>
        </p:nvSpPr>
        <p:spPr>
          <a:xfrm>
            <a:off x="5255260" y="1188637"/>
            <a:ext cx="5852711" cy="1597228"/>
          </a:xfrm>
        </p:spPr>
        <p:txBody>
          <a:bodyPr>
            <a:normAutofit/>
          </a:bodyPr>
          <a:lstStyle/>
          <a:p>
            <a:r>
              <a:rPr lang="en-US" sz="2000"/>
              <a:t>Synapse</a:t>
            </a:r>
            <a:br>
              <a:rPr lang="en-US" sz="2000"/>
            </a:br>
            <a:br>
              <a:rPr lang="en-US" sz="2000"/>
            </a:br>
            <a:br>
              <a:rPr lang="en-US" sz="2000"/>
            </a:br>
            <a:br>
              <a:rPr lang="en-US" sz="2000"/>
            </a:br>
            <a:endParaRPr lang="en-GB" sz="2000"/>
          </a:p>
        </p:txBody>
      </p:sp>
      <p:pic>
        <p:nvPicPr>
          <p:cNvPr id="5" name="Picture 4" descr="A picture containing text, map&#10;&#10;Description automatically generated">
            <a:extLst>
              <a:ext uri="{FF2B5EF4-FFF2-40B4-BE49-F238E27FC236}">
                <a16:creationId xmlns:a16="http://schemas.microsoft.com/office/drawing/2014/main" id="{8048982C-0361-405B-8E14-2D1ED73993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7" y="2531075"/>
            <a:ext cx="3533985" cy="1873012"/>
          </a:xfrm>
          <a:prstGeom prst="rect">
            <a:avLst/>
          </a:prstGeom>
        </p:spPr>
      </p:pic>
      <p:sp>
        <p:nvSpPr>
          <p:cNvPr id="3" name="Content Placeholder 2">
            <a:extLst>
              <a:ext uri="{FF2B5EF4-FFF2-40B4-BE49-F238E27FC236}">
                <a16:creationId xmlns:a16="http://schemas.microsoft.com/office/drawing/2014/main" id="{8CCA7641-B2C8-461F-86DA-B83A2C10EE87}"/>
              </a:ext>
            </a:extLst>
          </p:cNvPr>
          <p:cNvSpPr>
            <a:spLocks noGrp="1"/>
          </p:cNvSpPr>
          <p:nvPr>
            <p:ph idx="1"/>
          </p:nvPr>
        </p:nvSpPr>
        <p:spPr>
          <a:xfrm>
            <a:off x="5255260" y="2998278"/>
            <a:ext cx="4428236" cy="2728198"/>
          </a:xfrm>
        </p:spPr>
        <p:txBody>
          <a:bodyPr anchor="t">
            <a:normAutofit/>
          </a:bodyPr>
          <a:lstStyle/>
          <a:p>
            <a:r>
              <a:rPr lang="en-US" sz="2000"/>
              <a:t>Synapse: the synapse is found at the end of the axon.  It is the space between one neuron and another or between one neuron and a muscle.  Use the “naps” part of synapse and picture someone taking a nap between two neurons. </a:t>
            </a:r>
            <a:endParaRPr lang="en-GB" sz="2000"/>
          </a:p>
        </p:txBody>
      </p:sp>
    </p:spTree>
    <p:extLst>
      <p:ext uri="{BB962C8B-B14F-4D97-AF65-F5344CB8AC3E}">
        <p14:creationId xmlns:p14="http://schemas.microsoft.com/office/powerpoint/2010/main" val="28623211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FDD37-D905-4525-AB19-C828889962AC}"/>
              </a:ext>
            </a:extLst>
          </p:cNvPr>
          <p:cNvSpPr>
            <a:spLocks noGrp="1"/>
          </p:cNvSpPr>
          <p:nvPr>
            <p:ph type="title"/>
          </p:nvPr>
        </p:nvSpPr>
        <p:spPr>
          <a:xfrm>
            <a:off x="5255260" y="1188637"/>
            <a:ext cx="5852711" cy="1597228"/>
          </a:xfrm>
        </p:spPr>
        <p:txBody>
          <a:bodyPr>
            <a:normAutofit/>
          </a:bodyPr>
          <a:lstStyle/>
          <a:p>
            <a:r>
              <a:rPr lang="en-GB" sz="4200"/>
              <a:t>Neuron Communication </a:t>
            </a:r>
            <a:br>
              <a:rPr lang="en-GB" sz="4200"/>
            </a:br>
            <a:r>
              <a:rPr lang="en-GB" sz="4200"/>
              <a:t> </a:t>
            </a:r>
          </a:p>
        </p:txBody>
      </p:sp>
      <p:pic>
        <p:nvPicPr>
          <p:cNvPr id="7" name="Graphic 6" descr="Skeleton">
            <a:extLst>
              <a:ext uri="{FF2B5EF4-FFF2-40B4-BE49-F238E27FC236}">
                <a16:creationId xmlns:a16="http://schemas.microsoft.com/office/drawing/2014/main" id="{0871D87F-386B-49D4-B08A-9E18BB58FD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3357" y="1700588"/>
            <a:ext cx="3533985" cy="3533985"/>
          </a:xfrm>
          <a:prstGeom prst="rect">
            <a:avLst/>
          </a:prstGeom>
        </p:spPr>
      </p:pic>
      <p:sp>
        <p:nvSpPr>
          <p:cNvPr id="3" name="Content Placeholder 2">
            <a:extLst>
              <a:ext uri="{FF2B5EF4-FFF2-40B4-BE49-F238E27FC236}">
                <a16:creationId xmlns:a16="http://schemas.microsoft.com/office/drawing/2014/main" id="{7080D13A-06D7-4960-BA20-3B7FD8692AEE}"/>
              </a:ext>
            </a:extLst>
          </p:cNvPr>
          <p:cNvSpPr>
            <a:spLocks noGrp="1"/>
          </p:cNvSpPr>
          <p:nvPr>
            <p:ph idx="1"/>
          </p:nvPr>
        </p:nvSpPr>
        <p:spPr>
          <a:xfrm>
            <a:off x="5255260" y="2998278"/>
            <a:ext cx="4428236" cy="2728198"/>
          </a:xfrm>
        </p:spPr>
        <p:txBody>
          <a:bodyPr anchor="t">
            <a:normAutofit/>
          </a:bodyPr>
          <a:lstStyle/>
          <a:p>
            <a:r>
              <a:rPr lang="en-US" sz="1400"/>
              <a:t>Resting and Action Potential: when the neuron is in its resting state the majority of the ions inside the neuron are negatively charged and the majority of the ions outside the neuron are positively charged.  Use “neg-in” (neckin’) and “pos-out” (passed out) to help you remember the resting state.   </a:t>
            </a:r>
          </a:p>
          <a:p>
            <a:r>
              <a:rPr lang="en-US" sz="1400"/>
              <a:t> </a:t>
            </a:r>
          </a:p>
          <a:p>
            <a:r>
              <a:rPr lang="en-US" sz="1400"/>
              <a:t>If you are asked about the ions in the action state, think about the resting state and then put the ions in the opposite places. </a:t>
            </a:r>
            <a:endParaRPr lang="en-GB" sz="1400"/>
          </a:p>
        </p:txBody>
      </p:sp>
    </p:spTree>
    <p:extLst>
      <p:ext uri="{BB962C8B-B14F-4D97-AF65-F5344CB8AC3E}">
        <p14:creationId xmlns:p14="http://schemas.microsoft.com/office/powerpoint/2010/main" val="26230707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0E406-EA78-42FD-B74D-B7EB7E2F7D82}"/>
              </a:ext>
            </a:extLst>
          </p:cNvPr>
          <p:cNvSpPr>
            <a:spLocks noGrp="1"/>
          </p:cNvSpPr>
          <p:nvPr>
            <p:ph type="title"/>
          </p:nvPr>
        </p:nvSpPr>
        <p:spPr>
          <a:xfrm>
            <a:off x="1285240" y="1050595"/>
            <a:ext cx="8074815" cy="1618489"/>
          </a:xfrm>
        </p:spPr>
        <p:txBody>
          <a:bodyPr anchor="ctr">
            <a:normAutofit/>
          </a:bodyPr>
          <a:lstStyle/>
          <a:p>
            <a:r>
              <a:rPr lang="en-US" sz="7200"/>
              <a:t>Neurotransimitters</a:t>
            </a:r>
            <a:endParaRPr lang="en-GB" sz="7200"/>
          </a:p>
        </p:txBody>
      </p:sp>
      <p:sp>
        <p:nvSpPr>
          <p:cNvPr id="3" name="Content Placeholder 2">
            <a:extLst>
              <a:ext uri="{FF2B5EF4-FFF2-40B4-BE49-F238E27FC236}">
                <a16:creationId xmlns:a16="http://schemas.microsoft.com/office/drawing/2014/main" id="{69EB3654-9995-429F-ABFA-97A66D7B3AD9}"/>
              </a:ext>
            </a:extLst>
          </p:cNvPr>
          <p:cNvSpPr>
            <a:spLocks noGrp="1"/>
          </p:cNvSpPr>
          <p:nvPr>
            <p:ph idx="1"/>
          </p:nvPr>
        </p:nvSpPr>
        <p:spPr>
          <a:xfrm>
            <a:off x="1285240" y="2969469"/>
            <a:ext cx="8074815" cy="2800395"/>
          </a:xfrm>
        </p:spPr>
        <p:txBody>
          <a:bodyPr anchor="t">
            <a:normAutofit/>
          </a:bodyPr>
          <a:lstStyle/>
          <a:p>
            <a:r>
              <a:rPr lang="en-GB" sz="2400"/>
              <a:t>Acronym: SAD (the neurotransmitters most all textbooks cover):  </a:t>
            </a:r>
          </a:p>
          <a:p>
            <a:r>
              <a:rPr lang="en-GB" sz="2400"/>
              <a:t> Serotonin Acetylcholine Dopamine  </a:t>
            </a:r>
          </a:p>
          <a:p>
            <a:r>
              <a:rPr lang="en-GB" sz="2400"/>
              <a:t> Or: </a:t>
            </a:r>
          </a:p>
          <a:p>
            <a:r>
              <a:rPr lang="en-GB" sz="2400"/>
              <a:t> DASE:  Dopamine Acetylcholine Serotonin Endorphins </a:t>
            </a:r>
          </a:p>
        </p:txBody>
      </p:sp>
    </p:spTree>
    <p:extLst>
      <p:ext uri="{BB962C8B-B14F-4D97-AF65-F5344CB8AC3E}">
        <p14:creationId xmlns:p14="http://schemas.microsoft.com/office/powerpoint/2010/main" val="11952994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31B8EFC7-67A6-4352-84B9-FB926F1781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6844" y="1056051"/>
            <a:ext cx="7188199" cy="2713545"/>
          </a:xfrm>
          <a:prstGeom prst="rect">
            <a:avLst/>
          </a:prstGeom>
        </p:spPr>
      </p:pic>
      <p:sp>
        <p:nvSpPr>
          <p:cNvPr id="3" name="Content Placeholder 2">
            <a:extLst>
              <a:ext uri="{FF2B5EF4-FFF2-40B4-BE49-F238E27FC236}">
                <a16:creationId xmlns:a16="http://schemas.microsoft.com/office/drawing/2014/main" id="{9F48AA5C-145F-42CB-9009-C6C575E73E4A}"/>
              </a:ext>
            </a:extLst>
          </p:cNvPr>
          <p:cNvSpPr>
            <a:spLocks noGrp="1"/>
          </p:cNvSpPr>
          <p:nvPr>
            <p:ph idx="4294967295"/>
          </p:nvPr>
        </p:nvSpPr>
        <p:spPr>
          <a:xfrm>
            <a:off x="1851102" y="3902927"/>
            <a:ext cx="10340898" cy="2208948"/>
          </a:xfrm>
        </p:spPr>
        <p:txBody>
          <a:bodyPr>
            <a:normAutofit/>
          </a:bodyPr>
          <a:lstStyle/>
          <a:p>
            <a:r>
              <a:rPr lang="en-US" sz="1800"/>
              <a:t>Serotonin: low levels of serotonin in the brain are associated with depression.  In this case we have “Sir Rotten” who is in a rotten mood (depressed</a:t>
            </a:r>
            <a:endParaRPr lang="en-GB" sz="1800"/>
          </a:p>
        </p:txBody>
      </p:sp>
    </p:spTree>
    <p:extLst>
      <p:ext uri="{BB962C8B-B14F-4D97-AF65-F5344CB8AC3E}">
        <p14:creationId xmlns:p14="http://schemas.microsoft.com/office/powerpoint/2010/main" val="18336291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40842-2E30-4D3A-9FAD-C254D3AE4E79}"/>
              </a:ext>
            </a:extLst>
          </p:cNvPr>
          <p:cNvSpPr>
            <a:spLocks noGrp="1"/>
          </p:cNvSpPr>
          <p:nvPr>
            <p:ph type="title"/>
          </p:nvPr>
        </p:nvSpPr>
        <p:spPr>
          <a:xfrm>
            <a:off x="1285240" y="1050595"/>
            <a:ext cx="8074815" cy="1618489"/>
          </a:xfrm>
        </p:spPr>
        <p:txBody>
          <a:bodyPr anchor="ctr">
            <a:normAutofit/>
          </a:bodyPr>
          <a:lstStyle/>
          <a:p>
            <a:r>
              <a:rPr lang="en-US" sz="7200"/>
              <a:t>Acetycholine </a:t>
            </a:r>
            <a:endParaRPr lang="en-GB" sz="7200"/>
          </a:p>
        </p:txBody>
      </p:sp>
      <p:sp>
        <p:nvSpPr>
          <p:cNvPr id="3" name="Content Placeholder 2">
            <a:extLst>
              <a:ext uri="{FF2B5EF4-FFF2-40B4-BE49-F238E27FC236}">
                <a16:creationId xmlns:a16="http://schemas.microsoft.com/office/drawing/2014/main" id="{38AB5481-57AD-4C57-B046-85B7515E79F6}"/>
              </a:ext>
            </a:extLst>
          </p:cNvPr>
          <p:cNvSpPr>
            <a:spLocks noGrp="1"/>
          </p:cNvSpPr>
          <p:nvPr>
            <p:ph idx="1"/>
          </p:nvPr>
        </p:nvSpPr>
        <p:spPr>
          <a:xfrm>
            <a:off x="1285240" y="2969469"/>
            <a:ext cx="8074815" cy="2800395"/>
          </a:xfrm>
        </p:spPr>
        <p:txBody>
          <a:bodyPr anchor="t">
            <a:normAutofit/>
          </a:bodyPr>
          <a:lstStyle/>
          <a:p>
            <a:endParaRPr lang="en-US" sz="2400"/>
          </a:p>
          <a:p>
            <a:endParaRPr lang="en-US" sz="2400"/>
          </a:p>
          <a:p>
            <a:r>
              <a:rPr lang="en-US" sz="2400"/>
              <a:t>Acetylcholine: involved in helping you contract your muscles.  Use an ACE flexing his muscles as your mnemonic. </a:t>
            </a:r>
            <a:endParaRPr lang="en-GB" sz="2400"/>
          </a:p>
        </p:txBody>
      </p:sp>
    </p:spTree>
    <p:extLst>
      <p:ext uri="{BB962C8B-B14F-4D97-AF65-F5344CB8AC3E}">
        <p14:creationId xmlns:p14="http://schemas.microsoft.com/office/powerpoint/2010/main" val="315852627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4669-4597-4BF9-8162-E2EAD1CDCF6B}"/>
              </a:ext>
            </a:extLst>
          </p:cNvPr>
          <p:cNvSpPr>
            <a:spLocks noGrp="1"/>
          </p:cNvSpPr>
          <p:nvPr>
            <p:ph type="title" idx="4294967295"/>
          </p:nvPr>
        </p:nvSpPr>
        <p:spPr>
          <a:xfrm>
            <a:off x="1047280" y="759805"/>
            <a:ext cx="10306520" cy="1325563"/>
          </a:xfrm>
        </p:spPr>
        <p:txBody>
          <a:bodyPr vert="horz" lIns="91440" tIns="45720" rIns="91440" bIns="45720" rtlCol="0" anchor="ctr">
            <a:normAutofit/>
          </a:bodyPr>
          <a:lstStyle/>
          <a:p>
            <a:br>
              <a:rPr lang="en-US" sz="2800" dirty="0">
                <a:solidFill>
                  <a:srgbClr val="FFFFFF"/>
                </a:solidFill>
              </a:rPr>
            </a:br>
            <a:br>
              <a:rPr lang="en-US" sz="2800" dirty="0">
                <a:solidFill>
                  <a:srgbClr val="FFFFFF"/>
                </a:solidFill>
              </a:rPr>
            </a:br>
            <a:endParaRPr lang="en-US" sz="2800" dirty="0">
              <a:solidFill>
                <a:srgbClr val="FFFFFF"/>
              </a:solidFill>
            </a:endParaRPr>
          </a:p>
        </p:txBody>
      </p:sp>
      <p:sp>
        <p:nvSpPr>
          <p:cNvPr id="3" name="Content Placeholder 2">
            <a:extLst>
              <a:ext uri="{FF2B5EF4-FFF2-40B4-BE49-F238E27FC236}">
                <a16:creationId xmlns:a16="http://schemas.microsoft.com/office/drawing/2014/main" id="{569910BF-0420-4D12-B503-DB4392BC0C61}"/>
              </a:ext>
            </a:extLst>
          </p:cNvPr>
          <p:cNvSpPr>
            <a:spLocks noGrp="1"/>
          </p:cNvSpPr>
          <p:nvPr>
            <p:ph idx="4294967295"/>
          </p:nvPr>
        </p:nvSpPr>
        <p:spPr>
          <a:xfrm>
            <a:off x="1424904" y="2494450"/>
            <a:ext cx="4053545" cy="3563159"/>
          </a:xfrm>
        </p:spPr>
        <p:txBody>
          <a:bodyPr vert="horz" lIns="91440" tIns="45720" rIns="91440" bIns="45720" rtlCol="0">
            <a:normAutofit/>
          </a:bodyPr>
          <a:lstStyle/>
          <a:p>
            <a:r>
              <a:rPr lang="en-US" sz="2400"/>
              <a:t>Dopamine: low levels are associated with Parkinson’s disease. Use the dwarf “dopey” as your mnemonic. </a:t>
            </a:r>
          </a:p>
          <a:p>
            <a:r>
              <a:rPr lang="en-US" sz="2400"/>
              <a:t>Dopamine: high levels are associated with schizophrenia.  Use a tall dwarf as your mnemonic. </a:t>
            </a:r>
          </a:p>
        </p:txBody>
      </p:sp>
      <p:pic>
        <p:nvPicPr>
          <p:cNvPr id="5" name="Picture 4" descr="A screenshot of a cell phone&#10;&#10;Description automatically generated">
            <a:extLst>
              <a:ext uri="{FF2B5EF4-FFF2-40B4-BE49-F238E27FC236}">
                <a16:creationId xmlns:a16="http://schemas.microsoft.com/office/drawing/2014/main" id="{6C9BDB12-46F9-4D41-8189-8A4C0E48F434}"/>
              </a:ext>
            </a:extLst>
          </p:cNvPr>
          <p:cNvPicPr>
            <a:picLocks noChangeAspect="1"/>
          </p:cNvPicPr>
          <p:nvPr/>
        </p:nvPicPr>
        <p:blipFill rotWithShape="1">
          <a:blip r:embed="rId2">
            <a:extLst>
              <a:ext uri="{28A0092B-C50C-407E-A947-70E740481C1C}">
                <a14:useLocalDpi xmlns:a14="http://schemas.microsoft.com/office/drawing/2010/main" val="0"/>
              </a:ext>
            </a:extLst>
          </a:blip>
          <a:srcRect l="2088" r="22442" b="2"/>
          <a:stretch/>
        </p:blipFill>
        <p:spPr>
          <a:xfrm>
            <a:off x="6098892" y="2492376"/>
            <a:ext cx="4802404" cy="3563372"/>
          </a:xfrm>
          <a:prstGeom prst="rect">
            <a:avLst/>
          </a:prstGeom>
        </p:spPr>
      </p:pic>
    </p:spTree>
    <p:extLst>
      <p:ext uri="{BB962C8B-B14F-4D97-AF65-F5344CB8AC3E}">
        <p14:creationId xmlns:p14="http://schemas.microsoft.com/office/powerpoint/2010/main" val="5724207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F17EB-7390-4099-8A6A-F77518661721}"/>
              </a:ext>
            </a:extLst>
          </p:cNvPr>
          <p:cNvSpPr>
            <a:spLocks noGrp="1"/>
          </p:cNvSpPr>
          <p:nvPr>
            <p:ph type="title"/>
          </p:nvPr>
        </p:nvSpPr>
        <p:spPr>
          <a:xfrm>
            <a:off x="5255260" y="1188637"/>
            <a:ext cx="5852711" cy="1597228"/>
          </a:xfrm>
        </p:spPr>
        <p:txBody>
          <a:bodyPr>
            <a:normAutofit/>
          </a:bodyPr>
          <a:lstStyle/>
          <a:p>
            <a:r>
              <a:rPr lang="en-US" sz="3300"/>
              <a:t>Endorphins </a:t>
            </a:r>
            <a:br>
              <a:rPr lang="en-US" sz="3300"/>
            </a:br>
            <a:br>
              <a:rPr lang="en-US" sz="3300"/>
            </a:br>
            <a:endParaRPr lang="en-GB" sz="3300"/>
          </a:p>
        </p:txBody>
      </p:sp>
      <p:pic>
        <p:nvPicPr>
          <p:cNvPr id="5" name="Picture 4" descr="A close up of a logo&#10;&#10;Description automatically generated">
            <a:extLst>
              <a:ext uri="{FF2B5EF4-FFF2-40B4-BE49-F238E27FC236}">
                <a16:creationId xmlns:a16="http://schemas.microsoft.com/office/drawing/2014/main" id="{6B5660B0-97CF-48F5-9ED2-5E4EE5A2D3FB}"/>
              </a:ext>
            </a:extLst>
          </p:cNvPr>
          <p:cNvPicPr>
            <a:picLocks noChangeAspect="1"/>
          </p:cNvPicPr>
          <p:nvPr/>
        </p:nvPicPr>
        <p:blipFill rotWithShape="1">
          <a:blip r:embed="rId2">
            <a:extLst>
              <a:ext uri="{28A0092B-C50C-407E-A947-70E740481C1C}">
                <a14:useLocalDpi xmlns:a14="http://schemas.microsoft.com/office/drawing/2010/main" val="0"/>
              </a:ext>
            </a:extLst>
          </a:blip>
          <a:srcRect b="10834"/>
          <a:stretch/>
        </p:blipFill>
        <p:spPr>
          <a:xfrm>
            <a:off x="1123357" y="2439323"/>
            <a:ext cx="3533985" cy="2056515"/>
          </a:xfrm>
          <a:prstGeom prst="rect">
            <a:avLst/>
          </a:prstGeom>
        </p:spPr>
      </p:pic>
      <p:sp>
        <p:nvSpPr>
          <p:cNvPr id="3" name="Content Placeholder 2">
            <a:extLst>
              <a:ext uri="{FF2B5EF4-FFF2-40B4-BE49-F238E27FC236}">
                <a16:creationId xmlns:a16="http://schemas.microsoft.com/office/drawing/2014/main" id="{F9C91373-95B3-4C06-B84C-FA3A113281FD}"/>
              </a:ext>
            </a:extLst>
          </p:cNvPr>
          <p:cNvSpPr>
            <a:spLocks noGrp="1"/>
          </p:cNvSpPr>
          <p:nvPr>
            <p:ph idx="1"/>
          </p:nvPr>
        </p:nvSpPr>
        <p:spPr>
          <a:xfrm>
            <a:off x="5255260" y="2998278"/>
            <a:ext cx="4428236" cy="2728198"/>
          </a:xfrm>
        </p:spPr>
        <p:txBody>
          <a:bodyPr anchor="t">
            <a:normAutofit/>
          </a:bodyPr>
          <a:lstStyle/>
          <a:p>
            <a:r>
              <a:rPr lang="en-US" sz="2000"/>
              <a:t>  Endorphins: involved in blocking pain sensations and in producing “runner’s high”.  That’s why the running door with fins looks happy. </a:t>
            </a:r>
          </a:p>
          <a:p>
            <a:r>
              <a:rPr lang="en-US" sz="2000"/>
              <a:t> </a:t>
            </a:r>
            <a:endParaRPr lang="en-GB" sz="2000"/>
          </a:p>
        </p:txBody>
      </p:sp>
    </p:spTree>
    <p:extLst>
      <p:ext uri="{BB962C8B-B14F-4D97-AF65-F5344CB8AC3E}">
        <p14:creationId xmlns:p14="http://schemas.microsoft.com/office/powerpoint/2010/main" val="424984230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DD967-B1ED-4A03-8A5E-F9206B660D27}"/>
              </a:ext>
            </a:extLst>
          </p:cNvPr>
          <p:cNvSpPr>
            <a:spLocks noGrp="1"/>
          </p:cNvSpPr>
          <p:nvPr>
            <p:ph type="title"/>
          </p:nvPr>
        </p:nvSpPr>
        <p:spPr>
          <a:xfrm>
            <a:off x="5255260" y="1188637"/>
            <a:ext cx="5852711" cy="1597228"/>
          </a:xfrm>
        </p:spPr>
        <p:txBody>
          <a:bodyPr>
            <a:normAutofit/>
          </a:bodyPr>
          <a:lstStyle/>
          <a:p>
            <a:r>
              <a:rPr lang="en-US" sz="1500"/>
              <a:t>The Brain and its Hemispheres</a:t>
            </a:r>
            <a:br>
              <a:rPr lang="en-US" sz="1500"/>
            </a:br>
            <a:br>
              <a:rPr lang="en-US" sz="1500"/>
            </a:br>
            <a:r>
              <a:rPr lang="en-US" sz="1500"/>
              <a:t> </a:t>
            </a:r>
            <a:br>
              <a:rPr lang="en-US" sz="1500"/>
            </a:br>
            <a:br>
              <a:rPr lang="en-US" sz="1500"/>
            </a:br>
            <a:br>
              <a:rPr lang="en-US" sz="1500"/>
            </a:br>
            <a:r>
              <a:rPr lang="en-US" sz="1500"/>
              <a:t> </a:t>
            </a:r>
            <a:endParaRPr lang="en-GB" sz="1500"/>
          </a:p>
        </p:txBody>
      </p:sp>
      <p:pic>
        <p:nvPicPr>
          <p:cNvPr id="5" name="Picture 4" descr="A picture containing drawing&#10;&#10;Description automatically generated">
            <a:extLst>
              <a:ext uri="{FF2B5EF4-FFF2-40B4-BE49-F238E27FC236}">
                <a16:creationId xmlns:a16="http://schemas.microsoft.com/office/drawing/2014/main" id="{12CD92D7-5C9E-4734-88BA-56C5DDE08B72}"/>
              </a:ext>
            </a:extLst>
          </p:cNvPr>
          <p:cNvPicPr>
            <a:picLocks noChangeAspect="1"/>
          </p:cNvPicPr>
          <p:nvPr/>
        </p:nvPicPr>
        <p:blipFill rotWithShape="1">
          <a:blip r:embed="rId2">
            <a:extLst>
              <a:ext uri="{28A0092B-C50C-407E-A947-70E740481C1C}">
                <a14:useLocalDpi xmlns:a14="http://schemas.microsoft.com/office/drawing/2010/main" val="0"/>
              </a:ext>
            </a:extLst>
          </a:blip>
          <a:srcRect t="4523" r="-1" b="-1"/>
          <a:stretch/>
        </p:blipFill>
        <p:spPr>
          <a:xfrm>
            <a:off x="1123357" y="2439329"/>
            <a:ext cx="3533985" cy="2056503"/>
          </a:xfrm>
          <a:prstGeom prst="rect">
            <a:avLst/>
          </a:prstGeom>
        </p:spPr>
      </p:pic>
      <p:sp>
        <p:nvSpPr>
          <p:cNvPr id="3" name="Content Placeholder 2">
            <a:extLst>
              <a:ext uri="{FF2B5EF4-FFF2-40B4-BE49-F238E27FC236}">
                <a16:creationId xmlns:a16="http://schemas.microsoft.com/office/drawing/2014/main" id="{97EC1AC7-628B-40E7-8D26-835BD8A3A472}"/>
              </a:ext>
            </a:extLst>
          </p:cNvPr>
          <p:cNvSpPr>
            <a:spLocks noGrp="1"/>
          </p:cNvSpPr>
          <p:nvPr>
            <p:ph idx="1"/>
          </p:nvPr>
        </p:nvSpPr>
        <p:spPr>
          <a:xfrm>
            <a:off x="5255260" y="2998278"/>
            <a:ext cx="4428236" cy="2728198"/>
          </a:xfrm>
        </p:spPr>
        <p:txBody>
          <a:bodyPr anchor="t">
            <a:normAutofit/>
          </a:bodyPr>
          <a:lstStyle/>
          <a:p>
            <a:r>
              <a:rPr lang="en-US" sz="2000"/>
              <a:t>Cortex: imagine a Texas hat on your head which is covering the outermost part of your brain – the cor"tex". </a:t>
            </a:r>
          </a:p>
        </p:txBody>
      </p:sp>
    </p:spTree>
    <p:extLst>
      <p:ext uri="{BB962C8B-B14F-4D97-AF65-F5344CB8AC3E}">
        <p14:creationId xmlns:p14="http://schemas.microsoft.com/office/powerpoint/2010/main" val="29535778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34B8D-C5B7-41AA-A67C-039E632311B0}"/>
              </a:ext>
            </a:extLst>
          </p:cNvPr>
          <p:cNvSpPr>
            <a:spLocks noGrp="1"/>
          </p:cNvSpPr>
          <p:nvPr>
            <p:ph type="title"/>
          </p:nvPr>
        </p:nvSpPr>
        <p:spPr>
          <a:xfrm>
            <a:off x="5255260" y="1188637"/>
            <a:ext cx="5852711" cy="1597228"/>
          </a:xfrm>
        </p:spPr>
        <p:txBody>
          <a:bodyPr>
            <a:normAutofit/>
          </a:bodyPr>
          <a:lstStyle/>
          <a:p>
            <a:r>
              <a:rPr lang="en-US" sz="2000"/>
              <a:t>Pineal Gland</a:t>
            </a:r>
            <a:br>
              <a:rPr lang="en-US" sz="2000"/>
            </a:br>
            <a:br>
              <a:rPr lang="en-US" sz="2000"/>
            </a:br>
            <a:br>
              <a:rPr lang="en-US" sz="2000"/>
            </a:br>
            <a:br>
              <a:rPr lang="en-US" sz="2000"/>
            </a:br>
            <a:r>
              <a:rPr lang="en-US" sz="2000"/>
              <a:t> </a:t>
            </a:r>
            <a:endParaRPr lang="en-GB" sz="2000"/>
          </a:p>
        </p:txBody>
      </p:sp>
      <p:pic>
        <p:nvPicPr>
          <p:cNvPr id="5" name="Picture 4" descr="A picture containing text&#10;&#10;Description automatically generated">
            <a:extLst>
              <a:ext uri="{FF2B5EF4-FFF2-40B4-BE49-F238E27FC236}">
                <a16:creationId xmlns:a16="http://schemas.microsoft.com/office/drawing/2014/main" id="{E4C5E803-6346-436F-A6DC-BEE55CD56249}"/>
              </a:ext>
            </a:extLst>
          </p:cNvPr>
          <p:cNvPicPr>
            <a:picLocks noChangeAspect="1"/>
          </p:cNvPicPr>
          <p:nvPr/>
        </p:nvPicPr>
        <p:blipFill rotWithShape="1">
          <a:blip r:embed="rId2">
            <a:extLst>
              <a:ext uri="{28A0092B-C50C-407E-A947-70E740481C1C}">
                <a14:useLocalDpi xmlns:a14="http://schemas.microsoft.com/office/drawing/2010/main" val="0"/>
              </a:ext>
            </a:extLst>
          </a:blip>
          <a:srcRect t="5801" r="2" b="7992"/>
          <a:stretch/>
        </p:blipFill>
        <p:spPr>
          <a:xfrm>
            <a:off x="1123357" y="2156481"/>
            <a:ext cx="3533985" cy="2622200"/>
          </a:xfrm>
          <a:prstGeom prst="rect">
            <a:avLst/>
          </a:prstGeom>
        </p:spPr>
      </p:pic>
      <p:sp>
        <p:nvSpPr>
          <p:cNvPr id="3" name="Content Placeholder 2">
            <a:extLst>
              <a:ext uri="{FF2B5EF4-FFF2-40B4-BE49-F238E27FC236}">
                <a16:creationId xmlns:a16="http://schemas.microsoft.com/office/drawing/2014/main" id="{EE8A1C48-22AF-4A48-9742-54138B9C84FA}"/>
              </a:ext>
            </a:extLst>
          </p:cNvPr>
          <p:cNvSpPr>
            <a:spLocks noGrp="1"/>
          </p:cNvSpPr>
          <p:nvPr>
            <p:ph idx="1"/>
          </p:nvPr>
        </p:nvSpPr>
        <p:spPr>
          <a:xfrm>
            <a:off x="5255260" y="2998278"/>
            <a:ext cx="4428236" cy="2728198"/>
          </a:xfrm>
        </p:spPr>
        <p:txBody>
          <a:bodyPr anchor="t">
            <a:normAutofit/>
          </a:bodyPr>
          <a:lstStyle/>
          <a:p>
            <a:r>
              <a:rPr lang="en-US" sz="2000"/>
              <a:t>Pineal Gland:  the pineal gland secretes melatonin.  Use “pins and needles in a melon” as the mnemonic. </a:t>
            </a:r>
          </a:p>
          <a:p>
            <a:endParaRPr lang="en-GB" sz="2000"/>
          </a:p>
        </p:txBody>
      </p:sp>
    </p:spTree>
    <p:extLst>
      <p:ext uri="{BB962C8B-B14F-4D97-AF65-F5344CB8AC3E}">
        <p14:creationId xmlns:p14="http://schemas.microsoft.com/office/powerpoint/2010/main" val="371558715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A75AF-5601-4188-B5A6-91EA0D933DA8}"/>
              </a:ext>
            </a:extLst>
          </p:cNvPr>
          <p:cNvSpPr>
            <a:spLocks noGrp="1"/>
          </p:cNvSpPr>
          <p:nvPr>
            <p:ph type="title"/>
          </p:nvPr>
        </p:nvSpPr>
        <p:spPr>
          <a:xfrm>
            <a:off x="1127760" y="4212709"/>
            <a:ext cx="8232296" cy="1337699"/>
          </a:xfrm>
        </p:spPr>
        <p:txBody>
          <a:bodyPr anchor="b">
            <a:normAutofit/>
          </a:bodyPr>
          <a:lstStyle/>
          <a:p>
            <a:r>
              <a:rPr lang="en-US" sz="6000"/>
              <a:t>Corpus Callosum </a:t>
            </a:r>
            <a:endParaRPr lang="en-GB" sz="6000"/>
          </a:p>
        </p:txBody>
      </p:sp>
      <p:pic>
        <p:nvPicPr>
          <p:cNvPr id="5" name="Picture 4" descr="A picture containing fruit, black, man&#10;&#10;Description automatically generated">
            <a:extLst>
              <a:ext uri="{FF2B5EF4-FFF2-40B4-BE49-F238E27FC236}">
                <a16:creationId xmlns:a16="http://schemas.microsoft.com/office/drawing/2014/main" id="{D79AE0EB-1D8F-47A4-863A-5537AEB5C679}"/>
              </a:ext>
            </a:extLst>
          </p:cNvPr>
          <p:cNvPicPr>
            <a:picLocks noChangeAspect="1"/>
          </p:cNvPicPr>
          <p:nvPr/>
        </p:nvPicPr>
        <p:blipFill rotWithShape="1">
          <a:blip r:embed="rId2">
            <a:extLst>
              <a:ext uri="{28A0092B-C50C-407E-A947-70E740481C1C}">
                <a14:useLocalDpi xmlns:a14="http://schemas.microsoft.com/office/drawing/2010/main" val="0"/>
              </a:ext>
            </a:extLst>
          </a:blip>
          <a:srcRect r="1728" b="-1"/>
          <a:stretch/>
        </p:blipFill>
        <p:spPr>
          <a:xfrm>
            <a:off x="1303116" y="1107907"/>
            <a:ext cx="2576205" cy="2799692"/>
          </a:xfrm>
          <a:prstGeom prst="rect">
            <a:avLst/>
          </a:prstGeom>
        </p:spPr>
      </p:pic>
      <p:sp>
        <p:nvSpPr>
          <p:cNvPr id="3" name="Content Placeholder 2">
            <a:extLst>
              <a:ext uri="{FF2B5EF4-FFF2-40B4-BE49-F238E27FC236}">
                <a16:creationId xmlns:a16="http://schemas.microsoft.com/office/drawing/2014/main" id="{8EEEF1A5-3BCF-4E3A-9D2A-655E48F16085}"/>
              </a:ext>
            </a:extLst>
          </p:cNvPr>
          <p:cNvSpPr>
            <a:spLocks noGrp="1"/>
          </p:cNvSpPr>
          <p:nvPr>
            <p:ph idx="1"/>
          </p:nvPr>
        </p:nvSpPr>
        <p:spPr>
          <a:xfrm>
            <a:off x="4654294" y="1107907"/>
            <a:ext cx="5414265" cy="2799692"/>
          </a:xfrm>
        </p:spPr>
        <p:txBody>
          <a:bodyPr anchor="ctr">
            <a:normAutofit/>
          </a:bodyPr>
          <a:lstStyle/>
          <a:p>
            <a:r>
              <a:rPr lang="en-US" sz="1600"/>
              <a:t>Corpus Callosum: the corpus callosum connects the two hemispheres.  Thus, the corPLUS CalloSUM.</a:t>
            </a:r>
          </a:p>
          <a:p>
            <a:endParaRPr lang="en-US" sz="1600"/>
          </a:p>
          <a:p>
            <a:r>
              <a:rPr lang="en-US" sz="1600"/>
              <a:t> </a:t>
            </a:r>
          </a:p>
          <a:p>
            <a:r>
              <a:rPr lang="en-US" sz="1600"/>
              <a:t>Corpus Callosum: it is through the corpus callosum that the two hemispheres communicate.  Thus, you could also picture “corpus CALL SOMEONE”. </a:t>
            </a:r>
          </a:p>
          <a:p>
            <a:r>
              <a:rPr lang="en-US" sz="1600"/>
              <a:t> </a:t>
            </a:r>
          </a:p>
          <a:p>
            <a:r>
              <a:rPr lang="en-US" sz="1600"/>
              <a:t> </a:t>
            </a:r>
          </a:p>
          <a:p>
            <a:endParaRPr lang="en-US" sz="1600"/>
          </a:p>
          <a:p>
            <a:endParaRPr lang="en-US" sz="1600"/>
          </a:p>
          <a:p>
            <a:endParaRPr lang="en-US" sz="1600"/>
          </a:p>
          <a:p>
            <a:endParaRPr lang="en-GB" sz="1600"/>
          </a:p>
        </p:txBody>
      </p:sp>
    </p:spTree>
    <p:extLst>
      <p:ext uri="{BB962C8B-B14F-4D97-AF65-F5344CB8AC3E}">
        <p14:creationId xmlns:p14="http://schemas.microsoft.com/office/powerpoint/2010/main" val="363322739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C00E1-5DC4-4F30-BF88-1F1B6A10404F}"/>
              </a:ext>
            </a:extLst>
          </p:cNvPr>
          <p:cNvSpPr>
            <a:spLocks noGrp="1"/>
          </p:cNvSpPr>
          <p:nvPr>
            <p:ph type="title"/>
          </p:nvPr>
        </p:nvSpPr>
        <p:spPr>
          <a:xfrm>
            <a:off x="1127760" y="4212709"/>
            <a:ext cx="8232296" cy="1337699"/>
          </a:xfrm>
        </p:spPr>
        <p:txBody>
          <a:bodyPr anchor="b">
            <a:normAutofit/>
          </a:bodyPr>
          <a:lstStyle/>
          <a:p>
            <a:r>
              <a:rPr lang="en-US" sz="6000"/>
              <a:t>Broca area</a:t>
            </a:r>
            <a:endParaRPr lang="en-GB" sz="6000"/>
          </a:p>
        </p:txBody>
      </p:sp>
      <p:pic>
        <p:nvPicPr>
          <p:cNvPr id="5" name="Picture 4" descr="A close up of a book&#10;&#10;Description automatically generated">
            <a:extLst>
              <a:ext uri="{FF2B5EF4-FFF2-40B4-BE49-F238E27FC236}">
                <a16:creationId xmlns:a16="http://schemas.microsoft.com/office/drawing/2014/main" id="{3A75B463-C942-4360-8083-C63AD96E8F8A}"/>
              </a:ext>
            </a:extLst>
          </p:cNvPr>
          <p:cNvPicPr>
            <a:picLocks noChangeAspect="1"/>
          </p:cNvPicPr>
          <p:nvPr/>
        </p:nvPicPr>
        <p:blipFill rotWithShape="1">
          <a:blip r:embed="rId2">
            <a:extLst>
              <a:ext uri="{28A0092B-C50C-407E-A947-70E740481C1C}">
                <a14:useLocalDpi xmlns:a14="http://schemas.microsoft.com/office/drawing/2010/main" val="0"/>
              </a:ext>
            </a:extLst>
          </a:blip>
          <a:srcRect t="6310" r="2" b="11891"/>
          <a:stretch/>
        </p:blipFill>
        <p:spPr>
          <a:xfrm>
            <a:off x="1123359" y="1418605"/>
            <a:ext cx="2935720" cy="2178296"/>
          </a:xfrm>
          <a:prstGeom prst="rect">
            <a:avLst/>
          </a:prstGeom>
        </p:spPr>
      </p:pic>
      <p:sp>
        <p:nvSpPr>
          <p:cNvPr id="3" name="Content Placeholder 2">
            <a:extLst>
              <a:ext uri="{FF2B5EF4-FFF2-40B4-BE49-F238E27FC236}">
                <a16:creationId xmlns:a16="http://schemas.microsoft.com/office/drawing/2014/main" id="{6945FFCF-8CF6-4D81-830D-019F2250E144}"/>
              </a:ext>
            </a:extLst>
          </p:cNvPr>
          <p:cNvSpPr>
            <a:spLocks noGrp="1"/>
          </p:cNvSpPr>
          <p:nvPr>
            <p:ph idx="1"/>
          </p:nvPr>
        </p:nvSpPr>
        <p:spPr>
          <a:xfrm>
            <a:off x="4654294" y="1107907"/>
            <a:ext cx="5414265" cy="2799692"/>
          </a:xfrm>
        </p:spPr>
        <p:txBody>
          <a:bodyPr anchor="ctr">
            <a:normAutofit/>
          </a:bodyPr>
          <a:lstStyle/>
          <a:p>
            <a:r>
              <a:rPr lang="en-US" sz="2000"/>
              <a:t>Broca’s area: Broca’s area is the area of the brain responsible for producing speech.  If it is damaged, you can understand what someone says, but your speech is disjointed.  In other words, “Broca’s speech is broken” or “Broca’s banter is broken”. </a:t>
            </a:r>
          </a:p>
          <a:p>
            <a:endParaRPr lang="en-US" sz="2000"/>
          </a:p>
          <a:p>
            <a:endParaRPr lang="en-GB" sz="2000"/>
          </a:p>
        </p:txBody>
      </p:sp>
    </p:spTree>
    <p:extLst>
      <p:ext uri="{BB962C8B-B14F-4D97-AF65-F5344CB8AC3E}">
        <p14:creationId xmlns:p14="http://schemas.microsoft.com/office/powerpoint/2010/main" val="395862269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E0D4B-0648-4C8C-82FE-08B02F76B7C1}"/>
              </a:ext>
            </a:extLst>
          </p:cNvPr>
          <p:cNvSpPr>
            <a:spLocks noGrp="1"/>
          </p:cNvSpPr>
          <p:nvPr>
            <p:ph type="title"/>
          </p:nvPr>
        </p:nvSpPr>
        <p:spPr>
          <a:xfrm>
            <a:off x="1127760" y="4212709"/>
            <a:ext cx="8232296" cy="1337699"/>
          </a:xfrm>
        </p:spPr>
        <p:txBody>
          <a:bodyPr anchor="b">
            <a:normAutofit/>
          </a:bodyPr>
          <a:lstStyle/>
          <a:p>
            <a:r>
              <a:rPr lang="en-US" sz="6000"/>
              <a:t>Wenicke’s </a:t>
            </a:r>
            <a:endParaRPr lang="en-GB" sz="6000"/>
          </a:p>
        </p:txBody>
      </p:sp>
      <p:pic>
        <p:nvPicPr>
          <p:cNvPr id="5" name="Picture 4" descr="A close up of a logo&#10;&#10;Description automatically generated">
            <a:extLst>
              <a:ext uri="{FF2B5EF4-FFF2-40B4-BE49-F238E27FC236}">
                <a16:creationId xmlns:a16="http://schemas.microsoft.com/office/drawing/2014/main" id="{F6369C11-C009-4C64-B258-8EC25FDDFA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3359" y="1696373"/>
            <a:ext cx="2935720" cy="1622759"/>
          </a:xfrm>
          <a:prstGeom prst="rect">
            <a:avLst/>
          </a:prstGeom>
        </p:spPr>
      </p:pic>
      <p:sp>
        <p:nvSpPr>
          <p:cNvPr id="3" name="Content Placeholder 2">
            <a:extLst>
              <a:ext uri="{FF2B5EF4-FFF2-40B4-BE49-F238E27FC236}">
                <a16:creationId xmlns:a16="http://schemas.microsoft.com/office/drawing/2014/main" id="{8EEB5BA1-5722-401D-BFB7-B100F78F004C}"/>
              </a:ext>
            </a:extLst>
          </p:cNvPr>
          <p:cNvSpPr>
            <a:spLocks noGrp="1"/>
          </p:cNvSpPr>
          <p:nvPr>
            <p:ph idx="1"/>
          </p:nvPr>
        </p:nvSpPr>
        <p:spPr>
          <a:xfrm>
            <a:off x="4654294" y="1107907"/>
            <a:ext cx="5414265" cy="2799692"/>
          </a:xfrm>
        </p:spPr>
        <p:txBody>
          <a:bodyPr anchor="ctr">
            <a:normAutofit/>
          </a:bodyPr>
          <a:lstStyle/>
          <a:p>
            <a:r>
              <a:rPr lang="en-US" sz="2000"/>
              <a:t>Wernicke’s area: Wernicke’s area is responsible for the comprehension of speech.  If you have an aphasia in this area of the brain you are unable to understand and respond to what people are saying to you.  In other words, “Wernicke’s comprehension is crappy”.</a:t>
            </a:r>
          </a:p>
          <a:p>
            <a:endParaRPr lang="en-US" sz="2000"/>
          </a:p>
          <a:p>
            <a:r>
              <a:rPr lang="en-US" sz="2000"/>
              <a:t> </a:t>
            </a:r>
            <a:endParaRPr lang="en-GB" sz="2000"/>
          </a:p>
        </p:txBody>
      </p:sp>
    </p:spTree>
    <p:extLst>
      <p:ext uri="{BB962C8B-B14F-4D97-AF65-F5344CB8AC3E}">
        <p14:creationId xmlns:p14="http://schemas.microsoft.com/office/powerpoint/2010/main" val="274039655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27A4-31DE-4AEF-B97A-845BECE776AA}"/>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Now try the following </a:t>
            </a:r>
          </a:p>
        </p:txBody>
      </p:sp>
      <p:sp>
        <p:nvSpPr>
          <p:cNvPr id="3" name="Content Placeholder 2">
            <a:extLst>
              <a:ext uri="{FF2B5EF4-FFF2-40B4-BE49-F238E27FC236}">
                <a16:creationId xmlns:a16="http://schemas.microsoft.com/office/drawing/2014/main" id="{D317EFB2-EC9D-4506-88D4-17C1062385EE}"/>
              </a:ext>
            </a:extLst>
          </p:cNvPr>
          <p:cNvSpPr>
            <a:spLocks noGrp="1"/>
          </p:cNvSpPr>
          <p:nvPr>
            <p:ph idx="1"/>
          </p:nvPr>
        </p:nvSpPr>
        <p:spPr>
          <a:xfrm>
            <a:off x="1524000" y="4256436"/>
            <a:ext cx="9144000" cy="1600818"/>
          </a:xfrm>
        </p:spPr>
        <p:txBody>
          <a:bodyPr vert="horz" lIns="91440" tIns="45720" rIns="91440" bIns="45720" rtlCol="0">
            <a:normAutofit/>
          </a:bodyPr>
          <a:lstStyle/>
          <a:p>
            <a:pPr marL="0" indent="0" algn="ctr">
              <a:buNone/>
            </a:pPr>
            <a:r>
              <a:rPr lang="en-US" sz="2400" kern="1200" dirty="0">
                <a:solidFill>
                  <a:schemeClr val="accent1">
                    <a:lumMod val="60000"/>
                    <a:lumOff val="40000"/>
                  </a:schemeClr>
                </a:solidFill>
                <a:latin typeface="+mn-lt"/>
                <a:ea typeface="+mn-ea"/>
                <a:cs typeface="+mn-cs"/>
              </a:rPr>
              <a:t>https://quizizz.com/admin/quiz/589cd327d82392cc0a832a3c/brain-lobes-functions</a:t>
            </a:r>
          </a:p>
        </p:txBody>
      </p:sp>
    </p:spTree>
    <p:extLst>
      <p:ext uri="{BB962C8B-B14F-4D97-AF65-F5344CB8AC3E}">
        <p14:creationId xmlns:p14="http://schemas.microsoft.com/office/powerpoint/2010/main" val="17845855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1">
            <a:extLst>
              <a:ext uri="{FF2B5EF4-FFF2-40B4-BE49-F238E27FC236}">
                <a16:creationId xmlns:a16="http://schemas.microsoft.com/office/drawing/2014/main" id="{07B0CCBC-9377-4E0B-B9E0-EC170739A2F1}"/>
              </a:ext>
            </a:extLst>
          </p:cNvPr>
          <p:cNvSpPr>
            <a:spLocks noGrp="1" noChangeArrowheads="1"/>
          </p:cNvSpPr>
          <p:nvPr>
            <p:ph type="title"/>
          </p:nvPr>
        </p:nvSpPr>
        <p:spPr>
          <a:xfrm>
            <a:off x="6590662" y="4267832"/>
            <a:ext cx="4805996" cy="1297115"/>
          </a:xfrm>
        </p:spPr>
        <p:txBody>
          <a:bodyPr vert="horz" lIns="91440" tIns="45720" rIns="91440" bIns="45720" rtlCol="0" anchor="t">
            <a:normAutofit/>
          </a:bodyPr>
          <a:lstStyle/>
          <a:p>
            <a:r>
              <a:rPr lang="en-US" altLang="en-US" sz="4000" kern="1200">
                <a:solidFill>
                  <a:schemeClr val="tx2"/>
                </a:solidFill>
                <a:latin typeface="+mj-lt"/>
                <a:ea typeface="+mj-ea"/>
                <a:cs typeface="+mj-cs"/>
              </a:rPr>
              <a:t>Respiratory System</a:t>
            </a:r>
          </a:p>
        </p:txBody>
      </p:sp>
      <p:sp>
        <p:nvSpPr>
          <p:cNvPr id="13315" name="Rectangle 2">
            <a:extLst>
              <a:ext uri="{FF2B5EF4-FFF2-40B4-BE49-F238E27FC236}">
                <a16:creationId xmlns:a16="http://schemas.microsoft.com/office/drawing/2014/main" id="{77DC3E35-7E7E-492C-BBAA-20BD867D117A}"/>
              </a:ext>
            </a:extLst>
          </p:cNvPr>
          <p:cNvSpPr>
            <a:spLocks noGrp="1" noChangeArrowheads="1"/>
          </p:cNvSpPr>
          <p:nvPr>
            <p:ph type="body" idx="1"/>
          </p:nvPr>
        </p:nvSpPr>
        <p:spPr>
          <a:xfrm>
            <a:off x="6590966" y="3428999"/>
            <a:ext cx="4805691" cy="838831"/>
          </a:xfrm>
        </p:spPr>
        <p:txBody>
          <a:bodyPr vert="horz" lIns="91440" tIns="45720" rIns="91440" bIns="45720" rtlCol="0" anchor="b">
            <a:normAutofit/>
          </a:bodyPr>
          <a:lstStyle/>
          <a:p>
            <a:pPr marL="0" indent="0">
              <a:buNone/>
            </a:pPr>
            <a:r>
              <a:rPr lang="en-US" altLang="en-US" sz="2000" kern="1200">
                <a:solidFill>
                  <a:schemeClr val="tx2"/>
                </a:solidFill>
                <a:latin typeface="+mn-lt"/>
                <a:ea typeface="+mn-ea"/>
                <a:cs typeface="+mn-cs"/>
              </a:rPr>
              <a:t>Gas exchange</a:t>
            </a:r>
          </a:p>
        </p:txBody>
      </p:sp>
      <p:pic>
        <p:nvPicPr>
          <p:cNvPr id="13319" name="Graphic 13318" descr="Lungs">
            <a:extLst>
              <a:ext uri="{FF2B5EF4-FFF2-40B4-BE49-F238E27FC236}">
                <a16:creationId xmlns:a16="http://schemas.microsoft.com/office/drawing/2014/main" id="{27A1D91C-8DE2-7E4A-F818-89261EA29F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326" name="Group 1332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3327" name="Freeform: Shape 1332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8" name="Freeform: Shape 1332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9" name="Freeform: Shape 1332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cSld>
  <p:clrMapOvr>
    <a:masterClrMapping/>
  </p:clrMapOvr>
  <p:transition>
    <p:fade/>
  </p:transition>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3" name="Rectangle 1536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4" name="Rectangle 1536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85" name="Group 1537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5386" name="Freeform: Shape 1537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7" name="Freeform: Shape 1537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8" name="Freeform: Shape 1537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9" name="Freeform: Shape 1537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62" name="Rectangle 2">
            <a:extLst>
              <a:ext uri="{FF2B5EF4-FFF2-40B4-BE49-F238E27FC236}">
                <a16:creationId xmlns:a16="http://schemas.microsoft.com/office/drawing/2014/main" id="{5C891509-189A-4EE4-9F2A-C66137FE6B90}"/>
              </a:ext>
            </a:extLst>
          </p:cNvPr>
          <p:cNvSpPr>
            <a:spLocks noGrp="1" noChangeArrowheads="1"/>
          </p:cNvSpPr>
          <p:nvPr>
            <p:ph type="title"/>
          </p:nvPr>
        </p:nvSpPr>
        <p:spPr>
          <a:xfrm>
            <a:off x="3027924" y="991261"/>
            <a:ext cx="5754696" cy="1837349"/>
          </a:xfrm>
        </p:spPr>
        <p:txBody>
          <a:bodyPr>
            <a:normAutofit/>
          </a:bodyPr>
          <a:lstStyle/>
          <a:p>
            <a:pPr algn="ctr" eaLnBrk="1" hangingPunct="1"/>
            <a:r>
              <a:rPr lang="en-US" altLang="en-US" sz="3600">
                <a:solidFill>
                  <a:schemeClr val="tx2"/>
                </a:solidFill>
              </a:rPr>
              <a:t>Warning: terminology!</a:t>
            </a:r>
          </a:p>
        </p:txBody>
      </p:sp>
      <p:sp>
        <p:nvSpPr>
          <p:cNvPr id="15363" name="Rectangle 3">
            <a:extLst>
              <a:ext uri="{FF2B5EF4-FFF2-40B4-BE49-F238E27FC236}">
                <a16:creationId xmlns:a16="http://schemas.microsoft.com/office/drawing/2014/main" id="{785FE204-10EE-414F-8BFF-746B227012A3}"/>
              </a:ext>
            </a:extLst>
          </p:cNvPr>
          <p:cNvSpPr>
            <a:spLocks noGrp="1" noChangeArrowheads="1"/>
          </p:cNvSpPr>
          <p:nvPr>
            <p:ph type="body" idx="1"/>
          </p:nvPr>
        </p:nvSpPr>
        <p:spPr>
          <a:xfrm>
            <a:off x="3050412" y="2979336"/>
            <a:ext cx="5709721" cy="2430864"/>
          </a:xfrm>
        </p:spPr>
        <p:txBody>
          <a:bodyPr anchor="t">
            <a:normAutofit/>
          </a:bodyPr>
          <a:lstStyle/>
          <a:p>
            <a:pPr marL="630079"/>
            <a:r>
              <a:rPr lang="en-US" altLang="en-US" sz="1900">
                <a:solidFill>
                  <a:schemeClr val="tx2"/>
                </a:solidFill>
              </a:rPr>
              <a:t>“Respiration” is used several different ways:</a:t>
            </a:r>
          </a:p>
          <a:p>
            <a:pPr marL="938689" lvl="1"/>
            <a:r>
              <a:rPr lang="en-US" altLang="en-US" sz="1900" i="1">
                <a:solidFill>
                  <a:schemeClr val="tx2"/>
                </a:solidFill>
              </a:rPr>
              <a:t>Cellular respiration</a:t>
            </a:r>
            <a:r>
              <a:rPr lang="en-US" altLang="en-US" sz="1900">
                <a:solidFill>
                  <a:schemeClr val="tx2"/>
                </a:solidFill>
              </a:rPr>
              <a:t> is the aerobic breakdown of glucose in the mitochondria to make ATP.</a:t>
            </a:r>
          </a:p>
          <a:p>
            <a:pPr marL="938689" lvl="1"/>
            <a:r>
              <a:rPr lang="en-US" altLang="en-US" sz="1900" i="1">
                <a:solidFill>
                  <a:schemeClr val="tx2"/>
                </a:solidFill>
              </a:rPr>
              <a:t>Respiratory systems</a:t>
            </a:r>
            <a:r>
              <a:rPr lang="en-US" altLang="en-US" sz="1900">
                <a:solidFill>
                  <a:schemeClr val="tx2"/>
                </a:solidFill>
              </a:rPr>
              <a:t> are the organs in animals that exchange gases with the environment.</a:t>
            </a:r>
          </a:p>
          <a:p>
            <a:pPr marL="938689" lvl="1"/>
            <a:r>
              <a:rPr lang="en-US" altLang="en-US" sz="1900">
                <a:solidFill>
                  <a:schemeClr val="tx2"/>
                </a:solidFill>
              </a:rPr>
              <a:t>“Respiration” is an everyday term that is often used to mean “breathing.”</a:t>
            </a:r>
          </a:p>
        </p:txBody>
      </p:sp>
      <p:grpSp>
        <p:nvGrpSpPr>
          <p:cNvPr id="15378" name="Group 1537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5379" name="Freeform: Shape 1537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0" name="Freeform: Shape 1537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1" name="Freeform: Shape 1538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382" name="Freeform: Shape 1538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cSld>
  <p:clrMapOvr>
    <a:masterClrMapping/>
  </p:clrMapOvr>
  <p:transition spd="med">
    <p:fade/>
  </p:transition>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041344A-4776-43FF-9BA9-CBC5BC018E59}"/>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Cellular respiration </a:t>
            </a:r>
            <a:endParaRPr lang="en-GB" sz="3600">
              <a:solidFill>
                <a:schemeClr val="tx2"/>
              </a:solidFill>
            </a:endParaRPr>
          </a:p>
        </p:txBody>
      </p:sp>
      <p:sp>
        <p:nvSpPr>
          <p:cNvPr id="3" name="Content Placeholder 2">
            <a:extLst>
              <a:ext uri="{FF2B5EF4-FFF2-40B4-BE49-F238E27FC236}">
                <a16:creationId xmlns:a16="http://schemas.microsoft.com/office/drawing/2014/main" id="{A89EBF0F-E39C-4A7B-9E5C-F5D3ED8E62CF}"/>
              </a:ext>
            </a:extLst>
          </p:cNvPr>
          <p:cNvSpPr>
            <a:spLocks noGrp="1"/>
          </p:cNvSpPr>
          <p:nvPr>
            <p:ph idx="1"/>
          </p:nvPr>
        </p:nvSpPr>
        <p:spPr>
          <a:xfrm>
            <a:off x="3050412" y="2979336"/>
            <a:ext cx="5709721" cy="2430864"/>
          </a:xfrm>
        </p:spPr>
        <p:txBody>
          <a:bodyPr anchor="t">
            <a:normAutofit/>
          </a:bodyPr>
          <a:lstStyle/>
          <a:p>
            <a:r>
              <a:rPr lang="en-US" sz="2000" b="1" i="0">
                <a:solidFill>
                  <a:schemeClr val="tx2"/>
                </a:solidFill>
                <a:effectLst/>
                <a:latin typeface="Georgia" panose="02040502050405020303" pitchFamily="18" charset="0"/>
              </a:rPr>
              <a:t>Cellular respiration</a:t>
            </a:r>
            <a:r>
              <a:rPr lang="en-US" sz="2000" b="0" i="0">
                <a:solidFill>
                  <a:schemeClr val="tx2"/>
                </a:solidFill>
                <a:effectLst/>
                <a:latin typeface="Georgia" panose="02040502050405020303" pitchFamily="18" charset="0"/>
              </a:rPr>
              <a:t>, the process by which organisms combine </a:t>
            </a:r>
            <a:r>
              <a:rPr lang="en-US" sz="2000" b="0" i="0" u="none" strike="noStrike">
                <a:solidFill>
                  <a:schemeClr val="tx2"/>
                </a:solidFill>
                <a:effectLst/>
                <a:latin typeface="Georgia" panose="02040502050405020303" pitchFamily="18" charset="0"/>
                <a:hlinkClick r:id="rId3"/>
              </a:rPr>
              <a:t>oxygen</a:t>
            </a:r>
            <a:r>
              <a:rPr lang="en-US" sz="2000" b="0" i="0">
                <a:solidFill>
                  <a:schemeClr val="tx2"/>
                </a:solidFill>
                <a:effectLst/>
                <a:latin typeface="Georgia" panose="02040502050405020303" pitchFamily="18" charset="0"/>
              </a:rPr>
              <a:t> with foodstuff </a:t>
            </a:r>
            <a:r>
              <a:rPr lang="en-US" sz="2000" b="0" i="0" u="none" strike="noStrike">
                <a:solidFill>
                  <a:schemeClr val="tx2"/>
                </a:solidFill>
                <a:effectLst/>
                <a:latin typeface="Georgia" panose="02040502050405020303" pitchFamily="18" charset="0"/>
                <a:hlinkClick r:id="rId4"/>
              </a:rPr>
              <a:t>molecules</a:t>
            </a:r>
            <a:r>
              <a:rPr lang="en-US" sz="2000" b="0" i="0">
                <a:solidFill>
                  <a:schemeClr val="tx2"/>
                </a:solidFill>
                <a:effectLst/>
                <a:latin typeface="Georgia" panose="02040502050405020303" pitchFamily="18" charset="0"/>
              </a:rPr>
              <a:t>, diverting the </a:t>
            </a:r>
            <a:r>
              <a:rPr lang="en-US" sz="2000" b="0" i="0" u="none" strike="noStrike">
                <a:solidFill>
                  <a:schemeClr val="tx2"/>
                </a:solidFill>
                <a:effectLst/>
                <a:latin typeface="Georgia" panose="02040502050405020303" pitchFamily="18" charset="0"/>
                <a:hlinkClick r:id="rId5"/>
              </a:rPr>
              <a:t>chemical energy</a:t>
            </a:r>
            <a:r>
              <a:rPr lang="en-US" sz="2000" b="0" i="0">
                <a:solidFill>
                  <a:schemeClr val="tx2"/>
                </a:solidFill>
                <a:effectLst/>
                <a:latin typeface="Georgia" panose="02040502050405020303" pitchFamily="18" charset="0"/>
              </a:rPr>
              <a:t> in these substances into life-sustaining activities and discarding, as waste products, </a:t>
            </a:r>
            <a:r>
              <a:rPr lang="en-US" sz="2000" b="0" i="0" u="none" strike="noStrike">
                <a:solidFill>
                  <a:schemeClr val="tx2"/>
                </a:solidFill>
                <a:effectLst/>
                <a:latin typeface="Georgia" panose="02040502050405020303" pitchFamily="18" charset="0"/>
                <a:hlinkClick r:id="rId6"/>
              </a:rPr>
              <a:t>carbon dioxide</a:t>
            </a:r>
            <a:r>
              <a:rPr lang="en-US" sz="2000" b="0" i="0">
                <a:solidFill>
                  <a:schemeClr val="tx2"/>
                </a:solidFill>
                <a:effectLst/>
                <a:latin typeface="Georgia" panose="02040502050405020303" pitchFamily="18" charset="0"/>
              </a:rPr>
              <a:t> and water. </a:t>
            </a:r>
            <a:endParaRPr lang="en-GB" sz="20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ustDataLst>
      <p:tags r:id="rId1"/>
    </p:custData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3" name="Content Placeholder 2">
            <a:extLst>
              <a:ext uri="{FF2B5EF4-FFF2-40B4-BE49-F238E27FC236}">
                <a16:creationId xmlns:a16="http://schemas.microsoft.com/office/drawing/2014/main" id="{08607568-EFCA-4C8B-B4F1-2A8F090FA640}"/>
              </a:ext>
            </a:extLst>
          </p:cNvPr>
          <p:cNvSpPr>
            <a:spLocks noGrp="1"/>
          </p:cNvSpPr>
          <p:nvPr>
            <p:ph idx="1"/>
          </p:nvPr>
        </p:nvSpPr>
        <p:spPr>
          <a:xfrm>
            <a:off x="2529840" y="1640205"/>
            <a:ext cx="7360920" cy="4674870"/>
          </a:xfrm>
        </p:spPr>
        <p:txBody>
          <a:bodyPr/>
          <a:lstStyle/>
          <a:p>
            <a:r>
              <a:rPr lang="en-US" dirty="0"/>
              <a:t>Oxygen + Glucose =   CO2 + H20 + ATP </a:t>
            </a:r>
          </a:p>
          <a:p>
            <a:r>
              <a:rPr lang="en-US" dirty="0"/>
              <a:t>Or </a:t>
            </a:r>
          </a:p>
          <a:p>
            <a:r>
              <a:rPr lang="pt-BR" b="0" i="0" dirty="0">
                <a:solidFill>
                  <a:srgbClr val="000000"/>
                </a:solidFill>
                <a:effectLst/>
                <a:latin typeface="Lato"/>
              </a:rPr>
              <a:t>C</a:t>
            </a:r>
            <a:r>
              <a:rPr lang="pt-BR" b="0" i="0" baseline="-25000" dirty="0">
                <a:solidFill>
                  <a:srgbClr val="000000"/>
                </a:solidFill>
                <a:effectLst/>
                <a:latin typeface="Lato"/>
              </a:rPr>
              <a:t>6</a:t>
            </a:r>
            <a:r>
              <a:rPr lang="pt-BR" b="0" i="0" dirty="0">
                <a:solidFill>
                  <a:srgbClr val="000000"/>
                </a:solidFill>
                <a:effectLst/>
                <a:latin typeface="Lato"/>
              </a:rPr>
              <a:t>H</a:t>
            </a:r>
            <a:r>
              <a:rPr lang="pt-BR" b="0" i="0" baseline="-25000" dirty="0">
                <a:solidFill>
                  <a:srgbClr val="000000"/>
                </a:solidFill>
                <a:effectLst/>
                <a:latin typeface="Lato"/>
              </a:rPr>
              <a:t>12</a:t>
            </a:r>
            <a:r>
              <a:rPr lang="pt-BR" b="0" i="0" dirty="0">
                <a:solidFill>
                  <a:srgbClr val="000000"/>
                </a:solidFill>
                <a:effectLst/>
                <a:latin typeface="Lato"/>
              </a:rPr>
              <a:t>O</a:t>
            </a:r>
            <a:r>
              <a:rPr lang="pt-BR" b="0" i="0" baseline="-25000" dirty="0">
                <a:solidFill>
                  <a:srgbClr val="000000"/>
                </a:solidFill>
                <a:effectLst/>
                <a:latin typeface="Lato"/>
              </a:rPr>
              <a:t>6</a:t>
            </a:r>
            <a:r>
              <a:rPr lang="pt-BR" b="0" i="0" dirty="0">
                <a:solidFill>
                  <a:srgbClr val="000000"/>
                </a:solidFill>
                <a:effectLst/>
                <a:latin typeface="Lato"/>
              </a:rPr>
              <a:t> + 6O</a:t>
            </a:r>
            <a:r>
              <a:rPr lang="pt-BR" b="0" i="0" baseline="-25000" dirty="0">
                <a:solidFill>
                  <a:srgbClr val="000000"/>
                </a:solidFill>
                <a:effectLst/>
                <a:latin typeface="Lato"/>
              </a:rPr>
              <a:t>2</a:t>
            </a:r>
            <a:r>
              <a:rPr lang="pt-BR" b="0" i="0" dirty="0">
                <a:solidFill>
                  <a:srgbClr val="000000"/>
                </a:solidFill>
                <a:effectLst/>
                <a:latin typeface="Lato"/>
              </a:rPr>
              <a:t> --&gt; 6CO</a:t>
            </a:r>
            <a:r>
              <a:rPr lang="pt-BR" b="0" i="0" baseline="-25000" dirty="0">
                <a:solidFill>
                  <a:srgbClr val="000000"/>
                </a:solidFill>
                <a:effectLst/>
                <a:latin typeface="Lato"/>
              </a:rPr>
              <a:t>2</a:t>
            </a:r>
            <a:r>
              <a:rPr lang="pt-BR" b="0" i="0" dirty="0">
                <a:solidFill>
                  <a:srgbClr val="000000"/>
                </a:solidFill>
                <a:effectLst/>
                <a:latin typeface="Lato"/>
              </a:rPr>
              <a:t> + 6H</a:t>
            </a:r>
            <a:r>
              <a:rPr lang="pt-BR" b="0" i="0" baseline="-25000" dirty="0">
                <a:solidFill>
                  <a:srgbClr val="000000"/>
                </a:solidFill>
                <a:effectLst/>
                <a:latin typeface="Lato"/>
              </a:rPr>
              <a:t>2</a:t>
            </a:r>
            <a:r>
              <a:rPr lang="pt-BR" b="0" i="0" dirty="0">
                <a:solidFill>
                  <a:srgbClr val="000000"/>
                </a:solidFill>
                <a:effectLst/>
                <a:latin typeface="Lato"/>
              </a:rPr>
              <a:t>O + 36 or 38 ATP</a:t>
            </a:r>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07574F4-A7CE-4321-B682-47B12EAEF5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402"/>
            <a:ext cx="12192000" cy="6763196"/>
          </a:xfrm>
          <a:prstGeom prst="rect">
            <a:avLst/>
          </a:prstGeom>
        </p:spPr>
      </p:pic>
    </p:spTree>
    <p:extLst>
      <p:ext uri="{BB962C8B-B14F-4D97-AF65-F5344CB8AC3E}">
        <p14:creationId xmlns:p14="http://schemas.microsoft.com/office/powerpoint/2010/main" val="221248604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2800C27E-6828-4F5C-A17B-9F979662E738}"/>
              </a:ext>
            </a:extLst>
          </p:cNvPr>
          <p:cNvSpPr>
            <a:spLocks noGrp="1" noChangeArrowheads="1"/>
          </p:cNvSpPr>
          <p:nvPr>
            <p:ph type="title"/>
          </p:nvPr>
        </p:nvSpPr>
        <p:spPr>
          <a:xfrm>
            <a:off x="6094105" y="802955"/>
            <a:ext cx="4977976" cy="1454051"/>
          </a:xfrm>
        </p:spPr>
        <p:txBody>
          <a:bodyPr>
            <a:normAutofit/>
          </a:bodyPr>
          <a:lstStyle/>
          <a:p>
            <a:pPr eaLnBrk="1" hangingPunct="1"/>
            <a:r>
              <a:rPr lang="en-US" altLang="en-US">
                <a:solidFill>
                  <a:srgbClr val="000000"/>
                </a:solidFill>
              </a:rPr>
              <a:t>Respiratory system function</a:t>
            </a:r>
          </a:p>
        </p:txBody>
      </p:sp>
      <p:pic>
        <p:nvPicPr>
          <p:cNvPr id="71" name="Graphic 70" descr="Lungs">
            <a:extLst>
              <a:ext uri="{FF2B5EF4-FFF2-40B4-BE49-F238E27FC236}">
                <a16:creationId xmlns:a16="http://schemas.microsoft.com/office/drawing/2014/main" id="{022980FD-A7B4-4565-915E-A8204F2FF0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16387" name="Rectangle 2">
            <a:extLst>
              <a:ext uri="{FF2B5EF4-FFF2-40B4-BE49-F238E27FC236}">
                <a16:creationId xmlns:a16="http://schemas.microsoft.com/office/drawing/2014/main" id="{89843333-3F8E-46B7-92F5-86EAFDA64E7F}"/>
              </a:ext>
            </a:extLst>
          </p:cNvPr>
          <p:cNvSpPr>
            <a:spLocks noGrp="1" noChangeArrowheads="1"/>
          </p:cNvSpPr>
          <p:nvPr>
            <p:ph type="body" idx="1"/>
          </p:nvPr>
        </p:nvSpPr>
        <p:spPr>
          <a:xfrm>
            <a:off x="6090574" y="2421682"/>
            <a:ext cx="4977578" cy="3639289"/>
          </a:xfrm>
        </p:spPr>
        <p:txBody>
          <a:bodyPr anchor="ctr">
            <a:normAutofit/>
          </a:bodyPr>
          <a:lstStyle/>
          <a:p>
            <a:pPr marL="630079"/>
            <a:r>
              <a:rPr lang="en-US" altLang="en-US" sz="2000">
                <a:solidFill>
                  <a:srgbClr val="000000"/>
                </a:solidFill>
              </a:rPr>
              <a:t>Respiratory systems allow animals to move oxygen (needed for cellular respiration) into body tissues and remove carbon dioxide (waste product of cellular respiration) from cells.</a:t>
            </a:r>
          </a:p>
        </p:txBody>
      </p:sp>
    </p:spTree>
    <p:custDataLst>
      <p:tags r:id="rId1"/>
    </p:custDataLst>
  </p:cSld>
  <p:clrMapOvr>
    <a:masterClrMapping/>
  </p:clrMapOvr>
  <p:transition spd="med">
    <p:fad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E57C2DA-6308-4DE0-B5DC-830555674E41}"/>
              </a:ext>
            </a:extLst>
          </p:cNvPr>
          <p:cNvSpPr>
            <a:spLocks noGrp="1" noChangeArrowheads="1"/>
          </p:cNvSpPr>
          <p:nvPr>
            <p:ph type="title"/>
          </p:nvPr>
        </p:nvSpPr>
        <p:spPr>
          <a:xfrm>
            <a:off x="1047280" y="759805"/>
            <a:ext cx="10306520" cy="1325563"/>
          </a:xfrm>
        </p:spPr>
        <p:txBody>
          <a:bodyPr>
            <a:normAutofit/>
          </a:bodyPr>
          <a:lstStyle/>
          <a:p>
            <a:r>
              <a:rPr lang="en-US" altLang="en-US" sz="4000">
                <a:solidFill>
                  <a:srgbClr val="FFFFFF"/>
                </a:solidFill>
              </a:rPr>
              <a:t>Moving air in and out</a:t>
            </a:r>
          </a:p>
        </p:txBody>
      </p:sp>
      <p:sp>
        <p:nvSpPr>
          <p:cNvPr id="22531" name="Content Placeholder 2">
            <a:extLst>
              <a:ext uri="{FF2B5EF4-FFF2-40B4-BE49-F238E27FC236}">
                <a16:creationId xmlns:a16="http://schemas.microsoft.com/office/drawing/2014/main" id="{D6FC2B59-AAFD-46C8-906D-3925CB91AE0A}"/>
              </a:ext>
            </a:extLst>
          </p:cNvPr>
          <p:cNvSpPr>
            <a:spLocks noGrp="1" noChangeArrowheads="1"/>
          </p:cNvSpPr>
          <p:nvPr>
            <p:ph idx="1"/>
          </p:nvPr>
        </p:nvSpPr>
        <p:spPr>
          <a:xfrm>
            <a:off x="1424904" y="2494450"/>
            <a:ext cx="4053545" cy="3563159"/>
          </a:xfrm>
        </p:spPr>
        <p:txBody>
          <a:bodyPr>
            <a:normAutofit/>
          </a:bodyPr>
          <a:lstStyle/>
          <a:p>
            <a:r>
              <a:rPr lang="en-US" altLang="en-US" sz="2400"/>
              <a:t>During inspiration (inhalation), the diaphragm and intercostal muscles contract.</a:t>
            </a:r>
          </a:p>
          <a:p>
            <a:r>
              <a:rPr lang="en-US" altLang="en-US" sz="2400"/>
              <a:t>During exhalation, these muscles relax. The diaphragm domes upwards.</a:t>
            </a:r>
          </a:p>
        </p:txBody>
      </p:sp>
      <p:pic>
        <p:nvPicPr>
          <p:cNvPr id="22532" name="Picture 2">
            <a:extLst>
              <a:ext uri="{FF2B5EF4-FFF2-40B4-BE49-F238E27FC236}">
                <a16:creationId xmlns:a16="http://schemas.microsoft.com/office/drawing/2014/main" id="{FEB15853-D73D-4987-AF39-053822778D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16" b="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C6E7-ACA0-40B9-A5A0-2E9624BBC84E}"/>
              </a:ext>
            </a:extLst>
          </p:cNvPr>
          <p:cNvSpPr>
            <a:spLocks noGrp="1"/>
          </p:cNvSpPr>
          <p:nvPr>
            <p:ph type="title"/>
          </p:nvPr>
        </p:nvSpPr>
        <p:spPr/>
        <p:txBody>
          <a:bodyPr/>
          <a:lstStyle/>
          <a:p>
            <a:r>
              <a:rPr lang="en-GB" dirty="0"/>
              <a:t>Respiration </a:t>
            </a:r>
          </a:p>
        </p:txBody>
      </p:sp>
      <p:pic>
        <p:nvPicPr>
          <p:cNvPr id="4" name="Online Media 3" title="How Do We Breathe? | Breathing Mechanics">
            <a:hlinkClick r:id="" action="ppaction://media"/>
            <a:extLst>
              <a:ext uri="{FF2B5EF4-FFF2-40B4-BE49-F238E27FC236}">
                <a16:creationId xmlns:a16="http://schemas.microsoft.com/office/drawing/2014/main" id="{0938EE2B-EAA3-4609-9B92-113FDD3BE24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2135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01D8DC0D-9828-4270-86DD-EA294E0984E3}"/>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Alveoli</a:t>
            </a:r>
          </a:p>
        </p:txBody>
      </p:sp>
      <p:sp>
        <p:nvSpPr>
          <p:cNvPr id="23555" name="Rectangle 2">
            <a:extLst>
              <a:ext uri="{FF2B5EF4-FFF2-40B4-BE49-F238E27FC236}">
                <a16:creationId xmlns:a16="http://schemas.microsoft.com/office/drawing/2014/main" id="{6E1A28F7-970C-4C9E-B86F-9109BE008A16}"/>
              </a:ext>
            </a:extLst>
          </p:cNvPr>
          <p:cNvSpPr>
            <a:spLocks noGrp="1" noChangeArrowheads="1"/>
          </p:cNvSpPr>
          <p:nvPr>
            <p:ph type="body" idx="1"/>
          </p:nvPr>
        </p:nvSpPr>
        <p:spPr>
          <a:xfrm>
            <a:off x="4965431" y="2438400"/>
            <a:ext cx="6586489" cy="3785419"/>
          </a:xfrm>
        </p:spPr>
        <p:txBody>
          <a:bodyPr>
            <a:normAutofit/>
          </a:bodyPr>
          <a:lstStyle/>
          <a:p>
            <a:pPr marL="597218"/>
            <a:r>
              <a:rPr lang="en-US" altLang="en-US" sz="2000"/>
              <a:t>The alveoli are moist, thin-walled pockets which are the site of gas exchange.</a:t>
            </a:r>
          </a:p>
          <a:p>
            <a:pPr marL="597218"/>
            <a:r>
              <a:rPr lang="en-US" altLang="en-US" sz="2000"/>
              <a:t>A slightly oily surfactant prevents the alveolar walls from collapsing and sticking together.</a:t>
            </a:r>
          </a:p>
        </p:txBody>
      </p:sp>
      <p:pic>
        <p:nvPicPr>
          <p:cNvPr id="23556" name="Picture 3">
            <a:extLst>
              <a:ext uri="{FF2B5EF4-FFF2-40B4-BE49-F238E27FC236}">
                <a16:creationId xmlns:a16="http://schemas.microsoft.com/office/drawing/2014/main" id="{9115A1BD-AF26-4106-8F8A-B88A89F5E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721D3-8F2B-4C9D-85E0-D0202CDDC89D}"/>
              </a:ext>
            </a:extLst>
          </p:cNvPr>
          <p:cNvSpPr>
            <a:spLocks noGrp="1"/>
          </p:cNvSpPr>
          <p:nvPr>
            <p:ph type="title"/>
          </p:nvPr>
        </p:nvSpPr>
        <p:spPr/>
        <p:txBody>
          <a:bodyPr/>
          <a:lstStyle/>
          <a:p>
            <a:r>
              <a:rPr lang="en-US" dirty="0"/>
              <a:t>Gas Exchange </a:t>
            </a:r>
            <a:endParaRPr lang="en-GB" dirty="0"/>
          </a:p>
        </p:txBody>
      </p:sp>
      <p:pic>
        <p:nvPicPr>
          <p:cNvPr id="4" name="Online Media 3" title="Respiratory System, Part 2: Crash Course A&amp;P #32">
            <a:hlinkClick r:id="" action="ppaction://media"/>
            <a:extLst>
              <a:ext uri="{FF2B5EF4-FFF2-40B4-BE49-F238E27FC236}">
                <a16:creationId xmlns:a16="http://schemas.microsoft.com/office/drawing/2014/main" id="{0DE153F0-ED6D-4215-8324-B08FF4E48B07}"/>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1929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1D9B-1278-4A04-964E-4B780DCA0AC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Gas exchange in the lungs </a:t>
            </a:r>
          </a:p>
        </p:txBody>
      </p:sp>
      <p:pic>
        <p:nvPicPr>
          <p:cNvPr id="7" name="Online Media 6" title="Alveoli: Gas Exchange">
            <a:hlinkClick r:id="" action="ppaction://media"/>
            <a:extLst>
              <a:ext uri="{FF2B5EF4-FFF2-40B4-BE49-F238E27FC236}">
                <a16:creationId xmlns:a16="http://schemas.microsoft.com/office/drawing/2014/main" id="{04E88865-3E9B-48B3-BCEA-08C3B9572F3A}"/>
              </a:ext>
            </a:extLst>
          </p:cNvPr>
          <p:cNvPicPr>
            <a:picLocks noGrp="1" noRot="1" noChangeAspect="1"/>
          </p:cNvPicPr>
          <p:nvPr>
            <p:ph idx="1"/>
            <a:videoFile r:link="rId1"/>
          </p:nvPr>
        </p:nvPicPr>
        <p:blipFill>
          <a:blip r:embed="rId3"/>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39612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13A72B0-C144-4540-B909-52F911096D42}"/>
              </a:ext>
            </a:extLst>
          </p:cNvPr>
          <p:cNvSpPr>
            <a:spLocks noGrp="1" noChangeArrowheads="1"/>
          </p:cNvSpPr>
          <p:nvPr>
            <p:ph type="title"/>
          </p:nvPr>
        </p:nvSpPr>
        <p:spPr/>
        <p:txBody>
          <a:bodyPr/>
          <a:lstStyle/>
          <a:p>
            <a:r>
              <a:rPr lang="en-US" altLang="en-US" sz="4860"/>
              <a:t>Circulation and Gas Exchange</a:t>
            </a:r>
          </a:p>
        </p:txBody>
      </p:sp>
      <p:sp>
        <p:nvSpPr>
          <p:cNvPr id="24579" name="Content Placeholder 2">
            <a:extLst>
              <a:ext uri="{FF2B5EF4-FFF2-40B4-BE49-F238E27FC236}">
                <a16:creationId xmlns:a16="http://schemas.microsoft.com/office/drawing/2014/main" id="{4031A055-27D2-47DE-B727-DC5E3499D6E5}"/>
              </a:ext>
            </a:extLst>
          </p:cNvPr>
          <p:cNvSpPr>
            <a:spLocks noGrp="1" noChangeArrowheads="1"/>
          </p:cNvSpPr>
          <p:nvPr>
            <p:ph idx="1"/>
          </p:nvPr>
        </p:nvSpPr>
        <p:spPr>
          <a:xfrm>
            <a:off x="1912620" y="1645920"/>
            <a:ext cx="3543300" cy="4674870"/>
          </a:xfrm>
        </p:spPr>
        <p:txBody>
          <a:bodyPr/>
          <a:lstStyle/>
          <a:p>
            <a:r>
              <a:rPr lang="en-US" altLang="en-US"/>
              <a:t>Recall the interconnection between circulation and the respiratory system.</a:t>
            </a:r>
          </a:p>
          <a:p>
            <a:r>
              <a:rPr lang="en-US" altLang="en-US"/>
              <a:t>Gas exchange at the lungs and in the body cells moves oxygen into cells and carbon dioxide out.</a:t>
            </a:r>
          </a:p>
        </p:txBody>
      </p:sp>
      <p:pic>
        <p:nvPicPr>
          <p:cNvPr id="24580" name="Picture 2">
            <a:extLst>
              <a:ext uri="{FF2B5EF4-FFF2-40B4-BE49-F238E27FC236}">
                <a16:creationId xmlns:a16="http://schemas.microsoft.com/office/drawing/2014/main" id="{C8A968FF-7F21-4CDB-B90A-B2C14A787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83080"/>
            <a:ext cx="4251960" cy="4826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54FB-B0C8-45DF-9395-23125186FCFA}"/>
              </a:ext>
            </a:extLst>
          </p:cNvPr>
          <p:cNvSpPr>
            <a:spLocks noGrp="1"/>
          </p:cNvSpPr>
          <p:nvPr>
            <p:ph type="title"/>
          </p:nvPr>
        </p:nvSpPr>
        <p:spPr/>
        <p:txBody>
          <a:bodyPr/>
          <a:lstStyle/>
          <a:p>
            <a:r>
              <a:rPr lang="en-US" dirty="0"/>
              <a:t>Respiration </a:t>
            </a:r>
            <a:endParaRPr lang="en-GB" dirty="0"/>
          </a:p>
        </p:txBody>
      </p:sp>
      <p:pic>
        <p:nvPicPr>
          <p:cNvPr id="4" name="Online Media 3" title="Operation Ouch - The Diaphragm | Science for Kids">
            <a:hlinkClick r:id="" action="ppaction://media"/>
            <a:extLst>
              <a:ext uri="{FF2B5EF4-FFF2-40B4-BE49-F238E27FC236}">
                <a16:creationId xmlns:a16="http://schemas.microsoft.com/office/drawing/2014/main" id="{A1AC8926-A0C8-4402-A653-EFB5D2750B1F}"/>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4863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F878765-19F5-4E4B-AC77-E1356C68BFFF}"/>
              </a:ext>
            </a:extLst>
          </p:cNvPr>
          <p:cNvSpPr>
            <a:spLocks noGrp="1" noChangeArrowheads="1"/>
          </p:cNvSpPr>
          <p:nvPr>
            <p:ph type="title"/>
          </p:nvPr>
        </p:nvSpPr>
        <p:spPr/>
        <p:txBody>
          <a:bodyPr/>
          <a:lstStyle/>
          <a:p>
            <a:r>
              <a:rPr lang="en-US" altLang="en-US"/>
              <a:t>In the alveolus</a:t>
            </a:r>
          </a:p>
        </p:txBody>
      </p:sp>
      <p:sp>
        <p:nvSpPr>
          <p:cNvPr id="27651" name="Content Placeholder 2">
            <a:extLst>
              <a:ext uri="{FF2B5EF4-FFF2-40B4-BE49-F238E27FC236}">
                <a16:creationId xmlns:a16="http://schemas.microsoft.com/office/drawing/2014/main" id="{2C0D31B1-96A5-45BF-9436-B63A89D9F6AB}"/>
              </a:ext>
            </a:extLst>
          </p:cNvPr>
          <p:cNvSpPr>
            <a:spLocks noGrp="1" noChangeArrowheads="1"/>
          </p:cNvSpPr>
          <p:nvPr>
            <p:ph idx="1"/>
          </p:nvPr>
        </p:nvSpPr>
        <p:spPr>
          <a:xfrm>
            <a:off x="2255520" y="1611630"/>
            <a:ext cx="3543300" cy="4674870"/>
          </a:xfrm>
        </p:spPr>
        <p:txBody>
          <a:bodyPr/>
          <a:lstStyle/>
          <a:p>
            <a:r>
              <a:rPr lang="en-US" altLang="en-US"/>
              <a:t>The respiratory surface is made up of the alveoli and capillary walls. </a:t>
            </a:r>
          </a:p>
          <a:p>
            <a:r>
              <a:rPr lang="en-US" altLang="en-US"/>
              <a:t>The walls of the capillaries and the alveoli may share the same membrane.</a:t>
            </a:r>
          </a:p>
        </p:txBody>
      </p:sp>
      <p:pic>
        <p:nvPicPr>
          <p:cNvPr id="27652" name="Picture 2">
            <a:extLst>
              <a:ext uri="{FF2B5EF4-FFF2-40B4-BE49-F238E27FC236}">
                <a16:creationId xmlns:a16="http://schemas.microsoft.com/office/drawing/2014/main" id="{1EEAEFD5-9987-47BD-86C5-866E4B4F8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7420" y="2057400"/>
            <a:ext cx="4024789" cy="397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0" name="Freeform: Shape 19">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5" name="Freeform: Shape 24">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4000" b="1" kern="1200">
                <a:solidFill>
                  <a:schemeClr val="tx2"/>
                </a:solidFill>
                <a:latin typeface="+mj-lt"/>
                <a:ea typeface="+mj-ea"/>
                <a:cs typeface="+mj-cs"/>
              </a:rPr>
              <a:t>What Is the Respiratory System's Role in Homeostasis?</a:t>
            </a:r>
            <a:br>
              <a:rPr lang="en-US" sz="4000" b="1" kern="1200">
                <a:solidFill>
                  <a:schemeClr val="tx2"/>
                </a:solidFill>
                <a:latin typeface="+mj-lt"/>
                <a:ea typeface="+mj-ea"/>
                <a:cs typeface="+mj-cs"/>
              </a:rPr>
            </a:br>
            <a:endParaRPr lang="en-US" sz="4000" kern="1200">
              <a:solidFill>
                <a:schemeClr val="tx2"/>
              </a:solidFill>
              <a:latin typeface="+mj-lt"/>
              <a:ea typeface="+mj-ea"/>
              <a:cs typeface="+mj-cs"/>
            </a:endParaRPr>
          </a:p>
        </p:txBody>
      </p:sp>
      <p:sp>
        <p:nvSpPr>
          <p:cNvPr id="10" name="Text Placeholder 9"/>
          <p:cNvSpPr>
            <a:spLocks noGrp="1"/>
          </p:cNvSpPr>
          <p:nvPr>
            <p:ph type="body" idx="1"/>
          </p:nvPr>
        </p:nvSpPr>
        <p:spPr>
          <a:xfrm>
            <a:off x="3215729" y="4165152"/>
            <a:ext cx="5760846" cy="682079"/>
          </a:xfrm>
        </p:spPr>
        <p:txBody>
          <a:bodyPr vert="horz" lIns="91440" tIns="45720" rIns="91440" bIns="45720" rtlCol="0">
            <a:normAutofit/>
          </a:bodyPr>
          <a:lstStyle/>
          <a:p>
            <a:pPr algn="ctr"/>
            <a:r>
              <a:rPr lang="en-US" kern="1200">
                <a:solidFill>
                  <a:schemeClr val="tx2"/>
                </a:solidFill>
                <a:latin typeface="+mn-lt"/>
                <a:ea typeface="+mn-ea"/>
                <a:cs typeface="+mn-cs"/>
              </a:rPr>
              <a:t>Maintaining The Internal Environment. </a:t>
            </a:r>
          </a:p>
        </p:txBody>
      </p:sp>
    </p:spTree>
    <p:extLst>
      <p:ext uri="{BB962C8B-B14F-4D97-AF65-F5344CB8AC3E}">
        <p14:creationId xmlns:p14="http://schemas.microsoft.com/office/powerpoint/2010/main" val="387864916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itle 3"/>
          <p:cNvSpPr>
            <a:spLocks noGrp="1"/>
          </p:cNvSpPr>
          <p:nvPr>
            <p:ph type="title"/>
          </p:nvPr>
        </p:nvSpPr>
        <p:spPr>
          <a:xfrm>
            <a:off x="804672" y="457200"/>
            <a:ext cx="10579608" cy="1188720"/>
          </a:xfrm>
        </p:spPr>
        <p:txBody>
          <a:bodyPr>
            <a:normAutofit/>
          </a:bodyPr>
          <a:lstStyle/>
          <a:p>
            <a:r>
              <a:rPr lang="en-GB" sz="4000" b="1">
                <a:solidFill>
                  <a:schemeClr val="tx2"/>
                </a:solidFill>
              </a:rPr>
              <a:t>Oxygen In, Carbon Dioxide Out</a:t>
            </a:r>
            <a:br>
              <a:rPr lang="en-GB" sz="4000" b="1">
                <a:solidFill>
                  <a:schemeClr val="tx2"/>
                </a:solidFill>
              </a:rPr>
            </a:br>
            <a:endParaRPr lang="en-GB" sz="4000">
              <a:solidFill>
                <a:schemeClr val="tx2"/>
              </a:solidFill>
            </a:endParaRPr>
          </a:p>
        </p:txBody>
      </p:sp>
      <p:grpSp>
        <p:nvGrpSpPr>
          <p:cNvPr id="16" name="Group 15">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7" name="Freeform: Shape 16">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 name="Freeform: Shape 19">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3" name="Freeform: Shape 22">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 name="Content Placeholder 4">
            <a:extLst>
              <a:ext uri="{FF2B5EF4-FFF2-40B4-BE49-F238E27FC236}">
                <a16:creationId xmlns:a16="http://schemas.microsoft.com/office/drawing/2014/main" id="{271B47FE-7C2F-49FE-AA57-81F2D7831C17}"/>
              </a:ext>
            </a:extLst>
          </p:cNvPr>
          <p:cNvGraphicFramePr>
            <a:graphicFrameLocks noGrp="1"/>
          </p:cNvGraphicFramePr>
          <p:nvPr>
            <p:ph idx="1"/>
            <p:extLst>
              <p:ext uri="{D42A27DB-BD31-4B8C-83A1-F6EECF244321}">
                <p14:modId xmlns:p14="http://schemas.microsoft.com/office/powerpoint/2010/main" val="595628442"/>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74533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3600">
                <a:solidFill>
                  <a:schemeClr val="tx2"/>
                </a:solidFill>
              </a:rPr>
              <a:t>Homeostatic control</a:t>
            </a:r>
          </a:p>
        </p:txBody>
      </p:sp>
      <p:sp>
        <p:nvSpPr>
          <p:cNvPr id="3" name="Content Placeholder 2"/>
          <p:cNvSpPr>
            <a:spLocks noGrp="1"/>
          </p:cNvSpPr>
          <p:nvPr>
            <p:ph idx="1"/>
          </p:nvPr>
        </p:nvSpPr>
        <p:spPr>
          <a:xfrm>
            <a:off x="3050412" y="2979336"/>
            <a:ext cx="5709721" cy="2430864"/>
          </a:xfrm>
        </p:spPr>
        <p:txBody>
          <a:bodyPr anchor="t">
            <a:normAutofit/>
          </a:bodyPr>
          <a:lstStyle/>
          <a:p>
            <a:r>
              <a:rPr lang="en-GB" sz="2000">
                <a:solidFill>
                  <a:schemeClr val="tx2"/>
                </a:solidFill>
              </a:rPr>
              <a:t>Homeostatic functions are related to the biochemical roles played by the two primary respiratory gases, carbon dioxide and oxygen.</a:t>
            </a:r>
          </a:p>
          <a:p>
            <a:r>
              <a:rPr lang="en-GB" sz="2000">
                <a:solidFill>
                  <a:schemeClr val="tx2"/>
                </a:solidFill>
              </a:rPr>
              <a:t>Oxygen enters the body as a component of the air we breathe and is processed by the lungs. Carbon dioxide, which is produced as a by product of cellular metabolism, travels through the bloodstream to the lungs and is exhaled.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7233130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3600" b="1">
                <a:solidFill>
                  <a:schemeClr val="tx2"/>
                </a:solidFill>
              </a:rPr>
              <a:t>Carbon dioxide and oxygen</a:t>
            </a:r>
            <a:br>
              <a:rPr lang="en-GB" sz="3600" b="1">
                <a:solidFill>
                  <a:schemeClr val="tx2"/>
                </a:solidFill>
              </a:rPr>
            </a:br>
            <a:endParaRPr lang="en-GB" sz="3600">
              <a:solidFill>
                <a:schemeClr val="tx2"/>
              </a:solidFill>
            </a:endParaRPr>
          </a:p>
        </p:txBody>
      </p:sp>
      <p:sp>
        <p:nvSpPr>
          <p:cNvPr id="3" name="Content Placeholder 2"/>
          <p:cNvSpPr>
            <a:spLocks noGrp="1"/>
          </p:cNvSpPr>
          <p:nvPr>
            <p:ph idx="1"/>
          </p:nvPr>
        </p:nvSpPr>
        <p:spPr>
          <a:xfrm>
            <a:off x="3050412" y="2979336"/>
            <a:ext cx="5709721" cy="2430864"/>
          </a:xfrm>
        </p:spPr>
        <p:txBody>
          <a:bodyPr anchor="t">
            <a:normAutofit/>
          </a:bodyPr>
          <a:lstStyle/>
          <a:p>
            <a:r>
              <a:rPr lang="en-GB" sz="2000">
                <a:solidFill>
                  <a:schemeClr val="tx2"/>
                </a:solidFill>
              </a:rPr>
              <a:t>The activity of the human body is a manifestation of the combined labors of trillions of microscopic cells. The body needs food to eat and air to breathe, and the requirements of individual cells are similar.</a:t>
            </a:r>
          </a:p>
          <a:p>
            <a:r>
              <a:rPr lang="en-GB" sz="2000">
                <a:solidFill>
                  <a:schemeClr val="tx2"/>
                </a:solidFill>
              </a:rPr>
              <a:t>The fundamental reaction that enables cellular life transforms glucose and oxygen into carbon dioxide, water and energy.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7531430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Why is it so important?</a:t>
            </a:r>
          </a:p>
        </p:txBody>
      </p:sp>
      <p:sp>
        <p:nvSpPr>
          <p:cNvPr id="3" name="Content Placeholder 2"/>
          <p:cNvSpPr>
            <a:spLocks noGrp="1"/>
          </p:cNvSpPr>
          <p:nvPr>
            <p:ph idx="1"/>
          </p:nvPr>
        </p:nvSpPr>
        <p:spPr>
          <a:xfrm>
            <a:off x="3055954" y="2979336"/>
            <a:ext cx="5709721" cy="2430864"/>
          </a:xfrm>
        </p:spPr>
        <p:txBody>
          <a:bodyPr anchor="t">
            <a:normAutofit/>
          </a:bodyPr>
          <a:lstStyle/>
          <a:p>
            <a:r>
              <a:rPr lang="en-GB" sz="1900">
                <a:solidFill>
                  <a:schemeClr val="tx2"/>
                </a:solidFill>
              </a:rPr>
              <a:t>The supply of oxygen in the bloodstream is a critical aspect of homeostasis -- with insufficient oxygen, cells cannot make energy. Carbon dioxide must also be carefully managed so that this waste product does not accumulate to problematic levels. By inhaling and exhaling, the respiratory system is able to take in oxygen and release carbon dioxide, and thus it plays a dominant role in homeostatic gas exchange.</a:t>
            </a:r>
          </a:p>
        </p:txBody>
      </p:sp>
    </p:spTree>
    <p:extLst>
      <p:ext uri="{BB962C8B-B14F-4D97-AF65-F5344CB8AC3E}">
        <p14:creationId xmlns:p14="http://schemas.microsoft.com/office/powerpoint/2010/main" val="223333209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b="1">
                <a:solidFill>
                  <a:srgbClr val="FFFFFF"/>
                </a:solidFill>
              </a:rPr>
              <a:t>The Proper pH</a:t>
            </a:r>
            <a:br>
              <a:rPr lang="en-GB" sz="4000" b="1">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5E8E0897-AB15-4CC5-B51C-6385B8E5AF33}"/>
              </a:ext>
            </a:extLst>
          </p:cNvPr>
          <p:cNvGraphicFramePr>
            <a:graphicFrameLocks noGrp="1"/>
          </p:cNvGraphicFramePr>
          <p:nvPr>
            <p:ph idx="1"/>
            <p:extLst>
              <p:ext uri="{D42A27DB-BD31-4B8C-83A1-F6EECF244321}">
                <p14:modId xmlns:p14="http://schemas.microsoft.com/office/powerpoint/2010/main" val="26730250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78737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What effects the pH of the blood stream?</a:t>
            </a: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2000"/>
              <a:t>The concentration of hydrogen ions in blood depends on the concentration of carbon dioxide, which is directly influenced by the respiratory system. Thus, the respiratory system plays a major role in maintaining the human bloodstream at the optimal pH.</a:t>
            </a:r>
          </a:p>
          <a:p>
            <a:r>
              <a:rPr lang="en-GB" sz="2000"/>
              <a:t>Acidity and alkalinity are expressed on the pH scale, which ranges from 0 (strongly acidic) to 14 (strongly basic or alkaline). A pH of </a:t>
            </a:r>
            <a:r>
              <a:rPr lang="en-GB" sz="2000" b="1"/>
              <a:t>7.0</a:t>
            </a:r>
            <a:r>
              <a:rPr lang="en-GB" sz="2000"/>
              <a:t>, in the middle of this scale, is neutral. Blood is normally slightly basic, with a normal pH range of </a:t>
            </a:r>
            <a:r>
              <a:rPr lang="en-GB" sz="2000" b="1"/>
              <a:t>7.35 to 7.45</a:t>
            </a:r>
            <a:r>
              <a:rPr lang="en-GB" sz="2000"/>
              <a:t>. Usually the body maintains the pH of blood close to </a:t>
            </a:r>
            <a:r>
              <a:rPr lang="en-GB" sz="2000" b="1"/>
              <a:t>7.40</a:t>
            </a:r>
            <a:r>
              <a:rPr lang="en-GB" sz="2000"/>
              <a:t>.</a:t>
            </a:r>
          </a:p>
        </p:txBody>
      </p:sp>
    </p:spTree>
    <p:extLst>
      <p:ext uri="{BB962C8B-B14F-4D97-AF65-F5344CB8AC3E}">
        <p14:creationId xmlns:p14="http://schemas.microsoft.com/office/powerpoint/2010/main" val="255408928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7"/>
          <p:cNvSpPr>
            <a:spLocks noGrp="1"/>
          </p:cNvSpPr>
          <p:nvPr>
            <p:ph idx="1"/>
          </p:nvPr>
        </p:nvSpPr>
        <p:spPr>
          <a:xfrm>
            <a:off x="5953126" y="1500188"/>
            <a:ext cx="4500563" cy="4525962"/>
          </a:xfrm>
        </p:spPr>
        <p:txBody>
          <a:bodyPr/>
          <a:lstStyle/>
          <a:p>
            <a:r>
              <a:rPr lang="en-GB" altLang="en-US" sz="2400" b="1" dirty="0"/>
              <a:t>Chemoreceptor's</a:t>
            </a:r>
            <a:r>
              <a:rPr lang="en-GB" altLang="en-US" sz="2400" dirty="0"/>
              <a:t> in the carotid arteries and aorta are sensitive to the concentrations of CO</a:t>
            </a:r>
            <a:r>
              <a:rPr lang="en-GB" altLang="en-US" sz="2400" baseline="-25000" dirty="0"/>
              <a:t>2</a:t>
            </a:r>
            <a:r>
              <a:rPr lang="en-GB" altLang="en-US" sz="2400" dirty="0"/>
              <a:t> in the bloodstream. A rise in CO</a:t>
            </a:r>
            <a:r>
              <a:rPr lang="en-GB" altLang="en-US" sz="2400" baseline="-25000" dirty="0"/>
              <a:t>2</a:t>
            </a:r>
            <a:r>
              <a:rPr lang="en-GB" altLang="en-US" sz="2400" dirty="0"/>
              <a:t> levels during vigorous exercise causes these sensory cells to send an increased number of nerve impulses to the </a:t>
            </a:r>
            <a:r>
              <a:rPr lang="en-GB" altLang="en-US" sz="2400" b="1" dirty="0"/>
              <a:t>respiratory control centre</a:t>
            </a:r>
            <a:r>
              <a:rPr lang="en-GB" altLang="en-US" sz="2400" dirty="0"/>
              <a:t> in the </a:t>
            </a:r>
            <a:r>
              <a:rPr lang="en-GB" altLang="en-US" sz="2400" b="1" dirty="0"/>
              <a:t>medulla</a:t>
            </a:r>
            <a:r>
              <a:rPr lang="en-GB" altLang="en-US" sz="2400" dirty="0"/>
              <a:t>.</a:t>
            </a:r>
          </a:p>
        </p:txBody>
      </p:sp>
      <p:pic>
        <p:nvPicPr>
          <p:cNvPr id="26628"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dirty="0">
                <a:solidFill>
                  <a:schemeClr val="tx2"/>
                </a:solidFill>
                <a:latin typeface="Calibri" panose="020F0502020204030204" pitchFamily="34" charset="0"/>
              </a:rPr>
              <a:t>The effect of Exercise on the Respiratory System: Homeostatic control:</a:t>
            </a:r>
          </a:p>
        </p:txBody>
      </p:sp>
    </p:spTree>
    <p:extLst>
      <p:ext uri="{BB962C8B-B14F-4D97-AF65-F5344CB8AC3E}">
        <p14:creationId xmlns:p14="http://schemas.microsoft.com/office/powerpoint/2010/main" val="270015729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5953126" y="1500188"/>
            <a:ext cx="4500563" cy="4525962"/>
          </a:xfrm>
        </p:spPr>
        <p:txBody>
          <a:bodyPr/>
          <a:lstStyle/>
          <a:p>
            <a:r>
              <a:rPr lang="en-GB" altLang="en-US" sz="2400"/>
              <a:t>This region of the brain responds by sending a greater number of nerve impulses to the </a:t>
            </a:r>
            <a:r>
              <a:rPr lang="en-GB" altLang="en-US" sz="2400" b="1"/>
              <a:t>intercostal muscles</a:t>
            </a:r>
            <a:r>
              <a:rPr lang="en-GB" altLang="en-US" sz="2400"/>
              <a:t> and diaphragm. The subsequent increased activity of these structures brings about an increase in rate and depth of breathing.</a:t>
            </a:r>
          </a:p>
          <a:p>
            <a:r>
              <a:rPr lang="en-GB" altLang="en-US" sz="2400"/>
              <a:t>Excess CO</a:t>
            </a:r>
            <a:r>
              <a:rPr lang="en-GB" altLang="en-US" sz="2400" baseline="-25000"/>
              <a:t>2</a:t>
            </a:r>
            <a:r>
              <a:rPr lang="en-GB" altLang="en-US" sz="2400"/>
              <a:t> is removed and the internal environment is kept within tolerable limits.</a:t>
            </a:r>
          </a:p>
        </p:txBody>
      </p:sp>
      <p:sp>
        <p:nvSpPr>
          <p:cNvPr id="27651" name="Slide Number Placeholder 5"/>
          <p:cNvSpPr>
            <a:spLocks noGrp="1"/>
          </p:cNvSpPr>
          <p:nvPr>
            <p:ph type="sldNum" sz="quarter" idx="12"/>
          </p:nvPr>
        </p:nvSpPr>
        <p:spPr>
          <a:xfrm>
            <a:off x="8024813" y="6215063"/>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782CB95A-F5DB-47A3-9927-8DC360EC14EC}" type="slidenum">
              <a:rPr lang="en-US" altLang="en-US" sz="1400"/>
              <a:pPr>
                <a:spcBef>
                  <a:spcPct val="0"/>
                </a:spcBef>
                <a:buFontTx/>
                <a:buNone/>
              </a:pPr>
              <a:t>104</a:t>
            </a:fld>
            <a:endParaRPr lang="en-US" altLang="en-US" sz="1400"/>
          </a:p>
        </p:txBody>
      </p:sp>
      <p:pic>
        <p:nvPicPr>
          <p:cNvPr id="27652"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The effect of Exercise on the Respiratory System: Homeostatic control: Part 2!</a:t>
            </a:r>
          </a:p>
        </p:txBody>
      </p:sp>
    </p:spTree>
    <p:extLst>
      <p:ext uri="{BB962C8B-B14F-4D97-AF65-F5344CB8AC3E}">
        <p14:creationId xmlns:p14="http://schemas.microsoft.com/office/powerpoint/2010/main" val="76160831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024064" y="142876"/>
            <a:ext cx="8072437"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SUMMARY: The effect of Exercise on the Respiratory System: Homeostatic control</a:t>
            </a:r>
          </a:p>
        </p:txBody>
      </p:sp>
      <p:sp>
        <p:nvSpPr>
          <p:cNvPr id="28675" name="Rectangle 3"/>
          <p:cNvSpPr>
            <a:spLocks noChangeArrowheads="1"/>
          </p:cNvSpPr>
          <p:nvPr/>
        </p:nvSpPr>
        <p:spPr bwMode="auto">
          <a:xfrm>
            <a:off x="1676400" y="2819400"/>
            <a:ext cx="2819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C64847"/>
                </a:solidFill>
                <a:latin typeface="Constantia" panose="02030602050306030303" pitchFamily="18" charset="0"/>
              </a:rPr>
              <a:t>Chemoreceptors</a:t>
            </a:r>
            <a:r>
              <a:rPr lang="en-GB" altLang="en-US" sz="2400">
                <a:solidFill>
                  <a:srgbClr val="000099"/>
                </a:solidFill>
                <a:latin typeface="Constantia" panose="02030602050306030303" pitchFamily="18" charset="0"/>
              </a:rPr>
              <a:t> in </a:t>
            </a:r>
            <a:r>
              <a:rPr lang="en-GB" altLang="en-US" sz="2400">
                <a:solidFill>
                  <a:srgbClr val="C64847"/>
                </a:solidFill>
                <a:latin typeface="Constantia" panose="02030602050306030303" pitchFamily="18" charset="0"/>
              </a:rPr>
              <a:t>cartoid arteries</a:t>
            </a:r>
            <a:r>
              <a:rPr lang="en-GB" altLang="en-US" sz="2400">
                <a:solidFill>
                  <a:srgbClr val="000099"/>
                </a:solidFill>
                <a:latin typeface="Constantia" panose="02030602050306030303" pitchFamily="18" charset="0"/>
              </a:rPr>
              <a:t> &amp; aorta detect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1" y="4600576"/>
            <a:ext cx="1897063"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5"/>
          <p:cNvSpPr>
            <a:spLocks noChangeArrowheads="1"/>
          </p:cNvSpPr>
          <p:nvPr/>
        </p:nvSpPr>
        <p:spPr bwMode="auto">
          <a:xfrm>
            <a:off x="4095750" y="1285875"/>
            <a:ext cx="3276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respiratory control centre in </a:t>
            </a:r>
            <a:r>
              <a:rPr lang="en-GB" altLang="en-US" sz="2400">
                <a:solidFill>
                  <a:schemeClr val="tx2"/>
                </a:solidFill>
                <a:latin typeface="Constantia" panose="02030602050306030303" pitchFamily="18" charset="0"/>
              </a:rPr>
              <a:t>medulla</a:t>
            </a:r>
          </a:p>
        </p:txBody>
      </p:sp>
      <p:sp>
        <p:nvSpPr>
          <p:cNvPr id="16390" name="Rectangle 6"/>
          <p:cNvSpPr>
            <a:spLocks noChangeArrowheads="1"/>
          </p:cNvSpPr>
          <p:nvPr/>
        </p:nvSpPr>
        <p:spPr bwMode="auto">
          <a:xfrm>
            <a:off x="7524750" y="2857500"/>
            <a:ext cx="2895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a:t>
            </a:r>
            <a:r>
              <a:rPr lang="en-GB" altLang="en-US" sz="2400">
                <a:solidFill>
                  <a:srgbClr val="006600"/>
                </a:solidFill>
                <a:latin typeface="Constantia" panose="02030602050306030303" pitchFamily="18" charset="0"/>
              </a:rPr>
              <a:t>intercostal muscles</a:t>
            </a:r>
            <a:r>
              <a:rPr lang="en-GB" altLang="en-US" sz="2400">
                <a:solidFill>
                  <a:srgbClr val="000099"/>
                </a:solidFill>
                <a:latin typeface="Constantia" panose="02030602050306030303" pitchFamily="18" charset="0"/>
              </a:rPr>
              <a:t> and diaphragm</a:t>
            </a:r>
          </a:p>
        </p:txBody>
      </p:sp>
      <p:sp>
        <p:nvSpPr>
          <p:cNvPr id="16391" name="Rectangle 7"/>
          <p:cNvSpPr>
            <a:spLocks noChangeArrowheads="1"/>
          </p:cNvSpPr>
          <p:nvPr/>
        </p:nvSpPr>
        <p:spPr bwMode="auto">
          <a:xfrm>
            <a:off x="4495800" y="46482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b="1">
                <a:solidFill>
                  <a:schemeClr val="hlink"/>
                </a:solidFill>
                <a:latin typeface="Constantia" panose="02030602050306030303" pitchFamily="18" charset="0"/>
              </a:rPr>
              <a:t>Breathing rate</a:t>
            </a:r>
            <a:r>
              <a:rPr lang="en-GB" altLang="en-US" sz="2400">
                <a:solidFill>
                  <a:schemeClr val="hlink"/>
                </a:solidFill>
                <a:latin typeface="Constantia" panose="02030602050306030303" pitchFamily="18" charset="0"/>
              </a:rPr>
              <a:t> &amp; </a:t>
            </a:r>
            <a:r>
              <a:rPr lang="en-GB" altLang="en-US" sz="2400" b="1">
                <a:solidFill>
                  <a:schemeClr val="hlink"/>
                </a:solidFill>
                <a:latin typeface="Constantia" panose="02030602050306030303" pitchFamily="18" charset="0"/>
              </a:rPr>
              <a:t>depth</a:t>
            </a:r>
            <a:r>
              <a:rPr lang="en-GB" altLang="en-US" sz="2400">
                <a:solidFill>
                  <a:schemeClr val="hlink"/>
                </a:solidFill>
                <a:latin typeface="Constantia" panose="02030602050306030303" pitchFamily="18" charset="0"/>
              </a:rPr>
              <a:t> </a:t>
            </a:r>
            <a:r>
              <a:rPr lang="en-GB" altLang="en-US" sz="2400" b="1">
                <a:solidFill>
                  <a:schemeClr val="hlink"/>
                </a:solidFill>
                <a:latin typeface="Constantia" panose="02030602050306030303" pitchFamily="18" charset="0"/>
              </a:rPr>
              <a:t>increases</a:t>
            </a:r>
            <a:r>
              <a:rPr lang="en-GB" altLang="en-US" sz="2400" b="1">
                <a:solidFill>
                  <a:srgbClr val="000099"/>
                </a:solidFill>
                <a:latin typeface="Constantia" panose="02030602050306030303" pitchFamily="18" charset="0"/>
              </a:rPr>
              <a:t> </a:t>
            </a:r>
            <a:r>
              <a:rPr lang="en-GB" altLang="en-US" sz="2400">
                <a:solidFill>
                  <a:srgbClr val="000099"/>
                </a:solidFill>
                <a:latin typeface="Constantia" panose="02030602050306030303" pitchFamily="18" charset="0"/>
              </a:rPr>
              <a:t>causing a return to normal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grpSp>
        <p:nvGrpSpPr>
          <p:cNvPr id="2" name="Group 14"/>
          <p:cNvGrpSpPr>
            <a:grpSpLocks/>
          </p:cNvGrpSpPr>
          <p:nvPr/>
        </p:nvGrpSpPr>
        <p:grpSpPr bwMode="auto">
          <a:xfrm>
            <a:off x="1981200" y="1752600"/>
            <a:ext cx="2514600" cy="1066800"/>
            <a:chOff x="288" y="1104"/>
            <a:chExt cx="1584" cy="672"/>
          </a:xfrm>
        </p:grpSpPr>
        <p:sp>
          <p:nvSpPr>
            <p:cNvPr id="28686" name="Line 8"/>
            <p:cNvSpPr>
              <a:spLocks noChangeShapeType="1"/>
            </p:cNvSpPr>
            <p:nvPr/>
          </p:nvSpPr>
          <p:spPr bwMode="auto">
            <a:xfrm flipV="1">
              <a:off x="1152" y="1296"/>
              <a:ext cx="720" cy="48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7" name="Rectangle 9"/>
            <p:cNvSpPr>
              <a:spLocks noChangeArrowheads="1"/>
            </p:cNvSpPr>
            <p:nvPr/>
          </p:nvSpPr>
          <p:spPr bwMode="auto">
            <a:xfrm>
              <a:off x="288" y="1104"/>
              <a:ext cx="115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a:latin typeface="Comic Sans MS" panose="030F0702030302020204" pitchFamily="66" charset="0"/>
                </a:rPr>
                <a:t>High </a:t>
              </a:r>
              <a:r>
                <a:rPr lang="en-GB" altLang="en-US" sz="2000" b="1">
                  <a:latin typeface="Comic Sans MS" panose="030F0702030302020204" pitchFamily="66" charset="0"/>
                </a:rPr>
                <a:t>CO</a:t>
              </a:r>
              <a:r>
                <a:rPr lang="en-GB" altLang="en-US" sz="2000" b="1" baseline="-25000">
                  <a:latin typeface="Comic Sans MS" panose="030F0702030302020204" pitchFamily="66" charset="0"/>
                </a:rPr>
                <a:t>2</a:t>
              </a:r>
              <a:r>
                <a:rPr lang="en-GB" altLang="en-US" sz="2000">
                  <a:latin typeface="Comic Sans MS" panose="030F0702030302020204" pitchFamily="66" charset="0"/>
                </a:rPr>
                <a:t> concentration</a:t>
              </a:r>
            </a:p>
          </p:txBody>
        </p:sp>
      </p:grpSp>
      <p:sp>
        <p:nvSpPr>
          <p:cNvPr id="16395" name="Line 11"/>
          <p:cNvSpPr>
            <a:spLocks noChangeShapeType="1"/>
          </p:cNvSpPr>
          <p:nvPr/>
        </p:nvSpPr>
        <p:spPr bwMode="auto">
          <a:xfrm flipH="1">
            <a:off x="7239000" y="4572000"/>
            <a:ext cx="1295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6" name="Line 12"/>
          <p:cNvSpPr>
            <a:spLocks noChangeShapeType="1"/>
          </p:cNvSpPr>
          <p:nvPr/>
        </p:nvSpPr>
        <p:spPr bwMode="auto">
          <a:xfrm flipH="1" flipV="1">
            <a:off x="3733800" y="4419600"/>
            <a:ext cx="9906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7" name="Line 13"/>
          <p:cNvSpPr>
            <a:spLocks noChangeShapeType="1"/>
          </p:cNvSpPr>
          <p:nvPr/>
        </p:nvSpPr>
        <p:spPr bwMode="auto">
          <a:xfrm>
            <a:off x="7086600" y="1905000"/>
            <a:ext cx="9906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4" name="Text Box 15"/>
          <p:cNvSpPr txBox="1">
            <a:spLocks noChangeArrowheads="1"/>
          </p:cNvSpPr>
          <p:nvPr/>
        </p:nvSpPr>
        <p:spPr bwMode="auto">
          <a:xfrm>
            <a:off x="4953000" y="3071813"/>
            <a:ext cx="2286000" cy="1016000"/>
          </a:xfrm>
          <a:prstGeom prst="rect">
            <a:avLst/>
          </a:prstGeom>
          <a:solidFill>
            <a:srgbClr val="FFFF99"/>
          </a:solidFill>
          <a:ln w="9525">
            <a:solidFill>
              <a:srgbClr val="663300"/>
            </a:solidFill>
            <a:miter lim="800000"/>
            <a:headEnd/>
            <a:tailEnd/>
          </a:ln>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a:latin typeface="Comic Sans MS" panose="030F0702030302020204" pitchFamily="66" charset="0"/>
              </a:rPr>
              <a:t>An example of </a:t>
            </a:r>
            <a:r>
              <a:rPr lang="en-GB" altLang="en-US" sz="2000" b="1">
                <a:latin typeface="Comic Sans MS" panose="030F0702030302020204" pitchFamily="66" charset="0"/>
              </a:rPr>
              <a:t>negative feedback control</a:t>
            </a:r>
          </a:p>
        </p:txBody>
      </p:sp>
      <p:sp>
        <p:nvSpPr>
          <p:cNvPr id="28685" name="Slide Number Placeholder 18"/>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63AF7D3A-03F2-449F-A0FD-FE4D5BDCF348}" type="slidenum">
              <a:rPr lang="en-US" altLang="en-US" sz="1400"/>
              <a:pPr>
                <a:spcBef>
                  <a:spcPct val="0"/>
                </a:spcBef>
                <a:buFontTx/>
                <a:buNone/>
              </a:pPr>
              <a:t>105</a:t>
            </a:fld>
            <a:endParaRPr lang="en-US" altLang="en-US" sz="1400"/>
          </a:p>
        </p:txBody>
      </p:sp>
    </p:spTree>
    <p:extLst>
      <p:ext uri="{BB962C8B-B14F-4D97-AF65-F5344CB8AC3E}">
        <p14:creationId xmlns:p14="http://schemas.microsoft.com/office/powerpoint/2010/main" val="338357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9"/>
                                        </p:tgtEl>
                                        <p:attrNameLst>
                                          <p:attrName>style.visibility</p:attrName>
                                        </p:attrNameLst>
                                      </p:cBhvr>
                                      <p:to>
                                        <p:strVal val="visible"/>
                                      </p:to>
                                    </p:se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499"/>
                                          </p:stCondLst>
                                        </p:cTn>
                                        <p:tgtEl>
                                          <p:spTgt spid="1639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16390"/>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grpId="0" nodeType="afterEffect">
                                  <p:stCondLst>
                                    <p:cond delay="0"/>
                                  </p:stCondLst>
                                  <p:childTnLst>
                                    <p:set>
                                      <p:cBhvr>
                                        <p:cTn id="20" dur="1" fill="hold">
                                          <p:stCondLst>
                                            <p:cond delay="499"/>
                                          </p:stCondLst>
                                        </p:cTn>
                                        <p:tgtEl>
                                          <p:spTgt spid="16395"/>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91"/>
                                        </p:tgtEl>
                                        <p:attrNameLst>
                                          <p:attrName>style.visibility</p:attrName>
                                        </p:attrNameLst>
                                      </p:cBhvr>
                                      <p:to>
                                        <p:strVal val="visible"/>
                                      </p:to>
                                    </p:set>
                                  </p:childTnLst>
                                </p:cTn>
                              </p:par>
                            </p:childTnLst>
                          </p:cTn>
                        </p:par>
                        <p:par>
                          <p:cTn id="25" fill="hold" nodeType="afterGroup">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0" grpId="0" autoUpdateAnimBg="0"/>
      <p:bldP spid="16391" grpId="0" autoUpdateAnimBg="0"/>
      <p:bldP spid="16395" grpId="0" animBg="1"/>
      <p:bldP spid="16396" grpId="0" animBg="1"/>
      <p:bldP spid="16397"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Lst>
</file>

<file path=ppt/tags/tag7.xml><?xml version="1.0" encoding="utf-8"?>
<p:tagLst xmlns:a="http://schemas.openxmlformats.org/drawingml/2006/main" xmlns:r="http://schemas.openxmlformats.org/officeDocument/2006/relationships" xmlns:p="http://schemas.openxmlformats.org/presentationml/2006/main">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3864</Words>
  <Application>Microsoft Office PowerPoint</Application>
  <PresentationFormat>Widescreen</PresentationFormat>
  <Paragraphs>372</Paragraphs>
  <Slides>105</Slides>
  <Notes>6</Notes>
  <HiddenSlides>0</HiddenSlides>
  <MMClips>7</MMClips>
  <ScaleCrop>false</ScaleCrop>
  <HeadingPairs>
    <vt:vector size="8" baseType="variant">
      <vt:variant>
        <vt:lpstr>Fonts Used</vt:lpstr>
      </vt:variant>
      <vt:variant>
        <vt:i4>17</vt:i4>
      </vt:variant>
      <vt:variant>
        <vt:lpstr>Theme</vt:lpstr>
      </vt:variant>
      <vt:variant>
        <vt:i4>1</vt:i4>
      </vt:variant>
      <vt:variant>
        <vt:lpstr>Embedded OLE Servers</vt:lpstr>
      </vt:variant>
      <vt:variant>
        <vt:i4>1</vt:i4>
      </vt:variant>
      <vt:variant>
        <vt:lpstr>Slide Titles</vt:lpstr>
      </vt:variant>
      <vt:variant>
        <vt:i4>105</vt:i4>
      </vt:variant>
    </vt:vector>
  </HeadingPairs>
  <TitlesOfParts>
    <vt:vector size="124" baseType="lpstr">
      <vt:lpstr>MS Mincho</vt:lpstr>
      <vt:lpstr>Arial</vt:lpstr>
      <vt:lpstr>Arial Black</vt:lpstr>
      <vt:lpstr>Arial Narrow</vt:lpstr>
      <vt:lpstr>Calibri</vt:lpstr>
      <vt:lpstr>Calibri Light</vt:lpstr>
      <vt:lpstr>Comic Sans MS</vt:lpstr>
      <vt:lpstr>Constantia</vt:lpstr>
      <vt:lpstr>Georgia</vt:lpstr>
      <vt:lpstr>Lato</vt:lpstr>
      <vt:lpstr>Merriweather</vt:lpstr>
      <vt:lpstr>Monotype Sorts</vt:lpstr>
      <vt:lpstr>Noto Sans</vt:lpstr>
      <vt:lpstr>Open Sans</vt:lpstr>
      <vt:lpstr>Roboto</vt:lpstr>
      <vt:lpstr>Tahoma</vt:lpstr>
      <vt:lpstr>Wingdings</vt:lpstr>
      <vt:lpstr>Office Theme</vt:lpstr>
      <vt:lpstr>多媒體項目</vt:lpstr>
      <vt:lpstr>Kidney</vt:lpstr>
      <vt:lpstr>PowerPoint Presentation</vt:lpstr>
      <vt:lpstr>RENAL SYSTEM</vt:lpstr>
      <vt:lpstr>RENAL SYSTEM</vt:lpstr>
      <vt:lpstr>PowerPoint Presentation</vt:lpstr>
      <vt:lpstr> Bladder </vt:lpstr>
      <vt:lpstr>PowerPoint Presentation</vt:lpstr>
      <vt:lpstr>URETHRA </vt:lpstr>
      <vt:lpstr>PowerPoint Presentation</vt:lpstr>
      <vt:lpstr>PowerPoint Presentation</vt:lpstr>
      <vt:lpstr>PowerPoint Presentation</vt:lpstr>
      <vt:lpstr>PowerPoint Presentation</vt:lpstr>
      <vt:lpstr>NEPHRON</vt:lpstr>
      <vt:lpstr>Nephron</vt:lpstr>
      <vt:lpstr>Ultrafiltration</vt:lpstr>
      <vt:lpstr>Reabsorption</vt:lpstr>
      <vt:lpstr>Regulation of urine composition</vt:lpstr>
      <vt:lpstr>Potassium content</vt:lpstr>
      <vt:lpstr>Importance of excretion</vt:lpstr>
      <vt:lpstr>Urea</vt:lpstr>
      <vt:lpstr>Osmoregulation </vt:lpstr>
      <vt:lpstr>Osmoreceptors </vt:lpstr>
      <vt:lpstr>The response</vt:lpstr>
      <vt:lpstr>The affect of ADH</vt:lpstr>
      <vt:lpstr>Aquaporins </vt:lpstr>
      <vt:lpstr>Summary</vt:lpstr>
      <vt:lpstr>Osmoregulation recap and break </vt:lpstr>
      <vt:lpstr>Renin angiotensin aldosterone system.</vt:lpstr>
      <vt:lpstr>Renin angiotensin aldosterone system</vt:lpstr>
      <vt:lpstr>Rennin angiotensin aldosterone system</vt:lpstr>
      <vt:lpstr>RASS System</vt:lpstr>
      <vt:lpstr>Two types of glands </vt:lpstr>
      <vt:lpstr>Two types of hormones </vt:lpstr>
      <vt:lpstr>PowerPoint Presentation</vt:lpstr>
      <vt:lpstr>Functions of thyroid gland.</vt:lpstr>
      <vt:lpstr>Adrenal Gland </vt:lpstr>
      <vt:lpstr>Cortisol</vt:lpstr>
      <vt:lpstr>PowerPoint Presentation</vt:lpstr>
      <vt:lpstr>Interaction of Glands</vt:lpstr>
      <vt:lpstr>PowerPoint Presentation</vt:lpstr>
      <vt:lpstr>The nervous system </vt:lpstr>
      <vt:lpstr>PowerPoint Presentation</vt:lpstr>
      <vt:lpstr>PowerPoint Presentation</vt:lpstr>
      <vt:lpstr>PowerPoint Presentation</vt:lpstr>
      <vt:lpstr>The Nervous System</vt:lpstr>
      <vt:lpstr>Lobes of the brain </vt:lpstr>
      <vt:lpstr>Lobes of the brain </vt:lpstr>
      <vt:lpstr>Occipital lobe </vt:lpstr>
      <vt:lpstr>Parietal lobe   </vt:lpstr>
      <vt:lpstr>Frontal lobe  </vt:lpstr>
      <vt:lpstr>Temporal lobe   </vt:lpstr>
      <vt:lpstr>The Brain’s Limbic System  </vt:lpstr>
      <vt:lpstr>Hippocampus </vt:lpstr>
      <vt:lpstr>Amygdala</vt:lpstr>
      <vt:lpstr>Thalamus </vt:lpstr>
      <vt:lpstr>Cerebellum </vt:lpstr>
      <vt:lpstr>Hypotalamus </vt:lpstr>
      <vt:lpstr>The Brain Stem  </vt:lpstr>
      <vt:lpstr>Pons </vt:lpstr>
      <vt:lpstr>Reticular formation   </vt:lpstr>
      <vt:lpstr>Medulla Oblongata   </vt:lpstr>
      <vt:lpstr>The Neuron  </vt:lpstr>
      <vt:lpstr>Dendrites </vt:lpstr>
      <vt:lpstr>Soma   </vt:lpstr>
      <vt:lpstr>Axon   </vt:lpstr>
      <vt:lpstr>Myelin Sheath   </vt:lpstr>
      <vt:lpstr>Nodes of ranvier  </vt:lpstr>
      <vt:lpstr>Synaptic Vesicles    </vt:lpstr>
      <vt:lpstr>Synapse    </vt:lpstr>
      <vt:lpstr>Neuron Communication   </vt:lpstr>
      <vt:lpstr>Neurotransimitters</vt:lpstr>
      <vt:lpstr>PowerPoint Presentation</vt:lpstr>
      <vt:lpstr>Acetycholine </vt:lpstr>
      <vt:lpstr>  </vt:lpstr>
      <vt:lpstr>Endorphins   </vt:lpstr>
      <vt:lpstr>The Brain and its Hemispheres       </vt:lpstr>
      <vt:lpstr>Pineal Gland     </vt:lpstr>
      <vt:lpstr>Corpus Callosum </vt:lpstr>
      <vt:lpstr>Broca area</vt:lpstr>
      <vt:lpstr>Wenicke’s </vt:lpstr>
      <vt:lpstr>Now try the following </vt:lpstr>
      <vt:lpstr>Respiratory System</vt:lpstr>
      <vt:lpstr>Warning: terminology!</vt:lpstr>
      <vt:lpstr>Cellular respiration </vt:lpstr>
      <vt:lpstr>Formula for cellular respiration </vt:lpstr>
      <vt:lpstr>PowerPoint Presentation</vt:lpstr>
      <vt:lpstr>Respiratory system function</vt:lpstr>
      <vt:lpstr>Moving air in and out</vt:lpstr>
      <vt:lpstr>Respiration </vt:lpstr>
      <vt:lpstr>Alveoli</vt:lpstr>
      <vt:lpstr>Gas Exchange </vt:lpstr>
      <vt:lpstr>Gas exchange in the lungs </vt:lpstr>
      <vt:lpstr>Circulation and Gas Exchange</vt:lpstr>
      <vt:lpstr>Respiration </vt:lpstr>
      <vt:lpstr>In the alveolus</vt:lpstr>
      <vt:lpstr>What Is the Respiratory System's Role in Homeostasis? </vt:lpstr>
      <vt:lpstr>Oxygen In, Carbon Dioxide Out </vt:lpstr>
      <vt:lpstr>Homeostatic control</vt:lpstr>
      <vt:lpstr>Carbon dioxide and oxygen </vt:lpstr>
      <vt:lpstr>Why is it so important?</vt:lpstr>
      <vt:lpstr>The Proper pH </vt:lpstr>
      <vt:lpstr>What effects the pH of the blood stream?</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Peacock</cp:lastModifiedBy>
  <cp:revision>6</cp:revision>
  <dcterms:created xsi:type="dcterms:W3CDTF">2021-02-16T12:07:27Z</dcterms:created>
  <dcterms:modified xsi:type="dcterms:W3CDTF">2024-04-20T09:56:35Z</dcterms:modified>
</cp:coreProperties>
</file>