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8" r:id="rId11"/>
    <p:sldId id="267" r:id="rId12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AF3F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60" d="100"/>
          <a:sy n="60" d="100"/>
        </p:scale>
        <p:origin x="816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039324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[Sources]
- Structure aligned to user-provided presentation template.
[/Sources]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[Sources]
- NCSC, The near-term impact of AI on the cyber threat, 2024. https://www.ncsc.gov.uk/report/impact-of-ai-on-cyber-threat
- ENISA, ENISA Threat Landscape 2025, 2025. https://www.enisa.europa.eu/publications/enisa-threat-landscape-2025
[/Sources]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[Sources]
- Afane et al., Next-Generation Phishing: How LLM Agents Empower Cyber Attackers, 2024. https://arxiv.org/abs/2411.13874
- Heiding et al., Evaluating Large Language Models Capability to Launch Fully Automated Spear Phishing Campaigns, 2024. https://arxiv.org/abs/2412.00586
- NIST AI Risks and Trustworthiness. https://airc.nist.gov/airmf-resources/airmf/3-sec-characteristics/
[/Sources]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[Sources]
- Ghalechyan et al., Scientific Reports, 2024. https://www.nature.com/articles/s41598-024-74725-6
- Raza et al., Applied Sciences, 2025. https://www.mdpi.com/2076-3417/15/6/3396
- Aouad et al., Computers &amp; Security, 2024. https://www.sciencedirect.com/science/article/pii/S0045790624005524
- NIST AI RMF for trustworthy / explainable AI framing.
[/Sources]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[Sources]
- NIST AI RMF and AI Risks and Trustworthiness for transparent / trustworthy AI framing.
- ENISA and NCSC threat reports for practical security relevance.
[/Sources]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40080" y="685800"/>
            <a:ext cx="349377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2F6F8F"/>
                </a:solidFill>
              </a:rPr>
              <a:t>MSc in Cybersecurity and Digital Forensics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0" y="1791101"/>
            <a:ext cx="12192000" cy="10972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600" b="1" dirty="0">
                <a:solidFill>
                  <a:srgbClr val="0B4F6C"/>
                </a:solidFill>
              </a:rPr>
              <a:t>Explainable Detection of AI-Enhanced</a:t>
            </a:r>
            <a:endParaRPr lang="en-US" sz="2600" dirty="0"/>
          </a:p>
          <a:p>
            <a:pPr marL="0" indent="0" algn="ctr">
              <a:buNone/>
            </a:pPr>
            <a:r>
              <a:rPr lang="en-US" sz="2600" b="1" dirty="0">
                <a:solidFill>
                  <a:srgbClr val="0B4F6C"/>
                </a:solidFill>
              </a:rPr>
              <a:t>Phishing Emails and URLs</a:t>
            </a:r>
            <a:endParaRPr lang="en-US" sz="2600" dirty="0"/>
          </a:p>
        </p:txBody>
      </p:sp>
      <p:sp>
        <p:nvSpPr>
          <p:cNvPr id="4" name="Text 2"/>
          <p:cNvSpPr/>
          <p:nvPr/>
        </p:nvSpPr>
        <p:spPr>
          <a:xfrm>
            <a:off x="3383280" y="3479624"/>
            <a:ext cx="5394960" cy="23774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00" dirty="0">
                <a:solidFill>
                  <a:srgbClr val="2F6F8F"/>
                </a:solidFill>
              </a:rPr>
              <a:t>Research Proposal Presentation</a:t>
            </a:r>
            <a:endParaRPr lang="en-US" sz="1800" dirty="0"/>
          </a:p>
        </p:txBody>
      </p:sp>
      <p:sp>
        <p:nvSpPr>
          <p:cNvPr id="5" name="Shape 3"/>
          <p:cNvSpPr/>
          <p:nvPr/>
        </p:nvSpPr>
        <p:spPr>
          <a:xfrm>
            <a:off x="3749040" y="3788344"/>
            <a:ext cx="4663440" cy="0"/>
          </a:xfrm>
          <a:prstGeom prst="line">
            <a:avLst/>
          </a:prstGeom>
          <a:noFill/>
          <a:ln w="15240">
            <a:solidFill>
              <a:srgbClr val="CAD7DF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2926080" y="3956608"/>
            <a:ext cx="6309360" cy="827147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dirty="0">
                <a:solidFill>
                  <a:srgbClr val="6B7A88"/>
                </a:solidFill>
              </a:rPr>
              <a:t>Research Methods and Professional Development (ACFA7004)</a:t>
            </a:r>
            <a:endParaRPr lang="en-US" sz="1300" dirty="0"/>
          </a:p>
          <a:p>
            <a:pPr marL="0" indent="0" algn="ctr">
              <a:buNone/>
            </a:pPr>
            <a:r>
              <a:rPr lang="en-US" sz="1300" dirty="0">
                <a:solidFill>
                  <a:srgbClr val="6B7A88"/>
                </a:solidFill>
              </a:rPr>
              <a:t>Student: Md Obaydul Haque</a:t>
            </a:r>
          </a:p>
          <a:p>
            <a:pPr marL="0" indent="0" algn="ctr">
              <a:buNone/>
            </a:pPr>
            <a:r>
              <a:rPr lang="en-US" sz="1300" dirty="0">
                <a:solidFill>
                  <a:srgbClr val="6B7A88"/>
                </a:solidFill>
              </a:rPr>
              <a:t>Student ID: 2435442</a:t>
            </a:r>
          </a:p>
          <a:p>
            <a:pPr marL="0" indent="0" algn="ctr">
              <a:buNone/>
            </a:pPr>
            <a:r>
              <a:rPr lang="en-US" sz="1300" dirty="0">
                <a:solidFill>
                  <a:srgbClr val="6B7A88"/>
                </a:solidFill>
              </a:rPr>
              <a:t>University of Wales Trinity Saint David</a:t>
            </a:r>
          </a:p>
          <a:p>
            <a:pPr marL="0" indent="0" algn="ctr">
              <a:buNone/>
            </a:pPr>
            <a:endParaRPr lang="en-US" sz="1300" dirty="0"/>
          </a:p>
        </p:txBody>
      </p:sp>
      <p:sp>
        <p:nvSpPr>
          <p:cNvPr id="7" name="Text 5"/>
          <p:cNvSpPr/>
          <p:nvPr/>
        </p:nvSpPr>
        <p:spPr>
          <a:xfrm>
            <a:off x="2743200" y="5625701"/>
            <a:ext cx="667512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dirty="0">
                <a:solidFill>
                  <a:srgbClr val="173042"/>
                </a:solidFill>
              </a:rPr>
              <a:t>Cybersecurity • Machine Learning • NLP • Explainable AI</a:t>
            </a:r>
            <a:endParaRPr lang="en-US" sz="1200" dirty="0"/>
          </a:p>
        </p:txBody>
      </p:sp>
      <p:sp>
        <p:nvSpPr>
          <p:cNvPr id="9" name="Text 7"/>
          <p:cNvSpPr/>
          <p:nvPr/>
        </p:nvSpPr>
        <p:spPr>
          <a:xfrm>
            <a:off x="8553450" y="6446520"/>
            <a:ext cx="296799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800" dirty="0">
                <a:solidFill>
                  <a:srgbClr val="6B7A88"/>
                </a:solidFill>
              </a:rPr>
              <a:t>ACFA7004 • Research Methods and Professional Development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502920"/>
            <a:ext cx="969264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600" b="1" dirty="0">
                <a:solidFill>
                  <a:srgbClr val="0B4F6C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Presentation Overview</a:t>
            </a:r>
            <a:endParaRPr lang="en-US" sz="2600" dirty="0"/>
          </a:p>
        </p:txBody>
      </p:sp>
      <p:sp>
        <p:nvSpPr>
          <p:cNvPr id="3" name="Shape 1"/>
          <p:cNvSpPr/>
          <p:nvPr/>
        </p:nvSpPr>
        <p:spPr>
          <a:xfrm>
            <a:off x="548640" y="987552"/>
            <a:ext cx="10972800" cy="0"/>
          </a:xfrm>
          <a:prstGeom prst="line">
            <a:avLst/>
          </a:prstGeom>
          <a:noFill/>
          <a:ln w="15875">
            <a:solidFill>
              <a:srgbClr val="CAD7DF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822960" y="1371600"/>
            <a:ext cx="4937760" cy="1005840"/>
          </a:xfrm>
          <a:prstGeom prst="rect">
            <a:avLst/>
          </a:prstGeom>
          <a:solidFill>
            <a:srgbClr val="F7FAFC"/>
          </a:solidFill>
          <a:ln w="12700">
            <a:solidFill>
              <a:srgbClr val="CAD7DF"/>
            </a:solidFill>
          </a:ln>
        </p:spPr>
        <p:txBody>
          <a:bodyPr wrap="square" lIns="2032" tIns="2032" rIns="2032" bIns="2032" rtlCol="0" anchor="ctr">
            <a:normAutofit/>
          </a:bodyPr>
          <a:lstStyle/>
          <a:p>
            <a:pPr lvl="1"/>
            <a:r>
              <a:rPr lang="en-US" sz="1700" b="1" dirty="0">
                <a:solidFill>
                  <a:srgbClr val="0B4F6C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 1. Context and motivation</a:t>
            </a:r>
            <a:endParaRPr lang="en-US" sz="1700" dirty="0"/>
          </a:p>
          <a:p>
            <a:pPr lvl="1"/>
            <a:endParaRPr lang="en-US" sz="1700" dirty="0"/>
          </a:p>
        </p:txBody>
      </p:sp>
      <p:sp>
        <p:nvSpPr>
          <p:cNvPr id="5" name="Text 3"/>
          <p:cNvSpPr/>
          <p:nvPr/>
        </p:nvSpPr>
        <p:spPr>
          <a:xfrm>
            <a:off x="6309360" y="1371600"/>
            <a:ext cx="4937760" cy="1005840"/>
          </a:xfrm>
          <a:prstGeom prst="rect">
            <a:avLst/>
          </a:prstGeom>
          <a:solidFill>
            <a:srgbClr val="FFFFFF"/>
          </a:solidFill>
          <a:ln w="12700">
            <a:solidFill>
              <a:srgbClr val="CAD7DF"/>
            </a:solidFill>
          </a:ln>
        </p:spPr>
        <p:txBody>
          <a:bodyPr wrap="square" lIns="2032" tIns="2032" rIns="2032" bIns="2032" rtlCol="0" anchor="ctr">
            <a:normAutofit/>
          </a:bodyPr>
          <a:lstStyle/>
          <a:p>
            <a:pPr lvl="1"/>
            <a:r>
              <a:rPr lang="en-US" sz="1700" b="1" dirty="0">
                <a:solidFill>
                  <a:srgbClr val="0B4F6C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 2. Research problem and gap</a:t>
            </a:r>
          </a:p>
          <a:p>
            <a:pPr lvl="2"/>
            <a:endParaRPr lang="en-US" sz="1700" dirty="0"/>
          </a:p>
        </p:txBody>
      </p:sp>
      <p:sp>
        <p:nvSpPr>
          <p:cNvPr id="6" name="Text 4"/>
          <p:cNvSpPr/>
          <p:nvPr/>
        </p:nvSpPr>
        <p:spPr>
          <a:xfrm>
            <a:off x="822960" y="2788920"/>
            <a:ext cx="4937760" cy="1005840"/>
          </a:xfrm>
          <a:prstGeom prst="rect">
            <a:avLst/>
          </a:prstGeom>
          <a:solidFill>
            <a:srgbClr val="F7FAFC"/>
          </a:solidFill>
          <a:ln w="12700">
            <a:solidFill>
              <a:srgbClr val="CAD7DF"/>
            </a:solidFill>
          </a:ln>
        </p:spPr>
        <p:txBody>
          <a:bodyPr wrap="square" lIns="2032" tIns="2032" rIns="2032" bIns="2032" rtlCol="0" anchor="ctr">
            <a:normAutofit/>
          </a:bodyPr>
          <a:lstStyle/>
          <a:p>
            <a:pPr lvl="1"/>
            <a:r>
              <a:rPr lang="en-US" sz="1700" b="1" dirty="0">
                <a:solidFill>
                  <a:srgbClr val="0B4F6C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 3. Aim and objectives</a:t>
            </a:r>
            <a:endParaRPr lang="en-US" sz="1700" dirty="0"/>
          </a:p>
          <a:p>
            <a:pPr lvl="1"/>
            <a:endParaRPr lang="en-US" sz="1700" dirty="0"/>
          </a:p>
        </p:txBody>
      </p:sp>
      <p:sp>
        <p:nvSpPr>
          <p:cNvPr id="7" name="Text 5"/>
          <p:cNvSpPr/>
          <p:nvPr/>
        </p:nvSpPr>
        <p:spPr>
          <a:xfrm>
            <a:off x="6309360" y="2788920"/>
            <a:ext cx="4937760" cy="1005840"/>
          </a:xfrm>
          <a:prstGeom prst="rect">
            <a:avLst/>
          </a:prstGeom>
          <a:solidFill>
            <a:srgbClr val="FFFFFF"/>
          </a:solidFill>
          <a:ln w="12700">
            <a:solidFill>
              <a:srgbClr val="CAD7DF"/>
            </a:solidFill>
          </a:ln>
        </p:spPr>
        <p:txBody>
          <a:bodyPr wrap="square" lIns="2032" tIns="2032" rIns="2032" bIns="2032" rtlCol="0" anchor="ctr">
            <a:normAutofit/>
          </a:bodyPr>
          <a:lstStyle/>
          <a:p>
            <a:pPr lvl="1"/>
            <a:r>
              <a:rPr lang="en-US" sz="1700" b="1" dirty="0">
                <a:solidFill>
                  <a:srgbClr val="0B4F6C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 4. Literature review summary</a:t>
            </a:r>
            <a:endParaRPr lang="en-US" sz="1700" dirty="0"/>
          </a:p>
          <a:p>
            <a:pPr marL="0" indent="0">
              <a:buNone/>
            </a:pPr>
            <a:endParaRPr lang="en-US" sz="1700" dirty="0"/>
          </a:p>
        </p:txBody>
      </p:sp>
      <p:sp>
        <p:nvSpPr>
          <p:cNvPr id="8" name="Text 6"/>
          <p:cNvSpPr/>
          <p:nvPr/>
        </p:nvSpPr>
        <p:spPr>
          <a:xfrm>
            <a:off x="822960" y="4206240"/>
            <a:ext cx="4937760" cy="1005840"/>
          </a:xfrm>
          <a:prstGeom prst="rect">
            <a:avLst/>
          </a:prstGeom>
          <a:solidFill>
            <a:srgbClr val="F7FAFC"/>
          </a:solidFill>
          <a:ln w="12700">
            <a:solidFill>
              <a:srgbClr val="CAD7DF"/>
            </a:solidFill>
          </a:ln>
        </p:spPr>
        <p:txBody>
          <a:bodyPr wrap="square" lIns="2032" tIns="2032" rIns="2032" bIns="2032" rtlCol="0" anchor="ctr">
            <a:normAutofit/>
          </a:bodyPr>
          <a:lstStyle/>
          <a:p>
            <a:pPr lvl="1"/>
            <a:r>
              <a:rPr lang="en-US" sz="1700" b="1" dirty="0">
                <a:solidFill>
                  <a:srgbClr val="0B4F6C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 5. Methodology and resources</a:t>
            </a:r>
            <a:endParaRPr lang="en-US" sz="1700" dirty="0"/>
          </a:p>
          <a:p>
            <a:pPr lvl="1"/>
            <a:endParaRPr lang="en-US" sz="1700" dirty="0"/>
          </a:p>
        </p:txBody>
      </p:sp>
      <p:sp>
        <p:nvSpPr>
          <p:cNvPr id="9" name="Text 7"/>
          <p:cNvSpPr/>
          <p:nvPr/>
        </p:nvSpPr>
        <p:spPr>
          <a:xfrm>
            <a:off x="6309360" y="4206240"/>
            <a:ext cx="4937760" cy="1005840"/>
          </a:xfrm>
          <a:prstGeom prst="rect">
            <a:avLst/>
          </a:prstGeom>
          <a:solidFill>
            <a:srgbClr val="FFFFFF"/>
          </a:solidFill>
          <a:ln w="12700">
            <a:solidFill>
              <a:srgbClr val="CAD7DF"/>
            </a:solidFill>
          </a:ln>
        </p:spPr>
        <p:txBody>
          <a:bodyPr wrap="square" lIns="2032" tIns="2032" rIns="2032" bIns="2032" rtlCol="0" anchor="ctr">
            <a:normAutofit/>
          </a:bodyPr>
          <a:lstStyle/>
          <a:p>
            <a:pPr lvl="1"/>
            <a:r>
              <a:rPr lang="en-US" sz="1700" b="1" dirty="0">
                <a:solidFill>
                  <a:srgbClr val="0B4F6C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 6. Impact, limitations and references</a:t>
            </a:r>
            <a:endParaRPr lang="en-US" sz="1700" dirty="0"/>
          </a:p>
          <a:p>
            <a:pPr marL="0" indent="0">
              <a:buNone/>
            </a:pPr>
            <a:endParaRPr lang="en-US" sz="1700" dirty="0"/>
          </a:p>
        </p:txBody>
      </p:sp>
      <p:sp>
        <p:nvSpPr>
          <p:cNvPr id="11" name="Text 9"/>
          <p:cNvSpPr/>
          <p:nvPr/>
        </p:nvSpPr>
        <p:spPr>
          <a:xfrm>
            <a:off x="822960" y="6466840"/>
            <a:ext cx="10424160" cy="45719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00" dirty="0">
                <a:solidFill>
                  <a:srgbClr val="6B7A88"/>
                </a:solidFill>
              </a:rPr>
              <a:t>ACFA7004 • Research Methods and Professional Development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1"/>
          <p:cNvSpPr/>
          <p:nvPr/>
        </p:nvSpPr>
        <p:spPr>
          <a:xfrm>
            <a:off x="548640" y="502920"/>
            <a:ext cx="969264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0B4F6C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Research Context / Background</a:t>
            </a:r>
            <a:endParaRPr lang="en-US" sz="2600" dirty="0"/>
          </a:p>
        </p:txBody>
      </p:sp>
      <p:sp>
        <p:nvSpPr>
          <p:cNvPr id="4" name="Shape 2"/>
          <p:cNvSpPr/>
          <p:nvPr/>
        </p:nvSpPr>
        <p:spPr>
          <a:xfrm>
            <a:off x="548640" y="987552"/>
            <a:ext cx="10972800" cy="0"/>
          </a:xfrm>
          <a:prstGeom prst="line">
            <a:avLst/>
          </a:prstGeom>
          <a:noFill/>
          <a:ln w="15875">
            <a:solidFill>
              <a:srgbClr val="CAD7DF"/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731520" y="1325880"/>
            <a:ext cx="5166360" cy="4434840"/>
          </a:xfrm>
          <a:prstGeom prst="rect">
            <a:avLst/>
          </a:prstGeom>
          <a:solidFill>
            <a:srgbClr val="F7FAFC"/>
          </a:solidFill>
          <a:ln w="12700">
            <a:solidFill>
              <a:srgbClr val="CAD7DF"/>
            </a:solidFill>
          </a:ln>
        </p:spPr>
        <p:txBody>
          <a:bodyPr wrap="square" lIns="2032" tIns="2032" rIns="2032" bIns="2032" rtlCol="0" anchor="ctr">
            <a:normAutofit/>
          </a:bodyPr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0B4F6C"/>
                </a:solidFill>
              </a:rPr>
              <a:t>Current context</a:t>
            </a:r>
          </a:p>
          <a:p>
            <a:pPr marL="0" indent="0">
              <a:buNone/>
            </a:pPr>
            <a:endParaRPr lang="en-US" sz="1600" dirty="0"/>
          </a:p>
          <a:p>
            <a:pPr marL="285750" indent="-285750" algn="just">
              <a:buSzPct val="100000"/>
              <a:buFont typeface="Wingdings" panose="05000000000000000000" pitchFamily="2" charset="2"/>
              <a:buChar char="Ø"/>
            </a:pPr>
            <a:r>
              <a:rPr lang="en-US" sz="1600" dirty="0">
                <a:solidFill>
                  <a:srgbClr val="173042"/>
                </a:solidFill>
              </a:rPr>
              <a:t>Phishing is still one of the most common cyber threats because it targets human judgment directly.</a:t>
            </a:r>
          </a:p>
          <a:p>
            <a:pPr marL="285750" indent="-285750" algn="just">
              <a:buSzPct val="100000"/>
              <a:buFont typeface="Wingdings" panose="05000000000000000000" pitchFamily="2" charset="2"/>
              <a:buChar char="Ø"/>
            </a:pPr>
            <a:endParaRPr lang="en-US" sz="1600" dirty="0"/>
          </a:p>
          <a:p>
            <a:pPr marL="285750" indent="-285750" algn="just">
              <a:buSzPct val="100000"/>
              <a:buFont typeface="Wingdings" panose="05000000000000000000" pitchFamily="2" charset="2"/>
              <a:buChar char="Ø"/>
            </a:pPr>
            <a:r>
              <a:rPr lang="en-US" sz="1600" dirty="0">
                <a:solidFill>
                  <a:srgbClr val="173042"/>
                </a:solidFill>
              </a:rPr>
              <a:t>Generative AI helps attackers create more natural, personalized, and convincing phishing messages.</a:t>
            </a:r>
          </a:p>
          <a:p>
            <a:pPr marL="285750" indent="-285750" algn="just">
              <a:buSzPct val="100000"/>
              <a:buFont typeface="Wingdings" panose="05000000000000000000" pitchFamily="2" charset="2"/>
              <a:buChar char="Ø"/>
            </a:pPr>
            <a:endParaRPr lang="en-US" sz="1600" dirty="0"/>
          </a:p>
          <a:p>
            <a:pPr marL="285750" indent="-285750" algn="just">
              <a:buSzPct val="100000"/>
              <a:buFont typeface="Wingdings" panose="05000000000000000000" pitchFamily="2" charset="2"/>
              <a:buChar char="Ø"/>
            </a:pPr>
            <a:r>
              <a:rPr lang="en-US" sz="1600" dirty="0">
                <a:solidFill>
                  <a:srgbClr val="173042"/>
                </a:solidFill>
              </a:rPr>
              <a:t>Malicious URLs remain a key route to credential theft and fake login pages.</a:t>
            </a:r>
          </a:p>
          <a:p>
            <a:pPr marL="285750" indent="-285750" algn="just">
              <a:buSzPct val="100000"/>
              <a:buFont typeface="Wingdings" panose="05000000000000000000" pitchFamily="2" charset="2"/>
              <a:buChar char="Ø"/>
            </a:pPr>
            <a:endParaRPr lang="en-US" sz="1600" dirty="0"/>
          </a:p>
        </p:txBody>
      </p:sp>
      <p:sp>
        <p:nvSpPr>
          <p:cNvPr id="6" name="Text 4"/>
          <p:cNvSpPr/>
          <p:nvPr/>
        </p:nvSpPr>
        <p:spPr>
          <a:xfrm>
            <a:off x="6263640" y="1325880"/>
            <a:ext cx="5166360" cy="4434840"/>
          </a:xfrm>
          <a:prstGeom prst="rect">
            <a:avLst/>
          </a:prstGeom>
          <a:solidFill>
            <a:srgbClr val="FFFFFF"/>
          </a:solidFill>
          <a:ln w="12700">
            <a:solidFill>
              <a:srgbClr val="CAD7DF"/>
            </a:solidFill>
          </a:ln>
        </p:spPr>
        <p:txBody>
          <a:bodyPr wrap="square" lIns="2032" tIns="2032" rIns="2032" bIns="2032" rtlCol="0" anchor="ctr">
            <a:normAutofit/>
          </a:bodyPr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0B4F6C"/>
                </a:solidFill>
              </a:rPr>
              <a:t>Why is this important in cybersecurity</a:t>
            </a:r>
          </a:p>
          <a:p>
            <a:pPr marL="0" indent="0" algn="ctr">
              <a:buNone/>
            </a:pPr>
            <a:endParaRPr lang="en-US" sz="1600" dirty="0"/>
          </a:p>
          <a:p>
            <a:pPr marL="285750" indent="-285750">
              <a:buSzPct val="100000"/>
              <a:buFont typeface="Wingdings" panose="05000000000000000000" pitchFamily="2" charset="2"/>
              <a:buChar char="Ø"/>
            </a:pPr>
            <a:r>
              <a:rPr lang="en-US" sz="1600" dirty="0">
                <a:solidFill>
                  <a:srgbClr val="173042"/>
                </a:solidFill>
              </a:rPr>
              <a:t>Defenders need models that can handle AI-rephrased phishing, not only older benchmark samples.</a:t>
            </a:r>
          </a:p>
          <a:p>
            <a:pPr>
              <a:buSzPct val="100000"/>
            </a:pPr>
            <a:endParaRPr lang="en-US" sz="1600" dirty="0"/>
          </a:p>
          <a:p>
            <a:pPr marL="285750" indent="-285750">
              <a:buSzPct val="100000"/>
              <a:buFont typeface="Wingdings" panose="05000000000000000000" pitchFamily="2" charset="2"/>
              <a:buChar char="Ø"/>
            </a:pPr>
            <a:r>
              <a:rPr lang="en-US" sz="1600" dirty="0">
                <a:solidFill>
                  <a:srgbClr val="173042"/>
                </a:solidFill>
              </a:rPr>
              <a:t>Security teams need explanations, not just labels, so they can trust the result and make better decisions.</a:t>
            </a:r>
          </a:p>
          <a:p>
            <a:pPr>
              <a:buSzPct val="100000"/>
            </a:pPr>
            <a:endParaRPr lang="en-US" sz="1600" dirty="0"/>
          </a:p>
          <a:p>
            <a:pPr marL="285750" indent="-285750">
              <a:buSzPct val="100000"/>
              <a:buFont typeface="Wingdings" panose="05000000000000000000" pitchFamily="2" charset="2"/>
              <a:buChar char="Ø"/>
            </a:pPr>
            <a:r>
              <a:rPr lang="en-US" sz="1600" dirty="0">
                <a:solidFill>
                  <a:srgbClr val="173042"/>
                </a:solidFill>
              </a:rPr>
              <a:t>A combined email + URL perspective is closer to real-world phishing workflows.</a:t>
            </a:r>
          </a:p>
          <a:p>
            <a:pPr marL="285750" indent="-285750">
              <a:buSzPct val="100000"/>
              <a:buFont typeface="Wingdings" panose="05000000000000000000" pitchFamily="2" charset="2"/>
              <a:buChar char="Ø"/>
            </a:pPr>
            <a:endParaRPr lang="en-US" sz="1600" dirty="0"/>
          </a:p>
        </p:txBody>
      </p:sp>
      <p:sp>
        <p:nvSpPr>
          <p:cNvPr id="7" name="Text 9">
            <a:extLst>
              <a:ext uri="{FF2B5EF4-FFF2-40B4-BE49-F238E27FC236}">
                <a16:creationId xmlns:a16="http://schemas.microsoft.com/office/drawing/2014/main" id="{340C0AFD-A226-AF14-1CFC-8F412F00B1A4}"/>
              </a:ext>
            </a:extLst>
          </p:cNvPr>
          <p:cNvSpPr/>
          <p:nvPr/>
        </p:nvSpPr>
        <p:spPr>
          <a:xfrm>
            <a:off x="822960" y="6466840"/>
            <a:ext cx="10424160" cy="45719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00" dirty="0">
                <a:solidFill>
                  <a:srgbClr val="6B7A88"/>
                </a:solidFill>
              </a:rPr>
              <a:t>ACFA7004 • Research Methods and Professional Development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502920"/>
            <a:ext cx="969264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0B4F6C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Research Problem</a:t>
            </a:r>
            <a:endParaRPr lang="en-US" sz="2600" dirty="0"/>
          </a:p>
        </p:txBody>
      </p:sp>
      <p:sp>
        <p:nvSpPr>
          <p:cNvPr id="3" name="Shape 1"/>
          <p:cNvSpPr/>
          <p:nvPr/>
        </p:nvSpPr>
        <p:spPr>
          <a:xfrm>
            <a:off x="548640" y="987552"/>
            <a:ext cx="10972800" cy="0"/>
          </a:xfrm>
          <a:prstGeom prst="line">
            <a:avLst/>
          </a:prstGeom>
          <a:noFill/>
          <a:ln w="15875">
            <a:solidFill>
              <a:srgbClr val="CAD7DF"/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822960" y="2423160"/>
            <a:ext cx="3291840" cy="3017520"/>
          </a:xfrm>
          <a:prstGeom prst="rect">
            <a:avLst/>
          </a:prstGeom>
          <a:solidFill>
            <a:srgbClr val="FFFFFF"/>
          </a:solidFill>
          <a:ln w="12700">
            <a:solidFill>
              <a:srgbClr val="CAD7DF"/>
            </a:solidFill>
          </a:ln>
        </p:spPr>
        <p:txBody>
          <a:bodyPr wrap="square" lIns="2032" tIns="2032" rIns="2032" bIns="2032" rtlCol="0" anchor="ctr">
            <a:normAutofit/>
          </a:bodyPr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0B4F6C"/>
                </a:solidFill>
              </a:rPr>
              <a:t>Gap 1: </a:t>
            </a:r>
          </a:p>
          <a:p>
            <a:pPr marL="0" indent="0" algn="ctr">
              <a:buNone/>
            </a:pPr>
            <a:r>
              <a:rPr lang="en-US" sz="1600" b="1" dirty="0">
                <a:solidFill>
                  <a:srgbClr val="0B4F6C"/>
                </a:solidFill>
              </a:rPr>
              <a:t>Better attacker content</a:t>
            </a:r>
          </a:p>
          <a:p>
            <a:pPr marL="0" indent="0">
              <a:buNone/>
            </a:pPr>
            <a:endParaRPr lang="en-US" sz="1600" dirty="0"/>
          </a:p>
          <a:p>
            <a:pPr marL="285750" indent="-285750">
              <a:buSzPct val="100000"/>
              <a:buFont typeface="Courier New" panose="02070309020205020404" pitchFamily="49" charset="0"/>
              <a:buChar char="o"/>
            </a:pPr>
            <a:r>
              <a:rPr lang="en-US" sz="1600" dirty="0">
                <a:solidFill>
                  <a:srgbClr val="173042"/>
                </a:solidFill>
              </a:rPr>
              <a:t>LLMs improve grammar, tone, and personalization.</a:t>
            </a:r>
          </a:p>
          <a:p>
            <a:pPr marL="285750" indent="-285750">
              <a:buSzPct val="100000"/>
              <a:buFont typeface="Courier New" panose="02070309020205020404" pitchFamily="49" charset="0"/>
              <a:buChar char="o"/>
            </a:pPr>
            <a:endParaRPr lang="en-US" sz="1600" dirty="0"/>
          </a:p>
          <a:p>
            <a:pPr marL="285750" indent="-285750">
              <a:buSzPct val="100000"/>
              <a:buFont typeface="Courier New" panose="02070309020205020404" pitchFamily="49" charset="0"/>
              <a:buChar char="o"/>
            </a:pPr>
            <a:r>
              <a:rPr lang="en-US" sz="1600" dirty="0">
                <a:solidFill>
                  <a:srgbClr val="173042"/>
                </a:solidFill>
              </a:rPr>
              <a:t>This removes many of the obvious warning signs that older filters used to detect phishing.</a:t>
            </a:r>
            <a:endParaRPr lang="en-US" sz="1600" dirty="0"/>
          </a:p>
        </p:txBody>
      </p:sp>
      <p:sp>
        <p:nvSpPr>
          <p:cNvPr id="6" name="Text 4"/>
          <p:cNvSpPr/>
          <p:nvPr/>
        </p:nvSpPr>
        <p:spPr>
          <a:xfrm>
            <a:off x="4434840" y="2423160"/>
            <a:ext cx="3337560" cy="3017520"/>
          </a:xfrm>
          <a:prstGeom prst="rect">
            <a:avLst/>
          </a:prstGeom>
          <a:solidFill>
            <a:srgbClr val="F7FAFC"/>
          </a:solidFill>
          <a:ln w="12700">
            <a:solidFill>
              <a:srgbClr val="CAD7DF"/>
            </a:solidFill>
          </a:ln>
        </p:spPr>
        <p:txBody>
          <a:bodyPr wrap="square" lIns="2032" tIns="2032" rIns="2032" bIns="2032" rtlCol="0" anchor="ctr">
            <a:normAutofit/>
          </a:bodyPr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0B4F6C"/>
                </a:solidFill>
              </a:rPr>
              <a:t>Gap 2: </a:t>
            </a:r>
          </a:p>
          <a:p>
            <a:pPr marL="0" indent="0" algn="ctr">
              <a:buNone/>
            </a:pPr>
            <a:r>
              <a:rPr lang="en-US" sz="1600" b="1" dirty="0">
                <a:solidFill>
                  <a:srgbClr val="0B4F6C"/>
                </a:solidFill>
              </a:rPr>
              <a:t>Dataset realism</a:t>
            </a:r>
          </a:p>
          <a:p>
            <a:pPr marL="0" indent="0">
              <a:buNone/>
            </a:pPr>
            <a:endParaRPr lang="en-US" sz="1600" dirty="0"/>
          </a:p>
          <a:p>
            <a:pPr marL="285750" indent="-285750">
              <a:buSzPct val="100000"/>
              <a:buFont typeface="Courier New" panose="02070309020205020404" pitchFamily="49" charset="0"/>
              <a:buChar char="o"/>
            </a:pPr>
            <a:r>
              <a:rPr lang="en-US" sz="1600" dirty="0">
                <a:solidFill>
                  <a:srgbClr val="173042"/>
                </a:solidFill>
              </a:rPr>
              <a:t>Very high benchmark scores do not always prove real-world robustness.</a:t>
            </a:r>
          </a:p>
          <a:p>
            <a:pPr marL="285750" indent="-285750">
              <a:buSzPct val="100000"/>
              <a:buFont typeface="Courier New" panose="02070309020205020404" pitchFamily="49" charset="0"/>
              <a:buChar char="o"/>
            </a:pPr>
            <a:endParaRPr lang="en-US" sz="1600" dirty="0"/>
          </a:p>
          <a:p>
            <a:pPr marL="285750" indent="-285750">
              <a:buSzPct val="100000"/>
              <a:buFont typeface="Courier New" panose="02070309020205020404" pitchFamily="49" charset="0"/>
              <a:buChar char="o"/>
            </a:pPr>
            <a:r>
              <a:rPr lang="en-US" sz="1600" dirty="0">
                <a:solidFill>
                  <a:srgbClr val="173042"/>
                </a:solidFill>
              </a:rPr>
              <a:t>AI-rephrased phishing can expose hidden weaknesses.</a:t>
            </a:r>
            <a:endParaRPr lang="en-US" sz="1600" dirty="0"/>
          </a:p>
        </p:txBody>
      </p:sp>
      <p:sp>
        <p:nvSpPr>
          <p:cNvPr id="7" name="Text 5"/>
          <p:cNvSpPr/>
          <p:nvPr/>
        </p:nvSpPr>
        <p:spPr>
          <a:xfrm>
            <a:off x="8092440" y="2423160"/>
            <a:ext cx="3337560" cy="3017520"/>
          </a:xfrm>
          <a:prstGeom prst="rect">
            <a:avLst/>
          </a:prstGeom>
          <a:solidFill>
            <a:srgbClr val="FFFFFF"/>
          </a:solidFill>
          <a:ln w="12700">
            <a:solidFill>
              <a:srgbClr val="CAD7DF"/>
            </a:solidFill>
          </a:ln>
        </p:spPr>
        <p:txBody>
          <a:bodyPr wrap="square" lIns="2032" tIns="2032" rIns="2032" bIns="2032" rtlCol="0" anchor="ctr">
            <a:normAutofit/>
          </a:bodyPr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0B4F6C"/>
                </a:solidFill>
              </a:rPr>
              <a:t>Gap 3: </a:t>
            </a:r>
          </a:p>
          <a:p>
            <a:pPr marL="0" indent="0" algn="ctr">
              <a:buNone/>
            </a:pPr>
            <a:r>
              <a:rPr lang="en-US" sz="1600" b="1" dirty="0">
                <a:solidFill>
                  <a:srgbClr val="0B4F6C"/>
                </a:solidFill>
              </a:rPr>
              <a:t>Limited explainability</a:t>
            </a:r>
          </a:p>
          <a:p>
            <a:pPr marL="0" indent="0">
              <a:buNone/>
            </a:pPr>
            <a:endParaRPr lang="en-US" sz="1600" dirty="0"/>
          </a:p>
          <a:p>
            <a:pPr marL="285750" indent="-285750">
              <a:buSzPct val="100000"/>
              <a:buFont typeface="Courier New" panose="02070309020205020404" pitchFamily="49" charset="0"/>
              <a:buChar char="o"/>
            </a:pPr>
            <a:r>
              <a:rPr lang="en-US" sz="1600" dirty="0">
                <a:solidFill>
                  <a:srgbClr val="173042"/>
                </a:solidFill>
              </a:rPr>
              <a:t>Security analysts need evidence for why a message is suspicious.</a:t>
            </a:r>
          </a:p>
          <a:p>
            <a:pPr marL="285750" indent="-285750">
              <a:buSzPct val="100000"/>
              <a:buFont typeface="Courier New" panose="02070309020205020404" pitchFamily="49" charset="0"/>
              <a:buChar char="o"/>
            </a:pPr>
            <a:endParaRPr lang="en-US" sz="1600" dirty="0"/>
          </a:p>
          <a:p>
            <a:pPr marL="285750" indent="-285750">
              <a:buSzPct val="100000"/>
              <a:buFont typeface="Courier New" panose="02070309020205020404" pitchFamily="49" charset="0"/>
              <a:buChar char="o"/>
            </a:pPr>
            <a:r>
              <a:rPr lang="en-US" sz="1600" dirty="0">
                <a:solidFill>
                  <a:srgbClr val="173042"/>
                </a:solidFill>
              </a:rPr>
              <a:t>Clear explanations help analysts trust the system and respond more confidently.</a:t>
            </a:r>
            <a:endParaRPr lang="en-US" sz="1600" dirty="0"/>
          </a:p>
        </p:txBody>
      </p:sp>
      <p:sp>
        <p:nvSpPr>
          <p:cNvPr id="13" name="Text 2">
            <a:extLst>
              <a:ext uri="{FF2B5EF4-FFF2-40B4-BE49-F238E27FC236}">
                <a16:creationId xmlns:a16="http://schemas.microsoft.com/office/drawing/2014/main" id="{6CF89ABC-FBCC-5662-861A-73F099196A6A}"/>
              </a:ext>
            </a:extLst>
          </p:cNvPr>
          <p:cNvSpPr/>
          <p:nvPr/>
        </p:nvSpPr>
        <p:spPr>
          <a:xfrm>
            <a:off x="708660" y="1209419"/>
            <a:ext cx="10789920" cy="868680"/>
          </a:xfrm>
          <a:prstGeom prst="rect">
            <a:avLst/>
          </a:prstGeom>
          <a:solidFill>
            <a:srgbClr val="EAF3F8"/>
          </a:solidFill>
          <a:ln w="12700">
            <a:solidFill>
              <a:srgbClr val="CAD7DF"/>
            </a:solidFill>
          </a:ln>
        </p:spPr>
        <p:txBody>
          <a:bodyPr wrap="square" lIns="2032" tIns="2032" rIns="2032" bIns="2032" rtlCol="0" anchor="ctr">
            <a:normAutofit/>
          </a:bodyPr>
          <a:lstStyle/>
          <a:p>
            <a:pPr marL="0" indent="0">
              <a:buNone/>
            </a:pPr>
            <a:endParaRPr lang="en-US" sz="1700" dirty="0"/>
          </a:p>
        </p:txBody>
      </p:sp>
      <p:sp>
        <p:nvSpPr>
          <p:cNvPr id="14" name="Text 3">
            <a:extLst>
              <a:ext uri="{FF2B5EF4-FFF2-40B4-BE49-F238E27FC236}">
                <a16:creationId xmlns:a16="http://schemas.microsoft.com/office/drawing/2014/main" id="{E3A34C7E-49C4-BC02-9617-213BF0FB3604}"/>
              </a:ext>
            </a:extLst>
          </p:cNvPr>
          <p:cNvSpPr/>
          <p:nvPr/>
        </p:nvSpPr>
        <p:spPr>
          <a:xfrm>
            <a:off x="806114" y="1359321"/>
            <a:ext cx="1629077" cy="517599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700" b="1" dirty="0"/>
              <a:t>Core problem: </a:t>
            </a:r>
          </a:p>
        </p:txBody>
      </p:sp>
      <p:sp>
        <p:nvSpPr>
          <p:cNvPr id="15" name="Text 4">
            <a:extLst>
              <a:ext uri="{FF2B5EF4-FFF2-40B4-BE49-F238E27FC236}">
                <a16:creationId xmlns:a16="http://schemas.microsoft.com/office/drawing/2014/main" id="{989B7B31-686A-9BFD-8ABB-13B370815F6D}"/>
              </a:ext>
            </a:extLst>
          </p:cNvPr>
          <p:cNvSpPr/>
          <p:nvPr/>
        </p:nvSpPr>
        <p:spPr>
          <a:xfrm>
            <a:off x="2396690" y="1316009"/>
            <a:ext cx="8880910" cy="70119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700" dirty="0"/>
              <a:t>Current phishing detectors may struggle with AI-enhanced phishing content, and many strong models are still hard to explain.</a:t>
            </a:r>
          </a:p>
        </p:txBody>
      </p:sp>
      <p:sp>
        <p:nvSpPr>
          <p:cNvPr id="4" name="Text 9">
            <a:extLst>
              <a:ext uri="{FF2B5EF4-FFF2-40B4-BE49-F238E27FC236}">
                <a16:creationId xmlns:a16="http://schemas.microsoft.com/office/drawing/2014/main" id="{A05D0003-7FEB-66C8-F979-4C38727DE174}"/>
              </a:ext>
            </a:extLst>
          </p:cNvPr>
          <p:cNvSpPr/>
          <p:nvPr/>
        </p:nvSpPr>
        <p:spPr>
          <a:xfrm>
            <a:off x="822960" y="6466840"/>
            <a:ext cx="10424160" cy="45719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00" dirty="0">
                <a:solidFill>
                  <a:srgbClr val="6B7A88"/>
                </a:solidFill>
              </a:rPr>
              <a:t>ACFA7004 • Research Methods and Professional Development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502920"/>
            <a:ext cx="969264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0B4F6C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Research Aim and Objectives</a:t>
            </a:r>
            <a:endParaRPr lang="en-US" sz="2600" dirty="0"/>
          </a:p>
        </p:txBody>
      </p:sp>
      <p:sp>
        <p:nvSpPr>
          <p:cNvPr id="3" name="Shape 1"/>
          <p:cNvSpPr/>
          <p:nvPr/>
        </p:nvSpPr>
        <p:spPr>
          <a:xfrm>
            <a:off x="548640" y="987552"/>
            <a:ext cx="10972800" cy="0"/>
          </a:xfrm>
          <a:prstGeom prst="line">
            <a:avLst/>
          </a:prstGeom>
          <a:noFill/>
          <a:ln w="15875">
            <a:solidFill>
              <a:srgbClr val="CAD7DF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731520" y="1188720"/>
            <a:ext cx="10789920" cy="868680"/>
          </a:xfrm>
          <a:prstGeom prst="rect">
            <a:avLst/>
          </a:prstGeom>
          <a:solidFill>
            <a:srgbClr val="0B4F6C"/>
          </a:solidFill>
          <a:ln w="12700">
            <a:solidFill>
              <a:srgbClr val="CAD7DF"/>
            </a:solidFill>
          </a:ln>
        </p:spPr>
        <p:txBody>
          <a:bodyPr wrap="square" lIns="2032" tIns="2032" rIns="2032" bIns="2032" rtlCol="0" anchor="ctr">
            <a:normAutofit/>
          </a:bodyPr>
          <a:lstStyle/>
          <a:p>
            <a:pPr marL="0" indent="0">
              <a:buNone/>
            </a:pPr>
            <a:endParaRPr lang="en-US" sz="1700" dirty="0"/>
          </a:p>
        </p:txBody>
      </p:sp>
      <p:sp>
        <p:nvSpPr>
          <p:cNvPr id="5" name="Text 3"/>
          <p:cNvSpPr/>
          <p:nvPr/>
        </p:nvSpPr>
        <p:spPr>
          <a:xfrm>
            <a:off x="868680" y="1229622"/>
            <a:ext cx="1183640" cy="696873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FFFFFF"/>
                </a:solidFill>
              </a:rPr>
              <a:t>Aim:</a:t>
            </a:r>
            <a:endParaRPr lang="en-US" sz="2400" dirty="0"/>
          </a:p>
        </p:txBody>
      </p:sp>
      <p:sp>
        <p:nvSpPr>
          <p:cNvPr id="6" name="Text 4"/>
          <p:cNvSpPr/>
          <p:nvPr/>
        </p:nvSpPr>
        <p:spPr>
          <a:xfrm>
            <a:off x="1814363" y="1495763"/>
            <a:ext cx="960120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700" dirty="0">
                <a:solidFill>
                  <a:srgbClr val="FFFFFF"/>
                </a:solidFill>
              </a:rPr>
              <a:t>To build and test an explainable machine learning system for detecting AI-enhanced phishing emails and URLs.</a:t>
            </a:r>
            <a:endParaRPr lang="en-US" sz="1700" dirty="0"/>
          </a:p>
        </p:txBody>
      </p:sp>
      <p:sp>
        <p:nvSpPr>
          <p:cNvPr id="7" name="Text 5"/>
          <p:cNvSpPr/>
          <p:nvPr/>
        </p:nvSpPr>
        <p:spPr>
          <a:xfrm>
            <a:off x="822960" y="2331720"/>
            <a:ext cx="10607040" cy="3200400"/>
          </a:xfrm>
          <a:prstGeom prst="rect">
            <a:avLst/>
          </a:prstGeom>
          <a:solidFill>
            <a:srgbClr val="F7FAFC"/>
          </a:solidFill>
          <a:ln w="12700">
            <a:solidFill>
              <a:srgbClr val="CAD7DF"/>
            </a:solidFill>
          </a:ln>
        </p:spPr>
        <p:txBody>
          <a:bodyPr wrap="square" lIns="2032" tIns="2032" rIns="2032" bIns="2032" rtlCol="0" anchor="ctr">
            <a:normAutofit/>
          </a:bodyPr>
          <a:lstStyle/>
          <a:p>
            <a:pPr lvl="1"/>
            <a:r>
              <a:rPr lang="en-US" sz="1600" b="1" dirty="0">
                <a:solidFill>
                  <a:srgbClr val="0B4F6C"/>
                </a:solidFill>
              </a:rPr>
              <a:t>Objectives:</a:t>
            </a:r>
          </a:p>
          <a:p>
            <a:pPr lvl="1"/>
            <a:endParaRPr lang="en-US" sz="1600" dirty="0"/>
          </a:p>
          <a:p>
            <a:pPr marL="660400" lvl="1" indent="-203200">
              <a:lnSpc>
                <a:spcPct val="150000"/>
              </a:lnSpc>
              <a:buSzPct val="100000"/>
              <a:buChar char="•"/>
            </a:pPr>
            <a:r>
              <a:rPr lang="en-US" sz="1600" dirty="0">
                <a:solidFill>
                  <a:srgbClr val="173042"/>
                </a:solidFill>
              </a:rPr>
              <a:t>Review recent literature on phishing detection, AI-enabled social engineering and explainable AI.</a:t>
            </a:r>
            <a:endParaRPr lang="en-US" sz="1600" dirty="0"/>
          </a:p>
          <a:p>
            <a:pPr marL="660400" lvl="1" indent="-203200">
              <a:lnSpc>
                <a:spcPct val="150000"/>
              </a:lnSpc>
              <a:buSzPct val="100000"/>
              <a:buChar char="•"/>
            </a:pPr>
            <a:r>
              <a:rPr lang="en-US" sz="1600" dirty="0">
                <a:solidFill>
                  <a:srgbClr val="173042"/>
                </a:solidFill>
              </a:rPr>
              <a:t>Prepare a public dataset of phishing / legitimate emails and malicious / benign URLs.</a:t>
            </a:r>
            <a:endParaRPr lang="en-US" sz="1600" dirty="0"/>
          </a:p>
          <a:p>
            <a:pPr marL="660400" lvl="1" indent="-203200">
              <a:lnSpc>
                <a:spcPct val="150000"/>
              </a:lnSpc>
              <a:buSzPct val="100000"/>
              <a:buChar char="•"/>
            </a:pPr>
            <a:r>
              <a:rPr lang="en-US" sz="1600" dirty="0">
                <a:solidFill>
                  <a:srgbClr val="173042"/>
                </a:solidFill>
              </a:rPr>
              <a:t>Compare baseline ML models with transformer-based text models and selected URL models.</a:t>
            </a:r>
            <a:endParaRPr lang="en-US" sz="1600" dirty="0"/>
          </a:p>
          <a:p>
            <a:pPr marL="660400" lvl="1" indent="-203200">
              <a:lnSpc>
                <a:spcPct val="150000"/>
              </a:lnSpc>
              <a:buSzPct val="100000"/>
              <a:buChar char="•"/>
            </a:pPr>
            <a:r>
              <a:rPr lang="en-US" sz="1600" dirty="0">
                <a:solidFill>
                  <a:srgbClr val="173042"/>
                </a:solidFill>
              </a:rPr>
              <a:t>Use SHAP and LIME to explain predictions and identify the strongest phishing indicators.</a:t>
            </a:r>
            <a:endParaRPr lang="en-US" sz="1600" dirty="0"/>
          </a:p>
          <a:p>
            <a:pPr marL="660400" lvl="1" indent="-203200">
              <a:lnSpc>
                <a:spcPct val="150000"/>
              </a:lnSpc>
              <a:buSzPct val="100000"/>
              <a:buChar char="•"/>
            </a:pPr>
            <a:r>
              <a:rPr lang="en-US" sz="1600" dirty="0">
                <a:solidFill>
                  <a:srgbClr val="173042"/>
                </a:solidFill>
              </a:rPr>
              <a:t>Evaluate performance using accuracy, precision, recall, F1-score, ROC-AUC and confusion matrices.</a:t>
            </a:r>
            <a:endParaRPr lang="en-US" sz="1600" dirty="0"/>
          </a:p>
        </p:txBody>
      </p:sp>
      <p:sp>
        <p:nvSpPr>
          <p:cNvPr id="8" name="Text 9">
            <a:extLst>
              <a:ext uri="{FF2B5EF4-FFF2-40B4-BE49-F238E27FC236}">
                <a16:creationId xmlns:a16="http://schemas.microsoft.com/office/drawing/2014/main" id="{06E48348-CD1E-EE32-6EE8-02AE8491E05C}"/>
              </a:ext>
            </a:extLst>
          </p:cNvPr>
          <p:cNvSpPr/>
          <p:nvPr/>
        </p:nvSpPr>
        <p:spPr>
          <a:xfrm>
            <a:off x="822960" y="6466840"/>
            <a:ext cx="10424160" cy="45719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00" dirty="0">
                <a:solidFill>
                  <a:srgbClr val="6B7A88"/>
                </a:solidFill>
              </a:rPr>
              <a:t>ACFA7004 • Research Methods and Professional Development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1"/>
          <p:cNvSpPr/>
          <p:nvPr/>
        </p:nvSpPr>
        <p:spPr>
          <a:xfrm>
            <a:off x="548640" y="502920"/>
            <a:ext cx="969264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0B4F6C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Literature Review Summary</a:t>
            </a:r>
            <a:endParaRPr lang="en-US" sz="2600" dirty="0"/>
          </a:p>
        </p:txBody>
      </p:sp>
      <p:sp>
        <p:nvSpPr>
          <p:cNvPr id="4" name="Shape 2"/>
          <p:cNvSpPr/>
          <p:nvPr/>
        </p:nvSpPr>
        <p:spPr>
          <a:xfrm>
            <a:off x="548640" y="987552"/>
            <a:ext cx="10972800" cy="0"/>
          </a:xfrm>
          <a:prstGeom prst="line">
            <a:avLst/>
          </a:prstGeom>
          <a:noFill/>
          <a:ln w="15875">
            <a:solidFill>
              <a:srgbClr val="CAD7DF"/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731520" y="1234440"/>
            <a:ext cx="2743200" cy="4434840"/>
          </a:xfrm>
          <a:prstGeom prst="rect">
            <a:avLst/>
          </a:prstGeom>
          <a:solidFill>
            <a:srgbClr val="F7FAFC"/>
          </a:solidFill>
          <a:ln w="12700">
            <a:solidFill>
              <a:srgbClr val="CAD7DF"/>
            </a:solidFill>
          </a:ln>
        </p:spPr>
        <p:txBody>
          <a:bodyPr wrap="square" lIns="2032" tIns="2032" rIns="2032" bIns="2032" rtlCol="0" anchor="ctr">
            <a:normAutofit/>
          </a:bodyPr>
          <a:lstStyle/>
          <a:p>
            <a:pPr marL="0" indent="0" algn="ctr">
              <a:buNone/>
            </a:pPr>
            <a:r>
              <a:rPr lang="en-US" sz="1700" b="1" dirty="0">
                <a:solidFill>
                  <a:srgbClr val="0B4F6C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AI-enhanced phishing</a:t>
            </a:r>
          </a:p>
          <a:p>
            <a:pPr marL="0" indent="0" algn="ctr">
              <a:buNone/>
            </a:pPr>
            <a:endParaRPr lang="en-US" sz="1700" dirty="0"/>
          </a:p>
          <a:p>
            <a:pPr marL="0" indent="0" algn="ctr">
              <a:buNone/>
            </a:pPr>
            <a:r>
              <a:rPr lang="en-US" sz="1700" dirty="0">
                <a:solidFill>
                  <a:srgbClr val="173042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Studies show LLMs can create highly persuasive phishing content, increasing the need for updated defensive testing.</a:t>
            </a:r>
            <a:endParaRPr lang="en-US" sz="1700" dirty="0"/>
          </a:p>
        </p:txBody>
      </p:sp>
      <p:sp>
        <p:nvSpPr>
          <p:cNvPr id="6" name="Text 4"/>
          <p:cNvSpPr/>
          <p:nvPr/>
        </p:nvSpPr>
        <p:spPr>
          <a:xfrm>
            <a:off x="3611880" y="1234440"/>
            <a:ext cx="2743200" cy="4434840"/>
          </a:xfrm>
          <a:prstGeom prst="rect">
            <a:avLst/>
          </a:prstGeom>
          <a:solidFill>
            <a:srgbClr val="FFFFFF"/>
          </a:solidFill>
          <a:ln w="12700">
            <a:solidFill>
              <a:srgbClr val="CAD7DF"/>
            </a:solidFill>
          </a:ln>
        </p:spPr>
        <p:txBody>
          <a:bodyPr wrap="square" lIns="2032" tIns="2032" rIns="2032" bIns="2032" rtlCol="0" anchor="ctr">
            <a:normAutofit/>
          </a:bodyPr>
          <a:lstStyle/>
          <a:p>
            <a:pPr marL="0" indent="0" algn="ctr">
              <a:buNone/>
            </a:pPr>
            <a:r>
              <a:rPr lang="en-US" sz="1700" b="1" dirty="0">
                <a:solidFill>
                  <a:srgbClr val="0B4F6C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Email detection models</a:t>
            </a:r>
          </a:p>
          <a:p>
            <a:pPr marL="0" indent="0" algn="ctr">
              <a:buNone/>
            </a:pPr>
            <a:endParaRPr lang="en-US" sz="1700" dirty="0"/>
          </a:p>
          <a:p>
            <a:pPr marL="0" indent="0" algn="ctr">
              <a:buNone/>
            </a:pPr>
            <a:r>
              <a:rPr lang="en-US" sz="1700" dirty="0">
                <a:solidFill>
                  <a:srgbClr val="173042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Many existing models show good results, but they may not always work well on new and realistic phishing samples..</a:t>
            </a:r>
            <a:endParaRPr lang="en-US" sz="1700" dirty="0"/>
          </a:p>
        </p:txBody>
      </p:sp>
      <p:sp>
        <p:nvSpPr>
          <p:cNvPr id="7" name="Text 5"/>
          <p:cNvSpPr/>
          <p:nvPr/>
        </p:nvSpPr>
        <p:spPr>
          <a:xfrm>
            <a:off x="6492240" y="1234440"/>
            <a:ext cx="2697480" cy="4434840"/>
          </a:xfrm>
          <a:prstGeom prst="rect">
            <a:avLst/>
          </a:prstGeom>
          <a:solidFill>
            <a:srgbClr val="F7FAFC"/>
          </a:solidFill>
          <a:ln w="12700">
            <a:solidFill>
              <a:srgbClr val="CAD7DF"/>
            </a:solidFill>
          </a:ln>
        </p:spPr>
        <p:txBody>
          <a:bodyPr wrap="square" lIns="2032" tIns="2032" rIns="2032" bIns="2032" rtlCol="0" anchor="ctr">
            <a:normAutofit/>
          </a:bodyPr>
          <a:lstStyle/>
          <a:p>
            <a:pPr marL="0" indent="0" algn="ctr">
              <a:buNone/>
            </a:pPr>
            <a:r>
              <a:rPr lang="en-US" sz="1700" b="1" dirty="0">
                <a:solidFill>
                  <a:srgbClr val="0B4F6C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URL detection</a:t>
            </a:r>
          </a:p>
          <a:p>
            <a:pPr marL="0" indent="0" algn="ctr">
              <a:buNone/>
            </a:pPr>
            <a:endParaRPr lang="en-US" sz="1700" dirty="0"/>
          </a:p>
          <a:p>
            <a:pPr marL="0" indent="0" algn="ctr">
              <a:buNone/>
            </a:pPr>
            <a:r>
              <a:rPr lang="en-US" sz="1700" dirty="0">
                <a:solidFill>
                  <a:srgbClr val="173042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Lexical and neural approaches are effective, yet feature stability across datasets can vary.</a:t>
            </a:r>
          </a:p>
          <a:p>
            <a:pPr marL="0" indent="0" algn="ctr">
              <a:buNone/>
            </a:pPr>
            <a:endParaRPr lang="en-US" sz="1700" dirty="0"/>
          </a:p>
        </p:txBody>
      </p:sp>
      <p:sp>
        <p:nvSpPr>
          <p:cNvPr id="8" name="Text 6"/>
          <p:cNvSpPr/>
          <p:nvPr/>
        </p:nvSpPr>
        <p:spPr>
          <a:xfrm>
            <a:off x="9326879" y="1234440"/>
            <a:ext cx="2290813" cy="4434840"/>
          </a:xfrm>
          <a:prstGeom prst="rect">
            <a:avLst/>
          </a:prstGeom>
          <a:solidFill>
            <a:srgbClr val="FFFFFF"/>
          </a:solidFill>
          <a:ln w="12700">
            <a:solidFill>
              <a:srgbClr val="CAD7DF"/>
            </a:solidFill>
          </a:ln>
        </p:spPr>
        <p:txBody>
          <a:bodyPr wrap="square" lIns="2032" tIns="2032" rIns="2032" bIns="2032" rtlCol="0" anchor="ctr">
            <a:normAutofit/>
          </a:bodyPr>
          <a:lstStyle/>
          <a:p>
            <a:pPr marL="0" indent="0" algn="ctr">
              <a:buNone/>
            </a:pPr>
            <a:r>
              <a:rPr lang="en-US" sz="1700" b="1" dirty="0">
                <a:solidFill>
                  <a:srgbClr val="0B4F6C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Main gap</a:t>
            </a:r>
          </a:p>
          <a:p>
            <a:pPr marL="0" indent="0" algn="ctr">
              <a:buNone/>
            </a:pPr>
            <a:endParaRPr lang="en-US" sz="1700" dirty="0"/>
          </a:p>
          <a:p>
            <a:pPr marL="0" indent="0" algn="ctr">
              <a:buNone/>
            </a:pPr>
            <a:r>
              <a:rPr lang="en-US" sz="1700" dirty="0">
                <a:solidFill>
                  <a:srgbClr val="173042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Only a few studies combine AI-enhanced phishing, explainability, and both email and URL analysis in one practical framework.</a:t>
            </a:r>
            <a:endParaRPr lang="en-US" sz="1700" dirty="0"/>
          </a:p>
        </p:txBody>
      </p:sp>
      <p:sp>
        <p:nvSpPr>
          <p:cNvPr id="9" name="Text 9">
            <a:extLst>
              <a:ext uri="{FF2B5EF4-FFF2-40B4-BE49-F238E27FC236}">
                <a16:creationId xmlns:a16="http://schemas.microsoft.com/office/drawing/2014/main" id="{BA90A153-439F-5200-05CF-F8EA89C24F22}"/>
              </a:ext>
            </a:extLst>
          </p:cNvPr>
          <p:cNvSpPr/>
          <p:nvPr/>
        </p:nvSpPr>
        <p:spPr>
          <a:xfrm>
            <a:off x="822960" y="6466840"/>
            <a:ext cx="10424160" cy="45719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00" dirty="0">
                <a:solidFill>
                  <a:srgbClr val="6B7A88"/>
                </a:solidFill>
              </a:rPr>
              <a:t>ACFA7004 • Research Methods and Professional Development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502920"/>
            <a:ext cx="969264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0B4F6C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Research Methodology</a:t>
            </a:r>
            <a:endParaRPr lang="en-US" sz="2600" dirty="0"/>
          </a:p>
        </p:txBody>
      </p:sp>
      <p:sp>
        <p:nvSpPr>
          <p:cNvPr id="3" name="Shape 1"/>
          <p:cNvSpPr/>
          <p:nvPr/>
        </p:nvSpPr>
        <p:spPr>
          <a:xfrm>
            <a:off x="548640" y="987552"/>
            <a:ext cx="10972800" cy="0"/>
          </a:xfrm>
          <a:prstGeom prst="line">
            <a:avLst/>
          </a:prstGeom>
          <a:noFill/>
          <a:ln w="15875">
            <a:solidFill>
              <a:srgbClr val="CAD7DF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731520" y="1234440"/>
            <a:ext cx="4985886" cy="4434840"/>
          </a:xfrm>
          <a:prstGeom prst="rect">
            <a:avLst/>
          </a:prstGeom>
          <a:solidFill>
            <a:srgbClr val="F7FAFC"/>
          </a:solidFill>
          <a:ln w="12700">
            <a:solidFill>
              <a:srgbClr val="CAD7DF"/>
            </a:solidFill>
          </a:ln>
        </p:spPr>
        <p:txBody>
          <a:bodyPr wrap="square" lIns="2032" tIns="2032" rIns="2032" bIns="2032" rtlCol="0" anchor="ctr">
            <a:normAutofit/>
          </a:bodyPr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0B4F6C"/>
                </a:solidFill>
              </a:rPr>
              <a:t>Design and methods</a:t>
            </a:r>
          </a:p>
          <a:p>
            <a:pPr marL="0" indent="0">
              <a:buNone/>
            </a:pPr>
            <a:endParaRPr lang="en-US" sz="1600" dirty="0"/>
          </a:p>
          <a:p>
            <a:pPr marL="742950" lvl="1" indent="-285750">
              <a:buSzPct val="100000"/>
              <a:buFont typeface="Wingdings" panose="05000000000000000000" pitchFamily="2" charset="2"/>
              <a:buChar char="ü"/>
            </a:pPr>
            <a:r>
              <a:rPr lang="en-US" sz="1600" dirty="0"/>
              <a:t>This study uses a quantitative experimental approach with a practical design focus</a:t>
            </a:r>
            <a:r>
              <a:rPr lang="en-US" sz="1600" dirty="0">
                <a:solidFill>
                  <a:srgbClr val="173042"/>
                </a:solidFill>
              </a:rPr>
              <a:t>.</a:t>
            </a:r>
          </a:p>
          <a:p>
            <a:pPr marL="742950" lvl="1" indent="-285750">
              <a:buSzPct val="100000"/>
              <a:buFont typeface="Wingdings" panose="05000000000000000000" pitchFamily="2" charset="2"/>
              <a:buChar char="ü"/>
            </a:pPr>
            <a:endParaRPr lang="en-US" sz="1600" dirty="0"/>
          </a:p>
          <a:p>
            <a:pPr marL="742950" lvl="1" indent="-285750">
              <a:buSzPct val="100000"/>
              <a:buFont typeface="Wingdings" panose="05000000000000000000" pitchFamily="2" charset="2"/>
              <a:buChar char="ü"/>
            </a:pPr>
            <a:r>
              <a:rPr lang="en-US" sz="1600" dirty="0">
                <a:solidFill>
                  <a:srgbClr val="173042"/>
                </a:solidFill>
              </a:rPr>
              <a:t>Baselines: TF-IDF + Logistic Regression / Linear SVM / tree-based models.</a:t>
            </a:r>
          </a:p>
          <a:p>
            <a:pPr marL="742950" lvl="1" indent="-285750">
              <a:buSzPct val="100000"/>
              <a:buFont typeface="Wingdings" panose="05000000000000000000" pitchFamily="2" charset="2"/>
              <a:buChar char="ü"/>
            </a:pPr>
            <a:endParaRPr lang="en-US" sz="1600" dirty="0"/>
          </a:p>
          <a:p>
            <a:pPr marL="742950" lvl="1" indent="-285750">
              <a:buSzPct val="100000"/>
              <a:buFont typeface="Wingdings" panose="05000000000000000000" pitchFamily="2" charset="2"/>
              <a:buChar char="ü"/>
            </a:pPr>
            <a:r>
              <a:rPr lang="en-US" sz="1600" dirty="0">
                <a:solidFill>
                  <a:srgbClr val="173042"/>
                </a:solidFill>
              </a:rPr>
              <a:t>Advanced email model: DistilBERT; URL classification with selected lexical/neural model.</a:t>
            </a:r>
          </a:p>
          <a:p>
            <a:pPr marL="742950" lvl="1" indent="-285750">
              <a:buSzPct val="100000"/>
              <a:buFont typeface="Wingdings" panose="05000000000000000000" pitchFamily="2" charset="2"/>
              <a:buChar char="ü"/>
            </a:pPr>
            <a:endParaRPr lang="en-US" sz="1600" dirty="0"/>
          </a:p>
          <a:p>
            <a:pPr marL="742950" lvl="1" indent="-285750">
              <a:buSzPct val="100000"/>
              <a:buFont typeface="Wingdings" panose="05000000000000000000" pitchFamily="2" charset="2"/>
              <a:buChar char="ü"/>
            </a:pPr>
            <a:r>
              <a:rPr lang="en-US" sz="1600" dirty="0">
                <a:solidFill>
                  <a:srgbClr val="173042"/>
                </a:solidFill>
              </a:rPr>
              <a:t>Evaluation: Accuracy, precision, recall, F1-score, ROC-AUC, and confusion matrix.</a:t>
            </a:r>
          </a:p>
          <a:p>
            <a:pPr marL="742950" lvl="1" indent="-285750">
              <a:buSzPct val="100000"/>
              <a:buFont typeface="Wingdings" panose="05000000000000000000" pitchFamily="2" charset="2"/>
              <a:buChar char="ü"/>
            </a:pPr>
            <a:endParaRPr lang="en-US" sz="1600" dirty="0"/>
          </a:p>
          <a:p>
            <a:pPr marL="742950" lvl="1" indent="-285750">
              <a:buSzPct val="100000"/>
              <a:buFont typeface="Wingdings" panose="05000000000000000000" pitchFamily="2" charset="2"/>
              <a:buChar char="ü"/>
            </a:pPr>
            <a:r>
              <a:rPr lang="en-US" sz="1600" dirty="0"/>
              <a:t>Explainability will be added using SHAP and LIME to show why the model made a decision</a:t>
            </a:r>
            <a:r>
              <a:rPr lang="en-US" sz="1600" dirty="0">
                <a:solidFill>
                  <a:srgbClr val="173042"/>
                </a:solidFill>
              </a:rPr>
              <a:t>.</a:t>
            </a:r>
            <a:endParaRPr lang="en-US" sz="1600" dirty="0"/>
          </a:p>
        </p:txBody>
      </p:sp>
      <p:sp>
        <p:nvSpPr>
          <p:cNvPr id="5" name="Text 3"/>
          <p:cNvSpPr/>
          <p:nvPr/>
        </p:nvSpPr>
        <p:spPr>
          <a:xfrm>
            <a:off x="6371924" y="1234440"/>
            <a:ext cx="5058076" cy="4434840"/>
          </a:xfrm>
          <a:prstGeom prst="rect">
            <a:avLst/>
          </a:prstGeom>
          <a:solidFill>
            <a:srgbClr val="FFFFFF"/>
          </a:solidFill>
          <a:ln w="12700">
            <a:solidFill>
              <a:srgbClr val="CAD7DF"/>
            </a:solidFill>
          </a:ln>
        </p:spPr>
        <p:txBody>
          <a:bodyPr wrap="square" lIns="2032" tIns="2032" rIns="2032" bIns="2032" rtlCol="0" anchor="ctr">
            <a:normAutofit/>
          </a:bodyPr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0B4F6C"/>
                </a:solidFill>
              </a:rPr>
              <a:t>Data, tools and ethics</a:t>
            </a:r>
          </a:p>
          <a:p>
            <a:pPr marL="0" indent="0" algn="ctr">
              <a:buNone/>
            </a:pPr>
            <a:endParaRPr lang="en-US" sz="1600" dirty="0"/>
          </a:p>
          <a:p>
            <a:pPr marL="742950" lvl="1" indent="-285750">
              <a:buSzPct val="100000"/>
              <a:buFont typeface="Wingdings" panose="05000000000000000000" pitchFamily="2" charset="2"/>
              <a:buChar char="ü"/>
            </a:pPr>
            <a:r>
              <a:rPr lang="en-US" sz="1600" dirty="0">
                <a:solidFill>
                  <a:srgbClr val="173042"/>
                </a:solidFill>
              </a:rPr>
              <a:t>Public phishing / ham email datasets and malicious / benign URL datasets.</a:t>
            </a:r>
          </a:p>
          <a:p>
            <a:pPr marL="742950" lvl="1" indent="-285750">
              <a:buSzPct val="100000"/>
              <a:buFont typeface="Wingdings" panose="05000000000000000000" pitchFamily="2" charset="2"/>
              <a:buChar char="ü"/>
            </a:pPr>
            <a:endParaRPr lang="en-US" sz="1600" dirty="0"/>
          </a:p>
          <a:p>
            <a:pPr marL="742950" lvl="1" indent="-285750">
              <a:buSzPct val="100000"/>
              <a:buFont typeface="Wingdings" panose="05000000000000000000" pitchFamily="2" charset="2"/>
              <a:buChar char="ü"/>
            </a:pPr>
            <a:r>
              <a:rPr lang="en-US" sz="1600" dirty="0">
                <a:solidFill>
                  <a:srgbClr val="173042"/>
                </a:solidFill>
              </a:rPr>
              <a:t>Python, Jupyter, scikit-learn, Hugging Face Transformers, SHAP/LIME, Git.</a:t>
            </a:r>
          </a:p>
          <a:p>
            <a:pPr marL="742950" lvl="1" indent="-285750">
              <a:buSzPct val="100000"/>
              <a:buFont typeface="Wingdings" panose="05000000000000000000" pitchFamily="2" charset="2"/>
              <a:buChar char="ü"/>
            </a:pPr>
            <a:endParaRPr lang="en-US" sz="1600" dirty="0"/>
          </a:p>
          <a:p>
            <a:pPr marL="742950" lvl="1" indent="-285750">
              <a:buSzPct val="100000"/>
              <a:buFont typeface="Wingdings" panose="05000000000000000000" pitchFamily="2" charset="2"/>
              <a:buChar char="ü"/>
            </a:pPr>
            <a:r>
              <a:rPr lang="en-US" sz="1600" dirty="0">
                <a:solidFill>
                  <a:srgbClr val="173042"/>
                </a:solidFill>
              </a:rPr>
              <a:t>GPU-enabled environment only if transformer fine-tuning needs it.</a:t>
            </a:r>
          </a:p>
          <a:p>
            <a:pPr marL="742950" lvl="1" indent="-285750">
              <a:buSzPct val="100000"/>
              <a:buFont typeface="Wingdings" panose="05000000000000000000" pitchFamily="2" charset="2"/>
              <a:buChar char="ü"/>
            </a:pPr>
            <a:endParaRPr lang="en-US" sz="1600" dirty="0"/>
          </a:p>
          <a:p>
            <a:pPr marL="742950" lvl="1" indent="-285750">
              <a:buSzPct val="100000"/>
              <a:buFont typeface="Wingdings" panose="05000000000000000000" pitchFamily="2" charset="2"/>
              <a:buChar char="ü"/>
            </a:pPr>
            <a:r>
              <a:rPr lang="en-US" sz="1600" dirty="0">
                <a:solidFill>
                  <a:srgbClr val="173042"/>
                </a:solidFill>
              </a:rPr>
              <a:t>Low-risk ethics: secondary public data, no live phishing campaign, no real-user targeting.</a:t>
            </a:r>
          </a:p>
          <a:p>
            <a:pPr>
              <a:buSzPct val="100000"/>
            </a:pPr>
            <a:endParaRPr lang="en-US" sz="1600" dirty="0">
              <a:solidFill>
                <a:srgbClr val="173042"/>
              </a:solidFill>
            </a:endParaRPr>
          </a:p>
          <a:p>
            <a:pPr>
              <a:buSzPct val="100000"/>
            </a:pPr>
            <a:endParaRPr lang="en-US" sz="1600" dirty="0">
              <a:solidFill>
                <a:srgbClr val="173042"/>
              </a:solidFill>
            </a:endParaRPr>
          </a:p>
          <a:p>
            <a:pPr>
              <a:buSzPct val="100000"/>
            </a:pPr>
            <a:endParaRPr lang="en-US" sz="1600" dirty="0"/>
          </a:p>
        </p:txBody>
      </p:sp>
      <p:sp>
        <p:nvSpPr>
          <p:cNvPr id="6" name="Text 9">
            <a:extLst>
              <a:ext uri="{FF2B5EF4-FFF2-40B4-BE49-F238E27FC236}">
                <a16:creationId xmlns:a16="http://schemas.microsoft.com/office/drawing/2014/main" id="{A4D775D8-9FCC-D95B-B596-D4070D29AC22}"/>
              </a:ext>
            </a:extLst>
          </p:cNvPr>
          <p:cNvSpPr/>
          <p:nvPr/>
        </p:nvSpPr>
        <p:spPr>
          <a:xfrm>
            <a:off x="822960" y="6466840"/>
            <a:ext cx="10424160" cy="45719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00" dirty="0">
                <a:solidFill>
                  <a:srgbClr val="6B7A88"/>
                </a:solidFill>
              </a:rPr>
              <a:t>ACFA7004 • Research Methods and Professional Development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502920"/>
            <a:ext cx="969264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0B4F6C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Project Planning and Resources</a:t>
            </a:r>
            <a:endParaRPr lang="en-US" sz="2600" dirty="0"/>
          </a:p>
        </p:txBody>
      </p:sp>
      <p:sp>
        <p:nvSpPr>
          <p:cNvPr id="3" name="Shape 1"/>
          <p:cNvSpPr/>
          <p:nvPr/>
        </p:nvSpPr>
        <p:spPr>
          <a:xfrm>
            <a:off x="548640" y="987552"/>
            <a:ext cx="10972800" cy="0"/>
          </a:xfrm>
          <a:prstGeom prst="line">
            <a:avLst/>
          </a:prstGeom>
          <a:noFill/>
          <a:ln w="15875">
            <a:solidFill>
              <a:srgbClr val="CAD7DF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731520" y="1234440"/>
            <a:ext cx="5881036" cy="4663440"/>
          </a:xfrm>
          <a:prstGeom prst="rect">
            <a:avLst/>
          </a:prstGeom>
          <a:solidFill>
            <a:srgbClr val="F7FAFC"/>
          </a:solidFill>
          <a:ln w="12700">
            <a:solidFill>
              <a:srgbClr val="CAD7DF"/>
            </a:solidFill>
          </a:ln>
        </p:spPr>
        <p:txBody>
          <a:bodyPr wrap="square" lIns="2032" tIns="2032" rIns="2032" bIns="2032" rtlCol="0" anchor="ctr">
            <a:normAutofit/>
          </a:bodyPr>
          <a:lstStyle/>
          <a:p>
            <a:pPr lvl="1" algn="ctr"/>
            <a:r>
              <a:rPr lang="en-US" sz="1600" b="1" dirty="0">
                <a:solidFill>
                  <a:srgbClr val="0B4F6C"/>
                </a:solidFill>
              </a:rPr>
              <a:t>Indicative 12-week schedule</a:t>
            </a:r>
          </a:p>
          <a:p>
            <a:pPr lvl="1" algn="ctr"/>
            <a:endParaRPr lang="en-US" sz="1600" b="1" dirty="0">
              <a:solidFill>
                <a:srgbClr val="0B4F6C"/>
              </a:solidFill>
            </a:endParaRPr>
          </a:p>
          <a:p>
            <a:pPr lvl="1"/>
            <a:endParaRPr lang="en-US" sz="1600" b="1" dirty="0">
              <a:solidFill>
                <a:srgbClr val="0B4F6C"/>
              </a:solidFill>
            </a:endParaRPr>
          </a:p>
          <a:p>
            <a:pPr lvl="1"/>
            <a:endParaRPr lang="en-US" sz="1600" b="1" dirty="0">
              <a:solidFill>
                <a:srgbClr val="0B4F6C"/>
              </a:solidFill>
            </a:endParaRPr>
          </a:p>
          <a:p>
            <a:pPr lvl="1"/>
            <a:endParaRPr lang="en-US" sz="1600" b="1" dirty="0">
              <a:solidFill>
                <a:srgbClr val="0B4F6C"/>
              </a:solidFill>
            </a:endParaRPr>
          </a:p>
          <a:p>
            <a:pPr lvl="1"/>
            <a:endParaRPr lang="en-US" sz="1600" b="1" dirty="0">
              <a:solidFill>
                <a:srgbClr val="0B4F6C"/>
              </a:solidFill>
            </a:endParaRPr>
          </a:p>
          <a:p>
            <a:pPr lvl="1"/>
            <a:endParaRPr lang="en-US" sz="1600" b="1" dirty="0">
              <a:solidFill>
                <a:srgbClr val="0B4F6C"/>
              </a:solidFill>
            </a:endParaRPr>
          </a:p>
          <a:p>
            <a:pPr lvl="1"/>
            <a:endParaRPr lang="en-US" sz="1600" b="1" dirty="0">
              <a:solidFill>
                <a:srgbClr val="0B4F6C"/>
              </a:solidFill>
            </a:endParaRPr>
          </a:p>
          <a:p>
            <a:pPr lvl="1"/>
            <a:endParaRPr lang="en-US" sz="1600" b="1" dirty="0">
              <a:solidFill>
                <a:srgbClr val="0B4F6C"/>
              </a:solidFill>
            </a:endParaRPr>
          </a:p>
          <a:p>
            <a:pPr lvl="1"/>
            <a:endParaRPr lang="en-US" sz="1600" b="1" dirty="0">
              <a:solidFill>
                <a:srgbClr val="0B4F6C"/>
              </a:solidFill>
            </a:endParaRPr>
          </a:p>
          <a:p>
            <a:pPr lvl="1"/>
            <a:endParaRPr lang="en-US" sz="1600" b="1" dirty="0">
              <a:solidFill>
                <a:srgbClr val="0B4F6C"/>
              </a:solidFill>
            </a:endParaRPr>
          </a:p>
          <a:p>
            <a:pPr lvl="1"/>
            <a:endParaRPr lang="en-US" sz="1600" b="1" dirty="0">
              <a:solidFill>
                <a:srgbClr val="0B4F6C"/>
              </a:solidFill>
            </a:endParaRPr>
          </a:p>
          <a:p>
            <a:pPr marL="0" indent="0">
              <a:buNone/>
            </a:pPr>
            <a:endParaRPr lang="en-US" sz="1600" dirty="0"/>
          </a:p>
        </p:txBody>
      </p:sp>
      <p:sp>
        <p:nvSpPr>
          <p:cNvPr id="5" name="Text 3"/>
          <p:cNvSpPr/>
          <p:nvPr/>
        </p:nvSpPr>
        <p:spPr>
          <a:xfrm>
            <a:off x="7247823" y="1234440"/>
            <a:ext cx="4182177" cy="4663440"/>
          </a:xfrm>
          <a:prstGeom prst="rect">
            <a:avLst/>
          </a:prstGeom>
          <a:solidFill>
            <a:srgbClr val="FFFFFF"/>
          </a:solidFill>
          <a:ln w="12700">
            <a:solidFill>
              <a:srgbClr val="CAD7DF"/>
            </a:solidFill>
          </a:ln>
        </p:spPr>
        <p:txBody>
          <a:bodyPr wrap="square" lIns="2032" tIns="2032" rIns="2032" bIns="2032" rtlCol="0" anchor="ctr">
            <a:normAutofit/>
          </a:bodyPr>
          <a:lstStyle/>
          <a:p>
            <a:pPr lvl="1"/>
            <a:r>
              <a:rPr lang="en-US" sz="1600" b="1" dirty="0">
                <a:solidFill>
                  <a:srgbClr val="0B4F6C"/>
                </a:solidFill>
              </a:rPr>
              <a:t>Key resources</a:t>
            </a:r>
          </a:p>
          <a:p>
            <a:pPr lvl="1"/>
            <a:endParaRPr lang="en-US" sz="1600" dirty="0"/>
          </a:p>
          <a:p>
            <a:pPr marL="660400" lvl="1" indent="-203200">
              <a:lnSpc>
                <a:spcPct val="150000"/>
              </a:lnSpc>
              <a:buSzPct val="100000"/>
              <a:buChar char="•"/>
            </a:pPr>
            <a:r>
              <a:rPr lang="en-US" sz="1600" dirty="0">
                <a:solidFill>
                  <a:srgbClr val="173042"/>
                </a:solidFill>
              </a:rPr>
              <a:t>Laptop + Internet access</a:t>
            </a:r>
            <a:endParaRPr lang="en-US" sz="1600" dirty="0"/>
          </a:p>
          <a:p>
            <a:pPr marL="660400" lvl="1" indent="-203200">
              <a:lnSpc>
                <a:spcPct val="150000"/>
              </a:lnSpc>
              <a:buSzPct val="100000"/>
              <a:buChar char="•"/>
            </a:pPr>
            <a:r>
              <a:rPr lang="en-US" sz="1600" dirty="0">
                <a:solidFill>
                  <a:srgbClr val="173042"/>
                </a:solidFill>
              </a:rPr>
              <a:t>Python / </a:t>
            </a:r>
            <a:r>
              <a:rPr lang="en-US" sz="1600" dirty="0" err="1">
                <a:solidFill>
                  <a:srgbClr val="173042"/>
                </a:solidFill>
              </a:rPr>
              <a:t>Jupyter</a:t>
            </a:r>
            <a:r>
              <a:rPr lang="en-US" sz="1600" dirty="0">
                <a:solidFill>
                  <a:srgbClr val="173042"/>
                </a:solidFill>
              </a:rPr>
              <a:t> environment</a:t>
            </a:r>
            <a:endParaRPr lang="en-US" sz="1600" dirty="0"/>
          </a:p>
          <a:p>
            <a:pPr marL="660400" lvl="1" indent="-203200">
              <a:lnSpc>
                <a:spcPct val="150000"/>
              </a:lnSpc>
              <a:buSzPct val="100000"/>
              <a:buChar char="•"/>
            </a:pPr>
            <a:r>
              <a:rPr lang="en-US" sz="1600" dirty="0">
                <a:solidFill>
                  <a:srgbClr val="173042"/>
                </a:solidFill>
              </a:rPr>
              <a:t>Public datasets</a:t>
            </a:r>
            <a:endParaRPr lang="en-US" sz="1600" dirty="0"/>
          </a:p>
          <a:p>
            <a:pPr marL="660400" lvl="1" indent="-203200">
              <a:lnSpc>
                <a:spcPct val="150000"/>
              </a:lnSpc>
              <a:buSzPct val="100000"/>
              <a:buChar char="•"/>
            </a:pPr>
            <a:r>
              <a:rPr lang="en-US" sz="1600" dirty="0">
                <a:solidFill>
                  <a:srgbClr val="173042"/>
                </a:solidFill>
              </a:rPr>
              <a:t>Optional Colab / GPU for DistilBERT</a:t>
            </a:r>
            <a:endParaRPr lang="en-US" sz="1600" dirty="0"/>
          </a:p>
          <a:p>
            <a:pPr marL="660400" lvl="1" indent="-203200">
              <a:lnSpc>
                <a:spcPct val="150000"/>
              </a:lnSpc>
              <a:buSzPct val="100000"/>
              <a:buChar char="•"/>
            </a:pPr>
            <a:r>
              <a:rPr lang="en-US" sz="1600" dirty="0">
                <a:solidFill>
                  <a:srgbClr val="173042"/>
                </a:solidFill>
              </a:rPr>
              <a:t>IEEE style reference manager</a:t>
            </a:r>
          </a:p>
          <a:p>
            <a:pPr marL="660400" lvl="1" indent="-203200">
              <a:buSzPct val="100000"/>
              <a:buChar char="•"/>
            </a:pPr>
            <a:endParaRPr lang="en-US" sz="1600" dirty="0">
              <a:solidFill>
                <a:srgbClr val="173042"/>
              </a:solidFill>
            </a:endParaRPr>
          </a:p>
          <a:p>
            <a:pPr marL="660400" lvl="1" indent="-203200">
              <a:buSzPct val="100000"/>
              <a:buChar char="•"/>
            </a:pPr>
            <a:endParaRPr lang="en-US" sz="1600" dirty="0">
              <a:solidFill>
                <a:srgbClr val="173042"/>
              </a:solidFill>
            </a:endParaRPr>
          </a:p>
          <a:p>
            <a:pPr marL="660400" lvl="1" indent="-203200">
              <a:buSzPct val="100000"/>
              <a:buChar char="•"/>
            </a:pPr>
            <a:endParaRPr lang="en-US" sz="1600" dirty="0">
              <a:solidFill>
                <a:srgbClr val="173042"/>
              </a:solidFill>
            </a:endParaRPr>
          </a:p>
          <a:p>
            <a:pPr lvl="1">
              <a:buSzPct val="100000"/>
            </a:pPr>
            <a:endParaRPr lang="en-US" sz="16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DFB9126-C29D-7008-769D-A27C6D98B948}"/>
              </a:ext>
            </a:extLst>
          </p:cNvPr>
          <p:cNvSpPr txBox="1"/>
          <p:nvPr/>
        </p:nvSpPr>
        <p:spPr>
          <a:xfrm>
            <a:off x="1751797" y="2388505"/>
            <a:ext cx="4966636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>
              <a:lnSpc>
                <a:spcPct val="150000"/>
              </a:lnSpc>
              <a:buSzPct val="100000"/>
            </a:pPr>
            <a:r>
              <a:rPr lang="en-US" sz="1600" dirty="0">
                <a:solidFill>
                  <a:srgbClr val="173042"/>
                </a:solidFill>
              </a:rPr>
              <a:t>•  Confirm topic, scope and supervisor feedback</a:t>
            </a:r>
            <a:endParaRPr lang="en-US" sz="1600" dirty="0"/>
          </a:p>
          <a:p>
            <a:pPr lvl="1">
              <a:lnSpc>
                <a:spcPct val="150000"/>
              </a:lnSpc>
              <a:buSzPct val="100000"/>
            </a:pPr>
            <a:r>
              <a:rPr lang="en-US" sz="1600" dirty="0">
                <a:solidFill>
                  <a:srgbClr val="173042"/>
                </a:solidFill>
              </a:rPr>
              <a:t>•  Focused literature review and reference matrix</a:t>
            </a:r>
            <a:endParaRPr lang="en-US" sz="1600" dirty="0"/>
          </a:p>
          <a:p>
            <a:pPr lvl="1">
              <a:lnSpc>
                <a:spcPct val="150000"/>
              </a:lnSpc>
              <a:buSzPct val="100000"/>
            </a:pPr>
            <a:r>
              <a:rPr lang="en-US" sz="1600" dirty="0">
                <a:solidFill>
                  <a:srgbClr val="173042"/>
                </a:solidFill>
              </a:rPr>
              <a:t>•  Dataset selection and preprocessing plan</a:t>
            </a:r>
            <a:endParaRPr lang="en-US" sz="1600" dirty="0"/>
          </a:p>
          <a:p>
            <a:pPr lvl="1">
              <a:lnSpc>
                <a:spcPct val="150000"/>
              </a:lnSpc>
              <a:buSzPct val="100000"/>
            </a:pPr>
            <a:r>
              <a:rPr lang="en-US" sz="1600" dirty="0">
                <a:solidFill>
                  <a:srgbClr val="173042"/>
                </a:solidFill>
              </a:rPr>
              <a:t>•  Baseline model development and initial tests</a:t>
            </a:r>
            <a:endParaRPr lang="en-US" sz="1600" dirty="0"/>
          </a:p>
          <a:p>
            <a:pPr lvl="1">
              <a:lnSpc>
                <a:spcPct val="150000"/>
              </a:lnSpc>
              <a:buSzPct val="100000"/>
            </a:pPr>
            <a:r>
              <a:rPr lang="en-US" sz="1600" dirty="0">
                <a:solidFill>
                  <a:srgbClr val="173042"/>
                </a:solidFill>
              </a:rPr>
              <a:t>•  Advanced models and comparison</a:t>
            </a:r>
            <a:endParaRPr lang="en-US" sz="1600" dirty="0"/>
          </a:p>
          <a:p>
            <a:pPr lvl="1">
              <a:lnSpc>
                <a:spcPct val="150000"/>
              </a:lnSpc>
              <a:buSzPct val="100000"/>
            </a:pPr>
            <a:r>
              <a:rPr lang="en-US" sz="1600" dirty="0">
                <a:solidFill>
                  <a:srgbClr val="173042"/>
                </a:solidFill>
              </a:rPr>
              <a:t>•  SHAP / LIME explanation analysis</a:t>
            </a:r>
            <a:endParaRPr lang="en-US" sz="1600" dirty="0"/>
          </a:p>
          <a:p>
            <a:pPr marL="660400" lvl="1" indent="-203200">
              <a:lnSpc>
                <a:spcPct val="150000"/>
              </a:lnSpc>
              <a:buSzPct val="100000"/>
              <a:buChar char="•"/>
            </a:pPr>
            <a:r>
              <a:rPr lang="en-US" sz="1600" dirty="0">
                <a:solidFill>
                  <a:srgbClr val="173042"/>
                </a:solidFill>
              </a:rPr>
              <a:t>Final write-up, revision and presentation</a:t>
            </a:r>
          </a:p>
          <a:p>
            <a:pPr lvl="1">
              <a:lnSpc>
                <a:spcPct val="150000"/>
              </a:lnSpc>
              <a:buSzPct val="100000"/>
            </a:pPr>
            <a:endParaRPr lang="en-US" sz="1600" dirty="0"/>
          </a:p>
          <a:p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D68941C-90B9-7D1B-958A-34B14BD2A4F9}"/>
              </a:ext>
            </a:extLst>
          </p:cNvPr>
          <p:cNvSpPr txBox="1"/>
          <p:nvPr/>
        </p:nvSpPr>
        <p:spPr>
          <a:xfrm>
            <a:off x="270043" y="2377258"/>
            <a:ext cx="2066757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>
              <a:lnSpc>
                <a:spcPct val="150000"/>
              </a:lnSpc>
              <a:buSzPct val="100000"/>
            </a:pPr>
            <a:r>
              <a:rPr lang="en-US" sz="1600" dirty="0">
                <a:solidFill>
                  <a:srgbClr val="173042"/>
                </a:solidFill>
              </a:rPr>
              <a:t>•  Weeks 1–2</a:t>
            </a:r>
            <a:endParaRPr lang="en-US" sz="1600" dirty="0"/>
          </a:p>
          <a:p>
            <a:pPr lvl="1">
              <a:lnSpc>
                <a:spcPct val="150000"/>
              </a:lnSpc>
              <a:buSzPct val="100000"/>
            </a:pPr>
            <a:r>
              <a:rPr lang="en-US" sz="1600" dirty="0">
                <a:solidFill>
                  <a:srgbClr val="173042"/>
                </a:solidFill>
              </a:rPr>
              <a:t>•  Weeks 3–4 </a:t>
            </a:r>
            <a:endParaRPr lang="en-US" sz="1600" dirty="0"/>
          </a:p>
          <a:p>
            <a:pPr lvl="1">
              <a:lnSpc>
                <a:spcPct val="150000"/>
              </a:lnSpc>
              <a:buSzPct val="100000"/>
            </a:pPr>
            <a:r>
              <a:rPr lang="en-US" sz="1600" dirty="0">
                <a:solidFill>
                  <a:srgbClr val="173042"/>
                </a:solidFill>
              </a:rPr>
              <a:t>•  Weeks 5 </a:t>
            </a:r>
            <a:endParaRPr lang="en-US" sz="1600" dirty="0"/>
          </a:p>
          <a:p>
            <a:pPr lvl="1">
              <a:lnSpc>
                <a:spcPct val="150000"/>
              </a:lnSpc>
              <a:buSzPct val="100000"/>
            </a:pPr>
            <a:r>
              <a:rPr lang="en-US" sz="1600" dirty="0">
                <a:solidFill>
                  <a:srgbClr val="173042"/>
                </a:solidFill>
              </a:rPr>
              <a:t>•  Weeks 6–7 </a:t>
            </a:r>
            <a:endParaRPr lang="en-US" sz="1600" dirty="0"/>
          </a:p>
          <a:p>
            <a:pPr lvl="1">
              <a:lnSpc>
                <a:spcPct val="150000"/>
              </a:lnSpc>
              <a:buSzPct val="100000"/>
            </a:pPr>
            <a:r>
              <a:rPr lang="en-US" sz="1600" dirty="0">
                <a:solidFill>
                  <a:srgbClr val="173042"/>
                </a:solidFill>
              </a:rPr>
              <a:t>•  Weeks 8–9</a:t>
            </a:r>
            <a:endParaRPr lang="en-US" sz="1600" dirty="0"/>
          </a:p>
          <a:p>
            <a:pPr marL="660400" lvl="1" indent="-203200">
              <a:lnSpc>
                <a:spcPct val="150000"/>
              </a:lnSpc>
              <a:buSzPct val="100000"/>
              <a:buChar char="•"/>
            </a:pPr>
            <a:r>
              <a:rPr lang="en-US" sz="1600" dirty="0">
                <a:solidFill>
                  <a:srgbClr val="173042"/>
                </a:solidFill>
              </a:rPr>
              <a:t>Weeks 10</a:t>
            </a:r>
          </a:p>
          <a:p>
            <a:pPr marL="660400" lvl="1" indent="-203200">
              <a:lnSpc>
                <a:spcPct val="150000"/>
              </a:lnSpc>
              <a:buSzPct val="100000"/>
              <a:buChar char="•"/>
            </a:pPr>
            <a:r>
              <a:rPr lang="en-US" sz="1600" dirty="0">
                <a:solidFill>
                  <a:srgbClr val="173042"/>
                </a:solidFill>
              </a:rPr>
              <a:t>Weeks 11–12</a:t>
            </a:r>
          </a:p>
          <a:p>
            <a:pPr lvl="1">
              <a:lnSpc>
                <a:spcPct val="150000"/>
              </a:lnSpc>
              <a:buSzPct val="100000"/>
            </a:pPr>
            <a:endParaRPr lang="en-US" sz="1600" dirty="0">
              <a:solidFill>
                <a:srgbClr val="173042"/>
              </a:solidFill>
            </a:endParaRPr>
          </a:p>
          <a:p>
            <a:pPr marL="660400" lvl="1" indent="-203200">
              <a:lnSpc>
                <a:spcPct val="150000"/>
              </a:lnSpc>
              <a:buSzPct val="100000"/>
              <a:buChar char="•"/>
            </a:pPr>
            <a:endParaRPr lang="en-US" sz="1600" dirty="0"/>
          </a:p>
          <a:p>
            <a:endParaRPr lang="en-US" dirty="0"/>
          </a:p>
        </p:txBody>
      </p:sp>
      <p:sp>
        <p:nvSpPr>
          <p:cNvPr id="9" name="Text 9">
            <a:extLst>
              <a:ext uri="{FF2B5EF4-FFF2-40B4-BE49-F238E27FC236}">
                <a16:creationId xmlns:a16="http://schemas.microsoft.com/office/drawing/2014/main" id="{043D35AF-40EA-A5F7-3E47-64CA21E9339F}"/>
              </a:ext>
            </a:extLst>
          </p:cNvPr>
          <p:cNvSpPr/>
          <p:nvPr/>
        </p:nvSpPr>
        <p:spPr>
          <a:xfrm>
            <a:off x="822960" y="6466840"/>
            <a:ext cx="10424160" cy="45719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00" dirty="0">
                <a:solidFill>
                  <a:srgbClr val="6B7A88"/>
                </a:solidFill>
              </a:rPr>
              <a:t>ACFA7004 • Research Methods and Professional Development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502920"/>
            <a:ext cx="969264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0B4F6C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Project Impact and Limitations</a:t>
            </a:r>
            <a:endParaRPr lang="en-US" sz="2600" dirty="0"/>
          </a:p>
        </p:txBody>
      </p:sp>
      <p:sp>
        <p:nvSpPr>
          <p:cNvPr id="3" name="Shape 1"/>
          <p:cNvSpPr/>
          <p:nvPr/>
        </p:nvSpPr>
        <p:spPr>
          <a:xfrm>
            <a:off x="548640" y="987552"/>
            <a:ext cx="10972800" cy="0"/>
          </a:xfrm>
          <a:prstGeom prst="line">
            <a:avLst/>
          </a:prstGeom>
          <a:noFill/>
          <a:ln w="15875">
            <a:solidFill>
              <a:srgbClr val="CAD7DF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731520" y="1234440"/>
            <a:ext cx="5212080" cy="4434840"/>
          </a:xfrm>
          <a:prstGeom prst="rect">
            <a:avLst/>
          </a:prstGeom>
          <a:solidFill>
            <a:srgbClr val="F7FAFC"/>
          </a:solidFill>
          <a:ln w="12700">
            <a:solidFill>
              <a:srgbClr val="CAD7DF"/>
            </a:solidFill>
          </a:ln>
        </p:spPr>
        <p:txBody>
          <a:bodyPr wrap="square" lIns="2032" tIns="2032" rIns="2032" bIns="2032" rtlCol="0" anchor="ctr">
            <a:normAutofit/>
          </a:bodyPr>
          <a:lstStyle/>
          <a:p>
            <a:pPr lvl="1" algn="ctr"/>
            <a:r>
              <a:rPr lang="en-US" sz="1600" b="1" dirty="0">
                <a:solidFill>
                  <a:srgbClr val="0B4F6C"/>
                </a:solidFill>
              </a:rPr>
              <a:t>Expected impact</a:t>
            </a:r>
          </a:p>
          <a:p>
            <a:pPr lvl="1"/>
            <a:endParaRPr lang="en-US" sz="1600" dirty="0"/>
          </a:p>
          <a:p>
            <a:pPr marL="742950" lvl="1" indent="-285750">
              <a:buSzPct val="100000"/>
              <a:buFont typeface="Wingdings" panose="05000000000000000000" pitchFamily="2" charset="2"/>
              <a:buChar char="Ø"/>
            </a:pPr>
            <a:r>
              <a:rPr lang="en-US" sz="1600" dirty="0">
                <a:solidFill>
                  <a:srgbClr val="173042"/>
                </a:solidFill>
              </a:rPr>
              <a:t>Improves understanding of how AI-enhanced phishing can be detected more reliably.</a:t>
            </a:r>
          </a:p>
          <a:p>
            <a:pPr marL="742950" lvl="1" indent="-285750">
              <a:buSzPct val="100000"/>
              <a:buFont typeface="Wingdings" panose="05000000000000000000" pitchFamily="2" charset="2"/>
              <a:buChar char="Ø"/>
            </a:pPr>
            <a:endParaRPr lang="en-US" sz="1600" dirty="0"/>
          </a:p>
          <a:p>
            <a:pPr marL="742950" lvl="1" indent="-285750">
              <a:buSzPct val="100000"/>
              <a:buFont typeface="Wingdings" panose="05000000000000000000" pitchFamily="2" charset="2"/>
              <a:buChar char="Ø"/>
            </a:pPr>
            <a:r>
              <a:rPr lang="en-US" sz="1600" dirty="0">
                <a:solidFill>
                  <a:srgbClr val="173042"/>
                </a:solidFill>
              </a:rPr>
              <a:t>Supports more trustworthy cyber defense by making model decisions easier to understand.</a:t>
            </a:r>
          </a:p>
          <a:p>
            <a:pPr lvl="1">
              <a:buSzPct val="100000"/>
            </a:pPr>
            <a:endParaRPr lang="en-US" sz="1600" dirty="0"/>
          </a:p>
          <a:p>
            <a:pPr marL="742950" lvl="1" indent="-285750">
              <a:buSzPct val="100000"/>
              <a:buFont typeface="Wingdings" panose="05000000000000000000" pitchFamily="2" charset="2"/>
              <a:buChar char="Ø"/>
            </a:pPr>
            <a:r>
              <a:rPr lang="en-US" sz="1600" dirty="0">
                <a:solidFill>
                  <a:srgbClr val="173042"/>
                </a:solidFill>
              </a:rPr>
              <a:t>Can inform email triage, awareness training and later MSc project implementation.</a:t>
            </a:r>
            <a:endParaRPr lang="en-US" sz="1600" dirty="0"/>
          </a:p>
        </p:txBody>
      </p:sp>
      <p:sp>
        <p:nvSpPr>
          <p:cNvPr id="5" name="Text 3"/>
          <p:cNvSpPr/>
          <p:nvPr/>
        </p:nvSpPr>
        <p:spPr>
          <a:xfrm>
            <a:off x="6217920" y="1234440"/>
            <a:ext cx="5212080" cy="4434840"/>
          </a:xfrm>
          <a:prstGeom prst="rect">
            <a:avLst/>
          </a:prstGeom>
          <a:solidFill>
            <a:srgbClr val="FFFFFF"/>
          </a:solidFill>
          <a:ln w="12700">
            <a:solidFill>
              <a:srgbClr val="CAD7DF"/>
            </a:solidFill>
          </a:ln>
        </p:spPr>
        <p:txBody>
          <a:bodyPr wrap="square" lIns="2032" tIns="2032" rIns="2032" bIns="2032" rtlCol="0" anchor="ctr">
            <a:normAutofit/>
          </a:bodyPr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0B4F6C"/>
                </a:solidFill>
              </a:rPr>
              <a:t>Likely limitations</a:t>
            </a:r>
          </a:p>
          <a:p>
            <a:pPr marL="0" indent="0">
              <a:buNone/>
            </a:pPr>
            <a:endParaRPr lang="en-US" sz="1600" dirty="0"/>
          </a:p>
          <a:p>
            <a:pPr marL="742950" lvl="1" indent="-285750">
              <a:buSzPct val="100000"/>
              <a:buFont typeface="Wingdings" panose="05000000000000000000" pitchFamily="2" charset="2"/>
              <a:buChar char="Ø"/>
            </a:pPr>
            <a:r>
              <a:rPr lang="en-US" sz="1600" dirty="0">
                <a:solidFill>
                  <a:srgbClr val="173042"/>
                </a:solidFill>
              </a:rPr>
              <a:t>Public datasets may not fully represent enterprise phishing behavior.</a:t>
            </a:r>
          </a:p>
          <a:p>
            <a:pPr lvl="1">
              <a:buSzPct val="100000"/>
            </a:pPr>
            <a:endParaRPr lang="en-US" sz="1600" dirty="0"/>
          </a:p>
          <a:p>
            <a:pPr marL="742950" lvl="1" indent="-285750">
              <a:buSzPct val="100000"/>
              <a:buFont typeface="Wingdings" panose="05000000000000000000" pitchFamily="2" charset="2"/>
              <a:buChar char="Ø"/>
            </a:pPr>
            <a:r>
              <a:rPr lang="en-US" sz="1600" dirty="0">
                <a:solidFill>
                  <a:srgbClr val="173042"/>
                </a:solidFill>
              </a:rPr>
              <a:t>Generative-AI phishing evolves quickly, creating dataset drift risk.</a:t>
            </a:r>
          </a:p>
          <a:p>
            <a:pPr lvl="1">
              <a:buSzPct val="100000"/>
            </a:pPr>
            <a:endParaRPr lang="en-US" sz="1600" dirty="0"/>
          </a:p>
          <a:p>
            <a:pPr marL="742950" lvl="1" indent="-285750">
              <a:buSzPct val="100000"/>
              <a:buFont typeface="Wingdings" panose="05000000000000000000" pitchFamily="2" charset="2"/>
              <a:buChar char="Ø"/>
            </a:pPr>
            <a:r>
              <a:rPr lang="en-US" sz="1600" dirty="0"/>
              <a:t>Explainability improves transparency, but it cannot explain everything perfectly</a:t>
            </a:r>
            <a:r>
              <a:rPr lang="en-US" sz="1600" dirty="0">
                <a:solidFill>
                  <a:srgbClr val="173042"/>
                </a:solidFill>
              </a:rPr>
              <a:t>.</a:t>
            </a:r>
          </a:p>
          <a:p>
            <a:pPr marL="285750" indent="-285750">
              <a:buSzPct val="100000"/>
              <a:buFont typeface="Wingdings" panose="05000000000000000000" pitchFamily="2" charset="2"/>
              <a:buChar char="Ø"/>
            </a:pPr>
            <a:endParaRPr lang="en-US" sz="1600" dirty="0"/>
          </a:p>
        </p:txBody>
      </p:sp>
      <p:sp>
        <p:nvSpPr>
          <p:cNvPr id="6" name="Text 9">
            <a:extLst>
              <a:ext uri="{FF2B5EF4-FFF2-40B4-BE49-F238E27FC236}">
                <a16:creationId xmlns:a16="http://schemas.microsoft.com/office/drawing/2014/main" id="{FD2AF454-887B-115E-2D87-7D17BDF6433A}"/>
              </a:ext>
            </a:extLst>
          </p:cNvPr>
          <p:cNvSpPr/>
          <p:nvPr/>
        </p:nvSpPr>
        <p:spPr>
          <a:xfrm>
            <a:off x="822960" y="6466840"/>
            <a:ext cx="10424160" cy="45719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00" dirty="0">
                <a:solidFill>
                  <a:srgbClr val="6B7A88"/>
                </a:solidFill>
              </a:rPr>
              <a:t>ACFA7004 • Research Methods and Professional Development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1"/>
          <p:cNvSpPr/>
          <p:nvPr/>
        </p:nvSpPr>
        <p:spPr>
          <a:xfrm>
            <a:off x="548640" y="502920"/>
            <a:ext cx="969264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0B4F6C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References</a:t>
            </a:r>
            <a:endParaRPr lang="en-US" sz="2600" dirty="0"/>
          </a:p>
        </p:txBody>
      </p:sp>
      <p:sp>
        <p:nvSpPr>
          <p:cNvPr id="4" name="Shape 2"/>
          <p:cNvSpPr/>
          <p:nvPr/>
        </p:nvSpPr>
        <p:spPr>
          <a:xfrm>
            <a:off x="548640" y="987552"/>
            <a:ext cx="10972800" cy="0"/>
          </a:xfrm>
          <a:prstGeom prst="line">
            <a:avLst/>
          </a:prstGeom>
          <a:noFill/>
          <a:ln w="15875">
            <a:solidFill>
              <a:srgbClr val="CAD7DF"/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777240" y="1004501"/>
            <a:ext cx="10789920" cy="5049788"/>
          </a:xfrm>
          <a:prstGeom prst="rect">
            <a:avLst/>
          </a:prstGeom>
          <a:noFill/>
          <a:ln/>
        </p:spPr>
        <p:txBody>
          <a:bodyPr wrap="square" lIns="38100" tIns="25400" rIns="38100" bIns="25400" rtlCol="0" anchor="ctr">
            <a:normAutofit/>
          </a:bodyPr>
          <a:lstStyle/>
          <a:p>
            <a:pPr marL="0" indent="0" algn="l">
              <a:lnSpc>
                <a:spcPct val="100000"/>
              </a:lnSpc>
              <a:spcBef>
                <a:spcPts val="0"/>
              </a:spcBef>
              <a:spcAft>
                <a:spcPts val="100"/>
              </a:spcAft>
              <a:buNone/>
              <a:defRPr sz="1300">
                <a:solidFill>
                  <a:srgbClr val="000000"/>
                </a:solidFill>
                <a:latin typeface="Calibri"/>
              </a:defRPr>
            </a:pPr>
            <a:r>
              <a:rPr sz="1600" dirty="0">
                <a:latin typeface="Aptos Narrow" panose="020B0004020202020204" pitchFamily="34" charset="0"/>
              </a:rPr>
              <a:t>[1] National Cyber Security Centre, The Near-Term Impact of AI on the Cyber Threat. London, U.K.: NCSC, 2024.</a:t>
            </a:r>
            <a:endParaRPr lang="en-US" sz="1600" dirty="0">
              <a:latin typeface="Aptos Narrow" panose="020B0004020202020204" pitchFamily="34" charset="0"/>
            </a:endParaRPr>
          </a:p>
          <a:p>
            <a:pPr marL="0" indent="0" algn="l">
              <a:lnSpc>
                <a:spcPct val="100000"/>
              </a:lnSpc>
              <a:spcBef>
                <a:spcPts val="0"/>
              </a:spcBef>
              <a:spcAft>
                <a:spcPts val="100"/>
              </a:spcAft>
              <a:buNone/>
              <a:defRPr sz="1300">
                <a:solidFill>
                  <a:srgbClr val="000000"/>
                </a:solidFill>
                <a:latin typeface="Calibri"/>
              </a:defRPr>
            </a:pPr>
            <a:endParaRPr lang="en-US" sz="1400" dirty="0">
              <a:latin typeface="Aptos Narrow" panose="020B0004020202020204" pitchFamily="34" charset="0"/>
            </a:endParaRPr>
          </a:p>
          <a:p>
            <a:pPr algn="l">
              <a:lnSpc>
                <a:spcPct val="100000"/>
              </a:lnSpc>
              <a:spcBef>
                <a:spcPts val="0"/>
              </a:spcBef>
              <a:spcAft>
                <a:spcPts val="100"/>
              </a:spcAft>
              <a:defRPr sz="1300">
                <a:solidFill>
                  <a:srgbClr val="000000"/>
                </a:solidFill>
                <a:latin typeface="Calibri"/>
              </a:defRPr>
            </a:pPr>
            <a:r>
              <a:rPr sz="1600" dirty="0">
                <a:latin typeface="Aptos Narrow" panose="020B0004020202020204" pitchFamily="34" charset="0"/>
              </a:rPr>
              <a:t>[2] European Union Agency for Cybersecurity (ENISA), ENISA Threat Landscape 2025. Heraklion, Greece: ENISA, 2025.</a:t>
            </a:r>
            <a:endParaRPr lang="en-US" sz="1600" dirty="0">
              <a:latin typeface="Aptos Narrow" panose="020B0004020202020204" pitchFamily="34" charset="0"/>
            </a:endParaRPr>
          </a:p>
          <a:p>
            <a:pPr algn="l">
              <a:lnSpc>
                <a:spcPct val="100000"/>
              </a:lnSpc>
              <a:spcBef>
                <a:spcPts val="0"/>
              </a:spcBef>
              <a:spcAft>
                <a:spcPts val="100"/>
              </a:spcAft>
              <a:defRPr sz="1300">
                <a:solidFill>
                  <a:srgbClr val="000000"/>
                </a:solidFill>
                <a:latin typeface="Calibri"/>
              </a:defRPr>
            </a:pPr>
            <a:endParaRPr sz="1600" dirty="0">
              <a:latin typeface="Aptos Narrow" panose="020B0004020202020204" pitchFamily="34" charset="0"/>
            </a:endParaRPr>
          </a:p>
          <a:p>
            <a:pPr marL="288925" indent="-288925" algn="l">
              <a:lnSpc>
                <a:spcPct val="100000"/>
              </a:lnSpc>
              <a:spcBef>
                <a:spcPts val="0"/>
              </a:spcBef>
              <a:spcAft>
                <a:spcPts val="100"/>
              </a:spcAft>
              <a:defRPr sz="1300">
                <a:solidFill>
                  <a:srgbClr val="000000"/>
                </a:solidFill>
                <a:latin typeface="Calibri"/>
              </a:defRPr>
            </a:pPr>
            <a:r>
              <a:rPr lang="en-US" sz="1600" dirty="0">
                <a:latin typeface="Aptos Narrow" panose="020B0004020202020204" pitchFamily="34" charset="0"/>
              </a:rPr>
              <a:t>[3] H. </a:t>
            </a:r>
            <a:r>
              <a:rPr lang="en-US" sz="1600" dirty="0" err="1">
                <a:latin typeface="Aptos Narrow" panose="020B0004020202020204" pitchFamily="34" charset="0"/>
              </a:rPr>
              <a:t>Ghalechyan</a:t>
            </a:r>
            <a:r>
              <a:rPr lang="en-US" sz="1600" dirty="0">
                <a:latin typeface="Aptos Narrow" panose="020B0004020202020204" pitchFamily="34" charset="0"/>
              </a:rPr>
              <a:t>, E. </a:t>
            </a:r>
            <a:r>
              <a:rPr lang="en-US" sz="1600" dirty="0" err="1">
                <a:latin typeface="Aptos Narrow" panose="020B0004020202020204" pitchFamily="34" charset="0"/>
              </a:rPr>
              <a:t>Israyelyan</a:t>
            </a:r>
            <a:r>
              <a:rPr lang="en-US" sz="1600" dirty="0">
                <a:latin typeface="Aptos Narrow" panose="020B0004020202020204" pitchFamily="34" charset="0"/>
              </a:rPr>
              <a:t>, A. Arakelyan, G. Hovhannisyan, and A. Davtyan, “Phishing URL detection with neural networks: An empirical study,” Scientific Reports, vol. 14, no. 1, 2024.</a:t>
            </a:r>
          </a:p>
          <a:p>
            <a:pPr marL="288925" indent="-288925" algn="l">
              <a:lnSpc>
                <a:spcPct val="100000"/>
              </a:lnSpc>
              <a:spcBef>
                <a:spcPts val="0"/>
              </a:spcBef>
              <a:spcAft>
                <a:spcPts val="100"/>
              </a:spcAft>
              <a:defRPr sz="1300">
                <a:solidFill>
                  <a:srgbClr val="000000"/>
                </a:solidFill>
                <a:latin typeface="Calibri"/>
              </a:defRPr>
            </a:pPr>
            <a:endParaRPr lang="en-US" sz="1600" dirty="0">
              <a:latin typeface="Aptos Narrow" panose="020B0004020202020204" pitchFamily="34" charset="0"/>
            </a:endParaRPr>
          </a:p>
          <a:p>
            <a:pPr marL="288925" indent="-288925" algn="l">
              <a:lnSpc>
                <a:spcPct val="100000"/>
              </a:lnSpc>
              <a:spcBef>
                <a:spcPts val="0"/>
              </a:spcBef>
              <a:spcAft>
                <a:spcPts val="100"/>
              </a:spcAft>
              <a:defRPr sz="1300">
                <a:solidFill>
                  <a:srgbClr val="000000"/>
                </a:solidFill>
                <a:latin typeface="Calibri"/>
              </a:defRPr>
            </a:pPr>
            <a:r>
              <a:rPr sz="1600" dirty="0">
                <a:latin typeface="Aptos Narrow" panose="020B0004020202020204" pitchFamily="34" charset="0"/>
              </a:rPr>
              <a:t>[4] S. S. Shafin, “An explainable feature selection framework for web phishing detection with machine learning,” Data Science and Management, vol. 8, no. 2, pp. 127-136, 2025.</a:t>
            </a:r>
            <a:endParaRPr lang="en-US" sz="1600" dirty="0">
              <a:latin typeface="Aptos Narrow" panose="020B0004020202020204" pitchFamily="34" charset="0"/>
            </a:endParaRPr>
          </a:p>
          <a:p>
            <a:pPr marL="288925" indent="-288925" algn="l">
              <a:lnSpc>
                <a:spcPct val="100000"/>
              </a:lnSpc>
              <a:spcBef>
                <a:spcPts val="0"/>
              </a:spcBef>
              <a:spcAft>
                <a:spcPts val="100"/>
              </a:spcAft>
              <a:defRPr sz="1300">
                <a:solidFill>
                  <a:srgbClr val="000000"/>
                </a:solidFill>
                <a:latin typeface="Calibri"/>
              </a:defRPr>
            </a:pPr>
            <a:endParaRPr sz="1600" dirty="0">
              <a:latin typeface="Aptos Narrow" panose="020B0004020202020204" pitchFamily="34" charset="0"/>
            </a:endParaRPr>
          </a:p>
          <a:p>
            <a:pPr marL="288925" indent="-288925" algn="l">
              <a:lnSpc>
                <a:spcPct val="100000"/>
              </a:lnSpc>
              <a:spcBef>
                <a:spcPts val="0"/>
              </a:spcBef>
              <a:spcAft>
                <a:spcPts val="100"/>
              </a:spcAft>
              <a:defRPr sz="1300">
                <a:solidFill>
                  <a:srgbClr val="000000"/>
                </a:solidFill>
                <a:latin typeface="Calibri"/>
              </a:defRPr>
            </a:pPr>
            <a:r>
              <a:rPr sz="1600" dirty="0">
                <a:latin typeface="Aptos Narrow" panose="020B0004020202020204" pitchFamily="34" charset="0"/>
              </a:rPr>
              <a:t>[5] H. Fares et al., “Machine learning approach for email phishing detection,” Procedia Computer Science, vol. 251, pp. 746-751, 2024.</a:t>
            </a:r>
            <a:endParaRPr lang="en-US" sz="1600" dirty="0">
              <a:latin typeface="Aptos Narrow" panose="020B0004020202020204" pitchFamily="34" charset="0"/>
            </a:endParaRPr>
          </a:p>
          <a:p>
            <a:pPr marL="288925" indent="-288925" algn="l">
              <a:lnSpc>
                <a:spcPct val="100000"/>
              </a:lnSpc>
              <a:spcBef>
                <a:spcPts val="0"/>
              </a:spcBef>
              <a:spcAft>
                <a:spcPts val="100"/>
              </a:spcAft>
              <a:defRPr sz="1300">
                <a:solidFill>
                  <a:srgbClr val="000000"/>
                </a:solidFill>
                <a:latin typeface="Calibri"/>
              </a:defRPr>
            </a:pPr>
            <a:endParaRPr sz="1600" dirty="0">
              <a:latin typeface="Aptos Narrow" panose="020B0004020202020204" pitchFamily="34" charset="0"/>
            </a:endParaRPr>
          </a:p>
          <a:p>
            <a:pPr marL="288925" indent="-288925" algn="l">
              <a:lnSpc>
                <a:spcPct val="100000"/>
              </a:lnSpc>
              <a:spcBef>
                <a:spcPts val="0"/>
              </a:spcBef>
              <a:spcAft>
                <a:spcPts val="100"/>
              </a:spcAft>
              <a:defRPr sz="1300">
                <a:solidFill>
                  <a:srgbClr val="000000"/>
                </a:solidFill>
                <a:latin typeface="Calibri"/>
              </a:defRPr>
            </a:pPr>
            <a:r>
              <a:rPr sz="1600" dirty="0">
                <a:latin typeface="Aptos Narrow" panose="020B0004020202020204" pitchFamily="34" charset="0"/>
              </a:rPr>
              <a:t>[</a:t>
            </a:r>
            <a:r>
              <a:rPr lang="en-US" sz="1600" dirty="0">
                <a:latin typeface="Aptos Narrow" panose="020B0004020202020204" pitchFamily="34" charset="0"/>
              </a:rPr>
              <a:t>6</a:t>
            </a:r>
            <a:r>
              <a:rPr sz="1600" dirty="0">
                <a:latin typeface="Aptos Narrow" panose="020B0004020202020204" pitchFamily="34" charset="0"/>
              </a:rPr>
              <a:t>] K. Afane, W. Wei, Y. Mao, J. Farooq, and J. Chen, “Next-Generation Phishing: How LLM Agents Empower Cyber Attackers,” arXiv:2411.13874, 2024.</a:t>
            </a:r>
            <a:endParaRPr lang="en-US" sz="1600" dirty="0">
              <a:latin typeface="Aptos Narrow" panose="020B0004020202020204" pitchFamily="34" charset="0"/>
            </a:endParaRPr>
          </a:p>
          <a:p>
            <a:pPr marL="288925" indent="-288925" algn="l">
              <a:lnSpc>
                <a:spcPct val="100000"/>
              </a:lnSpc>
              <a:spcBef>
                <a:spcPts val="0"/>
              </a:spcBef>
              <a:spcAft>
                <a:spcPts val="100"/>
              </a:spcAft>
              <a:defRPr sz="1300">
                <a:solidFill>
                  <a:srgbClr val="000000"/>
                </a:solidFill>
                <a:latin typeface="Calibri"/>
              </a:defRPr>
            </a:pPr>
            <a:endParaRPr sz="1600" dirty="0">
              <a:latin typeface="Aptos Narrow" panose="020B0004020202020204" pitchFamily="34" charset="0"/>
            </a:endParaRPr>
          </a:p>
          <a:p>
            <a:pPr marL="288925" indent="-288925" algn="l">
              <a:lnSpc>
                <a:spcPct val="100000"/>
              </a:lnSpc>
              <a:spcBef>
                <a:spcPts val="0"/>
              </a:spcBef>
              <a:spcAft>
                <a:spcPts val="100"/>
              </a:spcAft>
              <a:defRPr sz="1300">
                <a:solidFill>
                  <a:srgbClr val="000000"/>
                </a:solidFill>
                <a:latin typeface="Calibri"/>
              </a:defRPr>
            </a:pPr>
            <a:r>
              <a:rPr sz="1600" dirty="0">
                <a:latin typeface="Aptos Narrow" panose="020B0004020202020204" pitchFamily="34" charset="0"/>
              </a:rPr>
              <a:t>[</a:t>
            </a:r>
            <a:r>
              <a:rPr lang="en-US" sz="1600" dirty="0">
                <a:latin typeface="Aptos Narrow" panose="020B0004020202020204" pitchFamily="34" charset="0"/>
              </a:rPr>
              <a:t>7</a:t>
            </a:r>
            <a:r>
              <a:rPr sz="1600" dirty="0">
                <a:latin typeface="Aptos Narrow" panose="020B0004020202020204" pitchFamily="34" charset="0"/>
              </a:rPr>
              <a:t>] F. Heiding, S. </a:t>
            </a:r>
            <a:r>
              <a:rPr sz="1600" dirty="0" err="1">
                <a:latin typeface="Aptos Narrow" panose="020B0004020202020204" pitchFamily="34" charset="0"/>
              </a:rPr>
              <a:t>Lermen</a:t>
            </a:r>
            <a:r>
              <a:rPr sz="1600" dirty="0">
                <a:latin typeface="Aptos Narrow" panose="020B0004020202020204" pitchFamily="34" charset="0"/>
              </a:rPr>
              <a:t>, A. Kao, B. Schneier, and A. Vishwanath, “Evaluating Large Language Models’ Capability to Launch Fully Automated Spear Phishing Campaigns: Validated on Human Subjects,” arXiv:2412.00586, 2024.</a:t>
            </a:r>
            <a:endParaRPr lang="en-US" sz="1600" dirty="0">
              <a:latin typeface="Aptos Narrow" panose="020B0004020202020204" pitchFamily="34" charset="0"/>
            </a:endParaRPr>
          </a:p>
          <a:p>
            <a:pPr algn="l">
              <a:lnSpc>
                <a:spcPct val="100000"/>
              </a:lnSpc>
              <a:spcBef>
                <a:spcPts val="0"/>
              </a:spcBef>
              <a:spcAft>
                <a:spcPts val="100"/>
              </a:spcAft>
              <a:defRPr sz="1300">
                <a:solidFill>
                  <a:srgbClr val="000000"/>
                </a:solidFill>
                <a:latin typeface="Calibri"/>
              </a:defRPr>
            </a:pPr>
            <a:endParaRPr lang="en-US" sz="1600" dirty="0">
              <a:latin typeface="Aptos Narrow" panose="020B0004020202020204" pitchFamily="34" charset="0"/>
            </a:endParaRPr>
          </a:p>
        </p:txBody>
      </p:sp>
      <p:sp>
        <p:nvSpPr>
          <p:cNvPr id="6" name="Text 4"/>
          <p:cNvSpPr/>
          <p:nvPr/>
        </p:nvSpPr>
        <p:spPr>
          <a:xfrm>
            <a:off x="548640" y="6446520"/>
            <a:ext cx="2377440" cy="1371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00" dirty="0">
                <a:solidFill>
                  <a:srgbClr val="6B7A88"/>
                </a:solidFill>
              </a:rPr>
              <a:t>Md Obaydul Haque</a:t>
            </a:r>
            <a:endParaRPr lang="en-US" sz="800" dirty="0"/>
          </a:p>
        </p:txBody>
      </p:sp>
      <p:sp>
        <p:nvSpPr>
          <p:cNvPr id="7" name="Text 5"/>
          <p:cNvSpPr/>
          <p:nvPr/>
        </p:nvSpPr>
        <p:spPr>
          <a:xfrm>
            <a:off x="8218967" y="6446519"/>
            <a:ext cx="3302473" cy="241359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800" dirty="0">
                <a:solidFill>
                  <a:srgbClr val="6B7A88"/>
                </a:solidFill>
              </a:rPr>
              <a:t>ACFA7004 • Research Methods and Professional Development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C28C953-A723-6DBC-2145-8A3A943D66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BD466ED-B1BE-6589-76FA-B778D287C699}"/>
              </a:ext>
            </a:extLst>
          </p:cNvPr>
          <p:cNvSpPr txBox="1"/>
          <p:nvPr/>
        </p:nvSpPr>
        <p:spPr>
          <a:xfrm>
            <a:off x="731520" y="1691640"/>
            <a:ext cx="1072896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/>
            <a:r>
              <a:rPr sz="3200" b="1">
                <a:solidFill>
                  <a:srgbClr val="1F4E79"/>
                </a:solidFill>
                <a:latin typeface="Calibri"/>
              </a:rPr>
              <a:t>Thank You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C2E376B-4D29-03A5-2760-F034C9F97497}"/>
              </a:ext>
            </a:extLst>
          </p:cNvPr>
          <p:cNvSpPr txBox="1"/>
          <p:nvPr/>
        </p:nvSpPr>
        <p:spPr>
          <a:xfrm>
            <a:off x="1097280" y="2743200"/>
            <a:ext cx="9997440" cy="9144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Aft>
                <a:spcPts val="400"/>
              </a:spcAft>
              <a:defRPr sz="2000">
                <a:solidFill>
                  <a:srgbClr val="444444"/>
                </a:solidFill>
                <a:latin typeface="Calibri"/>
              </a:defRPr>
            </a:pPr>
            <a:r>
              <a:t>Thank you for your time and attention.</a:t>
            </a:r>
          </a:p>
          <a:p>
            <a:pPr algn="ctr">
              <a:spcAft>
                <a:spcPts val="400"/>
              </a:spcAft>
              <a:defRPr sz="2000">
                <a:solidFill>
                  <a:srgbClr val="444444"/>
                </a:solidFill>
                <a:latin typeface="Calibri"/>
              </a:defRPr>
            </a:pPr>
            <a:r>
              <a:t>I would be happy to answer any questions.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06A607C-C483-B655-1BEB-31388755FFD7}"/>
              </a:ext>
            </a:extLst>
          </p:cNvPr>
          <p:cNvSpPr/>
          <p:nvPr/>
        </p:nvSpPr>
        <p:spPr>
          <a:xfrm>
            <a:off x="3749039" y="5043370"/>
            <a:ext cx="4663440" cy="9144"/>
          </a:xfrm>
          <a:prstGeom prst="rect">
            <a:avLst/>
          </a:prstGeom>
          <a:solidFill>
            <a:srgbClr val="D2D2D2"/>
          </a:solidFill>
          <a:ln>
            <a:solidFill>
              <a:srgbClr val="D2D2D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E8B19BC-1E44-40C0-A9E9-EF22D2DAC03E}"/>
              </a:ext>
            </a:extLst>
          </p:cNvPr>
          <p:cNvSpPr txBox="1"/>
          <p:nvPr/>
        </p:nvSpPr>
        <p:spPr>
          <a:xfrm>
            <a:off x="1828800" y="5092726"/>
            <a:ext cx="8534400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Aft>
                <a:spcPts val="0"/>
              </a:spcAft>
            </a:pPr>
            <a:r>
              <a:rPr sz="1100" b="1" dirty="0">
                <a:solidFill>
                  <a:srgbClr val="646464"/>
                </a:solidFill>
                <a:latin typeface="Calibri"/>
              </a:rPr>
              <a:t>Md Obaydul Haque</a:t>
            </a:r>
            <a:endParaRPr lang="en-US" sz="1100" b="1" dirty="0">
              <a:solidFill>
                <a:srgbClr val="646464"/>
              </a:solidFill>
              <a:latin typeface="Calibri"/>
            </a:endParaRPr>
          </a:p>
          <a:p>
            <a:pPr algn="ctr">
              <a:spcAft>
                <a:spcPts val="0"/>
              </a:spcAft>
            </a:pPr>
            <a:r>
              <a:rPr lang="en-US" sz="1100" b="1" dirty="0">
                <a:solidFill>
                  <a:srgbClr val="646464"/>
                </a:solidFill>
                <a:latin typeface="Calibri"/>
              </a:rPr>
              <a:t>ID:2435442</a:t>
            </a:r>
            <a:endParaRPr sz="1100" b="1" dirty="0">
              <a:solidFill>
                <a:srgbClr val="646464"/>
              </a:solidFill>
              <a:latin typeface="Calibri"/>
            </a:endParaRPr>
          </a:p>
          <a:p>
            <a:pPr algn="ctr">
              <a:spcAft>
                <a:spcPts val="0"/>
              </a:spcAft>
            </a:pPr>
            <a:r>
              <a:rPr sz="1100" b="0" dirty="0">
                <a:solidFill>
                  <a:srgbClr val="646464"/>
                </a:solidFill>
                <a:latin typeface="Calibri"/>
              </a:rPr>
              <a:t>MSc in Cybersecurity and Digital Forensics</a:t>
            </a:r>
            <a:endParaRPr lang="en-US" sz="1100" b="0" dirty="0">
              <a:solidFill>
                <a:srgbClr val="646464"/>
              </a:solidFill>
              <a:latin typeface="Calibri"/>
            </a:endParaRPr>
          </a:p>
          <a:p>
            <a:pPr algn="ctr">
              <a:spcAft>
                <a:spcPts val="0"/>
              </a:spcAft>
            </a:pPr>
            <a:r>
              <a:rPr lang="en-US" sz="1100" b="0" dirty="0">
                <a:solidFill>
                  <a:srgbClr val="646464"/>
                </a:solidFill>
                <a:latin typeface="Calibri"/>
              </a:rPr>
              <a:t>University of Wales Trinity Saint David</a:t>
            </a:r>
            <a:endParaRPr sz="1100" b="0" dirty="0">
              <a:solidFill>
                <a:srgbClr val="646464"/>
              </a:solidFill>
              <a:latin typeface="Calibri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7C818E1-7E06-C902-4EEB-3FE8AAEF427A}"/>
              </a:ext>
            </a:extLst>
          </p:cNvPr>
          <p:cNvSpPr/>
          <p:nvPr/>
        </p:nvSpPr>
        <p:spPr>
          <a:xfrm>
            <a:off x="433137" y="336886"/>
            <a:ext cx="11300059" cy="604466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772694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ptos Display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418</TotalTime>
  <Words>1473</Words>
  <Application>Microsoft Office PowerPoint</Application>
  <PresentationFormat>Widescreen</PresentationFormat>
  <Paragraphs>195</Paragraphs>
  <Slides>11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9" baseType="lpstr">
      <vt:lpstr>Aptos</vt:lpstr>
      <vt:lpstr>Aptos Display</vt:lpstr>
      <vt:lpstr>Aptos Narrow</vt:lpstr>
      <vt:lpstr>Arial</vt:lpstr>
      <vt:lpstr>Calibri</vt:lpstr>
      <vt:lpstr>Courier New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Explainable Detection of AI-Enhanced Phishing Emails and URLs</dc:title>
  <dc:subject>Research proposal presentation</dc:subject>
  <dc:creator>OpenAI</dc:creator>
  <cp:lastModifiedBy>Md Obaydul Haque (2435442)</cp:lastModifiedBy>
  <cp:revision>61</cp:revision>
  <dcterms:created xsi:type="dcterms:W3CDTF">2026-04-16T00:20:50Z</dcterms:created>
  <dcterms:modified xsi:type="dcterms:W3CDTF">2026-04-19T12:14:21Z</dcterms:modified>
</cp:coreProperties>
</file>