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Lst>
  <p:sldSz cx="15119350" cy="106918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85FA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27" autoAdjust="0"/>
    <p:restoredTop sz="94660"/>
  </p:normalViewPr>
  <p:slideViewPr>
    <p:cSldViewPr snapToGrid="0">
      <p:cViewPr varScale="1">
        <p:scale>
          <a:sx n="53" d="100"/>
          <a:sy n="53" d="100"/>
        </p:scale>
        <p:origin x="571"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A6D303D-82A9-4860-8B13-78E4B2700BF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2372560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6D303D-82A9-4860-8B13-78E4B2700BF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3868654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solidFill>
              </a:defRPr>
            </a:lvl1pPr>
            <a:lvl2pPr marL="712775" indent="0">
              <a:buNone/>
              <a:defRPr sz="3118">
                <a:solidFill>
                  <a:schemeClr val="tx1">
                    <a:tint val="75000"/>
                  </a:schemeClr>
                </a:solidFill>
              </a:defRPr>
            </a:lvl2pPr>
            <a:lvl3pPr marL="1425550" indent="0">
              <a:buNone/>
              <a:defRPr sz="2806">
                <a:solidFill>
                  <a:schemeClr val="tx1">
                    <a:tint val="75000"/>
                  </a:schemeClr>
                </a:solidFill>
              </a:defRPr>
            </a:lvl3pPr>
            <a:lvl4pPr marL="2138324" indent="0">
              <a:buNone/>
              <a:defRPr sz="2494">
                <a:solidFill>
                  <a:schemeClr val="tx1">
                    <a:tint val="75000"/>
                  </a:schemeClr>
                </a:solidFill>
              </a:defRPr>
            </a:lvl4pPr>
            <a:lvl5pPr marL="2851099" indent="0">
              <a:buNone/>
              <a:defRPr sz="2494">
                <a:solidFill>
                  <a:schemeClr val="tx1">
                    <a:tint val="75000"/>
                  </a:schemeClr>
                </a:solidFill>
              </a:defRPr>
            </a:lvl5pPr>
            <a:lvl6pPr marL="3563874" indent="0">
              <a:buNone/>
              <a:defRPr sz="2494">
                <a:solidFill>
                  <a:schemeClr val="tx1">
                    <a:tint val="75000"/>
                  </a:schemeClr>
                </a:solidFill>
              </a:defRPr>
            </a:lvl6pPr>
            <a:lvl7pPr marL="4276649" indent="0">
              <a:buNone/>
              <a:defRPr sz="2494">
                <a:solidFill>
                  <a:schemeClr val="tx1">
                    <a:tint val="75000"/>
                  </a:schemeClr>
                </a:solidFill>
              </a:defRPr>
            </a:lvl7pPr>
            <a:lvl8pPr marL="4989424" indent="0">
              <a:buNone/>
              <a:defRPr sz="2494">
                <a:solidFill>
                  <a:schemeClr val="tx1">
                    <a:tint val="75000"/>
                  </a:schemeClr>
                </a:solidFill>
              </a:defRPr>
            </a:lvl8pPr>
            <a:lvl9pPr marL="5702198" indent="0">
              <a:buNone/>
              <a:defRPr sz="249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6D303D-82A9-4860-8B13-78E4B2700BF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464303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A6D303D-82A9-4860-8B13-78E4B2700BF5}"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276988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6D303D-82A9-4860-8B13-78E4B2700BF5}"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3435026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6D303D-82A9-4860-8B13-78E4B2700BF5}"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76346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6D303D-82A9-4860-8B13-78E4B2700BF5}"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2793450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AA6D303D-82A9-4860-8B13-78E4B2700BF5}"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3050868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r>
              <a:rPr lang="en-US"/>
              <a:t>Click icon to add picture</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AA6D303D-82A9-4860-8B13-78E4B2700BF5}"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1737263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6D303D-82A9-4860-8B13-78E4B2700BF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1618294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6D303D-82A9-4860-8B13-78E4B2700BF5}"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FA3C4-1C96-4597-8937-25985CCD9590}" type="slidenum">
              <a:rPr lang="en-GB" smtClean="0"/>
              <a:t>‹#›</a:t>
            </a:fld>
            <a:endParaRPr lang="en-GB"/>
          </a:p>
        </p:txBody>
      </p:sp>
    </p:spTree>
    <p:extLst>
      <p:ext uri="{BB962C8B-B14F-4D97-AF65-F5344CB8AC3E}">
        <p14:creationId xmlns:p14="http://schemas.microsoft.com/office/powerpoint/2010/main" val="2403059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75000"/>
                  </a:schemeClr>
                </a:solidFill>
              </a:defRPr>
            </a:lvl1pPr>
          </a:lstStyle>
          <a:p>
            <a:fld id="{AA6D303D-82A9-4860-8B13-78E4B2700BF5}" type="datetimeFigureOut">
              <a:rPr lang="en-GB" smtClean="0"/>
              <a:t>07/03/2026</a:t>
            </a:fld>
            <a:endParaRPr lang="en-GB"/>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75000"/>
                  </a:schemeClr>
                </a:solidFill>
              </a:defRPr>
            </a:lvl1pPr>
          </a:lstStyle>
          <a:p>
            <a:fld id="{C8FFA3C4-1C96-4597-8937-25985CCD9590}" type="slidenum">
              <a:rPr lang="en-GB" smtClean="0"/>
              <a:t>‹#›</a:t>
            </a:fld>
            <a:endParaRPr lang="en-GB"/>
          </a:p>
        </p:txBody>
      </p:sp>
    </p:spTree>
    <p:extLst>
      <p:ext uri="{BB962C8B-B14F-4D97-AF65-F5344CB8AC3E}">
        <p14:creationId xmlns:p14="http://schemas.microsoft.com/office/powerpoint/2010/main" val="102015417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186/s12888-021-03121-7" TargetMode="External"/><Relationship Id="rId13" Type="http://schemas.openxmlformats.org/officeDocument/2006/relationships/hyperlink" Target="https://www.nice.org.uk/guidance/cg170" TargetMode="External"/><Relationship Id="rId18" Type="http://schemas.openxmlformats.org/officeDocument/2006/relationships/hyperlink" Target="mailto:2432640@student.uwtsd.ac.uk" TargetMode="External"/><Relationship Id="rId3" Type="http://schemas.openxmlformats.org/officeDocument/2006/relationships/hyperlink" Target="https://doi.org/10.1007/s10803-022-05432-1" TargetMode="External"/><Relationship Id="rId7" Type="http://schemas.openxmlformats.org/officeDocument/2006/relationships/hyperlink" Target="https://doi.org/10.1007/s10803-012-1604-y" TargetMode="External"/><Relationship Id="rId12" Type="http://schemas.openxmlformats.org/officeDocument/2006/relationships/hyperlink" Target="https://www.england.nhs.uk/" TargetMode="External"/><Relationship Id="rId17" Type="http://schemas.openxmlformats.org/officeDocument/2006/relationships/image" Target="../media/image1.png"/><Relationship Id="rId2" Type="http://schemas.openxmlformats.org/officeDocument/2006/relationships/hyperlink" Target="https://doi.org/10.3109/01612840.2015.1116030" TargetMode="External"/><Relationship Id="rId16" Type="http://schemas.openxmlformats.org/officeDocument/2006/relationships/hyperlink" Target="https://www.bma.org.uk/" TargetMode="External"/><Relationship Id="rId1" Type="http://schemas.openxmlformats.org/officeDocument/2006/relationships/slideLayout" Target="../slideLayouts/slideLayout1.xml"/><Relationship Id="rId6" Type="http://schemas.openxmlformats.org/officeDocument/2006/relationships/hyperlink" Target="https://doi.org/10.1002/aur.2340" TargetMode="External"/><Relationship Id="rId11" Type="http://schemas.openxmlformats.org/officeDocument/2006/relationships/hyperlink" Target="https://digital.nhs.uk/data-and-information/publications/statistical/autism-statistics" TargetMode="External"/><Relationship Id="rId5" Type="http://schemas.openxmlformats.org/officeDocument/2006/relationships/hyperlink" Target="https://www.legislation.gov.uk/ukpga/2022/31" TargetMode="External"/><Relationship Id="rId15" Type="http://schemas.openxmlformats.org/officeDocument/2006/relationships/hyperlink" Target="https://www.sciencedirect.com/" TargetMode="External"/><Relationship Id="rId10" Type="http://schemas.openxmlformats.org/officeDocument/2006/relationships/hyperlink" Target="https://digital.nhs.uk/data" TargetMode="External"/><Relationship Id="rId4" Type="http://schemas.openxmlformats.org/officeDocument/2006/relationships/hyperlink" Target="https://doi.org/10.1177/13623613221132015" TargetMode="External"/><Relationship Id="rId9" Type="http://schemas.openxmlformats.org/officeDocument/2006/relationships/hyperlink" Target="https://www.autism.org.uk/" TargetMode="External"/><Relationship Id="rId14" Type="http://schemas.openxmlformats.org/officeDocument/2006/relationships/hyperlink" Target="https://www.kingsfund.org.uk/publications/integrated-care-systems-explain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79625">
              <a:srgbClr val="FDF6F2"/>
            </a:gs>
            <a:gs pos="98639">
              <a:srgbClr val="FEF6F1"/>
            </a:gs>
            <a:gs pos="0">
              <a:schemeClr val="accent1">
                <a:lumMod val="5000"/>
                <a:lumOff val="95000"/>
              </a:schemeClr>
            </a:gs>
            <a:gs pos="0">
              <a:schemeClr val="bg1"/>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5068087-1317-4087-9894-5A02664CD282}"/>
              </a:ext>
            </a:extLst>
          </p:cNvPr>
          <p:cNvSpPr/>
          <p:nvPr/>
        </p:nvSpPr>
        <p:spPr>
          <a:xfrm>
            <a:off x="200136" y="110192"/>
            <a:ext cx="14537455" cy="1630642"/>
          </a:xfrm>
          <a:prstGeom prst="rect">
            <a:avLst/>
          </a:prstGeom>
          <a:noFill/>
          <a:ln w="4762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solidFill>
                <a:latin typeface="Arial" panose="020B0604020202020204" pitchFamily="34" charset="0"/>
                <a:cs typeface="Arial" panose="020B0604020202020204" pitchFamily="34" charset="0"/>
              </a:rPr>
              <a:t>Effectiveness of Integrated Care Interventions on Mental Health Outcomes for Parents and Carers of Autistic Children in the UK: A Systematic Review</a:t>
            </a:r>
            <a:endParaRPr lang="en-GB" sz="1400" b="1" u="sng" dirty="0">
              <a:solidFill>
                <a:schemeClr val="tx1"/>
              </a:solidFill>
              <a:latin typeface="Arial" panose="020B0604020202020204" pitchFamily="34" charset="0"/>
              <a:cs typeface="Arial" panose="020B0604020202020204" pitchFamily="34" charset="0"/>
            </a:endParaRPr>
          </a:p>
          <a:p>
            <a:pPr algn="ctr"/>
            <a:endParaRPr lang="en-GB" sz="2000" b="1" dirty="0">
              <a:solidFill>
                <a:schemeClr val="tx1"/>
              </a:solidFill>
            </a:endParaRPr>
          </a:p>
        </p:txBody>
      </p:sp>
      <p:sp>
        <p:nvSpPr>
          <p:cNvPr id="5" name="TextBox 4">
            <a:extLst>
              <a:ext uri="{FF2B5EF4-FFF2-40B4-BE49-F238E27FC236}">
                <a16:creationId xmlns:a16="http://schemas.microsoft.com/office/drawing/2014/main" id="{218E24C3-6CCA-4497-AF7B-01FA31986213}"/>
              </a:ext>
            </a:extLst>
          </p:cNvPr>
          <p:cNvSpPr txBox="1"/>
          <p:nvPr/>
        </p:nvSpPr>
        <p:spPr>
          <a:xfrm>
            <a:off x="219474" y="2267180"/>
            <a:ext cx="5270586" cy="3970318"/>
          </a:xfrm>
          <a:prstGeom prst="rect">
            <a:avLst/>
          </a:prstGeom>
          <a:noFill/>
          <a:ln w="47625">
            <a:solidFill>
              <a:schemeClr val="accent2"/>
            </a:solidFill>
          </a:ln>
        </p:spPr>
        <p:txBody>
          <a:bodyPr wrap="square" rtlCol="0">
            <a:spAutoFit/>
          </a:bodyPr>
          <a:lstStyle/>
          <a:p>
            <a:r>
              <a:rPr lang="en-GB" sz="1200" dirty="0"/>
              <a:t>Autism Spectrum Disorder is a neurodevelopmental disorder that is a lifelong condition which determines the way the individuals communicate, interact, and perceive the surrounding environment (National Autistic Society, 2024; NICE, 2021). The level of awareness in the United Kingdom has become significantly higher; it is approximated that there are about one million individuals with autism (NHS Digital, 2025; British Medical Association, 2023). This increasing awareness has burdened schools, health care services and community agencies with more complicated </a:t>
            </a:r>
            <a:r>
              <a:rPr lang="en-GB" sz="1200" dirty="0" err="1"/>
              <a:t>needs.To</a:t>
            </a:r>
            <a:r>
              <a:rPr lang="en-GB" sz="1200" dirty="0"/>
              <a:t> parents and carers, an autistic child means significant restructuring of the day-to-day role. To handle behavioural difficulties, families often exceed the use of traditional parenting, arrange more specialised therapies, and represent the needs of their children (</a:t>
            </a:r>
            <a:r>
              <a:rPr lang="en-GB" sz="1200" dirty="0" err="1"/>
              <a:t>Bonis</a:t>
            </a:r>
            <a:r>
              <a:rPr lang="en-GB" sz="1200" dirty="0"/>
              <a:t>, 2016; Hayes and Watson, 2013). This is a high-level of caring load, which comes with increased stress and anxiety and emotional burnout as opposed to regular developing children parents (McKenzie et al., 2021).The disjointed character of the support services in the UK is one of the contributors to this burden. Human services, social care, and healthcare are often run on different systems (The King’s Fund, 2022). To most families, there may be complexity and lack of coordination when dealing with Child and Adolescent Mental Health Services (CAMHS), primary care, and social care. The result of this fragmentation is usually long wait times, frequent transfers, and inadequate information sharing among providers (Crane et al., 2023).</a:t>
            </a:r>
          </a:p>
        </p:txBody>
      </p:sp>
      <p:sp>
        <p:nvSpPr>
          <p:cNvPr id="6" name="Rectangle 5">
            <a:extLst>
              <a:ext uri="{FF2B5EF4-FFF2-40B4-BE49-F238E27FC236}">
                <a16:creationId xmlns:a16="http://schemas.microsoft.com/office/drawing/2014/main" id="{40A7E6E9-8B66-4AB2-9F65-10A50D05A6A3}"/>
              </a:ext>
            </a:extLst>
          </p:cNvPr>
          <p:cNvSpPr/>
          <p:nvPr/>
        </p:nvSpPr>
        <p:spPr>
          <a:xfrm>
            <a:off x="224937" y="1903668"/>
            <a:ext cx="5265123" cy="247489"/>
          </a:xfrm>
          <a:prstGeom prst="rect">
            <a:avLst/>
          </a:prstGeom>
          <a:noFill/>
          <a:ln w="476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17" b="1" dirty="0">
                <a:solidFill>
                  <a:schemeClr val="tx1"/>
                </a:solidFill>
              </a:rPr>
              <a:t>1. Introduction/Rationale</a:t>
            </a:r>
          </a:p>
        </p:txBody>
      </p:sp>
      <p:sp>
        <p:nvSpPr>
          <p:cNvPr id="7" name="Rectangle 6">
            <a:extLst>
              <a:ext uri="{FF2B5EF4-FFF2-40B4-BE49-F238E27FC236}">
                <a16:creationId xmlns:a16="http://schemas.microsoft.com/office/drawing/2014/main" id="{F109D38F-80C1-472C-9B67-B206D007B1DC}"/>
              </a:ext>
            </a:extLst>
          </p:cNvPr>
          <p:cNvSpPr/>
          <p:nvPr/>
        </p:nvSpPr>
        <p:spPr>
          <a:xfrm>
            <a:off x="219474" y="6341022"/>
            <a:ext cx="5289924" cy="248398"/>
          </a:xfrm>
          <a:prstGeom prst="rect">
            <a:avLst/>
          </a:prstGeom>
          <a:noFill/>
          <a:ln w="47625">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40" b="1" dirty="0">
                <a:solidFill>
                  <a:schemeClr val="tx1"/>
                </a:solidFill>
              </a:rPr>
              <a:t>2.Prevalence</a:t>
            </a:r>
          </a:p>
        </p:txBody>
      </p:sp>
      <p:sp>
        <p:nvSpPr>
          <p:cNvPr id="8" name="TextBox 7">
            <a:extLst>
              <a:ext uri="{FF2B5EF4-FFF2-40B4-BE49-F238E27FC236}">
                <a16:creationId xmlns:a16="http://schemas.microsoft.com/office/drawing/2014/main" id="{554DB0B4-5743-4E8D-9B27-5632E669C5B0}"/>
              </a:ext>
            </a:extLst>
          </p:cNvPr>
          <p:cNvSpPr txBox="1"/>
          <p:nvPr/>
        </p:nvSpPr>
        <p:spPr>
          <a:xfrm>
            <a:off x="200136" y="6731007"/>
            <a:ext cx="5309262" cy="2492990"/>
          </a:xfrm>
          <a:prstGeom prst="rect">
            <a:avLst/>
          </a:prstGeom>
          <a:noFill/>
          <a:ln w="47625">
            <a:solidFill>
              <a:schemeClr val="accent1">
                <a:lumMod val="60000"/>
                <a:lumOff val="40000"/>
              </a:schemeClr>
            </a:solidFill>
          </a:ln>
        </p:spPr>
        <p:txBody>
          <a:bodyPr wrap="square" rtlCol="0">
            <a:spAutoFit/>
          </a:bodyPr>
          <a:lstStyle/>
          <a:p>
            <a:r>
              <a:rPr lang="en-GB" sz="1200" dirty="0"/>
              <a:t>Autistic children constitute about 1 percent of the population in the UK (NHS Digital, 2025; </a:t>
            </a:r>
            <a:r>
              <a:rPr lang="en-GB" sz="1200" dirty="0" err="1"/>
              <a:t>O’Nions</a:t>
            </a:r>
            <a:r>
              <a:rPr lang="en-GB" sz="1200" dirty="0"/>
              <a:t> et al., 2023). Greater awareness has resulted in the growth of requirements in diagnostic and support services which puts a great burden on available systems. Consequently, it has led to a greater number of parents and carers being psychologically distressing, with studies always measuring an increased anxiety and depression rate (McKenzie et al., 2021).Research also indicates that the chronic fatigue experienced by caregivers is strongly correlated with the demands of taking care of autistic children in the long term (</a:t>
            </a:r>
            <a:r>
              <a:rPr lang="en-GB" sz="1200" dirty="0" err="1"/>
              <a:t>Bonis</a:t>
            </a:r>
            <a:r>
              <a:rPr lang="en-GB" sz="1200" dirty="0"/>
              <a:t>, 2016). Long queues in the process of assessing autism are added to these pressures in England, as the demand usually surpasses the services offered (NHS England, 2023). Finally, in such extended waiting bays, family members often have minimal guidance, which adds to emotional pressure and causes them to be left along uncertain care tracks (Crane et al., 2023).</a:t>
            </a:r>
          </a:p>
        </p:txBody>
      </p:sp>
      <p:sp>
        <p:nvSpPr>
          <p:cNvPr id="11" name="TextBox 10">
            <a:extLst>
              <a:ext uri="{FF2B5EF4-FFF2-40B4-BE49-F238E27FC236}">
                <a16:creationId xmlns:a16="http://schemas.microsoft.com/office/drawing/2014/main" id="{8F6DB7AF-773E-4D0D-AD01-8636F9EE9023}"/>
              </a:ext>
            </a:extLst>
          </p:cNvPr>
          <p:cNvSpPr txBox="1"/>
          <p:nvPr/>
        </p:nvSpPr>
        <p:spPr>
          <a:xfrm>
            <a:off x="5733143" y="8534395"/>
            <a:ext cx="4000641" cy="1938992"/>
          </a:xfrm>
          <a:prstGeom prst="rect">
            <a:avLst/>
          </a:prstGeom>
          <a:noFill/>
          <a:ln w="47625">
            <a:solidFill>
              <a:schemeClr val="accent6">
                <a:lumMod val="60000"/>
                <a:lumOff val="40000"/>
              </a:schemeClr>
            </a:solidFill>
          </a:ln>
        </p:spPr>
        <p:txBody>
          <a:bodyPr wrap="square" rtlCol="0">
            <a:spAutoFit/>
          </a:bodyPr>
          <a:lstStyle/>
          <a:p>
            <a:r>
              <a:rPr lang="en-GB" sz="1200" dirty="0"/>
              <a:t>The systematic review will present evidence on the effectiveness of integrated care interventions to the mental health outcomes of parents and carers of children with autism in UK. The results can guide policymakers and Integrated Care Systems (ICS) to enhance the provision of coordinated and multidisciplinary health and social care. Enhanced service integration can facilitate health and social care professionals to provide more efficient and family-focused care and reduce the stress that parents experience and enhance the support channels of families.</a:t>
            </a:r>
          </a:p>
        </p:txBody>
      </p:sp>
      <p:sp>
        <p:nvSpPr>
          <p:cNvPr id="13" name="Rectangle 12">
            <a:extLst>
              <a:ext uri="{FF2B5EF4-FFF2-40B4-BE49-F238E27FC236}">
                <a16:creationId xmlns:a16="http://schemas.microsoft.com/office/drawing/2014/main" id="{87BCB7DD-27B3-42F0-BCE1-7969DE3FA412}"/>
              </a:ext>
            </a:extLst>
          </p:cNvPr>
          <p:cNvSpPr/>
          <p:nvPr/>
        </p:nvSpPr>
        <p:spPr>
          <a:xfrm>
            <a:off x="219474" y="9397199"/>
            <a:ext cx="5270586" cy="243607"/>
          </a:xfrm>
          <a:prstGeom prst="rect">
            <a:avLst/>
          </a:prstGeom>
          <a:noFill/>
          <a:ln w="47625">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40" b="1" dirty="0">
                <a:solidFill>
                  <a:schemeClr val="tx1"/>
                </a:solidFill>
              </a:rPr>
              <a:t>3. Research Question</a:t>
            </a:r>
          </a:p>
        </p:txBody>
      </p:sp>
      <p:sp>
        <p:nvSpPr>
          <p:cNvPr id="15" name="Rectangle 14">
            <a:extLst>
              <a:ext uri="{FF2B5EF4-FFF2-40B4-BE49-F238E27FC236}">
                <a16:creationId xmlns:a16="http://schemas.microsoft.com/office/drawing/2014/main" id="{A39E8838-C1CC-49A5-8BF5-9D7AEEA85981}"/>
              </a:ext>
            </a:extLst>
          </p:cNvPr>
          <p:cNvSpPr/>
          <p:nvPr/>
        </p:nvSpPr>
        <p:spPr>
          <a:xfrm>
            <a:off x="5744662" y="2373749"/>
            <a:ext cx="3946326" cy="1238652"/>
          </a:xfrm>
          <a:prstGeom prst="rect">
            <a:avLst/>
          </a:prstGeom>
          <a:noFill/>
          <a:ln w="4762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51870" indent="-151870">
              <a:buFont typeface="Arial" panose="020B0604020202020204" pitchFamily="34" charset="0"/>
              <a:buChar char="•"/>
            </a:pPr>
            <a:r>
              <a:rPr lang="en-GB" sz="1400" dirty="0">
                <a:solidFill>
                  <a:schemeClr val="tx1"/>
                </a:solidFill>
              </a:rPr>
              <a:t>To evaluate the effectiveness of integrated care interventions in improving mental health outcomes for parents and carers of autistic children.</a:t>
            </a:r>
          </a:p>
        </p:txBody>
      </p:sp>
      <p:sp>
        <p:nvSpPr>
          <p:cNvPr id="16" name="TextBox 15">
            <a:extLst>
              <a:ext uri="{FF2B5EF4-FFF2-40B4-BE49-F238E27FC236}">
                <a16:creationId xmlns:a16="http://schemas.microsoft.com/office/drawing/2014/main" id="{2B97A30A-B0D2-422F-9EC9-CC251E006029}"/>
              </a:ext>
            </a:extLst>
          </p:cNvPr>
          <p:cNvSpPr txBox="1"/>
          <p:nvPr/>
        </p:nvSpPr>
        <p:spPr>
          <a:xfrm>
            <a:off x="5762171" y="4250105"/>
            <a:ext cx="3928817" cy="3539430"/>
          </a:xfrm>
          <a:prstGeom prst="rect">
            <a:avLst/>
          </a:prstGeom>
          <a:noFill/>
          <a:ln w="47625">
            <a:solidFill>
              <a:schemeClr val="accent4"/>
            </a:solidFill>
          </a:ln>
        </p:spPr>
        <p:txBody>
          <a:bodyPr wrap="square" rtlCol="0">
            <a:spAutoFit/>
          </a:bodyPr>
          <a:lstStyle/>
          <a:p>
            <a:pPr marL="285750" indent="-285750">
              <a:buFont typeface="Wingdings" panose="05000000000000000000" pitchFamily="2" charset="2"/>
              <a:buChar char="Ø"/>
            </a:pPr>
            <a:r>
              <a:rPr lang="en-GB" sz="1400" b="0" i="0" dirty="0">
                <a:solidFill>
                  <a:srgbClr val="000000"/>
                </a:solidFill>
                <a:effectLst/>
                <a:latin typeface="Aptos"/>
              </a:rPr>
              <a:t>• Identify evaluative studies of integrated care interventions for parents and carers of autistic children.</a:t>
            </a:r>
          </a:p>
          <a:p>
            <a:pPr marL="285750" indent="-285750">
              <a:buFont typeface="Wingdings" panose="05000000000000000000" pitchFamily="2" charset="2"/>
              <a:buChar char="Ø"/>
            </a:pPr>
            <a:r>
              <a:rPr lang="en-GB" sz="1400" b="0" i="0" dirty="0">
                <a:solidFill>
                  <a:srgbClr val="000000"/>
                </a:solidFill>
                <a:effectLst/>
                <a:latin typeface="Aptos"/>
              </a:rPr>
              <a:t>Describe the intervention components and their level of integration (e.g., care coordination, key worker models, multidisciplinary pathways, or integrated family support programmes).</a:t>
            </a:r>
            <a:endParaRPr lang="en-GB" sz="1400" dirty="0">
              <a:solidFill>
                <a:srgbClr val="000000"/>
              </a:solidFill>
              <a:latin typeface="Aptos"/>
            </a:endParaRPr>
          </a:p>
          <a:p>
            <a:pPr marL="285750" indent="-285750">
              <a:buFont typeface="Wingdings" panose="05000000000000000000" pitchFamily="2" charset="2"/>
              <a:buChar char="Ø"/>
            </a:pPr>
            <a:r>
              <a:rPr lang="en-GB" sz="1400" b="0" i="0" dirty="0">
                <a:solidFill>
                  <a:srgbClr val="000000"/>
                </a:solidFill>
                <a:effectLst/>
                <a:latin typeface="Aptos"/>
              </a:rPr>
              <a:t> Synthesize the effects on parents’ mental health outcomes, specifically stress, anxiety, depression, and well-being, and report the outcome measures used.</a:t>
            </a:r>
          </a:p>
          <a:p>
            <a:pPr marL="285750" indent="-285750">
              <a:buFont typeface="Wingdings" panose="05000000000000000000" pitchFamily="2" charset="2"/>
              <a:buChar char="Ø"/>
            </a:pPr>
            <a:r>
              <a:rPr lang="en-GB" sz="1400" b="0" i="0" dirty="0">
                <a:solidFill>
                  <a:srgbClr val="000000"/>
                </a:solidFill>
                <a:effectLst/>
                <a:latin typeface="Aptos"/>
              </a:rPr>
              <a:t>Assess the quality, risk of bias, and strength of evidence of the studies and identify which intervention components appear to be the most promising</a:t>
            </a:r>
            <a:endParaRPr lang="en-GB" sz="930" b="1" dirty="0"/>
          </a:p>
        </p:txBody>
      </p:sp>
      <p:sp>
        <p:nvSpPr>
          <p:cNvPr id="18" name="TextBox 17">
            <a:extLst>
              <a:ext uri="{FF2B5EF4-FFF2-40B4-BE49-F238E27FC236}">
                <a16:creationId xmlns:a16="http://schemas.microsoft.com/office/drawing/2014/main" id="{ADD3716E-F393-4609-BB47-68970E82DDDB}"/>
              </a:ext>
            </a:extLst>
          </p:cNvPr>
          <p:cNvSpPr txBox="1"/>
          <p:nvPr/>
        </p:nvSpPr>
        <p:spPr>
          <a:xfrm>
            <a:off x="219474" y="9752522"/>
            <a:ext cx="5270586" cy="738664"/>
          </a:xfrm>
          <a:prstGeom prst="rect">
            <a:avLst/>
          </a:prstGeom>
          <a:noFill/>
          <a:ln w="47625">
            <a:solidFill>
              <a:schemeClr val="accent5">
                <a:lumMod val="75000"/>
              </a:schemeClr>
            </a:solidFill>
          </a:ln>
        </p:spPr>
        <p:txBody>
          <a:bodyPr wrap="square" rtlCol="0">
            <a:spAutoFit/>
          </a:bodyPr>
          <a:lstStyle/>
          <a:p>
            <a:r>
              <a:rPr lang="en-GB" sz="1400" dirty="0"/>
              <a:t>What is the effect of Integrated Care Interventions compared with usual non-integrated care, on the mental health outcomes of parents and carers of autistic children ? </a:t>
            </a:r>
            <a:endParaRPr lang="en-GB" sz="1329" dirty="0"/>
          </a:p>
        </p:txBody>
      </p:sp>
      <p:sp>
        <p:nvSpPr>
          <p:cNvPr id="21" name="TextBox 20">
            <a:extLst>
              <a:ext uri="{FF2B5EF4-FFF2-40B4-BE49-F238E27FC236}">
                <a16:creationId xmlns:a16="http://schemas.microsoft.com/office/drawing/2014/main" id="{AE62E33C-757D-4771-8255-05854DE5D752}"/>
              </a:ext>
            </a:extLst>
          </p:cNvPr>
          <p:cNvSpPr txBox="1"/>
          <p:nvPr/>
        </p:nvSpPr>
        <p:spPr>
          <a:xfrm>
            <a:off x="10060858" y="5208003"/>
            <a:ext cx="4676733" cy="5286062"/>
          </a:xfrm>
          <a:prstGeom prst="rect">
            <a:avLst/>
          </a:prstGeom>
          <a:noFill/>
          <a:ln w="47625">
            <a:solidFill>
              <a:schemeClr val="accent2">
                <a:lumMod val="75000"/>
              </a:schemeClr>
            </a:solidFill>
          </a:ln>
        </p:spPr>
        <p:txBody>
          <a:bodyPr wrap="square" rtlCol="0">
            <a:spAutoFit/>
          </a:bodyPr>
          <a:lstStyle/>
          <a:p>
            <a:r>
              <a:rPr lang="en-GB" sz="900" b="1" dirty="0"/>
              <a:t>REFERENCES</a:t>
            </a:r>
          </a:p>
          <a:p>
            <a:pPr marL="228600" indent="-228600">
              <a:buFont typeface="+mj-lt"/>
              <a:buAutoNum type="arabicPeriod"/>
            </a:pPr>
            <a:r>
              <a:rPr lang="en-GB" sz="1000" dirty="0" err="1"/>
              <a:t>Bonis</a:t>
            </a:r>
            <a:r>
              <a:rPr lang="en-GB" sz="1000" dirty="0"/>
              <a:t>, S. (2016)Stress and parents of children with </a:t>
            </a:r>
            <a:r>
              <a:rPr lang="en-GB" sz="1000" dirty="0" err="1"/>
              <a:t>autism.</a:t>
            </a:r>
            <a:r>
              <a:rPr lang="en-GB" sz="1000" dirty="0" err="1">
                <a:hlinkClick r:id="rId2"/>
              </a:rPr>
              <a:t>https</a:t>
            </a:r>
            <a:r>
              <a:rPr lang="en-GB" sz="1000" dirty="0">
                <a:hlinkClick r:id="rId2"/>
              </a:rPr>
              <a:t>://doi.org/10.3109/01612840.2015.1116030</a:t>
            </a:r>
            <a:endParaRPr lang="en-GB" sz="1000" dirty="0"/>
          </a:p>
          <a:p>
            <a:pPr marL="228600" indent="-228600">
              <a:buFont typeface="+mj-lt"/>
              <a:buAutoNum type="arabicPeriod"/>
            </a:pPr>
            <a:r>
              <a:rPr lang="en-GB" sz="1000" dirty="0"/>
              <a:t>Bene, A. et al. (2022)Parental mental health and caregiving burden in </a:t>
            </a:r>
            <a:r>
              <a:rPr lang="en-GB" sz="1000" dirty="0" err="1"/>
              <a:t>autism.</a:t>
            </a:r>
            <a:r>
              <a:rPr lang="en-GB" sz="1000" dirty="0" err="1">
                <a:hlinkClick r:id="rId3"/>
              </a:rPr>
              <a:t>https</a:t>
            </a:r>
            <a:r>
              <a:rPr lang="en-GB" sz="1000" dirty="0">
                <a:hlinkClick r:id="rId3"/>
              </a:rPr>
              <a:t>://doi.org/10.1007/s10803-022-05432-1</a:t>
            </a:r>
            <a:endParaRPr lang="en-GB" sz="1000" dirty="0"/>
          </a:p>
          <a:p>
            <a:pPr marL="228600" indent="-228600">
              <a:buFont typeface="+mj-lt"/>
              <a:buAutoNum type="arabicPeriod"/>
            </a:pPr>
            <a:r>
              <a:rPr lang="en-GB" sz="1000" dirty="0"/>
              <a:t>Crane, L. et al. (2023)Experiences of autism diagnosis pathways in </a:t>
            </a:r>
            <a:r>
              <a:rPr lang="en-GB" sz="1000" dirty="0" err="1"/>
              <a:t>England.</a:t>
            </a:r>
            <a:r>
              <a:rPr lang="en-GB" sz="1000" dirty="0" err="1">
                <a:hlinkClick r:id="rId4"/>
              </a:rPr>
              <a:t>https</a:t>
            </a:r>
            <a:r>
              <a:rPr lang="en-GB" sz="1000" dirty="0">
                <a:hlinkClick r:id="rId4"/>
              </a:rPr>
              <a:t>://doi.org/10.1177/13623613221132015</a:t>
            </a:r>
            <a:endParaRPr lang="en-GB" sz="1000" dirty="0"/>
          </a:p>
          <a:p>
            <a:pPr marL="228600" indent="-228600">
              <a:buFont typeface="+mj-lt"/>
              <a:buAutoNum type="arabicPeriod"/>
            </a:pPr>
            <a:r>
              <a:rPr lang="en-GB" sz="1000" dirty="0"/>
              <a:t>Department of Health and Social Care (2022)</a:t>
            </a:r>
          </a:p>
          <a:p>
            <a:pPr marL="228600" indent="-228600">
              <a:buFont typeface="+mj-lt"/>
              <a:buAutoNum type="arabicPeriod"/>
            </a:pPr>
            <a:r>
              <a:rPr lang="en-GB" sz="1000" dirty="0"/>
              <a:t>Health and Care Act 2022.</a:t>
            </a:r>
            <a:br>
              <a:rPr lang="en-GB" sz="1000" dirty="0"/>
            </a:br>
            <a:r>
              <a:rPr lang="en-GB" sz="1000" dirty="0">
                <a:hlinkClick r:id="rId5"/>
              </a:rPr>
              <a:t>https://www.legislation.gov.uk/ukpga/2022/31</a:t>
            </a:r>
            <a:endParaRPr lang="en-GB" sz="1000" dirty="0"/>
          </a:p>
          <a:p>
            <a:pPr marL="228600" indent="-228600">
              <a:buFont typeface="+mj-lt"/>
              <a:buAutoNum type="arabicPeriod"/>
            </a:pPr>
            <a:r>
              <a:rPr lang="en-GB" sz="1000" dirty="0" err="1"/>
              <a:t>Fairthorne</a:t>
            </a:r>
            <a:r>
              <a:rPr lang="en-GB" sz="1000" dirty="0"/>
              <a:t>, J. et al. (2020)Parental psychological distress and autism.</a:t>
            </a:r>
            <a:br>
              <a:rPr lang="en-GB" sz="1000" dirty="0"/>
            </a:br>
            <a:r>
              <a:rPr lang="en-GB" sz="1000" dirty="0">
                <a:hlinkClick r:id="rId6"/>
              </a:rPr>
              <a:t>https://doi.org/10.1002/aur.2340</a:t>
            </a:r>
            <a:endParaRPr lang="en-GB" sz="1000" dirty="0"/>
          </a:p>
          <a:p>
            <a:pPr marL="228600" indent="-228600">
              <a:buFont typeface="+mj-lt"/>
              <a:buAutoNum type="arabicPeriod"/>
            </a:pPr>
            <a:r>
              <a:rPr lang="en-GB" sz="1000" dirty="0"/>
              <a:t>Hayes, S.A. and Watson, S.L. (2013)The impact of parenting stress.</a:t>
            </a:r>
            <a:br>
              <a:rPr lang="en-GB" sz="1000" dirty="0"/>
            </a:br>
            <a:r>
              <a:rPr lang="en-GB" sz="1000" dirty="0">
                <a:hlinkClick r:id="rId7"/>
              </a:rPr>
              <a:t>https://doi.org/10.1007/s10803-012-1604-y</a:t>
            </a:r>
            <a:endParaRPr lang="en-GB" sz="1000" dirty="0"/>
          </a:p>
          <a:p>
            <a:pPr marL="228600" indent="-228600">
              <a:buFont typeface="+mj-lt"/>
              <a:buAutoNum type="arabicPeriod"/>
            </a:pPr>
            <a:r>
              <a:rPr lang="en-GB" sz="1000" dirty="0"/>
              <a:t>McKenzie, K. et al. (2021)Mental health of parents of children with autism.</a:t>
            </a:r>
            <a:br>
              <a:rPr lang="en-GB" sz="1000" dirty="0"/>
            </a:br>
            <a:r>
              <a:rPr lang="en-GB" sz="1000" dirty="0">
                <a:hlinkClick r:id="rId8"/>
              </a:rPr>
              <a:t>https://doi.org/10.1186/s12888-021-03121-7</a:t>
            </a:r>
            <a:endParaRPr lang="en-GB" sz="1000" dirty="0"/>
          </a:p>
          <a:p>
            <a:pPr marL="228600" indent="-228600">
              <a:buFont typeface="+mj-lt"/>
              <a:buAutoNum type="arabicPeriod"/>
            </a:pPr>
            <a:r>
              <a:rPr lang="en-GB" sz="1000" dirty="0"/>
              <a:t>National Autistic Society (2024)What is autism?</a:t>
            </a:r>
            <a:br>
              <a:rPr lang="en-GB" sz="1000" dirty="0"/>
            </a:br>
            <a:r>
              <a:rPr lang="en-GB" sz="1000" dirty="0">
                <a:hlinkClick r:id="rId9"/>
              </a:rPr>
              <a:t>https://www.autism.org.uk</a:t>
            </a:r>
            <a:endParaRPr lang="en-GB" sz="1000" dirty="0"/>
          </a:p>
          <a:p>
            <a:pPr marL="228600" indent="-228600">
              <a:buFont typeface="+mj-lt"/>
              <a:buAutoNum type="arabicPeriod"/>
            </a:pPr>
            <a:r>
              <a:rPr lang="en-GB" sz="1000" dirty="0"/>
              <a:t>NHS Digital (2023)Mental Health of Children and Young People in England.</a:t>
            </a:r>
            <a:br>
              <a:rPr lang="en-GB" sz="1000" dirty="0"/>
            </a:br>
            <a:r>
              <a:rPr lang="en-GB" sz="1000" dirty="0">
                <a:hlinkClick r:id="rId10"/>
              </a:rPr>
              <a:t>https://digital.nhs.uk/data</a:t>
            </a:r>
            <a:endParaRPr lang="en-GB" sz="1000" dirty="0"/>
          </a:p>
          <a:p>
            <a:pPr marL="228600" indent="-228600">
              <a:buFont typeface="+mj-lt"/>
              <a:buAutoNum type="arabicPeriod"/>
            </a:pPr>
            <a:r>
              <a:rPr lang="en-GB" sz="1000" dirty="0"/>
              <a:t>NHS Digital (2025)Autism Statistics 2024–2025.</a:t>
            </a:r>
            <a:br>
              <a:rPr lang="en-GB" sz="1000" dirty="0"/>
            </a:br>
            <a:r>
              <a:rPr lang="en-GB" sz="1000" dirty="0">
                <a:hlinkClick r:id="rId11"/>
              </a:rPr>
              <a:t>https://digital.nhs.uk/data-and-information/publications/statistical/autism-statistics</a:t>
            </a:r>
            <a:endParaRPr lang="en-GB" sz="1000" dirty="0"/>
          </a:p>
          <a:p>
            <a:pPr marL="228600" indent="-228600">
              <a:buFont typeface="+mj-lt"/>
              <a:buAutoNum type="arabicPeriod"/>
            </a:pPr>
            <a:r>
              <a:rPr lang="en-GB" sz="1000" dirty="0"/>
              <a:t>NHS England (2023)Autism assessment pathway guidance.</a:t>
            </a:r>
            <a:br>
              <a:rPr lang="en-GB" sz="1000" dirty="0"/>
            </a:br>
            <a:r>
              <a:rPr lang="en-GB" sz="1000" dirty="0">
                <a:hlinkClick r:id="rId12"/>
              </a:rPr>
              <a:t>https://www.england.nhs.uk</a:t>
            </a:r>
            <a:endParaRPr lang="en-GB" sz="1000" dirty="0"/>
          </a:p>
          <a:p>
            <a:pPr marL="228600" indent="-228600">
              <a:buFont typeface="+mj-lt"/>
              <a:buAutoNum type="arabicPeriod"/>
            </a:pPr>
            <a:r>
              <a:rPr lang="en-GB" sz="1000" dirty="0"/>
              <a:t>NICE (2021)Autism spectrum disorder in under 19s.</a:t>
            </a:r>
            <a:br>
              <a:rPr lang="en-GB" sz="1000" dirty="0"/>
            </a:br>
            <a:r>
              <a:rPr lang="en-GB" sz="1000" dirty="0">
                <a:hlinkClick r:id="rId13"/>
              </a:rPr>
              <a:t>https://www.nice.org.uk/guidance/cg170</a:t>
            </a:r>
            <a:endParaRPr lang="en-GB" sz="1000" dirty="0"/>
          </a:p>
          <a:p>
            <a:pPr marL="228600" indent="-228600">
              <a:buFont typeface="+mj-lt"/>
              <a:buAutoNum type="arabicPeriod"/>
            </a:pPr>
            <a:r>
              <a:rPr lang="en-GB" sz="1000" dirty="0"/>
              <a:t>The King’s Fund (2022)Integrated Care Systems explained.</a:t>
            </a:r>
            <a:br>
              <a:rPr lang="en-GB" sz="1000" dirty="0"/>
            </a:br>
            <a:r>
              <a:rPr lang="en-GB" sz="1000" dirty="0">
                <a:hlinkClick r:id="rId14"/>
              </a:rPr>
              <a:t>https://www.kingsfund.org.uk/publications/integrated-care-systems-explained</a:t>
            </a:r>
            <a:endParaRPr lang="en-GB" sz="1000" dirty="0"/>
          </a:p>
          <a:p>
            <a:pPr marL="228600" indent="-228600">
              <a:buFont typeface="+mj-lt"/>
              <a:buAutoNum type="arabicPeriod"/>
            </a:pPr>
            <a:r>
              <a:rPr lang="en-GB" sz="1000" dirty="0" err="1"/>
              <a:t>O’Nions</a:t>
            </a:r>
            <a:r>
              <a:rPr lang="en-GB" sz="1000" dirty="0"/>
              <a:t>, E. et al. (2023)Autism prevalence and diagnosis in England.</a:t>
            </a:r>
            <a:br>
              <a:rPr lang="en-GB" sz="1000" dirty="0"/>
            </a:br>
            <a:r>
              <a:rPr lang="en-GB" sz="1000" dirty="0">
                <a:hlinkClick r:id="rId15"/>
              </a:rPr>
              <a:t>https://www.sciencedirect.com</a:t>
            </a:r>
            <a:endParaRPr lang="en-GB" sz="1000" dirty="0"/>
          </a:p>
          <a:p>
            <a:pPr marL="228600" indent="-228600">
              <a:buFont typeface="+mj-lt"/>
              <a:buAutoNum type="arabicPeriod"/>
            </a:pPr>
            <a:r>
              <a:rPr lang="en-GB" sz="1000" dirty="0"/>
              <a:t>British Medical Association (2023)Autism statistics and healthcare needs.</a:t>
            </a:r>
            <a:br>
              <a:rPr lang="en-GB" sz="1000" dirty="0"/>
            </a:br>
            <a:r>
              <a:rPr lang="en-GB" sz="1000" dirty="0">
                <a:hlinkClick r:id="rId16"/>
              </a:rPr>
              <a:t>https://www.bma.org.uk</a:t>
            </a:r>
            <a:endParaRPr lang="en-GB" sz="1000" dirty="0"/>
          </a:p>
          <a:p>
            <a:pPr marL="228600" indent="-228600">
              <a:buFont typeface="+mj-lt"/>
              <a:buAutoNum type="arabicPeriod"/>
            </a:pPr>
            <a:endParaRPr lang="en-GB" sz="850" dirty="0"/>
          </a:p>
        </p:txBody>
      </p:sp>
      <p:sp>
        <p:nvSpPr>
          <p:cNvPr id="22" name="Rectangle 21">
            <a:extLst>
              <a:ext uri="{FF2B5EF4-FFF2-40B4-BE49-F238E27FC236}">
                <a16:creationId xmlns:a16="http://schemas.microsoft.com/office/drawing/2014/main" id="{6E7180A7-4B9E-490D-8950-3F6B7862689C}"/>
              </a:ext>
            </a:extLst>
          </p:cNvPr>
          <p:cNvSpPr/>
          <p:nvPr/>
        </p:nvSpPr>
        <p:spPr>
          <a:xfrm>
            <a:off x="5744662" y="1908082"/>
            <a:ext cx="3955538" cy="359098"/>
          </a:xfrm>
          <a:prstGeom prst="rect">
            <a:avLst/>
          </a:prstGeom>
          <a:noFill/>
          <a:ln w="47625">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40" b="1" dirty="0">
                <a:solidFill>
                  <a:schemeClr val="tx1"/>
                </a:solidFill>
              </a:rPr>
              <a:t>4. Research Aim</a:t>
            </a:r>
          </a:p>
        </p:txBody>
      </p:sp>
      <p:sp>
        <p:nvSpPr>
          <p:cNvPr id="27" name="Rectangle 26">
            <a:extLst>
              <a:ext uri="{FF2B5EF4-FFF2-40B4-BE49-F238E27FC236}">
                <a16:creationId xmlns:a16="http://schemas.microsoft.com/office/drawing/2014/main" id="{01B6BAFC-3DDE-41B8-9262-F5F08CD0AD84}"/>
              </a:ext>
            </a:extLst>
          </p:cNvPr>
          <p:cNvSpPr/>
          <p:nvPr/>
        </p:nvSpPr>
        <p:spPr>
          <a:xfrm>
            <a:off x="5759176" y="3705536"/>
            <a:ext cx="3955538" cy="442193"/>
          </a:xfrm>
          <a:prstGeom prst="rect">
            <a:avLst/>
          </a:prstGeom>
          <a:noFill/>
          <a:ln w="47625">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17" b="1" dirty="0">
                <a:solidFill>
                  <a:schemeClr val="tx1"/>
                </a:solidFill>
              </a:rPr>
              <a:t>5. Research Objectives</a:t>
            </a:r>
          </a:p>
        </p:txBody>
      </p:sp>
      <p:sp>
        <p:nvSpPr>
          <p:cNvPr id="28" name="Rectangle 27">
            <a:extLst>
              <a:ext uri="{FF2B5EF4-FFF2-40B4-BE49-F238E27FC236}">
                <a16:creationId xmlns:a16="http://schemas.microsoft.com/office/drawing/2014/main" id="{EF17B4D3-7B72-43BE-AF59-0C736E2CBDB8}"/>
              </a:ext>
            </a:extLst>
          </p:cNvPr>
          <p:cNvSpPr/>
          <p:nvPr/>
        </p:nvSpPr>
        <p:spPr>
          <a:xfrm>
            <a:off x="5759176" y="7949966"/>
            <a:ext cx="3955538" cy="411639"/>
          </a:xfrm>
          <a:prstGeom prst="rect">
            <a:avLst/>
          </a:prstGeom>
          <a:noFill/>
          <a:ln w="47625">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40" b="1" dirty="0">
                <a:solidFill>
                  <a:schemeClr val="tx1"/>
                </a:solidFill>
              </a:rPr>
              <a:t>6. Research Impact</a:t>
            </a:r>
          </a:p>
        </p:txBody>
      </p:sp>
      <p:pic>
        <p:nvPicPr>
          <p:cNvPr id="12" name="Picture 11">
            <a:extLst>
              <a:ext uri="{FF2B5EF4-FFF2-40B4-BE49-F238E27FC236}">
                <a16:creationId xmlns:a16="http://schemas.microsoft.com/office/drawing/2014/main" id="{ADA95478-BC17-4C9E-98DD-E0A8266EF783}"/>
              </a:ext>
            </a:extLst>
          </p:cNvPr>
          <p:cNvPicPr>
            <a:picLocks noChangeAspect="1"/>
          </p:cNvPicPr>
          <p:nvPr/>
        </p:nvPicPr>
        <p:blipFill>
          <a:blip r:embed="rId17"/>
          <a:stretch>
            <a:fillRect/>
          </a:stretch>
        </p:blipFill>
        <p:spPr>
          <a:xfrm>
            <a:off x="10060858" y="1925711"/>
            <a:ext cx="4676733" cy="3137895"/>
          </a:xfrm>
          <a:prstGeom prst="rect">
            <a:avLst/>
          </a:prstGeom>
          <a:noFill/>
          <a:ln w="47625">
            <a:solidFill>
              <a:schemeClr val="tx2">
                <a:lumMod val="75000"/>
              </a:schemeClr>
            </a:solidFill>
          </a:ln>
        </p:spPr>
      </p:pic>
      <p:sp>
        <p:nvSpPr>
          <p:cNvPr id="14" name="Rectangle 13">
            <a:extLst>
              <a:ext uri="{FF2B5EF4-FFF2-40B4-BE49-F238E27FC236}">
                <a16:creationId xmlns:a16="http://schemas.microsoft.com/office/drawing/2014/main" id="{88A25264-A52A-419F-83A1-DA2EBD2F442D}"/>
              </a:ext>
            </a:extLst>
          </p:cNvPr>
          <p:cNvSpPr/>
          <p:nvPr/>
        </p:nvSpPr>
        <p:spPr>
          <a:xfrm>
            <a:off x="-1230939" y="323911"/>
            <a:ext cx="17906739" cy="2264723"/>
          </a:xfrm>
          <a:prstGeom prst="rect">
            <a:avLst/>
          </a:prstGeom>
          <a:noFill/>
          <a:ln w="476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Mija </a:t>
            </a:r>
            <a:r>
              <a:rPr lang="en-GB" sz="1600" b="1" dirty="0" err="1">
                <a:solidFill>
                  <a:schemeClr val="tx1"/>
                </a:solidFill>
              </a:rPr>
              <a:t>Chakkalaparambil</a:t>
            </a:r>
            <a:r>
              <a:rPr lang="en-GB" sz="1600" b="1" dirty="0">
                <a:solidFill>
                  <a:schemeClr val="tx1"/>
                </a:solidFill>
              </a:rPr>
              <a:t> Michael | Student ID: 2432640 | MSc Public Health and Social Care in Practice | Email: </a:t>
            </a:r>
            <a:r>
              <a:rPr lang="en-GB" sz="1600" b="1" dirty="0">
                <a:solidFill>
                  <a:schemeClr val="tx1"/>
                </a:solidFill>
                <a:hlinkClick r:id="rId18"/>
              </a:rPr>
              <a:t>2432640@student.uwtsd.ac.uk</a:t>
            </a:r>
            <a:r>
              <a:rPr lang="en-GB" sz="1100" b="1" dirty="0">
                <a:solidFill>
                  <a:schemeClr val="tx1"/>
                </a:solidFill>
              </a:rPr>
              <a:t>  </a:t>
            </a:r>
          </a:p>
          <a:p>
            <a:pPr algn="ctr"/>
            <a:br>
              <a:rPr lang="en-GB" sz="1100" b="1" dirty="0">
                <a:solidFill>
                  <a:schemeClr val="tx1"/>
                </a:solidFill>
              </a:rPr>
            </a:br>
            <a:endParaRPr lang="en-GB" sz="1100" b="1" u="sng" dirty="0">
              <a:solidFill>
                <a:schemeClr val="tx1"/>
              </a:solidFill>
            </a:endParaRPr>
          </a:p>
        </p:txBody>
      </p:sp>
      <p:sp>
        <p:nvSpPr>
          <p:cNvPr id="17" name="TextBox 16">
            <a:extLst>
              <a:ext uri="{FF2B5EF4-FFF2-40B4-BE49-F238E27FC236}">
                <a16:creationId xmlns:a16="http://schemas.microsoft.com/office/drawing/2014/main" id="{2C67FCEF-FC58-41A7-A453-56BF8A39E589}"/>
              </a:ext>
            </a:extLst>
          </p:cNvPr>
          <p:cNvSpPr txBox="1"/>
          <p:nvPr/>
        </p:nvSpPr>
        <p:spPr>
          <a:xfrm>
            <a:off x="6120123" y="1371963"/>
            <a:ext cx="2697480" cy="366840"/>
          </a:xfrm>
          <a:prstGeom prst="rect">
            <a:avLst/>
          </a:prstGeom>
          <a:noFill/>
        </p:spPr>
        <p:txBody>
          <a:bodyPr wrap="square" rtlCol="0">
            <a:spAutoFit/>
          </a:bodyPr>
          <a:lstStyle/>
          <a:p>
            <a:r>
              <a:rPr lang="en-GB" sz="1800" b="1" dirty="0">
                <a:solidFill>
                  <a:schemeClr val="tx1"/>
                </a:solidFill>
              </a:rPr>
              <a:t>Supervisor: Tonia Babalola</a:t>
            </a:r>
            <a:endParaRPr lang="en-GB" b="1" dirty="0"/>
          </a:p>
        </p:txBody>
      </p:sp>
    </p:spTree>
    <p:extLst>
      <p:ext uri="{BB962C8B-B14F-4D97-AF65-F5344CB8AC3E}">
        <p14:creationId xmlns:p14="http://schemas.microsoft.com/office/powerpoint/2010/main" val="33152396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768</TotalTime>
  <Words>1151</Words>
  <PresentationFormat>Custom</PresentationFormat>
  <Paragraphs>36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Calibri Light</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2026-03-01T00:03:43Z</dcterms:created>
  <dcterms:modified xsi:type="dcterms:W3CDTF">2026-03-08T00:27:00Z</dcterms:modified>
</cp:coreProperties>
</file>