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s/slide56.xml" ContentType="application/vnd.openxmlformats-officedocument.presentationml.slide+xml"/>
  <Override PartName="/ppt/slides/slide58.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50" r:id="rId2"/>
    <p:sldId id="301" r:id="rId3"/>
    <p:sldId id="279" r:id="rId4"/>
    <p:sldId id="260" r:id="rId5"/>
    <p:sldId id="267" r:id="rId6"/>
    <p:sldId id="270" r:id="rId7"/>
    <p:sldId id="256" r:id="rId8"/>
    <p:sldId id="274" r:id="rId9"/>
    <p:sldId id="302" r:id="rId10"/>
    <p:sldId id="257" r:id="rId11"/>
    <p:sldId id="278" r:id="rId12"/>
    <p:sldId id="262" r:id="rId13"/>
    <p:sldId id="451" r:id="rId14"/>
    <p:sldId id="445" r:id="rId15"/>
    <p:sldId id="288" r:id="rId16"/>
    <p:sldId id="308" r:id="rId17"/>
    <p:sldId id="380" r:id="rId18"/>
    <p:sldId id="383" r:id="rId19"/>
    <p:sldId id="310" r:id="rId20"/>
    <p:sldId id="313" r:id="rId21"/>
    <p:sldId id="385" r:id="rId22"/>
    <p:sldId id="442" r:id="rId23"/>
    <p:sldId id="443" r:id="rId24"/>
    <p:sldId id="444" r:id="rId25"/>
    <p:sldId id="379" r:id="rId26"/>
    <p:sldId id="284" r:id="rId27"/>
    <p:sldId id="283" r:id="rId28"/>
    <p:sldId id="369" r:id="rId29"/>
    <p:sldId id="370" r:id="rId30"/>
    <p:sldId id="294" r:id="rId31"/>
    <p:sldId id="314" r:id="rId32"/>
    <p:sldId id="320" r:id="rId33"/>
    <p:sldId id="319" r:id="rId34"/>
    <p:sldId id="315" r:id="rId35"/>
    <p:sldId id="372" r:id="rId36"/>
    <p:sldId id="318" r:id="rId37"/>
    <p:sldId id="307" r:id="rId38"/>
    <p:sldId id="371" r:id="rId39"/>
    <p:sldId id="333" r:id="rId40"/>
    <p:sldId id="332" r:id="rId41"/>
    <p:sldId id="323" r:id="rId42"/>
    <p:sldId id="324" r:id="rId43"/>
    <p:sldId id="396" r:id="rId44"/>
    <p:sldId id="322" r:id="rId45"/>
    <p:sldId id="331" r:id="rId46"/>
    <p:sldId id="446" r:id="rId47"/>
    <p:sldId id="447" r:id="rId48"/>
    <p:sldId id="339" r:id="rId49"/>
    <p:sldId id="337" r:id="rId50"/>
    <p:sldId id="338" r:id="rId51"/>
    <p:sldId id="388" r:id="rId52"/>
    <p:sldId id="342" r:id="rId53"/>
    <p:sldId id="345" r:id="rId54"/>
    <p:sldId id="454" r:id="rId55"/>
    <p:sldId id="459" r:id="rId56"/>
    <p:sldId id="464" r:id="rId57"/>
    <p:sldId id="472" r:id="rId58"/>
    <p:sldId id="341" r:id="rId59"/>
    <p:sldId id="398" r:id="rId60"/>
    <p:sldId id="335" r:id="rId61"/>
    <p:sldId id="336" r:id="rId62"/>
    <p:sldId id="334" r:id="rId63"/>
    <p:sldId id="343" r:id="rId64"/>
    <p:sldId id="340" r:id="rId65"/>
    <p:sldId id="452" r:id="rId66"/>
    <p:sldId id="295" r:id="rId67"/>
    <p:sldId id="453" r:id="rId68"/>
    <p:sldId id="449" r:id="rId69"/>
    <p:sldId id="477" r:id="rId70"/>
    <p:sldId id="478" r:id="rId7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8" d="100"/>
          <a:sy n="88" d="100"/>
        </p:scale>
        <p:origin x="-71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CF2FADE-528F-4FA6-B2EC-BB4EE0563B9D}" type="datetimeFigureOut">
              <a:rPr lang="en-US"/>
              <a:pPr>
                <a:defRPr/>
              </a:pPr>
              <a:t>3/13/2012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D14E77F-E116-4D52-BBC5-FBE2815BCC2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50BF5345-2D04-453B-8796-6CD2E53A4266}" type="datetimeFigureOut">
              <a:rPr lang="en-US"/>
              <a:pPr>
                <a:defRPr/>
              </a:pPr>
              <a:t>3/13/2012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757F77C-6E76-4D0A-95AD-5EAC15510965}"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35B0D0B0-F22C-430C-96D5-497B3FCE13AA}" type="datetimeFigureOut">
              <a:rPr lang="en-US"/>
              <a:pPr>
                <a:defRPr/>
              </a:pPr>
              <a:t>3/13/2012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6AB7CDB-C528-4799-B693-28C6AF18AF73}"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2609BCC-5679-44A7-BF88-E2F09612B854}" type="datetimeFigureOut">
              <a:rPr lang="en-US"/>
              <a:pPr>
                <a:defRPr/>
              </a:pPr>
              <a:t>3/13/2012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DE86850-63EB-4B5D-8535-4E3317A8EE9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58B8D547-C154-46A8-9097-38DA470ACA7D}" type="datetimeFigureOut">
              <a:rPr lang="en-US"/>
              <a:pPr>
                <a:defRPr/>
              </a:pPr>
              <a:t>3/13/2012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E7310CAE-40B6-4C9D-BFF3-2544A05EB23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B7CC5377-086D-4711-8C90-BC433AEB7049}" type="datetimeFigureOut">
              <a:rPr lang="en-US"/>
              <a:pPr>
                <a:defRPr/>
              </a:pPr>
              <a:t>3/13/2012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0F65B32C-F903-4516-B0B7-9974C6E709A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EE1755A-CB3D-425A-B9E4-10692ACB7216}" type="datetimeFigureOut">
              <a:rPr lang="en-US"/>
              <a:pPr>
                <a:defRPr/>
              </a:pPr>
              <a:t>3/13/2012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C29660A5-B281-4AE4-9C1C-9FF6B51BB04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560D5200-1822-49AB-9A5E-BE070CBE6829}" type="datetimeFigureOut">
              <a:rPr lang="en-US"/>
              <a:pPr>
                <a:defRPr/>
              </a:pPr>
              <a:t>3/13/2012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7D460282-EB5C-443E-9BB7-077CB3A49F9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21C3361-4D68-474D-9903-A958A9C86751}" type="datetimeFigureOut">
              <a:rPr lang="en-US"/>
              <a:pPr>
                <a:defRPr/>
              </a:pPr>
              <a:t>3/13/2012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36EB158-BA7E-499F-9A1F-01856E76583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2C0941E7-21FF-4645-B57B-6612871D9580}" type="datetimeFigureOut">
              <a:rPr lang="en-US"/>
              <a:pPr>
                <a:defRPr/>
              </a:pPr>
              <a:t>3/13/2012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5503299-C1D7-41B2-BB4B-B5789DF73C7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6B7150FE-E0F5-47D8-BDBC-B77D1DF73AFE}" type="datetimeFigureOut">
              <a:rPr lang="en-US"/>
              <a:pPr>
                <a:defRPr/>
              </a:pPr>
              <a:t>3/13/2012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530DBA2-5349-4D7E-A84B-25F89F07C95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3672107E-8A76-45FA-9278-404661451FDC}" type="datetimeFigureOut">
              <a:rPr lang="en-US"/>
              <a:pPr>
                <a:defRPr/>
              </a:pPr>
              <a:t>3/13/2012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9A05C399-1AEE-46D3-BB5F-B50FC13E292F}"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2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7.xml"/><Relationship Id="rId5" Type="http://schemas.openxmlformats.org/officeDocument/2006/relationships/image" Target="../media/image42.jpeg"/><Relationship Id="rId4" Type="http://schemas.openxmlformats.org/officeDocument/2006/relationships/image" Target="../media/image41.jpeg"/></Relationships>
</file>

<file path=ppt/slides/_rels/slide2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 Id="rId4" Type="http://schemas.openxmlformats.org/officeDocument/2006/relationships/image" Target="../media/image48.jpeg"/></Relationships>
</file>

<file path=ppt/slides/_rels/slide2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7.xml"/><Relationship Id="rId4" Type="http://schemas.openxmlformats.org/officeDocument/2006/relationships/image" Target="../media/image64.png"/></Relationships>
</file>

<file path=ppt/slides/_rels/slide36.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40.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41.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image" Target="../media/image75.jpeg"/><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42.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7.xml"/><Relationship Id="rId4" Type="http://schemas.openxmlformats.org/officeDocument/2006/relationships/image" Target="../media/image86.png"/></Relationships>
</file>

<file path=ppt/slides/_rels/slide47.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7.xml"/><Relationship Id="rId4" Type="http://schemas.openxmlformats.org/officeDocument/2006/relationships/image" Target="../media/image89.png"/></Relationships>
</file>

<file path=ppt/slides/_rels/slide48.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jpeg"/><Relationship Id="rId1" Type="http://schemas.openxmlformats.org/officeDocument/2006/relationships/slideLayout" Target="../slideLayouts/slideLayout7.xml"/><Relationship Id="rId5" Type="http://schemas.openxmlformats.org/officeDocument/2006/relationships/image" Target="../media/image99.jpeg"/><Relationship Id="rId4" Type="http://schemas.openxmlformats.org/officeDocument/2006/relationships/image" Target="../media/image98.jpeg"/></Relationships>
</file>

<file path=ppt/slides/_rels/slide52.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7.xml"/><Relationship Id="rId5" Type="http://schemas.openxmlformats.org/officeDocument/2006/relationships/image" Target="../media/image107.jpeg"/><Relationship Id="rId4" Type="http://schemas.openxmlformats.org/officeDocument/2006/relationships/image" Target="../media/image106.jpeg"/></Relationships>
</file>

<file path=ppt/slides/_rels/slide55.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image" Target="../media/image109.jpeg"/><Relationship Id="rId1" Type="http://schemas.openxmlformats.org/officeDocument/2006/relationships/slideLayout" Target="../slideLayouts/slideLayout7.xml"/><Relationship Id="rId6" Type="http://schemas.openxmlformats.org/officeDocument/2006/relationships/image" Target="../media/image113.jpeg"/><Relationship Id="rId5" Type="http://schemas.openxmlformats.org/officeDocument/2006/relationships/image" Target="../media/image112.jpeg"/><Relationship Id="rId4" Type="http://schemas.openxmlformats.org/officeDocument/2006/relationships/image" Target="../media/image111.jpeg"/></Relationships>
</file>

<file path=ppt/slides/_rels/slide57.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image" Target="../media/image114.jpeg"/><Relationship Id="rId1" Type="http://schemas.openxmlformats.org/officeDocument/2006/relationships/slideLayout" Target="../slideLayouts/slideLayout7.xml"/><Relationship Id="rId4" Type="http://schemas.openxmlformats.org/officeDocument/2006/relationships/image" Target="../media/image116.jpeg"/></Relationships>
</file>

<file path=ppt/slides/_rels/slide58.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7.xml"/><Relationship Id="rId6" Type="http://schemas.openxmlformats.org/officeDocument/2006/relationships/image" Target="../media/image121.jpeg"/><Relationship Id="rId5" Type="http://schemas.openxmlformats.org/officeDocument/2006/relationships/image" Target="../media/image120.jpeg"/><Relationship Id="rId4" Type="http://schemas.openxmlformats.org/officeDocument/2006/relationships/image" Target="../media/image119.jpeg"/></Relationships>
</file>

<file path=ppt/slides/_rels/slide5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25.jpeg"/><Relationship Id="rId2" Type="http://schemas.openxmlformats.org/officeDocument/2006/relationships/image" Target="../media/image124.jpeg"/><Relationship Id="rId1" Type="http://schemas.openxmlformats.org/officeDocument/2006/relationships/slideLayout" Target="../slideLayouts/slideLayout7.xml"/><Relationship Id="rId4" Type="http://schemas.openxmlformats.org/officeDocument/2006/relationships/image" Target="../media/image126.jpeg"/></Relationships>
</file>

<file path=ppt/slides/_rels/slide61.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jpeg"/><Relationship Id="rId1" Type="http://schemas.openxmlformats.org/officeDocument/2006/relationships/slideLayout" Target="../slideLayouts/slideLayout7.xml"/><Relationship Id="rId4" Type="http://schemas.openxmlformats.org/officeDocument/2006/relationships/image" Target="../media/image129.jpeg"/></Relationships>
</file>

<file path=ppt/slides/_rels/slide62.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 Id="rId4" Type="http://schemas.openxmlformats.org/officeDocument/2006/relationships/image" Target="../media/image132.jpeg"/></Relationships>
</file>

<file path=ppt/slides/_rels/slide63.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7.xml"/><Relationship Id="rId4" Type="http://schemas.openxmlformats.org/officeDocument/2006/relationships/image" Target="../media/image137.jpeg"/></Relationships>
</file>

<file path=ppt/slides/_rels/slide65.xml.rels><?xml version="1.0" encoding="UTF-8" standalone="yes"?>
<Relationships xmlns="http://schemas.openxmlformats.org/package/2006/relationships"><Relationship Id="rId2" Type="http://schemas.openxmlformats.org/officeDocument/2006/relationships/image" Target="../media/image138.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40.jpeg"/><Relationship Id="rId2" Type="http://schemas.openxmlformats.org/officeDocument/2006/relationships/image" Target="../media/image139.jpeg"/><Relationship Id="rId1" Type="http://schemas.openxmlformats.org/officeDocument/2006/relationships/slideLayout" Target="../slideLayouts/slideLayout1.xml"/><Relationship Id="rId6" Type="http://schemas.openxmlformats.org/officeDocument/2006/relationships/image" Target="../media/image143.jpeg"/><Relationship Id="rId5" Type="http://schemas.openxmlformats.org/officeDocument/2006/relationships/image" Target="../media/image142.jpeg"/><Relationship Id="rId4" Type="http://schemas.openxmlformats.org/officeDocument/2006/relationships/image" Target="../media/image141.jpeg"/></Relationships>
</file>

<file path=ppt/slides/_rels/slide67.xml.rels><?xml version="1.0" encoding="UTF-8" standalone="yes"?>
<Relationships xmlns="http://schemas.openxmlformats.org/package/2006/relationships"><Relationship Id="rId2" Type="http://schemas.openxmlformats.org/officeDocument/2006/relationships/image" Target="../media/image144.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48.jpeg"/><Relationship Id="rId2" Type="http://schemas.openxmlformats.org/officeDocument/2006/relationships/image" Target="../media/image14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3" name="Picture 2" descr="Mass Execution of Lithuanian Jews by Members of the Wehrmacht and the Lithuanian Self-Protection Unit [Selbstschutz] (1942).jpg"/>
          <p:cNvPicPr>
            <a:picLocks noChangeAspect="1"/>
          </p:cNvPicPr>
          <p:nvPr/>
        </p:nvPicPr>
        <p:blipFill>
          <a:blip r:embed="rId2">
            <a:lum bright="-26000" contrast="-58000"/>
          </a:blip>
          <a:srcRect/>
          <a:stretch>
            <a:fillRect/>
          </a:stretch>
        </p:blipFill>
        <p:spPr bwMode="auto">
          <a:xfrm>
            <a:off x="0" y="0"/>
            <a:ext cx="9144000" cy="6858000"/>
          </a:xfrm>
          <a:prstGeom prst="rect">
            <a:avLst/>
          </a:prstGeom>
          <a:noFill/>
          <a:ln w="9525">
            <a:noFill/>
            <a:miter lim="800000"/>
            <a:headEnd/>
            <a:tailEnd/>
          </a:ln>
        </p:spPr>
      </p:pic>
      <p:sp>
        <p:nvSpPr>
          <p:cNvPr id="13314" name="TextBox 1"/>
          <p:cNvSpPr txBox="1">
            <a:spLocks noChangeArrowheads="1"/>
          </p:cNvSpPr>
          <p:nvPr/>
        </p:nvSpPr>
        <p:spPr bwMode="auto">
          <a:xfrm>
            <a:off x="3779838" y="2781300"/>
            <a:ext cx="5116512" cy="457200"/>
          </a:xfrm>
          <a:prstGeom prst="rect">
            <a:avLst/>
          </a:prstGeom>
          <a:noFill/>
          <a:ln w="9525">
            <a:noFill/>
            <a:miter lim="800000"/>
            <a:headEnd/>
            <a:tailEnd/>
          </a:ln>
        </p:spPr>
        <p:txBody>
          <a:bodyPr>
            <a:spAutoFit/>
          </a:bodyPr>
          <a:lstStyle/>
          <a:p>
            <a:pPr algn="r"/>
            <a:r>
              <a:rPr lang="en-US" sz="2400" b="1">
                <a:solidFill>
                  <a:schemeClr val="bg1"/>
                </a:solidFill>
                <a:cs typeface="Arial" charset="0"/>
              </a:rPr>
              <a:t>archaeology under the swastika</a:t>
            </a:r>
            <a:endParaRPr lang="en-GB" sz="2400" b="1">
              <a:solidFill>
                <a:schemeClr val="bg1"/>
              </a:solidFill>
              <a:cs typeface="Arial"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2" descr="gobineau"/>
          <p:cNvPicPr>
            <a:picLocks noChangeAspect="1" noChangeArrowheads="1"/>
          </p:cNvPicPr>
          <p:nvPr/>
        </p:nvPicPr>
        <p:blipFill>
          <a:blip r:embed="rId2">
            <a:lum bright="-30000" contrast="-46000"/>
          </a:blip>
          <a:srcRect/>
          <a:stretch>
            <a:fillRect/>
          </a:stretch>
        </p:blipFill>
        <p:spPr bwMode="auto">
          <a:xfrm>
            <a:off x="0" y="0"/>
            <a:ext cx="4583113" cy="6858000"/>
          </a:xfrm>
          <a:prstGeom prst="rect">
            <a:avLst/>
          </a:prstGeom>
          <a:noFill/>
          <a:ln w="9525">
            <a:noFill/>
            <a:miter lim="800000"/>
            <a:headEnd/>
            <a:tailEnd/>
          </a:ln>
        </p:spPr>
      </p:pic>
      <p:sp>
        <p:nvSpPr>
          <p:cNvPr id="18434" name="Text Box 3"/>
          <p:cNvSpPr txBox="1">
            <a:spLocks noChangeArrowheads="1"/>
          </p:cNvSpPr>
          <p:nvPr/>
        </p:nvSpPr>
        <p:spPr bwMode="auto">
          <a:xfrm>
            <a:off x="4611688" y="260350"/>
            <a:ext cx="4389437" cy="701675"/>
          </a:xfrm>
          <a:prstGeom prst="rect">
            <a:avLst/>
          </a:prstGeom>
          <a:noFill/>
          <a:ln w="9525">
            <a:noFill/>
            <a:miter lim="800000"/>
            <a:headEnd/>
            <a:tailEnd/>
          </a:ln>
        </p:spPr>
        <p:txBody>
          <a:bodyPr wrap="none">
            <a:spAutoFit/>
          </a:bodyPr>
          <a:lstStyle/>
          <a:p>
            <a:pPr algn="ctr"/>
            <a:r>
              <a:rPr lang="en-GB" sz="2000" b="1" i="1">
                <a:cs typeface="Arial" charset="0"/>
              </a:rPr>
              <a:t>Comte</a:t>
            </a:r>
            <a:r>
              <a:rPr lang="en-GB" sz="2000" b="1">
                <a:cs typeface="Arial" charset="0"/>
              </a:rPr>
              <a:t> Joseph Arthur de Gobineau</a:t>
            </a:r>
          </a:p>
          <a:p>
            <a:pPr algn="ctr"/>
            <a:r>
              <a:rPr lang="en-GB" sz="2000">
                <a:cs typeface="Arial" charset="0"/>
              </a:rPr>
              <a:t>(1816 – 1882)</a:t>
            </a:r>
            <a:endParaRPr lang="en-US" sz="2000">
              <a:cs typeface="Arial" charset="0"/>
            </a:endParaRPr>
          </a:p>
        </p:txBody>
      </p:sp>
      <p:sp>
        <p:nvSpPr>
          <p:cNvPr id="18435" name="Text Box 4"/>
          <p:cNvSpPr txBox="1">
            <a:spLocks noChangeArrowheads="1"/>
          </p:cNvSpPr>
          <p:nvPr/>
        </p:nvSpPr>
        <p:spPr bwMode="auto">
          <a:xfrm>
            <a:off x="4584700" y="1222375"/>
            <a:ext cx="4445000" cy="338138"/>
          </a:xfrm>
          <a:prstGeom prst="rect">
            <a:avLst/>
          </a:prstGeom>
          <a:noFill/>
          <a:ln w="9525">
            <a:noFill/>
            <a:miter lim="800000"/>
            <a:headEnd/>
            <a:tailEnd/>
          </a:ln>
        </p:spPr>
        <p:txBody>
          <a:bodyPr wrap="none">
            <a:spAutoFit/>
          </a:bodyPr>
          <a:lstStyle/>
          <a:p>
            <a:r>
              <a:rPr lang="en-GB" sz="1600">
                <a:cs typeface="Arial" charset="0"/>
              </a:rPr>
              <a:t>1853  </a:t>
            </a:r>
            <a:r>
              <a:rPr lang="en-GB" sz="1600" i="1">
                <a:cs typeface="Arial" charset="0"/>
              </a:rPr>
              <a:t>‘Essai sur l’inégalite des races humanes’</a:t>
            </a:r>
            <a:endParaRPr lang="en-US" sz="1600" i="1">
              <a:cs typeface="Arial" charset="0"/>
            </a:endParaRPr>
          </a:p>
        </p:txBody>
      </p:sp>
      <p:sp>
        <p:nvSpPr>
          <p:cNvPr id="18436" name="Text Box 5"/>
          <p:cNvSpPr txBox="1">
            <a:spLocks noChangeArrowheads="1"/>
          </p:cNvSpPr>
          <p:nvPr/>
        </p:nvSpPr>
        <p:spPr bwMode="auto">
          <a:xfrm>
            <a:off x="214313" y="2643188"/>
            <a:ext cx="3000375" cy="3970337"/>
          </a:xfrm>
          <a:prstGeom prst="rect">
            <a:avLst/>
          </a:prstGeom>
          <a:noFill/>
          <a:ln w="9525">
            <a:noFill/>
            <a:miter lim="800000"/>
            <a:headEnd/>
            <a:tailEnd/>
          </a:ln>
        </p:spPr>
        <p:txBody>
          <a:bodyPr>
            <a:spAutoFit/>
          </a:bodyPr>
          <a:lstStyle/>
          <a:p>
            <a:r>
              <a:rPr lang="en-GB" b="1" i="1">
                <a:solidFill>
                  <a:schemeClr val="bg1"/>
                </a:solidFill>
                <a:cs typeface="Arial" charset="0"/>
              </a:rPr>
              <a:t>“Passing from one induction to another, I was gradually penetrated by the conviction that the racial question overshadows all other problems in history, that it holds the key to them all, and that the inequality of the races from whose fusion a people is formed is enough to explain the whole course of its destiny”</a:t>
            </a:r>
            <a:endParaRPr lang="en-US" b="1" i="1">
              <a:solidFill>
                <a:schemeClr val="bg1"/>
              </a:solidFill>
              <a:cs typeface="Arial" charset="0"/>
            </a:endParaRPr>
          </a:p>
        </p:txBody>
      </p:sp>
      <p:pic>
        <p:nvPicPr>
          <p:cNvPr id="18437" name="Picture 5" descr="Gobineau, Joseph-Arthur 1816-1882 01.png"/>
          <p:cNvPicPr>
            <a:picLocks noChangeAspect="1"/>
          </p:cNvPicPr>
          <p:nvPr/>
        </p:nvPicPr>
        <p:blipFill>
          <a:blip r:embed="rId3"/>
          <a:srcRect/>
          <a:stretch>
            <a:fillRect/>
          </a:stretch>
        </p:blipFill>
        <p:spPr bwMode="auto">
          <a:xfrm>
            <a:off x="5214938" y="1736725"/>
            <a:ext cx="3236912" cy="48355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1" descr="Gliddon's Indigenous races of the earth - 1857 demonstrating that black people ranked between white people and chimpanzees intellectually.jpg"/>
          <p:cNvPicPr>
            <a:picLocks noChangeAspect="1"/>
          </p:cNvPicPr>
          <p:nvPr/>
        </p:nvPicPr>
        <p:blipFill>
          <a:blip r:embed="rId2"/>
          <a:srcRect/>
          <a:stretch>
            <a:fillRect/>
          </a:stretch>
        </p:blipFill>
        <p:spPr bwMode="auto">
          <a:xfrm>
            <a:off x="0" y="0"/>
            <a:ext cx="4183063" cy="6858000"/>
          </a:xfrm>
          <a:prstGeom prst="rect">
            <a:avLst/>
          </a:prstGeom>
          <a:noFill/>
          <a:ln w="9525">
            <a:noFill/>
            <a:miter lim="800000"/>
            <a:headEnd/>
            <a:tailEnd/>
          </a:ln>
        </p:spPr>
      </p:pic>
      <p:pic>
        <p:nvPicPr>
          <p:cNvPr id="19458" name="Picture 2" descr="gobineau 2.png"/>
          <p:cNvPicPr>
            <a:picLocks noChangeAspect="1"/>
          </p:cNvPicPr>
          <p:nvPr/>
        </p:nvPicPr>
        <p:blipFill>
          <a:blip r:embed="rId3"/>
          <a:srcRect/>
          <a:stretch>
            <a:fillRect/>
          </a:stretch>
        </p:blipFill>
        <p:spPr bwMode="auto">
          <a:xfrm>
            <a:off x="5429250" y="2332038"/>
            <a:ext cx="2771775" cy="4525962"/>
          </a:xfrm>
          <a:prstGeom prst="rect">
            <a:avLst/>
          </a:prstGeom>
          <a:noFill/>
          <a:ln w="9525">
            <a:noFill/>
            <a:miter lim="800000"/>
            <a:headEnd/>
            <a:tailEnd/>
          </a:ln>
        </p:spPr>
      </p:pic>
      <p:sp>
        <p:nvSpPr>
          <p:cNvPr id="19459" name="TextBox 3"/>
          <p:cNvSpPr txBox="1">
            <a:spLocks noChangeArrowheads="1"/>
          </p:cNvSpPr>
          <p:nvPr/>
        </p:nvSpPr>
        <p:spPr bwMode="auto">
          <a:xfrm>
            <a:off x="4357688" y="0"/>
            <a:ext cx="4786312" cy="2308225"/>
          </a:xfrm>
          <a:prstGeom prst="rect">
            <a:avLst/>
          </a:prstGeom>
          <a:noFill/>
          <a:ln w="9525">
            <a:noFill/>
            <a:miter lim="800000"/>
            <a:headEnd/>
            <a:tailEnd/>
          </a:ln>
        </p:spPr>
        <p:txBody>
          <a:bodyPr>
            <a:spAutoFit/>
          </a:bodyPr>
          <a:lstStyle/>
          <a:p>
            <a:r>
              <a:rPr lang="en-GB" b="1">
                <a:cs typeface="Arial" charset="0"/>
              </a:rPr>
              <a:t>George Robins Gliddon </a:t>
            </a:r>
          </a:p>
          <a:p>
            <a:r>
              <a:rPr lang="en-GB" b="1">
                <a:cs typeface="Arial" charset="0"/>
              </a:rPr>
              <a:t>(1809–1857)</a:t>
            </a:r>
          </a:p>
          <a:p>
            <a:endParaRPr lang="en-GB" b="1">
              <a:cs typeface="Arial" charset="0"/>
            </a:endParaRPr>
          </a:p>
          <a:p>
            <a:r>
              <a:rPr lang="en-GB" b="1">
                <a:cs typeface="Arial" charset="0"/>
              </a:rPr>
              <a:t>1857 - </a:t>
            </a:r>
            <a:r>
              <a:rPr lang="en-GB" b="1" i="1">
                <a:cs typeface="Arial" charset="0"/>
              </a:rPr>
              <a:t>Indigenous races of the earth</a:t>
            </a:r>
            <a:r>
              <a:rPr lang="en-GB" b="1">
                <a:cs typeface="Arial" charset="0"/>
              </a:rPr>
              <a:t> </a:t>
            </a:r>
          </a:p>
          <a:p>
            <a:endParaRPr lang="en-GB" b="1">
              <a:cs typeface="Arial" charset="0"/>
            </a:endParaRPr>
          </a:p>
          <a:p>
            <a:r>
              <a:rPr lang="en-GB" b="1">
                <a:cs typeface="Arial" charset="0"/>
              </a:rPr>
              <a:t>demonstrating that black people ranked between white people and chimpanzees intellectually</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1" name="Picture 1" descr="darwin.png"/>
          <p:cNvPicPr>
            <a:picLocks noChangeAspect="1"/>
          </p:cNvPicPr>
          <p:nvPr/>
        </p:nvPicPr>
        <p:blipFill>
          <a:blip r:embed="rId2"/>
          <a:srcRect/>
          <a:stretch>
            <a:fillRect/>
          </a:stretch>
        </p:blipFill>
        <p:spPr bwMode="auto">
          <a:xfrm>
            <a:off x="0" y="0"/>
            <a:ext cx="9167813" cy="6858000"/>
          </a:xfrm>
          <a:prstGeom prst="rect">
            <a:avLst/>
          </a:prstGeom>
          <a:noFill/>
          <a:ln w="9525">
            <a:noFill/>
            <a:miter lim="800000"/>
            <a:headEnd/>
            <a:tailEnd/>
          </a:ln>
        </p:spPr>
      </p:pic>
      <p:sp>
        <p:nvSpPr>
          <p:cNvPr id="20482" name="TextBox 2"/>
          <p:cNvSpPr txBox="1">
            <a:spLocks noChangeArrowheads="1"/>
          </p:cNvSpPr>
          <p:nvPr/>
        </p:nvSpPr>
        <p:spPr bwMode="auto">
          <a:xfrm>
            <a:off x="5715000" y="142875"/>
            <a:ext cx="3286125" cy="1477963"/>
          </a:xfrm>
          <a:prstGeom prst="rect">
            <a:avLst/>
          </a:prstGeom>
          <a:noFill/>
          <a:ln w="9525">
            <a:noFill/>
            <a:miter lim="800000"/>
            <a:headEnd/>
            <a:tailEnd/>
          </a:ln>
        </p:spPr>
        <p:txBody>
          <a:bodyPr>
            <a:spAutoFit/>
          </a:bodyPr>
          <a:lstStyle/>
          <a:p>
            <a:r>
              <a:rPr lang="en-GB" b="1">
                <a:cs typeface="Arial" charset="0"/>
              </a:rPr>
              <a:t>Charles Robert Darwin </a:t>
            </a:r>
          </a:p>
          <a:p>
            <a:r>
              <a:rPr lang="en-GB" b="1">
                <a:cs typeface="Arial" charset="0"/>
              </a:rPr>
              <a:t>(1809 – 1882)</a:t>
            </a:r>
          </a:p>
          <a:p>
            <a:endParaRPr lang="en-GB" b="1">
              <a:cs typeface="Arial" charset="0"/>
            </a:endParaRPr>
          </a:p>
          <a:p>
            <a:endParaRPr lang="en-GB" b="1">
              <a:cs typeface="Arial" charset="0"/>
            </a:endParaRPr>
          </a:p>
          <a:p>
            <a:r>
              <a:rPr lang="en-GB" b="1">
                <a:cs typeface="Arial" charset="0"/>
              </a:rPr>
              <a:t>1859 – </a:t>
            </a:r>
            <a:r>
              <a:rPr lang="en-GB" b="1" i="1">
                <a:cs typeface="Arial" charset="0"/>
              </a:rPr>
              <a:t>Origin of Species</a:t>
            </a:r>
          </a:p>
        </p:txBody>
      </p:sp>
      <p:pic>
        <p:nvPicPr>
          <p:cNvPr id="20483" name="Picture 3" descr="Jean Baptiste Lamarck -  History Third Reich - Peter Crawford.jpg"/>
          <p:cNvPicPr>
            <a:picLocks noChangeAspect="1"/>
          </p:cNvPicPr>
          <p:nvPr/>
        </p:nvPicPr>
        <p:blipFill>
          <a:blip r:embed="rId3"/>
          <a:srcRect/>
          <a:stretch>
            <a:fillRect/>
          </a:stretch>
        </p:blipFill>
        <p:spPr bwMode="auto">
          <a:xfrm>
            <a:off x="6572250" y="2928938"/>
            <a:ext cx="2405063" cy="3000375"/>
          </a:xfrm>
          <a:prstGeom prst="rect">
            <a:avLst/>
          </a:prstGeom>
          <a:noFill/>
          <a:ln w="9525">
            <a:noFill/>
            <a:miter lim="800000"/>
            <a:headEnd/>
            <a:tailEnd/>
          </a:ln>
        </p:spPr>
      </p:pic>
      <p:sp>
        <p:nvSpPr>
          <p:cNvPr id="20484" name="TextBox 4"/>
          <p:cNvSpPr txBox="1">
            <a:spLocks noChangeArrowheads="1"/>
          </p:cNvSpPr>
          <p:nvPr/>
        </p:nvSpPr>
        <p:spPr bwMode="auto">
          <a:xfrm>
            <a:off x="6432550" y="6000750"/>
            <a:ext cx="2711450" cy="646113"/>
          </a:xfrm>
          <a:prstGeom prst="rect">
            <a:avLst/>
          </a:prstGeom>
          <a:noFill/>
          <a:ln w="9525">
            <a:noFill/>
            <a:miter lim="800000"/>
            <a:headEnd/>
            <a:tailEnd/>
          </a:ln>
        </p:spPr>
        <p:txBody>
          <a:bodyPr wrap="none">
            <a:spAutoFit/>
          </a:bodyPr>
          <a:lstStyle/>
          <a:p>
            <a:r>
              <a:rPr lang="en-GB" b="1">
                <a:cs typeface="Arial" charset="0"/>
              </a:rPr>
              <a:t>Jean-Baptiste Lamarck</a:t>
            </a:r>
          </a:p>
          <a:p>
            <a:r>
              <a:rPr lang="en-GB" b="1">
                <a:cs typeface="Arial" charset="0"/>
              </a:rPr>
              <a:t>1744 - 1829</a:t>
            </a:r>
          </a:p>
        </p:txBody>
      </p:sp>
      <p:sp>
        <p:nvSpPr>
          <p:cNvPr id="20485" name="TextBox 5"/>
          <p:cNvSpPr txBox="1">
            <a:spLocks noChangeArrowheads="1"/>
          </p:cNvSpPr>
          <p:nvPr/>
        </p:nvSpPr>
        <p:spPr bwMode="auto">
          <a:xfrm>
            <a:off x="571500" y="4271963"/>
            <a:ext cx="3429000" cy="2586037"/>
          </a:xfrm>
          <a:prstGeom prst="rect">
            <a:avLst/>
          </a:prstGeom>
          <a:noFill/>
          <a:ln w="9525">
            <a:noFill/>
            <a:miter lim="800000"/>
            <a:headEnd/>
            <a:tailEnd/>
          </a:ln>
        </p:spPr>
        <p:txBody>
          <a:bodyPr>
            <a:spAutoFit/>
          </a:bodyPr>
          <a:lstStyle/>
          <a:p>
            <a:r>
              <a:rPr lang="en-GB" b="1">
                <a:solidFill>
                  <a:schemeClr val="bg1"/>
                </a:solidFill>
                <a:cs typeface="Arial" charset="0"/>
              </a:rPr>
              <a:t>At some future period, not very distant as measured by centuries, the civilized races of man will almost certainly exterminate and replace the savage races throughout the world.”</a:t>
            </a:r>
          </a:p>
          <a:p>
            <a:r>
              <a:rPr lang="en-GB" b="1">
                <a:solidFill>
                  <a:schemeClr val="bg1"/>
                </a:solidFill>
                <a:cs typeface="Arial" charset="0"/>
              </a:rPr>
              <a:t>– Charles Darwin, </a:t>
            </a:r>
            <a:r>
              <a:rPr lang="en-GB" b="1" i="1">
                <a:solidFill>
                  <a:schemeClr val="bg1"/>
                </a:solidFill>
                <a:cs typeface="Arial" charset="0"/>
              </a:rPr>
              <a:t>On the Descent of Man</a:t>
            </a:r>
            <a:r>
              <a:rPr lang="en-GB" b="1">
                <a:solidFill>
                  <a:schemeClr val="bg1"/>
                </a:solidFill>
                <a:cs typeface="Arial" charset="0"/>
              </a:rPr>
              <a:t> (1871)</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1" descr="1869 Charles Darwin’s cousin, Francis Galton, publishes Hereditary Genius which argues for the innate superiority of the English upper classes.png"/>
          <p:cNvPicPr>
            <a:picLocks noChangeAspect="1"/>
          </p:cNvPicPr>
          <p:nvPr/>
        </p:nvPicPr>
        <p:blipFill>
          <a:blip r:embed="rId2"/>
          <a:srcRect/>
          <a:stretch>
            <a:fillRect/>
          </a:stretch>
        </p:blipFill>
        <p:spPr bwMode="auto">
          <a:xfrm>
            <a:off x="0" y="0"/>
            <a:ext cx="4124325" cy="6858000"/>
          </a:xfrm>
          <a:prstGeom prst="rect">
            <a:avLst/>
          </a:prstGeom>
          <a:noFill/>
          <a:ln w="9525">
            <a:noFill/>
            <a:miter lim="800000"/>
            <a:headEnd/>
            <a:tailEnd/>
          </a:ln>
        </p:spPr>
      </p:pic>
      <p:pic>
        <p:nvPicPr>
          <p:cNvPr id="21506" name="Picture 2" descr="1882 Alphonse Bertillon develops an anthropometric system for the idenification of criminals.png"/>
          <p:cNvPicPr>
            <a:picLocks noChangeAspect="1"/>
          </p:cNvPicPr>
          <p:nvPr/>
        </p:nvPicPr>
        <p:blipFill>
          <a:blip r:embed="rId3"/>
          <a:srcRect/>
          <a:stretch>
            <a:fillRect/>
          </a:stretch>
        </p:blipFill>
        <p:spPr bwMode="auto">
          <a:xfrm>
            <a:off x="4275138" y="0"/>
            <a:ext cx="4868862" cy="5500688"/>
          </a:xfrm>
          <a:prstGeom prst="rect">
            <a:avLst/>
          </a:prstGeom>
          <a:noFill/>
          <a:ln w="9525">
            <a:noFill/>
            <a:miter lim="800000"/>
            <a:headEnd/>
            <a:tailEnd/>
          </a:ln>
        </p:spPr>
      </p:pic>
      <p:sp>
        <p:nvSpPr>
          <p:cNvPr id="21507" name="TextBox 3"/>
          <p:cNvSpPr txBox="1">
            <a:spLocks noChangeArrowheads="1"/>
          </p:cNvSpPr>
          <p:nvPr/>
        </p:nvSpPr>
        <p:spPr bwMode="auto">
          <a:xfrm>
            <a:off x="4214813" y="5572125"/>
            <a:ext cx="4786312" cy="1200150"/>
          </a:xfrm>
          <a:prstGeom prst="rect">
            <a:avLst/>
          </a:prstGeom>
          <a:noFill/>
          <a:ln w="9525">
            <a:noFill/>
            <a:miter lim="800000"/>
            <a:headEnd/>
            <a:tailEnd/>
          </a:ln>
        </p:spPr>
        <p:txBody>
          <a:bodyPr>
            <a:spAutoFit/>
          </a:bodyPr>
          <a:lstStyle/>
          <a:p>
            <a:r>
              <a:rPr lang="en-GB" sz="1200" b="1">
                <a:cs typeface="Arial" charset="0"/>
              </a:rPr>
              <a:t>1869 Charles Darwin’s cousin, Francis Galton, publishes </a:t>
            </a:r>
            <a:r>
              <a:rPr lang="en-GB" sz="1200" b="1" i="1">
                <a:cs typeface="Arial" charset="0"/>
              </a:rPr>
              <a:t>Hereditary Genius </a:t>
            </a:r>
            <a:r>
              <a:rPr lang="en-GB" sz="1200" b="1">
                <a:cs typeface="Arial" charset="0"/>
              </a:rPr>
              <a:t>which argues for the innate superiority of the English upper classes</a:t>
            </a:r>
          </a:p>
          <a:p>
            <a:endParaRPr lang="en-GB" sz="1200" b="1">
              <a:cs typeface="Arial" charset="0"/>
            </a:endParaRPr>
          </a:p>
          <a:p>
            <a:r>
              <a:rPr lang="en-GB" sz="1200" b="1">
                <a:cs typeface="Arial" charset="0"/>
              </a:rPr>
              <a:t>1882 Alphonse Bertillon develops an anthropometric system for the idenification of criminals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1" descr="1910 US Eugenics Record Office founded.png"/>
          <p:cNvPicPr>
            <a:picLocks noChangeAspect="1"/>
          </p:cNvPicPr>
          <p:nvPr/>
        </p:nvPicPr>
        <p:blipFill>
          <a:blip r:embed="rId2">
            <a:lum bright="-14000" contrast="-58000"/>
          </a:blip>
          <a:srcRect/>
          <a:stretch>
            <a:fillRect/>
          </a:stretch>
        </p:blipFill>
        <p:spPr bwMode="auto">
          <a:xfrm>
            <a:off x="3214688" y="0"/>
            <a:ext cx="5929312" cy="4000500"/>
          </a:xfrm>
          <a:prstGeom prst="rect">
            <a:avLst/>
          </a:prstGeom>
          <a:noFill/>
          <a:ln w="9525">
            <a:noFill/>
            <a:miter lim="800000"/>
            <a:headEnd/>
            <a:tailEnd/>
          </a:ln>
        </p:spPr>
      </p:pic>
      <p:pic>
        <p:nvPicPr>
          <p:cNvPr id="22530" name="Picture 2" descr="Francis Galton.png"/>
          <p:cNvPicPr>
            <a:picLocks noChangeAspect="1"/>
          </p:cNvPicPr>
          <p:nvPr/>
        </p:nvPicPr>
        <p:blipFill>
          <a:blip r:embed="rId3"/>
          <a:srcRect/>
          <a:stretch>
            <a:fillRect/>
          </a:stretch>
        </p:blipFill>
        <p:spPr bwMode="auto">
          <a:xfrm>
            <a:off x="0" y="0"/>
            <a:ext cx="3214688" cy="3976688"/>
          </a:xfrm>
          <a:prstGeom prst="rect">
            <a:avLst/>
          </a:prstGeom>
          <a:noFill/>
          <a:ln w="9525">
            <a:noFill/>
            <a:miter lim="800000"/>
            <a:headEnd/>
            <a:tailEnd/>
          </a:ln>
        </p:spPr>
      </p:pic>
      <p:pic>
        <p:nvPicPr>
          <p:cNvPr id="22531" name="Picture 3" descr="Galton class eugenics.png"/>
          <p:cNvPicPr>
            <a:picLocks noChangeAspect="1"/>
          </p:cNvPicPr>
          <p:nvPr/>
        </p:nvPicPr>
        <p:blipFill>
          <a:blip r:embed="rId4"/>
          <a:srcRect/>
          <a:stretch>
            <a:fillRect/>
          </a:stretch>
        </p:blipFill>
        <p:spPr bwMode="auto">
          <a:xfrm>
            <a:off x="0" y="4071938"/>
            <a:ext cx="9144000" cy="2601912"/>
          </a:xfrm>
          <a:prstGeom prst="rect">
            <a:avLst/>
          </a:prstGeom>
          <a:noFill/>
          <a:ln w="9525">
            <a:noFill/>
            <a:miter lim="800000"/>
            <a:headEnd/>
            <a:tailEnd/>
          </a:ln>
        </p:spPr>
      </p:pic>
      <p:sp>
        <p:nvSpPr>
          <p:cNvPr id="22532" name="TextBox 4"/>
          <p:cNvSpPr txBox="1">
            <a:spLocks noChangeArrowheads="1"/>
          </p:cNvSpPr>
          <p:nvPr/>
        </p:nvSpPr>
        <p:spPr bwMode="auto">
          <a:xfrm>
            <a:off x="428625" y="4071938"/>
            <a:ext cx="1865313" cy="646112"/>
          </a:xfrm>
          <a:prstGeom prst="rect">
            <a:avLst/>
          </a:prstGeom>
          <a:noFill/>
          <a:ln w="9525">
            <a:noFill/>
            <a:miter lim="800000"/>
            <a:headEnd/>
            <a:tailEnd/>
          </a:ln>
        </p:spPr>
        <p:txBody>
          <a:bodyPr wrap="none">
            <a:spAutoFit/>
          </a:bodyPr>
          <a:lstStyle/>
          <a:p>
            <a:r>
              <a:rPr lang="en-GB" b="1">
                <a:cs typeface="Arial" charset="0"/>
              </a:rPr>
              <a:t>Francis Galton </a:t>
            </a:r>
          </a:p>
          <a:p>
            <a:r>
              <a:rPr lang="en-GB" b="1">
                <a:cs typeface="Arial" charset="0"/>
              </a:rPr>
              <a:t>(1822 – 1911)</a:t>
            </a:r>
          </a:p>
        </p:txBody>
      </p:sp>
      <p:sp>
        <p:nvSpPr>
          <p:cNvPr id="22533" name="TextBox 5"/>
          <p:cNvSpPr txBox="1">
            <a:spLocks noChangeArrowheads="1"/>
          </p:cNvSpPr>
          <p:nvPr/>
        </p:nvSpPr>
        <p:spPr bwMode="auto">
          <a:xfrm>
            <a:off x="3286125" y="1071563"/>
            <a:ext cx="5857875" cy="3140075"/>
          </a:xfrm>
          <a:prstGeom prst="rect">
            <a:avLst/>
          </a:prstGeom>
          <a:noFill/>
          <a:ln w="9525">
            <a:noFill/>
            <a:miter lim="800000"/>
            <a:headEnd/>
            <a:tailEnd/>
          </a:ln>
        </p:spPr>
        <p:txBody>
          <a:bodyPr>
            <a:spAutoFit/>
          </a:bodyPr>
          <a:lstStyle/>
          <a:p>
            <a:r>
              <a:rPr lang="en-GB" b="1">
                <a:solidFill>
                  <a:schemeClr val="bg1"/>
                </a:solidFill>
                <a:cs typeface="Arial" charset="0"/>
              </a:rPr>
              <a:t>Eugenics was a concept adhered to by many thinkers in the 1910s, 1920s, and 1930s, such as Margaret Sanger, Marie Stopes, H. G. Wells, Woodrow Wilson, Theodore Roosevelt, Emile Zola, George Bernard Shaw, John Maynard Keynes, John Harvey Kellogg, Linus Pauling and Sidney Webb.</a:t>
            </a:r>
            <a:br>
              <a:rPr lang="en-GB" b="1">
                <a:solidFill>
                  <a:schemeClr val="bg1"/>
                </a:solidFill>
                <a:cs typeface="Arial" charset="0"/>
              </a:rPr>
            </a:br>
            <a:endParaRPr lang="en-GB" b="1">
              <a:solidFill>
                <a:schemeClr val="bg1"/>
              </a:solidFill>
              <a:cs typeface="Arial" charset="0"/>
            </a:endParaRPr>
          </a:p>
          <a:p>
            <a:r>
              <a:rPr lang="en-GB" b="1">
                <a:solidFill>
                  <a:schemeClr val="bg1"/>
                </a:solidFill>
                <a:cs typeface="Arial" charset="0"/>
              </a:rPr>
              <a:t>Aldous Huxley’s best-selling novel </a:t>
            </a:r>
            <a:r>
              <a:rPr lang="en-GB" b="1" i="1">
                <a:solidFill>
                  <a:schemeClr val="bg1"/>
                </a:solidFill>
                <a:cs typeface="Arial" charset="0"/>
              </a:rPr>
              <a:t>Brave New World</a:t>
            </a:r>
            <a:r>
              <a:rPr lang="en-GB" b="1">
                <a:solidFill>
                  <a:schemeClr val="bg1"/>
                </a:solidFill>
                <a:cs typeface="Arial" charset="0"/>
              </a:rPr>
              <a:t>, about a future society based on eugenics, was published in 1932.</a:t>
            </a:r>
            <a:br>
              <a:rPr lang="en-GB" b="1">
                <a:solidFill>
                  <a:schemeClr val="bg1"/>
                </a:solidFill>
                <a:cs typeface="Arial" charset="0"/>
              </a:rPr>
            </a:br>
            <a:endParaRPr lang="en-GB" b="1">
              <a:solidFill>
                <a:schemeClr val="bg1"/>
              </a:solidFill>
              <a:cs typeface="Arial"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3" descr="Houston Stewart Chamberlain.png"/>
          <p:cNvPicPr>
            <a:picLocks noChangeAspect="1"/>
          </p:cNvPicPr>
          <p:nvPr/>
        </p:nvPicPr>
        <p:blipFill>
          <a:blip r:embed="rId2">
            <a:lum bright="-12000" contrast="-36000"/>
          </a:blip>
          <a:srcRect/>
          <a:stretch>
            <a:fillRect/>
          </a:stretch>
        </p:blipFill>
        <p:spPr bwMode="auto">
          <a:xfrm>
            <a:off x="0" y="0"/>
            <a:ext cx="5643563" cy="6858000"/>
          </a:xfrm>
          <a:prstGeom prst="rect">
            <a:avLst/>
          </a:prstGeom>
          <a:noFill/>
          <a:ln w="9525">
            <a:noFill/>
            <a:miter lim="800000"/>
            <a:headEnd/>
            <a:tailEnd/>
          </a:ln>
        </p:spPr>
      </p:pic>
      <p:sp>
        <p:nvSpPr>
          <p:cNvPr id="24578" name="TextBox 4"/>
          <p:cNvSpPr txBox="1">
            <a:spLocks noChangeArrowheads="1"/>
          </p:cNvSpPr>
          <p:nvPr/>
        </p:nvSpPr>
        <p:spPr bwMode="auto">
          <a:xfrm>
            <a:off x="5643563" y="285750"/>
            <a:ext cx="3500437" cy="646113"/>
          </a:xfrm>
          <a:prstGeom prst="rect">
            <a:avLst/>
          </a:prstGeom>
          <a:noFill/>
          <a:ln w="9525">
            <a:noFill/>
            <a:miter lim="800000"/>
            <a:headEnd/>
            <a:tailEnd/>
          </a:ln>
        </p:spPr>
        <p:txBody>
          <a:bodyPr>
            <a:spAutoFit/>
          </a:bodyPr>
          <a:lstStyle/>
          <a:p>
            <a:r>
              <a:rPr lang="en-GB" b="1">
                <a:cs typeface="Arial" charset="0"/>
              </a:rPr>
              <a:t>Houston Stewart Chamberlain </a:t>
            </a:r>
          </a:p>
          <a:p>
            <a:r>
              <a:rPr lang="en-GB" b="1">
                <a:cs typeface="Arial" charset="0"/>
              </a:rPr>
              <a:t>(1855 – 1927)</a:t>
            </a:r>
          </a:p>
        </p:txBody>
      </p:sp>
      <p:sp>
        <p:nvSpPr>
          <p:cNvPr id="24579" name="TextBox 6"/>
          <p:cNvSpPr txBox="1">
            <a:spLocks noChangeArrowheads="1"/>
          </p:cNvSpPr>
          <p:nvPr/>
        </p:nvSpPr>
        <p:spPr bwMode="auto">
          <a:xfrm>
            <a:off x="0" y="142875"/>
            <a:ext cx="3214688" cy="5078413"/>
          </a:xfrm>
          <a:prstGeom prst="rect">
            <a:avLst/>
          </a:prstGeom>
          <a:noFill/>
          <a:ln w="9525">
            <a:noFill/>
            <a:miter lim="800000"/>
            <a:headEnd/>
            <a:tailEnd/>
          </a:ln>
        </p:spPr>
        <p:txBody>
          <a:bodyPr>
            <a:spAutoFit/>
          </a:bodyPr>
          <a:lstStyle/>
          <a:p>
            <a:r>
              <a:rPr lang="en-GB" b="1">
                <a:solidFill>
                  <a:schemeClr val="bg1"/>
                </a:solidFill>
                <a:cs typeface="Arial" charset="0"/>
              </a:rPr>
              <a:t>Certain anthropologists would fain teach us that all races are equally gifted; we point to history and answer: that is a lie! The races of mankind are markedly different in the nature and also in the extent of their gifts, and the Germanic races belong to the most highly gifted group, the group usually termed Aryan... Physically and mentally the Aryans are pre-eminent among all peoples; for that reason they are by right ... the lords of the world. </a:t>
            </a:r>
          </a:p>
        </p:txBody>
      </p:sp>
      <p:pic>
        <p:nvPicPr>
          <p:cNvPr id="24580" name="Picture 7" descr="foundations.png"/>
          <p:cNvPicPr>
            <a:picLocks noChangeAspect="1"/>
          </p:cNvPicPr>
          <p:nvPr/>
        </p:nvPicPr>
        <p:blipFill>
          <a:blip r:embed="rId3"/>
          <a:srcRect/>
          <a:stretch>
            <a:fillRect/>
          </a:stretch>
        </p:blipFill>
        <p:spPr bwMode="auto">
          <a:xfrm>
            <a:off x="6000750" y="1214438"/>
            <a:ext cx="2690813" cy="3300412"/>
          </a:xfrm>
          <a:prstGeom prst="rect">
            <a:avLst/>
          </a:prstGeom>
          <a:noFill/>
          <a:ln w="9525">
            <a:noFill/>
            <a:miter lim="800000"/>
            <a:headEnd/>
            <a:tailEnd/>
          </a:ln>
        </p:spPr>
      </p:pic>
      <p:sp>
        <p:nvSpPr>
          <p:cNvPr id="24581" name="TextBox 8"/>
          <p:cNvSpPr txBox="1">
            <a:spLocks noChangeArrowheads="1"/>
          </p:cNvSpPr>
          <p:nvPr/>
        </p:nvSpPr>
        <p:spPr bwMode="auto">
          <a:xfrm>
            <a:off x="3357563" y="3995738"/>
            <a:ext cx="2286000" cy="2862262"/>
          </a:xfrm>
          <a:prstGeom prst="rect">
            <a:avLst/>
          </a:prstGeom>
          <a:noFill/>
          <a:ln w="9525">
            <a:noFill/>
            <a:miter lim="800000"/>
            <a:headEnd/>
            <a:tailEnd/>
          </a:ln>
        </p:spPr>
        <p:txBody>
          <a:bodyPr>
            <a:spAutoFit/>
          </a:bodyPr>
          <a:lstStyle/>
          <a:p>
            <a:r>
              <a:rPr lang="en-GB" b="1" i="1">
                <a:solidFill>
                  <a:schemeClr val="bg1"/>
                </a:solidFill>
                <a:cs typeface="Arial" charset="0"/>
              </a:rPr>
              <a:t>All historically great races and nations have been produced by mixing; but wherever the difference of type is too great to be bridged over, then we have mongrels.</a:t>
            </a:r>
          </a:p>
        </p:txBody>
      </p:sp>
      <p:sp>
        <p:nvSpPr>
          <p:cNvPr id="24582" name="TextBox 9"/>
          <p:cNvSpPr txBox="1">
            <a:spLocks noChangeArrowheads="1"/>
          </p:cNvSpPr>
          <p:nvPr/>
        </p:nvSpPr>
        <p:spPr bwMode="auto">
          <a:xfrm>
            <a:off x="5786438" y="4929188"/>
            <a:ext cx="3357562" cy="1200150"/>
          </a:xfrm>
          <a:prstGeom prst="rect">
            <a:avLst/>
          </a:prstGeom>
          <a:noFill/>
          <a:ln w="9525">
            <a:noFill/>
            <a:miter lim="800000"/>
            <a:headEnd/>
            <a:tailEnd/>
          </a:ln>
        </p:spPr>
        <p:txBody>
          <a:bodyPr>
            <a:spAutoFit/>
          </a:bodyPr>
          <a:lstStyle/>
          <a:p>
            <a:r>
              <a:rPr lang="en-GB" b="1">
                <a:cs typeface="Arial" charset="0"/>
              </a:rPr>
              <a:t>1899</a:t>
            </a:r>
            <a:r>
              <a:rPr lang="en-GB" b="1" i="1">
                <a:cs typeface="Arial" charset="0"/>
              </a:rPr>
              <a:t> - The Foundations of the Nineteenth Century</a:t>
            </a:r>
            <a:r>
              <a:rPr lang="en-GB" b="1">
                <a:cs typeface="Arial" charset="0"/>
              </a:rPr>
              <a:t> </a:t>
            </a:r>
          </a:p>
          <a:p>
            <a:r>
              <a:rPr lang="en-GB" b="1">
                <a:cs typeface="Arial" charset="0"/>
              </a:rPr>
              <a:t>(</a:t>
            </a:r>
            <a:r>
              <a:rPr lang="en-GB" b="1" i="1">
                <a:cs typeface="Arial" charset="0"/>
              </a:rPr>
              <a:t>Die Grundlagen des neunzehnten Jahrhunderts</a:t>
            </a:r>
            <a:r>
              <a:rPr lang="en-GB" b="1">
                <a:cs typeface="Arial" charset="0"/>
              </a:rPr>
              <a:t>)</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1" name="Picture 1" descr="Eugen Fischer, director of the Kaiser Wilhelm Institute for Anthropology, Eugenics, and Human Heredity from 1927 to 1942.png"/>
          <p:cNvPicPr>
            <a:picLocks noChangeAspect="1"/>
          </p:cNvPicPr>
          <p:nvPr/>
        </p:nvPicPr>
        <p:blipFill>
          <a:blip r:embed="rId2">
            <a:lum bright="-12000" contrast="-34000"/>
          </a:blip>
          <a:srcRect/>
          <a:stretch>
            <a:fillRect/>
          </a:stretch>
        </p:blipFill>
        <p:spPr bwMode="auto">
          <a:xfrm>
            <a:off x="0" y="0"/>
            <a:ext cx="9223375" cy="6858000"/>
          </a:xfrm>
          <a:prstGeom prst="rect">
            <a:avLst/>
          </a:prstGeom>
          <a:noFill/>
          <a:ln w="9525">
            <a:noFill/>
            <a:miter lim="800000"/>
            <a:headEnd/>
            <a:tailEnd/>
          </a:ln>
        </p:spPr>
      </p:pic>
      <p:sp>
        <p:nvSpPr>
          <p:cNvPr id="30722" name="TextBox 2"/>
          <p:cNvSpPr txBox="1">
            <a:spLocks noChangeArrowheads="1"/>
          </p:cNvSpPr>
          <p:nvPr/>
        </p:nvSpPr>
        <p:spPr bwMode="auto">
          <a:xfrm>
            <a:off x="142875" y="142875"/>
            <a:ext cx="4500563" cy="2308225"/>
          </a:xfrm>
          <a:prstGeom prst="rect">
            <a:avLst/>
          </a:prstGeom>
          <a:noFill/>
          <a:ln w="9525">
            <a:noFill/>
            <a:miter lim="800000"/>
            <a:headEnd/>
            <a:tailEnd/>
          </a:ln>
        </p:spPr>
        <p:txBody>
          <a:bodyPr>
            <a:spAutoFit/>
          </a:bodyPr>
          <a:lstStyle/>
          <a:p>
            <a:r>
              <a:rPr lang="en-GB" b="1">
                <a:solidFill>
                  <a:schemeClr val="bg1"/>
                </a:solidFill>
                <a:cs typeface="Arial" charset="0"/>
              </a:rPr>
              <a:t>Eugen Fischer (1874 – 1967) </a:t>
            </a:r>
          </a:p>
          <a:p>
            <a:endParaRPr lang="en-GB" b="1">
              <a:solidFill>
                <a:schemeClr val="bg1"/>
              </a:solidFill>
              <a:cs typeface="Arial" charset="0"/>
            </a:endParaRPr>
          </a:p>
          <a:p>
            <a:r>
              <a:rPr lang="en-GB" b="1">
                <a:solidFill>
                  <a:schemeClr val="bg1"/>
                </a:solidFill>
                <a:cs typeface="Arial" charset="0"/>
              </a:rPr>
              <a:t>Director of the Kaiser Wilhelm Institute for Anthropology, Eugenics, and Human Heredity 1927 to 1942</a:t>
            </a:r>
          </a:p>
          <a:p>
            <a:endParaRPr lang="en-GB" b="1">
              <a:solidFill>
                <a:schemeClr val="bg1"/>
              </a:solidFill>
              <a:cs typeface="Arial" charset="0"/>
            </a:endParaRPr>
          </a:p>
          <a:p>
            <a:r>
              <a:rPr lang="en-GB" b="1">
                <a:solidFill>
                  <a:schemeClr val="bg1"/>
                </a:solidFill>
                <a:cs typeface="Arial" charset="0"/>
              </a:rPr>
              <a:t>Worked closely with Charles Davenport</a:t>
            </a:r>
          </a:p>
          <a:p>
            <a:r>
              <a:rPr lang="en-GB" b="1">
                <a:solidFill>
                  <a:schemeClr val="bg1"/>
                </a:solidFill>
                <a:cs typeface="Arial" charset="0"/>
              </a:rPr>
              <a:t>American eugenicist</a:t>
            </a:r>
          </a:p>
        </p:txBody>
      </p:sp>
      <p:sp>
        <p:nvSpPr>
          <p:cNvPr id="30723" name="TextBox 3"/>
          <p:cNvSpPr txBox="1">
            <a:spLocks noChangeArrowheads="1"/>
          </p:cNvSpPr>
          <p:nvPr/>
        </p:nvSpPr>
        <p:spPr bwMode="auto">
          <a:xfrm>
            <a:off x="214313" y="4071938"/>
            <a:ext cx="8929687" cy="2586037"/>
          </a:xfrm>
          <a:prstGeom prst="rect">
            <a:avLst/>
          </a:prstGeom>
          <a:noFill/>
          <a:ln w="9525">
            <a:noFill/>
            <a:miter lim="800000"/>
            <a:headEnd/>
            <a:tailEnd/>
          </a:ln>
        </p:spPr>
        <p:txBody>
          <a:bodyPr>
            <a:spAutoFit/>
          </a:bodyPr>
          <a:lstStyle/>
          <a:p>
            <a:r>
              <a:rPr lang="en-GB" b="1">
                <a:solidFill>
                  <a:schemeClr val="bg1"/>
                </a:solidFill>
                <a:cs typeface="Arial" charset="0"/>
              </a:rPr>
              <a:t>1908 studied the "Rehoboth bastards", offspring of German or Boer fathers and African women in Rehoboth, present-day Namibia. </a:t>
            </a:r>
          </a:p>
          <a:p>
            <a:endParaRPr lang="en-GB" b="1">
              <a:solidFill>
                <a:schemeClr val="bg1"/>
              </a:solidFill>
              <a:cs typeface="Arial" charset="0"/>
            </a:endParaRPr>
          </a:p>
          <a:p>
            <a:r>
              <a:rPr lang="en-GB" b="1">
                <a:solidFill>
                  <a:schemeClr val="bg1"/>
                </a:solidFill>
                <a:cs typeface="Arial" charset="0"/>
              </a:rPr>
              <a:t>He argued that while the existing mixed-race (</a:t>
            </a:r>
            <a:r>
              <a:rPr lang="en-GB" b="1" i="1">
                <a:solidFill>
                  <a:schemeClr val="bg1"/>
                </a:solidFill>
                <a:cs typeface="Arial" charset="0"/>
              </a:rPr>
              <a:t>Mischling</a:t>
            </a:r>
            <a:r>
              <a:rPr lang="en-GB" b="1">
                <a:solidFill>
                  <a:schemeClr val="bg1"/>
                </a:solidFill>
                <a:cs typeface="Arial" charset="0"/>
              </a:rPr>
              <a:t>) descendants of the mixed marriages might be useful for Germany, he recommended that they should not continue to reproduce. </a:t>
            </a:r>
          </a:p>
          <a:p>
            <a:endParaRPr lang="en-GB" b="1">
              <a:solidFill>
                <a:schemeClr val="bg1"/>
              </a:solidFill>
              <a:cs typeface="Arial" charset="0"/>
            </a:endParaRPr>
          </a:p>
          <a:p>
            <a:r>
              <a:rPr lang="en-GB" b="1">
                <a:solidFill>
                  <a:schemeClr val="bg1"/>
                </a:solidFill>
                <a:cs typeface="Arial" charset="0"/>
              </a:rPr>
              <a:t>Fischer's recommendations were followed, and by 1912 interracial marriage was prohibited throughout the German colonies.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5" name="Picture 3" descr="Kossinna, Gustav"/>
          <p:cNvPicPr>
            <a:picLocks noChangeAspect="1" noChangeArrowheads="1"/>
          </p:cNvPicPr>
          <p:nvPr/>
        </p:nvPicPr>
        <p:blipFill>
          <a:blip r:embed="rId2"/>
          <a:srcRect/>
          <a:stretch>
            <a:fillRect/>
          </a:stretch>
        </p:blipFill>
        <p:spPr bwMode="auto">
          <a:xfrm>
            <a:off x="6143625" y="928688"/>
            <a:ext cx="2165350" cy="3527425"/>
          </a:xfrm>
          <a:prstGeom prst="rect">
            <a:avLst/>
          </a:prstGeom>
          <a:noFill/>
          <a:ln w="9525">
            <a:noFill/>
            <a:miter lim="800000"/>
            <a:headEnd/>
            <a:tailEnd/>
          </a:ln>
        </p:spPr>
      </p:pic>
      <p:pic>
        <p:nvPicPr>
          <p:cNvPr id="31746" name="Picture 4" descr="Kossinna, Gustav 02"/>
          <p:cNvPicPr>
            <a:picLocks noChangeAspect="1" noChangeArrowheads="1"/>
          </p:cNvPicPr>
          <p:nvPr/>
        </p:nvPicPr>
        <p:blipFill>
          <a:blip r:embed="rId3"/>
          <a:srcRect/>
          <a:stretch>
            <a:fillRect/>
          </a:stretch>
        </p:blipFill>
        <p:spPr bwMode="auto">
          <a:xfrm>
            <a:off x="0" y="0"/>
            <a:ext cx="4906963" cy="6858000"/>
          </a:xfrm>
          <a:prstGeom prst="rect">
            <a:avLst/>
          </a:prstGeom>
          <a:noFill/>
          <a:ln w="9525">
            <a:noFill/>
            <a:miter lim="800000"/>
            <a:headEnd/>
            <a:tailEnd/>
          </a:ln>
        </p:spPr>
      </p:pic>
      <p:sp>
        <p:nvSpPr>
          <p:cNvPr id="31747" name="Text Box 5"/>
          <p:cNvSpPr txBox="1">
            <a:spLocks noChangeArrowheads="1"/>
          </p:cNvSpPr>
          <p:nvPr/>
        </p:nvSpPr>
        <p:spPr bwMode="auto">
          <a:xfrm>
            <a:off x="5857875" y="142875"/>
            <a:ext cx="1992313" cy="646113"/>
          </a:xfrm>
          <a:prstGeom prst="rect">
            <a:avLst/>
          </a:prstGeom>
          <a:noFill/>
          <a:ln w="9525">
            <a:noFill/>
            <a:miter lim="800000"/>
            <a:headEnd/>
            <a:tailEnd/>
          </a:ln>
        </p:spPr>
        <p:txBody>
          <a:bodyPr wrap="none">
            <a:spAutoFit/>
          </a:bodyPr>
          <a:lstStyle/>
          <a:p>
            <a:pPr algn="ctr"/>
            <a:r>
              <a:rPr lang="en-GB">
                <a:cs typeface="Arial" charset="0"/>
              </a:rPr>
              <a:t>Gustav Kossinna </a:t>
            </a:r>
          </a:p>
          <a:p>
            <a:pPr algn="ctr"/>
            <a:r>
              <a:rPr lang="en-GB">
                <a:cs typeface="Arial" charset="0"/>
              </a:rPr>
              <a:t>(1858 – 1931)</a:t>
            </a:r>
            <a:endParaRPr lang="en-US">
              <a:cs typeface="Arial" charset="0"/>
            </a:endParaRPr>
          </a:p>
        </p:txBody>
      </p:sp>
      <p:sp>
        <p:nvSpPr>
          <p:cNvPr id="31748" name="Text Box 6"/>
          <p:cNvSpPr txBox="1">
            <a:spLocks noChangeArrowheads="1"/>
          </p:cNvSpPr>
          <p:nvPr/>
        </p:nvSpPr>
        <p:spPr bwMode="auto">
          <a:xfrm>
            <a:off x="5072063" y="4714875"/>
            <a:ext cx="3749675" cy="369888"/>
          </a:xfrm>
          <a:prstGeom prst="rect">
            <a:avLst/>
          </a:prstGeom>
          <a:noFill/>
          <a:ln w="9525">
            <a:noFill/>
            <a:miter lim="800000"/>
            <a:headEnd/>
            <a:tailEnd/>
          </a:ln>
        </p:spPr>
        <p:txBody>
          <a:bodyPr wrap="none">
            <a:spAutoFit/>
          </a:bodyPr>
          <a:lstStyle/>
          <a:p>
            <a:r>
              <a:rPr lang="en-GB" b="1">
                <a:cs typeface="Arial" charset="0"/>
              </a:rPr>
              <a:t>1911 ‘</a:t>
            </a:r>
            <a:r>
              <a:rPr lang="en-GB" b="1" i="1">
                <a:cs typeface="Arial" charset="0"/>
              </a:rPr>
              <a:t>The origin of the Germans</a:t>
            </a:r>
            <a:r>
              <a:rPr lang="en-GB" b="1">
                <a:cs typeface="Arial" charset="0"/>
              </a:rPr>
              <a:t>’</a:t>
            </a:r>
            <a:endParaRPr lang="en-US" b="1">
              <a:cs typeface="Arial" charset="0"/>
            </a:endParaRPr>
          </a:p>
        </p:txBody>
      </p:sp>
      <p:sp>
        <p:nvSpPr>
          <p:cNvPr id="31749" name="Text Box 8"/>
          <p:cNvSpPr txBox="1">
            <a:spLocks noChangeArrowheads="1"/>
          </p:cNvSpPr>
          <p:nvPr/>
        </p:nvSpPr>
        <p:spPr bwMode="auto">
          <a:xfrm>
            <a:off x="5000625" y="5286375"/>
            <a:ext cx="3981450" cy="1200150"/>
          </a:xfrm>
          <a:prstGeom prst="rect">
            <a:avLst/>
          </a:prstGeom>
          <a:noFill/>
          <a:ln w="9525">
            <a:noFill/>
            <a:miter lim="800000"/>
            <a:headEnd/>
            <a:tailEnd/>
          </a:ln>
        </p:spPr>
        <p:txBody>
          <a:bodyPr>
            <a:spAutoFit/>
          </a:bodyPr>
          <a:lstStyle/>
          <a:p>
            <a:r>
              <a:rPr lang="en-GB" b="1">
                <a:cs typeface="Arial" charset="0"/>
              </a:rPr>
              <a:t>Develops the concept of </a:t>
            </a:r>
            <a:r>
              <a:rPr lang="en-GB" b="1">
                <a:solidFill>
                  <a:srgbClr val="CC0000"/>
                </a:solidFill>
                <a:cs typeface="Arial" charset="0"/>
              </a:rPr>
              <a:t>KULTURKREIS  </a:t>
            </a:r>
            <a:r>
              <a:rPr lang="en-GB" b="1">
                <a:cs typeface="Arial" charset="0"/>
              </a:rPr>
              <a:t>(Culture Area) </a:t>
            </a:r>
          </a:p>
          <a:p>
            <a:r>
              <a:rPr lang="en-GB" b="1">
                <a:cs typeface="Arial" charset="0"/>
              </a:rPr>
              <a:t>– drawing on Gobineau’s earlier work</a:t>
            </a:r>
            <a:endParaRPr lang="en-US" b="1">
              <a:cs typeface="Arial"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1" descr="Alfred Rosenberg.png"/>
          <p:cNvPicPr>
            <a:picLocks noChangeAspect="1"/>
          </p:cNvPicPr>
          <p:nvPr/>
        </p:nvPicPr>
        <p:blipFill>
          <a:blip r:embed="rId2">
            <a:lum bright="-14000" contrast="-30000"/>
          </a:blip>
          <a:srcRect/>
          <a:stretch>
            <a:fillRect/>
          </a:stretch>
        </p:blipFill>
        <p:spPr bwMode="auto">
          <a:xfrm>
            <a:off x="0" y="0"/>
            <a:ext cx="5072063" cy="6858000"/>
          </a:xfrm>
          <a:prstGeom prst="rect">
            <a:avLst/>
          </a:prstGeom>
          <a:noFill/>
          <a:ln w="9525">
            <a:noFill/>
            <a:miter lim="800000"/>
            <a:headEnd/>
            <a:tailEnd/>
          </a:ln>
        </p:spPr>
      </p:pic>
      <p:sp>
        <p:nvSpPr>
          <p:cNvPr id="32770" name="TextBox 2"/>
          <p:cNvSpPr txBox="1">
            <a:spLocks noChangeArrowheads="1"/>
          </p:cNvSpPr>
          <p:nvPr/>
        </p:nvSpPr>
        <p:spPr bwMode="auto">
          <a:xfrm>
            <a:off x="5929313" y="214313"/>
            <a:ext cx="2857500" cy="646112"/>
          </a:xfrm>
          <a:prstGeom prst="rect">
            <a:avLst/>
          </a:prstGeom>
          <a:noFill/>
          <a:ln w="9525">
            <a:noFill/>
            <a:miter lim="800000"/>
            <a:headEnd/>
            <a:tailEnd/>
          </a:ln>
        </p:spPr>
        <p:txBody>
          <a:bodyPr>
            <a:spAutoFit/>
          </a:bodyPr>
          <a:lstStyle/>
          <a:p>
            <a:r>
              <a:rPr lang="en-GB" b="1">
                <a:cs typeface="Arial" charset="0"/>
              </a:rPr>
              <a:t>Alfred Ernst Rosenberg </a:t>
            </a:r>
          </a:p>
          <a:p>
            <a:r>
              <a:rPr lang="en-GB" b="1">
                <a:cs typeface="Arial" charset="0"/>
              </a:rPr>
              <a:t>(1893 - 1946)</a:t>
            </a:r>
          </a:p>
        </p:txBody>
      </p:sp>
      <p:sp>
        <p:nvSpPr>
          <p:cNvPr id="32771" name="TextBox 3"/>
          <p:cNvSpPr txBox="1">
            <a:spLocks noChangeArrowheads="1"/>
          </p:cNvSpPr>
          <p:nvPr/>
        </p:nvSpPr>
        <p:spPr bwMode="auto">
          <a:xfrm>
            <a:off x="142875" y="142875"/>
            <a:ext cx="2643188" cy="3416300"/>
          </a:xfrm>
          <a:prstGeom prst="rect">
            <a:avLst/>
          </a:prstGeom>
          <a:noFill/>
          <a:ln w="9525">
            <a:noFill/>
            <a:miter lim="800000"/>
            <a:headEnd/>
            <a:tailEnd/>
          </a:ln>
        </p:spPr>
        <p:txBody>
          <a:bodyPr>
            <a:spAutoFit/>
          </a:bodyPr>
          <a:lstStyle/>
          <a:p>
            <a:r>
              <a:rPr lang="en-GB" b="1" i="1">
                <a:solidFill>
                  <a:schemeClr val="bg1"/>
                </a:solidFill>
                <a:cs typeface="Arial" charset="0"/>
              </a:rPr>
              <a:t>no considerations can be taken for Poles, Czechs etc., who are as impotent as they are valueless and overbearing. They must be driven back to the east, so that the soil may become free to be tilled by the horny hands of Teutonic peasants</a:t>
            </a:r>
          </a:p>
        </p:txBody>
      </p:sp>
      <p:pic>
        <p:nvPicPr>
          <p:cNvPr id="32772" name="Picture 4" descr="myth.png"/>
          <p:cNvPicPr>
            <a:picLocks noChangeAspect="1"/>
          </p:cNvPicPr>
          <p:nvPr/>
        </p:nvPicPr>
        <p:blipFill>
          <a:blip r:embed="rId3"/>
          <a:srcRect/>
          <a:stretch>
            <a:fillRect/>
          </a:stretch>
        </p:blipFill>
        <p:spPr bwMode="auto">
          <a:xfrm>
            <a:off x="6072188" y="1214438"/>
            <a:ext cx="2357437" cy="3406775"/>
          </a:xfrm>
          <a:prstGeom prst="rect">
            <a:avLst/>
          </a:prstGeom>
          <a:noFill/>
          <a:ln w="9525">
            <a:noFill/>
            <a:miter lim="800000"/>
            <a:headEnd/>
            <a:tailEnd/>
          </a:ln>
        </p:spPr>
      </p:pic>
      <p:sp>
        <p:nvSpPr>
          <p:cNvPr id="32773" name="TextBox 5"/>
          <p:cNvSpPr txBox="1">
            <a:spLocks noChangeArrowheads="1"/>
          </p:cNvSpPr>
          <p:nvPr/>
        </p:nvSpPr>
        <p:spPr bwMode="auto">
          <a:xfrm>
            <a:off x="5072063" y="5072063"/>
            <a:ext cx="4286250" cy="923925"/>
          </a:xfrm>
          <a:prstGeom prst="rect">
            <a:avLst/>
          </a:prstGeom>
          <a:noFill/>
          <a:ln w="9525">
            <a:noFill/>
            <a:miter lim="800000"/>
            <a:headEnd/>
            <a:tailEnd/>
          </a:ln>
        </p:spPr>
        <p:txBody>
          <a:bodyPr>
            <a:spAutoFit/>
          </a:bodyPr>
          <a:lstStyle/>
          <a:p>
            <a:pPr marL="457200" indent="-457200"/>
            <a:r>
              <a:rPr lang="en-GB" b="1">
                <a:cs typeface="Arial" charset="0"/>
              </a:rPr>
              <a:t>1925 </a:t>
            </a:r>
            <a:r>
              <a:rPr lang="en-GB" b="1" i="1">
                <a:cs typeface="Arial" charset="0"/>
              </a:rPr>
              <a:t>Mythus des XX. Jahrhunderts</a:t>
            </a:r>
          </a:p>
          <a:p>
            <a:pPr marL="457200" indent="-457200"/>
            <a:endParaRPr lang="en-GB" b="1" i="1">
              <a:cs typeface="Arial" charset="0"/>
            </a:endParaRPr>
          </a:p>
          <a:p>
            <a:pPr marL="457200" indent="-457200"/>
            <a:r>
              <a:rPr lang="en-GB" b="1" i="1">
                <a:cs typeface="Arial" charset="0"/>
              </a:rPr>
              <a:t>The Myth of the Twentieth Century</a:t>
            </a:r>
          </a:p>
        </p:txBody>
      </p:sp>
      <p:sp>
        <p:nvSpPr>
          <p:cNvPr id="32774" name="TextBox 7"/>
          <p:cNvSpPr txBox="1">
            <a:spLocks noChangeArrowheads="1"/>
          </p:cNvSpPr>
          <p:nvPr/>
        </p:nvSpPr>
        <p:spPr bwMode="auto">
          <a:xfrm>
            <a:off x="357188" y="5429250"/>
            <a:ext cx="4500562" cy="1200150"/>
          </a:xfrm>
          <a:prstGeom prst="rect">
            <a:avLst/>
          </a:prstGeom>
          <a:noFill/>
          <a:ln w="9525">
            <a:noFill/>
            <a:miter lim="800000"/>
            <a:headEnd/>
            <a:tailEnd/>
          </a:ln>
        </p:spPr>
        <p:txBody>
          <a:bodyPr>
            <a:spAutoFit/>
          </a:bodyPr>
          <a:lstStyle/>
          <a:p>
            <a:r>
              <a:rPr lang="en-GB" b="1" i="1">
                <a:solidFill>
                  <a:schemeClr val="bg1"/>
                </a:solidFill>
                <a:cs typeface="Arial" charset="0"/>
              </a:rPr>
              <a:t>Today a new faith is stirring: the myth of blood, the faith that along with blood we are defending the divine nature of man as a whole</a:t>
            </a:r>
            <a:endParaRPr lang="en-GB" b="1">
              <a:solidFill>
                <a:schemeClr val="bg1"/>
              </a:solidFill>
              <a:cs typeface="Arial"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1" descr="Chart of the Nuremberg Laws providing a visual racial explanation of people with German blood, mixed blood, and Jews.png"/>
          <p:cNvPicPr>
            <a:picLocks noChangeAspect="1"/>
          </p:cNvPicPr>
          <p:nvPr/>
        </p:nvPicPr>
        <p:blipFill>
          <a:blip r:embed="rId2"/>
          <a:srcRect/>
          <a:stretch>
            <a:fillRect/>
          </a:stretch>
        </p:blipFill>
        <p:spPr bwMode="auto">
          <a:xfrm>
            <a:off x="0" y="0"/>
            <a:ext cx="9082088" cy="6357938"/>
          </a:xfrm>
          <a:prstGeom prst="rect">
            <a:avLst/>
          </a:prstGeom>
          <a:noFill/>
          <a:ln w="9525">
            <a:noFill/>
            <a:miter lim="800000"/>
            <a:headEnd/>
            <a:tailEnd/>
          </a:ln>
        </p:spPr>
      </p:pic>
      <p:sp>
        <p:nvSpPr>
          <p:cNvPr id="35842" name="TextBox 2"/>
          <p:cNvSpPr txBox="1">
            <a:spLocks noChangeArrowheads="1"/>
          </p:cNvSpPr>
          <p:nvPr/>
        </p:nvSpPr>
        <p:spPr bwMode="auto">
          <a:xfrm>
            <a:off x="571500" y="6286500"/>
            <a:ext cx="8072438" cy="646113"/>
          </a:xfrm>
          <a:prstGeom prst="rect">
            <a:avLst/>
          </a:prstGeom>
          <a:noFill/>
          <a:ln w="9525">
            <a:noFill/>
            <a:miter lim="800000"/>
            <a:headEnd/>
            <a:tailEnd/>
          </a:ln>
        </p:spPr>
        <p:txBody>
          <a:bodyPr>
            <a:spAutoFit/>
          </a:bodyPr>
          <a:lstStyle/>
          <a:p>
            <a:r>
              <a:rPr lang="en-GB" b="1">
                <a:cs typeface="Arial" charset="0"/>
              </a:rPr>
              <a:t>Chart of the Nuremberg Laws providing a visual racial explanation of people with German blood, mixed blood, and Jews  1935</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89" name="Picture 1" descr="Palettes for Eye-Color Classification (1937).jpg"/>
          <p:cNvPicPr>
            <a:picLocks noChangeAspect="1"/>
          </p:cNvPicPr>
          <p:nvPr/>
        </p:nvPicPr>
        <p:blipFill>
          <a:blip r:embed="rId2"/>
          <a:srcRect/>
          <a:stretch>
            <a:fillRect/>
          </a:stretch>
        </p:blipFill>
        <p:spPr bwMode="auto">
          <a:xfrm>
            <a:off x="0" y="0"/>
            <a:ext cx="5397500" cy="6858000"/>
          </a:xfrm>
          <a:prstGeom prst="rect">
            <a:avLst/>
          </a:prstGeom>
          <a:noFill/>
          <a:ln w="9525">
            <a:noFill/>
            <a:miter lim="800000"/>
            <a:headEnd/>
            <a:tailEnd/>
          </a:ln>
        </p:spPr>
      </p:pic>
      <p:sp>
        <p:nvSpPr>
          <p:cNvPr id="37890" name="TextBox 2"/>
          <p:cNvSpPr txBox="1">
            <a:spLocks noChangeArrowheads="1"/>
          </p:cNvSpPr>
          <p:nvPr/>
        </p:nvSpPr>
        <p:spPr bwMode="auto">
          <a:xfrm>
            <a:off x="214313" y="142875"/>
            <a:ext cx="2857500" cy="646113"/>
          </a:xfrm>
          <a:prstGeom prst="rect">
            <a:avLst/>
          </a:prstGeom>
          <a:noFill/>
          <a:ln w="9525">
            <a:noFill/>
            <a:miter lim="800000"/>
            <a:headEnd/>
            <a:tailEnd/>
          </a:ln>
        </p:spPr>
        <p:txBody>
          <a:bodyPr>
            <a:spAutoFit/>
          </a:bodyPr>
          <a:lstStyle/>
          <a:p>
            <a:r>
              <a:rPr lang="en-GB" b="1">
                <a:solidFill>
                  <a:schemeClr val="bg1"/>
                </a:solidFill>
                <a:cs typeface="Arial" charset="0"/>
              </a:rPr>
              <a:t>Palettes for Eye-Color Classification (1937)</a:t>
            </a:r>
          </a:p>
        </p:txBody>
      </p:sp>
      <p:pic>
        <p:nvPicPr>
          <p:cNvPr id="37891" name="Picture 3" descr="anthropometry– the measuring of human features. ex. craniometry, the measurement of the skull.png"/>
          <p:cNvPicPr>
            <a:picLocks noChangeAspect="1"/>
          </p:cNvPicPr>
          <p:nvPr/>
        </p:nvPicPr>
        <p:blipFill>
          <a:blip r:embed="rId3"/>
          <a:srcRect/>
          <a:stretch>
            <a:fillRect/>
          </a:stretch>
        </p:blipFill>
        <p:spPr bwMode="auto">
          <a:xfrm>
            <a:off x="5429250" y="0"/>
            <a:ext cx="3714750" cy="2857500"/>
          </a:xfrm>
          <a:prstGeom prst="rect">
            <a:avLst/>
          </a:prstGeom>
          <a:noFill/>
          <a:ln w="9525">
            <a:noFill/>
            <a:miter lim="800000"/>
            <a:headEnd/>
            <a:tailEnd/>
          </a:ln>
        </p:spPr>
      </p:pic>
      <p:sp>
        <p:nvSpPr>
          <p:cNvPr id="37892" name="TextBox 5"/>
          <p:cNvSpPr txBox="1">
            <a:spLocks noChangeArrowheads="1"/>
          </p:cNvSpPr>
          <p:nvPr/>
        </p:nvSpPr>
        <p:spPr bwMode="auto">
          <a:xfrm>
            <a:off x="5429250" y="3143250"/>
            <a:ext cx="3571875" cy="1200150"/>
          </a:xfrm>
          <a:prstGeom prst="rect">
            <a:avLst/>
          </a:prstGeom>
          <a:noFill/>
          <a:ln w="9525">
            <a:noFill/>
            <a:miter lim="800000"/>
            <a:headEnd/>
            <a:tailEnd/>
          </a:ln>
        </p:spPr>
        <p:txBody>
          <a:bodyPr>
            <a:spAutoFit/>
          </a:bodyPr>
          <a:lstStyle/>
          <a:p>
            <a:r>
              <a:rPr lang="en-GB" b="1">
                <a:cs typeface="Arial" charset="0"/>
              </a:rPr>
              <a:t>anthropometry– the measuring of human features. ex. craniometry, the measurement of the skull</a:t>
            </a:r>
          </a:p>
        </p:txBody>
      </p:sp>
      <p:pic>
        <p:nvPicPr>
          <p:cNvPr id="37893" name="Picture 6" descr="jjj.png"/>
          <p:cNvPicPr>
            <a:picLocks noChangeAspect="1"/>
          </p:cNvPicPr>
          <p:nvPr/>
        </p:nvPicPr>
        <p:blipFill>
          <a:blip r:embed="rId4"/>
          <a:srcRect/>
          <a:stretch>
            <a:fillRect/>
          </a:stretch>
        </p:blipFill>
        <p:spPr bwMode="auto">
          <a:xfrm>
            <a:off x="5429250" y="4714875"/>
            <a:ext cx="3714750" cy="2143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descr="National Socialist Racial Science Comparison of an Aryan and a Non-Aryan Head (from the Slide Series Blood and Soil) (c. 1935).jpg"/>
          <p:cNvPicPr>
            <a:picLocks noChangeAspect="1"/>
          </p:cNvPicPr>
          <p:nvPr/>
        </p:nvPicPr>
        <p:blipFill>
          <a:blip r:embed="rId2"/>
          <a:srcRect/>
          <a:stretch>
            <a:fillRect/>
          </a:stretch>
        </p:blipFill>
        <p:spPr bwMode="auto">
          <a:xfrm>
            <a:off x="0" y="0"/>
            <a:ext cx="9207500" cy="5286375"/>
          </a:xfrm>
          <a:prstGeom prst="rect">
            <a:avLst/>
          </a:prstGeom>
          <a:noFill/>
          <a:ln w="9525">
            <a:noFill/>
            <a:miter lim="800000"/>
            <a:headEnd/>
            <a:tailEnd/>
          </a:ln>
        </p:spPr>
      </p:pic>
      <p:sp>
        <p:nvSpPr>
          <p:cNvPr id="39938" name="TextBox 2"/>
          <p:cNvSpPr txBox="1">
            <a:spLocks noChangeArrowheads="1"/>
          </p:cNvSpPr>
          <p:nvPr/>
        </p:nvSpPr>
        <p:spPr bwMode="auto">
          <a:xfrm>
            <a:off x="285750" y="5643563"/>
            <a:ext cx="8715375" cy="646112"/>
          </a:xfrm>
          <a:prstGeom prst="rect">
            <a:avLst/>
          </a:prstGeom>
          <a:noFill/>
          <a:ln w="9525">
            <a:noFill/>
            <a:miter lim="800000"/>
            <a:headEnd/>
            <a:tailEnd/>
          </a:ln>
        </p:spPr>
        <p:txBody>
          <a:bodyPr>
            <a:spAutoFit/>
          </a:bodyPr>
          <a:lstStyle/>
          <a:p>
            <a:r>
              <a:rPr lang="en-GB" b="1">
                <a:cs typeface="Arial" charset="0"/>
              </a:rPr>
              <a:t>National Socialist Racial Science Comparison of an Aryan and a Non-Aryan Head (from the Slide Series Blood and Soil) (c. 1935)</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extBox 3"/>
          <p:cNvSpPr txBox="1">
            <a:spLocks noChangeArrowheads="1"/>
          </p:cNvSpPr>
          <p:nvPr/>
        </p:nvSpPr>
        <p:spPr bwMode="auto">
          <a:xfrm>
            <a:off x="6143625" y="214313"/>
            <a:ext cx="1851025" cy="646112"/>
          </a:xfrm>
          <a:prstGeom prst="rect">
            <a:avLst/>
          </a:prstGeom>
          <a:noFill/>
          <a:ln w="9525">
            <a:noFill/>
            <a:miter lim="800000"/>
            <a:headEnd/>
            <a:tailEnd/>
          </a:ln>
        </p:spPr>
        <p:txBody>
          <a:bodyPr wrap="none">
            <a:spAutoFit/>
          </a:bodyPr>
          <a:lstStyle/>
          <a:p>
            <a:r>
              <a:rPr lang="en-GB" b="1">
                <a:cs typeface="Arial" charset="0"/>
              </a:rPr>
              <a:t>Bernhard Rust </a:t>
            </a:r>
          </a:p>
          <a:p>
            <a:r>
              <a:rPr lang="en-GB" b="1">
                <a:cs typeface="Arial" charset="0"/>
              </a:rPr>
              <a:t>(1883 - 1945)</a:t>
            </a:r>
          </a:p>
        </p:txBody>
      </p:sp>
      <p:pic>
        <p:nvPicPr>
          <p:cNvPr id="40962" name="Picture 4" descr="Bernhard Rust (30 September 1883 — 8 May 1945).png"/>
          <p:cNvPicPr>
            <a:picLocks noChangeAspect="1"/>
          </p:cNvPicPr>
          <p:nvPr/>
        </p:nvPicPr>
        <p:blipFill>
          <a:blip r:embed="rId2"/>
          <a:srcRect/>
          <a:stretch>
            <a:fillRect/>
          </a:stretch>
        </p:blipFill>
        <p:spPr bwMode="auto">
          <a:xfrm>
            <a:off x="0" y="0"/>
            <a:ext cx="4786313" cy="6937375"/>
          </a:xfrm>
          <a:prstGeom prst="rect">
            <a:avLst/>
          </a:prstGeom>
          <a:noFill/>
          <a:ln w="9525">
            <a:noFill/>
            <a:miter lim="800000"/>
            <a:headEnd/>
            <a:tailEnd/>
          </a:ln>
        </p:spPr>
      </p:pic>
      <p:sp>
        <p:nvSpPr>
          <p:cNvPr id="40963" name="TextBox 5"/>
          <p:cNvSpPr txBox="1">
            <a:spLocks noChangeArrowheads="1"/>
          </p:cNvSpPr>
          <p:nvPr/>
        </p:nvSpPr>
        <p:spPr bwMode="auto">
          <a:xfrm>
            <a:off x="5072063" y="1214438"/>
            <a:ext cx="3929062" cy="1754187"/>
          </a:xfrm>
          <a:prstGeom prst="rect">
            <a:avLst/>
          </a:prstGeom>
          <a:noFill/>
          <a:ln w="9525">
            <a:noFill/>
            <a:miter lim="800000"/>
            <a:headEnd/>
            <a:tailEnd/>
          </a:ln>
        </p:spPr>
        <p:txBody>
          <a:bodyPr>
            <a:spAutoFit/>
          </a:bodyPr>
          <a:lstStyle/>
          <a:p>
            <a:r>
              <a:rPr lang="en-GB" b="1">
                <a:cs typeface="Arial" charset="0"/>
              </a:rPr>
              <a:t>Minister of Science, Education and National Culture (</a:t>
            </a:r>
            <a:r>
              <a:rPr lang="en-GB" b="1" i="1">
                <a:cs typeface="Arial" charset="0"/>
              </a:rPr>
              <a:t>Reichserziehungsminister</a:t>
            </a:r>
            <a:r>
              <a:rPr lang="en-GB" b="1">
                <a:cs typeface="Arial" charset="0"/>
              </a:rPr>
              <a:t>)</a:t>
            </a:r>
          </a:p>
          <a:p>
            <a:endParaRPr lang="en-GB" b="1">
              <a:cs typeface="Arial" charset="0"/>
            </a:endParaRPr>
          </a:p>
          <a:p>
            <a:r>
              <a:rPr lang="en-GB" b="1">
                <a:cs typeface="Arial" charset="0"/>
              </a:rPr>
              <a:t>Prussian Minister for Cultural Affairs</a:t>
            </a:r>
          </a:p>
        </p:txBody>
      </p:sp>
      <p:sp>
        <p:nvSpPr>
          <p:cNvPr id="40964" name="TextBox 6"/>
          <p:cNvSpPr txBox="1">
            <a:spLocks noChangeArrowheads="1"/>
          </p:cNvSpPr>
          <p:nvPr/>
        </p:nvSpPr>
        <p:spPr bwMode="auto">
          <a:xfrm>
            <a:off x="5000625" y="4857750"/>
            <a:ext cx="3929063" cy="1754188"/>
          </a:xfrm>
          <a:prstGeom prst="rect">
            <a:avLst/>
          </a:prstGeom>
          <a:noFill/>
          <a:ln w="9525">
            <a:noFill/>
            <a:miter lim="800000"/>
            <a:headEnd/>
            <a:tailEnd/>
          </a:ln>
        </p:spPr>
        <p:txBody>
          <a:bodyPr>
            <a:spAutoFit/>
          </a:bodyPr>
          <a:lstStyle/>
          <a:p>
            <a:r>
              <a:rPr lang="en-GB" b="1" i="1">
                <a:cs typeface="Arial" charset="0"/>
              </a:rPr>
              <a:t>The problems of science do not present themselves in the same way to all men. The Negro or the Jew will view the same world in a different light from the German investigator.</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1" descr="Reich Minister of Health Dr. Leonardo Conti Speaks with Hitler’s Personal Physician, Dr. Karl Brandt (August 1, 1942).jpg"/>
          <p:cNvPicPr>
            <a:picLocks noChangeAspect="1"/>
          </p:cNvPicPr>
          <p:nvPr/>
        </p:nvPicPr>
        <p:blipFill>
          <a:blip r:embed="rId2"/>
          <a:srcRect/>
          <a:stretch>
            <a:fillRect/>
          </a:stretch>
        </p:blipFill>
        <p:spPr bwMode="auto">
          <a:xfrm>
            <a:off x="0" y="0"/>
            <a:ext cx="9226550" cy="6858000"/>
          </a:xfrm>
          <a:prstGeom prst="rect">
            <a:avLst/>
          </a:prstGeom>
          <a:noFill/>
          <a:ln w="9525">
            <a:noFill/>
            <a:miter lim="800000"/>
            <a:headEnd/>
            <a:tailEnd/>
          </a:ln>
        </p:spPr>
      </p:pic>
      <p:sp>
        <p:nvSpPr>
          <p:cNvPr id="41986" name="TextBox 2"/>
          <p:cNvSpPr txBox="1">
            <a:spLocks noChangeArrowheads="1"/>
          </p:cNvSpPr>
          <p:nvPr/>
        </p:nvSpPr>
        <p:spPr bwMode="auto">
          <a:xfrm>
            <a:off x="2786063" y="285750"/>
            <a:ext cx="2928937" cy="1754188"/>
          </a:xfrm>
          <a:prstGeom prst="rect">
            <a:avLst/>
          </a:prstGeom>
          <a:noFill/>
          <a:ln w="9525">
            <a:noFill/>
            <a:miter lim="800000"/>
            <a:headEnd/>
            <a:tailEnd/>
          </a:ln>
        </p:spPr>
        <p:txBody>
          <a:bodyPr>
            <a:spAutoFit/>
          </a:bodyPr>
          <a:lstStyle/>
          <a:p>
            <a:r>
              <a:rPr lang="en-GB" b="1">
                <a:cs typeface="Arial" charset="0"/>
              </a:rPr>
              <a:t>Reich Minister of Health Dr. Leonardo Conti Speaks with Hitler’s Personal Physician, </a:t>
            </a:r>
          </a:p>
          <a:p>
            <a:r>
              <a:rPr lang="en-GB" b="1">
                <a:cs typeface="Arial" charset="0"/>
              </a:rPr>
              <a:t>Dr. Karl Brandt </a:t>
            </a:r>
          </a:p>
          <a:p>
            <a:r>
              <a:rPr lang="en-GB" b="1">
                <a:cs typeface="Arial" charset="0"/>
              </a:rPr>
              <a:t>(August 1, 1942)</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09" name="Picture 2" descr="Rosenberg, Alfred 05 copy"/>
          <p:cNvPicPr>
            <a:picLocks noChangeAspect="1" noChangeArrowheads="1"/>
          </p:cNvPicPr>
          <p:nvPr/>
        </p:nvPicPr>
        <p:blipFill>
          <a:blip r:embed="rId2"/>
          <a:srcRect/>
          <a:stretch>
            <a:fillRect/>
          </a:stretch>
        </p:blipFill>
        <p:spPr bwMode="auto">
          <a:xfrm>
            <a:off x="152400" y="228600"/>
            <a:ext cx="3990975" cy="6400800"/>
          </a:xfrm>
          <a:prstGeom prst="rect">
            <a:avLst/>
          </a:prstGeom>
          <a:noFill/>
          <a:ln w="9525">
            <a:noFill/>
            <a:miter lim="800000"/>
            <a:headEnd/>
            <a:tailEnd/>
          </a:ln>
        </p:spPr>
      </p:pic>
      <p:sp>
        <p:nvSpPr>
          <p:cNvPr id="43010" name="Text Box 3"/>
          <p:cNvSpPr txBox="1">
            <a:spLocks noChangeArrowheads="1"/>
          </p:cNvSpPr>
          <p:nvPr/>
        </p:nvSpPr>
        <p:spPr bwMode="auto">
          <a:xfrm>
            <a:off x="4648200" y="228600"/>
            <a:ext cx="4019550" cy="641350"/>
          </a:xfrm>
          <a:prstGeom prst="rect">
            <a:avLst/>
          </a:prstGeom>
          <a:noFill/>
          <a:ln w="9525">
            <a:noFill/>
            <a:miter lim="800000"/>
            <a:headEnd/>
            <a:tailEnd/>
          </a:ln>
        </p:spPr>
        <p:txBody>
          <a:bodyPr wrap="none">
            <a:spAutoFit/>
          </a:bodyPr>
          <a:lstStyle/>
          <a:p>
            <a:r>
              <a:rPr lang="en-GB" sz="3600" b="1">
                <a:latin typeface="Helvetica" pitchFamily="34" charset="0"/>
              </a:rPr>
              <a:t>Alfred Rosenberg</a:t>
            </a:r>
          </a:p>
        </p:txBody>
      </p:sp>
      <p:sp>
        <p:nvSpPr>
          <p:cNvPr id="43011" name="Text Box 4"/>
          <p:cNvSpPr txBox="1">
            <a:spLocks noChangeArrowheads="1"/>
          </p:cNvSpPr>
          <p:nvPr/>
        </p:nvSpPr>
        <p:spPr bwMode="auto">
          <a:xfrm>
            <a:off x="4157663" y="1600200"/>
            <a:ext cx="4986337" cy="3921125"/>
          </a:xfrm>
          <a:prstGeom prst="rect">
            <a:avLst/>
          </a:prstGeom>
          <a:noFill/>
          <a:ln w="9525">
            <a:noFill/>
            <a:miter lim="800000"/>
            <a:headEnd/>
            <a:tailEnd/>
          </a:ln>
        </p:spPr>
        <p:txBody>
          <a:bodyPr>
            <a:spAutoFit/>
          </a:bodyPr>
          <a:lstStyle/>
          <a:p>
            <a:pPr marL="457200" indent="-457200"/>
            <a:r>
              <a:rPr lang="en-GB" sz="1400" b="1">
                <a:latin typeface="Helvetica" pitchFamily="34" charset="0"/>
              </a:rPr>
              <a:t>1921		editor of the </a:t>
            </a:r>
            <a:r>
              <a:rPr lang="en-GB" sz="1400" b="1">
                <a:solidFill>
                  <a:srgbClr val="CC0000"/>
                </a:solidFill>
                <a:latin typeface="Helvetica" pitchFamily="34" charset="0"/>
              </a:rPr>
              <a:t>V</a:t>
            </a:r>
            <a:r>
              <a:rPr lang="en-GB" sz="1400" b="1">
                <a:solidFill>
                  <a:srgbClr val="CC0000"/>
                </a:solidFill>
                <a:latin typeface="Helvetica" pitchFamily="34" charset="0"/>
                <a:cs typeface="Times New Roman" pitchFamily="18" charset="0"/>
              </a:rPr>
              <a:t>ölkischer Beobachter</a:t>
            </a:r>
          </a:p>
          <a:p>
            <a:pPr marL="457200" indent="-457200"/>
            <a:endParaRPr lang="en-GB" sz="1400" b="1">
              <a:latin typeface="Helvetica" pitchFamily="34" charset="0"/>
            </a:endParaRPr>
          </a:p>
          <a:p>
            <a:pPr marL="457200" indent="-457200"/>
            <a:r>
              <a:rPr lang="en-GB" sz="1400" b="1">
                <a:latin typeface="Helvetica" pitchFamily="34" charset="0"/>
              </a:rPr>
              <a:t>1925		writes  </a:t>
            </a:r>
            <a:r>
              <a:rPr lang="en-GB" sz="1400" b="1" i="1">
                <a:latin typeface="Helvetica" pitchFamily="34" charset="0"/>
              </a:rPr>
              <a:t>Mythus des XX. Jahrhunderts</a:t>
            </a:r>
          </a:p>
          <a:p>
            <a:pPr marL="457200" indent="-457200"/>
            <a:endParaRPr lang="en-GB" sz="1400" b="1">
              <a:latin typeface="Helvetica" pitchFamily="34" charset="0"/>
            </a:endParaRPr>
          </a:p>
          <a:p>
            <a:pPr marL="457200" indent="-457200"/>
            <a:r>
              <a:rPr lang="en-GB" sz="1400" b="1">
                <a:latin typeface="Helvetica" pitchFamily="34" charset="0"/>
              </a:rPr>
              <a:t>1929		organized the </a:t>
            </a:r>
            <a:r>
              <a:rPr lang="en-GB" sz="1400" b="1">
                <a:solidFill>
                  <a:srgbClr val="CC0000"/>
                </a:solidFill>
                <a:latin typeface="Helvetica" pitchFamily="34" charset="0"/>
              </a:rPr>
              <a:t>Kampfbund für Deutsche Kultur</a:t>
            </a:r>
          </a:p>
          <a:p>
            <a:pPr marL="457200" indent="-457200"/>
            <a:r>
              <a:rPr lang="en-GB" sz="1400" b="1">
                <a:latin typeface="Helvetica" pitchFamily="34" charset="0"/>
              </a:rPr>
              <a:t>		seven sections covering a range of völkisch 	interests</a:t>
            </a:r>
          </a:p>
          <a:p>
            <a:pPr marL="457200" indent="-457200"/>
            <a:r>
              <a:rPr lang="en-GB" sz="1400" b="1">
                <a:latin typeface="Helvetica" pitchFamily="34" charset="0"/>
              </a:rPr>
              <a:t>		Archaeology represented by the 	</a:t>
            </a:r>
            <a:r>
              <a:rPr lang="en-GB" sz="1400" b="1">
                <a:solidFill>
                  <a:srgbClr val="CC0000"/>
                </a:solidFill>
                <a:latin typeface="Helvetica" pitchFamily="34" charset="0"/>
              </a:rPr>
              <a:t>Reichsfachgruppe für Vorgeschichte</a:t>
            </a:r>
          </a:p>
          <a:p>
            <a:pPr marL="457200" indent="-457200"/>
            <a:r>
              <a:rPr lang="en-GB" sz="1400" b="1">
                <a:latin typeface="Helvetica" pitchFamily="34" charset="0"/>
              </a:rPr>
              <a:t>		(Specialist Group for Prehistory)</a:t>
            </a:r>
          </a:p>
          <a:p>
            <a:pPr marL="457200" indent="-457200"/>
            <a:endParaRPr lang="en-GB" sz="1400" b="1">
              <a:latin typeface="Helvetica" pitchFamily="34" charset="0"/>
            </a:endParaRPr>
          </a:p>
          <a:p>
            <a:pPr marL="457200" indent="-457200"/>
            <a:r>
              <a:rPr lang="en-GB" sz="1400" b="1">
                <a:latin typeface="Helvetica" pitchFamily="34" charset="0"/>
              </a:rPr>
              <a:t>1934		heads </a:t>
            </a:r>
            <a:r>
              <a:rPr lang="en-GB" sz="1400" b="1">
                <a:solidFill>
                  <a:srgbClr val="CC0000"/>
                </a:solidFill>
                <a:latin typeface="Helvetica" pitchFamily="34" charset="0"/>
              </a:rPr>
              <a:t>Amt. </a:t>
            </a:r>
            <a:r>
              <a:rPr lang="en-GB" sz="1400" b="1" i="1">
                <a:solidFill>
                  <a:srgbClr val="CC0000"/>
                </a:solidFill>
                <a:latin typeface="Helvetica" pitchFamily="34" charset="0"/>
              </a:rPr>
              <a:t>Rosenberg</a:t>
            </a:r>
          </a:p>
          <a:p>
            <a:pPr marL="457200" indent="-457200"/>
            <a:r>
              <a:rPr lang="en-GB" sz="1400" b="1">
                <a:latin typeface="Helvetica" pitchFamily="34" charset="0"/>
              </a:rPr>
              <a:t>		main responsibilty in developing and 	promoting National Socialist Ideology		</a:t>
            </a:r>
          </a:p>
          <a:p>
            <a:pPr marL="457200" indent="-457200"/>
            <a:r>
              <a:rPr lang="en-GB" sz="1400" b="1">
                <a:latin typeface="Helvetica" pitchFamily="34" charset="0"/>
              </a:rPr>
              <a:t>1941		Minister for the Eastern Occupied Territories</a:t>
            </a:r>
          </a:p>
          <a:p>
            <a:pPr marL="457200" indent="-457200"/>
            <a:endParaRPr lang="en-GB" sz="1400" b="1">
              <a:latin typeface="Helvetica" pitchFamily="34" charset="0"/>
            </a:endParaRPr>
          </a:p>
          <a:p>
            <a:pPr marL="457200" indent="-457200"/>
            <a:r>
              <a:rPr lang="en-GB" sz="1400" b="1">
                <a:latin typeface="Helvetica" pitchFamily="34" charset="0"/>
              </a:rPr>
              <a:t>1946		Executed at Nuremberg</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3" name="Picture 2" descr="Ribbentrop heritage visit 01a"/>
          <p:cNvPicPr>
            <a:picLocks noChangeAspect="1" noChangeArrowheads="1"/>
          </p:cNvPicPr>
          <p:nvPr/>
        </p:nvPicPr>
        <p:blipFill>
          <a:blip r:embed="rId2"/>
          <a:srcRect/>
          <a:stretch>
            <a:fillRect/>
          </a:stretch>
        </p:blipFill>
        <p:spPr bwMode="auto">
          <a:xfrm>
            <a:off x="152400" y="152400"/>
            <a:ext cx="3048000" cy="2032000"/>
          </a:xfrm>
          <a:prstGeom prst="rect">
            <a:avLst/>
          </a:prstGeom>
          <a:noFill/>
          <a:ln w="9525">
            <a:noFill/>
            <a:miter lim="800000"/>
            <a:headEnd/>
            <a:tailEnd/>
          </a:ln>
        </p:spPr>
      </p:pic>
      <p:pic>
        <p:nvPicPr>
          <p:cNvPr id="44034" name="Picture 3" descr="Ribbentrop heritage visit 01b"/>
          <p:cNvPicPr>
            <a:picLocks noChangeAspect="1" noChangeArrowheads="1"/>
          </p:cNvPicPr>
          <p:nvPr/>
        </p:nvPicPr>
        <p:blipFill>
          <a:blip r:embed="rId3"/>
          <a:srcRect/>
          <a:stretch>
            <a:fillRect/>
          </a:stretch>
        </p:blipFill>
        <p:spPr bwMode="auto">
          <a:xfrm>
            <a:off x="152400" y="2260600"/>
            <a:ext cx="3048000" cy="2032000"/>
          </a:xfrm>
          <a:prstGeom prst="rect">
            <a:avLst/>
          </a:prstGeom>
          <a:noFill/>
          <a:ln w="9525">
            <a:noFill/>
            <a:miter lim="800000"/>
            <a:headEnd/>
            <a:tailEnd/>
          </a:ln>
        </p:spPr>
      </p:pic>
      <p:pic>
        <p:nvPicPr>
          <p:cNvPr id="44035" name="Picture 5" descr="Ribbentrop heritage visit 01d"/>
          <p:cNvPicPr>
            <a:picLocks noChangeAspect="1" noChangeArrowheads="1"/>
          </p:cNvPicPr>
          <p:nvPr/>
        </p:nvPicPr>
        <p:blipFill>
          <a:blip r:embed="rId4"/>
          <a:srcRect/>
          <a:stretch>
            <a:fillRect/>
          </a:stretch>
        </p:blipFill>
        <p:spPr bwMode="auto">
          <a:xfrm>
            <a:off x="3352800" y="152400"/>
            <a:ext cx="5638800" cy="3759200"/>
          </a:xfrm>
          <a:prstGeom prst="rect">
            <a:avLst/>
          </a:prstGeom>
          <a:noFill/>
          <a:ln w="9525">
            <a:noFill/>
            <a:miter lim="800000"/>
            <a:headEnd/>
            <a:tailEnd/>
          </a:ln>
        </p:spPr>
      </p:pic>
      <p:pic>
        <p:nvPicPr>
          <p:cNvPr id="44036" name="Picture 6" descr="Ribbentrop heritage visit 01e"/>
          <p:cNvPicPr>
            <a:picLocks noChangeAspect="1" noChangeArrowheads="1"/>
          </p:cNvPicPr>
          <p:nvPr/>
        </p:nvPicPr>
        <p:blipFill>
          <a:blip r:embed="rId5"/>
          <a:srcRect/>
          <a:stretch>
            <a:fillRect/>
          </a:stretch>
        </p:blipFill>
        <p:spPr bwMode="auto">
          <a:xfrm>
            <a:off x="152400" y="4419600"/>
            <a:ext cx="3048000" cy="2032000"/>
          </a:xfrm>
          <a:prstGeom prst="rect">
            <a:avLst/>
          </a:prstGeom>
          <a:noFill/>
          <a:ln w="9525">
            <a:noFill/>
            <a:miter lim="800000"/>
            <a:headEnd/>
            <a:tailEnd/>
          </a:ln>
        </p:spPr>
      </p:pic>
      <p:sp>
        <p:nvSpPr>
          <p:cNvPr id="44037" name="Text Box 7"/>
          <p:cNvSpPr txBox="1">
            <a:spLocks noChangeArrowheads="1"/>
          </p:cNvSpPr>
          <p:nvPr/>
        </p:nvSpPr>
        <p:spPr bwMode="auto">
          <a:xfrm>
            <a:off x="3276600" y="4495800"/>
            <a:ext cx="5867400" cy="1341438"/>
          </a:xfrm>
          <a:prstGeom prst="rect">
            <a:avLst/>
          </a:prstGeom>
          <a:noFill/>
          <a:ln w="9525">
            <a:noFill/>
            <a:miter lim="800000"/>
            <a:headEnd/>
            <a:tailEnd/>
          </a:ln>
        </p:spPr>
        <p:txBody>
          <a:bodyPr>
            <a:spAutoFit/>
          </a:bodyPr>
          <a:lstStyle/>
          <a:p>
            <a:r>
              <a:rPr lang="en-GB" b="1">
                <a:latin typeface="Helvetica" pitchFamily="34" charset="0"/>
              </a:rPr>
              <a:t>Alfred Rosenberg and officials from the </a:t>
            </a:r>
            <a:r>
              <a:rPr lang="en-GB" sz="2000" b="1">
                <a:solidFill>
                  <a:srgbClr val="CC0000"/>
                </a:solidFill>
                <a:latin typeface="Helvetica" pitchFamily="34" charset="0"/>
              </a:rPr>
              <a:t>Kampfbund für Deutsche Kultur</a:t>
            </a:r>
            <a:r>
              <a:rPr lang="en-GB" b="1">
                <a:solidFill>
                  <a:srgbClr val="CC0000"/>
                </a:solidFill>
                <a:latin typeface="Helvetica" pitchFamily="34" charset="0"/>
              </a:rPr>
              <a:t> </a:t>
            </a:r>
            <a:r>
              <a:rPr lang="en-GB" b="1">
                <a:latin typeface="Helvetica" pitchFamily="34" charset="0"/>
              </a:rPr>
              <a:t>visit a reconstructed proto-historic site at </a:t>
            </a:r>
            <a:r>
              <a:rPr lang="en-GB" sz="2000" b="1">
                <a:latin typeface="Helvetica" pitchFamily="34" charset="0"/>
              </a:rPr>
              <a:t>Unteruhldingen</a:t>
            </a:r>
            <a:r>
              <a:rPr lang="en-GB" b="1">
                <a:latin typeface="Helvetica" pitchFamily="34" charset="0"/>
              </a:rPr>
              <a:t>, 1933</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7" name="Picture 2" descr="Bormann heritage visit 06"/>
          <p:cNvPicPr>
            <a:picLocks noChangeAspect="1" noChangeArrowheads="1"/>
          </p:cNvPicPr>
          <p:nvPr/>
        </p:nvPicPr>
        <p:blipFill>
          <a:blip r:embed="rId2"/>
          <a:srcRect/>
          <a:stretch>
            <a:fillRect/>
          </a:stretch>
        </p:blipFill>
        <p:spPr bwMode="auto">
          <a:xfrm>
            <a:off x="152400" y="152400"/>
            <a:ext cx="4368800" cy="6553200"/>
          </a:xfrm>
          <a:prstGeom prst="rect">
            <a:avLst/>
          </a:prstGeom>
          <a:noFill/>
          <a:ln w="9525">
            <a:noFill/>
            <a:miter lim="800000"/>
            <a:headEnd/>
            <a:tailEnd/>
          </a:ln>
        </p:spPr>
      </p:pic>
      <p:pic>
        <p:nvPicPr>
          <p:cNvPr id="45058" name="Picture 3" descr="Bormann heritage visit 03"/>
          <p:cNvPicPr>
            <a:picLocks noChangeAspect="1" noChangeArrowheads="1"/>
          </p:cNvPicPr>
          <p:nvPr/>
        </p:nvPicPr>
        <p:blipFill>
          <a:blip r:embed="rId3"/>
          <a:srcRect/>
          <a:stretch>
            <a:fillRect/>
          </a:stretch>
        </p:blipFill>
        <p:spPr bwMode="auto">
          <a:xfrm>
            <a:off x="4572000" y="152400"/>
            <a:ext cx="4419600" cy="2946400"/>
          </a:xfrm>
          <a:prstGeom prst="rect">
            <a:avLst/>
          </a:prstGeom>
          <a:noFill/>
          <a:ln w="9525">
            <a:noFill/>
            <a:miter lim="800000"/>
            <a:headEnd/>
            <a:tailEnd/>
          </a:ln>
        </p:spPr>
      </p:pic>
      <p:pic>
        <p:nvPicPr>
          <p:cNvPr id="45059" name="Picture 4" descr="Bormann heritage visit 08"/>
          <p:cNvPicPr>
            <a:picLocks noChangeAspect="1" noChangeArrowheads="1"/>
          </p:cNvPicPr>
          <p:nvPr/>
        </p:nvPicPr>
        <p:blipFill>
          <a:blip r:embed="rId4"/>
          <a:srcRect/>
          <a:stretch>
            <a:fillRect/>
          </a:stretch>
        </p:blipFill>
        <p:spPr bwMode="auto">
          <a:xfrm>
            <a:off x="4648200" y="3784600"/>
            <a:ext cx="4343400" cy="2895600"/>
          </a:xfrm>
          <a:prstGeom prst="rect">
            <a:avLst/>
          </a:prstGeom>
          <a:noFill/>
          <a:ln w="9525">
            <a:noFill/>
            <a:miter lim="800000"/>
            <a:headEnd/>
            <a:tailEnd/>
          </a:ln>
        </p:spPr>
      </p:pic>
      <p:sp>
        <p:nvSpPr>
          <p:cNvPr id="45060" name="Text Box 6"/>
          <p:cNvSpPr txBox="1">
            <a:spLocks noChangeArrowheads="1"/>
          </p:cNvSpPr>
          <p:nvPr/>
        </p:nvSpPr>
        <p:spPr bwMode="auto">
          <a:xfrm>
            <a:off x="4572000" y="3124200"/>
            <a:ext cx="4359275" cy="581025"/>
          </a:xfrm>
          <a:prstGeom prst="rect">
            <a:avLst/>
          </a:prstGeom>
          <a:noFill/>
          <a:ln w="9525">
            <a:noFill/>
            <a:miter lim="800000"/>
            <a:headEnd/>
            <a:tailEnd/>
          </a:ln>
        </p:spPr>
        <p:txBody>
          <a:bodyPr>
            <a:spAutoFit/>
          </a:bodyPr>
          <a:lstStyle/>
          <a:p>
            <a:r>
              <a:rPr lang="en-GB" sz="1600" b="1">
                <a:latin typeface="Helvetica" pitchFamily="34" charset="0"/>
              </a:rPr>
              <a:t>Martin Bormann </a:t>
            </a:r>
            <a:r>
              <a:rPr lang="en-GB" sz="1600">
                <a:latin typeface="Helvetica" pitchFamily="34" charset="0"/>
              </a:rPr>
              <a:t>and</a:t>
            </a:r>
            <a:r>
              <a:rPr lang="en-GB" sz="1600" b="1">
                <a:latin typeface="Helvetica" pitchFamily="34" charset="0"/>
              </a:rPr>
              <a:t> Ernst Hanfstængl Unteruhldingen 1934</a:t>
            </a:r>
            <a:endParaRPr lang="en-GB" sz="1600">
              <a:latin typeface="Calibri"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1" name="Picture 2" descr="Ribbentrop heritage visit 07"/>
          <p:cNvPicPr>
            <a:picLocks noChangeAspect="1" noChangeArrowheads="1"/>
          </p:cNvPicPr>
          <p:nvPr/>
        </p:nvPicPr>
        <p:blipFill>
          <a:blip r:embed="rId2"/>
          <a:srcRect/>
          <a:stretch>
            <a:fillRect/>
          </a:stretch>
        </p:blipFill>
        <p:spPr bwMode="auto">
          <a:xfrm>
            <a:off x="152400" y="152400"/>
            <a:ext cx="4267200" cy="6400800"/>
          </a:xfrm>
          <a:prstGeom prst="rect">
            <a:avLst/>
          </a:prstGeom>
          <a:noFill/>
          <a:ln w="9525">
            <a:noFill/>
            <a:miter lim="800000"/>
            <a:headEnd/>
            <a:tailEnd/>
          </a:ln>
        </p:spPr>
      </p:pic>
      <p:pic>
        <p:nvPicPr>
          <p:cNvPr id="46082" name="Picture 3" descr="Ribbentrop heritage visit 06"/>
          <p:cNvPicPr>
            <a:picLocks noChangeAspect="1" noChangeArrowheads="1"/>
          </p:cNvPicPr>
          <p:nvPr/>
        </p:nvPicPr>
        <p:blipFill>
          <a:blip r:embed="rId3"/>
          <a:srcRect/>
          <a:stretch>
            <a:fillRect/>
          </a:stretch>
        </p:blipFill>
        <p:spPr bwMode="auto">
          <a:xfrm>
            <a:off x="4495800" y="152400"/>
            <a:ext cx="4495800" cy="2997200"/>
          </a:xfrm>
          <a:prstGeom prst="rect">
            <a:avLst/>
          </a:prstGeom>
          <a:noFill/>
          <a:ln w="9525">
            <a:noFill/>
            <a:miter lim="800000"/>
            <a:headEnd/>
            <a:tailEnd/>
          </a:ln>
        </p:spPr>
      </p:pic>
      <p:pic>
        <p:nvPicPr>
          <p:cNvPr id="46083" name="Picture 4" descr="Ribbentrop heritage visit 02"/>
          <p:cNvPicPr>
            <a:picLocks noChangeAspect="1" noChangeArrowheads="1"/>
          </p:cNvPicPr>
          <p:nvPr/>
        </p:nvPicPr>
        <p:blipFill>
          <a:blip r:embed="rId4"/>
          <a:srcRect/>
          <a:stretch>
            <a:fillRect/>
          </a:stretch>
        </p:blipFill>
        <p:spPr bwMode="auto">
          <a:xfrm>
            <a:off x="4495800" y="3556000"/>
            <a:ext cx="4495800" cy="2997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5" name="Picture 2" descr="Bormann heritage visit 09"/>
          <p:cNvPicPr>
            <a:picLocks noChangeAspect="1" noChangeArrowheads="1"/>
          </p:cNvPicPr>
          <p:nvPr/>
        </p:nvPicPr>
        <p:blipFill>
          <a:blip r:embed="rId2"/>
          <a:srcRect/>
          <a:stretch>
            <a:fillRect/>
          </a:stretch>
        </p:blipFill>
        <p:spPr bwMode="auto">
          <a:xfrm>
            <a:off x="152400" y="482600"/>
            <a:ext cx="8839200" cy="58928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29" name="Picture 3" descr="C:\Documents and Settings\Quentin Drew\My Documents\Q\NSDAP arch\Unteruhldingen 07.jpg"/>
          <p:cNvPicPr>
            <a:picLocks noChangeAspect="1" noChangeArrowheads="1"/>
          </p:cNvPicPr>
          <p:nvPr/>
        </p:nvPicPr>
        <p:blipFill>
          <a:blip r:embed="rId2"/>
          <a:srcRect/>
          <a:stretch>
            <a:fillRect/>
          </a:stretch>
        </p:blipFill>
        <p:spPr bwMode="auto">
          <a:xfrm>
            <a:off x="4648200" y="3448050"/>
            <a:ext cx="4343400" cy="3257550"/>
          </a:xfrm>
          <a:prstGeom prst="rect">
            <a:avLst/>
          </a:prstGeom>
          <a:noFill/>
          <a:ln w="9525">
            <a:noFill/>
            <a:miter lim="800000"/>
            <a:headEnd/>
            <a:tailEnd/>
          </a:ln>
        </p:spPr>
      </p:pic>
      <p:sp>
        <p:nvSpPr>
          <p:cNvPr id="48130" name="Text Box 4"/>
          <p:cNvSpPr txBox="1">
            <a:spLocks noChangeArrowheads="1"/>
          </p:cNvSpPr>
          <p:nvPr/>
        </p:nvSpPr>
        <p:spPr bwMode="auto">
          <a:xfrm>
            <a:off x="2041525" y="498475"/>
            <a:ext cx="184150" cy="457200"/>
          </a:xfrm>
          <a:prstGeom prst="rect">
            <a:avLst/>
          </a:prstGeom>
          <a:noFill/>
          <a:ln w="9525">
            <a:noFill/>
            <a:miter lim="800000"/>
            <a:headEnd/>
            <a:tailEnd/>
          </a:ln>
        </p:spPr>
        <p:txBody>
          <a:bodyPr wrap="none">
            <a:spAutoFit/>
          </a:bodyPr>
          <a:lstStyle/>
          <a:p>
            <a:endParaRPr lang="en-GB">
              <a:latin typeface="Calibri" pitchFamily="34" charset="0"/>
            </a:endParaRPr>
          </a:p>
        </p:txBody>
      </p:sp>
      <p:pic>
        <p:nvPicPr>
          <p:cNvPr id="48131" name="Picture 9" descr="C:\Documents and Settings\Quentin Drew\My Documents\Q\NSDAP arch\Unteruhldingen 06.jpg"/>
          <p:cNvPicPr>
            <a:picLocks noChangeAspect="1" noChangeArrowheads="1"/>
          </p:cNvPicPr>
          <p:nvPr/>
        </p:nvPicPr>
        <p:blipFill>
          <a:blip r:embed="rId3"/>
          <a:srcRect/>
          <a:stretch>
            <a:fillRect/>
          </a:stretch>
        </p:blipFill>
        <p:spPr bwMode="auto">
          <a:xfrm>
            <a:off x="4648200" y="152400"/>
            <a:ext cx="4343400" cy="3257550"/>
          </a:xfrm>
          <a:prstGeom prst="rect">
            <a:avLst/>
          </a:prstGeom>
          <a:noFill/>
          <a:ln w="9525">
            <a:noFill/>
            <a:miter lim="800000"/>
            <a:headEnd/>
            <a:tailEnd/>
          </a:ln>
        </p:spPr>
      </p:pic>
      <p:pic>
        <p:nvPicPr>
          <p:cNvPr id="48132" name="Picture 10" descr="C:\Documents and Settings\Quentin Drew\My Documents\Q\NSDAP arch\Unteruhldingen 04.jpg"/>
          <p:cNvPicPr>
            <a:picLocks noChangeAspect="1" noChangeArrowheads="1"/>
          </p:cNvPicPr>
          <p:nvPr/>
        </p:nvPicPr>
        <p:blipFill>
          <a:blip r:embed="rId4"/>
          <a:srcRect/>
          <a:stretch>
            <a:fillRect/>
          </a:stretch>
        </p:blipFill>
        <p:spPr bwMode="auto">
          <a:xfrm>
            <a:off x="152400" y="115888"/>
            <a:ext cx="4419600" cy="3348037"/>
          </a:xfrm>
          <a:prstGeom prst="rect">
            <a:avLst/>
          </a:prstGeom>
          <a:noFill/>
          <a:ln w="9525">
            <a:noFill/>
            <a:miter lim="800000"/>
            <a:headEnd/>
            <a:tailEnd/>
          </a:ln>
        </p:spPr>
      </p:pic>
      <p:pic>
        <p:nvPicPr>
          <p:cNvPr id="48133" name="Picture 11" descr="C:\Documents and Settings\Quentin Drew\My Documents\Q\NSDAP arch\Unteruhldingen 02.jpg"/>
          <p:cNvPicPr>
            <a:picLocks noChangeAspect="1" noChangeArrowheads="1"/>
          </p:cNvPicPr>
          <p:nvPr/>
        </p:nvPicPr>
        <p:blipFill>
          <a:blip r:embed="rId5"/>
          <a:srcRect/>
          <a:stretch>
            <a:fillRect/>
          </a:stretch>
        </p:blipFill>
        <p:spPr bwMode="auto">
          <a:xfrm>
            <a:off x="152400" y="3505200"/>
            <a:ext cx="4419600" cy="3200400"/>
          </a:xfrm>
          <a:prstGeom prst="rect">
            <a:avLst/>
          </a:prstGeom>
          <a:noFill/>
          <a:ln w="9525">
            <a:noFill/>
            <a:miter lim="800000"/>
            <a:headEnd/>
            <a:tailEnd/>
          </a:ln>
        </p:spPr>
      </p:pic>
      <p:sp>
        <p:nvSpPr>
          <p:cNvPr id="48134" name="Rectangle 12"/>
          <p:cNvSpPr>
            <a:spLocks noChangeArrowheads="1"/>
          </p:cNvSpPr>
          <p:nvPr/>
        </p:nvSpPr>
        <p:spPr bwMode="auto">
          <a:xfrm>
            <a:off x="609600" y="6096000"/>
            <a:ext cx="3805238" cy="519113"/>
          </a:xfrm>
          <a:prstGeom prst="rect">
            <a:avLst/>
          </a:prstGeom>
          <a:noFill/>
          <a:ln w="9525">
            <a:noFill/>
            <a:miter lim="800000"/>
            <a:headEnd/>
            <a:tailEnd/>
          </a:ln>
        </p:spPr>
        <p:txBody>
          <a:bodyPr wrap="none">
            <a:spAutoFit/>
          </a:bodyPr>
          <a:lstStyle/>
          <a:p>
            <a:r>
              <a:rPr lang="en-GB" sz="2800" b="1">
                <a:solidFill>
                  <a:schemeClr val="bg1"/>
                </a:solidFill>
                <a:latin typeface="Helvetica" pitchFamily="34" charset="0"/>
              </a:rPr>
              <a:t>Unteruhldingen  2001</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3" name="Picture 3" descr="C:\Documents and Settings\Quentin Drew\My Documents\Q\NSDAP arch\AH at Kyffhauser 1936.jpg"/>
          <p:cNvPicPr>
            <a:picLocks noChangeAspect="1" noChangeArrowheads="1"/>
          </p:cNvPicPr>
          <p:nvPr/>
        </p:nvPicPr>
        <p:blipFill>
          <a:blip r:embed="rId2"/>
          <a:srcRect/>
          <a:stretch>
            <a:fillRect/>
          </a:stretch>
        </p:blipFill>
        <p:spPr bwMode="auto">
          <a:xfrm>
            <a:off x="1981200" y="0"/>
            <a:ext cx="516255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7" name="Picture 2" descr="C:\Documents and Settings\Quentin Drew\My Documents\Q\NSDAP arch\Rosenberg Ulm Ger prehistory rally 1936.jpg"/>
          <p:cNvPicPr>
            <a:picLocks noChangeAspect="1" noChangeArrowheads="1"/>
          </p:cNvPicPr>
          <p:nvPr/>
        </p:nvPicPr>
        <p:blipFill>
          <a:blip r:embed="rId2"/>
          <a:srcRect/>
          <a:stretch>
            <a:fillRect/>
          </a:stretch>
        </p:blipFill>
        <p:spPr bwMode="auto">
          <a:xfrm>
            <a:off x="152400" y="152400"/>
            <a:ext cx="4495800" cy="2843213"/>
          </a:xfrm>
          <a:prstGeom prst="rect">
            <a:avLst/>
          </a:prstGeom>
          <a:noFill/>
          <a:ln w="9525">
            <a:noFill/>
            <a:miter lim="800000"/>
            <a:headEnd/>
            <a:tailEnd/>
          </a:ln>
        </p:spPr>
      </p:pic>
      <p:pic>
        <p:nvPicPr>
          <p:cNvPr id="50178" name="Picture 3" descr="C:\Documents and Settings\Quentin Drew\My Documents\Q\NSDAP arch\Prehistory brought alive Ulm 1936.jpg"/>
          <p:cNvPicPr>
            <a:picLocks noChangeAspect="1" noChangeArrowheads="1"/>
          </p:cNvPicPr>
          <p:nvPr/>
        </p:nvPicPr>
        <p:blipFill>
          <a:blip r:embed="rId3"/>
          <a:srcRect/>
          <a:stretch>
            <a:fillRect/>
          </a:stretch>
        </p:blipFill>
        <p:spPr bwMode="auto">
          <a:xfrm>
            <a:off x="4724400" y="152400"/>
            <a:ext cx="4256088" cy="6553200"/>
          </a:xfrm>
          <a:prstGeom prst="rect">
            <a:avLst/>
          </a:prstGeom>
          <a:noFill/>
          <a:ln w="9525">
            <a:noFill/>
            <a:miter lim="800000"/>
            <a:headEnd/>
            <a:tailEnd/>
          </a:ln>
        </p:spPr>
      </p:pic>
      <p:sp>
        <p:nvSpPr>
          <p:cNvPr id="50179" name="Text Box 4"/>
          <p:cNvSpPr txBox="1">
            <a:spLocks noChangeArrowheads="1"/>
          </p:cNvSpPr>
          <p:nvPr/>
        </p:nvSpPr>
        <p:spPr bwMode="auto">
          <a:xfrm>
            <a:off x="152400" y="3200400"/>
            <a:ext cx="3978275" cy="1006475"/>
          </a:xfrm>
          <a:prstGeom prst="rect">
            <a:avLst/>
          </a:prstGeom>
          <a:noFill/>
          <a:ln w="9525">
            <a:noFill/>
            <a:miter lim="800000"/>
            <a:headEnd/>
            <a:tailEnd/>
          </a:ln>
        </p:spPr>
        <p:txBody>
          <a:bodyPr>
            <a:spAutoFit/>
          </a:bodyPr>
          <a:lstStyle/>
          <a:p>
            <a:r>
              <a:rPr lang="en-GB" sz="2000">
                <a:latin typeface="Helvetica" pitchFamily="34" charset="0"/>
              </a:rPr>
              <a:t>Rosenberg speaking at the </a:t>
            </a:r>
          </a:p>
          <a:p>
            <a:r>
              <a:rPr lang="en-GB" sz="2000" i="1">
                <a:latin typeface="Helvetica" pitchFamily="34" charset="0"/>
              </a:rPr>
              <a:t>‘</a:t>
            </a:r>
            <a:r>
              <a:rPr lang="en-GB" sz="2000" i="1">
                <a:solidFill>
                  <a:srgbClr val="CC0000"/>
                </a:solidFill>
                <a:latin typeface="Helvetica" pitchFamily="34" charset="0"/>
              </a:rPr>
              <a:t>Rally for 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 Ulm. 1936</a:t>
            </a:r>
          </a:p>
        </p:txBody>
      </p:sp>
      <p:sp>
        <p:nvSpPr>
          <p:cNvPr id="50180" name="Text Box 5"/>
          <p:cNvSpPr txBox="1">
            <a:spLocks noChangeArrowheads="1"/>
          </p:cNvSpPr>
          <p:nvPr/>
        </p:nvSpPr>
        <p:spPr bwMode="auto">
          <a:xfrm>
            <a:off x="457200" y="5257800"/>
            <a:ext cx="4130675" cy="1311275"/>
          </a:xfrm>
          <a:prstGeom prst="rect">
            <a:avLst/>
          </a:prstGeom>
          <a:noFill/>
          <a:ln w="9525">
            <a:noFill/>
            <a:miter lim="800000"/>
            <a:headEnd/>
            <a:tailEnd/>
          </a:ln>
        </p:spPr>
        <p:txBody>
          <a:bodyPr>
            <a:spAutoFit/>
          </a:bodyPr>
          <a:lstStyle/>
          <a:p>
            <a:r>
              <a:rPr lang="en-GB" sz="2000">
                <a:latin typeface="Helvetica" pitchFamily="34" charset="0"/>
              </a:rPr>
              <a:t>A component of the </a:t>
            </a:r>
            <a:r>
              <a:rPr lang="en-GB" sz="2000" i="1">
                <a:latin typeface="Helvetica" pitchFamily="34" charset="0"/>
              </a:rPr>
              <a:t>‘</a:t>
            </a:r>
            <a:r>
              <a:rPr lang="en-GB" sz="2000" i="1">
                <a:solidFill>
                  <a:srgbClr val="CC0000"/>
                </a:solidFill>
                <a:latin typeface="Helvetica" pitchFamily="34" charset="0"/>
              </a:rPr>
              <a:t>Rally for</a:t>
            </a:r>
            <a:r>
              <a:rPr lang="en-GB" sz="2000" i="1">
                <a:latin typeface="Helvetica" pitchFamily="34" charset="0"/>
              </a:rPr>
              <a:t> </a:t>
            </a:r>
            <a:r>
              <a:rPr lang="en-GB" sz="2000" i="1">
                <a:solidFill>
                  <a:srgbClr val="CC0000"/>
                </a:solidFill>
                <a:latin typeface="Helvetica" pitchFamily="34" charset="0"/>
              </a:rPr>
              <a:t>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included a touring exhibition called ‘</a:t>
            </a:r>
            <a:r>
              <a:rPr lang="en-GB" sz="2000" b="1">
                <a:latin typeface="Helvetica" pitchFamily="34" charset="0"/>
              </a:rPr>
              <a:t>Prehistory Brought</a:t>
            </a:r>
            <a:r>
              <a:rPr lang="en-GB" sz="2000">
                <a:latin typeface="Helvetica" pitchFamily="34" charset="0"/>
              </a:rPr>
              <a:t> </a:t>
            </a:r>
            <a:r>
              <a:rPr lang="en-GB" sz="2000" b="1">
                <a:latin typeface="Helvetica" pitchFamily="34" charset="0"/>
              </a:rPr>
              <a:t>Alive</a:t>
            </a:r>
            <a:r>
              <a:rPr lang="en-GB" sz="2000">
                <a:latin typeface="Helvetica" pitchFamily="34" charset="0"/>
              </a:rPr>
              <a:t>’</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1" name="Picture 2" descr="C:\Documents and Settings\Quentin Drew\My Documents\Q\NSDAP arch\Reinerth - Gauleiter Wagner 1938.jpg"/>
          <p:cNvPicPr>
            <a:picLocks noChangeAspect="1" noChangeArrowheads="1"/>
          </p:cNvPicPr>
          <p:nvPr/>
        </p:nvPicPr>
        <p:blipFill>
          <a:blip r:embed="rId2"/>
          <a:srcRect/>
          <a:stretch>
            <a:fillRect/>
          </a:stretch>
        </p:blipFill>
        <p:spPr bwMode="auto">
          <a:xfrm>
            <a:off x="152400" y="152400"/>
            <a:ext cx="4217988" cy="6553200"/>
          </a:xfrm>
          <a:prstGeom prst="rect">
            <a:avLst/>
          </a:prstGeom>
          <a:noFill/>
          <a:ln w="9525">
            <a:noFill/>
            <a:miter lim="800000"/>
            <a:headEnd/>
            <a:tailEnd/>
          </a:ln>
        </p:spPr>
      </p:pic>
      <p:sp>
        <p:nvSpPr>
          <p:cNvPr id="51202" name="Oval 3"/>
          <p:cNvSpPr>
            <a:spLocks noChangeArrowheads="1"/>
          </p:cNvSpPr>
          <p:nvPr/>
        </p:nvSpPr>
        <p:spPr bwMode="auto">
          <a:xfrm>
            <a:off x="990600" y="1295400"/>
            <a:ext cx="1447800" cy="1524000"/>
          </a:xfrm>
          <a:prstGeom prst="ellipse">
            <a:avLst/>
          </a:prstGeom>
          <a:noFill/>
          <a:ln w="76200">
            <a:solidFill>
              <a:srgbClr val="CC0000"/>
            </a:solidFill>
            <a:round/>
            <a:headEnd/>
            <a:tailEnd/>
          </a:ln>
        </p:spPr>
        <p:txBody>
          <a:bodyPr wrap="none" anchor="ctr"/>
          <a:lstStyle/>
          <a:p>
            <a:pPr algn="ctr"/>
            <a:endParaRPr lang="en-GB">
              <a:solidFill>
                <a:srgbClr val="CC0000"/>
              </a:solidFill>
              <a:latin typeface="Calibri" pitchFamily="34" charset="0"/>
            </a:endParaRPr>
          </a:p>
        </p:txBody>
      </p:sp>
      <p:pic>
        <p:nvPicPr>
          <p:cNvPr id="51203" name="Picture 6" descr="C:\Documents and Settings\Quentin Drew\My Documents\Q\NSDAP arch\Reinerth excav Sipplingen 1932 02.jpg"/>
          <p:cNvPicPr>
            <a:picLocks noChangeAspect="1" noChangeArrowheads="1"/>
          </p:cNvPicPr>
          <p:nvPr/>
        </p:nvPicPr>
        <p:blipFill>
          <a:blip r:embed="rId3"/>
          <a:srcRect/>
          <a:stretch>
            <a:fillRect/>
          </a:stretch>
        </p:blipFill>
        <p:spPr bwMode="auto">
          <a:xfrm>
            <a:off x="5334000" y="990600"/>
            <a:ext cx="3630613" cy="2468563"/>
          </a:xfrm>
          <a:prstGeom prst="rect">
            <a:avLst/>
          </a:prstGeom>
          <a:noFill/>
          <a:ln w="9525">
            <a:noFill/>
            <a:miter lim="800000"/>
            <a:headEnd/>
            <a:tailEnd/>
          </a:ln>
        </p:spPr>
      </p:pic>
      <p:sp>
        <p:nvSpPr>
          <p:cNvPr id="51204" name="Text Box 8"/>
          <p:cNvSpPr txBox="1">
            <a:spLocks noChangeArrowheads="1"/>
          </p:cNvSpPr>
          <p:nvPr/>
        </p:nvSpPr>
        <p:spPr bwMode="auto">
          <a:xfrm>
            <a:off x="4556125" y="114300"/>
            <a:ext cx="4186238" cy="762000"/>
          </a:xfrm>
          <a:prstGeom prst="rect">
            <a:avLst/>
          </a:prstGeom>
          <a:noFill/>
          <a:ln w="9525">
            <a:noFill/>
            <a:miter lim="800000"/>
            <a:headEnd/>
            <a:tailEnd/>
          </a:ln>
        </p:spPr>
        <p:txBody>
          <a:bodyPr wrap="none">
            <a:spAutoFit/>
          </a:bodyPr>
          <a:lstStyle/>
          <a:p>
            <a:r>
              <a:rPr lang="en-GB" b="1">
                <a:latin typeface="Helvetica" pitchFamily="34" charset="0"/>
              </a:rPr>
              <a:t>Hans Reinerth</a:t>
            </a:r>
          </a:p>
          <a:p>
            <a:r>
              <a:rPr lang="en-GB" sz="2000" i="1">
                <a:latin typeface="Helvetica" pitchFamily="34" charset="0"/>
              </a:rPr>
              <a:t>Reich Deputy of German Prehistory</a:t>
            </a:r>
          </a:p>
        </p:txBody>
      </p:sp>
      <p:sp>
        <p:nvSpPr>
          <p:cNvPr id="51205" name="Text Box 9"/>
          <p:cNvSpPr txBox="1">
            <a:spLocks noChangeArrowheads="1"/>
          </p:cNvSpPr>
          <p:nvPr/>
        </p:nvSpPr>
        <p:spPr bwMode="auto">
          <a:xfrm>
            <a:off x="5791200" y="3505200"/>
            <a:ext cx="2689225" cy="581025"/>
          </a:xfrm>
          <a:prstGeom prst="rect">
            <a:avLst/>
          </a:prstGeom>
          <a:noFill/>
          <a:ln w="9525">
            <a:noFill/>
            <a:miter lim="800000"/>
            <a:headEnd/>
            <a:tailEnd/>
          </a:ln>
        </p:spPr>
        <p:txBody>
          <a:bodyPr wrap="none">
            <a:spAutoFit/>
          </a:bodyPr>
          <a:lstStyle/>
          <a:p>
            <a:pPr algn="ctr"/>
            <a:r>
              <a:rPr lang="en-GB" sz="1600" b="1">
                <a:latin typeface="Helvetica" pitchFamily="34" charset="0"/>
              </a:rPr>
              <a:t>Reinerth’s excavations at </a:t>
            </a:r>
          </a:p>
          <a:p>
            <a:pPr algn="ctr"/>
            <a:r>
              <a:rPr lang="en-GB" sz="1600" b="1">
                <a:latin typeface="Helvetica" pitchFamily="34" charset="0"/>
              </a:rPr>
              <a:t>Sipplingen 1932</a:t>
            </a:r>
          </a:p>
        </p:txBody>
      </p:sp>
      <p:pic>
        <p:nvPicPr>
          <p:cNvPr id="51206" name="Picture 11" descr="C:\Documents and Settings\Quentin Drew\My Documents\Q\NSDAP arch\Reinerth excav Sipplingen 1932 01.jpg"/>
          <p:cNvPicPr>
            <a:picLocks noChangeAspect="1" noChangeArrowheads="1"/>
          </p:cNvPicPr>
          <p:nvPr/>
        </p:nvPicPr>
        <p:blipFill>
          <a:blip r:embed="rId4"/>
          <a:srcRect/>
          <a:stretch>
            <a:fillRect/>
          </a:stretch>
        </p:blipFill>
        <p:spPr bwMode="auto">
          <a:xfrm>
            <a:off x="5334000" y="4159250"/>
            <a:ext cx="3633788" cy="25368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5" name="Picture 3" descr="C:\Documents and Settings\Quentin Drew\My Documents\Q\NSDAP arch\Bersu, Gerhard 1889-1964.jpg"/>
          <p:cNvPicPr>
            <a:picLocks noChangeAspect="1" noChangeArrowheads="1"/>
          </p:cNvPicPr>
          <p:nvPr/>
        </p:nvPicPr>
        <p:blipFill>
          <a:blip r:embed="rId2"/>
          <a:srcRect/>
          <a:stretch>
            <a:fillRect/>
          </a:stretch>
        </p:blipFill>
        <p:spPr bwMode="auto">
          <a:xfrm>
            <a:off x="152400" y="152400"/>
            <a:ext cx="4648200" cy="6553200"/>
          </a:xfrm>
          <a:prstGeom prst="rect">
            <a:avLst/>
          </a:prstGeom>
          <a:noFill/>
          <a:ln w="9525">
            <a:noFill/>
            <a:miter lim="800000"/>
            <a:headEnd/>
            <a:tailEnd/>
          </a:ln>
        </p:spPr>
      </p:pic>
      <p:sp>
        <p:nvSpPr>
          <p:cNvPr id="52226" name="Text Box 4"/>
          <p:cNvSpPr txBox="1">
            <a:spLocks noChangeArrowheads="1"/>
          </p:cNvSpPr>
          <p:nvPr/>
        </p:nvSpPr>
        <p:spPr bwMode="auto">
          <a:xfrm>
            <a:off x="5334000" y="149225"/>
            <a:ext cx="2319338" cy="457200"/>
          </a:xfrm>
          <a:prstGeom prst="rect">
            <a:avLst/>
          </a:prstGeom>
          <a:noFill/>
          <a:ln w="9525">
            <a:noFill/>
            <a:miter lim="800000"/>
            <a:headEnd/>
            <a:tailEnd/>
          </a:ln>
        </p:spPr>
        <p:txBody>
          <a:bodyPr wrap="none">
            <a:spAutoFit/>
          </a:bodyPr>
          <a:lstStyle/>
          <a:p>
            <a:r>
              <a:rPr lang="en-GB" b="1">
                <a:latin typeface="Helvetica" pitchFamily="34" charset="0"/>
              </a:rPr>
              <a:t>Gerhard Bersu</a:t>
            </a:r>
          </a:p>
        </p:txBody>
      </p:sp>
      <p:sp>
        <p:nvSpPr>
          <p:cNvPr id="52227" name="Text Box 5"/>
          <p:cNvSpPr txBox="1">
            <a:spLocks noChangeArrowheads="1"/>
          </p:cNvSpPr>
          <p:nvPr/>
        </p:nvSpPr>
        <p:spPr bwMode="auto">
          <a:xfrm>
            <a:off x="4876800" y="914400"/>
            <a:ext cx="4267200" cy="3937000"/>
          </a:xfrm>
          <a:prstGeom prst="rect">
            <a:avLst/>
          </a:prstGeom>
          <a:noFill/>
          <a:ln w="9525">
            <a:noFill/>
            <a:miter lim="800000"/>
            <a:headEnd/>
            <a:tailEnd/>
          </a:ln>
        </p:spPr>
        <p:txBody>
          <a:bodyPr>
            <a:spAutoFit/>
          </a:bodyPr>
          <a:lstStyle/>
          <a:p>
            <a:r>
              <a:rPr lang="en-GB">
                <a:latin typeface="Helvetica" pitchFamily="34" charset="0"/>
              </a:rPr>
              <a:t>Critic of </a:t>
            </a:r>
            <a:r>
              <a:rPr lang="en-GB" b="1">
                <a:latin typeface="Helvetica" pitchFamily="34" charset="0"/>
              </a:rPr>
              <a:t>Kossinna</a:t>
            </a:r>
            <a:r>
              <a:rPr lang="en-GB">
                <a:latin typeface="Helvetica" pitchFamily="34" charset="0"/>
              </a:rPr>
              <a:t>’s Kulturkreis research</a:t>
            </a:r>
          </a:p>
          <a:p>
            <a:endParaRPr lang="en-GB">
              <a:latin typeface="Helvetica" pitchFamily="34" charset="0"/>
            </a:endParaRPr>
          </a:p>
          <a:p>
            <a:r>
              <a:rPr lang="en-GB">
                <a:latin typeface="Helvetica" pitchFamily="34" charset="0"/>
              </a:rPr>
              <a:t>Director of the </a:t>
            </a:r>
          </a:p>
          <a:p>
            <a:r>
              <a:rPr lang="en-GB" b="1">
                <a:latin typeface="Helvetica" pitchFamily="34" charset="0"/>
              </a:rPr>
              <a:t>R</a:t>
            </a:r>
            <a:r>
              <a:rPr lang="en-GB" b="1">
                <a:latin typeface="Helvetica" pitchFamily="34" charset="0"/>
                <a:cs typeface="Times New Roman" pitchFamily="18" charset="0"/>
              </a:rPr>
              <a:t>ömisch-Germanische Kommission</a:t>
            </a:r>
          </a:p>
          <a:p>
            <a:endParaRPr lang="en-GB">
              <a:latin typeface="Helvetica" pitchFamily="34" charset="0"/>
              <a:cs typeface="Times New Roman" pitchFamily="18" charset="0"/>
            </a:endParaRPr>
          </a:p>
          <a:p>
            <a:r>
              <a:rPr lang="en-GB">
                <a:latin typeface="Helvetica" pitchFamily="34" charset="0"/>
                <a:cs typeface="Times New Roman" pitchFamily="18" charset="0"/>
              </a:rPr>
              <a:t>1935 forced out by </a:t>
            </a:r>
            <a:r>
              <a:rPr lang="en-GB" b="1">
                <a:latin typeface="Helvetica" pitchFamily="34" charset="0"/>
                <a:cs typeface="Times New Roman" pitchFamily="18" charset="0"/>
              </a:rPr>
              <a:t>Reinerth</a:t>
            </a:r>
          </a:p>
          <a:p>
            <a:endParaRPr lang="en-GB">
              <a:latin typeface="Helvetica" pitchFamily="34" charset="0"/>
              <a:cs typeface="Times New Roman" pitchFamily="18" charset="0"/>
            </a:endParaRPr>
          </a:p>
          <a:p>
            <a:r>
              <a:rPr lang="en-GB">
                <a:latin typeface="Helvetica" pitchFamily="34" charset="0"/>
                <a:cs typeface="Times New Roman" pitchFamily="18" charset="0"/>
              </a:rPr>
              <a:t>1937 Emigrated to England and interned during the war</a:t>
            </a:r>
          </a:p>
          <a:p>
            <a:endParaRPr lang="en-GB">
              <a:latin typeface="Helvetica" pitchFamily="34" charset="0"/>
            </a:endParaRPr>
          </a:p>
          <a:p>
            <a:r>
              <a:rPr lang="en-GB">
                <a:latin typeface="Helvetica" pitchFamily="34" charset="0"/>
              </a:rPr>
              <a:t>1950 returned to West Germany and played a leading role in the rebuilding of German archaeology</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49" name="Picture 1" descr="Lessons in Racial Politics at a Hitler Youth Leadership School (c. 1935).png"/>
          <p:cNvPicPr>
            <a:picLocks noChangeAspect="1"/>
          </p:cNvPicPr>
          <p:nvPr/>
        </p:nvPicPr>
        <p:blipFill>
          <a:blip r:embed="rId2"/>
          <a:srcRect/>
          <a:stretch>
            <a:fillRect/>
          </a:stretch>
        </p:blipFill>
        <p:spPr bwMode="auto">
          <a:xfrm>
            <a:off x="0" y="0"/>
            <a:ext cx="9144000" cy="6881813"/>
          </a:xfrm>
          <a:prstGeom prst="rect">
            <a:avLst/>
          </a:prstGeom>
          <a:noFill/>
          <a:ln w="9525">
            <a:noFill/>
            <a:miter lim="800000"/>
            <a:headEnd/>
            <a:tailEnd/>
          </a:ln>
        </p:spPr>
      </p:pic>
      <p:sp>
        <p:nvSpPr>
          <p:cNvPr id="53250" name="TextBox 2"/>
          <p:cNvSpPr txBox="1">
            <a:spLocks noChangeArrowheads="1"/>
          </p:cNvSpPr>
          <p:nvPr/>
        </p:nvSpPr>
        <p:spPr bwMode="auto">
          <a:xfrm>
            <a:off x="4214813" y="5214938"/>
            <a:ext cx="4786312" cy="1477962"/>
          </a:xfrm>
          <a:prstGeom prst="rect">
            <a:avLst/>
          </a:prstGeom>
          <a:noFill/>
          <a:ln w="9525">
            <a:noFill/>
            <a:miter lim="800000"/>
            <a:headEnd/>
            <a:tailEnd/>
          </a:ln>
        </p:spPr>
        <p:txBody>
          <a:bodyPr>
            <a:spAutoFit/>
          </a:bodyPr>
          <a:lstStyle/>
          <a:p>
            <a:r>
              <a:rPr lang="en-GB" b="1">
                <a:solidFill>
                  <a:schemeClr val="bg1"/>
                </a:solidFill>
                <a:cs typeface="Arial" charset="0"/>
              </a:rPr>
              <a:t>Lessons in Racial Politics at a Hitler Youth Leadership School (c. 1935)</a:t>
            </a:r>
          </a:p>
          <a:p>
            <a:endParaRPr lang="en-GB" b="1">
              <a:solidFill>
                <a:schemeClr val="bg1"/>
              </a:solidFill>
              <a:cs typeface="Arial" charset="0"/>
            </a:endParaRPr>
          </a:p>
          <a:p>
            <a:r>
              <a:rPr lang="en-GB" b="1">
                <a:solidFill>
                  <a:schemeClr val="bg1"/>
                </a:solidFill>
                <a:cs typeface="Arial" charset="0"/>
              </a:rPr>
              <a:t>NPEA or "Napola" (NAtionalPOLitische erziehungsAnstalten) </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3" name="Picture 1" descr="kkk.png"/>
          <p:cNvPicPr>
            <a:picLocks noChangeAspect="1"/>
          </p:cNvPicPr>
          <p:nvPr/>
        </p:nvPicPr>
        <p:blipFill>
          <a:blip r:embed="rId2"/>
          <a:srcRect/>
          <a:stretch>
            <a:fillRect/>
          </a:stretch>
        </p:blipFill>
        <p:spPr bwMode="auto">
          <a:xfrm>
            <a:off x="0" y="0"/>
            <a:ext cx="7643813" cy="68151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9" descr="Philipp_Bouhler.jpg"/>
          <p:cNvPicPr>
            <a:picLocks noChangeAspect="1"/>
          </p:cNvPicPr>
          <p:nvPr/>
        </p:nvPicPr>
        <p:blipFill>
          <a:blip r:embed="rId2">
            <a:lum bright="-14000" contrast="-50000"/>
          </a:blip>
          <a:srcRect/>
          <a:stretch>
            <a:fillRect/>
          </a:stretch>
        </p:blipFill>
        <p:spPr bwMode="auto">
          <a:xfrm>
            <a:off x="0" y="0"/>
            <a:ext cx="4929188" cy="6858000"/>
          </a:xfrm>
          <a:prstGeom prst="rect">
            <a:avLst/>
          </a:prstGeom>
          <a:noFill/>
          <a:ln w="9525">
            <a:noFill/>
            <a:miter lim="800000"/>
            <a:headEnd/>
            <a:tailEnd/>
          </a:ln>
        </p:spPr>
      </p:pic>
      <p:sp>
        <p:nvSpPr>
          <p:cNvPr id="55298" name="TextBox 5"/>
          <p:cNvSpPr txBox="1">
            <a:spLocks noChangeArrowheads="1"/>
          </p:cNvSpPr>
          <p:nvPr/>
        </p:nvSpPr>
        <p:spPr bwMode="auto">
          <a:xfrm>
            <a:off x="5286375" y="5214938"/>
            <a:ext cx="3857625" cy="1477962"/>
          </a:xfrm>
          <a:prstGeom prst="rect">
            <a:avLst/>
          </a:prstGeom>
          <a:noFill/>
          <a:ln w="9525">
            <a:noFill/>
            <a:miter lim="800000"/>
            <a:headEnd/>
            <a:tailEnd/>
          </a:ln>
        </p:spPr>
        <p:txBody>
          <a:bodyPr>
            <a:spAutoFit/>
          </a:bodyPr>
          <a:lstStyle/>
          <a:p>
            <a:r>
              <a:rPr lang="en-GB" b="1" i="1">
                <a:cs typeface="Arial" charset="0"/>
              </a:rPr>
              <a:t>"This person suffering from hereditary defects costs the community 60,000 Reichsmark during his lifetime. Fellow German, that is your money, too."</a:t>
            </a:r>
          </a:p>
        </p:txBody>
      </p:sp>
      <p:pic>
        <p:nvPicPr>
          <p:cNvPr id="55299" name="Picture 6" descr="t4.png"/>
          <p:cNvPicPr>
            <a:picLocks noChangeAspect="1"/>
          </p:cNvPicPr>
          <p:nvPr/>
        </p:nvPicPr>
        <p:blipFill>
          <a:blip r:embed="rId3"/>
          <a:srcRect/>
          <a:stretch>
            <a:fillRect/>
          </a:stretch>
        </p:blipFill>
        <p:spPr bwMode="auto">
          <a:xfrm>
            <a:off x="5000625" y="0"/>
            <a:ext cx="4143375" cy="5013325"/>
          </a:xfrm>
          <a:prstGeom prst="rect">
            <a:avLst/>
          </a:prstGeom>
          <a:noFill/>
          <a:ln w="9525">
            <a:noFill/>
            <a:miter lim="800000"/>
            <a:headEnd/>
            <a:tailEnd/>
          </a:ln>
        </p:spPr>
      </p:pic>
      <p:sp>
        <p:nvSpPr>
          <p:cNvPr id="55300" name="TextBox 8"/>
          <p:cNvSpPr txBox="1">
            <a:spLocks noChangeArrowheads="1"/>
          </p:cNvSpPr>
          <p:nvPr/>
        </p:nvSpPr>
        <p:spPr bwMode="auto">
          <a:xfrm>
            <a:off x="0" y="285750"/>
            <a:ext cx="4929188" cy="6462713"/>
          </a:xfrm>
          <a:prstGeom prst="rect">
            <a:avLst/>
          </a:prstGeom>
          <a:noFill/>
          <a:ln w="9525">
            <a:noFill/>
            <a:miter lim="800000"/>
            <a:headEnd/>
            <a:tailEnd/>
          </a:ln>
        </p:spPr>
        <p:txBody>
          <a:bodyPr>
            <a:spAutoFit/>
          </a:bodyPr>
          <a:lstStyle/>
          <a:p>
            <a:r>
              <a:rPr lang="en-GB" b="1">
                <a:solidFill>
                  <a:schemeClr val="bg1"/>
                </a:solidFill>
                <a:cs typeface="Arial" charset="0"/>
              </a:rPr>
              <a:t>Philipp Bouhler (1899 – 1945) </a:t>
            </a:r>
          </a:p>
          <a:p>
            <a:r>
              <a:rPr lang="en-GB" b="1" i="1">
                <a:solidFill>
                  <a:schemeClr val="bg1"/>
                </a:solidFill>
                <a:cs typeface="Arial" charset="0"/>
              </a:rPr>
              <a:t>Reichsleiter , </a:t>
            </a:r>
            <a:r>
              <a:rPr lang="en-GB" b="1">
                <a:solidFill>
                  <a:schemeClr val="bg1"/>
                </a:solidFill>
                <a:cs typeface="Arial" charset="0"/>
              </a:rPr>
              <a:t>Chief of the Chancellery of the Führer of the NSDAP, </a:t>
            </a:r>
            <a:r>
              <a:rPr lang="en-GB" b="1" i="1">
                <a:solidFill>
                  <a:schemeClr val="bg1"/>
                </a:solidFill>
                <a:cs typeface="Arial" charset="0"/>
              </a:rPr>
              <a:t>SS-Obergruppenführer</a:t>
            </a:r>
          </a:p>
          <a:p>
            <a:endParaRPr lang="en-GB" b="1" i="1">
              <a:solidFill>
                <a:schemeClr val="bg1"/>
              </a:solidFill>
              <a:cs typeface="Arial" charset="0"/>
            </a:endParaRPr>
          </a:p>
          <a:p>
            <a:endParaRPr lang="en-GB" b="1" i="1">
              <a:solidFill>
                <a:schemeClr val="bg1"/>
              </a:solidFill>
              <a:cs typeface="Arial" charset="0"/>
            </a:endParaRPr>
          </a:p>
          <a:p>
            <a:endParaRPr lang="en-GB" b="1">
              <a:solidFill>
                <a:schemeClr val="bg1"/>
              </a:solidFill>
              <a:cs typeface="Arial" charset="0"/>
            </a:endParaRPr>
          </a:p>
          <a:p>
            <a:endParaRPr lang="en-GB" b="1">
              <a:solidFill>
                <a:schemeClr val="bg1"/>
              </a:solidFill>
              <a:cs typeface="Arial" charset="0"/>
            </a:endParaRPr>
          </a:p>
          <a:p>
            <a:r>
              <a:rPr lang="en-GB" b="1">
                <a:solidFill>
                  <a:schemeClr val="bg1"/>
                </a:solidFill>
                <a:cs typeface="Arial" charset="0"/>
              </a:rPr>
              <a:t>responsible for the </a:t>
            </a:r>
            <a:r>
              <a:rPr lang="en-GB" b="1" i="1">
                <a:solidFill>
                  <a:schemeClr val="bg1"/>
                </a:solidFill>
                <a:cs typeface="Arial" charset="0"/>
              </a:rPr>
              <a:t>Aktion T4</a:t>
            </a:r>
            <a:r>
              <a:rPr lang="en-GB" b="1">
                <a:solidFill>
                  <a:schemeClr val="bg1"/>
                </a:solidFill>
                <a:cs typeface="Arial" charset="0"/>
              </a:rPr>
              <a:t> euthanasia program that killed more than 70,000 mentally ill and physically handicapped adults and children. (Sept 1939 – Aug 1941)</a:t>
            </a:r>
          </a:p>
          <a:p>
            <a:endParaRPr lang="en-GB" b="1">
              <a:solidFill>
                <a:schemeClr val="bg1"/>
              </a:solidFill>
              <a:cs typeface="Arial" charset="0"/>
            </a:endParaRPr>
          </a:p>
          <a:p>
            <a:endParaRPr lang="en-GB" b="1">
              <a:solidFill>
                <a:schemeClr val="bg1"/>
              </a:solidFill>
              <a:cs typeface="Arial" charset="0"/>
            </a:endParaRPr>
          </a:p>
          <a:p>
            <a:r>
              <a:rPr lang="en-GB" b="1">
                <a:solidFill>
                  <a:schemeClr val="bg1"/>
                </a:solidFill>
                <a:cs typeface="Arial" charset="0"/>
              </a:rPr>
              <a:t>Various methods of killing were tried out. The first killing facility was Schloss Hartheim in Upper Austria. </a:t>
            </a:r>
          </a:p>
          <a:p>
            <a:endParaRPr lang="en-GB" b="1">
              <a:solidFill>
                <a:schemeClr val="bg1"/>
              </a:solidFill>
              <a:cs typeface="Arial" charset="0"/>
            </a:endParaRPr>
          </a:p>
          <a:p>
            <a:endParaRPr lang="en-GB" b="1">
              <a:solidFill>
                <a:schemeClr val="bg1"/>
              </a:solidFill>
              <a:cs typeface="Arial" charset="0"/>
            </a:endParaRPr>
          </a:p>
          <a:p>
            <a:r>
              <a:rPr lang="en-GB" b="1">
                <a:solidFill>
                  <a:schemeClr val="bg1"/>
                </a:solidFill>
                <a:cs typeface="Arial" charset="0"/>
              </a:rPr>
              <a:t>The knowledge gained from the euthanasia program was later applied to the industrialized annihilation of other groups of people.</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1" name="Picture 3" descr="Eugene Fischer.png"/>
          <p:cNvPicPr>
            <a:picLocks noChangeAspect="1"/>
          </p:cNvPicPr>
          <p:nvPr/>
        </p:nvPicPr>
        <p:blipFill>
          <a:blip r:embed="rId2"/>
          <a:srcRect/>
          <a:stretch>
            <a:fillRect/>
          </a:stretch>
        </p:blipFill>
        <p:spPr bwMode="auto">
          <a:xfrm>
            <a:off x="0" y="0"/>
            <a:ext cx="4886325" cy="6858000"/>
          </a:xfrm>
          <a:prstGeom prst="rect">
            <a:avLst/>
          </a:prstGeom>
          <a:noFill/>
          <a:ln w="9525">
            <a:noFill/>
            <a:miter lim="800000"/>
            <a:headEnd/>
            <a:tailEnd/>
          </a:ln>
        </p:spPr>
      </p:pic>
      <p:sp>
        <p:nvSpPr>
          <p:cNvPr id="56322" name="TextBox 4"/>
          <p:cNvSpPr txBox="1">
            <a:spLocks noChangeArrowheads="1"/>
          </p:cNvSpPr>
          <p:nvPr/>
        </p:nvSpPr>
        <p:spPr bwMode="auto">
          <a:xfrm>
            <a:off x="4857750" y="2428875"/>
            <a:ext cx="4143375" cy="4246563"/>
          </a:xfrm>
          <a:prstGeom prst="rect">
            <a:avLst/>
          </a:prstGeom>
          <a:noFill/>
          <a:ln w="9525">
            <a:noFill/>
            <a:miter lim="800000"/>
            <a:headEnd/>
            <a:tailEnd/>
          </a:ln>
        </p:spPr>
        <p:txBody>
          <a:bodyPr>
            <a:spAutoFit/>
          </a:bodyPr>
          <a:lstStyle/>
          <a:p>
            <a:r>
              <a:rPr lang="en-GB" b="1" i="1">
                <a:cs typeface="Arial" charset="0"/>
              </a:rPr>
              <a:t>If we simply cannot reduce costs any further, </a:t>
            </a:r>
          </a:p>
          <a:p>
            <a:r>
              <a:rPr lang="en-GB" b="1" i="1">
                <a:cs typeface="Arial" charset="0"/>
              </a:rPr>
              <a:t>if we arrive at conditions similar to those during the war, </a:t>
            </a:r>
          </a:p>
          <a:p>
            <a:r>
              <a:rPr lang="en-GB" b="1" i="1">
                <a:cs typeface="Arial" charset="0"/>
              </a:rPr>
              <a:t>if these persons can, in fact, no longer be held in compliance with human dignity - whereby no only food, drink, housing, and hygiene, but also medical treatment must be considered -, </a:t>
            </a:r>
          </a:p>
          <a:p>
            <a:endParaRPr lang="en-GB" b="1" i="1">
              <a:cs typeface="Arial" charset="0"/>
            </a:endParaRPr>
          </a:p>
          <a:p>
            <a:r>
              <a:rPr lang="en-GB" b="1" i="1">
                <a:cs typeface="Arial" charset="0"/>
              </a:rPr>
              <a:t>then arises the serious, absolutely burning question for us, what can happen to curtail the burden of heredity</a:t>
            </a:r>
          </a:p>
        </p:txBody>
      </p:sp>
      <p:sp>
        <p:nvSpPr>
          <p:cNvPr id="56323" name="TextBox 5"/>
          <p:cNvSpPr txBox="1">
            <a:spLocks noChangeArrowheads="1"/>
          </p:cNvSpPr>
          <p:nvPr/>
        </p:nvSpPr>
        <p:spPr bwMode="auto">
          <a:xfrm>
            <a:off x="142875" y="214313"/>
            <a:ext cx="4357688" cy="646112"/>
          </a:xfrm>
          <a:prstGeom prst="rect">
            <a:avLst/>
          </a:prstGeom>
          <a:noFill/>
          <a:ln w="9525">
            <a:noFill/>
            <a:miter lim="800000"/>
            <a:headEnd/>
            <a:tailEnd/>
          </a:ln>
        </p:spPr>
        <p:txBody>
          <a:bodyPr>
            <a:spAutoFit/>
          </a:bodyPr>
          <a:lstStyle/>
          <a:p>
            <a:r>
              <a:rPr lang="en-GB" b="1">
                <a:solidFill>
                  <a:schemeClr val="bg1"/>
                </a:solidFill>
                <a:latin typeface="Calibri" pitchFamily="34" charset="0"/>
              </a:rPr>
              <a:t>Fischer was made an honorary member of the German Anthropological Society in 1952</a:t>
            </a:r>
          </a:p>
        </p:txBody>
      </p:sp>
      <p:sp>
        <p:nvSpPr>
          <p:cNvPr id="56324" name="TextBox 6"/>
          <p:cNvSpPr txBox="1">
            <a:spLocks noChangeArrowheads="1"/>
          </p:cNvSpPr>
          <p:nvPr/>
        </p:nvSpPr>
        <p:spPr bwMode="auto">
          <a:xfrm>
            <a:off x="5000625" y="428625"/>
            <a:ext cx="3340100" cy="646113"/>
          </a:xfrm>
          <a:prstGeom prst="rect">
            <a:avLst/>
          </a:prstGeom>
          <a:noFill/>
          <a:ln w="9525">
            <a:noFill/>
            <a:miter lim="800000"/>
            <a:headEnd/>
            <a:tailEnd/>
          </a:ln>
        </p:spPr>
        <p:txBody>
          <a:bodyPr wrap="none">
            <a:spAutoFit/>
          </a:bodyPr>
          <a:lstStyle/>
          <a:p>
            <a:r>
              <a:rPr lang="en-GB" b="1">
                <a:cs typeface="Arial" charset="0"/>
              </a:rPr>
              <a:t>Eugen Fischer (1874 – 1967) </a:t>
            </a:r>
          </a:p>
          <a:p>
            <a:endParaRPr lang="en-GB">
              <a:latin typeface="Calibri" pitchFamily="34"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1" descr="Wir stehen nicht allein (We do not stand alone). Nazi propaganda poster on compulsory sterilization.The Nazis enacted a compulsory sterilization law in 1933. Other countries enacted or considered sterilization legislation..png"/>
          <p:cNvPicPr>
            <a:picLocks noChangeAspect="1"/>
          </p:cNvPicPr>
          <p:nvPr/>
        </p:nvPicPr>
        <p:blipFill>
          <a:blip r:embed="rId2"/>
          <a:srcRect/>
          <a:stretch>
            <a:fillRect/>
          </a:stretch>
        </p:blipFill>
        <p:spPr bwMode="auto">
          <a:xfrm>
            <a:off x="0" y="0"/>
            <a:ext cx="6215063" cy="6858000"/>
          </a:xfrm>
          <a:prstGeom prst="rect">
            <a:avLst/>
          </a:prstGeom>
          <a:noFill/>
          <a:ln w="9525">
            <a:noFill/>
            <a:miter lim="800000"/>
            <a:headEnd/>
            <a:tailEnd/>
          </a:ln>
        </p:spPr>
      </p:pic>
      <p:sp>
        <p:nvSpPr>
          <p:cNvPr id="57346" name="TextBox 2"/>
          <p:cNvSpPr txBox="1">
            <a:spLocks noChangeArrowheads="1"/>
          </p:cNvSpPr>
          <p:nvPr/>
        </p:nvSpPr>
        <p:spPr bwMode="auto">
          <a:xfrm>
            <a:off x="6143625" y="857250"/>
            <a:ext cx="3000375" cy="3970338"/>
          </a:xfrm>
          <a:prstGeom prst="rect">
            <a:avLst/>
          </a:prstGeom>
          <a:noFill/>
          <a:ln w="9525">
            <a:noFill/>
            <a:miter lim="800000"/>
            <a:headEnd/>
            <a:tailEnd/>
          </a:ln>
        </p:spPr>
        <p:txBody>
          <a:bodyPr>
            <a:spAutoFit/>
          </a:bodyPr>
          <a:lstStyle/>
          <a:p>
            <a:r>
              <a:rPr lang="en-GB" b="1" i="1">
                <a:cs typeface="Arial" charset="0"/>
              </a:rPr>
              <a:t>Wir stehen nicht allein </a:t>
            </a:r>
            <a:r>
              <a:rPr lang="en-GB" b="1">
                <a:cs typeface="Arial" charset="0"/>
              </a:rPr>
              <a:t>(We do not stand alone). </a:t>
            </a:r>
          </a:p>
          <a:p>
            <a:endParaRPr lang="en-GB" b="1">
              <a:cs typeface="Arial" charset="0"/>
            </a:endParaRPr>
          </a:p>
          <a:p>
            <a:r>
              <a:rPr lang="en-GB" b="1">
                <a:cs typeface="Arial" charset="0"/>
              </a:rPr>
              <a:t>Nazi propaganda poster on compulsory sterilization.</a:t>
            </a:r>
          </a:p>
          <a:p>
            <a:endParaRPr lang="en-GB" b="1">
              <a:cs typeface="Arial" charset="0"/>
            </a:endParaRPr>
          </a:p>
          <a:p>
            <a:r>
              <a:rPr lang="en-GB" b="1">
                <a:cs typeface="Arial" charset="0"/>
              </a:rPr>
              <a:t>The Nazis enacted a compulsory sterilization law in 1933. </a:t>
            </a:r>
          </a:p>
          <a:p>
            <a:endParaRPr lang="en-GB" b="1">
              <a:cs typeface="Arial" charset="0"/>
            </a:endParaRPr>
          </a:p>
          <a:p>
            <a:r>
              <a:rPr lang="en-GB" b="1">
                <a:cs typeface="Arial" charset="0"/>
              </a:rPr>
              <a:t>Other countries enacted or considered sterilization legislation.</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69" name="Picture 2" descr="AH + Himmler 1943 03 copy"/>
          <p:cNvPicPr>
            <a:picLocks noChangeAspect="1" noChangeArrowheads="1"/>
          </p:cNvPicPr>
          <p:nvPr/>
        </p:nvPicPr>
        <p:blipFill>
          <a:blip r:embed="rId2"/>
          <a:srcRect/>
          <a:stretch>
            <a:fillRect/>
          </a:stretch>
        </p:blipFill>
        <p:spPr bwMode="auto">
          <a:xfrm>
            <a:off x="152400" y="152400"/>
            <a:ext cx="3179763" cy="4495800"/>
          </a:xfrm>
          <a:prstGeom prst="rect">
            <a:avLst/>
          </a:prstGeom>
          <a:noFill/>
          <a:ln w="9525">
            <a:noFill/>
            <a:miter lim="800000"/>
            <a:headEnd/>
            <a:tailEnd/>
          </a:ln>
        </p:spPr>
      </p:pic>
      <p:pic>
        <p:nvPicPr>
          <p:cNvPr id="58370" name="Picture 3" descr="AH + Himmler 1943 04 copy"/>
          <p:cNvPicPr>
            <a:picLocks noChangeAspect="1" noChangeArrowheads="1"/>
          </p:cNvPicPr>
          <p:nvPr/>
        </p:nvPicPr>
        <p:blipFill>
          <a:blip r:embed="rId3"/>
          <a:srcRect/>
          <a:stretch>
            <a:fillRect/>
          </a:stretch>
        </p:blipFill>
        <p:spPr bwMode="auto">
          <a:xfrm>
            <a:off x="5773738" y="228600"/>
            <a:ext cx="3179762" cy="4495800"/>
          </a:xfrm>
          <a:prstGeom prst="rect">
            <a:avLst/>
          </a:prstGeom>
          <a:noFill/>
          <a:ln w="9525">
            <a:noFill/>
            <a:miter lim="800000"/>
            <a:headEnd/>
            <a:tailEnd/>
          </a:ln>
        </p:spPr>
      </p:pic>
      <p:pic>
        <p:nvPicPr>
          <p:cNvPr id="58371" name="Picture 4" descr="AH + Himmler 1943 02 copy"/>
          <p:cNvPicPr>
            <a:picLocks noChangeAspect="1" noChangeArrowheads="1"/>
          </p:cNvPicPr>
          <p:nvPr/>
        </p:nvPicPr>
        <p:blipFill>
          <a:blip r:embed="rId4"/>
          <a:srcRect/>
          <a:stretch>
            <a:fillRect/>
          </a:stretch>
        </p:blipFill>
        <p:spPr bwMode="auto">
          <a:xfrm>
            <a:off x="3352800" y="3352800"/>
            <a:ext cx="2379663" cy="3365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ext Box 3"/>
          <p:cNvSpPr txBox="1">
            <a:spLocks noChangeArrowheads="1"/>
          </p:cNvSpPr>
          <p:nvPr/>
        </p:nvSpPr>
        <p:spPr bwMode="auto">
          <a:xfrm>
            <a:off x="0" y="228600"/>
            <a:ext cx="2794000" cy="457200"/>
          </a:xfrm>
          <a:prstGeom prst="rect">
            <a:avLst/>
          </a:prstGeom>
          <a:noFill/>
          <a:ln w="9525">
            <a:noFill/>
            <a:miter lim="800000"/>
            <a:headEnd/>
            <a:tailEnd/>
          </a:ln>
        </p:spPr>
        <p:txBody>
          <a:bodyPr wrap="none">
            <a:spAutoFit/>
          </a:bodyPr>
          <a:lstStyle/>
          <a:p>
            <a:r>
              <a:rPr lang="en-GB" b="1" u="sng">
                <a:latin typeface="Helvetica" pitchFamily="34" charset="0"/>
              </a:rPr>
              <a:t>AHNENERBE - SS</a:t>
            </a:r>
          </a:p>
        </p:txBody>
      </p:sp>
      <p:sp>
        <p:nvSpPr>
          <p:cNvPr id="59394" name="Text Box 5"/>
          <p:cNvSpPr txBox="1">
            <a:spLocks noChangeArrowheads="1"/>
          </p:cNvSpPr>
          <p:nvPr/>
        </p:nvSpPr>
        <p:spPr bwMode="auto">
          <a:xfrm>
            <a:off x="0" y="914400"/>
            <a:ext cx="8839200" cy="1860550"/>
          </a:xfrm>
          <a:prstGeom prst="rect">
            <a:avLst/>
          </a:prstGeom>
          <a:noFill/>
          <a:ln w="9525">
            <a:noFill/>
            <a:miter lim="800000"/>
            <a:headEnd/>
            <a:tailEnd/>
          </a:ln>
        </p:spPr>
        <p:txBody>
          <a:bodyPr>
            <a:spAutoFit/>
          </a:bodyPr>
          <a:lstStyle/>
          <a:p>
            <a:r>
              <a:rPr lang="en-GB" sz="2000">
                <a:latin typeface="Helvetica" pitchFamily="34" charset="0"/>
              </a:rPr>
              <a:t>Founded 1935 by:	</a:t>
            </a:r>
            <a:r>
              <a:rPr lang="en-GB" sz="2000" b="1">
                <a:latin typeface="Helvetica" pitchFamily="34" charset="0"/>
              </a:rPr>
              <a:t>Heinrich Himmler</a:t>
            </a:r>
          </a:p>
          <a:p>
            <a:pPr lvl="1"/>
            <a:r>
              <a:rPr lang="en-GB" sz="2000">
                <a:latin typeface="Helvetica" pitchFamily="34" charset="0"/>
              </a:rPr>
              <a:t>		      	</a:t>
            </a:r>
            <a:r>
              <a:rPr lang="en-GB" sz="2000" b="1">
                <a:latin typeface="Helvetica" pitchFamily="34" charset="0"/>
              </a:rPr>
              <a:t>Hermann Wirth</a:t>
            </a:r>
            <a:r>
              <a:rPr lang="en-GB" sz="2000">
                <a:latin typeface="Helvetica" pitchFamily="34" charset="0"/>
              </a:rPr>
              <a:t> </a:t>
            </a:r>
          </a:p>
          <a:p>
            <a:pPr lvl="1"/>
            <a:r>
              <a:rPr lang="en-GB" sz="2000">
                <a:latin typeface="Helvetica" pitchFamily="34" charset="0"/>
              </a:rPr>
              <a:t>			</a:t>
            </a:r>
            <a:r>
              <a:rPr lang="en-GB" sz="1600">
                <a:latin typeface="Helvetica" pitchFamily="34" charset="0"/>
              </a:rPr>
              <a:t>(Dutch historian obsessed with Atlantean mythology)</a:t>
            </a:r>
          </a:p>
          <a:p>
            <a:pPr lvl="1"/>
            <a:r>
              <a:rPr lang="en-GB" sz="2000">
                <a:latin typeface="Helvetica" pitchFamily="34" charset="0"/>
              </a:rPr>
              <a:t>			</a:t>
            </a:r>
            <a:r>
              <a:rPr lang="en-GB" sz="2000" b="1">
                <a:latin typeface="Helvetica" pitchFamily="34" charset="0"/>
              </a:rPr>
              <a:t>Richard Walter Darré</a:t>
            </a:r>
            <a:r>
              <a:rPr lang="en-GB" sz="2000">
                <a:latin typeface="Helvetica" pitchFamily="34" charset="0"/>
              </a:rPr>
              <a:t> </a:t>
            </a:r>
          </a:p>
          <a:p>
            <a:pPr lvl="1"/>
            <a:r>
              <a:rPr lang="en-GB" sz="2000">
                <a:latin typeface="Helvetica" pitchFamily="34" charset="0"/>
              </a:rPr>
              <a:t>			</a:t>
            </a:r>
            <a:r>
              <a:rPr lang="en-GB" sz="1600">
                <a:latin typeface="Helvetica" pitchFamily="34" charset="0"/>
              </a:rPr>
              <a:t>(head of Race and Settlement Office)</a:t>
            </a:r>
          </a:p>
          <a:p>
            <a:pPr lvl="1"/>
            <a:r>
              <a:rPr lang="en-GB" sz="1600">
                <a:latin typeface="Helvetica" pitchFamily="34" charset="0"/>
              </a:rPr>
              <a:t>			(Minister of Agriculture)</a:t>
            </a:r>
          </a:p>
        </p:txBody>
      </p:sp>
      <p:sp>
        <p:nvSpPr>
          <p:cNvPr id="59395" name="Text Box 6"/>
          <p:cNvSpPr txBox="1">
            <a:spLocks noChangeArrowheads="1"/>
          </p:cNvSpPr>
          <p:nvPr/>
        </p:nvSpPr>
        <p:spPr bwMode="auto">
          <a:xfrm>
            <a:off x="152400" y="4114800"/>
            <a:ext cx="8245475" cy="2530475"/>
          </a:xfrm>
          <a:prstGeom prst="rect">
            <a:avLst/>
          </a:prstGeom>
          <a:noFill/>
          <a:ln w="9525">
            <a:noFill/>
            <a:miter lim="800000"/>
            <a:headEnd/>
            <a:tailEnd/>
          </a:ln>
        </p:spPr>
        <p:txBody>
          <a:bodyPr>
            <a:spAutoFit/>
          </a:bodyPr>
          <a:lstStyle/>
          <a:p>
            <a:pPr marL="457200" indent="-457200"/>
            <a:r>
              <a:rPr lang="en-GB" sz="2000">
                <a:latin typeface="Helvetica" pitchFamily="34" charset="0"/>
              </a:rPr>
              <a:t>Main aims:</a:t>
            </a:r>
          </a:p>
          <a:p>
            <a:pPr marL="457200" indent="-457200">
              <a:buFontTx/>
              <a:buAutoNum type="arabicPlain"/>
            </a:pPr>
            <a:r>
              <a:rPr lang="en-GB" sz="2000">
                <a:latin typeface="Helvetica" pitchFamily="34" charset="0"/>
              </a:rPr>
              <a:t>to study the space, ideas and achievements of the Indo-Germanic peoples</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bring the research findings to life and present them to the German people</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encourage every German to get involved in the process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7" name="Picture 2" descr="Irminsul - tree of life"/>
          <p:cNvPicPr>
            <a:picLocks noChangeAspect="1" noChangeArrowheads="1"/>
          </p:cNvPicPr>
          <p:nvPr/>
        </p:nvPicPr>
        <p:blipFill>
          <a:blip r:embed="rId2"/>
          <a:srcRect/>
          <a:stretch>
            <a:fillRect/>
          </a:stretch>
        </p:blipFill>
        <p:spPr bwMode="auto">
          <a:xfrm>
            <a:off x="457200" y="152400"/>
            <a:ext cx="4191000" cy="4113213"/>
          </a:xfrm>
          <a:prstGeom prst="rect">
            <a:avLst/>
          </a:prstGeom>
          <a:noFill/>
          <a:ln w="9525">
            <a:noFill/>
            <a:miter lim="800000"/>
            <a:headEnd/>
            <a:tailEnd/>
          </a:ln>
        </p:spPr>
      </p:pic>
      <p:sp>
        <p:nvSpPr>
          <p:cNvPr id="60418" name="Text Box 3"/>
          <p:cNvSpPr txBox="1">
            <a:spLocks noChangeArrowheads="1"/>
          </p:cNvSpPr>
          <p:nvPr/>
        </p:nvSpPr>
        <p:spPr bwMode="auto">
          <a:xfrm>
            <a:off x="457200" y="4419600"/>
            <a:ext cx="3657600" cy="579438"/>
          </a:xfrm>
          <a:prstGeom prst="rect">
            <a:avLst/>
          </a:prstGeom>
          <a:noFill/>
          <a:ln w="9525">
            <a:noFill/>
            <a:miter lim="800000"/>
            <a:headEnd/>
            <a:tailEnd/>
          </a:ln>
        </p:spPr>
        <p:txBody>
          <a:bodyPr>
            <a:spAutoFit/>
          </a:bodyPr>
          <a:lstStyle/>
          <a:p>
            <a:r>
              <a:rPr lang="en-GB" sz="3200" b="1" i="1">
                <a:solidFill>
                  <a:srgbClr val="CC0000"/>
                </a:solidFill>
                <a:latin typeface="Helvetica" pitchFamily="34" charset="0"/>
              </a:rPr>
              <a:t>Irminsul</a:t>
            </a:r>
            <a:r>
              <a:rPr lang="en-GB" b="1">
                <a:solidFill>
                  <a:srgbClr val="CC0000"/>
                </a:solidFill>
                <a:latin typeface="Helvetica" pitchFamily="34" charset="0"/>
              </a:rPr>
              <a:t> </a:t>
            </a:r>
            <a:r>
              <a:rPr lang="en-GB">
                <a:latin typeface="Helvetica" pitchFamily="34" charset="0"/>
              </a:rPr>
              <a:t>(Tree of Life)</a:t>
            </a:r>
          </a:p>
        </p:txBody>
      </p:sp>
      <p:pic>
        <p:nvPicPr>
          <p:cNvPr id="60419" name="Picture 4" descr="Odilsune - homeland"/>
          <p:cNvPicPr>
            <a:picLocks noChangeAspect="1" noChangeArrowheads="1"/>
          </p:cNvPicPr>
          <p:nvPr/>
        </p:nvPicPr>
        <p:blipFill>
          <a:blip r:embed="rId3"/>
          <a:srcRect/>
          <a:stretch>
            <a:fillRect/>
          </a:stretch>
        </p:blipFill>
        <p:spPr bwMode="auto">
          <a:xfrm>
            <a:off x="5638800" y="304800"/>
            <a:ext cx="3105150" cy="4038600"/>
          </a:xfrm>
          <a:prstGeom prst="rect">
            <a:avLst/>
          </a:prstGeom>
          <a:noFill/>
          <a:ln w="9525">
            <a:noFill/>
            <a:miter lim="800000"/>
            <a:headEnd/>
            <a:tailEnd/>
          </a:ln>
        </p:spPr>
      </p:pic>
      <p:sp>
        <p:nvSpPr>
          <p:cNvPr id="60420" name="Rectangle 5"/>
          <p:cNvSpPr>
            <a:spLocks noChangeArrowheads="1"/>
          </p:cNvSpPr>
          <p:nvPr/>
        </p:nvSpPr>
        <p:spPr bwMode="auto">
          <a:xfrm>
            <a:off x="838200" y="5181600"/>
            <a:ext cx="7391400" cy="1493838"/>
          </a:xfrm>
          <a:prstGeom prst="rect">
            <a:avLst/>
          </a:prstGeom>
          <a:noFill/>
          <a:ln w="9525">
            <a:noFill/>
            <a:miter lim="800000"/>
            <a:headEnd/>
            <a:tailEnd/>
          </a:ln>
        </p:spPr>
        <p:txBody>
          <a:bodyPr>
            <a:spAutoFit/>
          </a:bodyPr>
          <a:lstStyle/>
          <a:p>
            <a:pPr algn="ctr">
              <a:spcBef>
                <a:spcPct val="50000"/>
              </a:spcBef>
            </a:pPr>
            <a:r>
              <a:rPr lang="en-GB" sz="3200" b="1">
                <a:latin typeface="Century Gothic" pitchFamily="34" charset="0"/>
              </a:rPr>
              <a:t>Ahnenerbe</a:t>
            </a:r>
          </a:p>
          <a:p>
            <a:pPr algn="ctr">
              <a:spcBef>
                <a:spcPct val="50000"/>
              </a:spcBef>
            </a:pPr>
            <a:r>
              <a:rPr lang="en-GB" sz="2000">
                <a:latin typeface="Helvetica" pitchFamily="34" charset="0"/>
              </a:rPr>
              <a:t>Ahnenerbe Forschungs-und Lehrgemeinschaft</a:t>
            </a:r>
          </a:p>
          <a:p>
            <a:pPr algn="ctr">
              <a:spcBef>
                <a:spcPct val="50000"/>
              </a:spcBef>
            </a:pPr>
            <a:r>
              <a:rPr lang="en-GB" sz="2000" b="1">
                <a:latin typeface="Helvetica" pitchFamily="34" charset="0"/>
              </a:rPr>
              <a:t>Learning and Teaching Society of Ancestral Heritage</a:t>
            </a:r>
          </a:p>
        </p:txBody>
      </p:sp>
      <p:sp>
        <p:nvSpPr>
          <p:cNvPr id="60421" name="Rectangle 6"/>
          <p:cNvSpPr>
            <a:spLocks noChangeArrowheads="1"/>
          </p:cNvSpPr>
          <p:nvPr/>
        </p:nvSpPr>
        <p:spPr bwMode="auto">
          <a:xfrm>
            <a:off x="5181600" y="4419600"/>
            <a:ext cx="3757613" cy="579438"/>
          </a:xfrm>
          <a:prstGeom prst="rect">
            <a:avLst/>
          </a:prstGeom>
          <a:noFill/>
          <a:ln w="9525">
            <a:noFill/>
            <a:miter lim="800000"/>
            <a:headEnd/>
            <a:tailEnd/>
          </a:ln>
        </p:spPr>
        <p:txBody>
          <a:bodyPr wrap="none">
            <a:spAutoFit/>
          </a:bodyPr>
          <a:lstStyle/>
          <a:p>
            <a:r>
              <a:rPr lang="en-GB" sz="3200" b="1" i="1">
                <a:solidFill>
                  <a:srgbClr val="CC0000"/>
                </a:solidFill>
                <a:latin typeface="Helvetica" pitchFamily="34" charset="0"/>
              </a:rPr>
              <a:t>Odilsrune</a:t>
            </a:r>
            <a:r>
              <a:rPr lang="en-GB" b="1">
                <a:solidFill>
                  <a:srgbClr val="CC0000"/>
                </a:solidFill>
                <a:latin typeface="Helvetica" pitchFamily="34" charset="0"/>
              </a:rPr>
              <a:t> </a:t>
            </a:r>
            <a:r>
              <a:rPr lang="en-GB">
                <a:latin typeface="Helvetica" pitchFamily="34" charset="0"/>
              </a:rPr>
              <a:t>(Homeland)</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2" descr="Himmler portrait 01"/>
          <p:cNvPicPr>
            <a:picLocks noChangeAspect="1" noChangeArrowheads="1"/>
          </p:cNvPicPr>
          <p:nvPr/>
        </p:nvPicPr>
        <p:blipFill>
          <a:blip r:embed="rId2"/>
          <a:srcRect/>
          <a:stretch>
            <a:fillRect/>
          </a:stretch>
        </p:blipFill>
        <p:spPr bwMode="auto">
          <a:xfrm>
            <a:off x="152400" y="152400"/>
            <a:ext cx="4206875" cy="6553200"/>
          </a:xfrm>
          <a:prstGeom prst="rect">
            <a:avLst/>
          </a:prstGeom>
          <a:noFill/>
          <a:ln w="9525">
            <a:noFill/>
            <a:miter lim="800000"/>
            <a:headEnd/>
            <a:tailEnd/>
          </a:ln>
        </p:spPr>
      </p:pic>
      <p:sp>
        <p:nvSpPr>
          <p:cNvPr id="61442" name="Text Box 6"/>
          <p:cNvSpPr txBox="1">
            <a:spLocks noChangeArrowheads="1"/>
          </p:cNvSpPr>
          <p:nvPr/>
        </p:nvSpPr>
        <p:spPr bwMode="auto">
          <a:xfrm>
            <a:off x="4500563" y="533400"/>
            <a:ext cx="4500562" cy="1200150"/>
          </a:xfrm>
          <a:prstGeom prst="rect">
            <a:avLst/>
          </a:prstGeom>
          <a:noFill/>
          <a:ln w="9525">
            <a:noFill/>
            <a:miter lim="800000"/>
            <a:headEnd/>
            <a:tailEnd/>
          </a:ln>
        </p:spPr>
        <p:txBody>
          <a:bodyPr>
            <a:spAutoFit/>
          </a:bodyPr>
          <a:lstStyle/>
          <a:p>
            <a:r>
              <a:rPr lang="en-GB" b="1">
                <a:latin typeface="Helvetica" pitchFamily="34" charset="0"/>
              </a:rPr>
              <a:t>“A people lives happily in the present and the future so long as it is aware of its past and the greatness of its ancestors”</a:t>
            </a:r>
          </a:p>
        </p:txBody>
      </p:sp>
      <p:sp>
        <p:nvSpPr>
          <p:cNvPr id="61443" name="Text Box 7"/>
          <p:cNvSpPr txBox="1">
            <a:spLocks noChangeArrowheads="1"/>
          </p:cNvSpPr>
          <p:nvPr/>
        </p:nvSpPr>
        <p:spPr bwMode="auto">
          <a:xfrm>
            <a:off x="5410200" y="2819400"/>
            <a:ext cx="3556000" cy="457200"/>
          </a:xfrm>
          <a:prstGeom prst="rect">
            <a:avLst/>
          </a:prstGeom>
          <a:noFill/>
          <a:ln w="9525">
            <a:noFill/>
            <a:miter lim="800000"/>
            <a:headEnd/>
            <a:tailEnd/>
          </a:ln>
        </p:spPr>
        <p:txBody>
          <a:bodyPr wrap="none">
            <a:spAutoFit/>
          </a:bodyPr>
          <a:lstStyle/>
          <a:p>
            <a:r>
              <a:rPr lang="en-GB" b="1">
                <a:latin typeface="Helvetica" pitchFamily="34" charset="0"/>
              </a:rPr>
              <a:t>Heinrich Himmler, 1936</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5" name="Picture 1" descr="Hermann Wirth.png"/>
          <p:cNvPicPr>
            <a:picLocks noChangeAspect="1"/>
          </p:cNvPicPr>
          <p:nvPr/>
        </p:nvPicPr>
        <p:blipFill>
          <a:blip r:embed="rId2"/>
          <a:srcRect/>
          <a:stretch>
            <a:fillRect/>
          </a:stretch>
        </p:blipFill>
        <p:spPr bwMode="auto">
          <a:xfrm>
            <a:off x="0" y="0"/>
            <a:ext cx="5535613" cy="6858000"/>
          </a:xfrm>
          <a:prstGeom prst="rect">
            <a:avLst/>
          </a:prstGeom>
          <a:noFill/>
          <a:ln w="9525">
            <a:noFill/>
            <a:miter lim="800000"/>
            <a:headEnd/>
            <a:tailEnd/>
          </a:ln>
        </p:spPr>
      </p:pic>
      <p:sp>
        <p:nvSpPr>
          <p:cNvPr id="62466" name="TextBox 2"/>
          <p:cNvSpPr txBox="1">
            <a:spLocks noChangeArrowheads="1"/>
          </p:cNvSpPr>
          <p:nvPr/>
        </p:nvSpPr>
        <p:spPr bwMode="auto">
          <a:xfrm>
            <a:off x="6215063" y="285750"/>
            <a:ext cx="1836737" cy="369888"/>
          </a:xfrm>
          <a:prstGeom prst="rect">
            <a:avLst/>
          </a:prstGeom>
          <a:noFill/>
          <a:ln w="9525">
            <a:noFill/>
            <a:miter lim="800000"/>
            <a:headEnd/>
            <a:tailEnd/>
          </a:ln>
        </p:spPr>
        <p:txBody>
          <a:bodyPr wrap="none">
            <a:spAutoFit/>
          </a:bodyPr>
          <a:lstStyle/>
          <a:p>
            <a:r>
              <a:rPr lang="en-GB" b="1">
                <a:cs typeface="Arial" charset="0"/>
              </a:rPr>
              <a:t>Hermann Wirth</a:t>
            </a:r>
          </a:p>
        </p:txBody>
      </p:sp>
      <p:pic>
        <p:nvPicPr>
          <p:cNvPr id="62467" name="Picture 3" descr="Hermann Wirth Scandanavia 1935.png"/>
          <p:cNvPicPr>
            <a:picLocks noChangeAspect="1"/>
          </p:cNvPicPr>
          <p:nvPr/>
        </p:nvPicPr>
        <p:blipFill>
          <a:blip r:embed="rId3"/>
          <a:srcRect/>
          <a:stretch>
            <a:fillRect/>
          </a:stretch>
        </p:blipFill>
        <p:spPr bwMode="auto">
          <a:xfrm>
            <a:off x="5545138" y="4429125"/>
            <a:ext cx="3598862" cy="2428875"/>
          </a:xfrm>
          <a:prstGeom prst="rect">
            <a:avLst/>
          </a:prstGeom>
          <a:noFill/>
          <a:ln w="9525">
            <a:noFill/>
            <a:miter lim="800000"/>
            <a:headEnd/>
            <a:tailEnd/>
          </a:ln>
        </p:spPr>
      </p:pic>
      <p:pic>
        <p:nvPicPr>
          <p:cNvPr id="62468" name="Picture 4" descr="Wirth runes.png"/>
          <p:cNvPicPr>
            <a:picLocks noChangeAspect="1"/>
          </p:cNvPicPr>
          <p:nvPr/>
        </p:nvPicPr>
        <p:blipFill>
          <a:blip r:embed="rId4"/>
          <a:srcRect/>
          <a:stretch>
            <a:fillRect/>
          </a:stretch>
        </p:blipFill>
        <p:spPr bwMode="auto">
          <a:xfrm>
            <a:off x="5929313" y="714375"/>
            <a:ext cx="2817812" cy="3643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89" name="Picture 2" descr="Ahnenerbe + Himmler - excavation 1935"/>
          <p:cNvPicPr>
            <a:picLocks noChangeAspect="1" noChangeArrowheads="1"/>
          </p:cNvPicPr>
          <p:nvPr/>
        </p:nvPicPr>
        <p:blipFill>
          <a:blip r:embed="rId2"/>
          <a:srcRect/>
          <a:stretch>
            <a:fillRect/>
          </a:stretch>
        </p:blipFill>
        <p:spPr bwMode="auto">
          <a:xfrm>
            <a:off x="0" y="0"/>
            <a:ext cx="9144000" cy="6848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3" name="Picture 2" descr="Hitler 01"/>
          <p:cNvPicPr>
            <a:picLocks noChangeAspect="1" noChangeArrowheads="1"/>
          </p:cNvPicPr>
          <p:nvPr/>
        </p:nvPicPr>
        <p:blipFill>
          <a:blip r:embed="rId2"/>
          <a:srcRect/>
          <a:stretch>
            <a:fillRect/>
          </a:stretch>
        </p:blipFill>
        <p:spPr bwMode="auto">
          <a:xfrm>
            <a:off x="152400" y="152400"/>
            <a:ext cx="4483100" cy="6553200"/>
          </a:xfrm>
          <a:prstGeom prst="rect">
            <a:avLst/>
          </a:prstGeom>
          <a:noFill/>
          <a:ln w="9525">
            <a:noFill/>
            <a:miter lim="800000"/>
            <a:headEnd/>
            <a:tailEnd/>
          </a:ln>
        </p:spPr>
      </p:pic>
      <p:sp>
        <p:nvSpPr>
          <p:cNvPr id="64514" name="Text Box 3"/>
          <p:cNvSpPr txBox="1">
            <a:spLocks noChangeArrowheads="1"/>
          </p:cNvSpPr>
          <p:nvPr/>
        </p:nvSpPr>
        <p:spPr bwMode="auto">
          <a:xfrm>
            <a:off x="4876800" y="533400"/>
            <a:ext cx="4114800" cy="3749675"/>
          </a:xfrm>
          <a:prstGeom prst="rect">
            <a:avLst/>
          </a:prstGeom>
          <a:noFill/>
          <a:ln w="9525">
            <a:noFill/>
            <a:miter lim="800000"/>
            <a:headEnd/>
            <a:tailEnd/>
          </a:ln>
        </p:spPr>
        <p:txBody>
          <a:bodyPr>
            <a:spAutoFit/>
          </a:bodyPr>
          <a:lstStyle/>
          <a:p>
            <a:r>
              <a:rPr lang="en-GB" sz="2000" i="1">
                <a:latin typeface="Helvetica" pitchFamily="34" charset="0"/>
              </a:rPr>
              <a:t>People make a tremendous fuss about the excavations carried out in districts inhabited by our forebears of the pre-Christian era. I am afraid I cannot share their enthusiasm, for I cannot help remembering that, while our ancestors were making these vessels of stone and clay, over which our dreamy archaeologists rave, the Greeks had already built an acropolis.</a:t>
            </a:r>
          </a:p>
        </p:txBody>
      </p:sp>
      <p:sp>
        <p:nvSpPr>
          <p:cNvPr id="64515" name="Text Box 4"/>
          <p:cNvSpPr txBox="1">
            <a:spLocks noChangeArrowheads="1"/>
          </p:cNvSpPr>
          <p:nvPr/>
        </p:nvSpPr>
        <p:spPr bwMode="auto">
          <a:xfrm>
            <a:off x="6934200" y="4572000"/>
            <a:ext cx="1914525" cy="822325"/>
          </a:xfrm>
          <a:prstGeom prst="rect">
            <a:avLst/>
          </a:prstGeom>
          <a:noFill/>
          <a:ln w="9525">
            <a:noFill/>
            <a:miter lim="800000"/>
            <a:headEnd/>
            <a:tailEnd/>
          </a:ln>
        </p:spPr>
        <p:txBody>
          <a:bodyPr wrap="none">
            <a:spAutoFit/>
          </a:bodyPr>
          <a:lstStyle/>
          <a:p>
            <a:r>
              <a:rPr lang="en-GB" b="1">
                <a:latin typeface="Helvetica" pitchFamily="34" charset="0"/>
              </a:rPr>
              <a:t>Adolf Hitler</a:t>
            </a:r>
          </a:p>
          <a:p>
            <a:r>
              <a:rPr lang="en-GB">
                <a:latin typeface="Helvetica" pitchFamily="34" charset="0"/>
              </a:rPr>
              <a:t>7</a:t>
            </a:r>
            <a:r>
              <a:rPr lang="en-GB" baseline="30000">
                <a:latin typeface="Helvetica" pitchFamily="34" charset="0"/>
              </a:rPr>
              <a:t>th</a:t>
            </a:r>
            <a:r>
              <a:rPr lang="en-GB">
                <a:latin typeface="Helvetica" pitchFamily="34" charset="0"/>
              </a:rPr>
              <a:t> July 1942</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extBox 1"/>
          <p:cNvSpPr txBox="1">
            <a:spLocks noChangeArrowheads="1"/>
          </p:cNvSpPr>
          <p:nvPr/>
        </p:nvSpPr>
        <p:spPr bwMode="auto">
          <a:xfrm>
            <a:off x="5857875" y="285750"/>
            <a:ext cx="2643188" cy="646113"/>
          </a:xfrm>
          <a:prstGeom prst="rect">
            <a:avLst/>
          </a:prstGeom>
          <a:noFill/>
          <a:ln w="9525">
            <a:noFill/>
            <a:miter lim="800000"/>
            <a:headEnd/>
            <a:tailEnd/>
          </a:ln>
        </p:spPr>
        <p:txBody>
          <a:bodyPr>
            <a:spAutoFit/>
          </a:bodyPr>
          <a:lstStyle/>
          <a:p>
            <a:r>
              <a:rPr lang="en-GB" b="1">
                <a:cs typeface="Arial" charset="0"/>
              </a:rPr>
              <a:t>Richard Walther Darré</a:t>
            </a:r>
          </a:p>
          <a:p>
            <a:r>
              <a:rPr lang="en-GB" b="1">
                <a:cs typeface="Arial" charset="0"/>
              </a:rPr>
              <a:t>(1895 - 1953)</a:t>
            </a:r>
          </a:p>
        </p:txBody>
      </p:sp>
      <p:pic>
        <p:nvPicPr>
          <p:cNvPr id="65538" name="Picture 2" descr="Richard Walther Darré (born Ricardo Walther Oscar Darré, 14 July 1895 - 5 September 1953) 2.jpg"/>
          <p:cNvPicPr>
            <a:picLocks noChangeAspect="1"/>
          </p:cNvPicPr>
          <p:nvPr/>
        </p:nvPicPr>
        <p:blipFill>
          <a:blip r:embed="rId2"/>
          <a:srcRect/>
          <a:stretch>
            <a:fillRect/>
          </a:stretch>
        </p:blipFill>
        <p:spPr bwMode="auto">
          <a:xfrm>
            <a:off x="0" y="0"/>
            <a:ext cx="4714875" cy="6886575"/>
          </a:xfrm>
          <a:prstGeom prst="rect">
            <a:avLst/>
          </a:prstGeom>
          <a:noFill/>
          <a:ln w="9525">
            <a:noFill/>
            <a:miter lim="800000"/>
            <a:headEnd/>
            <a:tailEnd/>
          </a:ln>
        </p:spPr>
      </p:pic>
      <p:sp>
        <p:nvSpPr>
          <p:cNvPr id="65539" name="TextBox 3"/>
          <p:cNvSpPr txBox="1">
            <a:spLocks noChangeArrowheads="1"/>
          </p:cNvSpPr>
          <p:nvPr/>
        </p:nvSpPr>
        <p:spPr bwMode="auto">
          <a:xfrm>
            <a:off x="5000625" y="1428750"/>
            <a:ext cx="4000500" cy="2586038"/>
          </a:xfrm>
          <a:prstGeom prst="rect">
            <a:avLst/>
          </a:prstGeom>
          <a:noFill/>
          <a:ln w="9525">
            <a:noFill/>
            <a:miter lim="800000"/>
            <a:headEnd/>
            <a:tailEnd/>
          </a:ln>
        </p:spPr>
        <p:txBody>
          <a:bodyPr>
            <a:spAutoFit/>
          </a:bodyPr>
          <a:lstStyle/>
          <a:p>
            <a:r>
              <a:rPr lang="en-GB" b="1">
                <a:cs typeface="Arial" charset="0"/>
              </a:rPr>
              <a:t>SS-</a:t>
            </a:r>
            <a:r>
              <a:rPr lang="en-GB" b="1" i="1">
                <a:cs typeface="Arial" charset="0"/>
              </a:rPr>
              <a:t>Obergruppenführer</a:t>
            </a:r>
            <a:endParaRPr lang="en-GB" b="1">
              <a:cs typeface="Arial" charset="0"/>
            </a:endParaRPr>
          </a:p>
          <a:p>
            <a:endParaRPr lang="en-GB" b="1">
              <a:cs typeface="Arial" charset="0"/>
            </a:endParaRPr>
          </a:p>
          <a:p>
            <a:r>
              <a:rPr lang="en-GB" b="1">
                <a:cs typeface="Arial" charset="0"/>
              </a:rPr>
              <a:t>Reich Minister of Food and Agriculture 1933 – 1942</a:t>
            </a:r>
          </a:p>
          <a:p>
            <a:endParaRPr lang="en-GB" b="1">
              <a:cs typeface="Arial" charset="0"/>
            </a:endParaRPr>
          </a:p>
          <a:p>
            <a:r>
              <a:rPr lang="en-GB" b="1">
                <a:cs typeface="Arial" charset="0"/>
              </a:rPr>
              <a:t>Head of </a:t>
            </a:r>
            <a:r>
              <a:rPr lang="en-GB" b="1" i="1">
                <a:cs typeface="Arial" charset="0"/>
              </a:rPr>
              <a:t>SS</a:t>
            </a:r>
            <a:r>
              <a:rPr lang="en-GB" b="1">
                <a:cs typeface="Arial" charset="0"/>
              </a:rPr>
              <a:t> Race and Settlement Main Office </a:t>
            </a:r>
          </a:p>
          <a:p>
            <a:r>
              <a:rPr lang="en-GB" b="1">
                <a:cs typeface="Arial" charset="0"/>
              </a:rPr>
              <a:t>(</a:t>
            </a:r>
            <a:r>
              <a:rPr lang="en-GB" b="1" i="1">
                <a:cs typeface="Arial" charset="0"/>
              </a:rPr>
              <a:t>Rasse- und Siedlungshauptamt</a:t>
            </a:r>
            <a:r>
              <a:rPr lang="en-GB" b="1">
                <a:cs typeface="Arial" charset="0"/>
              </a:rPr>
              <a:t> or </a:t>
            </a:r>
            <a:r>
              <a:rPr lang="en-GB" b="1" i="1">
                <a:cs typeface="Arial" charset="0"/>
              </a:rPr>
              <a:t>RuSHA</a:t>
            </a:r>
            <a:r>
              <a:rPr lang="en-GB" b="1">
                <a:cs typeface="Arial" charset="0"/>
              </a:rPr>
              <a:t>)</a:t>
            </a:r>
          </a:p>
        </p:txBody>
      </p:sp>
      <p:pic>
        <p:nvPicPr>
          <p:cNvPr id="65540" name="Picture 4" descr="Ahnenerbe.png"/>
          <p:cNvPicPr>
            <a:picLocks noChangeAspect="1"/>
          </p:cNvPicPr>
          <p:nvPr/>
        </p:nvPicPr>
        <p:blipFill>
          <a:blip r:embed="rId3"/>
          <a:srcRect/>
          <a:stretch>
            <a:fillRect/>
          </a:stretch>
        </p:blipFill>
        <p:spPr bwMode="auto">
          <a:xfrm>
            <a:off x="3143250" y="5143500"/>
            <a:ext cx="1214438" cy="1479550"/>
          </a:xfrm>
          <a:prstGeom prst="rect">
            <a:avLst/>
          </a:prstGeom>
          <a:noFill/>
          <a:ln w="9525">
            <a:noFill/>
            <a:miter lim="800000"/>
            <a:headEnd/>
            <a:tailEnd/>
          </a:ln>
        </p:spPr>
      </p:pic>
      <p:sp>
        <p:nvSpPr>
          <p:cNvPr id="65541" name="TextBox 5"/>
          <p:cNvSpPr txBox="1">
            <a:spLocks noChangeArrowheads="1"/>
          </p:cNvSpPr>
          <p:nvPr/>
        </p:nvSpPr>
        <p:spPr bwMode="auto">
          <a:xfrm>
            <a:off x="5000625" y="4429125"/>
            <a:ext cx="4000500" cy="2032000"/>
          </a:xfrm>
          <a:prstGeom prst="rect">
            <a:avLst/>
          </a:prstGeom>
          <a:noFill/>
          <a:ln w="9525">
            <a:noFill/>
            <a:miter lim="800000"/>
            <a:headEnd/>
            <a:tailEnd/>
          </a:ln>
        </p:spPr>
        <p:txBody>
          <a:bodyPr>
            <a:spAutoFit/>
          </a:bodyPr>
          <a:lstStyle/>
          <a:p>
            <a:r>
              <a:rPr lang="en-GB" b="1">
                <a:cs typeface="Arial" charset="0"/>
              </a:rPr>
              <a:t>1930 </a:t>
            </a:r>
            <a:r>
              <a:rPr lang="en-GB" b="1" i="1">
                <a:cs typeface="Arial" charset="0"/>
              </a:rPr>
              <a:t>'Neuadel aus Blut und Boden' </a:t>
            </a:r>
            <a:r>
              <a:rPr lang="en-GB" b="1">
                <a:cs typeface="Arial" charset="0"/>
              </a:rPr>
              <a:t>(New Nobility of Blood And Soil)</a:t>
            </a:r>
          </a:p>
          <a:p>
            <a:endParaRPr lang="en-GB" b="1">
              <a:cs typeface="Arial" charset="0"/>
            </a:endParaRPr>
          </a:p>
          <a:p>
            <a:r>
              <a:rPr lang="en-GB" b="1">
                <a:cs typeface="Arial" charset="0"/>
              </a:rPr>
              <a:t>proposed a systemic eugenics program, arguing for breeding as a cure-all for all the problems plaguing the state</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1" name="Picture 2" descr="Wiligut 01"/>
          <p:cNvPicPr>
            <a:picLocks noChangeAspect="1" noChangeArrowheads="1"/>
          </p:cNvPicPr>
          <p:nvPr/>
        </p:nvPicPr>
        <p:blipFill>
          <a:blip r:embed="rId2"/>
          <a:srcRect/>
          <a:stretch>
            <a:fillRect/>
          </a:stretch>
        </p:blipFill>
        <p:spPr bwMode="auto">
          <a:xfrm>
            <a:off x="2133600" y="228600"/>
            <a:ext cx="2667000" cy="2493963"/>
          </a:xfrm>
          <a:prstGeom prst="rect">
            <a:avLst/>
          </a:prstGeom>
          <a:noFill/>
          <a:ln w="9525">
            <a:noFill/>
            <a:miter lim="800000"/>
            <a:headEnd/>
            <a:tailEnd/>
          </a:ln>
        </p:spPr>
      </p:pic>
      <p:pic>
        <p:nvPicPr>
          <p:cNvPr id="66562" name="Picture 3" descr="Wiligut 02"/>
          <p:cNvPicPr>
            <a:picLocks noChangeAspect="1" noChangeArrowheads="1"/>
          </p:cNvPicPr>
          <p:nvPr/>
        </p:nvPicPr>
        <p:blipFill>
          <a:blip r:embed="rId3"/>
          <a:srcRect/>
          <a:stretch>
            <a:fillRect/>
          </a:stretch>
        </p:blipFill>
        <p:spPr bwMode="auto">
          <a:xfrm>
            <a:off x="4878388" y="228600"/>
            <a:ext cx="4103687" cy="5715000"/>
          </a:xfrm>
          <a:prstGeom prst="rect">
            <a:avLst/>
          </a:prstGeom>
          <a:noFill/>
          <a:ln w="9525">
            <a:noFill/>
            <a:miter lim="800000"/>
            <a:headEnd/>
            <a:tailEnd/>
          </a:ln>
        </p:spPr>
      </p:pic>
      <p:pic>
        <p:nvPicPr>
          <p:cNvPr id="66563" name="Picture 4" descr="Wiligut 03"/>
          <p:cNvPicPr>
            <a:picLocks noChangeAspect="1" noChangeArrowheads="1"/>
          </p:cNvPicPr>
          <p:nvPr/>
        </p:nvPicPr>
        <p:blipFill>
          <a:blip r:embed="rId4"/>
          <a:srcRect/>
          <a:stretch>
            <a:fillRect/>
          </a:stretch>
        </p:blipFill>
        <p:spPr bwMode="auto">
          <a:xfrm>
            <a:off x="304800" y="2819400"/>
            <a:ext cx="2862263" cy="37988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2" descr="Weisthor, Karl 01a"/>
          <p:cNvPicPr>
            <a:picLocks noChangeAspect="1" noChangeArrowheads="1"/>
          </p:cNvPicPr>
          <p:nvPr/>
        </p:nvPicPr>
        <p:blipFill>
          <a:blip r:embed="rId2"/>
          <a:srcRect/>
          <a:stretch>
            <a:fillRect/>
          </a:stretch>
        </p:blipFill>
        <p:spPr bwMode="auto">
          <a:xfrm>
            <a:off x="152400" y="152400"/>
            <a:ext cx="2795588" cy="3733800"/>
          </a:xfrm>
          <a:prstGeom prst="rect">
            <a:avLst/>
          </a:prstGeom>
          <a:noFill/>
          <a:ln w="9525">
            <a:noFill/>
            <a:miter lim="800000"/>
            <a:headEnd/>
            <a:tailEnd/>
          </a:ln>
        </p:spPr>
      </p:pic>
      <p:pic>
        <p:nvPicPr>
          <p:cNvPr id="67586" name="Picture 3" descr="Weisthor, Karl 02a"/>
          <p:cNvPicPr>
            <a:picLocks noChangeAspect="1" noChangeArrowheads="1"/>
          </p:cNvPicPr>
          <p:nvPr/>
        </p:nvPicPr>
        <p:blipFill>
          <a:blip r:embed="rId3"/>
          <a:srcRect/>
          <a:stretch>
            <a:fillRect/>
          </a:stretch>
        </p:blipFill>
        <p:spPr bwMode="auto">
          <a:xfrm>
            <a:off x="3581400" y="457200"/>
            <a:ext cx="2281238" cy="3200400"/>
          </a:xfrm>
          <a:prstGeom prst="rect">
            <a:avLst/>
          </a:prstGeom>
          <a:noFill/>
          <a:ln w="9525">
            <a:noFill/>
            <a:miter lim="800000"/>
            <a:headEnd/>
            <a:tailEnd/>
          </a:ln>
        </p:spPr>
      </p:pic>
      <p:pic>
        <p:nvPicPr>
          <p:cNvPr id="67587" name="Picture 4" descr="Wiligut, Karl-Maria 01"/>
          <p:cNvPicPr>
            <a:picLocks noChangeAspect="1" noChangeArrowheads="1"/>
          </p:cNvPicPr>
          <p:nvPr/>
        </p:nvPicPr>
        <p:blipFill>
          <a:blip r:embed="rId4"/>
          <a:srcRect/>
          <a:stretch>
            <a:fillRect/>
          </a:stretch>
        </p:blipFill>
        <p:spPr bwMode="auto">
          <a:xfrm>
            <a:off x="6002338" y="457200"/>
            <a:ext cx="2967037" cy="3200400"/>
          </a:xfrm>
          <a:prstGeom prst="rect">
            <a:avLst/>
          </a:prstGeom>
          <a:noFill/>
          <a:ln w="9525">
            <a:noFill/>
            <a:miter lim="800000"/>
            <a:headEnd/>
            <a:tailEnd/>
          </a:ln>
        </p:spPr>
      </p:pic>
      <p:sp>
        <p:nvSpPr>
          <p:cNvPr id="67588" name="Text Box 5"/>
          <p:cNvSpPr txBox="1">
            <a:spLocks noChangeArrowheads="1"/>
          </p:cNvSpPr>
          <p:nvPr/>
        </p:nvSpPr>
        <p:spPr bwMode="auto">
          <a:xfrm>
            <a:off x="2819400" y="3835400"/>
            <a:ext cx="4646613" cy="523875"/>
          </a:xfrm>
          <a:prstGeom prst="rect">
            <a:avLst/>
          </a:prstGeom>
          <a:noFill/>
          <a:ln w="9525">
            <a:noFill/>
            <a:miter lim="800000"/>
            <a:headEnd/>
            <a:tailEnd/>
          </a:ln>
        </p:spPr>
        <p:txBody>
          <a:bodyPr wrap="none">
            <a:spAutoFit/>
          </a:bodyPr>
          <a:lstStyle/>
          <a:p>
            <a:r>
              <a:rPr lang="en-GB" sz="2800" b="1">
                <a:cs typeface="Arial" charset="0"/>
              </a:rPr>
              <a:t>Karl Maria Wiligut</a:t>
            </a:r>
            <a:r>
              <a:rPr lang="en-GB" b="1">
                <a:cs typeface="Arial" charset="0"/>
              </a:rPr>
              <a:t> (“Weisthor”)</a:t>
            </a:r>
          </a:p>
        </p:txBody>
      </p:sp>
      <p:sp>
        <p:nvSpPr>
          <p:cNvPr id="67589" name="Text Box 6"/>
          <p:cNvSpPr txBox="1">
            <a:spLocks noChangeArrowheads="1"/>
          </p:cNvSpPr>
          <p:nvPr/>
        </p:nvSpPr>
        <p:spPr bwMode="auto">
          <a:xfrm>
            <a:off x="3733800" y="4419600"/>
            <a:ext cx="2441575" cy="369888"/>
          </a:xfrm>
          <a:prstGeom prst="rect">
            <a:avLst/>
          </a:prstGeom>
          <a:noFill/>
          <a:ln w="9525">
            <a:noFill/>
            <a:miter lim="800000"/>
            <a:headEnd/>
            <a:tailEnd/>
          </a:ln>
        </p:spPr>
        <p:txBody>
          <a:bodyPr wrap="none">
            <a:spAutoFit/>
          </a:bodyPr>
          <a:lstStyle/>
          <a:p>
            <a:r>
              <a:rPr lang="en-GB" b="1">
                <a:cs typeface="Arial" charset="0"/>
              </a:rPr>
              <a:t>SS-</a:t>
            </a:r>
            <a:r>
              <a:rPr lang="en-GB" b="1" i="1">
                <a:cs typeface="Arial" charset="0"/>
              </a:rPr>
              <a:t>Standartenführer</a:t>
            </a:r>
          </a:p>
        </p:txBody>
      </p:sp>
      <p:sp>
        <p:nvSpPr>
          <p:cNvPr id="67590" name="Text Box 7"/>
          <p:cNvSpPr txBox="1">
            <a:spLocks noChangeArrowheads="1"/>
          </p:cNvSpPr>
          <p:nvPr/>
        </p:nvSpPr>
        <p:spPr bwMode="auto">
          <a:xfrm>
            <a:off x="1524000" y="4953000"/>
            <a:ext cx="7010400" cy="1200150"/>
          </a:xfrm>
          <a:prstGeom prst="rect">
            <a:avLst/>
          </a:prstGeom>
          <a:noFill/>
          <a:ln w="9525">
            <a:noFill/>
            <a:miter lim="800000"/>
            <a:headEnd/>
            <a:tailEnd/>
          </a:ln>
        </p:spPr>
        <p:txBody>
          <a:bodyPr>
            <a:spAutoFit/>
          </a:bodyPr>
          <a:lstStyle/>
          <a:p>
            <a:r>
              <a:rPr lang="en-GB" b="1">
                <a:cs typeface="Arial" charset="0"/>
              </a:rPr>
              <a:t>Ancestral-clairovoyant, Occultist, runic practitioner</a:t>
            </a:r>
          </a:p>
          <a:p>
            <a:endParaRPr lang="en-GB" b="1">
              <a:cs typeface="Arial" charset="0"/>
            </a:endParaRPr>
          </a:p>
          <a:p>
            <a:r>
              <a:rPr lang="en-GB" b="1">
                <a:cs typeface="Arial" charset="0"/>
              </a:rPr>
              <a:t>Main force and architect behind the development of Wewelsberg as the mystical centre for the SS</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09" name="Picture 2" descr="Wewelsburg print 02a"/>
          <p:cNvPicPr>
            <a:picLocks noChangeAspect="1" noChangeArrowheads="1"/>
          </p:cNvPicPr>
          <p:nvPr/>
        </p:nvPicPr>
        <p:blipFill>
          <a:blip r:embed="rId2"/>
          <a:srcRect/>
          <a:stretch>
            <a:fillRect/>
          </a:stretch>
        </p:blipFill>
        <p:spPr bwMode="auto">
          <a:xfrm>
            <a:off x="152400" y="533400"/>
            <a:ext cx="3200400" cy="3114675"/>
          </a:xfrm>
          <a:prstGeom prst="rect">
            <a:avLst/>
          </a:prstGeom>
          <a:noFill/>
          <a:ln w="9525">
            <a:noFill/>
            <a:miter lim="800000"/>
            <a:headEnd/>
            <a:tailEnd/>
          </a:ln>
        </p:spPr>
      </p:pic>
      <p:pic>
        <p:nvPicPr>
          <p:cNvPr id="68610" name="Picture 3" descr="Wewelsburg print 01a"/>
          <p:cNvPicPr>
            <a:picLocks noChangeAspect="1" noChangeArrowheads="1"/>
          </p:cNvPicPr>
          <p:nvPr/>
        </p:nvPicPr>
        <p:blipFill>
          <a:blip r:embed="rId3"/>
          <a:srcRect/>
          <a:stretch>
            <a:fillRect/>
          </a:stretch>
        </p:blipFill>
        <p:spPr bwMode="auto">
          <a:xfrm>
            <a:off x="152400" y="4038600"/>
            <a:ext cx="3200400" cy="2416175"/>
          </a:xfrm>
          <a:prstGeom prst="rect">
            <a:avLst/>
          </a:prstGeom>
          <a:noFill/>
          <a:ln w="9525">
            <a:noFill/>
            <a:miter lim="800000"/>
            <a:headEnd/>
            <a:tailEnd/>
          </a:ln>
        </p:spPr>
      </p:pic>
      <p:pic>
        <p:nvPicPr>
          <p:cNvPr id="68611" name="Picture 4" descr="Wewelsburg - early plan"/>
          <p:cNvPicPr>
            <a:picLocks noChangeAspect="1" noChangeArrowheads="1"/>
          </p:cNvPicPr>
          <p:nvPr/>
        </p:nvPicPr>
        <p:blipFill>
          <a:blip r:embed="rId4"/>
          <a:srcRect/>
          <a:stretch>
            <a:fillRect/>
          </a:stretch>
        </p:blipFill>
        <p:spPr bwMode="auto">
          <a:xfrm>
            <a:off x="3657600" y="1524000"/>
            <a:ext cx="5334000" cy="5045075"/>
          </a:xfrm>
          <a:prstGeom prst="rect">
            <a:avLst/>
          </a:prstGeom>
          <a:noFill/>
          <a:ln w="9525">
            <a:noFill/>
            <a:miter lim="800000"/>
            <a:headEnd/>
            <a:tailEnd/>
          </a:ln>
        </p:spPr>
      </p:pic>
      <p:sp>
        <p:nvSpPr>
          <p:cNvPr id="68612" name="Text Box 5"/>
          <p:cNvSpPr txBox="1">
            <a:spLocks noChangeArrowheads="1"/>
          </p:cNvSpPr>
          <p:nvPr/>
        </p:nvSpPr>
        <p:spPr bwMode="auto">
          <a:xfrm>
            <a:off x="4953000" y="381000"/>
            <a:ext cx="2279650" cy="519113"/>
          </a:xfrm>
          <a:prstGeom prst="rect">
            <a:avLst/>
          </a:prstGeom>
          <a:noFill/>
          <a:ln w="9525">
            <a:noFill/>
            <a:miter lim="800000"/>
            <a:headEnd/>
            <a:tailEnd/>
          </a:ln>
        </p:spPr>
        <p:txBody>
          <a:bodyPr wrap="none">
            <a:spAutoFit/>
          </a:bodyPr>
          <a:lstStyle/>
          <a:p>
            <a:r>
              <a:rPr lang="en-GB" sz="2800" b="1">
                <a:latin typeface="Helvetica" pitchFamily="34" charset="0"/>
              </a:rPr>
              <a:t>Wewelsburg</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3" name="Picture 7" descr="Wewelsburg 06"/>
          <p:cNvPicPr>
            <a:picLocks noChangeAspect="1" noChangeArrowheads="1"/>
          </p:cNvPicPr>
          <p:nvPr/>
        </p:nvPicPr>
        <p:blipFill>
          <a:blip r:embed="rId2">
            <a:lum bright="-12000" contrast="-36000"/>
          </a:blip>
          <a:srcRect/>
          <a:stretch>
            <a:fillRect/>
          </a:stretch>
        </p:blipFill>
        <p:spPr bwMode="auto">
          <a:xfrm>
            <a:off x="0" y="0"/>
            <a:ext cx="9151938" cy="6858000"/>
          </a:xfrm>
          <a:prstGeom prst="rect">
            <a:avLst/>
          </a:prstGeom>
          <a:noFill/>
          <a:ln w="9525">
            <a:noFill/>
            <a:miter lim="800000"/>
            <a:headEnd/>
            <a:tailEnd/>
          </a:ln>
        </p:spPr>
      </p:pic>
      <p:pic>
        <p:nvPicPr>
          <p:cNvPr id="69634" name="Picture 3" descr="Wewelsburg - Himmler quote 01"/>
          <p:cNvPicPr>
            <a:picLocks noChangeAspect="1" noChangeArrowheads="1"/>
          </p:cNvPicPr>
          <p:nvPr/>
        </p:nvPicPr>
        <p:blipFill>
          <a:blip r:embed="rId3"/>
          <a:srcRect/>
          <a:stretch>
            <a:fillRect/>
          </a:stretch>
        </p:blipFill>
        <p:spPr bwMode="auto">
          <a:xfrm>
            <a:off x="6081713" y="5118100"/>
            <a:ext cx="3062287" cy="1739900"/>
          </a:xfrm>
          <a:prstGeom prst="rect">
            <a:avLst/>
          </a:prstGeom>
          <a:noFill/>
          <a:ln w="9525">
            <a:noFill/>
            <a:miter lim="800000"/>
            <a:headEnd/>
            <a:tailEnd/>
          </a:ln>
        </p:spPr>
      </p:pic>
      <p:sp>
        <p:nvSpPr>
          <p:cNvPr id="69635" name="Text Box 4"/>
          <p:cNvSpPr txBox="1">
            <a:spLocks noChangeArrowheads="1"/>
          </p:cNvSpPr>
          <p:nvPr/>
        </p:nvSpPr>
        <p:spPr bwMode="auto">
          <a:xfrm>
            <a:off x="1143000" y="5214938"/>
            <a:ext cx="4267200" cy="1477962"/>
          </a:xfrm>
          <a:prstGeom prst="rect">
            <a:avLst/>
          </a:prstGeom>
          <a:noFill/>
          <a:ln w="9525">
            <a:noFill/>
            <a:miter lim="800000"/>
            <a:headEnd/>
            <a:tailEnd/>
          </a:ln>
        </p:spPr>
        <p:txBody>
          <a:bodyPr>
            <a:spAutoFit/>
          </a:bodyPr>
          <a:lstStyle/>
          <a:p>
            <a:r>
              <a:rPr lang="en-GB" b="1" i="1">
                <a:solidFill>
                  <a:schemeClr val="bg1"/>
                </a:solidFill>
                <a:cs typeface="Arial" charset="0"/>
              </a:rPr>
              <a:t>In this castle, may the spirit of the most ancient past be the spirit of the future.</a:t>
            </a:r>
          </a:p>
          <a:p>
            <a:r>
              <a:rPr lang="en-GB" b="1">
                <a:solidFill>
                  <a:schemeClr val="bg1"/>
                </a:solidFill>
                <a:cs typeface="Arial" charset="0"/>
              </a:rPr>
              <a:t>Heinrich Himmler</a:t>
            </a:r>
          </a:p>
          <a:p>
            <a:r>
              <a:rPr lang="en-GB" b="1">
                <a:solidFill>
                  <a:schemeClr val="bg1"/>
                </a:solidFill>
                <a:cs typeface="Arial" charset="0"/>
              </a:rPr>
              <a:t>17</a:t>
            </a:r>
            <a:r>
              <a:rPr lang="en-GB" b="1" baseline="30000">
                <a:solidFill>
                  <a:schemeClr val="bg1"/>
                </a:solidFill>
                <a:cs typeface="Arial" charset="0"/>
              </a:rPr>
              <a:t>th</a:t>
            </a:r>
            <a:r>
              <a:rPr lang="en-GB" b="1">
                <a:solidFill>
                  <a:schemeClr val="bg1"/>
                </a:solidFill>
                <a:cs typeface="Arial" charset="0"/>
              </a:rPr>
              <a:t> November 1935</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2" descr="rwe077"/>
          <p:cNvPicPr>
            <a:picLocks noChangeAspect="1" noChangeArrowheads="1"/>
          </p:cNvPicPr>
          <p:nvPr/>
        </p:nvPicPr>
        <p:blipFill>
          <a:blip r:embed="rId2"/>
          <a:srcRect/>
          <a:stretch>
            <a:fillRect/>
          </a:stretch>
        </p:blipFill>
        <p:spPr bwMode="auto">
          <a:xfrm>
            <a:off x="0" y="0"/>
            <a:ext cx="9144000" cy="68849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1" name="Picture 2" descr="Sievers, Wolfram 01"/>
          <p:cNvPicPr>
            <a:picLocks noChangeAspect="1" noChangeArrowheads="1"/>
          </p:cNvPicPr>
          <p:nvPr/>
        </p:nvPicPr>
        <p:blipFill>
          <a:blip r:embed="rId2"/>
          <a:srcRect/>
          <a:stretch>
            <a:fillRect/>
          </a:stretch>
        </p:blipFill>
        <p:spPr bwMode="auto">
          <a:xfrm>
            <a:off x="152400" y="152400"/>
            <a:ext cx="4100513" cy="4876800"/>
          </a:xfrm>
          <a:prstGeom prst="rect">
            <a:avLst/>
          </a:prstGeom>
          <a:noFill/>
          <a:ln w="9525">
            <a:noFill/>
            <a:miter lim="800000"/>
            <a:headEnd/>
            <a:tailEnd/>
          </a:ln>
        </p:spPr>
      </p:pic>
      <p:pic>
        <p:nvPicPr>
          <p:cNvPr id="71682" name="Picture 3" descr="Sievers, Wolfram 02 copy"/>
          <p:cNvPicPr>
            <a:picLocks noChangeAspect="1" noChangeArrowheads="1"/>
          </p:cNvPicPr>
          <p:nvPr/>
        </p:nvPicPr>
        <p:blipFill>
          <a:blip r:embed="rId3"/>
          <a:srcRect/>
          <a:stretch>
            <a:fillRect/>
          </a:stretch>
        </p:blipFill>
        <p:spPr bwMode="auto">
          <a:xfrm>
            <a:off x="5316538" y="152400"/>
            <a:ext cx="3636962" cy="4876800"/>
          </a:xfrm>
          <a:prstGeom prst="rect">
            <a:avLst/>
          </a:prstGeom>
          <a:noFill/>
          <a:ln w="9525">
            <a:noFill/>
            <a:miter lim="800000"/>
            <a:headEnd/>
            <a:tailEnd/>
          </a:ln>
        </p:spPr>
      </p:pic>
      <p:sp>
        <p:nvSpPr>
          <p:cNvPr id="71683" name="Text Box 4"/>
          <p:cNvSpPr txBox="1">
            <a:spLocks noChangeArrowheads="1"/>
          </p:cNvSpPr>
          <p:nvPr/>
        </p:nvSpPr>
        <p:spPr bwMode="auto">
          <a:xfrm>
            <a:off x="2743200" y="5207000"/>
            <a:ext cx="3863975" cy="1371600"/>
          </a:xfrm>
          <a:prstGeom prst="rect">
            <a:avLst/>
          </a:prstGeom>
          <a:noFill/>
          <a:ln w="9525">
            <a:noFill/>
            <a:miter lim="800000"/>
            <a:headEnd/>
            <a:tailEnd/>
          </a:ln>
        </p:spPr>
        <p:txBody>
          <a:bodyPr wrap="none">
            <a:spAutoFit/>
          </a:bodyPr>
          <a:lstStyle/>
          <a:p>
            <a:pPr algn="ctr"/>
            <a:r>
              <a:rPr lang="en-GB" b="1">
                <a:latin typeface="Helvetica" pitchFamily="34" charset="0"/>
              </a:rPr>
              <a:t>Wolfram Sievers</a:t>
            </a:r>
          </a:p>
          <a:p>
            <a:pPr algn="ctr"/>
            <a:r>
              <a:rPr lang="en-GB" sz="2000" i="1">
                <a:latin typeface="Helvetica" pitchFamily="34" charset="0"/>
              </a:rPr>
              <a:t>Reichsgesch</a:t>
            </a:r>
            <a:r>
              <a:rPr lang="en-GB" sz="2000" i="1">
                <a:latin typeface="Helvetica" pitchFamily="34" charset="0"/>
                <a:cs typeface="Times New Roman" pitchFamily="18" charset="0"/>
              </a:rPr>
              <a:t>äftsführer</a:t>
            </a:r>
          </a:p>
          <a:p>
            <a:pPr algn="ctr"/>
            <a:endParaRPr lang="en-GB" sz="2000" i="1">
              <a:latin typeface="Helvetica" pitchFamily="34" charset="0"/>
              <a:cs typeface="Times New Roman" pitchFamily="18" charset="0"/>
            </a:endParaRPr>
          </a:p>
          <a:p>
            <a:pPr algn="ctr"/>
            <a:r>
              <a:rPr lang="en-GB" sz="2000">
                <a:latin typeface="Helvetica" pitchFamily="34" charset="0"/>
                <a:cs typeface="Times New Roman" pitchFamily="18" charset="0"/>
              </a:rPr>
              <a:t>State manager of the Ahnenerbe</a:t>
            </a:r>
            <a:endParaRPr lang="en-GB" sz="2000">
              <a:latin typeface="Helvetica"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5" name="Picture 2" descr="Wust, Walter Dr - Ahnenerbe 01"/>
          <p:cNvPicPr>
            <a:picLocks noChangeAspect="1" noChangeArrowheads="1"/>
          </p:cNvPicPr>
          <p:nvPr/>
        </p:nvPicPr>
        <p:blipFill>
          <a:blip r:embed="rId2"/>
          <a:srcRect/>
          <a:stretch>
            <a:fillRect/>
          </a:stretch>
        </p:blipFill>
        <p:spPr bwMode="auto">
          <a:xfrm>
            <a:off x="228600" y="228600"/>
            <a:ext cx="4381500" cy="6477000"/>
          </a:xfrm>
          <a:prstGeom prst="rect">
            <a:avLst/>
          </a:prstGeom>
          <a:noFill/>
          <a:ln w="9525">
            <a:noFill/>
            <a:miter lim="800000"/>
            <a:headEnd/>
            <a:tailEnd/>
          </a:ln>
        </p:spPr>
      </p:pic>
      <p:sp>
        <p:nvSpPr>
          <p:cNvPr id="72706" name="Text Box 3"/>
          <p:cNvSpPr txBox="1">
            <a:spLocks noChangeArrowheads="1"/>
          </p:cNvSpPr>
          <p:nvPr/>
        </p:nvSpPr>
        <p:spPr bwMode="auto">
          <a:xfrm>
            <a:off x="4800600" y="304800"/>
            <a:ext cx="3960813" cy="1676400"/>
          </a:xfrm>
          <a:prstGeom prst="rect">
            <a:avLst/>
          </a:prstGeom>
          <a:noFill/>
          <a:ln w="9525">
            <a:noFill/>
            <a:miter lim="800000"/>
            <a:headEnd/>
            <a:tailEnd/>
          </a:ln>
        </p:spPr>
        <p:txBody>
          <a:bodyPr wrap="none">
            <a:spAutoFit/>
          </a:bodyPr>
          <a:lstStyle/>
          <a:p>
            <a:pPr algn="ctr"/>
            <a:r>
              <a:rPr lang="en-GB" b="1" i="1">
                <a:latin typeface="Helvetica" pitchFamily="34" charset="0"/>
              </a:rPr>
              <a:t>Professor</a:t>
            </a:r>
            <a:r>
              <a:rPr lang="en-GB" b="1">
                <a:latin typeface="Helvetica" pitchFamily="34" charset="0"/>
              </a:rPr>
              <a:t> Dr. Walter Wüst</a:t>
            </a:r>
          </a:p>
          <a:p>
            <a:pPr algn="ctr"/>
            <a:r>
              <a:rPr lang="en-GB" sz="2000">
                <a:latin typeface="Helvetica" pitchFamily="34" charset="0"/>
              </a:rPr>
              <a:t>SS-</a:t>
            </a:r>
            <a:r>
              <a:rPr lang="en-GB" sz="2000" i="1">
                <a:latin typeface="Helvetica" pitchFamily="34" charset="0"/>
              </a:rPr>
              <a:t>Standartenführer</a:t>
            </a:r>
          </a:p>
          <a:p>
            <a:pPr algn="ctr"/>
            <a:endParaRPr lang="en-GB" sz="2000" i="1">
              <a:latin typeface="Helvetica" pitchFamily="34" charset="0"/>
            </a:endParaRPr>
          </a:p>
          <a:p>
            <a:pPr algn="ctr"/>
            <a:r>
              <a:rPr lang="en-GB" sz="2000">
                <a:latin typeface="Helvetica" pitchFamily="34" charset="0"/>
              </a:rPr>
              <a:t>Academic Staff Director</a:t>
            </a:r>
          </a:p>
          <a:p>
            <a:pPr algn="ctr"/>
            <a:r>
              <a:rPr lang="en-GB" sz="2000">
                <a:latin typeface="Helvetica" pitchFamily="34" charset="0"/>
              </a:rPr>
              <a:t>SS-Schule Haus Wewelsburg</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extBox 1"/>
          <p:cNvSpPr txBox="1">
            <a:spLocks noChangeArrowheads="1"/>
          </p:cNvSpPr>
          <p:nvPr/>
        </p:nvSpPr>
        <p:spPr bwMode="auto">
          <a:xfrm>
            <a:off x="5429250" y="214313"/>
            <a:ext cx="3143250" cy="1200150"/>
          </a:xfrm>
          <a:prstGeom prst="rect">
            <a:avLst/>
          </a:prstGeom>
          <a:noFill/>
          <a:ln w="9525">
            <a:noFill/>
            <a:miter lim="800000"/>
            <a:headEnd/>
            <a:tailEnd/>
          </a:ln>
        </p:spPr>
        <p:txBody>
          <a:bodyPr>
            <a:spAutoFit/>
          </a:bodyPr>
          <a:lstStyle/>
          <a:p>
            <a:pPr algn="ctr"/>
            <a:r>
              <a:rPr lang="en-GB" b="1">
                <a:cs typeface="Arial" charset="0"/>
              </a:rPr>
              <a:t>Ernst Schäfer</a:t>
            </a:r>
          </a:p>
          <a:p>
            <a:pPr algn="ctr"/>
            <a:r>
              <a:rPr lang="en-GB" b="1">
                <a:cs typeface="Arial" charset="0"/>
              </a:rPr>
              <a:t> (1910 – 1992)</a:t>
            </a:r>
          </a:p>
          <a:p>
            <a:pPr algn="ctr"/>
            <a:endParaRPr lang="en-GB" b="1">
              <a:cs typeface="Arial" charset="0"/>
            </a:endParaRPr>
          </a:p>
          <a:p>
            <a:pPr algn="ctr"/>
            <a:r>
              <a:rPr lang="en-GB" b="1">
                <a:cs typeface="Arial" charset="0"/>
              </a:rPr>
              <a:t>Tibet May 1938 – Aug 1939</a:t>
            </a:r>
          </a:p>
        </p:txBody>
      </p:sp>
      <p:pic>
        <p:nvPicPr>
          <p:cNvPr id="73730" name="Picture 2" descr="Ernst Schäfer Tibet 1938.png"/>
          <p:cNvPicPr>
            <a:picLocks noChangeAspect="1"/>
          </p:cNvPicPr>
          <p:nvPr/>
        </p:nvPicPr>
        <p:blipFill>
          <a:blip r:embed="rId2"/>
          <a:srcRect/>
          <a:stretch>
            <a:fillRect/>
          </a:stretch>
        </p:blipFill>
        <p:spPr bwMode="auto">
          <a:xfrm>
            <a:off x="0" y="0"/>
            <a:ext cx="5143500" cy="6858000"/>
          </a:xfrm>
          <a:prstGeom prst="rect">
            <a:avLst/>
          </a:prstGeom>
          <a:noFill/>
          <a:ln w="9525">
            <a:noFill/>
            <a:miter lim="800000"/>
            <a:headEnd/>
            <a:tailEnd/>
          </a:ln>
        </p:spPr>
      </p:pic>
      <p:pic>
        <p:nvPicPr>
          <p:cNvPr id="73731" name="Picture 3" descr="Bruno Beger Tibet.png"/>
          <p:cNvPicPr>
            <a:picLocks noChangeAspect="1"/>
          </p:cNvPicPr>
          <p:nvPr/>
        </p:nvPicPr>
        <p:blipFill>
          <a:blip r:embed="rId3"/>
          <a:srcRect/>
          <a:stretch>
            <a:fillRect/>
          </a:stretch>
        </p:blipFill>
        <p:spPr bwMode="auto">
          <a:xfrm>
            <a:off x="6072188" y="4357688"/>
            <a:ext cx="2003425" cy="2357437"/>
          </a:xfrm>
          <a:prstGeom prst="rect">
            <a:avLst/>
          </a:prstGeom>
          <a:noFill/>
          <a:ln w="9525">
            <a:noFill/>
            <a:miter lim="800000"/>
            <a:headEnd/>
            <a:tailEnd/>
          </a:ln>
        </p:spPr>
      </p:pic>
      <p:pic>
        <p:nvPicPr>
          <p:cNvPr id="73732" name="Picture 4" descr="schafer.png"/>
          <p:cNvPicPr>
            <a:picLocks noChangeAspect="1"/>
          </p:cNvPicPr>
          <p:nvPr/>
        </p:nvPicPr>
        <p:blipFill>
          <a:blip r:embed="rId4"/>
          <a:srcRect/>
          <a:stretch>
            <a:fillRect/>
          </a:stretch>
        </p:blipFill>
        <p:spPr bwMode="auto">
          <a:xfrm>
            <a:off x="5143500" y="1571625"/>
            <a:ext cx="3713163" cy="27384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4754" name="Picture 3" descr="harrer.png"/>
          <p:cNvPicPr>
            <a:picLocks noChangeAspect="1"/>
          </p:cNvPicPr>
          <p:nvPr/>
        </p:nvPicPr>
        <p:blipFill>
          <a:blip r:embed="rId2"/>
          <a:srcRect/>
          <a:stretch>
            <a:fillRect/>
          </a:stretch>
        </p:blipFill>
        <p:spPr bwMode="auto">
          <a:xfrm>
            <a:off x="5143500" y="4643438"/>
            <a:ext cx="4087813" cy="2214562"/>
          </a:xfrm>
          <a:prstGeom prst="rect">
            <a:avLst/>
          </a:prstGeom>
          <a:noFill/>
          <a:ln w="9525">
            <a:noFill/>
            <a:miter lim="800000"/>
            <a:headEnd/>
            <a:tailEnd/>
          </a:ln>
        </p:spPr>
      </p:pic>
      <p:sp>
        <p:nvSpPr>
          <p:cNvPr id="74755" name="Rectangle 2"/>
          <p:cNvSpPr>
            <a:spLocks noChangeArrowheads="1"/>
          </p:cNvSpPr>
          <p:nvPr/>
        </p:nvSpPr>
        <p:spPr bwMode="auto">
          <a:xfrm>
            <a:off x="5429250" y="214313"/>
            <a:ext cx="2786063" cy="1401762"/>
          </a:xfrm>
          <a:prstGeom prst="rect">
            <a:avLst/>
          </a:prstGeom>
          <a:noFill/>
          <a:ln w="9525">
            <a:noFill/>
            <a:miter lim="800000"/>
            <a:headEnd/>
            <a:tailEnd/>
          </a:ln>
        </p:spPr>
        <p:txBody>
          <a:bodyPr lIns="38088" tIns="7935" rIns="38088" bIns="7935" anchor="ctr">
            <a:spAutoFit/>
          </a:bodyPr>
          <a:lstStyle/>
          <a:p>
            <a:pPr algn="ctr"/>
            <a:r>
              <a:rPr lang="en-US" b="1">
                <a:cs typeface="Arial" charset="0"/>
              </a:rPr>
              <a:t>Heinrich Harrer </a:t>
            </a:r>
          </a:p>
          <a:p>
            <a:pPr algn="ctr"/>
            <a:r>
              <a:rPr lang="en-US" b="1">
                <a:cs typeface="Arial" charset="0"/>
              </a:rPr>
              <a:t>(1912 – 2006)</a:t>
            </a:r>
          </a:p>
          <a:p>
            <a:pPr algn="ctr"/>
            <a:endParaRPr lang="en-US" b="1">
              <a:cs typeface="Arial" charset="0"/>
            </a:endParaRPr>
          </a:p>
          <a:p>
            <a:pPr algn="ctr"/>
            <a:r>
              <a:rPr lang="en-GB" b="1">
                <a:cs typeface="Arial" charset="0"/>
              </a:rPr>
              <a:t>Nanga Parbat expedition (May 1939 - Aug 1939)</a:t>
            </a:r>
            <a:r>
              <a:rPr lang="en-US" b="1">
                <a:cs typeface="Arial" charset="0"/>
              </a:rPr>
              <a:t> </a:t>
            </a:r>
          </a:p>
        </p:txBody>
      </p:sp>
      <p:pic>
        <p:nvPicPr>
          <p:cNvPr id="74756" name="Picture 4" descr="harrer 3.png"/>
          <p:cNvPicPr>
            <a:picLocks noChangeAspect="1"/>
          </p:cNvPicPr>
          <p:nvPr/>
        </p:nvPicPr>
        <p:blipFill>
          <a:blip r:embed="rId3"/>
          <a:srcRect/>
          <a:stretch>
            <a:fillRect/>
          </a:stretch>
        </p:blipFill>
        <p:spPr bwMode="auto">
          <a:xfrm>
            <a:off x="0" y="0"/>
            <a:ext cx="4994275" cy="6858000"/>
          </a:xfrm>
          <a:prstGeom prst="rect">
            <a:avLst/>
          </a:prstGeom>
          <a:noFill/>
          <a:ln w="9525">
            <a:noFill/>
            <a:miter lim="800000"/>
            <a:headEnd/>
            <a:tailEnd/>
          </a:ln>
        </p:spPr>
      </p:pic>
      <p:pic>
        <p:nvPicPr>
          <p:cNvPr id="74757" name="Picture 5" descr="harrer 2.png"/>
          <p:cNvPicPr>
            <a:picLocks noChangeAspect="1"/>
          </p:cNvPicPr>
          <p:nvPr/>
        </p:nvPicPr>
        <p:blipFill>
          <a:blip r:embed="rId4"/>
          <a:srcRect/>
          <a:stretch>
            <a:fillRect/>
          </a:stretch>
        </p:blipFill>
        <p:spPr bwMode="auto">
          <a:xfrm>
            <a:off x="5000625" y="1912938"/>
            <a:ext cx="4143375" cy="27590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7" name="Picture 2" descr="Jordan, Wilhelm at work 01"/>
          <p:cNvPicPr>
            <a:picLocks noChangeAspect="1" noChangeArrowheads="1"/>
          </p:cNvPicPr>
          <p:nvPr/>
        </p:nvPicPr>
        <p:blipFill>
          <a:blip r:embed="rId2"/>
          <a:srcRect/>
          <a:stretch>
            <a:fillRect/>
          </a:stretch>
        </p:blipFill>
        <p:spPr bwMode="auto">
          <a:xfrm>
            <a:off x="152400" y="152400"/>
            <a:ext cx="4419600" cy="6553200"/>
          </a:xfrm>
          <a:prstGeom prst="rect">
            <a:avLst/>
          </a:prstGeom>
          <a:noFill/>
          <a:ln w="9525">
            <a:noFill/>
            <a:miter lim="800000"/>
            <a:headEnd/>
            <a:tailEnd/>
          </a:ln>
        </p:spPr>
      </p:pic>
      <p:pic>
        <p:nvPicPr>
          <p:cNvPr id="75778" name="Picture 3" descr="Jordan, Wilhelm at work 02"/>
          <p:cNvPicPr>
            <a:picLocks noChangeAspect="1" noChangeArrowheads="1"/>
          </p:cNvPicPr>
          <p:nvPr/>
        </p:nvPicPr>
        <p:blipFill>
          <a:blip r:embed="rId3"/>
          <a:srcRect/>
          <a:stretch>
            <a:fillRect/>
          </a:stretch>
        </p:blipFill>
        <p:spPr bwMode="auto">
          <a:xfrm>
            <a:off x="4648200" y="152400"/>
            <a:ext cx="4318000" cy="655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1" name="Picture 2" descr="Himmler + Ley + Jordan 01"/>
          <p:cNvPicPr>
            <a:picLocks noChangeAspect="1" noChangeArrowheads="1"/>
          </p:cNvPicPr>
          <p:nvPr/>
        </p:nvPicPr>
        <p:blipFill>
          <a:blip r:embed="rId2"/>
          <a:srcRect/>
          <a:stretch>
            <a:fillRect/>
          </a:stretch>
        </p:blipFill>
        <p:spPr bwMode="auto">
          <a:xfrm>
            <a:off x="152400" y="152400"/>
            <a:ext cx="5399088" cy="3124200"/>
          </a:xfrm>
          <a:prstGeom prst="rect">
            <a:avLst/>
          </a:prstGeom>
          <a:noFill/>
          <a:ln w="9525">
            <a:noFill/>
            <a:miter lim="800000"/>
            <a:headEnd/>
            <a:tailEnd/>
          </a:ln>
        </p:spPr>
      </p:pic>
      <p:pic>
        <p:nvPicPr>
          <p:cNvPr id="76802" name="Picture 3" descr="Himmler + Ley + Jordan 02"/>
          <p:cNvPicPr>
            <a:picLocks noChangeAspect="1" noChangeArrowheads="1"/>
          </p:cNvPicPr>
          <p:nvPr/>
        </p:nvPicPr>
        <p:blipFill>
          <a:blip r:embed="rId3"/>
          <a:srcRect/>
          <a:stretch>
            <a:fillRect/>
          </a:stretch>
        </p:blipFill>
        <p:spPr bwMode="auto">
          <a:xfrm>
            <a:off x="152400" y="3505200"/>
            <a:ext cx="5399088" cy="31575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5" name="Picture 2" descr="Himmler + Jordan 01"/>
          <p:cNvPicPr>
            <a:picLocks noChangeAspect="1" noChangeArrowheads="1"/>
          </p:cNvPicPr>
          <p:nvPr/>
        </p:nvPicPr>
        <p:blipFill>
          <a:blip r:embed="rId2"/>
          <a:srcRect/>
          <a:stretch>
            <a:fillRect/>
          </a:stretch>
        </p:blipFill>
        <p:spPr bwMode="auto">
          <a:xfrm>
            <a:off x="152400" y="152400"/>
            <a:ext cx="5399088" cy="3606800"/>
          </a:xfrm>
          <a:prstGeom prst="rect">
            <a:avLst/>
          </a:prstGeom>
          <a:noFill/>
          <a:ln w="9525">
            <a:noFill/>
            <a:miter lim="800000"/>
            <a:headEnd/>
            <a:tailEnd/>
          </a:ln>
        </p:spPr>
      </p:pic>
      <p:pic>
        <p:nvPicPr>
          <p:cNvPr id="77826" name="Picture 3" descr="Himmler + Jordan 02"/>
          <p:cNvPicPr>
            <a:picLocks noChangeAspect="1" noChangeArrowheads="1"/>
          </p:cNvPicPr>
          <p:nvPr/>
        </p:nvPicPr>
        <p:blipFill>
          <a:blip r:embed="rId3"/>
          <a:srcRect/>
          <a:stretch>
            <a:fillRect/>
          </a:stretch>
        </p:blipFill>
        <p:spPr bwMode="auto">
          <a:xfrm>
            <a:off x="152400" y="3886200"/>
            <a:ext cx="5399088" cy="28384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49" name="Picture 3" descr="Himmler - arch excav 01"/>
          <p:cNvPicPr>
            <a:picLocks noChangeAspect="1" noChangeArrowheads="1"/>
          </p:cNvPicPr>
          <p:nvPr/>
        </p:nvPicPr>
        <p:blipFill>
          <a:blip r:embed="rId2"/>
          <a:srcRect/>
          <a:stretch>
            <a:fillRect/>
          </a:stretch>
        </p:blipFill>
        <p:spPr bwMode="auto">
          <a:xfrm>
            <a:off x="0" y="0"/>
            <a:ext cx="5105400" cy="3548063"/>
          </a:xfrm>
          <a:prstGeom prst="rect">
            <a:avLst/>
          </a:prstGeom>
          <a:noFill/>
          <a:ln w="9525">
            <a:noFill/>
            <a:miter lim="800000"/>
            <a:headEnd/>
            <a:tailEnd/>
          </a:ln>
        </p:spPr>
      </p:pic>
      <p:pic>
        <p:nvPicPr>
          <p:cNvPr id="78850" name="Picture 4" descr="Himmler - excavation 1937 01"/>
          <p:cNvPicPr>
            <a:picLocks noChangeAspect="1" noChangeArrowheads="1"/>
          </p:cNvPicPr>
          <p:nvPr/>
        </p:nvPicPr>
        <p:blipFill>
          <a:blip r:embed="rId3"/>
          <a:srcRect/>
          <a:stretch>
            <a:fillRect/>
          </a:stretch>
        </p:blipFill>
        <p:spPr bwMode="auto">
          <a:xfrm>
            <a:off x="0" y="3709988"/>
            <a:ext cx="5105400" cy="3148012"/>
          </a:xfrm>
          <a:prstGeom prst="rect">
            <a:avLst/>
          </a:prstGeom>
          <a:noFill/>
          <a:ln w="9525">
            <a:noFill/>
            <a:miter lim="800000"/>
            <a:headEnd/>
            <a:tailEnd/>
          </a:ln>
        </p:spPr>
      </p:pic>
      <p:pic>
        <p:nvPicPr>
          <p:cNvPr id="78851" name="Picture 5" descr="Himmler - arch display 02"/>
          <p:cNvPicPr>
            <a:picLocks noChangeAspect="1" noChangeArrowheads="1"/>
          </p:cNvPicPr>
          <p:nvPr/>
        </p:nvPicPr>
        <p:blipFill>
          <a:blip r:embed="rId4"/>
          <a:srcRect/>
          <a:stretch>
            <a:fillRect/>
          </a:stretch>
        </p:blipFill>
        <p:spPr bwMode="auto">
          <a:xfrm>
            <a:off x="5715000" y="304800"/>
            <a:ext cx="2889250" cy="3200400"/>
          </a:xfrm>
          <a:prstGeom prst="rect">
            <a:avLst/>
          </a:prstGeom>
          <a:noFill/>
          <a:ln w="9525">
            <a:noFill/>
            <a:miter lim="800000"/>
            <a:headEnd/>
            <a:tailEnd/>
          </a:ln>
        </p:spPr>
      </p:pic>
      <p:pic>
        <p:nvPicPr>
          <p:cNvPr id="78852" name="Picture 6" descr="Himmler - arch display 01"/>
          <p:cNvPicPr>
            <a:picLocks noChangeAspect="1" noChangeArrowheads="1"/>
          </p:cNvPicPr>
          <p:nvPr/>
        </p:nvPicPr>
        <p:blipFill>
          <a:blip r:embed="rId5"/>
          <a:srcRect/>
          <a:stretch>
            <a:fillRect/>
          </a:stretch>
        </p:blipFill>
        <p:spPr bwMode="auto">
          <a:xfrm>
            <a:off x="5257800" y="3700463"/>
            <a:ext cx="3886200" cy="31575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3" name="Picture 2" descr="Jordan, W 1979 01"/>
          <p:cNvPicPr>
            <a:picLocks noChangeAspect="1" noChangeArrowheads="1"/>
          </p:cNvPicPr>
          <p:nvPr/>
        </p:nvPicPr>
        <p:blipFill>
          <a:blip r:embed="rId2"/>
          <a:srcRect/>
          <a:stretch>
            <a:fillRect/>
          </a:stretch>
        </p:blipFill>
        <p:spPr bwMode="auto">
          <a:xfrm>
            <a:off x="4038600" y="152400"/>
            <a:ext cx="4918075" cy="6477000"/>
          </a:xfrm>
          <a:prstGeom prst="rect">
            <a:avLst/>
          </a:prstGeom>
          <a:noFill/>
          <a:ln w="9525">
            <a:noFill/>
            <a:miter lim="800000"/>
            <a:headEnd/>
            <a:tailEnd/>
          </a:ln>
        </p:spPr>
      </p:pic>
      <p:pic>
        <p:nvPicPr>
          <p:cNvPr id="79874" name="Picture 3" descr="Jordan, Wilhelm 01"/>
          <p:cNvPicPr>
            <a:picLocks noChangeAspect="1" noChangeArrowheads="1"/>
          </p:cNvPicPr>
          <p:nvPr/>
        </p:nvPicPr>
        <p:blipFill>
          <a:blip r:embed="rId3"/>
          <a:srcRect/>
          <a:stretch>
            <a:fillRect/>
          </a:stretch>
        </p:blipFill>
        <p:spPr bwMode="auto">
          <a:xfrm>
            <a:off x="152400" y="152400"/>
            <a:ext cx="4273550" cy="6477000"/>
          </a:xfrm>
          <a:prstGeom prst="rect">
            <a:avLst/>
          </a:prstGeom>
          <a:noFill/>
          <a:ln w="9525">
            <a:noFill/>
            <a:miter lim="800000"/>
            <a:headEnd/>
            <a:tailEnd/>
          </a:ln>
        </p:spPr>
      </p:pic>
      <p:sp>
        <p:nvSpPr>
          <p:cNvPr id="79875" name="Text Box 4"/>
          <p:cNvSpPr txBox="1">
            <a:spLocks noChangeArrowheads="1"/>
          </p:cNvSpPr>
          <p:nvPr/>
        </p:nvSpPr>
        <p:spPr bwMode="auto">
          <a:xfrm>
            <a:off x="152400" y="5791200"/>
            <a:ext cx="2979738" cy="822325"/>
          </a:xfrm>
          <a:prstGeom prst="rect">
            <a:avLst/>
          </a:prstGeom>
          <a:noFill/>
          <a:ln w="9525">
            <a:noFill/>
            <a:miter lim="800000"/>
            <a:headEnd/>
            <a:tailEnd/>
          </a:ln>
        </p:spPr>
        <p:txBody>
          <a:bodyPr wrap="none">
            <a:spAutoFit/>
          </a:bodyPr>
          <a:lstStyle/>
          <a:p>
            <a:pPr algn="ctr"/>
            <a:r>
              <a:rPr lang="en-GB" b="1">
                <a:solidFill>
                  <a:schemeClr val="bg1"/>
                </a:solidFill>
                <a:latin typeface="Calibri" pitchFamily="34" charset="0"/>
                <a:cs typeface="Times New Roman" pitchFamily="18" charset="0"/>
              </a:rPr>
              <a:t>Wilhelm Jordan</a:t>
            </a:r>
          </a:p>
          <a:p>
            <a:pPr algn="ctr"/>
            <a:r>
              <a:rPr lang="en-GB" b="1">
                <a:solidFill>
                  <a:schemeClr val="bg1"/>
                </a:solidFill>
                <a:latin typeface="Calibri" pitchFamily="34" charset="0"/>
              </a:rPr>
              <a:t>SS-Haupsturmf</a:t>
            </a:r>
            <a:r>
              <a:rPr lang="en-GB" b="1">
                <a:solidFill>
                  <a:schemeClr val="bg1"/>
                </a:solidFill>
                <a:latin typeface="Calibri" pitchFamily="34" charset="0"/>
                <a:cs typeface="Times New Roman" pitchFamily="18" charset="0"/>
              </a:rPr>
              <a:t>ührer</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2" descr="Jordan, Wilhelm - arch trip 01"/>
          <p:cNvPicPr>
            <a:picLocks noChangeAspect="1" noChangeArrowheads="1"/>
          </p:cNvPicPr>
          <p:nvPr/>
        </p:nvPicPr>
        <p:blipFill>
          <a:blip r:embed="rId2"/>
          <a:srcRect/>
          <a:stretch>
            <a:fillRect/>
          </a:stretch>
        </p:blipFill>
        <p:spPr bwMode="auto">
          <a:xfrm>
            <a:off x="152400" y="152400"/>
            <a:ext cx="5399088" cy="3740150"/>
          </a:xfrm>
          <a:prstGeom prst="rect">
            <a:avLst/>
          </a:prstGeom>
          <a:noFill/>
          <a:ln w="9525">
            <a:noFill/>
            <a:miter lim="800000"/>
            <a:headEnd/>
            <a:tailEnd/>
          </a:ln>
        </p:spPr>
      </p:pic>
      <p:pic>
        <p:nvPicPr>
          <p:cNvPr id="80898" name="Picture 3" descr="Jordan, Wilhelm - arch trip 02"/>
          <p:cNvPicPr>
            <a:picLocks noChangeAspect="1" noChangeArrowheads="1"/>
          </p:cNvPicPr>
          <p:nvPr/>
        </p:nvPicPr>
        <p:blipFill>
          <a:blip r:embed="rId3"/>
          <a:srcRect/>
          <a:stretch>
            <a:fillRect/>
          </a:stretch>
        </p:blipFill>
        <p:spPr bwMode="auto">
          <a:xfrm>
            <a:off x="4800600" y="2514600"/>
            <a:ext cx="4119563" cy="41481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4" name="Picture 2" descr="m197942610258"/>
          <p:cNvPicPr>
            <a:picLocks noChangeAspect="1" noChangeArrowheads="1"/>
          </p:cNvPicPr>
          <p:nvPr/>
        </p:nvPicPr>
        <p:blipFill>
          <a:blip r:embed="rId2"/>
          <a:srcRect/>
          <a:stretch>
            <a:fillRect/>
          </a:stretch>
        </p:blipFill>
        <p:spPr bwMode="auto">
          <a:xfrm>
            <a:off x="152400" y="152400"/>
            <a:ext cx="3505200" cy="2336800"/>
          </a:xfrm>
          <a:prstGeom prst="rect">
            <a:avLst/>
          </a:prstGeom>
          <a:noFill/>
        </p:spPr>
      </p:pic>
      <p:pic>
        <p:nvPicPr>
          <p:cNvPr id="95235" name="Picture 3" descr="m197942610259"/>
          <p:cNvPicPr>
            <a:picLocks noChangeAspect="1" noChangeArrowheads="1"/>
          </p:cNvPicPr>
          <p:nvPr/>
        </p:nvPicPr>
        <p:blipFill>
          <a:blip r:embed="rId3"/>
          <a:srcRect/>
          <a:stretch>
            <a:fillRect/>
          </a:stretch>
        </p:blipFill>
        <p:spPr bwMode="auto">
          <a:xfrm>
            <a:off x="152400" y="2590800"/>
            <a:ext cx="3505200" cy="2336800"/>
          </a:xfrm>
          <a:prstGeom prst="rect">
            <a:avLst/>
          </a:prstGeom>
          <a:noFill/>
        </p:spPr>
      </p:pic>
      <p:pic>
        <p:nvPicPr>
          <p:cNvPr id="95236" name="Picture 4" descr="m197942610260"/>
          <p:cNvPicPr>
            <a:picLocks noChangeAspect="1" noChangeArrowheads="1"/>
          </p:cNvPicPr>
          <p:nvPr/>
        </p:nvPicPr>
        <p:blipFill>
          <a:blip r:embed="rId4"/>
          <a:srcRect/>
          <a:stretch>
            <a:fillRect/>
          </a:stretch>
        </p:blipFill>
        <p:spPr bwMode="auto">
          <a:xfrm>
            <a:off x="4191000" y="152400"/>
            <a:ext cx="4648200" cy="3098800"/>
          </a:xfrm>
          <a:prstGeom prst="rect">
            <a:avLst/>
          </a:prstGeom>
          <a:noFill/>
        </p:spPr>
      </p:pic>
      <p:pic>
        <p:nvPicPr>
          <p:cNvPr id="95237" name="Picture 5" descr="m197942610372"/>
          <p:cNvPicPr>
            <a:picLocks noChangeAspect="1" noChangeArrowheads="1"/>
          </p:cNvPicPr>
          <p:nvPr/>
        </p:nvPicPr>
        <p:blipFill>
          <a:blip r:embed="rId5"/>
          <a:srcRect/>
          <a:stretch>
            <a:fillRect/>
          </a:stretch>
        </p:blipFill>
        <p:spPr bwMode="auto">
          <a:xfrm>
            <a:off x="3962400" y="3352800"/>
            <a:ext cx="5029200" cy="3352800"/>
          </a:xfrm>
          <a:prstGeom prst="rect">
            <a:avLst/>
          </a:prstGeom>
          <a:noFill/>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m197942610263"/>
          <p:cNvPicPr>
            <a:picLocks noChangeAspect="1" noChangeArrowheads="1"/>
          </p:cNvPicPr>
          <p:nvPr/>
        </p:nvPicPr>
        <p:blipFill>
          <a:blip r:embed="rId2"/>
          <a:srcRect/>
          <a:stretch>
            <a:fillRect/>
          </a:stretch>
        </p:blipFill>
        <p:spPr bwMode="auto">
          <a:xfrm>
            <a:off x="152400" y="482600"/>
            <a:ext cx="8839200" cy="5892800"/>
          </a:xfrm>
          <a:prstGeom prst="rect">
            <a:avLst/>
          </a:prstGeom>
          <a:noFill/>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m197942610785"/>
          <p:cNvPicPr>
            <a:picLocks noChangeAspect="1" noChangeArrowheads="1"/>
          </p:cNvPicPr>
          <p:nvPr/>
        </p:nvPicPr>
        <p:blipFill>
          <a:blip r:embed="rId2"/>
          <a:srcRect/>
          <a:stretch>
            <a:fillRect/>
          </a:stretch>
        </p:blipFill>
        <p:spPr bwMode="auto">
          <a:xfrm>
            <a:off x="152400" y="152400"/>
            <a:ext cx="2082800" cy="3124200"/>
          </a:xfrm>
          <a:prstGeom prst="rect">
            <a:avLst/>
          </a:prstGeom>
          <a:noFill/>
        </p:spPr>
      </p:pic>
      <p:pic>
        <p:nvPicPr>
          <p:cNvPr id="105475" name="Picture 3" descr="m197942610802"/>
          <p:cNvPicPr>
            <a:picLocks noChangeAspect="1" noChangeArrowheads="1"/>
          </p:cNvPicPr>
          <p:nvPr/>
        </p:nvPicPr>
        <p:blipFill>
          <a:blip r:embed="rId3"/>
          <a:srcRect/>
          <a:stretch>
            <a:fillRect/>
          </a:stretch>
        </p:blipFill>
        <p:spPr bwMode="auto">
          <a:xfrm>
            <a:off x="4724400" y="152400"/>
            <a:ext cx="4267200" cy="6553200"/>
          </a:xfrm>
          <a:prstGeom prst="rect">
            <a:avLst/>
          </a:prstGeom>
          <a:noFill/>
        </p:spPr>
      </p:pic>
      <p:pic>
        <p:nvPicPr>
          <p:cNvPr id="105476" name="Picture 4" descr="m197942610786"/>
          <p:cNvPicPr>
            <a:picLocks noChangeAspect="1" noChangeArrowheads="1"/>
          </p:cNvPicPr>
          <p:nvPr/>
        </p:nvPicPr>
        <p:blipFill>
          <a:blip r:embed="rId4"/>
          <a:srcRect/>
          <a:stretch>
            <a:fillRect/>
          </a:stretch>
        </p:blipFill>
        <p:spPr bwMode="auto">
          <a:xfrm>
            <a:off x="152400" y="3581400"/>
            <a:ext cx="2082800" cy="3124200"/>
          </a:xfrm>
          <a:prstGeom prst="rect">
            <a:avLst/>
          </a:prstGeom>
          <a:noFill/>
        </p:spPr>
      </p:pic>
      <p:pic>
        <p:nvPicPr>
          <p:cNvPr id="105477" name="Picture 5" descr="m197942610806"/>
          <p:cNvPicPr>
            <a:picLocks noChangeAspect="1" noChangeArrowheads="1"/>
          </p:cNvPicPr>
          <p:nvPr/>
        </p:nvPicPr>
        <p:blipFill>
          <a:blip r:embed="rId5"/>
          <a:srcRect/>
          <a:stretch>
            <a:fillRect/>
          </a:stretch>
        </p:blipFill>
        <p:spPr bwMode="auto">
          <a:xfrm>
            <a:off x="2438400" y="152400"/>
            <a:ext cx="2082800" cy="3124200"/>
          </a:xfrm>
          <a:prstGeom prst="rect">
            <a:avLst/>
          </a:prstGeom>
          <a:noFill/>
        </p:spPr>
      </p:pic>
      <p:pic>
        <p:nvPicPr>
          <p:cNvPr id="105478" name="Picture 6" descr="m197942610807"/>
          <p:cNvPicPr>
            <a:picLocks noChangeAspect="1" noChangeArrowheads="1"/>
          </p:cNvPicPr>
          <p:nvPr/>
        </p:nvPicPr>
        <p:blipFill>
          <a:blip r:embed="rId6"/>
          <a:srcRect/>
          <a:stretch>
            <a:fillRect/>
          </a:stretch>
        </p:blipFill>
        <p:spPr bwMode="auto">
          <a:xfrm>
            <a:off x="2438400" y="3581400"/>
            <a:ext cx="2082800" cy="3124200"/>
          </a:xfrm>
          <a:prstGeom prst="rect">
            <a:avLst/>
          </a:prstGeom>
          <a:noFill/>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m197942610244"/>
          <p:cNvPicPr>
            <a:picLocks noChangeAspect="1" noChangeArrowheads="1"/>
          </p:cNvPicPr>
          <p:nvPr/>
        </p:nvPicPr>
        <p:blipFill>
          <a:blip r:embed="rId2"/>
          <a:srcRect/>
          <a:stretch>
            <a:fillRect/>
          </a:stretch>
        </p:blipFill>
        <p:spPr bwMode="auto">
          <a:xfrm>
            <a:off x="152400" y="152400"/>
            <a:ext cx="4216400" cy="6324600"/>
          </a:xfrm>
          <a:prstGeom prst="rect">
            <a:avLst/>
          </a:prstGeom>
          <a:noFill/>
        </p:spPr>
      </p:pic>
      <p:pic>
        <p:nvPicPr>
          <p:cNvPr id="113667" name="Picture 3" descr="m197942610376"/>
          <p:cNvPicPr>
            <a:picLocks noChangeAspect="1" noChangeArrowheads="1"/>
          </p:cNvPicPr>
          <p:nvPr/>
        </p:nvPicPr>
        <p:blipFill>
          <a:blip r:embed="rId3"/>
          <a:srcRect/>
          <a:stretch>
            <a:fillRect/>
          </a:stretch>
        </p:blipFill>
        <p:spPr bwMode="auto">
          <a:xfrm>
            <a:off x="4572000" y="381000"/>
            <a:ext cx="4419600" cy="2946400"/>
          </a:xfrm>
          <a:prstGeom prst="rect">
            <a:avLst/>
          </a:prstGeom>
          <a:noFill/>
        </p:spPr>
      </p:pic>
      <p:pic>
        <p:nvPicPr>
          <p:cNvPr id="113668" name="Picture 4" descr="m197942610385"/>
          <p:cNvPicPr>
            <a:picLocks noChangeAspect="1" noChangeArrowheads="1"/>
          </p:cNvPicPr>
          <p:nvPr/>
        </p:nvPicPr>
        <p:blipFill>
          <a:blip r:embed="rId4"/>
          <a:srcRect/>
          <a:stretch>
            <a:fillRect/>
          </a:stretch>
        </p:blipFill>
        <p:spPr bwMode="auto">
          <a:xfrm>
            <a:off x="4572000" y="3530600"/>
            <a:ext cx="4419600" cy="2946400"/>
          </a:xfrm>
          <a:prstGeom prst="rect">
            <a:avLst/>
          </a:prstGeom>
          <a:noFill/>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1" name="Picture 2" descr="Germania cover 01"/>
          <p:cNvPicPr>
            <a:picLocks noChangeAspect="1" noChangeArrowheads="1"/>
          </p:cNvPicPr>
          <p:nvPr/>
        </p:nvPicPr>
        <p:blipFill>
          <a:blip r:embed="rId2"/>
          <a:srcRect/>
          <a:stretch>
            <a:fillRect/>
          </a:stretch>
        </p:blipFill>
        <p:spPr bwMode="auto">
          <a:xfrm>
            <a:off x="152400" y="152400"/>
            <a:ext cx="3694113" cy="5399088"/>
          </a:xfrm>
          <a:prstGeom prst="rect">
            <a:avLst/>
          </a:prstGeom>
          <a:noFill/>
          <a:ln w="9525">
            <a:noFill/>
            <a:miter lim="800000"/>
            <a:headEnd/>
            <a:tailEnd/>
          </a:ln>
        </p:spPr>
      </p:pic>
      <p:pic>
        <p:nvPicPr>
          <p:cNvPr id="81922" name="Picture 3" descr="Germania page 01"/>
          <p:cNvPicPr>
            <a:picLocks noChangeAspect="1" noChangeArrowheads="1"/>
          </p:cNvPicPr>
          <p:nvPr/>
        </p:nvPicPr>
        <p:blipFill>
          <a:blip r:embed="rId3"/>
          <a:srcRect/>
          <a:stretch>
            <a:fillRect/>
          </a:stretch>
        </p:blipFill>
        <p:spPr bwMode="auto">
          <a:xfrm>
            <a:off x="4038600" y="152400"/>
            <a:ext cx="2403475" cy="3505200"/>
          </a:xfrm>
          <a:prstGeom prst="rect">
            <a:avLst/>
          </a:prstGeom>
          <a:noFill/>
          <a:ln w="9525">
            <a:noFill/>
            <a:miter lim="800000"/>
            <a:headEnd/>
            <a:tailEnd/>
          </a:ln>
        </p:spPr>
      </p:pic>
      <p:pic>
        <p:nvPicPr>
          <p:cNvPr id="81923" name="Picture 4" descr="Germania page 02"/>
          <p:cNvPicPr>
            <a:picLocks noChangeAspect="1" noChangeArrowheads="1"/>
          </p:cNvPicPr>
          <p:nvPr/>
        </p:nvPicPr>
        <p:blipFill>
          <a:blip r:embed="rId4"/>
          <a:srcRect/>
          <a:stretch>
            <a:fillRect/>
          </a:stretch>
        </p:blipFill>
        <p:spPr bwMode="auto">
          <a:xfrm>
            <a:off x="6629400" y="152400"/>
            <a:ext cx="2336800" cy="3386138"/>
          </a:xfrm>
          <a:prstGeom prst="rect">
            <a:avLst/>
          </a:prstGeom>
          <a:noFill/>
          <a:ln w="9525">
            <a:noFill/>
            <a:miter lim="800000"/>
            <a:headEnd/>
            <a:tailEnd/>
          </a:ln>
        </p:spPr>
      </p:pic>
      <p:pic>
        <p:nvPicPr>
          <p:cNvPr id="81924" name="Picture 5" descr="Germania page 03"/>
          <p:cNvPicPr>
            <a:picLocks noChangeAspect="1" noChangeArrowheads="1"/>
          </p:cNvPicPr>
          <p:nvPr/>
        </p:nvPicPr>
        <p:blipFill>
          <a:blip r:embed="rId5"/>
          <a:srcRect/>
          <a:stretch>
            <a:fillRect/>
          </a:stretch>
        </p:blipFill>
        <p:spPr bwMode="auto">
          <a:xfrm>
            <a:off x="4191000" y="3810000"/>
            <a:ext cx="2209800" cy="3048000"/>
          </a:xfrm>
          <a:prstGeom prst="rect">
            <a:avLst/>
          </a:prstGeom>
          <a:noFill/>
          <a:ln w="9525">
            <a:noFill/>
            <a:miter lim="800000"/>
            <a:headEnd/>
            <a:tailEnd/>
          </a:ln>
        </p:spPr>
      </p:pic>
      <p:pic>
        <p:nvPicPr>
          <p:cNvPr id="81925" name="Picture 6" descr="Germania page 04"/>
          <p:cNvPicPr>
            <a:picLocks noChangeAspect="1" noChangeArrowheads="1"/>
          </p:cNvPicPr>
          <p:nvPr/>
        </p:nvPicPr>
        <p:blipFill>
          <a:blip r:embed="rId6"/>
          <a:srcRect/>
          <a:stretch>
            <a:fillRect/>
          </a:stretch>
        </p:blipFill>
        <p:spPr bwMode="auto">
          <a:xfrm>
            <a:off x="6953250" y="3733800"/>
            <a:ext cx="2006600" cy="2927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5" name="Picture 2" descr="DCP33we1"/>
          <p:cNvPicPr>
            <a:picLocks noChangeAspect="1" noChangeArrowheads="1"/>
          </p:cNvPicPr>
          <p:nvPr/>
        </p:nvPicPr>
        <p:blipFill>
          <a:blip r:embed="rId2"/>
          <a:srcRect/>
          <a:stretch>
            <a:fillRect/>
          </a:stretch>
        </p:blipFill>
        <p:spPr bwMode="auto">
          <a:xfrm>
            <a:off x="152400" y="152400"/>
            <a:ext cx="4114800" cy="6553200"/>
          </a:xfrm>
          <a:prstGeom prst="rect">
            <a:avLst/>
          </a:prstGeom>
          <a:noFill/>
          <a:ln w="9525">
            <a:noFill/>
            <a:miter lim="800000"/>
            <a:headEnd/>
            <a:tailEnd/>
          </a:ln>
        </p:spPr>
      </p:pic>
      <p:pic>
        <p:nvPicPr>
          <p:cNvPr id="82946" name="Picture 3" descr="Wewelsburg 11"/>
          <p:cNvPicPr>
            <a:picLocks noChangeAspect="1" noChangeArrowheads="1"/>
          </p:cNvPicPr>
          <p:nvPr/>
        </p:nvPicPr>
        <p:blipFill>
          <a:blip r:embed="rId3"/>
          <a:srcRect/>
          <a:stretch>
            <a:fillRect/>
          </a:stretch>
        </p:blipFill>
        <p:spPr bwMode="auto">
          <a:xfrm>
            <a:off x="4343400" y="152400"/>
            <a:ext cx="4637088" cy="65532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69" name="Picture 2" descr="wewelsburg"/>
          <p:cNvPicPr>
            <a:picLocks noChangeAspect="1" noChangeArrowheads="1"/>
          </p:cNvPicPr>
          <p:nvPr/>
        </p:nvPicPr>
        <p:blipFill>
          <a:blip r:embed="rId2"/>
          <a:srcRect/>
          <a:stretch>
            <a:fillRect/>
          </a:stretch>
        </p:blipFill>
        <p:spPr bwMode="auto">
          <a:xfrm>
            <a:off x="152400" y="152400"/>
            <a:ext cx="3886200" cy="2747963"/>
          </a:xfrm>
          <a:prstGeom prst="rect">
            <a:avLst/>
          </a:prstGeom>
          <a:noFill/>
          <a:ln w="9525">
            <a:noFill/>
            <a:miter lim="800000"/>
            <a:headEnd/>
            <a:tailEnd/>
          </a:ln>
        </p:spPr>
      </p:pic>
      <p:pic>
        <p:nvPicPr>
          <p:cNvPr id="83970" name="Picture 3" descr="_Wewelsburg 16 copy"/>
          <p:cNvPicPr>
            <a:picLocks noChangeAspect="1" noChangeArrowheads="1"/>
          </p:cNvPicPr>
          <p:nvPr/>
        </p:nvPicPr>
        <p:blipFill>
          <a:blip r:embed="rId3"/>
          <a:srcRect/>
          <a:stretch>
            <a:fillRect/>
          </a:stretch>
        </p:blipFill>
        <p:spPr bwMode="auto">
          <a:xfrm>
            <a:off x="152400" y="3124200"/>
            <a:ext cx="3886200" cy="3587750"/>
          </a:xfrm>
          <a:prstGeom prst="rect">
            <a:avLst/>
          </a:prstGeom>
          <a:noFill/>
          <a:ln w="9525">
            <a:noFill/>
            <a:miter lim="800000"/>
            <a:headEnd/>
            <a:tailEnd/>
          </a:ln>
        </p:spPr>
      </p:pic>
      <p:pic>
        <p:nvPicPr>
          <p:cNvPr id="83971" name="Picture 4" descr="_Wewelsberg Castle 06 copy"/>
          <p:cNvPicPr>
            <a:picLocks noChangeAspect="1" noChangeArrowheads="1"/>
          </p:cNvPicPr>
          <p:nvPr/>
        </p:nvPicPr>
        <p:blipFill>
          <a:blip r:embed="rId4"/>
          <a:srcRect/>
          <a:stretch>
            <a:fillRect/>
          </a:stretch>
        </p:blipFill>
        <p:spPr bwMode="auto">
          <a:xfrm>
            <a:off x="4267200" y="685800"/>
            <a:ext cx="4679950" cy="5105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3" name="Picture 3" descr="_Wewelsburg 18 copy"/>
          <p:cNvPicPr>
            <a:picLocks noChangeAspect="1" noChangeArrowheads="1"/>
          </p:cNvPicPr>
          <p:nvPr/>
        </p:nvPicPr>
        <p:blipFill>
          <a:blip r:embed="rId2"/>
          <a:srcRect/>
          <a:stretch>
            <a:fillRect/>
          </a:stretch>
        </p:blipFill>
        <p:spPr bwMode="auto">
          <a:xfrm>
            <a:off x="0" y="0"/>
            <a:ext cx="5214938" cy="6853238"/>
          </a:xfrm>
          <a:prstGeom prst="rect">
            <a:avLst/>
          </a:prstGeom>
          <a:noFill/>
          <a:ln w="9525">
            <a:noFill/>
            <a:miter lim="800000"/>
            <a:headEnd/>
            <a:tailEnd/>
          </a:ln>
        </p:spPr>
      </p:pic>
      <p:pic>
        <p:nvPicPr>
          <p:cNvPr id="84994" name="Picture 5" descr="Pohl, Oswald 01 copy"/>
          <p:cNvPicPr>
            <a:picLocks noChangeAspect="1" noChangeArrowheads="1"/>
          </p:cNvPicPr>
          <p:nvPr/>
        </p:nvPicPr>
        <p:blipFill>
          <a:blip r:embed="rId3"/>
          <a:srcRect/>
          <a:stretch>
            <a:fillRect/>
          </a:stretch>
        </p:blipFill>
        <p:spPr bwMode="auto">
          <a:xfrm>
            <a:off x="6000750" y="142875"/>
            <a:ext cx="2247900" cy="2590800"/>
          </a:xfrm>
          <a:prstGeom prst="rect">
            <a:avLst/>
          </a:prstGeom>
          <a:noFill/>
          <a:ln w="9525">
            <a:noFill/>
            <a:miter lim="800000"/>
            <a:headEnd/>
            <a:tailEnd/>
          </a:ln>
        </p:spPr>
      </p:pic>
      <p:pic>
        <p:nvPicPr>
          <p:cNvPr id="84995" name="Picture 6" descr="Pohl, Oswald  romantisc copy"/>
          <p:cNvPicPr>
            <a:picLocks noChangeAspect="1" noChangeArrowheads="1"/>
          </p:cNvPicPr>
          <p:nvPr/>
        </p:nvPicPr>
        <p:blipFill>
          <a:blip r:embed="rId4"/>
          <a:srcRect/>
          <a:stretch>
            <a:fillRect/>
          </a:stretch>
        </p:blipFill>
        <p:spPr bwMode="auto">
          <a:xfrm>
            <a:off x="6143625" y="3786188"/>
            <a:ext cx="2132013" cy="29194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7" name="Picture 2" descr="Wewelsburg - Spear plan 1941"/>
          <p:cNvPicPr>
            <a:picLocks noChangeAspect="1" noChangeArrowheads="1"/>
          </p:cNvPicPr>
          <p:nvPr/>
        </p:nvPicPr>
        <p:blipFill>
          <a:blip r:embed="rId2"/>
          <a:srcRect/>
          <a:stretch>
            <a:fillRect/>
          </a:stretch>
        </p:blipFill>
        <p:spPr bwMode="auto">
          <a:xfrm>
            <a:off x="152400" y="152400"/>
            <a:ext cx="5399088" cy="5199063"/>
          </a:xfrm>
          <a:prstGeom prst="rect">
            <a:avLst/>
          </a:prstGeom>
          <a:noFill/>
          <a:ln w="9525">
            <a:noFill/>
            <a:miter lim="800000"/>
            <a:headEnd/>
            <a:tailEnd/>
          </a:ln>
        </p:spPr>
      </p:pic>
      <p:pic>
        <p:nvPicPr>
          <p:cNvPr id="86018" name="Picture 3" descr="Wewelsburg - Spear plan 01"/>
          <p:cNvPicPr>
            <a:picLocks noChangeAspect="1" noChangeArrowheads="1"/>
          </p:cNvPicPr>
          <p:nvPr/>
        </p:nvPicPr>
        <p:blipFill>
          <a:blip r:embed="rId3"/>
          <a:srcRect/>
          <a:stretch>
            <a:fillRect/>
          </a:stretch>
        </p:blipFill>
        <p:spPr bwMode="auto">
          <a:xfrm>
            <a:off x="5703888" y="3124200"/>
            <a:ext cx="3303587" cy="3543300"/>
          </a:xfrm>
          <a:prstGeom prst="rect">
            <a:avLst/>
          </a:prstGeom>
          <a:noFill/>
          <a:ln w="9525">
            <a:noFill/>
            <a:miter lim="800000"/>
            <a:headEnd/>
            <a:tailEnd/>
          </a:ln>
        </p:spPr>
      </p:pic>
      <p:pic>
        <p:nvPicPr>
          <p:cNvPr id="86019" name="Picture 4" descr="Holy spear 01 copy"/>
          <p:cNvPicPr>
            <a:picLocks noChangeAspect="1" noChangeArrowheads="1"/>
          </p:cNvPicPr>
          <p:nvPr/>
        </p:nvPicPr>
        <p:blipFill>
          <a:blip r:embed="rId4"/>
          <a:srcRect/>
          <a:stretch>
            <a:fillRect/>
          </a:stretch>
        </p:blipFill>
        <p:spPr bwMode="auto">
          <a:xfrm>
            <a:off x="6096000" y="0"/>
            <a:ext cx="2362200" cy="304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1" name="Picture 2" descr="chamber grave - wewelsburg 01a"/>
          <p:cNvPicPr>
            <a:picLocks noChangeAspect="1" noChangeArrowheads="1"/>
          </p:cNvPicPr>
          <p:nvPr/>
        </p:nvPicPr>
        <p:blipFill>
          <a:blip r:embed="rId2"/>
          <a:srcRect/>
          <a:stretch>
            <a:fillRect/>
          </a:stretch>
        </p:blipFill>
        <p:spPr bwMode="auto">
          <a:xfrm>
            <a:off x="0" y="0"/>
            <a:ext cx="6343650" cy="6858000"/>
          </a:xfrm>
          <a:prstGeom prst="rect">
            <a:avLst/>
          </a:prstGeom>
          <a:noFill/>
          <a:ln w="9525">
            <a:noFill/>
            <a:miter lim="800000"/>
            <a:headEnd/>
            <a:tailEnd/>
          </a:ln>
        </p:spPr>
      </p:pic>
      <p:pic>
        <p:nvPicPr>
          <p:cNvPr id="87042" name="Picture 2" descr="rxj097"/>
          <p:cNvPicPr>
            <a:picLocks noChangeAspect="1" noChangeArrowheads="1"/>
          </p:cNvPicPr>
          <p:nvPr/>
        </p:nvPicPr>
        <p:blipFill>
          <a:blip r:embed="rId3"/>
          <a:srcRect/>
          <a:stretch>
            <a:fillRect/>
          </a:stretch>
        </p:blipFill>
        <p:spPr bwMode="auto">
          <a:xfrm>
            <a:off x="4714875" y="1143000"/>
            <a:ext cx="4429125" cy="33353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5" name="Picture 2" descr="Wewelsburg - arch display 01a"/>
          <p:cNvPicPr>
            <a:picLocks noChangeAspect="1" noChangeArrowheads="1"/>
          </p:cNvPicPr>
          <p:nvPr/>
        </p:nvPicPr>
        <p:blipFill>
          <a:blip r:embed="rId2"/>
          <a:srcRect/>
          <a:stretch>
            <a:fillRect/>
          </a:stretch>
        </p:blipFill>
        <p:spPr bwMode="auto">
          <a:xfrm>
            <a:off x="0" y="-36513"/>
            <a:ext cx="5551488" cy="6894513"/>
          </a:xfrm>
          <a:prstGeom prst="rect">
            <a:avLst/>
          </a:prstGeom>
          <a:noFill/>
          <a:ln w="9525">
            <a:noFill/>
            <a:miter lim="800000"/>
            <a:headEnd/>
            <a:tailEnd/>
          </a:ln>
        </p:spPr>
      </p:pic>
      <p:pic>
        <p:nvPicPr>
          <p:cNvPr id="88066" name="Picture 3" descr="Wewelsburg - arch display 01b"/>
          <p:cNvPicPr>
            <a:picLocks noChangeAspect="1" noChangeArrowheads="1"/>
          </p:cNvPicPr>
          <p:nvPr/>
        </p:nvPicPr>
        <p:blipFill>
          <a:blip r:embed="rId3"/>
          <a:srcRect/>
          <a:stretch>
            <a:fillRect/>
          </a:stretch>
        </p:blipFill>
        <p:spPr bwMode="auto">
          <a:xfrm>
            <a:off x="5835650" y="0"/>
            <a:ext cx="3308350" cy="3394075"/>
          </a:xfrm>
          <a:prstGeom prst="rect">
            <a:avLst/>
          </a:prstGeom>
          <a:noFill/>
          <a:ln w="9525">
            <a:noFill/>
            <a:miter lim="800000"/>
            <a:headEnd/>
            <a:tailEnd/>
          </a:ln>
        </p:spPr>
      </p:pic>
      <p:pic>
        <p:nvPicPr>
          <p:cNvPr id="88067" name="Picture 4" descr="Wewelsburg - arch display 01c"/>
          <p:cNvPicPr>
            <a:picLocks noChangeAspect="1" noChangeArrowheads="1"/>
          </p:cNvPicPr>
          <p:nvPr/>
        </p:nvPicPr>
        <p:blipFill>
          <a:blip r:embed="rId4"/>
          <a:srcRect/>
          <a:stretch>
            <a:fillRect/>
          </a:stretch>
        </p:blipFill>
        <p:spPr bwMode="auto">
          <a:xfrm>
            <a:off x="5835650" y="3716338"/>
            <a:ext cx="3308350" cy="31416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89" name="Picture 1" descr="Nazi Racial doctor Robert Ritter questions a Gypsy woman.jpg"/>
          <p:cNvPicPr>
            <a:picLocks noChangeAspect="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89090" name="TextBox 2"/>
          <p:cNvSpPr txBox="1">
            <a:spLocks noChangeArrowheads="1"/>
          </p:cNvSpPr>
          <p:nvPr/>
        </p:nvSpPr>
        <p:spPr bwMode="auto">
          <a:xfrm>
            <a:off x="5214938" y="6000750"/>
            <a:ext cx="3714750" cy="646113"/>
          </a:xfrm>
          <a:prstGeom prst="rect">
            <a:avLst/>
          </a:prstGeom>
          <a:noFill/>
          <a:ln w="9525">
            <a:noFill/>
            <a:miter lim="800000"/>
            <a:headEnd/>
            <a:tailEnd/>
          </a:ln>
        </p:spPr>
        <p:txBody>
          <a:bodyPr>
            <a:spAutoFit/>
          </a:bodyPr>
          <a:lstStyle/>
          <a:p>
            <a:r>
              <a:rPr lang="en-GB" b="1">
                <a:solidFill>
                  <a:schemeClr val="bg1"/>
                </a:solidFill>
                <a:cs typeface="Arial" charset="0"/>
              </a:rPr>
              <a:t>Nazi Racial doctor Robert Ritter questions a Gypsy woman</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3" name="Picture 3" descr="Ahnenerbe test USSR 03"/>
          <p:cNvPicPr>
            <a:picLocks noChangeAspect="1" noChangeArrowheads="1"/>
          </p:cNvPicPr>
          <p:nvPr/>
        </p:nvPicPr>
        <p:blipFill>
          <a:blip r:embed="rId2"/>
          <a:srcRect/>
          <a:stretch>
            <a:fillRect/>
          </a:stretch>
        </p:blipFill>
        <p:spPr bwMode="auto">
          <a:xfrm>
            <a:off x="5060950" y="4643438"/>
            <a:ext cx="1830388" cy="2214562"/>
          </a:xfrm>
          <a:prstGeom prst="rect">
            <a:avLst/>
          </a:prstGeom>
          <a:noFill/>
          <a:ln w="9525">
            <a:noFill/>
            <a:miter lim="800000"/>
            <a:headEnd/>
            <a:tailEnd/>
          </a:ln>
        </p:spPr>
      </p:pic>
      <p:pic>
        <p:nvPicPr>
          <p:cNvPr id="90114" name="Picture 1" descr="Ukrainian Jews are Shot by Members of a Mobile Killing Squad [Einsatzgruppe] (1941).jpg"/>
          <p:cNvPicPr>
            <a:picLocks noChangeAspect="1"/>
          </p:cNvPicPr>
          <p:nvPr/>
        </p:nvPicPr>
        <p:blipFill>
          <a:blip r:embed="rId3"/>
          <a:srcRect/>
          <a:stretch>
            <a:fillRect/>
          </a:stretch>
        </p:blipFill>
        <p:spPr bwMode="auto">
          <a:xfrm>
            <a:off x="0" y="0"/>
            <a:ext cx="5045075" cy="6858000"/>
          </a:xfrm>
          <a:prstGeom prst="rect">
            <a:avLst/>
          </a:prstGeom>
          <a:noFill/>
          <a:ln w="9525">
            <a:noFill/>
            <a:miter lim="800000"/>
            <a:headEnd/>
            <a:tailEnd/>
          </a:ln>
        </p:spPr>
      </p:pic>
      <p:sp>
        <p:nvSpPr>
          <p:cNvPr id="90115" name="TextBox 2"/>
          <p:cNvSpPr txBox="1">
            <a:spLocks noChangeArrowheads="1"/>
          </p:cNvSpPr>
          <p:nvPr/>
        </p:nvSpPr>
        <p:spPr bwMode="auto">
          <a:xfrm>
            <a:off x="857250" y="4143375"/>
            <a:ext cx="3429000" cy="923925"/>
          </a:xfrm>
          <a:prstGeom prst="rect">
            <a:avLst/>
          </a:prstGeom>
          <a:noFill/>
          <a:ln w="9525">
            <a:noFill/>
            <a:miter lim="800000"/>
            <a:headEnd/>
            <a:tailEnd/>
          </a:ln>
        </p:spPr>
        <p:txBody>
          <a:bodyPr>
            <a:spAutoFit/>
          </a:bodyPr>
          <a:lstStyle/>
          <a:p>
            <a:r>
              <a:rPr lang="en-GB" b="1">
                <a:solidFill>
                  <a:schemeClr val="bg1"/>
                </a:solidFill>
                <a:cs typeface="Arial" charset="0"/>
              </a:rPr>
              <a:t>Ukrainian Jews are Shot by Members of a Mobile Killing Squad [Einsatzgruppe] (1941)</a:t>
            </a:r>
          </a:p>
        </p:txBody>
      </p:sp>
      <p:pic>
        <p:nvPicPr>
          <p:cNvPr id="90116" name="Picture 2" descr="Ahnenerbe test USSR 02"/>
          <p:cNvPicPr>
            <a:picLocks noChangeAspect="1" noChangeArrowheads="1"/>
          </p:cNvPicPr>
          <p:nvPr/>
        </p:nvPicPr>
        <p:blipFill>
          <a:blip r:embed="rId4"/>
          <a:srcRect/>
          <a:stretch>
            <a:fillRect/>
          </a:stretch>
        </p:blipFill>
        <p:spPr bwMode="auto">
          <a:xfrm>
            <a:off x="6858000" y="4683125"/>
            <a:ext cx="2286000" cy="2174875"/>
          </a:xfrm>
          <a:prstGeom prst="rect">
            <a:avLst/>
          </a:prstGeom>
          <a:noFill/>
          <a:ln w="9525">
            <a:noFill/>
            <a:miter lim="800000"/>
            <a:headEnd/>
            <a:tailEnd/>
          </a:ln>
        </p:spPr>
      </p:pic>
      <p:pic>
        <p:nvPicPr>
          <p:cNvPr id="90117" name="Picture 4" descr="Ahnenerbe test USSR 04"/>
          <p:cNvPicPr>
            <a:picLocks noChangeAspect="1" noChangeArrowheads="1"/>
          </p:cNvPicPr>
          <p:nvPr/>
        </p:nvPicPr>
        <p:blipFill>
          <a:blip r:embed="rId5"/>
          <a:srcRect/>
          <a:stretch>
            <a:fillRect/>
          </a:stretch>
        </p:blipFill>
        <p:spPr bwMode="auto">
          <a:xfrm>
            <a:off x="6858000" y="0"/>
            <a:ext cx="2286000" cy="2547938"/>
          </a:xfrm>
          <a:prstGeom prst="rect">
            <a:avLst/>
          </a:prstGeom>
          <a:noFill/>
          <a:ln w="9525">
            <a:noFill/>
            <a:miter lim="800000"/>
            <a:headEnd/>
            <a:tailEnd/>
          </a:ln>
        </p:spPr>
      </p:pic>
      <p:pic>
        <p:nvPicPr>
          <p:cNvPr id="90118" name="Picture 5" descr="Ahnenerbe test USSR 01"/>
          <p:cNvPicPr>
            <a:picLocks noChangeAspect="1" noChangeArrowheads="1"/>
          </p:cNvPicPr>
          <p:nvPr/>
        </p:nvPicPr>
        <p:blipFill>
          <a:blip r:embed="rId6"/>
          <a:srcRect/>
          <a:stretch>
            <a:fillRect/>
          </a:stretch>
        </p:blipFill>
        <p:spPr bwMode="auto">
          <a:xfrm>
            <a:off x="5072063" y="2571750"/>
            <a:ext cx="4071937" cy="2119313"/>
          </a:xfrm>
          <a:prstGeom prst="rect">
            <a:avLst/>
          </a:prstGeom>
          <a:noFill/>
          <a:ln w="9525">
            <a:noFill/>
            <a:miter lim="800000"/>
            <a:headEnd/>
            <a:tailEnd/>
          </a:ln>
        </p:spPr>
      </p:pic>
      <p:sp>
        <p:nvSpPr>
          <p:cNvPr id="90119" name="TextBox 7"/>
          <p:cNvSpPr txBox="1">
            <a:spLocks noChangeArrowheads="1"/>
          </p:cNvSpPr>
          <p:nvPr/>
        </p:nvSpPr>
        <p:spPr bwMode="auto">
          <a:xfrm>
            <a:off x="5143500" y="428625"/>
            <a:ext cx="1714500" cy="1754188"/>
          </a:xfrm>
          <a:prstGeom prst="rect">
            <a:avLst/>
          </a:prstGeom>
          <a:noFill/>
          <a:ln w="9525">
            <a:noFill/>
            <a:miter lim="800000"/>
            <a:headEnd/>
            <a:tailEnd/>
          </a:ln>
        </p:spPr>
        <p:txBody>
          <a:bodyPr>
            <a:spAutoFit/>
          </a:bodyPr>
          <a:lstStyle/>
          <a:p>
            <a:r>
              <a:rPr lang="en-GB" b="1">
                <a:cs typeface="Arial" charset="0"/>
              </a:rPr>
              <a:t>Victims of race experiments</a:t>
            </a:r>
          </a:p>
          <a:p>
            <a:r>
              <a:rPr lang="en-GB" b="1">
                <a:cs typeface="Arial" charset="0"/>
              </a:rPr>
              <a:t>recovered from Russia in 2002</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61" name="Picture 1" descr="The villa at 56–58 Am Großen Wannsee.png"/>
          <p:cNvPicPr>
            <a:picLocks noChangeAspect="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
        <p:nvSpPr>
          <p:cNvPr id="92162" name="TextBox 2"/>
          <p:cNvSpPr txBox="1">
            <a:spLocks noChangeArrowheads="1"/>
          </p:cNvSpPr>
          <p:nvPr/>
        </p:nvSpPr>
        <p:spPr bwMode="auto">
          <a:xfrm>
            <a:off x="2214563" y="6000750"/>
            <a:ext cx="5245100" cy="646113"/>
          </a:xfrm>
          <a:prstGeom prst="rect">
            <a:avLst/>
          </a:prstGeom>
          <a:noFill/>
          <a:ln w="9525">
            <a:noFill/>
            <a:miter lim="800000"/>
            <a:headEnd/>
            <a:tailEnd/>
          </a:ln>
        </p:spPr>
        <p:txBody>
          <a:bodyPr wrap="none">
            <a:spAutoFit/>
          </a:bodyPr>
          <a:lstStyle/>
          <a:p>
            <a:pPr algn="ctr"/>
            <a:r>
              <a:rPr lang="de-DE" b="1">
                <a:solidFill>
                  <a:schemeClr val="bg1"/>
                </a:solidFill>
                <a:cs typeface="Arial" charset="0"/>
              </a:rPr>
              <a:t>The villa at 56–58 Am Großen Wannsee, Berlin</a:t>
            </a:r>
          </a:p>
          <a:p>
            <a:pPr algn="ctr"/>
            <a:r>
              <a:rPr lang="de-DE" b="1">
                <a:solidFill>
                  <a:schemeClr val="bg1"/>
                </a:solidFill>
                <a:cs typeface="Arial" charset="0"/>
              </a:rPr>
              <a:t>Wannsee Conference  20th January 1942</a:t>
            </a:r>
            <a:endParaRPr lang="en-GB" b="1">
              <a:solidFill>
                <a:schemeClr val="bg1"/>
              </a:solidFill>
              <a:cs typeface="Arial" charset="0"/>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5" name="Picture 1" descr="holocaust.png"/>
          <p:cNvPicPr>
            <a:picLocks noChangeAspect="1"/>
          </p:cNvPicPr>
          <p:nvPr/>
        </p:nvPicPr>
        <p:blipFill>
          <a:blip r:embed="rId2"/>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descr="Univ professors graph"/>
          <p:cNvPicPr>
            <a:picLocks noChangeAspect="1" noChangeArrowheads="1"/>
          </p:cNvPicPr>
          <p:nvPr/>
        </p:nvPicPr>
        <p:blipFill>
          <a:blip r:embed="rId2"/>
          <a:srcRect/>
          <a:stretch>
            <a:fillRect/>
          </a:stretch>
        </p:blipFill>
        <p:spPr bwMode="auto">
          <a:xfrm>
            <a:off x="0" y="325438"/>
            <a:ext cx="9144000" cy="6207125"/>
          </a:xfrm>
          <a:prstGeom prst="rect">
            <a:avLst/>
          </a:prstGeom>
          <a:noFill/>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descr="Arch publication postwar"/>
          <p:cNvPicPr>
            <a:picLocks noChangeAspect="1" noChangeArrowheads="1"/>
          </p:cNvPicPr>
          <p:nvPr/>
        </p:nvPicPr>
        <p:blipFill>
          <a:blip r:embed="rId2"/>
          <a:srcRect/>
          <a:stretch>
            <a:fillRect/>
          </a:stretch>
        </p:blipFill>
        <p:spPr bwMode="auto">
          <a:xfrm>
            <a:off x="4557713" y="0"/>
            <a:ext cx="4586287" cy="6477000"/>
          </a:xfrm>
          <a:prstGeom prst="rect">
            <a:avLst/>
          </a:prstGeom>
          <a:noFill/>
        </p:spPr>
      </p:pic>
      <p:pic>
        <p:nvPicPr>
          <p:cNvPr id="119811" name="Picture 3" descr="Arch publication wartime"/>
          <p:cNvPicPr>
            <a:picLocks noChangeAspect="1" noChangeArrowheads="1"/>
          </p:cNvPicPr>
          <p:nvPr/>
        </p:nvPicPr>
        <p:blipFill>
          <a:blip r:embed="rId3"/>
          <a:srcRect/>
          <a:stretch>
            <a:fillRect/>
          </a:stretch>
        </p:blipFill>
        <p:spPr bwMode="auto">
          <a:xfrm>
            <a:off x="0" y="0"/>
            <a:ext cx="4533900" cy="6477000"/>
          </a:xfrm>
          <a:prstGeom prst="rect">
            <a:avLst/>
          </a:prstGeom>
          <a:noFill/>
        </p:spPr>
      </p:pic>
      <p:sp>
        <p:nvSpPr>
          <p:cNvPr id="119812" name="Rectangle 4"/>
          <p:cNvSpPr>
            <a:spLocks noChangeArrowheads="1"/>
          </p:cNvSpPr>
          <p:nvPr/>
        </p:nvSpPr>
        <p:spPr bwMode="auto">
          <a:xfrm>
            <a:off x="6934200" y="2895600"/>
            <a:ext cx="381000" cy="152400"/>
          </a:xfrm>
          <a:prstGeom prst="rect">
            <a:avLst/>
          </a:prstGeom>
          <a:solidFill>
            <a:schemeClr val="bg1"/>
          </a:solidFill>
          <a:ln w="9525">
            <a:noFill/>
            <a:miter lim="800000"/>
            <a:headEnd/>
            <a:tailEnd/>
          </a:ln>
          <a:effectLst/>
        </p:spPr>
        <p:txBody>
          <a:bodyPr wrap="none" anchor="ctr"/>
          <a:lstStyle/>
          <a:p>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953</TotalTime>
  <Words>1452</Words>
  <Application>Microsoft Office PowerPoint</Application>
  <PresentationFormat>On-screen Show (4:3)</PresentationFormat>
  <Paragraphs>205</Paragraphs>
  <Slides>70</Slides>
  <Notes>0</Notes>
  <HiddenSlides>0</HiddenSlides>
  <MMClips>0</MMClips>
  <ScaleCrop>false</ScaleCrop>
  <HeadingPairs>
    <vt:vector size="6" baseType="variant">
      <vt:variant>
        <vt:lpstr>Fonts Used</vt:lpstr>
      </vt:variant>
      <vt:variant>
        <vt:i4>5</vt:i4>
      </vt:variant>
      <vt:variant>
        <vt:lpstr>Design Template</vt:lpstr>
      </vt:variant>
      <vt:variant>
        <vt:i4>1</vt:i4>
      </vt:variant>
      <vt:variant>
        <vt:lpstr>Slide Titles</vt:lpstr>
      </vt:variant>
      <vt:variant>
        <vt:i4>70</vt:i4>
      </vt:variant>
    </vt:vector>
  </HeadingPairs>
  <TitlesOfParts>
    <vt:vector size="76" baseType="lpstr">
      <vt:lpstr>Calibri</vt:lpstr>
      <vt:lpstr>Arial</vt:lpstr>
      <vt:lpstr>Helvetica</vt:lpstr>
      <vt:lpstr>Times New Roman</vt:lpstr>
      <vt:lpstr>Century Gothic</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 Drew</cp:lastModifiedBy>
  <cp:revision>58</cp:revision>
  <dcterms:created xsi:type="dcterms:W3CDTF">2012-03-11T00:49:57Z</dcterms:created>
  <dcterms:modified xsi:type="dcterms:W3CDTF">2012-03-13T15:00:15Z</dcterms:modified>
</cp:coreProperties>
</file>