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265AC0-A121-4C1E-A0D0-386E47FCDE85}" v="64" dt="2025-09-09T11:32:00.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5" d="100"/>
          <a:sy n="25" d="100"/>
        </p:scale>
        <p:origin x="311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9/9/2025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9/9/2025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9/9/2025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9/9/2025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2.png"/><Relationship Id="rId7" Type="http://schemas.openxmlformats.org/officeDocument/2006/relationships/image" Target="../media/image6.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jpeg"/><Relationship Id="rId9"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900" y="2273320"/>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800" dirty="0"/>
              <a:t>The Application of Monte Carlo Simulation Methods</a:t>
            </a:r>
          </a:p>
          <a:p>
            <a:pPr>
              <a:lnSpc>
                <a:spcPct val="110000"/>
              </a:lnSpc>
              <a:spcBef>
                <a:spcPct val="0"/>
              </a:spcBef>
              <a:buNone/>
            </a:pPr>
            <a:r>
              <a:rPr lang="en-GB" sz="4800" dirty="0"/>
              <a:t>for Race Strategy Optimisation</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a:latin typeface="Calibri" charset="0"/>
                <a:ea typeface="Calibri" charset="0"/>
                <a:cs typeface="Calibri" charset="0"/>
              </a:rPr>
              <a:t>Joseph Britton</a:t>
            </a:r>
          </a:p>
          <a:p>
            <a:pPr eaLnBrk="1" hangingPunct="1">
              <a:lnSpc>
                <a:spcPct val="110000"/>
              </a:lnSpc>
              <a:spcBef>
                <a:spcPct val="0"/>
              </a:spcBef>
              <a:buFontTx/>
              <a:buNone/>
            </a:pPr>
            <a:r>
              <a:rPr lang="en-GB" altLang="en-US" sz="3600" dirty="0">
                <a:latin typeface="Calibri" charset="0"/>
                <a:ea typeface="Calibri" charset="0"/>
                <a:cs typeface="Calibri" charset="0"/>
              </a:rPr>
              <a:t>Andrew Noble and Ryan James </a:t>
            </a:r>
            <a:endParaRPr lang="en-GB" altLang="en-US" sz="1800"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Wales Institute for Science &amp; Art</a:t>
            </a:r>
            <a:endParaRPr lang="en-GB" altLang="en-US" sz="3600" b="1"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MSc Motorsport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222301" y="1863503"/>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1" y="6257121"/>
            <a:ext cx="6353552"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800" dirty="0"/>
              <a:t>Endurance motorsport race strategy is highly complex, depending on tyre wear factors, fuel characteristics, pit stop variability, traffic, and driver fatigue. Deterministic models fall short within such variability, whereas Monte Carlo simulation provides probabilistic outputs that enable risk-informed decision making. This project develops and validates a MATLAB-based toolbox integrating key performance drivers to offer robust strategy options for endurance racing.</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118465" y="13484789"/>
            <a:ext cx="6415087" cy="7810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Literature review</a:t>
            </a:r>
          </a:p>
          <a:p>
            <a:pPr>
              <a:spcBef>
                <a:spcPct val="20000"/>
              </a:spcBef>
            </a:pPr>
            <a:r>
              <a:rPr lang="en-GB" sz="2800" dirty="0"/>
              <a:t>Existing strategy tools all concentrate on sprint racing, where deterministic models are sufficient. In endurance formats, tyres degradation, fuel consumption, pit stops, and traffic cause uncertainty that needs to be modelled probabilistically. Monte Carlo methods are being widely employed since they model variability, test "what-if" scenarios, and determine strategy robustness, though still at high computational cost and requiring good-quality inputs.</a:t>
            </a:r>
          </a:p>
          <a:p>
            <a:pPr>
              <a:spcBef>
                <a:spcPct val="40000"/>
              </a:spcBef>
            </a:pPr>
            <a:endParaRPr lang="en-AU" altLang="en-US" sz="2800" dirty="0"/>
          </a:p>
        </p:txBody>
      </p:sp>
      <p:sp>
        <p:nvSpPr>
          <p:cNvPr id="22" name="Text Box 10"/>
          <p:cNvSpPr txBox="1">
            <a:spLocks noChangeArrowheads="1"/>
          </p:cNvSpPr>
          <p:nvPr/>
        </p:nvSpPr>
        <p:spPr bwMode="auto">
          <a:xfrm>
            <a:off x="14145704" y="23715211"/>
            <a:ext cx="6556603"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dirty="0"/>
              <a:t>I would like to express my sincere gratitude to my family and friends for their patience, encouragement, and unwavering support during my studies. I am also grateful to the University of Wales Trinity Saint David for providing the resources and environment that enabled this work to be undertaken. </a:t>
            </a:r>
            <a:endParaRPr lang="en-US" altLang="en-US" dirty="0"/>
          </a:p>
        </p:txBody>
      </p:sp>
      <p:sp>
        <p:nvSpPr>
          <p:cNvPr id="23" name="Text Box 11"/>
          <p:cNvSpPr txBox="1">
            <a:spLocks noChangeArrowheads="1"/>
          </p:cNvSpPr>
          <p:nvPr/>
        </p:nvSpPr>
        <p:spPr bwMode="auto">
          <a:xfrm>
            <a:off x="14233684" y="27057687"/>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800" dirty="0"/>
              <a:t>Li, L. et al., 2018. Hyperband: A Novel Bandit-Based Approach to Hyperparameter Optimization. </a:t>
            </a:r>
            <a:r>
              <a:rPr lang="en-GB" sz="1800" i="1" dirty="0"/>
              <a:t>Journal of Machine Learning Research, </a:t>
            </a:r>
            <a:r>
              <a:rPr lang="en-GB" sz="1800" dirty="0"/>
              <a:t>Volume 18, pp. 1-52.</a:t>
            </a:r>
          </a:p>
          <a:p>
            <a:pPr>
              <a:spcBef>
                <a:spcPct val="50000"/>
              </a:spcBef>
            </a:pPr>
            <a:endParaRPr lang="en-AU" altLang="en-US" sz="1800" dirty="0">
              <a:ea typeface="Arial" charset="0"/>
              <a:cs typeface="Arial"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3" name="Picture 2" descr="A person with a goatee&#10;&#10;Description automatically generated">
            <a:extLst>
              <a:ext uri="{FF2B5EF4-FFF2-40B4-BE49-F238E27FC236}">
                <a16:creationId xmlns:a16="http://schemas.microsoft.com/office/drawing/2014/main" id="{6800DB11-1FED-930B-DA39-A0014AC1DB60}"/>
              </a:ext>
            </a:extLst>
          </p:cNvPr>
          <p:cNvPicPr>
            <a:picLocks noChangeAspect="1"/>
          </p:cNvPicPr>
          <p:nvPr/>
        </p:nvPicPr>
        <p:blipFill>
          <a:blip r:embed="rId4"/>
          <a:stretch>
            <a:fillRect/>
          </a:stretch>
        </p:blipFill>
        <p:spPr>
          <a:xfrm>
            <a:off x="118466" y="2094451"/>
            <a:ext cx="2931985" cy="3697891"/>
          </a:xfrm>
          <a:prstGeom prst="rect">
            <a:avLst/>
          </a:prstGeom>
        </p:spPr>
      </p:pic>
      <p:sp>
        <p:nvSpPr>
          <p:cNvPr id="28" name="Text Box 8">
            <a:extLst>
              <a:ext uri="{FF2B5EF4-FFF2-40B4-BE49-F238E27FC236}">
                <a16:creationId xmlns:a16="http://schemas.microsoft.com/office/drawing/2014/main" id="{78C4FA63-117F-371F-952F-21B0FA590B38}"/>
              </a:ext>
            </a:extLst>
          </p:cNvPr>
          <p:cNvSpPr txBox="1">
            <a:spLocks noChangeArrowheads="1"/>
          </p:cNvSpPr>
          <p:nvPr/>
        </p:nvSpPr>
        <p:spPr bwMode="auto">
          <a:xfrm>
            <a:off x="118465" y="20462651"/>
            <a:ext cx="6415087" cy="3415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40000"/>
              </a:spcBef>
            </a:pPr>
            <a:r>
              <a:rPr lang="en-GB" sz="2800" dirty="0"/>
              <a:t>A deterministic </a:t>
            </a:r>
            <a:r>
              <a:rPr lang="en-GB" sz="2800" b="1" dirty="0"/>
              <a:t>lap-by-lap MATLAB model</a:t>
            </a:r>
            <a:r>
              <a:rPr lang="en-GB" sz="2800" dirty="0"/>
              <a:t> was built to simulate race progression, incorporating tyre degradation, fuel mass effects, and pit stop losses, see figure 1. </a:t>
            </a:r>
            <a:endParaRPr lang="en-AU" altLang="en-US" sz="2800" dirty="0"/>
          </a:p>
        </p:txBody>
      </p:sp>
      <p:pic>
        <p:nvPicPr>
          <p:cNvPr id="29" name="Picture 28">
            <a:extLst>
              <a:ext uri="{FF2B5EF4-FFF2-40B4-BE49-F238E27FC236}">
                <a16:creationId xmlns:a16="http://schemas.microsoft.com/office/drawing/2014/main" id="{AC97BD48-85D9-D8FB-D0FD-FB4BDEFEA8E2}"/>
              </a:ext>
            </a:extLst>
          </p:cNvPr>
          <p:cNvPicPr>
            <a:picLocks noChangeAspect="1"/>
          </p:cNvPicPr>
          <p:nvPr/>
        </p:nvPicPr>
        <p:blipFill rotWithShape="1">
          <a:blip r:embed="rId5">
            <a:extLst>
              <a:ext uri="{28A0092B-C50C-407E-A947-70E740481C1C}">
                <a14:useLocalDpi xmlns:a14="http://schemas.microsoft.com/office/drawing/2010/main" val="0"/>
              </a:ext>
            </a:extLst>
          </a:blip>
          <a:srcRect l="6426" r="8819"/>
          <a:stretch>
            <a:fillRect/>
          </a:stretch>
        </p:blipFill>
        <p:spPr bwMode="auto">
          <a:xfrm>
            <a:off x="179999" y="23690783"/>
            <a:ext cx="6824078" cy="3920975"/>
          </a:xfrm>
          <a:prstGeom prst="rect">
            <a:avLst/>
          </a:prstGeom>
          <a:noFill/>
          <a:ln>
            <a:noFill/>
          </a:ln>
          <a:extLst>
            <a:ext uri="{53640926-AAD7-44D8-BBD7-CCE9431645EC}">
              <a14:shadowObscured xmlns:a14="http://schemas.microsoft.com/office/drawing/2010/main"/>
            </a:ext>
          </a:extLst>
        </p:spPr>
      </p:pic>
      <p:sp>
        <p:nvSpPr>
          <p:cNvPr id="33" name="TextBox 32">
            <a:extLst>
              <a:ext uri="{FF2B5EF4-FFF2-40B4-BE49-F238E27FC236}">
                <a16:creationId xmlns:a16="http://schemas.microsoft.com/office/drawing/2014/main" id="{D78AE5AE-4885-71D3-69ED-5739818DDD5A}"/>
              </a:ext>
            </a:extLst>
          </p:cNvPr>
          <p:cNvSpPr txBox="1"/>
          <p:nvPr/>
        </p:nvSpPr>
        <p:spPr>
          <a:xfrm>
            <a:off x="348597" y="27557390"/>
            <a:ext cx="6655480" cy="1015663"/>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Figure 1 - Simulation comparison for lap-by-lap model to </a:t>
            </a:r>
            <a:r>
              <a:rPr lang="en-GB" sz="2000" i="1" dirty="0" err="1">
                <a:latin typeface="Times New Roman" panose="02020603050405020304" pitchFamily="18" charset="0"/>
                <a:cs typeface="Times New Roman" panose="02020603050405020304" pitchFamily="18" charset="0"/>
              </a:rPr>
              <a:t>Piastri</a:t>
            </a:r>
            <a:r>
              <a:rPr lang="en-GB" sz="2000" i="1" dirty="0">
                <a:latin typeface="Times New Roman" panose="02020603050405020304" pitchFamily="18" charset="0"/>
                <a:cs typeface="Times New Roman" panose="02020603050405020304" pitchFamily="18" charset="0"/>
              </a:rPr>
              <a:t> at </a:t>
            </a:r>
            <a:r>
              <a:rPr lang="en-GB" sz="2000" i="1" dirty="0" err="1">
                <a:latin typeface="Times New Roman" panose="02020603050405020304" pitchFamily="18" charset="0"/>
                <a:cs typeface="Times New Roman" panose="02020603050405020304" pitchFamily="18" charset="0"/>
              </a:rPr>
              <a:t>Suzuka</a:t>
            </a:r>
            <a:r>
              <a:rPr lang="en-GB" sz="2000" i="1" dirty="0">
                <a:latin typeface="Times New Roman" panose="02020603050405020304" pitchFamily="18" charset="0"/>
                <a:cs typeface="Times New Roman" panose="02020603050405020304" pitchFamily="18" charset="0"/>
              </a:rPr>
              <a:t> 2025</a:t>
            </a:r>
          </a:p>
          <a:p>
            <a:r>
              <a:rPr lang="en-GB" sz="2000" i="1" dirty="0">
                <a:latin typeface="Times New Roman" panose="02020603050405020304" pitchFamily="18" charset="0"/>
                <a:cs typeface="Times New Roman" panose="02020603050405020304" pitchFamily="18" charset="0"/>
              </a:rPr>
              <a:t>  </a:t>
            </a:r>
          </a:p>
        </p:txBody>
      </p:sp>
      <p:sp>
        <p:nvSpPr>
          <p:cNvPr id="37" name="Text Box 8">
            <a:extLst>
              <a:ext uri="{FF2B5EF4-FFF2-40B4-BE49-F238E27FC236}">
                <a16:creationId xmlns:a16="http://schemas.microsoft.com/office/drawing/2014/main" id="{DE9CAE83-953F-247F-BD68-A6D947F9960E}"/>
              </a:ext>
            </a:extLst>
          </p:cNvPr>
          <p:cNvSpPr txBox="1">
            <a:spLocks noChangeArrowheads="1"/>
          </p:cNvSpPr>
          <p:nvPr/>
        </p:nvSpPr>
        <p:spPr bwMode="auto">
          <a:xfrm>
            <a:off x="7484268" y="6257121"/>
            <a:ext cx="6415087"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sz="2800" dirty="0"/>
              <a:t>Then extended with a Monte Carlo framework to introduce stochastic variability. Randomised pit windows, pit stop duration distributions, tyre compound selection, and traffic penalties were included to replicate real-world uncertainty pit stop distributions shown in figure 2.</a:t>
            </a:r>
            <a:endParaRPr lang="en-AU" altLang="en-US" sz="2800" dirty="0"/>
          </a:p>
        </p:txBody>
      </p:sp>
      <p:pic>
        <p:nvPicPr>
          <p:cNvPr id="38" name="Picture 37">
            <a:extLst>
              <a:ext uri="{FF2B5EF4-FFF2-40B4-BE49-F238E27FC236}">
                <a16:creationId xmlns:a16="http://schemas.microsoft.com/office/drawing/2014/main" id="{36F6F31C-BAA9-2184-590D-BAF0E577580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484268" y="9988480"/>
            <a:ext cx="6415086" cy="4806146"/>
          </a:xfrm>
          <a:prstGeom prst="rect">
            <a:avLst/>
          </a:prstGeom>
          <a:noFill/>
          <a:ln>
            <a:noFill/>
          </a:ln>
        </p:spPr>
      </p:pic>
      <p:sp>
        <p:nvSpPr>
          <p:cNvPr id="41" name="TextBox 40">
            <a:extLst>
              <a:ext uri="{FF2B5EF4-FFF2-40B4-BE49-F238E27FC236}">
                <a16:creationId xmlns:a16="http://schemas.microsoft.com/office/drawing/2014/main" id="{0557C22B-134D-6F21-F182-0E5A68F2358B}"/>
              </a:ext>
            </a:extLst>
          </p:cNvPr>
          <p:cNvSpPr txBox="1"/>
          <p:nvPr/>
        </p:nvSpPr>
        <p:spPr>
          <a:xfrm>
            <a:off x="7484267" y="14794626"/>
            <a:ext cx="6415086" cy="70788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Figure 2 – Pit stop service time distribution</a:t>
            </a:r>
          </a:p>
          <a:p>
            <a:r>
              <a:rPr lang="en-GB" sz="2000" i="1" dirty="0">
                <a:latin typeface="Times New Roman" panose="02020603050405020304" pitchFamily="18" charset="0"/>
                <a:cs typeface="Times New Roman" panose="02020603050405020304" pitchFamily="18" charset="0"/>
              </a:rPr>
              <a:t>  </a:t>
            </a:r>
          </a:p>
        </p:txBody>
      </p:sp>
      <p:sp>
        <p:nvSpPr>
          <p:cNvPr id="46" name="TextBox 45">
            <a:extLst>
              <a:ext uri="{FF2B5EF4-FFF2-40B4-BE49-F238E27FC236}">
                <a16:creationId xmlns:a16="http://schemas.microsoft.com/office/drawing/2014/main" id="{31238D9C-4AD2-2CA4-75D4-CAB2D4B80720}"/>
              </a:ext>
            </a:extLst>
          </p:cNvPr>
          <p:cNvSpPr txBox="1"/>
          <p:nvPr/>
        </p:nvSpPr>
        <p:spPr>
          <a:xfrm>
            <a:off x="7411337" y="15148569"/>
            <a:ext cx="6415087" cy="3539430"/>
          </a:xfrm>
          <a:prstGeom prst="rect">
            <a:avLst/>
          </a:prstGeom>
          <a:noFill/>
        </p:spPr>
        <p:txBody>
          <a:bodyPr wrap="square">
            <a:spAutoFit/>
          </a:bodyPr>
          <a:lstStyle/>
          <a:p>
            <a:r>
              <a:rPr lang="en-GB" sz="2800" dirty="0"/>
              <a:t>To improve computational efficiency, a progressive cropping algorithm was applied, iteratively pruning non-competitive strategies while retaining diversity in survivors. This reduced runtime by ~25% without loss of fidelity. In agreement with (Li, et al., 2018). See table 1.</a:t>
            </a:r>
          </a:p>
        </p:txBody>
      </p:sp>
      <p:pic>
        <p:nvPicPr>
          <p:cNvPr id="47" name="Picture 46">
            <a:extLst>
              <a:ext uri="{FF2B5EF4-FFF2-40B4-BE49-F238E27FC236}">
                <a16:creationId xmlns:a16="http://schemas.microsoft.com/office/drawing/2014/main" id="{1A1B3534-72CA-5C3F-C954-805EE600F70D}"/>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7484268" y="19350375"/>
            <a:ext cx="6415085" cy="2357505"/>
          </a:xfrm>
          <a:prstGeom prst="rect">
            <a:avLst/>
          </a:prstGeom>
          <a:noFill/>
          <a:ln>
            <a:noFill/>
          </a:ln>
        </p:spPr>
      </p:pic>
      <p:sp>
        <p:nvSpPr>
          <p:cNvPr id="48" name="TextBox 47">
            <a:extLst>
              <a:ext uri="{FF2B5EF4-FFF2-40B4-BE49-F238E27FC236}">
                <a16:creationId xmlns:a16="http://schemas.microsoft.com/office/drawing/2014/main" id="{1992BF5D-9960-7CC2-FE51-1375599EE9DE}"/>
              </a:ext>
            </a:extLst>
          </p:cNvPr>
          <p:cNvSpPr txBox="1"/>
          <p:nvPr/>
        </p:nvSpPr>
        <p:spPr>
          <a:xfrm>
            <a:off x="7484267" y="18666885"/>
            <a:ext cx="6415086" cy="1138773"/>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Table 1 – Base seed sweep (40–50): Stability of runtime and top-K agreement</a:t>
            </a:r>
            <a:endParaRPr lang="en-GB" sz="2800" i="1" dirty="0">
              <a:latin typeface="Times New Roman" panose="02020603050405020304" pitchFamily="18" charset="0"/>
              <a:cs typeface="Times New Roman" panose="02020603050405020304" pitchFamily="18" charset="0"/>
            </a:endParaRPr>
          </a:p>
          <a:p>
            <a:r>
              <a:rPr lang="en-GB" sz="2800" i="1" dirty="0">
                <a:cs typeface="Times New Roman" panose="02020603050405020304" pitchFamily="18" charset="0"/>
              </a:rPr>
              <a:t>  </a:t>
            </a:r>
          </a:p>
        </p:txBody>
      </p:sp>
      <p:sp>
        <p:nvSpPr>
          <p:cNvPr id="50" name="TextBox 49">
            <a:extLst>
              <a:ext uri="{FF2B5EF4-FFF2-40B4-BE49-F238E27FC236}">
                <a16:creationId xmlns:a16="http://schemas.microsoft.com/office/drawing/2014/main" id="{FFAF89A4-4A63-F65E-7712-6C02A78D09F7}"/>
              </a:ext>
            </a:extLst>
          </p:cNvPr>
          <p:cNvSpPr txBox="1"/>
          <p:nvPr/>
        </p:nvSpPr>
        <p:spPr>
          <a:xfrm>
            <a:off x="7411337" y="21707880"/>
            <a:ext cx="6822348" cy="3108543"/>
          </a:xfrm>
          <a:prstGeom prst="rect">
            <a:avLst/>
          </a:prstGeom>
          <a:noFill/>
        </p:spPr>
        <p:txBody>
          <a:bodyPr wrap="square">
            <a:spAutoFit/>
          </a:bodyPr>
          <a:lstStyle/>
          <a:p>
            <a:r>
              <a:rPr lang="en-GB" sz="2800" dirty="0"/>
              <a:t>Validation was performed using historical Formula 1 race data, comparing simulated vs. real lap-time trends, pit-stop alignment, and traffic effects. The methodology ensures that multiple near-optimal strategies are identified, reflecting the probabilistic nature of endurance racing.</a:t>
            </a:r>
          </a:p>
        </p:txBody>
      </p:sp>
      <p:sp>
        <p:nvSpPr>
          <p:cNvPr id="52" name="TextBox 51">
            <a:extLst>
              <a:ext uri="{FF2B5EF4-FFF2-40B4-BE49-F238E27FC236}">
                <a16:creationId xmlns:a16="http://schemas.microsoft.com/office/drawing/2014/main" id="{C16218F6-7099-67D4-CD79-D14E8A6AD478}"/>
              </a:ext>
            </a:extLst>
          </p:cNvPr>
          <p:cNvSpPr txBox="1"/>
          <p:nvPr/>
        </p:nvSpPr>
        <p:spPr>
          <a:xfrm>
            <a:off x="7374085" y="24826662"/>
            <a:ext cx="6859600" cy="4093428"/>
          </a:xfrm>
          <a:prstGeom prst="rect">
            <a:avLst/>
          </a:prstGeom>
          <a:noFill/>
        </p:spPr>
        <p:txBody>
          <a:bodyPr wrap="square">
            <a:spAutoFit/>
          </a:bodyPr>
          <a:lstStyle/>
          <a:p>
            <a:r>
              <a:rPr lang="en-GB" sz="3600" b="1" dirty="0"/>
              <a:t>Results</a:t>
            </a:r>
            <a:endParaRPr lang="en-GB" sz="2800" b="1" dirty="0"/>
          </a:p>
          <a:p>
            <a:r>
              <a:rPr lang="en-GB" sz="2800" dirty="0"/>
              <a:t>Convergence testing showed 200,000 iterations provided stable outcomes without excessive runtime. The combined tyre–fuel model reproduced realistic lap-time evolution, with a mean slope bias of 0.0515 s/lap and RMSE ≈ 4.2 s per stint. Pit-stop timing was aligned within 1 lap of real race data, See figure 3.</a:t>
            </a:r>
          </a:p>
        </p:txBody>
      </p:sp>
      <p:pic>
        <p:nvPicPr>
          <p:cNvPr id="53" name="Picture 52">
            <a:extLst>
              <a:ext uri="{FF2B5EF4-FFF2-40B4-BE49-F238E27FC236}">
                <a16:creationId xmlns:a16="http://schemas.microsoft.com/office/drawing/2014/main" id="{E57A9A7F-CB9C-F61B-4106-D10D5429D277}"/>
              </a:ext>
            </a:extLst>
          </p:cNvPr>
          <p:cNvPicPr>
            <a:picLocks noChangeAspect="1"/>
          </p:cNvPicPr>
          <p:nvPr/>
        </p:nvPicPr>
        <p:blipFill rotWithShape="1">
          <a:blip r:embed="rId8">
            <a:extLst>
              <a:ext uri="{28A0092B-C50C-407E-A947-70E740481C1C}">
                <a14:useLocalDpi xmlns:a14="http://schemas.microsoft.com/office/drawing/2010/main" val="0"/>
              </a:ext>
            </a:extLst>
          </a:blip>
          <a:srcRect l="8128" r="8942"/>
          <a:stretch>
            <a:fillRect/>
          </a:stretch>
        </p:blipFill>
        <p:spPr bwMode="auto">
          <a:xfrm>
            <a:off x="14233685" y="6465617"/>
            <a:ext cx="6239124" cy="2924459"/>
          </a:xfrm>
          <a:prstGeom prst="rect">
            <a:avLst/>
          </a:prstGeom>
          <a:noFill/>
          <a:ln>
            <a:noFill/>
          </a:ln>
          <a:extLst>
            <a:ext uri="{53640926-AAD7-44D8-BBD7-CCE9431645EC}">
              <a14:shadowObscured xmlns:a14="http://schemas.microsoft.com/office/drawing/2010/main"/>
            </a:ext>
          </a:extLst>
        </p:spPr>
      </p:pic>
      <p:sp>
        <p:nvSpPr>
          <p:cNvPr id="54" name="TextBox 53">
            <a:extLst>
              <a:ext uri="{FF2B5EF4-FFF2-40B4-BE49-F238E27FC236}">
                <a16:creationId xmlns:a16="http://schemas.microsoft.com/office/drawing/2014/main" id="{9F70EB2F-AF38-2BF9-7B90-3A06064B0561}"/>
              </a:ext>
            </a:extLst>
          </p:cNvPr>
          <p:cNvSpPr txBox="1"/>
          <p:nvPr/>
        </p:nvSpPr>
        <p:spPr>
          <a:xfrm>
            <a:off x="14233685" y="9492980"/>
            <a:ext cx="6415086" cy="70788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Figure 3 – Finalised simulation comparison to race data</a:t>
            </a:r>
          </a:p>
          <a:p>
            <a:r>
              <a:rPr lang="en-GB" sz="2000" i="1" dirty="0">
                <a:latin typeface="Times New Roman" panose="02020603050405020304" pitchFamily="18" charset="0"/>
                <a:cs typeface="Times New Roman" panose="02020603050405020304" pitchFamily="18" charset="0"/>
              </a:rPr>
              <a:t>  </a:t>
            </a:r>
          </a:p>
        </p:txBody>
      </p:sp>
      <p:pic>
        <p:nvPicPr>
          <p:cNvPr id="55" name="Picture 54">
            <a:extLst>
              <a:ext uri="{FF2B5EF4-FFF2-40B4-BE49-F238E27FC236}">
                <a16:creationId xmlns:a16="http://schemas.microsoft.com/office/drawing/2014/main" id="{8ACB10C3-CE8E-5FB2-F638-098602A11DDE}"/>
              </a:ext>
            </a:extLst>
          </p:cNvPr>
          <p:cNvPicPr>
            <a:picLocks noChangeAspect="1"/>
          </p:cNvPicPr>
          <p:nvPr/>
        </p:nvPicPr>
        <p:blipFill>
          <a:blip r:embed="rId9">
            <a:extLst>
              <a:ext uri="{28A0092B-C50C-407E-A947-70E740481C1C}">
                <a14:useLocalDpi xmlns:a14="http://schemas.microsoft.com/office/drawing/2010/main" val="0"/>
              </a:ext>
            </a:extLst>
          </a:blip>
          <a:srcRect b="66050"/>
          <a:stretch>
            <a:fillRect/>
          </a:stretch>
        </p:blipFill>
        <p:spPr bwMode="auto">
          <a:xfrm>
            <a:off x="14013295" y="14368336"/>
            <a:ext cx="6415086" cy="2195300"/>
          </a:xfrm>
          <a:prstGeom prst="rect">
            <a:avLst/>
          </a:prstGeom>
          <a:noFill/>
          <a:ln>
            <a:noFill/>
          </a:ln>
        </p:spPr>
      </p:pic>
      <p:sp>
        <p:nvSpPr>
          <p:cNvPr id="57" name="TextBox 56">
            <a:extLst>
              <a:ext uri="{FF2B5EF4-FFF2-40B4-BE49-F238E27FC236}">
                <a16:creationId xmlns:a16="http://schemas.microsoft.com/office/drawing/2014/main" id="{27178D41-FC92-1654-E16A-8772A956F11F}"/>
              </a:ext>
            </a:extLst>
          </p:cNvPr>
          <p:cNvSpPr txBox="1"/>
          <p:nvPr/>
        </p:nvSpPr>
        <p:spPr>
          <a:xfrm>
            <a:off x="14145704" y="9821873"/>
            <a:ext cx="6415088" cy="4832092"/>
          </a:xfrm>
          <a:prstGeom prst="rect">
            <a:avLst/>
          </a:prstGeom>
          <a:noFill/>
        </p:spPr>
        <p:txBody>
          <a:bodyPr wrap="square">
            <a:spAutoFit/>
          </a:bodyPr>
          <a:lstStyle/>
          <a:p>
            <a:r>
              <a:rPr lang="en-GB" sz="2800" dirty="0"/>
              <a:t>Probabilistic penalties were applied to simulate time lost in multiclass traffic. The model produced realistic lap-time distributions, but early-race clustering generated exaggerated penalties due to poor starting conditions. While average cumulative losses were around 70 s per race, this over-weighting of the opening laps highlights the need for further calibration of the traffic model, see figure 4.</a:t>
            </a:r>
          </a:p>
        </p:txBody>
      </p:sp>
      <p:sp>
        <p:nvSpPr>
          <p:cNvPr id="58" name="TextBox 57">
            <a:extLst>
              <a:ext uri="{FF2B5EF4-FFF2-40B4-BE49-F238E27FC236}">
                <a16:creationId xmlns:a16="http://schemas.microsoft.com/office/drawing/2014/main" id="{5C2CE366-776E-5D3F-7CE2-A96D59F6D17F}"/>
              </a:ext>
            </a:extLst>
          </p:cNvPr>
          <p:cNvSpPr txBox="1"/>
          <p:nvPr/>
        </p:nvSpPr>
        <p:spPr>
          <a:xfrm>
            <a:off x="14233685" y="16441366"/>
            <a:ext cx="6415086" cy="70788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Figure 4 – Traffic interaction time penalties visualised </a:t>
            </a:r>
          </a:p>
          <a:p>
            <a:r>
              <a:rPr lang="en-GB" sz="2000" i="1" dirty="0">
                <a:latin typeface="Times New Roman" panose="02020603050405020304" pitchFamily="18" charset="0"/>
                <a:cs typeface="Times New Roman" panose="02020603050405020304" pitchFamily="18" charset="0"/>
              </a:rPr>
              <a:t>  </a:t>
            </a:r>
          </a:p>
        </p:txBody>
      </p:sp>
      <p:sp>
        <p:nvSpPr>
          <p:cNvPr id="60" name="TextBox 59">
            <a:extLst>
              <a:ext uri="{FF2B5EF4-FFF2-40B4-BE49-F238E27FC236}">
                <a16:creationId xmlns:a16="http://schemas.microsoft.com/office/drawing/2014/main" id="{EAEBC1F7-B034-E68F-4BEF-74C234F72EE0}"/>
              </a:ext>
            </a:extLst>
          </p:cNvPr>
          <p:cNvSpPr txBox="1"/>
          <p:nvPr/>
        </p:nvSpPr>
        <p:spPr>
          <a:xfrm>
            <a:off x="14233682" y="16907976"/>
            <a:ext cx="6415089" cy="7109639"/>
          </a:xfrm>
          <a:prstGeom prst="rect">
            <a:avLst/>
          </a:prstGeom>
          <a:noFill/>
        </p:spPr>
        <p:txBody>
          <a:bodyPr wrap="square">
            <a:spAutoFit/>
          </a:bodyPr>
          <a:lstStyle/>
          <a:p>
            <a:r>
              <a:rPr lang="en-GB" sz="3600" b="1" dirty="0"/>
              <a:t>Conclusion</a:t>
            </a:r>
            <a:endParaRPr lang="en-GB" sz="2800" b="1" dirty="0"/>
          </a:p>
          <a:p>
            <a:r>
              <a:rPr lang="en-GB" sz="2800" dirty="0"/>
              <a:t>A probabilistic race-strategy optimisation tool was developed using Monte Carlo simulation, capturing the uncertainty of tyre wear, fuel effects, pit stops, and traffic. The model replicated realistic lap-time evolution and pit-stop behaviour, with convergence showing that multiple near-optimal strategies exist rather than one “best” plan. The cropping algorithm reduced runtime by ~25% while maintaining high fidelity. Although traffic modelling requires refinement, the tool demonstrates strong potential as a robust decision-support system for endurance racing strategy</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12" ma:contentTypeDescription="Create a new document." ma:contentTypeScope="" ma:versionID="590b09f5c471674b0e516d3b17574fb8">
  <xsd:schema xmlns:xsd="http://www.w3.org/2001/XMLSchema" xmlns:xs="http://www.w3.org/2001/XMLSchema" xmlns:p="http://schemas.microsoft.com/office/2006/metadata/properties" xmlns:ns2="1684eeaa-63d5-4a8a-805f-2a73dd5a7c6a" xmlns:ns3="224cecc8-5b1a-4f4b-aa1d-4508502f11c0" targetNamespace="http://schemas.microsoft.com/office/2006/metadata/properties" ma:root="true" ma:fieldsID="d4e8732066fd3e54f7a3b51e76362104" ns2:_="" ns3:_="">
    <xsd:import namespace="1684eeaa-63d5-4a8a-805f-2a73dd5a7c6a"/>
    <xsd:import namespace="224cecc8-5b1a-4f4b-aa1d-4508502f11c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24cecc8-5b1a-4f4b-aa1d-4508502f11c0"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f38ce31-4157-4cca-88c2-ecb6050e363b}" ma:internalName="TaxCatchAll" ma:showField="CatchAllData" ma:web="224cecc8-5b1a-4f4b-aa1d-4508502f11c0">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224cecc8-5b1a-4f4b-aa1d-4508502f11c0" xsi:nil="true"/>
    <lcf76f155ced4ddcb4097134ff3c332f xmlns="1684eeaa-63d5-4a8a-805f-2a73dd5a7c6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2.xml><?xml version="1.0" encoding="utf-8"?>
<ds:datastoreItem xmlns:ds="http://schemas.openxmlformats.org/officeDocument/2006/customXml" ds:itemID="{BD34981B-332C-419A-8649-0656732315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224cecc8-5b1a-4f4b-aa1d-4508502f11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EF7B4C-66AB-4B68-8ED7-2177502C5BAA}">
  <ds:schemaRefs>
    <ds:schemaRef ds:uri="07e7f3ac-4871-489a-ad04-52f19e067325"/>
    <ds:schemaRef ds:uri="4bebffc6-b3af-4121-a6f6-77b124c923cd"/>
    <ds:schemaRef ds:uri="6070d716-4374-456b-8019-74c58b03b74d"/>
    <ds:schemaRef ds:uri="cece20dc-0d29-4254-a319-5ff0cdb992ff"/>
    <ds:schemaRef ds:uri="http://schemas.microsoft.com/office/2006/metadata/properties"/>
    <ds:schemaRef ds:uri="http://schemas.microsoft.com/office/infopath/2007/PartnerControls"/>
    <ds:schemaRef ds:uri="224cecc8-5b1a-4f4b-aa1d-4508502f11c0"/>
    <ds:schemaRef ds:uri="1684eeaa-63d5-4a8a-805f-2a73dd5a7c6a"/>
  </ds:schemaRefs>
</ds:datastoreItem>
</file>

<file path=docProps/app.xml><?xml version="1.0" encoding="utf-8"?>
<Properties xmlns="http://schemas.openxmlformats.org/officeDocument/2006/extended-properties" xmlns:vt="http://schemas.openxmlformats.org/officeDocument/2006/docPropsVTypes">
  <Template>Office Theme</Template>
  <TotalTime>71</TotalTime>
  <Words>696</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Joseph Britton (2104278)</cp:lastModifiedBy>
  <cp:revision>3</cp:revision>
  <dcterms:created xsi:type="dcterms:W3CDTF">2016-02-25T08:27:32Z</dcterms:created>
  <dcterms:modified xsi:type="dcterms:W3CDTF">2025-09-09T11:32:18Z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y fmtid="{D5CDD505-2E9C-101B-9397-08002B2CF9AE}" pid="3" name="MediaServiceImageTags">
    <vt:lpwstr/>
  </property>
</Properties>
</file>