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0" r:id="rId3"/>
    <p:sldId id="259" r:id="rId4"/>
    <p:sldId id="258" r:id="rId5"/>
    <p:sldId id="257" r:id="rId6"/>
    <p:sldId id="261" r:id="rId7"/>
    <p:sldId id="262" r:id="rId8"/>
    <p:sldId id="263" r:id="rId9"/>
    <p:sldId id="264" r:id="rId10"/>
    <p:sldId id="265" r:id="rId11"/>
    <p:sldId id="269"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964CB6-897B-17CB-C206-7EE6429A764D}" v="2" dt="2026-05-18T10:00:07.360"/>
    <p1510:client id="{28D42F98-4AAE-3DAF-EE1E-F6BBE3F08685}" v="103" dt="2026-05-18T13:03:34.319"/>
    <p1510:client id="{2FAE31C3-CD3A-613A-EE0A-62F23E8D863C}" v="45" dt="2026-05-17T20:34:31.978"/>
    <p1510:client id="{4FA43A02-3815-E2E8-95DF-A999E89D3DBB}" v="1017" dt="2026-05-17T17:30:31.358"/>
    <p1510:client id="{6DA6DFCC-E3A7-E315-BF89-C8993F3D30B3}" v="64" dt="2026-05-17T20:58:14.291"/>
    <p1510:client id="{7FADEB4B-2DBF-B1DB-9BC2-C21133E540F0}" v="625" dt="2026-05-17T19:40:31.656"/>
    <p1510:client id="{B9CD4EB2-1D5E-C470-0BEB-8AFC324AAB48}" v="3" dt="2026-05-16T14:54:13.708"/>
    <p1510:client id="{C407A21E-559C-A95D-5C64-DB598837556E}" v="32" dt="2026-05-18T12:34:53.566"/>
    <p1510:client id="{C4E49457-65BC-BA27-E2B8-98020B5D23E9}" v="451" dt="2026-05-16T15:23:15.2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gan Edwards (2305133)" userId="S::2305133@student.uwtsd.ac.uk::7d02e29e-7c68-4679-a657-33144cb840f3" providerId="AD" clId="Web-{79032F58-17FD-ADE9-3867-86CEDCE83C8E}"/>
    <pc:docChg chg="modSld">
      <pc:chgData name="Regan Edwards (2305133)" userId="S::2305133@student.uwtsd.ac.uk::7d02e29e-7c68-4679-a657-33144cb840f3" providerId="AD" clId="Web-{79032F58-17FD-ADE9-3867-86CEDCE83C8E}" dt="2026-05-18T13:26:43.170" v="2"/>
      <pc:docMkLst>
        <pc:docMk/>
      </pc:docMkLst>
      <pc:sldChg chg="modNotes">
        <pc:chgData name="Regan Edwards (2305133)" userId="S::2305133@student.uwtsd.ac.uk::7d02e29e-7c68-4679-a657-33144cb840f3" providerId="AD" clId="Web-{79032F58-17FD-ADE9-3867-86CEDCE83C8E}" dt="2026-05-18T13:26:43.170" v="2"/>
        <pc:sldMkLst>
          <pc:docMk/>
          <pc:sldMk cId="109857222" sldId="2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25E25B-99C2-4DF1-91C5-D9176ABB915C}" type="datetimeFigureOut">
              <a:t>5/18/2026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A8B373-A08A-4D0C-929D-4D3A03914105}" type="slidenum">
              <a:t>‹#›</a:t>
            </a:fld>
            <a:endParaRPr lang="en-US"/>
          </a:p>
        </p:txBody>
      </p:sp>
    </p:spTree>
    <p:extLst>
      <p:ext uri="{BB962C8B-B14F-4D97-AF65-F5344CB8AC3E}">
        <p14:creationId xmlns:p14="http://schemas.microsoft.com/office/powerpoint/2010/main" val="3686659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Good morning/afternoon, my name is Regan Edwards and today I will be delivering a pretention on masculinities, "traditional" hegemonic </a:t>
            </a:r>
            <a:r>
              <a:rPr lang="en-US">
                <a:ea typeface="Calibri"/>
                <a:cs typeface="Calibri"/>
              </a:rPr>
              <a:t>masculinity, and redefining masculinity through Quaker Values. I have specifically picked out this topic as redefining masculinity through Quaker Values links to my subject area in Religion, Philosophy and Ethics, as it highlights how a religion in this case can contribute to the different conceptions of masculinity.</a:t>
            </a:r>
          </a:p>
        </p:txBody>
      </p:sp>
      <p:sp>
        <p:nvSpPr>
          <p:cNvPr id="4" name="Slide Number Placeholder 3"/>
          <p:cNvSpPr>
            <a:spLocks noGrp="1"/>
          </p:cNvSpPr>
          <p:nvPr>
            <p:ph type="sldNum" sz="quarter" idx="5"/>
          </p:nvPr>
        </p:nvSpPr>
        <p:spPr/>
        <p:txBody>
          <a:bodyPr/>
          <a:lstStyle/>
          <a:p>
            <a:fld id="{F3A8B373-A08A-4D0C-929D-4D3A03914105}" type="slidenum">
              <a:t>1</a:t>
            </a:fld>
            <a:endParaRPr lang="en-US"/>
          </a:p>
        </p:txBody>
      </p:sp>
    </p:spTree>
    <p:extLst>
      <p:ext uri="{BB962C8B-B14F-4D97-AF65-F5344CB8AC3E}">
        <p14:creationId xmlns:p14="http://schemas.microsoft.com/office/powerpoint/2010/main" val="4161608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Raewyn Conell and James W Messerschmidt in their work entitled, 'Hegemonic Masculinity: Rethinking the Concept' focus on the role of masculinity in society. Conell and Messerschmidt examine the different ways that the role of the masculine has been </a:t>
            </a:r>
            <a:r>
              <a:rPr lang="en-US" dirty="0" err="1">
                <a:ea typeface="Calibri"/>
                <a:cs typeface="Calibri"/>
              </a:rPr>
              <a:t>idealised</a:t>
            </a:r>
            <a:r>
              <a:rPr lang="en-US" dirty="0">
                <a:ea typeface="Calibri"/>
                <a:cs typeface="Calibri"/>
              </a:rPr>
              <a:t>, constructed, and performed in different time periods and locals. As different time periods and locals would have had different ideas of what the ideal 'masculinity' is it might be more </a:t>
            </a:r>
            <a:r>
              <a:rPr lang="en-US" dirty="0"/>
              <a:t>accurate</a:t>
            </a:r>
            <a:r>
              <a:rPr lang="en-US" dirty="0">
                <a:ea typeface="Calibri"/>
                <a:cs typeface="Calibri"/>
              </a:rPr>
              <a:t> to describe the study on masculinity as being on masculinities.</a:t>
            </a:r>
          </a:p>
        </p:txBody>
      </p:sp>
      <p:sp>
        <p:nvSpPr>
          <p:cNvPr id="4" name="Slide Number Placeholder 3"/>
          <p:cNvSpPr>
            <a:spLocks noGrp="1"/>
          </p:cNvSpPr>
          <p:nvPr>
            <p:ph type="sldNum" sz="quarter" idx="5"/>
          </p:nvPr>
        </p:nvSpPr>
        <p:spPr/>
        <p:txBody>
          <a:bodyPr/>
          <a:lstStyle/>
          <a:p>
            <a:fld id="{F3A8B373-A08A-4D0C-929D-4D3A03914105}" type="slidenum">
              <a:t>2</a:t>
            </a:fld>
            <a:endParaRPr lang="en-US"/>
          </a:p>
        </p:txBody>
      </p:sp>
    </p:spTree>
    <p:extLst>
      <p:ext uri="{BB962C8B-B14F-4D97-AF65-F5344CB8AC3E}">
        <p14:creationId xmlns:p14="http://schemas.microsoft.com/office/powerpoint/2010/main" val="13247634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Conell and Messerschmidt point out how these versions of masculinities function within society as the ways in masculinity can be made intelligible to others, how someone can be </a:t>
            </a:r>
            <a:r>
              <a:rPr lang="en-US" dirty="0" err="1">
                <a:ea typeface="Calibri"/>
                <a:cs typeface="Calibri"/>
              </a:rPr>
              <a:t>recognised</a:t>
            </a:r>
            <a:r>
              <a:rPr lang="en-US" dirty="0">
                <a:ea typeface="Calibri"/>
                <a:cs typeface="Calibri"/>
              </a:rPr>
              <a:t> as male. As part of this some versions of masculinity are </a:t>
            </a:r>
            <a:r>
              <a:rPr lang="en-US" dirty="0" err="1">
                <a:ea typeface="Calibri"/>
                <a:cs typeface="Calibri"/>
              </a:rPr>
              <a:t>institutionalised</a:t>
            </a:r>
            <a:r>
              <a:rPr lang="en-US" dirty="0">
                <a:ea typeface="Calibri"/>
                <a:cs typeface="Calibri"/>
              </a:rPr>
              <a:t> through social structures such as education and the workplace.</a:t>
            </a:r>
          </a:p>
        </p:txBody>
      </p:sp>
      <p:sp>
        <p:nvSpPr>
          <p:cNvPr id="4" name="Slide Number Placeholder 3"/>
          <p:cNvSpPr>
            <a:spLocks noGrp="1"/>
          </p:cNvSpPr>
          <p:nvPr>
            <p:ph type="sldNum" sz="quarter" idx="5"/>
          </p:nvPr>
        </p:nvSpPr>
        <p:spPr/>
        <p:txBody>
          <a:bodyPr/>
          <a:lstStyle/>
          <a:p>
            <a:fld id="{F3A8B373-A08A-4D0C-929D-4D3A03914105}" type="slidenum">
              <a:t>3</a:t>
            </a:fld>
            <a:endParaRPr lang="en-US"/>
          </a:p>
        </p:txBody>
      </p:sp>
    </p:spTree>
    <p:extLst>
      <p:ext uri="{BB962C8B-B14F-4D97-AF65-F5344CB8AC3E}">
        <p14:creationId xmlns:p14="http://schemas.microsoft.com/office/powerpoint/2010/main" val="2051745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Conell and Messer</a:t>
            </a:r>
            <a:r>
              <a:rPr lang="en-US" dirty="0"/>
              <a:t>schmidt highlight how society often encourages a hegemonic form of masculinity that occupies the dominant position in the social construction of 'maleness' but also of correct human </a:t>
            </a:r>
            <a:r>
              <a:rPr lang="en-US" dirty="0" err="1"/>
              <a:t>behaviour</a:t>
            </a:r>
            <a:r>
              <a:rPr lang="en-US" dirty="0"/>
              <a:t>, and it serves as the template to which all performances all masculinity can be judged.</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F3A8B373-A08A-4D0C-929D-4D3A03914105}" type="slidenum">
              <a:rPr lang="en-US"/>
              <a:t>4</a:t>
            </a:fld>
            <a:endParaRPr lang="en-US"/>
          </a:p>
        </p:txBody>
      </p:sp>
    </p:spTree>
    <p:extLst>
      <p:ext uri="{BB962C8B-B14F-4D97-AF65-F5344CB8AC3E}">
        <p14:creationId xmlns:p14="http://schemas.microsoft.com/office/powerpoint/2010/main" val="3045457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'Traditional' form of hegemonic masculinity often encourages restrictive emotionality domination, toughness/aggression, and ruthless competition. Moreover, a study on masculinity and aggression by Mats Najström, Remi Chanmoun, and Karin Lindqvist entitled, 'Traditional' masculinity and aggressive behavior: the influence of gender norms and educational attainment' highlights how 'traditional' hegemonic masculinity norms such as restrictive emotionality, dominance, and toughness were the most consistent predictors of aggressive </a:t>
            </a:r>
            <a:r>
              <a:rPr lang="en-US" dirty="0" err="1"/>
              <a:t>behaviour</a:t>
            </a:r>
            <a:r>
              <a:rPr lang="en-US" dirty="0"/>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3A8B373-A08A-4D0C-929D-4D3A03914105}" type="slidenum">
              <a:rPr lang="en-US"/>
              <a:t>5</a:t>
            </a:fld>
            <a:endParaRPr lang="en-US"/>
          </a:p>
        </p:txBody>
      </p:sp>
    </p:spTree>
    <p:extLst>
      <p:ext uri="{BB962C8B-B14F-4D97-AF65-F5344CB8AC3E}">
        <p14:creationId xmlns:p14="http://schemas.microsoft.com/office/powerpoint/2010/main" val="14644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in contrast to the 'traditional' hegemonic masculinity, I will talk about how Quakers values could be used to redefine masculinity. The YouTube chancel named Quake It Up has a video entitled, 'How Quaker Values Can Rebuild Modern Masculinity' where the person who runs the chancel talks about Quakerism, masculinity, and redefining masculinity using Quaker Values. The person in this videos highlights the Quaker value of simplicity and how it helps people to understand to from comes from within one's self rather than any external factors. Through using the Quaker value of simplicity an individual does not need the latest car, or watch, or any other item to be considered masculine. The Quaker value of simplicity could also be used to highlight that true strength comes from knowing who you are, rather than what possessions you own, or any external accomplishments.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3A8B373-A08A-4D0C-929D-4D3A03914105}" type="slidenum">
              <a:rPr lang="en-US"/>
              <a:t>6</a:t>
            </a:fld>
            <a:endParaRPr lang="en-US"/>
          </a:p>
        </p:txBody>
      </p:sp>
    </p:spTree>
    <p:extLst>
      <p:ext uri="{BB962C8B-B14F-4D97-AF65-F5344CB8AC3E}">
        <p14:creationId xmlns:p14="http://schemas.microsoft.com/office/powerpoint/2010/main" val="566183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Another thing that the person in this video highlighted is that the Quaker value of Peace can help people to </a:t>
            </a:r>
            <a:r>
              <a:rPr lang="en-US" dirty="0" err="1">
                <a:ea typeface="Calibri"/>
                <a:cs typeface="Calibri"/>
              </a:rPr>
              <a:t>realise</a:t>
            </a:r>
            <a:r>
              <a:rPr lang="en-US" dirty="0">
                <a:ea typeface="Calibri"/>
                <a:cs typeface="Calibri"/>
              </a:rPr>
              <a:t> that masculinity does not necessarily have to be associated with aggression or anger, but could be associated with peace as choosing non-violence and dealing with conflict with integrity takes courage.</a:t>
            </a:r>
          </a:p>
        </p:txBody>
      </p:sp>
      <p:sp>
        <p:nvSpPr>
          <p:cNvPr id="4" name="Slide Number Placeholder 3"/>
          <p:cNvSpPr>
            <a:spLocks noGrp="1"/>
          </p:cNvSpPr>
          <p:nvPr>
            <p:ph type="sldNum" sz="quarter" idx="5"/>
          </p:nvPr>
        </p:nvSpPr>
        <p:spPr/>
        <p:txBody>
          <a:bodyPr/>
          <a:lstStyle/>
          <a:p>
            <a:fld id="{F3A8B373-A08A-4D0C-929D-4D3A03914105}" type="slidenum">
              <a:rPr lang="en-US"/>
              <a:t>7</a:t>
            </a:fld>
            <a:endParaRPr lang="en-US"/>
          </a:p>
        </p:txBody>
      </p:sp>
    </p:spTree>
    <p:extLst>
      <p:ext uri="{BB962C8B-B14F-4D97-AF65-F5344CB8AC3E}">
        <p14:creationId xmlns:p14="http://schemas.microsoft.com/office/powerpoint/2010/main" val="1058512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Another point raised by the person in this video is that the Quaker value of Equality can help people move beyond the idea that the masculine is the sole bread winner or head of the household. The Quaker value of Equality can also teach that the masculine should embrace partnership, and that one's relationship with any potential partners need to based on mutual respect.</a:t>
            </a:r>
          </a:p>
        </p:txBody>
      </p:sp>
      <p:sp>
        <p:nvSpPr>
          <p:cNvPr id="4" name="Slide Number Placeholder 3"/>
          <p:cNvSpPr>
            <a:spLocks noGrp="1"/>
          </p:cNvSpPr>
          <p:nvPr>
            <p:ph type="sldNum" sz="quarter" idx="5"/>
          </p:nvPr>
        </p:nvSpPr>
        <p:spPr/>
        <p:txBody>
          <a:bodyPr/>
          <a:lstStyle/>
          <a:p>
            <a:fld id="{F3A8B373-A08A-4D0C-929D-4D3A03914105}" type="slidenum">
              <a:rPr lang="en-US"/>
              <a:t>8</a:t>
            </a:fld>
            <a:endParaRPr lang="en-US"/>
          </a:p>
        </p:txBody>
      </p:sp>
    </p:spTree>
    <p:extLst>
      <p:ext uri="{BB962C8B-B14F-4D97-AF65-F5344CB8AC3E}">
        <p14:creationId xmlns:p14="http://schemas.microsoft.com/office/powerpoint/2010/main" val="3040799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person in this video also takes about some of the ways in which this Quaker version of masculinity could be put into practice. One way is to </a:t>
            </a:r>
            <a:r>
              <a:rPr lang="en-US">
                <a:ea typeface="Calibri"/>
                <a:cs typeface="Calibri"/>
              </a:rPr>
              <a:t>redefine</a:t>
            </a:r>
            <a:r>
              <a:rPr lang="en-US" dirty="0">
                <a:ea typeface="Calibri"/>
                <a:cs typeface="Calibri"/>
              </a:rPr>
              <a:t> stren</a:t>
            </a:r>
            <a:r>
              <a:rPr lang="en-US" dirty="0">
                <a:solidFill>
                  <a:srgbClr val="000000"/>
                </a:solidFill>
                <a:latin typeface="Calibri"/>
                <a:ea typeface="Calibri"/>
                <a:cs typeface="Calibri"/>
              </a:rPr>
              <a:t>gth</a:t>
            </a:r>
            <a:r>
              <a:rPr lang="en-US" dirty="0">
                <a:ea typeface="Calibri"/>
                <a:cs typeface="Calibri"/>
              </a:rPr>
              <a:t> as not being about never showing vulnerability, but as being about having the courage to be authentic to oneself.</a:t>
            </a:r>
          </a:p>
        </p:txBody>
      </p:sp>
      <p:sp>
        <p:nvSpPr>
          <p:cNvPr id="4" name="Slide Number Placeholder 3"/>
          <p:cNvSpPr>
            <a:spLocks noGrp="1"/>
          </p:cNvSpPr>
          <p:nvPr>
            <p:ph type="sldNum" sz="quarter" idx="5"/>
          </p:nvPr>
        </p:nvSpPr>
        <p:spPr/>
        <p:txBody>
          <a:bodyPr/>
          <a:lstStyle/>
          <a:p>
            <a:fld id="{F3A8B373-A08A-4D0C-929D-4D3A03914105}" type="slidenum">
              <a:rPr lang="en-US"/>
              <a:t>9</a:t>
            </a:fld>
            <a:endParaRPr lang="en-US"/>
          </a:p>
        </p:txBody>
      </p:sp>
    </p:spTree>
    <p:extLst>
      <p:ext uri="{BB962C8B-B14F-4D97-AF65-F5344CB8AC3E}">
        <p14:creationId xmlns:p14="http://schemas.microsoft.com/office/powerpoint/2010/main" val="3536439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Another way that the person in this video highlights how the Quaker version of masculinity could be put into practice is fostering healthy relationship, such as using the Quaker value of Equality to ground healthy relationships, such as family relations, friendships, and partnerships on mutual respect.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3A8B373-A08A-4D0C-929D-4D3A03914105}" type="slidenum">
              <a:rPr lang="en-US"/>
              <a:t>10</a:t>
            </a:fld>
            <a:endParaRPr lang="en-US"/>
          </a:p>
        </p:txBody>
      </p:sp>
    </p:spTree>
    <p:extLst>
      <p:ext uri="{BB962C8B-B14F-4D97-AF65-F5344CB8AC3E}">
        <p14:creationId xmlns:p14="http://schemas.microsoft.com/office/powerpoint/2010/main" val="18839083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Moreover, the person in the video on Quakerism, masculinity, and how Quaker values can help redefine masculinity briefly mentions that throughout Quaker history that there have been Quaker men that have been brave by standing up against things like war and violence. Moreover, an example of this can be found in an article by Erin Bell entitled 'The Early Quakers, The Peace Testimony and Masculinity in England 1660-1720'. In this article it is highlighted that one of the early Quakers George Fox took a stance against war and violence and thought that it was not an </a:t>
            </a:r>
            <a:r>
              <a:rPr lang="en-US" dirty="0" err="1"/>
              <a:t>honour</a:t>
            </a:r>
            <a:r>
              <a:rPr lang="en-US" dirty="0"/>
              <a:t> to the masculine to hurt innocent and harmless people.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3A8B373-A08A-4D0C-929D-4D3A03914105}" type="slidenum">
              <a:rPr lang="en-US"/>
              <a:t>11</a:t>
            </a:fld>
            <a:endParaRPr lang="en-US"/>
          </a:p>
        </p:txBody>
      </p:sp>
    </p:spTree>
    <p:extLst>
      <p:ext uri="{BB962C8B-B14F-4D97-AF65-F5344CB8AC3E}">
        <p14:creationId xmlns:p14="http://schemas.microsoft.com/office/powerpoint/2010/main" val="1761747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the key takeaways from this presentation could be </a:t>
            </a:r>
            <a:r>
              <a:rPr lang="en-US" dirty="0" err="1"/>
              <a:t>summarised</a:t>
            </a:r>
            <a:r>
              <a:rPr lang="en-US" dirty="0"/>
              <a:t> as, there are different types of masculinities, but society often tries to encourage a </a:t>
            </a:r>
            <a:r>
              <a:rPr lang="en-US" dirty="0" err="1"/>
              <a:t>hedgmonic</a:t>
            </a:r>
            <a:r>
              <a:rPr lang="en-US" dirty="0"/>
              <a:t> view of the masculine. The characteristics of the 'traditional' hegemonic form of masculinity are often predictors of aggressive </a:t>
            </a:r>
            <a:r>
              <a:rPr lang="en-US" dirty="0" err="1"/>
              <a:t>behaviour</a:t>
            </a:r>
            <a:r>
              <a:rPr lang="en-US" dirty="0"/>
              <a:t>. Quaker Values could be used to redefine masculinity, and potentially be used as an alternative to the 'traditional' hegemonic form of masculinity.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3A8B373-A08A-4D0C-929D-4D3A03914105}" type="slidenum">
              <a:rPr lang="en-US"/>
              <a:t>12</a:t>
            </a:fld>
            <a:endParaRPr lang="en-US"/>
          </a:p>
        </p:txBody>
      </p:sp>
    </p:spTree>
    <p:extLst>
      <p:ext uri="{BB962C8B-B14F-4D97-AF65-F5344CB8AC3E}">
        <p14:creationId xmlns:p14="http://schemas.microsoft.com/office/powerpoint/2010/main" val="3549153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Thank you for listening to my presentation, here are my references</a:t>
            </a:r>
            <a:r>
              <a:rPr lang="en-US">
                <a:ea typeface="Calibri"/>
                <a:cs typeface="Calibri"/>
              </a:rPr>
              <a:t>, and please let me know if you have any questions.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F3A8B373-A08A-4D0C-929D-4D3A03914105}" type="slidenum">
              <a:rPr lang="en-US"/>
              <a:t>13</a:t>
            </a:fld>
            <a:endParaRPr lang="en-US"/>
          </a:p>
        </p:txBody>
      </p:sp>
    </p:spTree>
    <p:extLst>
      <p:ext uri="{BB962C8B-B14F-4D97-AF65-F5344CB8AC3E}">
        <p14:creationId xmlns:p14="http://schemas.microsoft.com/office/powerpoint/2010/main" val="222878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standards.pharesourcehub.co.uk/Content/Images/Equality%202.jp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pbs.twimg.com/profile_images/1680855031359107077/6-o0XYb2_400x400.jpg" TargetMode="External"/><Relationship Id="rId5" Type="http://schemas.openxmlformats.org/officeDocument/2006/relationships/hyperlink" Target="https://yt3.googleusercontent.com/KE0Inity0qnuTzhHSVKaawpsrU-XjSAW6SoIQn_MXPi9za02yjaNoeFQ-GkTzzHd_vkgm17_Rg=s900-c-k-c0x00ffffff-no-rj" TargetMode="External"/><Relationship Id="rId4" Type="http://schemas.openxmlformats.org/officeDocument/2006/relationships/hyperlink" Target="https://i.etsystatic.com/10127509/r/il/6d52bf/5656205692/il_570xN.5656205692_bvgb.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982639" y="1012536"/>
            <a:ext cx="4613300" cy="3163224"/>
          </a:xfrm>
        </p:spPr>
        <p:txBody>
          <a:bodyPr anchor="t">
            <a:normAutofit/>
          </a:bodyPr>
          <a:lstStyle/>
          <a:p>
            <a:pPr algn="l"/>
            <a:r>
              <a:rPr lang="en-US" sz="4400">
                <a:solidFill>
                  <a:schemeClr val="bg1"/>
                </a:solidFill>
              </a:rPr>
              <a:t>Masculinities and redefining Masculinity through Quaker Values</a:t>
            </a:r>
          </a:p>
        </p:txBody>
      </p:sp>
      <p:sp>
        <p:nvSpPr>
          <p:cNvPr id="3" name="Subtitle 2"/>
          <p:cNvSpPr>
            <a:spLocks noGrp="1"/>
          </p:cNvSpPr>
          <p:nvPr>
            <p:ph type="subTitle" idx="1"/>
          </p:nvPr>
        </p:nvSpPr>
        <p:spPr>
          <a:xfrm>
            <a:off x="982638" y="4389120"/>
            <a:ext cx="4408228" cy="1192815"/>
          </a:xfrm>
        </p:spPr>
        <p:txBody>
          <a:bodyPr vert="horz" lIns="91440" tIns="45720" rIns="91440" bIns="45720" rtlCol="0" anchor="b">
            <a:normAutofit/>
          </a:bodyPr>
          <a:lstStyle/>
          <a:p>
            <a:pPr algn="l"/>
            <a:r>
              <a:rPr lang="en-US" sz="2200">
                <a:solidFill>
                  <a:schemeClr val="bg1"/>
                </a:solidFill>
              </a:rPr>
              <a:t>University of Wales Trinity Saint David</a:t>
            </a:r>
          </a:p>
          <a:p>
            <a:pPr algn="l"/>
            <a:r>
              <a:rPr lang="en-US" sz="2200">
                <a:solidFill>
                  <a:schemeClr val="bg1"/>
                </a:solidFill>
              </a:rPr>
              <a:t>Regan Edwards 2305133</a:t>
            </a: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University of Wales Trinity Saint David (@UWTSD) / Posts / X">
            <a:extLst>
              <a:ext uri="{FF2B5EF4-FFF2-40B4-BE49-F238E27FC236}">
                <a16:creationId xmlns:a16="http://schemas.microsoft.com/office/drawing/2014/main" id="{00B07109-2B80-E6FC-C8A7-F596575F33B1}"/>
              </a:ext>
            </a:extLst>
          </p:cNvPr>
          <p:cNvPicPr>
            <a:picLocks noChangeAspect="1"/>
          </p:cNvPicPr>
          <p:nvPr/>
        </p:nvPicPr>
        <p:blipFill>
          <a:blip r:embed="rId3"/>
          <a:srcRect r="-3" b="-3"/>
          <a:stretch>
            <a:fillRect/>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5" name="TextBox 4">
            <a:extLst>
              <a:ext uri="{FF2B5EF4-FFF2-40B4-BE49-F238E27FC236}">
                <a16:creationId xmlns:a16="http://schemas.microsoft.com/office/drawing/2014/main" id="{9ED47FA5-1060-F20D-B313-709616EE0ADE}"/>
              </a:ext>
            </a:extLst>
          </p:cNvPr>
          <p:cNvSpPr txBox="1"/>
          <p:nvPr/>
        </p:nvSpPr>
        <p:spPr>
          <a:xfrm>
            <a:off x="7172248" y="5450486"/>
            <a:ext cx="2757225" cy="646331"/>
          </a:xfrm>
          <a:prstGeom prst="rect">
            <a:avLst/>
          </a:prstGeom>
          <a:solidFill>
            <a:schemeClr val="tx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Aptos Display"/>
              </a:rPr>
              <a:t>Univers</a:t>
            </a:r>
            <a:r>
              <a:rPr lang="en-US">
                <a:solidFill>
                  <a:schemeClr val="bg1"/>
                </a:solidFill>
                <a:latin typeface="Aptos Display"/>
              </a:rPr>
              <a:t>ity Of Wales Trinity Saint David Logo</a:t>
            </a:r>
            <a:endParaRPr lang="en-US" dirty="0">
              <a:solidFill>
                <a:schemeClr val="bg1"/>
              </a:solidFill>
              <a:latin typeface="Aptos Display"/>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3BABF-FCEC-4571-E56A-A46DD3F73C96}"/>
              </a:ext>
            </a:extLst>
          </p:cNvPr>
          <p:cNvSpPr>
            <a:spLocks noGrp="1"/>
          </p:cNvSpPr>
          <p:nvPr>
            <p:ph type="title"/>
          </p:nvPr>
        </p:nvSpPr>
        <p:spPr>
          <a:xfrm>
            <a:off x="162464" y="106332"/>
            <a:ext cx="10515600" cy="1325563"/>
          </a:xfrm>
        </p:spPr>
        <p:txBody>
          <a:bodyPr/>
          <a:lstStyle/>
          <a:p>
            <a:r>
              <a:rPr lang="en-US">
                <a:solidFill>
                  <a:schemeClr val="bg1"/>
                </a:solidFill>
              </a:rPr>
              <a:t>RW Conell and James W Messerschmidt and Masculinities</a:t>
            </a:r>
          </a:p>
        </p:txBody>
      </p:sp>
      <p:sp>
        <p:nvSpPr>
          <p:cNvPr id="3" name="Content Placeholder 2">
            <a:extLst>
              <a:ext uri="{FF2B5EF4-FFF2-40B4-BE49-F238E27FC236}">
                <a16:creationId xmlns:a16="http://schemas.microsoft.com/office/drawing/2014/main" id="{D513ACF6-DB58-916C-8278-CCEE7EB4EDB9}"/>
              </a:ext>
            </a:extLst>
          </p:cNvPr>
          <p:cNvSpPr>
            <a:spLocks noGrp="1"/>
          </p:cNvSpPr>
          <p:nvPr>
            <p:ph idx="1"/>
          </p:nvPr>
        </p:nvSpPr>
        <p:spPr/>
        <p:txBody>
          <a:bodyPr vert="horz" lIns="91440" tIns="45720" rIns="91440" bIns="45720" rtlCol="0" anchor="t">
            <a:normAutofit/>
          </a:bodyPr>
          <a:lstStyle/>
          <a:p>
            <a:r>
              <a:rPr lang="en-US">
                <a:solidFill>
                  <a:schemeClr val="bg1"/>
                </a:solidFill>
              </a:rPr>
              <a:t>Conell and Messerschmidt focus on the role of masculinity in society</a:t>
            </a:r>
            <a:endParaRPr lang="en-US" dirty="0">
              <a:solidFill>
                <a:schemeClr val="bg1"/>
              </a:solidFill>
            </a:endParaRPr>
          </a:p>
          <a:p>
            <a:r>
              <a:rPr lang="en-US" dirty="0">
                <a:solidFill>
                  <a:schemeClr val="bg1"/>
                </a:solidFill>
              </a:rPr>
              <a:t>They examine different ways the masculine has been </a:t>
            </a:r>
            <a:r>
              <a:rPr lang="en-US" dirty="0" err="1">
                <a:solidFill>
                  <a:schemeClr val="bg1"/>
                </a:solidFill>
              </a:rPr>
              <a:t>idealised</a:t>
            </a:r>
            <a:r>
              <a:rPr lang="en-US" dirty="0">
                <a:solidFill>
                  <a:schemeClr val="bg1"/>
                </a:solidFill>
              </a:rPr>
              <a:t>, constructed and performed in different time periods and locals </a:t>
            </a:r>
          </a:p>
          <a:p>
            <a:r>
              <a:rPr lang="en-US" dirty="0">
                <a:solidFill>
                  <a:schemeClr val="bg1"/>
                </a:solidFill>
              </a:rPr>
              <a:t>As different time periods and locals would have had different ideas of what the ideal 'masculinity' is it might be more accurate to describe the study that focuses on masculinity as masculinities.</a:t>
            </a:r>
          </a:p>
        </p:txBody>
      </p:sp>
    </p:spTree>
    <p:extLst>
      <p:ext uri="{BB962C8B-B14F-4D97-AF65-F5344CB8AC3E}">
        <p14:creationId xmlns:p14="http://schemas.microsoft.com/office/powerpoint/2010/main" val="267282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9F9A2-D0F6-36F0-2EDC-3C19423D5EC0}"/>
              </a:ext>
            </a:extLst>
          </p:cNvPr>
          <p:cNvSpPr>
            <a:spLocks noGrp="1"/>
          </p:cNvSpPr>
          <p:nvPr>
            <p:ph type="title"/>
          </p:nvPr>
        </p:nvSpPr>
        <p:spPr>
          <a:xfrm>
            <a:off x="162464" y="120711"/>
            <a:ext cx="10515600" cy="1699373"/>
          </a:xfrm>
        </p:spPr>
        <p:txBody>
          <a:bodyPr/>
          <a:lstStyle/>
          <a:p>
            <a:r>
              <a:rPr lang="en-US">
                <a:solidFill>
                  <a:schemeClr val="bg1"/>
                </a:solidFill>
              </a:rPr>
              <a:t>RW Conell and James W Messerschmidt and Masculinities</a:t>
            </a:r>
          </a:p>
          <a:p>
            <a:endParaRPr lang="en-US"/>
          </a:p>
        </p:txBody>
      </p:sp>
      <p:sp>
        <p:nvSpPr>
          <p:cNvPr id="3" name="Content Placeholder 2">
            <a:extLst>
              <a:ext uri="{FF2B5EF4-FFF2-40B4-BE49-F238E27FC236}">
                <a16:creationId xmlns:a16="http://schemas.microsoft.com/office/drawing/2014/main" id="{16B75CCF-94A7-2C11-12FD-17D4FBE9E7D1}"/>
              </a:ext>
            </a:extLst>
          </p:cNvPr>
          <p:cNvSpPr>
            <a:spLocks noGrp="1"/>
          </p:cNvSpPr>
          <p:nvPr>
            <p:ph idx="1"/>
          </p:nvPr>
        </p:nvSpPr>
        <p:spPr/>
        <p:txBody>
          <a:bodyPr vert="horz" lIns="91440" tIns="45720" rIns="91440" bIns="45720" rtlCol="0" anchor="t">
            <a:normAutofit/>
          </a:bodyPr>
          <a:lstStyle/>
          <a:p>
            <a:r>
              <a:rPr lang="en-US" dirty="0">
                <a:solidFill>
                  <a:schemeClr val="bg1"/>
                </a:solidFill>
              </a:rPr>
              <a:t>These versions of masculinity function within society as the ways in which masculinity is made intelligible to others, how someone can be </a:t>
            </a:r>
            <a:r>
              <a:rPr lang="en-US" dirty="0" err="1">
                <a:solidFill>
                  <a:schemeClr val="bg1"/>
                </a:solidFill>
              </a:rPr>
              <a:t>recognised</a:t>
            </a:r>
            <a:r>
              <a:rPr lang="en-US" dirty="0">
                <a:solidFill>
                  <a:schemeClr val="bg1"/>
                </a:solidFill>
              </a:rPr>
              <a:t> as male</a:t>
            </a:r>
          </a:p>
          <a:p>
            <a:r>
              <a:rPr lang="en-US" dirty="0">
                <a:solidFill>
                  <a:schemeClr val="bg1"/>
                </a:solidFill>
              </a:rPr>
              <a:t>As part of this some versions of masculinity are </a:t>
            </a:r>
            <a:r>
              <a:rPr lang="en-US" dirty="0" err="1">
                <a:solidFill>
                  <a:schemeClr val="bg1"/>
                </a:solidFill>
                <a:ea typeface="+mn-lt"/>
                <a:cs typeface="+mn-lt"/>
              </a:rPr>
              <a:t>institutionalised</a:t>
            </a:r>
            <a:r>
              <a:rPr lang="en-US" dirty="0">
                <a:solidFill>
                  <a:schemeClr val="bg1"/>
                </a:solidFill>
                <a:ea typeface="+mn-lt"/>
                <a:cs typeface="+mn-lt"/>
              </a:rPr>
              <a:t> </a:t>
            </a:r>
            <a:r>
              <a:rPr lang="en-US" dirty="0">
                <a:solidFill>
                  <a:schemeClr val="bg1"/>
                </a:solidFill>
              </a:rPr>
              <a:t>through social structures </a:t>
            </a:r>
          </a:p>
        </p:txBody>
      </p:sp>
    </p:spTree>
    <p:extLst>
      <p:ext uri="{BB962C8B-B14F-4D97-AF65-F5344CB8AC3E}">
        <p14:creationId xmlns:p14="http://schemas.microsoft.com/office/powerpoint/2010/main" val="1672029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DF8D9-5D89-16F0-29FB-C419E17CF68C}"/>
              </a:ext>
            </a:extLst>
          </p:cNvPr>
          <p:cNvSpPr>
            <a:spLocks noGrp="1"/>
          </p:cNvSpPr>
          <p:nvPr>
            <p:ph type="title"/>
          </p:nvPr>
        </p:nvSpPr>
        <p:spPr>
          <a:xfrm>
            <a:off x="104955" y="192597"/>
            <a:ext cx="10515600" cy="1325563"/>
          </a:xfrm>
        </p:spPr>
        <p:txBody>
          <a:bodyPr/>
          <a:lstStyle/>
          <a:p>
            <a:r>
              <a:rPr lang="en-US" dirty="0">
                <a:solidFill>
                  <a:schemeClr val="bg1"/>
                </a:solidFill>
              </a:rPr>
              <a:t>Hegemonic </a:t>
            </a:r>
            <a:r>
              <a:rPr lang="en-US">
                <a:solidFill>
                  <a:schemeClr val="bg1"/>
                </a:solidFill>
              </a:rPr>
              <a:t>Masculinity</a:t>
            </a:r>
            <a:endParaRPr lang="en-US" dirty="0">
              <a:solidFill>
                <a:schemeClr val="bg1"/>
              </a:solidFill>
            </a:endParaRPr>
          </a:p>
        </p:txBody>
      </p:sp>
      <p:sp>
        <p:nvSpPr>
          <p:cNvPr id="3" name="Content Placeholder 2">
            <a:extLst>
              <a:ext uri="{FF2B5EF4-FFF2-40B4-BE49-F238E27FC236}">
                <a16:creationId xmlns:a16="http://schemas.microsoft.com/office/drawing/2014/main" id="{3BDBC71B-1C41-7745-761F-7089554977EA}"/>
              </a:ext>
            </a:extLst>
          </p:cNvPr>
          <p:cNvSpPr>
            <a:spLocks noGrp="1"/>
          </p:cNvSpPr>
          <p:nvPr>
            <p:ph idx="1"/>
          </p:nvPr>
        </p:nvSpPr>
        <p:spPr/>
        <p:txBody>
          <a:bodyPr vert="horz" lIns="91440" tIns="45720" rIns="91440" bIns="45720" rtlCol="0" anchor="t">
            <a:normAutofit/>
          </a:bodyPr>
          <a:lstStyle/>
          <a:p>
            <a:r>
              <a:rPr lang="en-US" dirty="0">
                <a:solidFill>
                  <a:schemeClr val="bg1"/>
                </a:solidFill>
              </a:rPr>
              <a:t>This encouraged form of masculinity occupies the dominant </a:t>
            </a:r>
            <a:r>
              <a:rPr lang="en-US">
                <a:solidFill>
                  <a:schemeClr val="bg1"/>
                </a:solidFill>
              </a:rPr>
              <a:t>position in the social construction of 'maleness' but also</a:t>
            </a:r>
            <a:r>
              <a:rPr lang="en-US" dirty="0">
                <a:solidFill>
                  <a:schemeClr val="bg1"/>
                </a:solidFill>
              </a:rPr>
              <a:t> serves as the template to which all performances all masculinity can be judged.</a:t>
            </a:r>
          </a:p>
        </p:txBody>
      </p:sp>
    </p:spTree>
    <p:extLst>
      <p:ext uri="{BB962C8B-B14F-4D97-AF65-F5344CB8AC3E}">
        <p14:creationId xmlns:p14="http://schemas.microsoft.com/office/powerpoint/2010/main" val="2412200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F7F10-FEB6-C137-43F2-8FF8E70416DF}"/>
              </a:ext>
            </a:extLst>
          </p:cNvPr>
          <p:cNvSpPr>
            <a:spLocks noGrp="1"/>
          </p:cNvSpPr>
          <p:nvPr>
            <p:ph type="title"/>
          </p:nvPr>
        </p:nvSpPr>
        <p:spPr>
          <a:xfrm>
            <a:off x="119332" y="250106"/>
            <a:ext cx="10515600" cy="1325563"/>
          </a:xfrm>
        </p:spPr>
        <p:txBody>
          <a:bodyPr/>
          <a:lstStyle/>
          <a:p>
            <a:r>
              <a:rPr lang="en-US">
                <a:solidFill>
                  <a:schemeClr val="bg1"/>
                </a:solidFill>
              </a:rPr>
              <a:t>'Traditional' Hegemonic Masculinity </a:t>
            </a:r>
          </a:p>
        </p:txBody>
      </p:sp>
      <p:sp>
        <p:nvSpPr>
          <p:cNvPr id="3" name="Content Placeholder 2">
            <a:extLst>
              <a:ext uri="{FF2B5EF4-FFF2-40B4-BE49-F238E27FC236}">
                <a16:creationId xmlns:a16="http://schemas.microsoft.com/office/drawing/2014/main" id="{7B7A3600-D658-CEE9-BECC-51D7FAB18DCD}"/>
              </a:ext>
            </a:extLst>
          </p:cNvPr>
          <p:cNvSpPr>
            <a:spLocks noGrp="1"/>
          </p:cNvSpPr>
          <p:nvPr>
            <p:ph idx="1"/>
          </p:nvPr>
        </p:nvSpPr>
        <p:spPr/>
        <p:txBody>
          <a:bodyPr vert="horz" lIns="91440" tIns="45720" rIns="91440" bIns="45720" rtlCol="0" anchor="t">
            <a:normAutofit/>
          </a:bodyPr>
          <a:lstStyle/>
          <a:p>
            <a:r>
              <a:rPr lang="en-US" dirty="0">
                <a:solidFill>
                  <a:schemeClr val="bg1"/>
                </a:solidFill>
              </a:rPr>
              <a:t>'Traditional' hegemonic masculinity encourages restrictive emotionality domination </a:t>
            </a:r>
            <a:r>
              <a:rPr lang="en-US">
                <a:solidFill>
                  <a:schemeClr val="bg1"/>
                </a:solidFill>
              </a:rPr>
              <a:t>toughness/aggression</a:t>
            </a:r>
            <a:r>
              <a:rPr lang="en-US" dirty="0">
                <a:solidFill>
                  <a:schemeClr val="bg1"/>
                </a:solidFill>
              </a:rPr>
              <a:t> and ruthless competition </a:t>
            </a:r>
          </a:p>
          <a:p>
            <a:r>
              <a:rPr lang="en-US" dirty="0">
                <a:solidFill>
                  <a:schemeClr val="bg1"/>
                </a:solidFill>
              </a:rPr>
              <a:t>"the masculinity norms Restrictive Emotionality, Dominance, and Toughness were the most consistent predictors of aggression related-outcomes" (Mats Najström, Remi Chamoun, and Karin </a:t>
            </a:r>
            <a:r>
              <a:rPr lang="en-US">
                <a:solidFill>
                  <a:schemeClr val="bg1"/>
                </a:solidFill>
              </a:rPr>
              <a:t>Lindqvist, 'Traditional </a:t>
            </a:r>
            <a:r>
              <a:rPr lang="en-US" dirty="0">
                <a:solidFill>
                  <a:schemeClr val="bg1"/>
                </a:solidFill>
              </a:rPr>
              <a:t>masculinity and aggressive behavior: the </a:t>
            </a:r>
            <a:r>
              <a:rPr lang="en-US">
                <a:solidFill>
                  <a:schemeClr val="bg1"/>
                </a:solidFill>
              </a:rPr>
              <a:t>influence of gender norms and educational attainment</a:t>
            </a:r>
            <a:r>
              <a:rPr lang="en-US">
                <a:solidFill>
                  <a:schemeClr val="bg1"/>
                </a:solidFill>
                <a:ea typeface="Calibri"/>
                <a:cs typeface="Calibri"/>
              </a:rPr>
              <a:t>'</a:t>
            </a:r>
            <a:r>
              <a:rPr lang="en-US" dirty="0">
                <a:solidFill>
                  <a:schemeClr val="bg1"/>
                </a:solidFill>
                <a:ea typeface="Calibri"/>
                <a:cs typeface="Calibri"/>
              </a:rPr>
              <a:t>, Page 7</a:t>
            </a:r>
            <a:r>
              <a:rPr lang="en-US" dirty="0">
                <a:solidFill>
                  <a:schemeClr val="bg1"/>
                </a:solidFill>
              </a:rPr>
              <a:t>)</a:t>
            </a:r>
          </a:p>
        </p:txBody>
      </p:sp>
    </p:spTree>
    <p:extLst>
      <p:ext uri="{BB962C8B-B14F-4D97-AF65-F5344CB8AC3E}">
        <p14:creationId xmlns:p14="http://schemas.microsoft.com/office/powerpoint/2010/main" val="1542790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A7AA11E6-89F6-6A8D-8CD0-7B33F10DD16E}"/>
              </a:ext>
            </a:extLst>
          </p:cNvPr>
          <p:cNvSpPr/>
          <p:nvPr/>
        </p:nvSpPr>
        <p:spPr>
          <a:xfrm>
            <a:off x="0" y="0"/>
            <a:ext cx="12211049" cy="6934199"/>
          </a:xfrm>
          <a:prstGeom prst="rect">
            <a:avLst/>
          </a:prstGeom>
          <a:solidFill>
            <a:srgbClr val="00206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8CF6BC-A8F7-1A2C-3C35-09266E20B2A2}"/>
              </a:ext>
            </a:extLst>
          </p:cNvPr>
          <p:cNvSpPr>
            <a:spLocks noGrp="1"/>
          </p:cNvSpPr>
          <p:nvPr>
            <p:ph type="title"/>
          </p:nvPr>
        </p:nvSpPr>
        <p:spPr>
          <a:xfrm>
            <a:off x="157691" y="256615"/>
            <a:ext cx="4766330" cy="1454051"/>
          </a:xfrm>
        </p:spPr>
        <p:txBody>
          <a:bodyPr>
            <a:normAutofit/>
          </a:bodyPr>
          <a:lstStyle/>
          <a:p>
            <a:r>
              <a:rPr lang="en-US" sz="3600">
                <a:solidFill>
                  <a:schemeClr val="bg1"/>
                </a:solidFill>
              </a:rPr>
              <a:t>Quaker Values and Masculinity</a:t>
            </a:r>
          </a:p>
        </p:txBody>
      </p:sp>
      <p:sp>
        <p:nvSpPr>
          <p:cNvPr id="3" name="Content Placeholder 2">
            <a:extLst>
              <a:ext uri="{FF2B5EF4-FFF2-40B4-BE49-F238E27FC236}">
                <a16:creationId xmlns:a16="http://schemas.microsoft.com/office/drawing/2014/main" id="{A7BA01C3-E4FA-2092-CC9B-B51D0FF7A1EA}"/>
              </a:ext>
            </a:extLst>
          </p:cNvPr>
          <p:cNvSpPr>
            <a:spLocks noGrp="1"/>
          </p:cNvSpPr>
          <p:nvPr>
            <p:ph idx="1"/>
          </p:nvPr>
        </p:nvSpPr>
        <p:spPr>
          <a:xfrm>
            <a:off x="804672" y="2421683"/>
            <a:ext cx="4765949" cy="3353476"/>
          </a:xfrm>
        </p:spPr>
        <p:txBody>
          <a:bodyPr vert="horz" lIns="91440" tIns="45720" rIns="91440" bIns="45720" rtlCol="0" anchor="t">
            <a:normAutofit/>
          </a:bodyPr>
          <a:lstStyle/>
          <a:p>
            <a:r>
              <a:rPr lang="en-US" sz="1800">
                <a:solidFill>
                  <a:schemeClr val="bg1"/>
                </a:solidFill>
              </a:rPr>
              <a:t>The YouTube chancel Quake It Up has a video on Quakerism, masculinity, and redefining masculinity using quaker values</a:t>
            </a:r>
            <a:endParaRPr lang="en-US" sz="1800" dirty="0">
              <a:solidFill>
                <a:schemeClr val="bg1"/>
              </a:solidFill>
            </a:endParaRPr>
          </a:p>
          <a:p>
            <a:r>
              <a:rPr lang="en-US" sz="1800" dirty="0">
                <a:solidFill>
                  <a:schemeClr val="bg1"/>
                </a:solidFill>
              </a:rPr>
              <a:t>Simplicity-worth comes from  within, thus one does not need possessions, thus using this Quaker value one does not need the latest car, or watch </a:t>
            </a:r>
            <a:r>
              <a:rPr lang="en-US" sz="1800" dirty="0" err="1">
                <a:solidFill>
                  <a:schemeClr val="bg1"/>
                </a:solidFill>
              </a:rPr>
              <a:t>ect</a:t>
            </a:r>
            <a:r>
              <a:rPr lang="en-US" sz="1800" dirty="0">
                <a:solidFill>
                  <a:schemeClr val="bg1"/>
                </a:solidFill>
              </a:rPr>
              <a:t> to be considered masculine </a:t>
            </a:r>
          </a:p>
          <a:p>
            <a:r>
              <a:rPr lang="en-US" sz="1800" dirty="0">
                <a:solidFill>
                  <a:schemeClr val="bg1"/>
                </a:solidFill>
              </a:rPr>
              <a:t>True strength comes from knowing who you are, rather than what possessions you own or any external </a:t>
            </a:r>
            <a:r>
              <a:rPr lang="en-US" sz="1800">
                <a:solidFill>
                  <a:schemeClr val="bg1"/>
                </a:solidFill>
              </a:rPr>
              <a:t>accomplishments</a:t>
            </a:r>
            <a:endParaRPr lang="en-US" sz="1800" dirty="0">
              <a:solidFill>
                <a:schemeClr val="bg1"/>
              </a:solidFill>
            </a:endParaRPr>
          </a:p>
        </p:txBody>
      </p:sp>
      <p:grpSp>
        <p:nvGrpSpPr>
          <p:cNvPr id="38" name="Group 37">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Quake It Up - YouTube">
            <a:extLst>
              <a:ext uri="{FF2B5EF4-FFF2-40B4-BE49-F238E27FC236}">
                <a16:creationId xmlns:a16="http://schemas.microsoft.com/office/drawing/2014/main" id="{A2AAF22E-E96B-C74F-57EF-5B466F92ED03}"/>
              </a:ext>
            </a:extLst>
          </p:cNvPr>
          <p:cNvPicPr>
            <a:picLocks noChangeAspect="1"/>
          </p:cNvPicPr>
          <p:nvPr/>
        </p:nvPicPr>
        <p:blipFill>
          <a:blip r:embed="rId3"/>
          <a:stretch>
            <a:fillRect/>
          </a:stretch>
        </p:blipFill>
        <p:spPr>
          <a:xfrm>
            <a:off x="7866542" y="1977806"/>
            <a:ext cx="3351479" cy="3380234"/>
          </a:xfrm>
          <a:prstGeom prst="rect">
            <a:avLst/>
          </a:prstGeom>
        </p:spPr>
      </p:pic>
      <p:sp>
        <p:nvSpPr>
          <p:cNvPr id="7" name="TextBox 6">
            <a:extLst>
              <a:ext uri="{FF2B5EF4-FFF2-40B4-BE49-F238E27FC236}">
                <a16:creationId xmlns:a16="http://schemas.microsoft.com/office/drawing/2014/main" id="{36BE7A7B-292D-0B0C-61E2-9B95A9C190FE}"/>
              </a:ext>
            </a:extLst>
          </p:cNvPr>
          <p:cNvSpPr txBox="1"/>
          <p:nvPr/>
        </p:nvSpPr>
        <p:spPr>
          <a:xfrm>
            <a:off x="7869990" y="5350725"/>
            <a:ext cx="3342295" cy="369332"/>
          </a:xfrm>
          <a:prstGeom prst="rect">
            <a:avLst/>
          </a:prstGeom>
          <a:solidFill>
            <a:schemeClr val="tx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latin typeface="Aptos Display"/>
              </a:rPr>
              <a:t>Quake It Up Logo</a:t>
            </a:r>
          </a:p>
        </p:txBody>
      </p:sp>
    </p:spTree>
    <p:extLst>
      <p:ext uri="{BB962C8B-B14F-4D97-AF65-F5344CB8AC3E}">
        <p14:creationId xmlns:p14="http://schemas.microsoft.com/office/powerpoint/2010/main" val="156805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37917-0F74-0247-B9FD-35611E5A620F}"/>
              </a:ext>
            </a:extLst>
          </p:cNvPr>
          <p:cNvSpPr>
            <a:spLocks noGrp="1"/>
          </p:cNvSpPr>
          <p:nvPr>
            <p:ph type="title"/>
          </p:nvPr>
        </p:nvSpPr>
        <p:spPr>
          <a:xfrm>
            <a:off x="146681" y="85005"/>
            <a:ext cx="10066122" cy="1298448"/>
          </a:xfrm>
        </p:spPr>
        <p:txBody>
          <a:bodyPr anchor="b">
            <a:normAutofit/>
          </a:bodyPr>
          <a:lstStyle/>
          <a:p>
            <a:r>
              <a:rPr lang="en-US" sz="4800">
                <a:solidFill>
                  <a:schemeClr val="bg1"/>
                </a:solidFill>
              </a:rPr>
              <a:t>Quaker Values and Masculinity</a:t>
            </a:r>
          </a:p>
          <a:p>
            <a:endParaRPr lang="en-US" sz="4800"/>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BED281-ABCA-7B19-98DA-46E1401A9EEC}"/>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t>Peace-Having the courage to deal with conflict with integrity, choosing non-violence and never falling into the trap of aggression or anger </a:t>
            </a:r>
          </a:p>
        </p:txBody>
      </p:sp>
      <p:pic>
        <p:nvPicPr>
          <p:cNvPr id="5" name="Picture 4" descr="Peace Metal Script Word Sign 12.75 to 17 Inches Wide - Etsy Denmark">
            <a:extLst>
              <a:ext uri="{FF2B5EF4-FFF2-40B4-BE49-F238E27FC236}">
                <a16:creationId xmlns:a16="http://schemas.microsoft.com/office/drawing/2014/main" id="{0E74957F-9644-5533-3D9B-6FB0856429D7}"/>
              </a:ext>
            </a:extLst>
          </p:cNvPr>
          <p:cNvPicPr>
            <a:picLocks noChangeAspect="1"/>
          </p:cNvPicPr>
          <p:nvPr/>
        </p:nvPicPr>
        <p:blipFill>
          <a:blip r:embed="rId3"/>
          <a:stretch>
            <a:fillRect/>
          </a:stretch>
        </p:blipFill>
        <p:spPr>
          <a:xfrm>
            <a:off x="5911532" y="2622472"/>
            <a:ext cx="5150277" cy="3437809"/>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1FDD2A8-8223-B044-F5A3-078095247251}"/>
              </a:ext>
            </a:extLst>
          </p:cNvPr>
          <p:cNvSpPr txBox="1"/>
          <p:nvPr/>
        </p:nvSpPr>
        <p:spPr>
          <a:xfrm>
            <a:off x="5908508" y="5681991"/>
            <a:ext cx="5142397" cy="383709"/>
          </a:xfrm>
          <a:prstGeom prst="rect">
            <a:avLst/>
          </a:prstGeom>
          <a:solidFill>
            <a:schemeClr val="tx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Aptos Display"/>
              </a:rPr>
              <a:t>Peace Image </a:t>
            </a:r>
            <a:endParaRPr lang="en-US">
              <a:solidFill>
                <a:schemeClr val="bg1"/>
              </a:solidFill>
              <a:latin typeface="Aptos Display"/>
              <a:ea typeface="Calibri"/>
              <a:cs typeface="Calibri"/>
            </a:endParaRPr>
          </a:p>
        </p:txBody>
      </p:sp>
    </p:spTree>
    <p:extLst>
      <p:ext uri="{BB962C8B-B14F-4D97-AF65-F5344CB8AC3E}">
        <p14:creationId xmlns:p14="http://schemas.microsoft.com/office/powerpoint/2010/main" val="449890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E5675-7438-8A1E-4D0D-41817F3A27F1}"/>
              </a:ext>
            </a:extLst>
          </p:cNvPr>
          <p:cNvSpPr>
            <a:spLocks noGrp="1"/>
          </p:cNvSpPr>
          <p:nvPr>
            <p:ph type="title"/>
          </p:nvPr>
        </p:nvSpPr>
        <p:spPr>
          <a:xfrm>
            <a:off x="117926" y="200024"/>
            <a:ext cx="10066122" cy="1298448"/>
          </a:xfrm>
        </p:spPr>
        <p:txBody>
          <a:bodyPr anchor="b">
            <a:normAutofit/>
          </a:bodyPr>
          <a:lstStyle/>
          <a:p>
            <a:r>
              <a:rPr lang="en-US" sz="4800">
                <a:solidFill>
                  <a:schemeClr val="bg1"/>
                </a:solidFill>
              </a:rPr>
              <a:t>Quaker Values and Masculinity</a:t>
            </a:r>
          </a:p>
          <a:p>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01102-6C54-1609-1CB6-41D450C2ECE4}"/>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t>Equality-Teaches to embrace partnership, one's relationship with any potential partners needs to be based mutual respect</a:t>
            </a:r>
          </a:p>
          <a:p>
            <a:r>
              <a:rPr lang="en-US" sz="2000"/>
              <a:t>This teaches to think beyond the idea of the masculine as the sole bread winner or head of the household</a:t>
            </a:r>
          </a:p>
        </p:txBody>
      </p:sp>
      <p:pic>
        <p:nvPicPr>
          <p:cNvPr id="4" name="Picture 3" descr="Good Practice - PHA Standards Assessment Tool">
            <a:extLst>
              <a:ext uri="{FF2B5EF4-FFF2-40B4-BE49-F238E27FC236}">
                <a16:creationId xmlns:a16="http://schemas.microsoft.com/office/drawing/2014/main" id="{35E5A6EE-5D0F-32F5-C432-E0A2D4053883}"/>
              </a:ext>
            </a:extLst>
          </p:cNvPr>
          <p:cNvPicPr>
            <a:picLocks noChangeAspect="1"/>
          </p:cNvPicPr>
          <p:nvPr/>
        </p:nvPicPr>
        <p:blipFill>
          <a:blip r:embed="rId3"/>
          <a:stretch>
            <a:fillRect/>
          </a:stretch>
        </p:blipFill>
        <p:spPr>
          <a:xfrm>
            <a:off x="5911532" y="3053808"/>
            <a:ext cx="5150277" cy="2575138"/>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C66C68F-4CA4-ABCF-EB71-EDD3E74577D9}"/>
              </a:ext>
            </a:extLst>
          </p:cNvPr>
          <p:cNvSpPr txBox="1"/>
          <p:nvPr/>
        </p:nvSpPr>
        <p:spPr>
          <a:xfrm>
            <a:off x="5909388" y="5598367"/>
            <a:ext cx="5131836" cy="369332"/>
          </a:xfrm>
          <a:prstGeom prst="rect">
            <a:avLst/>
          </a:prstGeom>
          <a:solidFill>
            <a:schemeClr val="tx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latin typeface="Aptos Display"/>
              </a:rPr>
              <a:t>Equality Image </a:t>
            </a:r>
          </a:p>
        </p:txBody>
      </p:sp>
    </p:spTree>
    <p:extLst>
      <p:ext uri="{BB962C8B-B14F-4D97-AF65-F5344CB8AC3E}">
        <p14:creationId xmlns:p14="http://schemas.microsoft.com/office/powerpoint/2010/main" val="761200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C27C3-4D2A-2958-669D-408A0AA16B94}"/>
              </a:ext>
            </a:extLst>
          </p:cNvPr>
          <p:cNvSpPr>
            <a:spLocks noGrp="1"/>
          </p:cNvSpPr>
          <p:nvPr>
            <p:ph type="title"/>
          </p:nvPr>
        </p:nvSpPr>
        <p:spPr>
          <a:xfrm>
            <a:off x="133710" y="149464"/>
            <a:ext cx="10515600" cy="1325563"/>
          </a:xfrm>
        </p:spPr>
        <p:txBody>
          <a:bodyPr/>
          <a:lstStyle/>
          <a:p>
            <a:r>
              <a:rPr lang="en-US">
                <a:solidFill>
                  <a:schemeClr val="bg1"/>
                </a:solidFill>
              </a:rPr>
              <a:t>The Quaker Version of Masculinity in Practice</a:t>
            </a:r>
          </a:p>
        </p:txBody>
      </p:sp>
      <p:sp>
        <p:nvSpPr>
          <p:cNvPr id="3" name="Content Placeholder 2">
            <a:extLst>
              <a:ext uri="{FF2B5EF4-FFF2-40B4-BE49-F238E27FC236}">
                <a16:creationId xmlns:a16="http://schemas.microsoft.com/office/drawing/2014/main" id="{BB509658-F5D2-1F45-BE1B-5ADA9F27A1C7}"/>
              </a:ext>
            </a:extLst>
          </p:cNvPr>
          <p:cNvSpPr>
            <a:spLocks noGrp="1"/>
          </p:cNvSpPr>
          <p:nvPr>
            <p:ph idx="1"/>
          </p:nvPr>
        </p:nvSpPr>
        <p:spPr/>
        <p:txBody>
          <a:bodyPr vert="horz" lIns="91440" tIns="45720" rIns="91440" bIns="45720" rtlCol="0" anchor="t">
            <a:normAutofit/>
          </a:bodyPr>
          <a:lstStyle/>
          <a:p>
            <a:r>
              <a:rPr lang="en-US" dirty="0">
                <a:solidFill>
                  <a:schemeClr val="bg1"/>
                </a:solidFill>
              </a:rPr>
              <a:t>Redefine Strength-true strength isn't about never showing </a:t>
            </a:r>
            <a:r>
              <a:rPr lang="en-US" dirty="0" err="1">
                <a:solidFill>
                  <a:schemeClr val="bg1"/>
                </a:solidFill>
              </a:rPr>
              <a:t>vunerablity</a:t>
            </a:r>
            <a:r>
              <a:rPr lang="en-US" dirty="0">
                <a:solidFill>
                  <a:schemeClr val="bg1"/>
                </a:solidFill>
              </a:rPr>
              <a:t> it, it is about having the courage to be authentic</a:t>
            </a:r>
          </a:p>
        </p:txBody>
      </p:sp>
    </p:spTree>
    <p:extLst>
      <p:ext uri="{BB962C8B-B14F-4D97-AF65-F5344CB8AC3E}">
        <p14:creationId xmlns:p14="http://schemas.microsoft.com/office/powerpoint/2010/main" val="892334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8DF65-1820-1338-9F84-1F8D20244D0C}"/>
              </a:ext>
            </a:extLst>
          </p:cNvPr>
          <p:cNvSpPr>
            <a:spLocks noGrp="1"/>
          </p:cNvSpPr>
          <p:nvPr>
            <p:ph type="title"/>
          </p:nvPr>
        </p:nvSpPr>
        <p:spPr>
          <a:xfrm>
            <a:off x="119332" y="379502"/>
            <a:ext cx="10515600" cy="1325563"/>
          </a:xfrm>
        </p:spPr>
        <p:txBody>
          <a:bodyPr/>
          <a:lstStyle/>
          <a:p>
            <a:r>
              <a:rPr lang="en-US">
                <a:solidFill>
                  <a:schemeClr val="bg1"/>
                </a:solidFill>
              </a:rPr>
              <a:t>The Quaker Version of Masculinity in Practice</a:t>
            </a:r>
          </a:p>
          <a:p>
            <a:endParaRPr lang="en-US"/>
          </a:p>
        </p:txBody>
      </p:sp>
      <p:sp>
        <p:nvSpPr>
          <p:cNvPr id="3" name="Content Placeholder 2">
            <a:extLst>
              <a:ext uri="{FF2B5EF4-FFF2-40B4-BE49-F238E27FC236}">
                <a16:creationId xmlns:a16="http://schemas.microsoft.com/office/drawing/2014/main" id="{0497DF04-A500-2A8E-D520-325CF338810E}"/>
              </a:ext>
            </a:extLst>
          </p:cNvPr>
          <p:cNvSpPr>
            <a:spLocks noGrp="1"/>
          </p:cNvSpPr>
          <p:nvPr>
            <p:ph idx="1"/>
          </p:nvPr>
        </p:nvSpPr>
        <p:spPr/>
        <p:txBody>
          <a:bodyPr vert="horz" lIns="91440" tIns="45720" rIns="91440" bIns="45720" rtlCol="0" anchor="t">
            <a:normAutofit/>
          </a:bodyPr>
          <a:lstStyle/>
          <a:p>
            <a:r>
              <a:rPr lang="en-US">
                <a:solidFill>
                  <a:schemeClr val="bg1"/>
                </a:solidFill>
              </a:rPr>
              <a:t>Foster Healthy Relationships-equality can help people to look at their relationship based on mutual respect </a:t>
            </a:r>
          </a:p>
        </p:txBody>
      </p:sp>
    </p:spTree>
    <p:extLst>
      <p:ext uri="{BB962C8B-B14F-4D97-AF65-F5344CB8AC3E}">
        <p14:creationId xmlns:p14="http://schemas.microsoft.com/office/powerpoint/2010/main" val="1484462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FFEC0-C3DF-42E5-A0A6-05F399A4894C}"/>
              </a:ext>
            </a:extLst>
          </p:cNvPr>
          <p:cNvSpPr>
            <a:spLocks noGrp="1"/>
          </p:cNvSpPr>
          <p:nvPr>
            <p:ph type="title"/>
          </p:nvPr>
        </p:nvSpPr>
        <p:spPr>
          <a:xfrm>
            <a:off x="133709" y="379502"/>
            <a:ext cx="10515600" cy="1325563"/>
          </a:xfrm>
        </p:spPr>
        <p:txBody>
          <a:bodyPr/>
          <a:lstStyle/>
          <a:p>
            <a:r>
              <a:rPr lang="en-US">
                <a:solidFill>
                  <a:schemeClr val="bg1"/>
                </a:solidFill>
              </a:rPr>
              <a:t>Early Quakers and Masculinity</a:t>
            </a:r>
          </a:p>
        </p:txBody>
      </p:sp>
      <p:sp>
        <p:nvSpPr>
          <p:cNvPr id="3" name="Content Placeholder 2">
            <a:extLst>
              <a:ext uri="{FF2B5EF4-FFF2-40B4-BE49-F238E27FC236}">
                <a16:creationId xmlns:a16="http://schemas.microsoft.com/office/drawing/2014/main" id="{5E0BEBA7-1B30-C135-C102-402A0E233266}"/>
              </a:ext>
            </a:extLst>
          </p:cNvPr>
          <p:cNvSpPr>
            <a:spLocks noGrp="1"/>
          </p:cNvSpPr>
          <p:nvPr>
            <p:ph idx="1"/>
          </p:nvPr>
        </p:nvSpPr>
        <p:spPr/>
        <p:txBody>
          <a:bodyPr vert="horz" lIns="91440" tIns="45720" rIns="91440" bIns="45720" rtlCol="0" anchor="t">
            <a:normAutofit/>
          </a:bodyPr>
          <a:lstStyle/>
          <a:p>
            <a:r>
              <a:rPr lang="en-US" dirty="0">
                <a:solidFill>
                  <a:schemeClr val="bg1"/>
                </a:solidFill>
              </a:rPr>
              <a:t>In Quaker history there have been men that have practiced this </a:t>
            </a:r>
            <a:r>
              <a:rPr lang="en-US">
                <a:solidFill>
                  <a:schemeClr val="bg1"/>
                </a:solidFill>
              </a:rPr>
              <a:t>quaker version of masculinity by having the courage</a:t>
            </a:r>
            <a:r>
              <a:rPr lang="en-US" dirty="0">
                <a:solidFill>
                  <a:schemeClr val="bg1"/>
                </a:solidFill>
              </a:rPr>
              <a:t> to stand up </a:t>
            </a:r>
            <a:r>
              <a:rPr lang="en-US">
                <a:solidFill>
                  <a:schemeClr val="bg1"/>
                </a:solidFill>
              </a:rPr>
              <a:t>against things such as war and violence</a:t>
            </a:r>
            <a:endParaRPr lang="en-US" dirty="0">
              <a:solidFill>
                <a:schemeClr val="bg1"/>
              </a:solidFill>
            </a:endParaRPr>
          </a:p>
          <a:p>
            <a:r>
              <a:rPr lang="en-US" dirty="0">
                <a:solidFill>
                  <a:schemeClr val="bg1"/>
                </a:solidFill>
              </a:rPr>
              <a:t>"As George Fox one of the group's founders, wrote in the 'Declaration', contrasting the </a:t>
            </a:r>
            <a:r>
              <a:rPr lang="en-US" dirty="0" err="1">
                <a:solidFill>
                  <a:schemeClr val="bg1"/>
                </a:solidFill>
              </a:rPr>
              <a:t>dishonourable</a:t>
            </a:r>
            <a:r>
              <a:rPr lang="en-US" dirty="0">
                <a:solidFill>
                  <a:schemeClr val="bg1"/>
                </a:solidFill>
              </a:rPr>
              <a:t> unmanly nature of worldly men with the manly bravery of Quakers, It is not an </a:t>
            </a:r>
            <a:r>
              <a:rPr lang="en-US" dirty="0" err="1">
                <a:solidFill>
                  <a:schemeClr val="bg1"/>
                </a:solidFill>
              </a:rPr>
              <a:t>honour</a:t>
            </a:r>
            <a:r>
              <a:rPr lang="en-US" dirty="0">
                <a:solidFill>
                  <a:schemeClr val="bg1"/>
                </a:solidFill>
              </a:rPr>
              <a:t>, to manhood or nobility to run upon harmless people, who lift not up a hand against, with arms and weapons" (Erin Bell, 'The Early Quakers, The Peace Testimony and Masculinity in England, 1660-1720', page 283)</a:t>
            </a:r>
          </a:p>
        </p:txBody>
      </p:sp>
    </p:spTree>
    <p:extLst>
      <p:ext uri="{BB962C8B-B14F-4D97-AF65-F5344CB8AC3E}">
        <p14:creationId xmlns:p14="http://schemas.microsoft.com/office/powerpoint/2010/main" val="1834289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91D90-2420-2ADF-32C4-D54F5A25943A}"/>
              </a:ext>
            </a:extLst>
          </p:cNvPr>
          <p:cNvSpPr>
            <a:spLocks noGrp="1"/>
          </p:cNvSpPr>
          <p:nvPr>
            <p:ph type="title"/>
          </p:nvPr>
        </p:nvSpPr>
        <p:spPr>
          <a:xfrm>
            <a:off x="133710" y="379502"/>
            <a:ext cx="10515600" cy="1325563"/>
          </a:xfrm>
        </p:spPr>
        <p:txBody>
          <a:bodyPr/>
          <a:lstStyle/>
          <a:p>
            <a:r>
              <a:rPr lang="en-US">
                <a:solidFill>
                  <a:schemeClr val="bg1"/>
                </a:solidFill>
              </a:rPr>
              <a:t>Conclusion</a:t>
            </a:r>
          </a:p>
        </p:txBody>
      </p:sp>
      <p:sp>
        <p:nvSpPr>
          <p:cNvPr id="3" name="Content Placeholder 2">
            <a:extLst>
              <a:ext uri="{FF2B5EF4-FFF2-40B4-BE49-F238E27FC236}">
                <a16:creationId xmlns:a16="http://schemas.microsoft.com/office/drawing/2014/main" id="{1FF2CFD6-9D4D-5C84-368A-300438FAB5D0}"/>
              </a:ext>
            </a:extLst>
          </p:cNvPr>
          <p:cNvSpPr>
            <a:spLocks noGrp="1"/>
          </p:cNvSpPr>
          <p:nvPr>
            <p:ph idx="1"/>
          </p:nvPr>
        </p:nvSpPr>
        <p:spPr/>
        <p:txBody>
          <a:bodyPr vert="horz" lIns="91440" tIns="45720" rIns="91440" bIns="45720" rtlCol="0" anchor="t">
            <a:normAutofit/>
          </a:bodyPr>
          <a:lstStyle/>
          <a:p>
            <a:r>
              <a:rPr lang="en-US" dirty="0">
                <a:solidFill>
                  <a:schemeClr val="bg1"/>
                </a:solidFill>
              </a:rPr>
              <a:t>In conclusion there are different types of masculinities, but society often tries to encourage a hegemonic view of the masculine</a:t>
            </a:r>
          </a:p>
          <a:p>
            <a:r>
              <a:rPr lang="en-US" dirty="0">
                <a:solidFill>
                  <a:schemeClr val="bg1"/>
                </a:solidFill>
              </a:rPr>
              <a:t>The characteristics of the 'traditional' hegemonic form of masculinity are often predictors of aggressive </a:t>
            </a:r>
            <a:r>
              <a:rPr lang="en-US" dirty="0" err="1">
                <a:solidFill>
                  <a:schemeClr val="bg1"/>
                </a:solidFill>
              </a:rPr>
              <a:t>behaviour</a:t>
            </a:r>
            <a:r>
              <a:rPr lang="en-US" dirty="0">
                <a:solidFill>
                  <a:schemeClr val="bg1"/>
                </a:solidFill>
              </a:rPr>
              <a:t> </a:t>
            </a:r>
          </a:p>
          <a:p>
            <a:r>
              <a:rPr lang="en-US" dirty="0">
                <a:solidFill>
                  <a:schemeClr val="bg1"/>
                </a:solidFill>
              </a:rPr>
              <a:t>Quaker Values could be used to redefine masculinity, and </a:t>
            </a:r>
            <a:r>
              <a:rPr lang="en-US">
                <a:solidFill>
                  <a:schemeClr val="bg1"/>
                </a:solidFill>
              </a:rPr>
              <a:t>potentially be used as an alternative to the 'traditional' hegemonic </a:t>
            </a:r>
            <a:r>
              <a:rPr lang="en-US" dirty="0">
                <a:solidFill>
                  <a:schemeClr val="bg1"/>
                </a:solidFill>
              </a:rPr>
              <a:t>form of masculinity</a:t>
            </a:r>
          </a:p>
          <a:p>
            <a:endParaRPr lang="en-US" dirty="0"/>
          </a:p>
        </p:txBody>
      </p:sp>
    </p:spTree>
    <p:extLst>
      <p:ext uri="{BB962C8B-B14F-4D97-AF65-F5344CB8AC3E}">
        <p14:creationId xmlns:p14="http://schemas.microsoft.com/office/powerpoint/2010/main" val="1707488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043E1-EDA7-2D3C-DD27-A2DCEF266918}"/>
              </a:ext>
            </a:extLst>
          </p:cNvPr>
          <p:cNvSpPr>
            <a:spLocks noGrp="1"/>
          </p:cNvSpPr>
          <p:nvPr>
            <p:ph type="title"/>
          </p:nvPr>
        </p:nvSpPr>
        <p:spPr>
          <a:xfrm>
            <a:off x="119332" y="5691"/>
            <a:ext cx="10515600" cy="1325563"/>
          </a:xfrm>
        </p:spPr>
        <p:txBody>
          <a:bodyPr/>
          <a:lstStyle/>
          <a:p>
            <a:r>
              <a:rPr lang="en-US">
                <a:solidFill>
                  <a:schemeClr val="bg1"/>
                </a:solidFill>
              </a:rPr>
              <a:t>References </a:t>
            </a:r>
          </a:p>
        </p:txBody>
      </p:sp>
      <p:sp>
        <p:nvSpPr>
          <p:cNvPr id="3" name="Content Placeholder 2">
            <a:extLst>
              <a:ext uri="{FF2B5EF4-FFF2-40B4-BE49-F238E27FC236}">
                <a16:creationId xmlns:a16="http://schemas.microsoft.com/office/drawing/2014/main" id="{A039A203-5748-E29D-48A6-19A1D8834155}"/>
              </a:ext>
            </a:extLst>
          </p:cNvPr>
          <p:cNvSpPr>
            <a:spLocks noGrp="1"/>
          </p:cNvSpPr>
          <p:nvPr>
            <p:ph idx="1"/>
          </p:nvPr>
        </p:nvSpPr>
        <p:spPr>
          <a:xfrm>
            <a:off x="119333" y="1092380"/>
            <a:ext cx="11953334" cy="5602167"/>
          </a:xfrm>
        </p:spPr>
        <p:txBody>
          <a:bodyPr vert="horz" lIns="91440" tIns="45720" rIns="91440" bIns="45720" rtlCol="0" anchor="t">
            <a:normAutofit/>
          </a:bodyPr>
          <a:lstStyle/>
          <a:p>
            <a:pPr>
              <a:buNone/>
            </a:pPr>
            <a:r>
              <a:rPr lang="en-US" sz="2000" i="1">
                <a:solidFill>
                  <a:schemeClr val="bg1"/>
                </a:solidFill>
                <a:latin typeface="Aptos Display"/>
                <a:ea typeface="Roboto"/>
                <a:cs typeface="Roboto"/>
              </a:rPr>
              <a:t>Equality Image</a:t>
            </a:r>
            <a:r>
              <a:rPr lang="en-US" sz="2000" dirty="0">
                <a:solidFill>
                  <a:schemeClr val="bg1"/>
                </a:solidFill>
                <a:latin typeface="Aptos Display"/>
                <a:ea typeface="Roboto"/>
                <a:cs typeface="Roboto"/>
              </a:rPr>
              <a:t> &lt;</a:t>
            </a:r>
            <a:r>
              <a:rPr lang="en-US" sz="2000" dirty="0">
                <a:solidFill>
                  <a:schemeClr val="bg1"/>
                </a:solidFill>
                <a:latin typeface="Aptos Display"/>
                <a:ea typeface="Roboto"/>
                <a:cs typeface="Roboto"/>
                <a:hlinkClick r:id="rId3">
                  <a:extLst>
                    <a:ext uri="{A12FA001-AC4F-418D-AE19-62706E023703}">
                      <ahyp:hlinkClr xmlns:ahyp="http://schemas.microsoft.com/office/drawing/2018/hyperlinkcolor" val="tx"/>
                    </a:ext>
                  </a:extLst>
                </a:hlinkClick>
              </a:rPr>
              <a:t>https://standards.pharesourcehub.co.uk/Content/Images/Equality%202.jpg</a:t>
            </a:r>
            <a:r>
              <a:rPr lang="en-US" sz="2000" dirty="0">
                <a:solidFill>
                  <a:schemeClr val="bg1"/>
                </a:solidFill>
                <a:latin typeface="Aptos Display"/>
                <a:ea typeface="Roboto"/>
                <a:cs typeface="Roboto"/>
              </a:rPr>
              <a:t>&gt;</a:t>
            </a:r>
            <a:endParaRPr lang="en-US" sz="2000" dirty="0">
              <a:solidFill>
                <a:schemeClr val="bg1"/>
              </a:solidFill>
              <a:latin typeface="Aptos Display"/>
            </a:endParaRPr>
          </a:p>
          <a:p>
            <a:pPr>
              <a:buNone/>
            </a:pPr>
            <a:r>
              <a:rPr lang="en-US" sz="2000" i="1">
                <a:solidFill>
                  <a:schemeClr val="bg1"/>
                </a:solidFill>
                <a:latin typeface="Aptos Display"/>
                <a:ea typeface="Roboto"/>
                <a:cs typeface="Roboto"/>
              </a:rPr>
              <a:t>Peace Image</a:t>
            </a:r>
            <a:r>
              <a:rPr lang="en-US" sz="2000" dirty="0">
                <a:solidFill>
                  <a:schemeClr val="bg1"/>
                </a:solidFill>
                <a:latin typeface="Aptos Display"/>
                <a:ea typeface="Roboto"/>
                <a:cs typeface="Roboto"/>
              </a:rPr>
              <a:t> &lt;</a:t>
            </a:r>
            <a:r>
              <a:rPr lang="en-US" sz="2000" dirty="0">
                <a:solidFill>
                  <a:schemeClr val="bg1"/>
                </a:solidFill>
                <a:latin typeface="Aptos Display"/>
                <a:ea typeface="Roboto"/>
                <a:cs typeface="Roboto"/>
                <a:hlinkClick r:id="rId4">
                  <a:extLst>
                    <a:ext uri="{A12FA001-AC4F-418D-AE19-62706E023703}">
                      <ahyp:hlinkClr xmlns:ahyp="http://schemas.microsoft.com/office/drawing/2018/hyperlinkcolor" val="tx"/>
                    </a:ext>
                  </a:extLst>
                </a:hlinkClick>
              </a:rPr>
              <a:t>https://i.etsystatic.com/10127509/r/il/6d52bf/5656205692/il_570xN.5656205692_bvgb.jpg</a:t>
            </a:r>
            <a:r>
              <a:rPr lang="en-US" sz="2000" dirty="0">
                <a:solidFill>
                  <a:schemeClr val="bg1"/>
                </a:solidFill>
                <a:latin typeface="Aptos Display"/>
                <a:ea typeface="Roboto"/>
                <a:cs typeface="Roboto"/>
              </a:rPr>
              <a:t>&gt;</a:t>
            </a:r>
            <a:endParaRPr lang="en-US" sz="2000" dirty="0">
              <a:solidFill>
                <a:schemeClr val="bg1"/>
              </a:solidFill>
              <a:latin typeface="Aptos Display"/>
            </a:endParaRPr>
          </a:p>
          <a:p>
            <a:pPr>
              <a:buNone/>
            </a:pPr>
            <a:r>
              <a:rPr lang="en-US" sz="2000">
                <a:solidFill>
                  <a:schemeClr val="bg1"/>
                </a:solidFill>
                <a:latin typeface="Aptos Display"/>
                <a:ea typeface="Roboto"/>
                <a:cs typeface="Roboto"/>
              </a:rPr>
              <a:t>Bell, Erin, 'The Early Quakers, the Peace Testimony and Masculinity in England, 1660-1720', </a:t>
            </a:r>
            <a:r>
              <a:rPr lang="en-US" sz="2000" i="1">
                <a:solidFill>
                  <a:schemeClr val="bg1"/>
                </a:solidFill>
                <a:latin typeface="Aptos Display"/>
                <a:ea typeface="Roboto"/>
                <a:cs typeface="Roboto"/>
              </a:rPr>
              <a:t>Gender &amp; History, </a:t>
            </a:r>
            <a:r>
              <a:rPr lang="en-US" sz="2000">
                <a:solidFill>
                  <a:schemeClr val="bg1"/>
                </a:solidFill>
                <a:latin typeface="Aptos Display"/>
                <a:ea typeface="Roboto"/>
                <a:cs typeface="Roboto"/>
              </a:rPr>
              <a:t>23 (2011), 283–300 [accessed 5th May 2026]</a:t>
            </a:r>
            <a:endParaRPr lang="en-US" sz="2000">
              <a:solidFill>
                <a:schemeClr val="bg1"/>
              </a:solidFill>
              <a:latin typeface="Aptos Display"/>
            </a:endParaRPr>
          </a:p>
          <a:p>
            <a:pPr>
              <a:buNone/>
            </a:pPr>
            <a:r>
              <a:rPr lang="en-US" sz="2000">
                <a:solidFill>
                  <a:schemeClr val="bg1"/>
                </a:solidFill>
                <a:latin typeface="Aptos Display"/>
                <a:ea typeface="Roboto"/>
                <a:cs typeface="Roboto"/>
              </a:rPr>
              <a:t>Connell, R. W. and James W. Messerschmidt, 'Hegemonic Masculinity: Rethinking the Concept', </a:t>
            </a:r>
            <a:r>
              <a:rPr lang="en-US" sz="2000" i="1">
                <a:solidFill>
                  <a:schemeClr val="bg1"/>
                </a:solidFill>
                <a:latin typeface="Aptos Display"/>
                <a:ea typeface="Roboto"/>
                <a:cs typeface="Roboto"/>
              </a:rPr>
              <a:t>Gender &amp; Society, </a:t>
            </a:r>
            <a:r>
              <a:rPr lang="en-US" sz="2000">
                <a:solidFill>
                  <a:schemeClr val="bg1"/>
                </a:solidFill>
                <a:latin typeface="Aptos Display"/>
                <a:ea typeface="Roboto"/>
                <a:cs typeface="Roboto"/>
              </a:rPr>
              <a:t>19 (2005), 829–859 [accessed 3rd May 2026]</a:t>
            </a:r>
            <a:endParaRPr lang="en-US" sz="2000">
              <a:solidFill>
                <a:schemeClr val="bg1"/>
              </a:solidFill>
              <a:latin typeface="Aptos Display"/>
            </a:endParaRPr>
          </a:p>
          <a:p>
            <a:pPr>
              <a:buNone/>
            </a:pPr>
            <a:r>
              <a:rPr lang="en-US" sz="2000" dirty="0" err="1">
                <a:solidFill>
                  <a:schemeClr val="bg1"/>
                </a:solidFill>
                <a:latin typeface="Aptos Display"/>
                <a:ea typeface="Roboto"/>
                <a:cs typeface="Roboto"/>
              </a:rPr>
              <a:t>Najström</a:t>
            </a:r>
            <a:r>
              <a:rPr lang="en-US" sz="2000" dirty="0">
                <a:solidFill>
                  <a:schemeClr val="bg1"/>
                </a:solidFill>
                <a:latin typeface="Aptos Display"/>
                <a:ea typeface="Roboto"/>
                <a:cs typeface="Roboto"/>
              </a:rPr>
              <a:t>, Mats, Remi Chamoun and Karin Lindqvist, 'Traditional Masculinity and Aggressive Behavior: The Influence of Gender Norms and Educational Attainment', </a:t>
            </a:r>
            <a:r>
              <a:rPr lang="en-US" sz="2000" i="1" dirty="0">
                <a:solidFill>
                  <a:schemeClr val="bg1"/>
                </a:solidFill>
                <a:latin typeface="Aptos Display"/>
                <a:ea typeface="Roboto"/>
                <a:cs typeface="Roboto"/>
              </a:rPr>
              <a:t>Frontiers in Psychology, </a:t>
            </a:r>
            <a:r>
              <a:rPr lang="en-US" sz="2000" dirty="0">
                <a:solidFill>
                  <a:schemeClr val="bg1"/>
                </a:solidFill>
                <a:latin typeface="Aptos Display"/>
                <a:ea typeface="Roboto"/>
                <a:cs typeface="Roboto"/>
              </a:rPr>
              <a:t>16 (2026), 1638171 [accessed 3rd May 2026]</a:t>
            </a:r>
            <a:endParaRPr lang="en-US" sz="2000">
              <a:solidFill>
                <a:schemeClr val="bg1"/>
              </a:solidFill>
              <a:latin typeface="Aptos Display"/>
            </a:endParaRPr>
          </a:p>
          <a:p>
            <a:pPr>
              <a:buNone/>
            </a:pPr>
            <a:r>
              <a:rPr lang="en-US" sz="2000" i="1">
                <a:solidFill>
                  <a:schemeClr val="bg1"/>
                </a:solidFill>
                <a:latin typeface="Aptos Display"/>
                <a:ea typeface="Roboto"/>
                <a:cs typeface="Roboto"/>
              </a:rPr>
              <a:t>How Quaker Values can Rebuild Modern Masculinity. </a:t>
            </a:r>
            <a:r>
              <a:rPr lang="en-US" sz="2000">
                <a:solidFill>
                  <a:schemeClr val="bg1"/>
                </a:solidFill>
                <a:latin typeface="Aptos Display"/>
                <a:ea typeface="Roboto"/>
                <a:cs typeface="Roboto"/>
              </a:rPr>
              <a:t>Dir. Quake It Up, </a:t>
            </a:r>
            <a:r>
              <a:rPr lang="en-US" sz="2000" i="1">
                <a:solidFill>
                  <a:schemeClr val="bg1"/>
                </a:solidFill>
                <a:latin typeface="Aptos Display"/>
                <a:ea typeface="Roboto"/>
                <a:cs typeface="Roboto"/>
              </a:rPr>
              <a:t>a</a:t>
            </a:r>
            <a:r>
              <a:rPr lang="en-US" sz="2000">
                <a:solidFill>
                  <a:schemeClr val="bg1"/>
                </a:solidFill>
                <a:latin typeface="Aptos Display"/>
                <a:ea typeface="Roboto"/>
                <a:cs typeface="Roboto"/>
              </a:rPr>
              <a:t> [accessed 3rd May 2026]</a:t>
            </a:r>
            <a:endParaRPr lang="en-US" sz="2000">
              <a:solidFill>
                <a:schemeClr val="bg1"/>
              </a:solidFill>
              <a:latin typeface="Aptos Display"/>
            </a:endParaRPr>
          </a:p>
          <a:p>
            <a:pPr>
              <a:buNone/>
            </a:pPr>
            <a:r>
              <a:rPr lang="en-US" sz="2000" i="1">
                <a:solidFill>
                  <a:schemeClr val="bg1"/>
                </a:solidFill>
                <a:latin typeface="Aptos Display"/>
                <a:ea typeface="Roboto"/>
                <a:cs typeface="Roboto"/>
              </a:rPr>
              <a:t>Quake it Up Logo,</a:t>
            </a:r>
            <a:r>
              <a:rPr lang="en-US" sz="2000" dirty="0">
                <a:solidFill>
                  <a:schemeClr val="bg1"/>
                </a:solidFill>
                <a:latin typeface="Aptos Display"/>
                <a:ea typeface="Roboto"/>
                <a:cs typeface="Roboto"/>
              </a:rPr>
              <a:t> &lt;</a:t>
            </a:r>
            <a:r>
              <a:rPr lang="en-US" sz="2000" dirty="0">
                <a:solidFill>
                  <a:schemeClr val="bg1"/>
                </a:solidFill>
                <a:latin typeface="Aptos Display"/>
                <a:ea typeface="Roboto"/>
                <a:cs typeface="Roboto"/>
                <a:hlinkClick r:id="rId5">
                  <a:extLst>
                    <a:ext uri="{A12FA001-AC4F-418D-AE19-62706E023703}">
                      <ahyp:hlinkClr xmlns:ahyp="http://schemas.microsoft.com/office/drawing/2018/hyperlinkcolor" val="tx"/>
                    </a:ext>
                  </a:extLst>
                </a:hlinkClick>
              </a:rPr>
              <a:t>https://yt3.googleusercontent.com/KE0Inity0qnuTzhHSVKaawpsrU-XjSAW6SoIQn_MXPi9za02yjaNoeFQ-GkTzzHd_vkgm17_Rg=s900-c-k-c0x00ffffff-no-rj</a:t>
            </a:r>
            <a:r>
              <a:rPr lang="en-US" sz="2000" dirty="0">
                <a:solidFill>
                  <a:schemeClr val="bg1"/>
                </a:solidFill>
                <a:latin typeface="Aptos Display"/>
                <a:ea typeface="Roboto"/>
                <a:cs typeface="Roboto"/>
              </a:rPr>
              <a:t>&gt;</a:t>
            </a:r>
            <a:endParaRPr lang="en-US" sz="2000" dirty="0">
              <a:solidFill>
                <a:schemeClr val="bg1"/>
              </a:solidFill>
              <a:latin typeface="Aptos Display"/>
            </a:endParaRPr>
          </a:p>
          <a:p>
            <a:pPr>
              <a:buNone/>
            </a:pPr>
            <a:r>
              <a:rPr lang="en-US" sz="2000">
                <a:solidFill>
                  <a:schemeClr val="bg1"/>
                </a:solidFill>
                <a:latin typeface="Aptos Display"/>
                <a:ea typeface="Roboto"/>
                <a:cs typeface="Roboto"/>
              </a:rPr>
              <a:t>University Of Wales Trinity Saint, </a:t>
            </a:r>
            <a:r>
              <a:rPr lang="en-US" sz="2000" i="1">
                <a:solidFill>
                  <a:schemeClr val="bg1"/>
                </a:solidFill>
                <a:latin typeface="Aptos Display"/>
                <a:ea typeface="Roboto"/>
                <a:cs typeface="Roboto"/>
              </a:rPr>
              <a:t>University of Wales Trinity Saint David Logo, </a:t>
            </a:r>
            <a:r>
              <a:rPr lang="en-US" sz="2000">
                <a:solidFill>
                  <a:schemeClr val="bg1"/>
                </a:solidFill>
                <a:latin typeface="Aptos Display"/>
                <a:ea typeface="Roboto"/>
                <a:cs typeface="Roboto"/>
              </a:rPr>
              <a:t>&lt;</a:t>
            </a:r>
            <a:r>
              <a:rPr lang="en-US" sz="2000" dirty="0">
                <a:solidFill>
                  <a:schemeClr val="bg1"/>
                </a:solidFill>
                <a:latin typeface="Aptos Display"/>
                <a:ea typeface="Roboto"/>
                <a:cs typeface="Roboto"/>
                <a:hlinkClick r:id="rId6">
                  <a:extLst>
                    <a:ext uri="{A12FA001-AC4F-418D-AE19-62706E023703}">
                      <ahyp:hlinkClr xmlns:ahyp="http://schemas.microsoft.com/office/drawing/2018/hyperlinkcolor" val="tx"/>
                    </a:ext>
                  </a:extLst>
                </a:hlinkClick>
              </a:rPr>
              <a:t>https://pbs.twimg.com/profile_images/1680855031359107077/6-o0XYb2_400x400.jpg</a:t>
            </a:r>
            <a:r>
              <a:rPr lang="en-US" sz="2000">
                <a:solidFill>
                  <a:schemeClr val="bg1"/>
                </a:solidFill>
                <a:latin typeface="Aptos Display"/>
                <a:ea typeface="Roboto"/>
                <a:cs typeface="Roboto"/>
              </a:rPr>
              <a:t>&gt;</a:t>
            </a:r>
            <a:endParaRPr lang="en-US" sz="2000">
              <a:solidFill>
                <a:schemeClr val="bg1"/>
              </a:solidFill>
              <a:latin typeface="Aptos Display"/>
            </a:endParaRPr>
          </a:p>
          <a:p>
            <a:pPr>
              <a:buNone/>
            </a:pPr>
            <a:r>
              <a:rPr lang="en-US" sz="2000">
                <a:solidFill>
                  <a:schemeClr val="bg1"/>
                </a:solidFill>
                <a:latin typeface="Aptos Display"/>
                <a:ea typeface="Roboto"/>
                <a:cs typeface="Roboto"/>
              </a:rPr>
              <a:t>Winter, Naomi, '‘Out of the Paths and Steps of Solid Men’—masculinities in George Fox's Journal', </a:t>
            </a:r>
            <a:r>
              <a:rPr lang="en-US" sz="2000" i="1">
                <a:solidFill>
                  <a:schemeClr val="bg1"/>
                </a:solidFill>
                <a:latin typeface="Aptos Display"/>
                <a:ea typeface="Roboto"/>
                <a:cs typeface="Roboto"/>
              </a:rPr>
              <a:t>Literature &amp; Theology, </a:t>
            </a:r>
            <a:r>
              <a:rPr lang="en-US" sz="2000">
                <a:solidFill>
                  <a:schemeClr val="bg1"/>
                </a:solidFill>
                <a:latin typeface="Aptos Display"/>
                <a:ea typeface="Roboto"/>
                <a:cs typeface="Roboto"/>
              </a:rPr>
              <a:t>14 (2000), 145–159 [accessed 5th May 2026]</a:t>
            </a:r>
            <a:endParaRPr lang="en-US" sz="2000">
              <a:solidFill>
                <a:schemeClr val="bg1"/>
              </a:solidFill>
              <a:latin typeface="Aptos Display"/>
            </a:endParaRPr>
          </a:p>
          <a:p>
            <a:pPr marL="0" indent="0">
              <a:buNone/>
            </a:pPr>
            <a:endParaRPr lang="en-US" dirty="0"/>
          </a:p>
        </p:txBody>
      </p:sp>
    </p:spTree>
    <p:extLst>
      <p:ext uri="{BB962C8B-B14F-4D97-AF65-F5344CB8AC3E}">
        <p14:creationId xmlns:p14="http://schemas.microsoft.com/office/powerpoint/2010/main" val="5245343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Masculinities and redefining Masculinity through Quaker Values</vt:lpstr>
      <vt:lpstr>RW Conell and James W Messerschmidt and Masculinities</vt:lpstr>
      <vt:lpstr>RW Conell and James W Messerschmidt and Masculinities </vt:lpstr>
      <vt:lpstr>Hegemonic Masculinity</vt:lpstr>
      <vt:lpstr>'Traditional' Hegemonic Masculinity </vt:lpstr>
      <vt:lpstr>Quaker Values and Masculinity</vt:lpstr>
      <vt:lpstr>Quaker Values and Masculinity </vt:lpstr>
      <vt:lpstr>Quaker Values and Masculinity </vt:lpstr>
      <vt:lpstr>The Quaker Version of Masculinity in Practice</vt:lpstr>
      <vt:lpstr>The Quaker Version of Masculinity in Practice </vt:lpstr>
      <vt:lpstr>Early Quakers and Masculinity</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527</cp:revision>
  <dcterms:created xsi:type="dcterms:W3CDTF">2026-05-15T14:35:12Z</dcterms:created>
  <dcterms:modified xsi:type="dcterms:W3CDTF">2026-05-18T13:26:52Z</dcterms:modified>
</cp:coreProperties>
</file>