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7" r:id="rId8"/>
    <p:sldId id="263" r:id="rId9"/>
    <p:sldId id="262" r:id="rId10"/>
    <p:sldId id="264" r:id="rId11"/>
    <p:sldId id="268" r:id="rId12"/>
    <p:sldId id="265" r:id="rId13"/>
    <p:sldId id="269" r:id="rId14"/>
    <p:sldId id="266" r:id="rId15"/>
    <p:sldId id="271" r:id="rId16"/>
    <p:sldId id="270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93" autoAdjust="0"/>
    <p:restoredTop sz="94660"/>
  </p:normalViewPr>
  <p:slideViewPr>
    <p:cSldViewPr snapToGrid="0">
      <p:cViewPr varScale="1">
        <p:scale>
          <a:sx n="120" d="100"/>
          <a:sy n="120" d="100"/>
        </p:scale>
        <p:origin x="120" y="3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dirty="0"/>
              <a:t>11/5/2018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11/5/2018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11/5/2018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11/5/2018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11/5/2018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11/5/2018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11/5/2018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11/5/2018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11/5/2018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AAD347D-5ACD-4C99-B74B-A9C85AD731AF}" type="datetimeFigureOut">
              <a:rPr lang="en-US" dirty="0"/>
              <a:t>11/5/2018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8" r:id="rId9"/>
    <p:sldLayoutId id="2147483667" r:id="rId10"/>
    <p:sldLayoutId id="2147483661" r:id="rId11"/>
    <p:sldLayoutId id="2147483664" r:id="rId12"/>
    <p:sldLayoutId id="2147483662" r:id="rId13"/>
    <p:sldLayoutId id="2147483669" r:id="rId14"/>
    <p:sldLayoutId id="2147483670" r:id="rId15"/>
    <p:sldLayoutId id="2147483658" r:id="rId16"/>
    <p:sldLayoutId id="2147483659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8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amazon.co.uk/Cosa-Nostra-History-Sicilian-Mafia/dp/034093526X" TargetMode="External"/><Relationship Id="rId13" Type="http://schemas.openxmlformats.org/officeDocument/2006/relationships/hyperlink" Target="https://www.tandfonline.com/doi/full/10.1080/17440572.2015.1114919?src=recsys" TargetMode="External"/><Relationship Id="rId3" Type="http://schemas.openxmlformats.org/officeDocument/2006/relationships/hyperlink" Target="https://www.crunchyroll.com/reborn" TargetMode="External"/><Relationship Id="rId7" Type="http://schemas.openxmlformats.org/officeDocument/2006/relationships/hyperlink" Target="https://www.crunchyroll.com/91-days" TargetMode="External"/><Relationship Id="rId12" Type="http://schemas.openxmlformats.org/officeDocument/2006/relationships/hyperlink" Target="https://www.tandfonline.com/doi/full/10.1080/01402380701500330?src=recsys" TargetMode="External"/><Relationship Id="rId2" Type="http://schemas.openxmlformats.org/officeDocument/2006/relationships/hyperlink" Target="https://www.tandfonline.com/doi/abs/10.1080/1744057042000297945?src=recsy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crunchyroll.com/bungo-stray-dogs" TargetMode="External"/><Relationship Id="rId11" Type="http://schemas.openxmlformats.org/officeDocument/2006/relationships/hyperlink" Target="https://www.tandfonline.com/doi/abs/10.1080/1744057042000297954" TargetMode="External"/><Relationship Id="rId5" Type="http://schemas.openxmlformats.org/officeDocument/2006/relationships/hyperlink" Target="https://www.crunchyroll.com/la-storia-della-arcana-famiglia" TargetMode="External"/><Relationship Id="rId10" Type="http://schemas.openxmlformats.org/officeDocument/2006/relationships/hyperlink" Target="https://store.steampowered.com/app/40990/Mafia/" TargetMode="External"/><Relationship Id="rId4" Type="http://schemas.openxmlformats.org/officeDocument/2006/relationships/hyperlink" Target="https://www.crunchyroll.com/library/Baccano" TargetMode="External"/><Relationship Id="rId9" Type="http://schemas.openxmlformats.org/officeDocument/2006/relationships/hyperlink" Target="https://www.tandfonline.com/doi/abs/10.1080/1744057042000297007" TargetMode="Externa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sz="3600" b="1" dirty="0"/>
              <a:t>Representation of the Mafia in the Animation Industry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By Liam Coghlin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04533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val 4"/>
          <p:cNvSpPr/>
          <p:nvPr/>
        </p:nvSpPr>
        <p:spPr>
          <a:xfrm>
            <a:off x="3745282" y="2446752"/>
            <a:ext cx="3707704" cy="2876810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Goals of the paper</a:t>
            </a:r>
            <a:endParaRPr lang="en-GB" dirty="0"/>
          </a:p>
        </p:txBody>
      </p:sp>
      <p:sp>
        <p:nvSpPr>
          <p:cNvPr id="4" name="Oval 3"/>
          <p:cNvSpPr/>
          <p:nvPr/>
        </p:nvSpPr>
        <p:spPr>
          <a:xfrm>
            <a:off x="4947780" y="1269440"/>
            <a:ext cx="1302708" cy="985382"/>
          </a:xfrm>
          <a:prstGeom prst="ellipse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Oval 5"/>
          <p:cNvSpPr/>
          <p:nvPr/>
        </p:nvSpPr>
        <p:spPr>
          <a:xfrm>
            <a:off x="8532311" y="3392466"/>
            <a:ext cx="1302708" cy="985382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Oval 6"/>
          <p:cNvSpPr/>
          <p:nvPr/>
        </p:nvSpPr>
        <p:spPr>
          <a:xfrm>
            <a:off x="7720207" y="5110620"/>
            <a:ext cx="1302708" cy="985382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Oval 7"/>
          <p:cNvSpPr/>
          <p:nvPr/>
        </p:nvSpPr>
        <p:spPr>
          <a:xfrm>
            <a:off x="4947780" y="5671161"/>
            <a:ext cx="1302708" cy="985382"/>
          </a:xfrm>
          <a:prstGeom prst="ellipse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Oval 8"/>
          <p:cNvSpPr/>
          <p:nvPr/>
        </p:nvSpPr>
        <p:spPr>
          <a:xfrm>
            <a:off x="2014603" y="5110620"/>
            <a:ext cx="1302708" cy="985382"/>
          </a:xfrm>
          <a:prstGeom prst="ellipse">
            <a:avLst/>
          </a:prstGeom>
          <a:solidFill>
            <a:schemeClr val="bg2">
              <a:lumMod val="60000"/>
              <a:lumOff val="40000"/>
            </a:schemeClr>
          </a:solidFill>
          <a:ln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Oval 9"/>
          <p:cNvSpPr/>
          <p:nvPr/>
        </p:nvSpPr>
        <p:spPr>
          <a:xfrm>
            <a:off x="1363249" y="3392465"/>
            <a:ext cx="1302708" cy="98538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4249977" y="3700491"/>
            <a:ext cx="26983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Entertainment Industry</a:t>
            </a:r>
            <a:endParaRPr lang="en-GB" dirty="0"/>
          </a:p>
        </p:txBody>
      </p:sp>
      <p:sp>
        <p:nvSpPr>
          <p:cNvPr id="13" name="TextBox 12"/>
          <p:cNvSpPr txBox="1"/>
          <p:nvPr/>
        </p:nvSpPr>
        <p:spPr>
          <a:xfrm>
            <a:off x="8424403" y="3561990"/>
            <a:ext cx="151852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Animation industry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7823547" y="5440003"/>
            <a:ext cx="10960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Theatre</a:t>
            </a:r>
            <a:endParaRPr lang="en-GB" dirty="0"/>
          </a:p>
        </p:txBody>
      </p:sp>
      <p:sp>
        <p:nvSpPr>
          <p:cNvPr id="15" name="TextBox 14"/>
          <p:cNvSpPr txBox="1"/>
          <p:nvPr/>
        </p:nvSpPr>
        <p:spPr>
          <a:xfrm>
            <a:off x="5160723" y="5979186"/>
            <a:ext cx="8893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News</a:t>
            </a:r>
            <a:endParaRPr lang="en-GB" dirty="0"/>
          </a:p>
        </p:txBody>
      </p:sp>
      <p:sp>
        <p:nvSpPr>
          <p:cNvPr id="16" name="TextBox 15"/>
          <p:cNvSpPr txBox="1"/>
          <p:nvPr/>
        </p:nvSpPr>
        <p:spPr>
          <a:xfrm>
            <a:off x="2221283" y="5418645"/>
            <a:ext cx="8893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Music</a:t>
            </a:r>
            <a:endParaRPr lang="en-GB" dirty="0"/>
          </a:p>
        </p:txBody>
      </p:sp>
      <p:sp>
        <p:nvSpPr>
          <p:cNvPr id="17" name="TextBox 16"/>
          <p:cNvSpPr txBox="1"/>
          <p:nvPr/>
        </p:nvSpPr>
        <p:spPr>
          <a:xfrm>
            <a:off x="1569929" y="3700491"/>
            <a:ext cx="8893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Books</a:t>
            </a:r>
            <a:endParaRPr lang="en-GB" dirty="0"/>
          </a:p>
        </p:txBody>
      </p:sp>
      <p:sp>
        <p:nvSpPr>
          <p:cNvPr id="11" name="TextBox 10"/>
          <p:cNvSpPr txBox="1"/>
          <p:nvPr/>
        </p:nvSpPr>
        <p:spPr>
          <a:xfrm>
            <a:off x="5160723" y="1534357"/>
            <a:ext cx="8893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Mafia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235424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375E-6 -4.44444E-6 L 0.00156 0.19723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8" y="9861"/>
                                    </p:animMotion>
                                  </p:childTnLst>
                                </p:cTn>
                              </p:par>
                              <p:par>
                                <p:cTn id="23" presetID="42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9167E-6 -4.44444E-6 L 0.00105 0.19607 " pathEditMode="relative" rAng="0" ptsTypes="AA">
                                      <p:cBhvr>
                                        <p:cTn id="2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2" y="979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35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9167E-6 4.81481E-6 L -0.29362 0.11365 " pathEditMode="relative" rAng="0" ptsTypes="AA">
                                      <p:cBhvr>
                                        <p:cTn id="6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687" y="5671"/>
                                    </p:animMotion>
                                  </p:childTnLst>
                                </p:cTn>
                              </p:par>
                              <p:par>
                                <p:cTn id="69" presetID="35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9167E-6 4.81481E-6 L -0.2948 0.11689 " pathEditMode="relative" rAng="0" ptsTypes="AA">
                                      <p:cBhvr>
                                        <p:cTn id="7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740" y="583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4" grpId="0" animBg="1"/>
      <p:bldP spid="4" grpId="1" animBg="1"/>
      <p:bldP spid="6" grpId="0" animBg="1"/>
      <p:bldP spid="6" grpId="1" animBg="1"/>
      <p:bldP spid="7" grpId="0" animBg="1"/>
      <p:bldP spid="8" grpId="0" animBg="1"/>
      <p:bldP spid="9" grpId="0" animBg="1"/>
      <p:bldP spid="10" grpId="0" animBg="1"/>
      <p:bldP spid="12" grpId="0"/>
      <p:bldP spid="13" grpId="0"/>
      <p:bldP spid="13" grpId="1"/>
      <p:bldP spid="14" grpId="0"/>
      <p:bldP spid="15" grpId="0"/>
      <p:bldP spid="16" grpId="0"/>
      <p:bldP spid="17" grpId="0"/>
      <p:bldP spid="11" grpId="0"/>
      <p:bldP spid="11" grpId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keywords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Representation</a:t>
            </a:r>
            <a:r>
              <a:rPr lang="en-GB" dirty="0"/>
              <a:t> - ‘the description or portrayal of someone or something in a particular way’. </a:t>
            </a:r>
          </a:p>
          <a:p>
            <a:r>
              <a:rPr lang="en-GB" dirty="0"/>
              <a:t>	</a:t>
            </a:r>
            <a:r>
              <a:rPr lang="en-GB" b="1" dirty="0"/>
              <a:t>Mafia</a:t>
            </a:r>
            <a:r>
              <a:rPr lang="en-GB" dirty="0"/>
              <a:t> – ‘an organized international body of criminals, operating originally in Sicily and now especially in Italy and the US and having a complex and ruthless behavioural code.’</a:t>
            </a:r>
          </a:p>
          <a:p>
            <a:r>
              <a:rPr lang="en-GB" dirty="0"/>
              <a:t>	</a:t>
            </a:r>
            <a:r>
              <a:rPr lang="en-GB" b="1" dirty="0"/>
              <a:t>Theme</a:t>
            </a:r>
            <a:r>
              <a:rPr lang="en-GB" dirty="0"/>
              <a:t> – ‘an idea that recurs in or pervades a work of art or literature’</a:t>
            </a:r>
          </a:p>
          <a:p>
            <a:r>
              <a:rPr lang="en-GB" dirty="0"/>
              <a:t>	</a:t>
            </a:r>
            <a:r>
              <a:rPr lang="en-GB" b="1" dirty="0"/>
              <a:t>Depiction</a:t>
            </a:r>
            <a:r>
              <a:rPr lang="en-GB" dirty="0"/>
              <a:t> – ‘the action of depicting something, especially in a work of art.’ </a:t>
            </a:r>
          </a:p>
          <a:p>
            <a:r>
              <a:rPr lang="en-GB" dirty="0"/>
              <a:t>	</a:t>
            </a:r>
            <a:r>
              <a:rPr lang="en-GB" b="1" dirty="0"/>
              <a:t>Archetype</a:t>
            </a:r>
            <a:r>
              <a:rPr lang="en-GB" dirty="0"/>
              <a:t> – ‘a very typical example of a certain person or thing.’ 	</a:t>
            </a:r>
          </a:p>
          <a:p>
            <a:r>
              <a:rPr lang="en-GB" b="1" dirty="0"/>
              <a:t>	Gangster</a:t>
            </a:r>
            <a:r>
              <a:rPr lang="en-GB" dirty="0"/>
              <a:t> – ‘a member of a gang of violent criminals.’ </a:t>
            </a:r>
          </a:p>
        </p:txBody>
      </p:sp>
    </p:spTree>
    <p:extLst>
      <p:ext uri="{BB962C8B-B14F-4D97-AF65-F5344CB8AC3E}">
        <p14:creationId xmlns:p14="http://schemas.microsoft.com/office/powerpoint/2010/main" val="22350372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Checking the Accuracy </a:t>
            </a:r>
            <a:endParaRPr lang="en-GB" dirty="0"/>
          </a:p>
        </p:txBody>
      </p:sp>
      <p:sp>
        <p:nvSpPr>
          <p:cNvPr id="4" name="Oval 3"/>
          <p:cNvSpPr/>
          <p:nvPr/>
        </p:nvSpPr>
        <p:spPr>
          <a:xfrm>
            <a:off x="1681316" y="2433484"/>
            <a:ext cx="3510116" cy="3569110"/>
          </a:xfrm>
          <a:prstGeom prst="ellips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Oval 4"/>
          <p:cNvSpPr/>
          <p:nvPr/>
        </p:nvSpPr>
        <p:spPr>
          <a:xfrm>
            <a:off x="6540718" y="2433484"/>
            <a:ext cx="3510116" cy="3569110"/>
          </a:xfrm>
          <a:prstGeom prst="ellipse">
            <a:avLst/>
          </a:prstGeom>
          <a:noFill/>
          <a:ln w="9525" cap="flat" cmpd="sng" algn="ctr">
            <a:solidFill>
              <a:schemeClr val="accent5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5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/>
          <p:cNvSpPr txBox="1"/>
          <p:nvPr/>
        </p:nvSpPr>
        <p:spPr>
          <a:xfrm>
            <a:off x="2330245" y="3894873"/>
            <a:ext cx="22122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Animated Series Mafia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7438104" y="4033373"/>
            <a:ext cx="22122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Real Life Mafia</a:t>
            </a:r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5265174" y="4033373"/>
            <a:ext cx="17993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Accuracy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849550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3.7037E-6 L 0.05573 0.00972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86" y="486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63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3.7037E-6 L 0.10768 -0.00209 " pathEditMode="relative" rAng="0" ptsTypes="AA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378" y="-11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45833E-6 3.7037E-6 L -0.10313 3.7037E-6 " pathEditMode="relative" rAng="0" ptsTypes="AA">
                                      <p:cBhvr>
                                        <p:cTn id="1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156" y="0"/>
                                    </p:animMotion>
                                  </p:childTnLst>
                                </p:cTn>
                              </p:par>
                              <p:par>
                                <p:cTn id="13" presetID="35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265 0.00208 L -0.06445 0.00208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96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/>
      <p:bldP spid="7" grpId="0"/>
      <p:bldP spid="1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9789" y="2827209"/>
            <a:ext cx="9404723" cy="1400530"/>
          </a:xfrm>
        </p:spPr>
        <p:txBody>
          <a:bodyPr/>
          <a:lstStyle/>
          <a:p>
            <a:pPr algn="ctr"/>
            <a:r>
              <a:rPr lang="en-GB" dirty="0" smtClean="0"/>
              <a:t>Project Specific Research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936366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Questions</a:t>
            </a:r>
            <a:endParaRPr lang="en-GB" dirty="0"/>
          </a:p>
        </p:txBody>
      </p:sp>
      <p:sp>
        <p:nvSpPr>
          <p:cNvPr id="4" name="Oval 3"/>
          <p:cNvSpPr/>
          <p:nvPr/>
        </p:nvSpPr>
        <p:spPr>
          <a:xfrm>
            <a:off x="865890" y="3340509"/>
            <a:ext cx="1917290" cy="1784555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Oval 4"/>
          <p:cNvSpPr/>
          <p:nvPr/>
        </p:nvSpPr>
        <p:spPr>
          <a:xfrm>
            <a:off x="4029044" y="3116539"/>
            <a:ext cx="2602410" cy="2400656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Oval 5"/>
          <p:cNvSpPr/>
          <p:nvPr/>
        </p:nvSpPr>
        <p:spPr>
          <a:xfrm>
            <a:off x="8353225" y="682622"/>
            <a:ext cx="1418161" cy="1319981"/>
          </a:xfrm>
          <a:prstGeom prst="ellipse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Oval 7"/>
          <p:cNvSpPr/>
          <p:nvPr/>
        </p:nvSpPr>
        <p:spPr>
          <a:xfrm>
            <a:off x="10086739" y="1913260"/>
            <a:ext cx="1418161" cy="1319981"/>
          </a:xfrm>
          <a:prstGeom prst="ellipse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Oval 8"/>
          <p:cNvSpPr/>
          <p:nvPr/>
        </p:nvSpPr>
        <p:spPr>
          <a:xfrm>
            <a:off x="8388358" y="3021431"/>
            <a:ext cx="1418161" cy="1319981"/>
          </a:xfrm>
          <a:prstGeom prst="ellipse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Oval 10"/>
          <p:cNvSpPr/>
          <p:nvPr/>
        </p:nvSpPr>
        <p:spPr>
          <a:xfrm>
            <a:off x="8342646" y="5221386"/>
            <a:ext cx="1418161" cy="1319981"/>
          </a:xfrm>
          <a:prstGeom prst="ellipse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Oval 11"/>
          <p:cNvSpPr/>
          <p:nvPr/>
        </p:nvSpPr>
        <p:spPr>
          <a:xfrm>
            <a:off x="10065582" y="4197214"/>
            <a:ext cx="1418161" cy="1319981"/>
          </a:xfrm>
          <a:prstGeom prst="ellipse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8037871" y="452719"/>
            <a:ext cx="3805084" cy="6224614"/>
          </a:xfrm>
          <a:prstGeom prst="rect">
            <a:avLst/>
          </a:prstGeom>
          <a:noFill/>
          <a:ln w="9525" cap="flat" cmpd="sng" algn="ctr">
            <a:solidFill>
              <a:schemeClr val="accent5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5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TextBox 14"/>
          <p:cNvSpPr txBox="1"/>
          <p:nvPr/>
        </p:nvSpPr>
        <p:spPr>
          <a:xfrm>
            <a:off x="1084007" y="3874049"/>
            <a:ext cx="148105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What is the Mafia?</a:t>
            </a:r>
            <a:endParaRPr lang="en-GB" dirty="0"/>
          </a:p>
        </p:txBody>
      </p:sp>
      <p:sp>
        <p:nvSpPr>
          <p:cNvPr id="16" name="TextBox 15"/>
          <p:cNvSpPr txBox="1"/>
          <p:nvPr/>
        </p:nvSpPr>
        <p:spPr>
          <a:xfrm>
            <a:off x="4366186" y="3578203"/>
            <a:ext cx="1967463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How Accurately do the research Examples portray the mafia?</a:t>
            </a:r>
            <a:endParaRPr lang="en-GB" dirty="0"/>
          </a:p>
        </p:txBody>
      </p:sp>
      <p:sp>
        <p:nvSpPr>
          <p:cNvPr id="17" name="TextBox 16"/>
          <p:cNvSpPr txBox="1"/>
          <p:nvPr/>
        </p:nvSpPr>
        <p:spPr>
          <a:xfrm>
            <a:off x="8193559" y="1011772"/>
            <a:ext cx="173749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Overall tone of the story</a:t>
            </a:r>
            <a:endParaRPr lang="en-GB" dirty="0"/>
          </a:p>
        </p:txBody>
      </p:sp>
      <p:sp>
        <p:nvSpPr>
          <p:cNvPr id="18" name="TextBox 17"/>
          <p:cNvSpPr txBox="1"/>
          <p:nvPr/>
        </p:nvSpPr>
        <p:spPr>
          <a:xfrm>
            <a:off x="10086739" y="2126506"/>
            <a:ext cx="143290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Family aspect portrayal </a:t>
            </a:r>
            <a:endParaRPr lang="en-GB" dirty="0"/>
          </a:p>
        </p:txBody>
      </p:sp>
      <p:sp>
        <p:nvSpPr>
          <p:cNvPr id="19" name="TextBox 18"/>
          <p:cNvSpPr txBox="1"/>
          <p:nvPr/>
        </p:nvSpPr>
        <p:spPr>
          <a:xfrm>
            <a:off x="8368802" y="3208955"/>
            <a:ext cx="145727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Mafia bosses portrayal </a:t>
            </a:r>
            <a:endParaRPr lang="en-GB" dirty="0"/>
          </a:p>
        </p:txBody>
      </p:sp>
      <p:sp>
        <p:nvSpPr>
          <p:cNvPr id="20" name="TextBox 19"/>
          <p:cNvSpPr txBox="1"/>
          <p:nvPr/>
        </p:nvSpPr>
        <p:spPr>
          <a:xfrm>
            <a:off x="10016943" y="4232786"/>
            <a:ext cx="151543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What criminal actions are shown</a:t>
            </a:r>
            <a:endParaRPr lang="en-GB" dirty="0"/>
          </a:p>
        </p:txBody>
      </p:sp>
      <p:sp>
        <p:nvSpPr>
          <p:cNvPr id="21" name="TextBox 20"/>
          <p:cNvSpPr txBox="1"/>
          <p:nvPr/>
        </p:nvSpPr>
        <p:spPr>
          <a:xfrm>
            <a:off x="8193558" y="5571961"/>
            <a:ext cx="173749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Overall message</a:t>
            </a:r>
            <a:endParaRPr lang="en-GB" dirty="0"/>
          </a:p>
        </p:txBody>
      </p:sp>
      <p:cxnSp>
        <p:nvCxnSpPr>
          <p:cNvPr id="23" name="Straight Arrow Connector 22"/>
          <p:cNvCxnSpPr/>
          <p:nvPr/>
        </p:nvCxnSpPr>
        <p:spPr>
          <a:xfrm>
            <a:off x="2993604" y="4232786"/>
            <a:ext cx="781983" cy="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/>
          <p:cNvCxnSpPr/>
          <p:nvPr/>
        </p:nvCxnSpPr>
        <p:spPr>
          <a:xfrm flipH="1">
            <a:off x="6848335" y="4316867"/>
            <a:ext cx="878961" cy="979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Oval 29"/>
          <p:cNvSpPr/>
          <p:nvPr/>
        </p:nvSpPr>
        <p:spPr>
          <a:xfrm>
            <a:off x="4262490" y="228067"/>
            <a:ext cx="1917290" cy="1784555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1" name="TextBox 30"/>
          <p:cNvSpPr txBox="1"/>
          <p:nvPr/>
        </p:nvSpPr>
        <p:spPr>
          <a:xfrm>
            <a:off x="4589771" y="745590"/>
            <a:ext cx="129106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Research Example</a:t>
            </a:r>
            <a:endParaRPr lang="en-GB" dirty="0"/>
          </a:p>
        </p:txBody>
      </p:sp>
      <p:cxnSp>
        <p:nvCxnSpPr>
          <p:cNvPr id="32" name="Straight Arrow Connector 31"/>
          <p:cNvCxnSpPr/>
          <p:nvPr/>
        </p:nvCxnSpPr>
        <p:spPr>
          <a:xfrm>
            <a:off x="4837471" y="2012622"/>
            <a:ext cx="14748" cy="107243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Arrow Connector 34"/>
          <p:cNvCxnSpPr/>
          <p:nvPr/>
        </p:nvCxnSpPr>
        <p:spPr>
          <a:xfrm flipH="1" flipV="1">
            <a:off x="5618929" y="2044104"/>
            <a:ext cx="14955" cy="97193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TextBox 40"/>
          <p:cNvSpPr txBox="1"/>
          <p:nvPr/>
        </p:nvSpPr>
        <p:spPr>
          <a:xfrm>
            <a:off x="2753718" y="4341412"/>
            <a:ext cx="12458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Vital question</a:t>
            </a:r>
            <a:endParaRPr lang="en-GB" dirty="0"/>
          </a:p>
        </p:txBody>
      </p:sp>
      <p:sp>
        <p:nvSpPr>
          <p:cNvPr id="42" name="TextBox 41"/>
          <p:cNvSpPr txBox="1"/>
          <p:nvPr/>
        </p:nvSpPr>
        <p:spPr>
          <a:xfrm>
            <a:off x="3520580" y="2314912"/>
            <a:ext cx="12458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Content</a:t>
            </a:r>
            <a:endParaRPr lang="en-GB" dirty="0"/>
          </a:p>
        </p:txBody>
      </p:sp>
      <p:sp>
        <p:nvSpPr>
          <p:cNvPr id="43" name="TextBox 42"/>
          <p:cNvSpPr txBox="1"/>
          <p:nvPr/>
        </p:nvSpPr>
        <p:spPr>
          <a:xfrm>
            <a:off x="5602471" y="2126506"/>
            <a:ext cx="12458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Answer</a:t>
            </a:r>
            <a:endParaRPr lang="en-GB" dirty="0"/>
          </a:p>
        </p:txBody>
      </p:sp>
      <p:sp>
        <p:nvSpPr>
          <p:cNvPr id="44" name="TextBox 43"/>
          <p:cNvSpPr txBox="1"/>
          <p:nvPr/>
        </p:nvSpPr>
        <p:spPr>
          <a:xfrm>
            <a:off x="6589785" y="4409200"/>
            <a:ext cx="144808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Supporting question</a:t>
            </a:r>
            <a:endParaRPr lang="en-GB" dirty="0"/>
          </a:p>
        </p:txBody>
      </p:sp>
      <p:sp>
        <p:nvSpPr>
          <p:cNvPr id="45" name="5-Point Star 44"/>
          <p:cNvSpPr/>
          <p:nvPr/>
        </p:nvSpPr>
        <p:spPr>
          <a:xfrm>
            <a:off x="5756986" y="2440423"/>
            <a:ext cx="275128" cy="233544"/>
          </a:xfrm>
          <a:prstGeom prst="star5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6" name="5-Point Star 45"/>
          <p:cNvSpPr/>
          <p:nvPr/>
        </p:nvSpPr>
        <p:spPr>
          <a:xfrm>
            <a:off x="6103545" y="2432067"/>
            <a:ext cx="275128" cy="233544"/>
          </a:xfrm>
          <a:prstGeom prst="star5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7" name="5-Point Star 46"/>
          <p:cNvSpPr/>
          <p:nvPr/>
        </p:nvSpPr>
        <p:spPr>
          <a:xfrm>
            <a:off x="6452221" y="2430605"/>
            <a:ext cx="275128" cy="233544"/>
          </a:xfrm>
          <a:prstGeom prst="star5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8" name="5-Point Star 47"/>
          <p:cNvSpPr/>
          <p:nvPr/>
        </p:nvSpPr>
        <p:spPr>
          <a:xfrm>
            <a:off x="5907478" y="2693157"/>
            <a:ext cx="275128" cy="233544"/>
          </a:xfrm>
          <a:prstGeom prst="star5">
            <a:avLst/>
          </a:prstGeom>
          <a:noFill/>
          <a:ln w="9525" cap="flat" cmpd="sng" algn="ctr">
            <a:solidFill>
              <a:schemeClr val="accent3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3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9" name="5-Point Star 48"/>
          <p:cNvSpPr/>
          <p:nvPr/>
        </p:nvSpPr>
        <p:spPr>
          <a:xfrm>
            <a:off x="6271291" y="2694032"/>
            <a:ext cx="275128" cy="233544"/>
          </a:xfrm>
          <a:prstGeom prst="star5">
            <a:avLst/>
          </a:prstGeom>
          <a:noFill/>
          <a:ln w="9525" cap="flat" cmpd="sng" algn="ctr">
            <a:solidFill>
              <a:schemeClr val="accent3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3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26206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83530" y="2753467"/>
            <a:ext cx="9404723" cy="1400530"/>
          </a:xfrm>
        </p:spPr>
        <p:txBody>
          <a:bodyPr/>
          <a:lstStyle/>
          <a:p>
            <a:pPr algn="ctr"/>
            <a:r>
              <a:rPr lang="en-GB" sz="5400" dirty="0"/>
              <a:t>Critical and contextual review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29987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Mafia History </a:t>
            </a:r>
            <a:endParaRPr lang="en-GB" dirty="0"/>
          </a:p>
        </p:txBody>
      </p:sp>
      <p:sp>
        <p:nvSpPr>
          <p:cNvPr id="10" name="Content Placeholder 9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In modern day, the mafia is known as a network of organised crime often carried out by a group often referred to as a ‘family</a:t>
            </a:r>
            <a:r>
              <a:rPr lang="en-GB" sz="2400" dirty="0" smtClean="0"/>
              <a:t>’ </a:t>
            </a:r>
          </a:p>
          <a:p>
            <a:r>
              <a:rPr lang="en-GB" sz="2400" dirty="0" smtClean="0"/>
              <a:t>Originally </a:t>
            </a:r>
            <a:r>
              <a:rPr lang="en-GB" sz="2400" dirty="0"/>
              <a:t>the mafia was formed of a group of Sicilian vigilantes to carry out their own form of justice against the ruling foreign invaders back in the 19</a:t>
            </a:r>
            <a:r>
              <a:rPr lang="en-GB" sz="2400" baseline="30000" dirty="0"/>
              <a:t>th</a:t>
            </a:r>
            <a:r>
              <a:rPr lang="en-GB" sz="2400" dirty="0"/>
              <a:t> century on the isle of Sicily.  </a:t>
            </a:r>
          </a:p>
          <a:p>
            <a:r>
              <a:rPr lang="en-GB" sz="2400" dirty="0" smtClean="0"/>
              <a:t>The </a:t>
            </a:r>
            <a:r>
              <a:rPr lang="en-GB" sz="2400" dirty="0"/>
              <a:t>term mafia no longer just encompasses the Sicily mafia (Cosa Nostra) but has now grown to include other crime organisations and syndicates such </a:t>
            </a:r>
            <a:r>
              <a:rPr lang="en-GB" sz="2400" dirty="0" smtClean="0"/>
              <a:t>as; </a:t>
            </a:r>
          </a:p>
        </p:txBody>
      </p:sp>
    </p:spTree>
    <p:extLst>
      <p:ext uri="{BB962C8B-B14F-4D97-AF65-F5344CB8AC3E}">
        <p14:creationId xmlns:p14="http://schemas.microsoft.com/office/powerpoint/2010/main" val="20273279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Variations of the mafia</a:t>
            </a:r>
            <a:endParaRPr lang="en-GB" dirty="0"/>
          </a:p>
        </p:txBody>
      </p:sp>
      <p:sp>
        <p:nvSpPr>
          <p:cNvPr id="12" name="Text Placeholder 11"/>
          <p:cNvSpPr>
            <a:spLocks noGrp="1"/>
          </p:cNvSpPr>
          <p:nvPr>
            <p:ph type="body" idx="1"/>
          </p:nvPr>
        </p:nvSpPr>
        <p:spPr>
          <a:xfrm>
            <a:off x="115170" y="1905000"/>
            <a:ext cx="3984881" cy="576262"/>
          </a:xfrm>
        </p:spPr>
        <p:txBody>
          <a:bodyPr/>
          <a:lstStyle/>
          <a:p>
            <a:r>
              <a:rPr lang="en-GB" dirty="0" smtClean="0"/>
              <a:t>Yakuza (Japanese mafia)</a:t>
            </a:r>
            <a:endParaRPr lang="en-GB" dirty="0"/>
          </a:p>
        </p:txBody>
      </p:sp>
      <p:pic>
        <p:nvPicPr>
          <p:cNvPr id="16" name="Content Placeholder 15"/>
          <p:cNvPicPr>
            <a:picLocks noGrp="1" noChangeAspect="1"/>
          </p:cNvPicPr>
          <p:nvPr>
            <p:ph sz="half" idx="2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780" r="7670"/>
          <a:stretch/>
        </p:blipFill>
        <p:spPr>
          <a:xfrm>
            <a:off x="383457" y="2551428"/>
            <a:ext cx="3716594" cy="3704910"/>
          </a:xfrm>
        </p:spPr>
      </p:pic>
      <p:sp>
        <p:nvSpPr>
          <p:cNvPr id="14" name="Text Placeholder 13"/>
          <p:cNvSpPr>
            <a:spLocks noGrp="1"/>
          </p:cNvSpPr>
          <p:nvPr>
            <p:ph type="body" sz="quarter" idx="3"/>
          </p:nvPr>
        </p:nvSpPr>
        <p:spPr>
          <a:xfrm>
            <a:off x="4100051" y="2481262"/>
            <a:ext cx="4396339" cy="576262"/>
          </a:xfrm>
        </p:spPr>
        <p:txBody>
          <a:bodyPr/>
          <a:lstStyle/>
          <a:p>
            <a:pPr algn="ctr"/>
            <a:r>
              <a:rPr lang="en-GB" dirty="0" smtClean="0"/>
              <a:t>Cosa Nostra </a:t>
            </a:r>
          </a:p>
          <a:p>
            <a:pPr algn="ctr"/>
            <a:r>
              <a:rPr lang="en-GB" dirty="0" smtClean="0"/>
              <a:t>(American – Italian Mafia) </a:t>
            </a:r>
            <a:endParaRPr lang="en-GB" dirty="0"/>
          </a:p>
        </p:txBody>
      </p:sp>
      <p:pic>
        <p:nvPicPr>
          <p:cNvPr id="17" name="Content Placeholder 16"/>
          <p:cNvPicPr>
            <a:picLocks noGrp="1" noChangeAspect="1"/>
          </p:cNvPicPr>
          <p:nvPr>
            <p:ph sz="quarter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5874" y="3090862"/>
            <a:ext cx="2444502" cy="3741738"/>
          </a:xfrm>
        </p:spPr>
      </p:pic>
      <p:sp>
        <p:nvSpPr>
          <p:cNvPr id="18" name="Text Placeholder 13"/>
          <p:cNvSpPr txBox="1">
            <a:spLocks/>
          </p:cNvSpPr>
          <p:nvPr/>
        </p:nvSpPr>
        <p:spPr>
          <a:xfrm>
            <a:off x="7795661" y="1941828"/>
            <a:ext cx="4396339" cy="576262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marL="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None/>
              <a:defRPr sz="2400" b="0" i="0" kern="120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None/>
              <a:defRPr sz="2000" b="1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9144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None/>
              <a:defRPr sz="1800" b="1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3716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None/>
              <a:defRPr sz="1600" b="1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18288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None/>
              <a:defRPr sz="1600" b="1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2860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None/>
              <a:defRPr sz="1600" b="1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7432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None/>
              <a:defRPr sz="1600" b="1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2004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None/>
              <a:defRPr sz="1600" b="1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6576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None/>
              <a:defRPr sz="1600" b="1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pPr algn="ctr"/>
            <a:r>
              <a:rPr lang="en-GB" dirty="0" err="1" smtClean="0"/>
              <a:t>Bratva</a:t>
            </a:r>
            <a:r>
              <a:rPr lang="en-GB" dirty="0" smtClean="0"/>
              <a:t> (Russian Mafia) </a:t>
            </a:r>
            <a:endParaRPr lang="en-GB" dirty="0"/>
          </a:p>
        </p:txBody>
      </p:sp>
      <p:pic>
        <p:nvPicPr>
          <p:cNvPr id="20" name="Picture 19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74782" y="2769393"/>
            <a:ext cx="3238095" cy="30571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6053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 few things to consider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Logistical Considerations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lvl="0"/>
            <a:r>
              <a:rPr lang="en-GB" dirty="0"/>
              <a:t>Time frame – the time frame for this paper will be 6</a:t>
            </a:r>
            <a:r>
              <a:rPr lang="en-GB" baseline="30000" dirty="0"/>
              <a:t>th</a:t>
            </a:r>
            <a:r>
              <a:rPr lang="en-GB" dirty="0"/>
              <a:t> of November to the 11</a:t>
            </a:r>
            <a:r>
              <a:rPr lang="en-GB" baseline="30000" dirty="0"/>
              <a:t>th</a:t>
            </a:r>
            <a:r>
              <a:rPr lang="en-GB" dirty="0"/>
              <a:t> of December. This means the deadline for this papers completion will be 6 weeks from the submission of the research proposal. </a:t>
            </a:r>
          </a:p>
          <a:p>
            <a:pPr lvl="0"/>
            <a:r>
              <a:rPr lang="en-GB" dirty="0"/>
              <a:t>Means of accessing the data sources – the difficulty for acquiring the data used in this paper is minimal </a:t>
            </a:r>
            <a:r>
              <a:rPr lang="en-GB" dirty="0" smtClean="0"/>
              <a:t>. Access </a:t>
            </a:r>
            <a:r>
              <a:rPr lang="en-GB" dirty="0"/>
              <a:t>to the data sources will be available </a:t>
            </a:r>
            <a:r>
              <a:rPr lang="en-GB" dirty="0" smtClean="0"/>
              <a:t>24/7. </a:t>
            </a:r>
            <a:endParaRPr lang="en-GB" dirty="0"/>
          </a:p>
          <a:p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 smtClean="0"/>
              <a:t>Ethical Considerations 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pPr lvl="0"/>
            <a:r>
              <a:rPr lang="en-GB" dirty="0"/>
              <a:t>Pirating - Sites that require a form of payment to view the research examples should be used so creators </a:t>
            </a:r>
            <a:r>
              <a:rPr lang="en-GB" dirty="0" smtClean="0"/>
              <a:t>are </a:t>
            </a:r>
            <a:r>
              <a:rPr lang="en-GB" dirty="0"/>
              <a:t>being appropriately compensated for their time and efforts.</a:t>
            </a:r>
          </a:p>
          <a:p>
            <a:r>
              <a:rPr lang="en-GB" dirty="0"/>
              <a:t>Work infringement - any quotes, images, videos or information used that isn’t my own will require appropriate referencing, to give credit to the original source and not be </a:t>
            </a:r>
            <a:r>
              <a:rPr lang="en-GB" dirty="0" smtClean="0"/>
              <a:t>Mistaken </a:t>
            </a:r>
            <a:r>
              <a:rPr lang="en-GB" dirty="0"/>
              <a:t>as my own work.</a:t>
            </a:r>
          </a:p>
        </p:txBody>
      </p:sp>
    </p:spTree>
    <p:extLst>
      <p:ext uri="{BB962C8B-B14F-4D97-AF65-F5344CB8AC3E}">
        <p14:creationId xmlns:p14="http://schemas.microsoft.com/office/powerpoint/2010/main" val="6709978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ctrTitle"/>
          </p:nvPr>
        </p:nvSpPr>
        <p:spPr>
          <a:xfrm>
            <a:off x="1508916" y="1683775"/>
            <a:ext cx="8825658" cy="3329581"/>
          </a:xfrm>
        </p:spPr>
        <p:txBody>
          <a:bodyPr/>
          <a:lstStyle/>
          <a:p>
            <a:pPr algn="ctr"/>
            <a:r>
              <a:rPr lang="en-GB" sz="5400" dirty="0"/>
              <a:t>Proposed </a:t>
            </a:r>
            <a:r>
              <a:rPr lang="en-GB" sz="5400" dirty="0" smtClean="0"/>
              <a:t>Methodology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893297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Oval 73"/>
          <p:cNvSpPr/>
          <p:nvPr/>
        </p:nvSpPr>
        <p:spPr>
          <a:xfrm>
            <a:off x="9433538" y="1321511"/>
            <a:ext cx="2602410" cy="2400656"/>
          </a:xfrm>
          <a:prstGeom prst="ellipse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Methodology</a:t>
            </a:r>
            <a:endParaRPr lang="en-GB" dirty="0"/>
          </a:p>
        </p:txBody>
      </p:sp>
      <p:sp>
        <p:nvSpPr>
          <p:cNvPr id="8" name="Oval 7"/>
          <p:cNvSpPr/>
          <p:nvPr/>
        </p:nvSpPr>
        <p:spPr>
          <a:xfrm>
            <a:off x="503973" y="2020614"/>
            <a:ext cx="2602410" cy="2400656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1233338" y="3036276"/>
            <a:ext cx="18730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interviews</a:t>
            </a:r>
            <a:endParaRPr lang="en-GB" dirty="0"/>
          </a:p>
        </p:txBody>
      </p:sp>
      <p:sp>
        <p:nvSpPr>
          <p:cNvPr id="10" name="Oval 9"/>
          <p:cNvSpPr/>
          <p:nvPr/>
        </p:nvSpPr>
        <p:spPr>
          <a:xfrm>
            <a:off x="3727800" y="1235833"/>
            <a:ext cx="2602410" cy="2400656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4250687" y="2251495"/>
            <a:ext cx="19172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Observation</a:t>
            </a:r>
            <a:endParaRPr lang="en-GB" dirty="0"/>
          </a:p>
        </p:txBody>
      </p:sp>
      <p:sp>
        <p:nvSpPr>
          <p:cNvPr id="12" name="Oval 11"/>
          <p:cNvSpPr/>
          <p:nvPr/>
        </p:nvSpPr>
        <p:spPr>
          <a:xfrm>
            <a:off x="6674434" y="2436161"/>
            <a:ext cx="2602410" cy="2400656"/>
          </a:xfrm>
          <a:prstGeom prst="ellipse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TextBox 12"/>
          <p:cNvSpPr txBox="1"/>
          <p:nvPr/>
        </p:nvSpPr>
        <p:spPr>
          <a:xfrm>
            <a:off x="7080207" y="3467359"/>
            <a:ext cx="21966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Questionnaires </a:t>
            </a:r>
            <a:endParaRPr lang="en-GB" dirty="0"/>
          </a:p>
        </p:txBody>
      </p:sp>
      <p:sp>
        <p:nvSpPr>
          <p:cNvPr id="15" name="TextBox 14"/>
          <p:cNvSpPr txBox="1"/>
          <p:nvPr/>
        </p:nvSpPr>
        <p:spPr>
          <a:xfrm>
            <a:off x="9655332" y="2183912"/>
            <a:ext cx="215326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Documentary Analysis</a:t>
            </a:r>
            <a:endParaRPr lang="en-GB" dirty="0"/>
          </a:p>
        </p:txBody>
      </p:sp>
      <p:sp>
        <p:nvSpPr>
          <p:cNvPr id="16" name="Oval 15"/>
          <p:cNvSpPr/>
          <p:nvPr/>
        </p:nvSpPr>
        <p:spPr>
          <a:xfrm>
            <a:off x="3495172" y="4189880"/>
            <a:ext cx="1486963" cy="1371685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Oval 16"/>
          <p:cNvSpPr/>
          <p:nvPr/>
        </p:nvSpPr>
        <p:spPr>
          <a:xfrm>
            <a:off x="5058815" y="4189880"/>
            <a:ext cx="1486963" cy="1371685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TextBox 17"/>
          <p:cNvSpPr txBox="1"/>
          <p:nvPr/>
        </p:nvSpPr>
        <p:spPr>
          <a:xfrm>
            <a:off x="3433310" y="4669245"/>
            <a:ext cx="1628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quantitative 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4976296" y="4685659"/>
            <a:ext cx="16163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qualitative</a:t>
            </a:r>
          </a:p>
        </p:txBody>
      </p:sp>
      <p:cxnSp>
        <p:nvCxnSpPr>
          <p:cNvPr id="21" name="Straight Arrow Connector 20"/>
          <p:cNvCxnSpPr>
            <a:stCxn id="10" idx="4"/>
            <a:endCxn id="16" idx="0"/>
          </p:cNvCxnSpPr>
          <p:nvPr/>
        </p:nvCxnSpPr>
        <p:spPr>
          <a:xfrm flipH="1">
            <a:off x="4238654" y="3636489"/>
            <a:ext cx="790351" cy="55339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Arrow Connector 22"/>
          <p:cNvCxnSpPr>
            <a:stCxn id="10" idx="4"/>
            <a:endCxn id="17" idx="0"/>
          </p:cNvCxnSpPr>
          <p:nvPr/>
        </p:nvCxnSpPr>
        <p:spPr>
          <a:xfrm>
            <a:off x="5029005" y="3636489"/>
            <a:ext cx="773292" cy="55339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Oval 34"/>
          <p:cNvSpPr/>
          <p:nvPr/>
        </p:nvSpPr>
        <p:spPr>
          <a:xfrm>
            <a:off x="212510" y="5171959"/>
            <a:ext cx="1138520" cy="1050256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6" name="Oval 35"/>
          <p:cNvSpPr/>
          <p:nvPr/>
        </p:nvSpPr>
        <p:spPr>
          <a:xfrm>
            <a:off x="1619189" y="4965991"/>
            <a:ext cx="1732922" cy="1598576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7" name="TextBox 36"/>
          <p:cNvSpPr txBox="1"/>
          <p:nvPr/>
        </p:nvSpPr>
        <p:spPr>
          <a:xfrm>
            <a:off x="-22744" y="5485039"/>
            <a:ext cx="1628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quantitative </a:t>
            </a:r>
          </a:p>
        </p:txBody>
      </p:sp>
      <p:sp>
        <p:nvSpPr>
          <p:cNvPr id="38" name="TextBox 37"/>
          <p:cNvSpPr txBox="1"/>
          <p:nvPr/>
        </p:nvSpPr>
        <p:spPr>
          <a:xfrm>
            <a:off x="1665286" y="5580613"/>
            <a:ext cx="16163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qualitative</a:t>
            </a:r>
          </a:p>
        </p:txBody>
      </p:sp>
      <p:cxnSp>
        <p:nvCxnSpPr>
          <p:cNvPr id="39" name="Straight Arrow Connector 38"/>
          <p:cNvCxnSpPr>
            <a:stCxn id="8" idx="4"/>
            <a:endCxn id="35" idx="0"/>
          </p:cNvCxnSpPr>
          <p:nvPr/>
        </p:nvCxnSpPr>
        <p:spPr>
          <a:xfrm flipH="1">
            <a:off x="781770" y="4421270"/>
            <a:ext cx="1023408" cy="75068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Straight Arrow Connector 39"/>
          <p:cNvCxnSpPr>
            <a:stCxn id="8" idx="4"/>
            <a:endCxn id="36" idx="0"/>
          </p:cNvCxnSpPr>
          <p:nvPr/>
        </p:nvCxnSpPr>
        <p:spPr>
          <a:xfrm>
            <a:off x="1805178" y="4421270"/>
            <a:ext cx="680472" cy="54472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Oval 40"/>
          <p:cNvSpPr/>
          <p:nvPr/>
        </p:nvSpPr>
        <p:spPr>
          <a:xfrm>
            <a:off x="6657908" y="5390208"/>
            <a:ext cx="1486963" cy="1371685"/>
          </a:xfrm>
          <a:prstGeom prst="ellipse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2" name="Oval 41"/>
          <p:cNvSpPr/>
          <p:nvPr/>
        </p:nvSpPr>
        <p:spPr>
          <a:xfrm>
            <a:off x="8346242" y="5591087"/>
            <a:ext cx="1087296" cy="1003002"/>
          </a:xfrm>
          <a:prstGeom prst="ellipse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3" name="TextBox 42"/>
          <p:cNvSpPr txBox="1"/>
          <p:nvPr/>
        </p:nvSpPr>
        <p:spPr>
          <a:xfrm>
            <a:off x="6478967" y="5869573"/>
            <a:ext cx="1628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quantitative </a:t>
            </a:r>
          </a:p>
        </p:txBody>
      </p:sp>
      <p:sp>
        <p:nvSpPr>
          <p:cNvPr id="44" name="TextBox 43"/>
          <p:cNvSpPr txBox="1"/>
          <p:nvPr/>
        </p:nvSpPr>
        <p:spPr>
          <a:xfrm>
            <a:off x="8107708" y="5882405"/>
            <a:ext cx="16163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qualitative</a:t>
            </a:r>
          </a:p>
        </p:txBody>
      </p:sp>
      <p:cxnSp>
        <p:nvCxnSpPr>
          <p:cNvPr id="45" name="Straight Arrow Connector 44"/>
          <p:cNvCxnSpPr>
            <a:stCxn id="12" idx="4"/>
            <a:endCxn id="41" idx="0"/>
          </p:cNvCxnSpPr>
          <p:nvPr/>
        </p:nvCxnSpPr>
        <p:spPr>
          <a:xfrm flipH="1">
            <a:off x="7401390" y="4836817"/>
            <a:ext cx="574249" cy="55339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Straight Arrow Connector 45"/>
          <p:cNvCxnSpPr>
            <a:stCxn id="12" idx="4"/>
            <a:endCxn id="42" idx="0"/>
          </p:cNvCxnSpPr>
          <p:nvPr/>
        </p:nvCxnSpPr>
        <p:spPr>
          <a:xfrm>
            <a:off x="7975639" y="4836817"/>
            <a:ext cx="914251" cy="75427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684424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4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105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0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11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2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4" grpId="0" animBg="1"/>
      <p:bldP spid="8" grpId="0" animBg="1"/>
      <p:bldP spid="9" grpId="0"/>
      <p:bldP spid="10" grpId="0" animBg="1"/>
      <p:bldP spid="11" grpId="0"/>
      <p:bldP spid="12" grpId="0" animBg="1"/>
      <p:bldP spid="13" grpId="0"/>
      <p:bldP spid="15" grpId="0"/>
      <p:bldP spid="16" grpId="0" animBg="1"/>
      <p:bldP spid="17" grpId="0" animBg="1"/>
      <p:bldP spid="18" grpId="0"/>
      <p:bldP spid="19" grpId="0"/>
      <p:bldP spid="35" grpId="0" animBg="1"/>
      <p:bldP spid="36" grpId="0" animBg="1"/>
      <p:bldP spid="37" grpId="0"/>
      <p:bldP spid="38" grpId="0"/>
      <p:bldP spid="41" grpId="0" animBg="1"/>
      <p:bldP spid="42" grpId="0" animBg="1"/>
      <p:bldP spid="43" grpId="0"/>
      <p:bldP spid="4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040" y="2797711"/>
            <a:ext cx="9404723" cy="1400530"/>
          </a:xfrm>
        </p:spPr>
        <p:txBody>
          <a:bodyPr/>
          <a:lstStyle/>
          <a:p>
            <a:pPr algn="ctr"/>
            <a:r>
              <a:rPr lang="en-GB" sz="5400" dirty="0"/>
              <a:t>Definition of proposed outcomes</a:t>
            </a:r>
          </a:p>
        </p:txBody>
      </p:sp>
    </p:spTree>
    <p:extLst>
      <p:ext uri="{BB962C8B-B14F-4D97-AF65-F5344CB8AC3E}">
        <p14:creationId xmlns:p14="http://schemas.microsoft.com/office/powerpoint/2010/main" val="30491943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will I be collecting?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 smtClean="0"/>
              <a:t>Answers to the questions posed at the start from each research example </a:t>
            </a:r>
          </a:p>
          <a:p>
            <a:endParaRPr lang="en-GB" dirty="0"/>
          </a:p>
          <a:p>
            <a:r>
              <a:rPr lang="en-GB" dirty="0" smtClean="0"/>
              <a:t>These answers will then be compared to the answers from the real life counterpart and compared</a:t>
            </a:r>
          </a:p>
          <a:p>
            <a:endParaRPr lang="en-GB" dirty="0"/>
          </a:p>
          <a:p>
            <a:r>
              <a:rPr lang="en-GB" dirty="0" smtClean="0"/>
              <a:t>A star rating will be given to each research example based on how accurate it is to its real life counterpart</a:t>
            </a:r>
          </a:p>
          <a:p>
            <a:endParaRPr lang="en-GB" dirty="0"/>
          </a:p>
          <a:p>
            <a:r>
              <a:rPr lang="en-GB" dirty="0" smtClean="0"/>
              <a:t>Based on how well each series scores will give the average for how well the mafia theme is represented in the animation industry </a:t>
            </a:r>
          </a:p>
          <a:p>
            <a:endParaRPr lang="en-GB" dirty="0"/>
          </a:p>
          <a:p>
            <a:r>
              <a:rPr lang="en-GB" dirty="0" smtClean="0"/>
              <a:t>Which will in turn answer the question that this paper was conceptualised 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90203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/>
              <a:t>Bibliography 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 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32500" lnSpcReduction="20000"/>
          </a:bodyPr>
          <a:lstStyle/>
          <a:p>
            <a:pPr lvl="0"/>
            <a:r>
              <a:rPr lang="en-GB" dirty="0" err="1" smtClean="0"/>
              <a:t>Abadinsky</a:t>
            </a:r>
            <a:r>
              <a:rPr lang="en-GB" dirty="0"/>
              <a:t>, H. (1981). </a:t>
            </a:r>
            <a:r>
              <a:rPr lang="en-GB" i="1" dirty="0"/>
              <a:t>Mafia in America - An Oral History</a:t>
            </a:r>
            <a:r>
              <a:rPr lang="en-GB" dirty="0"/>
              <a:t>. 2nd ed. Westport: </a:t>
            </a:r>
            <a:r>
              <a:rPr lang="en-GB" dirty="0" err="1"/>
              <a:t>Praeger</a:t>
            </a:r>
            <a:r>
              <a:rPr lang="en-GB" dirty="0"/>
              <a:t> Publishers</a:t>
            </a:r>
            <a:r>
              <a:rPr lang="en-GB" dirty="0" smtClean="0"/>
              <a:t>.</a:t>
            </a:r>
            <a:endParaRPr lang="en-GB" dirty="0"/>
          </a:p>
          <a:p>
            <a:pPr lvl="0"/>
            <a:r>
              <a:rPr lang="en-GB" dirty="0"/>
              <a:t>Albanese, J. (2004). North American Organised Crime. </a:t>
            </a:r>
            <a:r>
              <a:rPr lang="en-GB" i="1" dirty="0"/>
              <a:t>Global Crime</a:t>
            </a:r>
            <a:r>
              <a:rPr lang="en-GB" dirty="0"/>
              <a:t>, [online] 6(1), pp.8-18. Available at: </a:t>
            </a:r>
            <a:r>
              <a:rPr lang="en-GB" u="sng" dirty="0">
                <a:hlinkClick r:id="rId2"/>
              </a:rPr>
              <a:t>https://www.tandfonline.com/doi/abs/10.1080/1744057042000297945?src=recsys</a:t>
            </a:r>
            <a:r>
              <a:rPr lang="en-GB" dirty="0"/>
              <a:t> [Accessed 3 Nov. 2018</a:t>
            </a:r>
            <a:r>
              <a:rPr lang="en-GB" dirty="0" smtClean="0"/>
              <a:t>].</a:t>
            </a:r>
            <a:endParaRPr lang="en-GB" dirty="0"/>
          </a:p>
          <a:p>
            <a:pPr lvl="0"/>
            <a:r>
              <a:rPr lang="en-GB" dirty="0"/>
              <a:t>Crunchyroll. 2006. REBORN!. [ONLINE] Available at: </a:t>
            </a:r>
            <a:r>
              <a:rPr lang="en-GB" u="sng" dirty="0">
                <a:hlinkClick r:id="rId3"/>
              </a:rPr>
              <a:t>https://www.crunchyroll.com/reborn</a:t>
            </a:r>
            <a:r>
              <a:rPr lang="en-GB" dirty="0"/>
              <a:t>. [Accessed 21 October 2018</a:t>
            </a:r>
            <a:r>
              <a:rPr lang="en-GB" dirty="0" smtClean="0"/>
              <a:t>].</a:t>
            </a:r>
            <a:endParaRPr lang="en-GB" dirty="0"/>
          </a:p>
          <a:p>
            <a:pPr lvl="0"/>
            <a:r>
              <a:rPr lang="en-GB" dirty="0"/>
              <a:t>Crunchyroll. 2006. </a:t>
            </a:r>
            <a:r>
              <a:rPr lang="en-GB" dirty="0" err="1"/>
              <a:t>Baccano</a:t>
            </a:r>
            <a:r>
              <a:rPr lang="en-GB" dirty="0"/>
              <a:t>. [ONLINE] Available at: </a:t>
            </a:r>
            <a:r>
              <a:rPr lang="en-GB" u="sng" dirty="0">
                <a:hlinkClick r:id="rId4"/>
              </a:rPr>
              <a:t>https://www.crunchyroll.com/library/Baccano</a:t>
            </a:r>
            <a:r>
              <a:rPr lang="en-GB" dirty="0"/>
              <a:t>. [Accessed 21 October 2018</a:t>
            </a:r>
            <a:r>
              <a:rPr lang="en-GB" dirty="0" smtClean="0"/>
              <a:t>].</a:t>
            </a:r>
            <a:endParaRPr lang="en-GB" dirty="0"/>
          </a:p>
          <a:p>
            <a:pPr lvl="0"/>
            <a:r>
              <a:rPr lang="en-GB" dirty="0"/>
              <a:t>Crunchyroll. 2006. La </a:t>
            </a:r>
            <a:r>
              <a:rPr lang="en-GB" dirty="0" err="1"/>
              <a:t>storia</a:t>
            </a:r>
            <a:r>
              <a:rPr lang="en-GB" dirty="0"/>
              <a:t> </a:t>
            </a:r>
            <a:r>
              <a:rPr lang="en-GB" dirty="0" err="1"/>
              <a:t>della</a:t>
            </a:r>
            <a:r>
              <a:rPr lang="en-GB" dirty="0"/>
              <a:t> Arcana </a:t>
            </a:r>
            <a:r>
              <a:rPr lang="en-GB" dirty="0" err="1"/>
              <a:t>Famiglia</a:t>
            </a:r>
            <a:r>
              <a:rPr lang="en-GB" dirty="0"/>
              <a:t>. [ONLINE] Available at: </a:t>
            </a:r>
            <a:r>
              <a:rPr lang="en-GB" u="sng" dirty="0">
                <a:hlinkClick r:id="rId5"/>
              </a:rPr>
              <a:t>https://www.crunchyroll.com/la-storia-della-arcana-famiglia</a:t>
            </a:r>
            <a:r>
              <a:rPr lang="en-GB" dirty="0"/>
              <a:t>. [Accessed 21 October 2018</a:t>
            </a:r>
            <a:r>
              <a:rPr lang="en-GB" dirty="0" smtClean="0"/>
              <a:t>].</a:t>
            </a:r>
            <a:endParaRPr lang="en-GB" dirty="0"/>
          </a:p>
          <a:p>
            <a:pPr lvl="0"/>
            <a:r>
              <a:rPr lang="en-GB" dirty="0"/>
              <a:t>Crunchyroll. 2006. </a:t>
            </a:r>
            <a:r>
              <a:rPr lang="en-GB" dirty="0" err="1"/>
              <a:t>Bungo</a:t>
            </a:r>
            <a:r>
              <a:rPr lang="en-GB" dirty="0"/>
              <a:t> Stray Dogs. [ONLINE] Available at: </a:t>
            </a:r>
            <a:r>
              <a:rPr lang="en-GB" u="sng" dirty="0">
                <a:hlinkClick r:id="rId6"/>
              </a:rPr>
              <a:t>https://www.crunchyroll.com/bungo-stray-dogs</a:t>
            </a:r>
            <a:r>
              <a:rPr lang="en-GB" dirty="0"/>
              <a:t>. [Accessed 21 October 2018</a:t>
            </a:r>
            <a:r>
              <a:rPr lang="en-GB" dirty="0" smtClean="0"/>
              <a:t>].</a:t>
            </a:r>
            <a:endParaRPr lang="en-GB" dirty="0"/>
          </a:p>
          <a:p>
            <a:pPr lvl="0"/>
            <a:r>
              <a:rPr lang="en-GB" dirty="0"/>
              <a:t>Crunchyroll. 2006. 91 Days. [ONLINE] Available at: </a:t>
            </a:r>
            <a:r>
              <a:rPr lang="en-GB" u="sng" dirty="0">
                <a:hlinkClick r:id="rId7"/>
              </a:rPr>
              <a:t>https://www.crunchyroll.com/91-days</a:t>
            </a:r>
            <a:r>
              <a:rPr lang="en-GB" dirty="0"/>
              <a:t>. [Accessed 21 October 2018</a:t>
            </a:r>
            <a:r>
              <a:rPr lang="en-GB" dirty="0" smtClean="0"/>
              <a:t>].</a:t>
            </a:r>
            <a:endParaRPr lang="en-GB" dirty="0"/>
          </a:p>
          <a:p>
            <a:pPr lvl="0"/>
            <a:r>
              <a:rPr lang="en-GB" dirty="0"/>
              <a:t>Dickie, J. (2018). </a:t>
            </a:r>
            <a:r>
              <a:rPr lang="en-GB" i="1" dirty="0"/>
              <a:t>Cosa Nostra</a:t>
            </a:r>
            <a:r>
              <a:rPr lang="en-GB" dirty="0"/>
              <a:t>. [image] Available at: </a:t>
            </a:r>
            <a:r>
              <a:rPr lang="en-GB" u="sng" dirty="0">
                <a:hlinkClick r:id="rId8"/>
              </a:rPr>
              <a:t>https://www.amazon.co.uk/Cosa-Nostra-History-Sicilian-Mafia/dp/034093526X</a:t>
            </a:r>
            <a:r>
              <a:rPr lang="en-GB" dirty="0"/>
              <a:t> [Accessed 3 Nov. 2018</a:t>
            </a:r>
            <a:r>
              <a:rPr lang="en-GB" dirty="0" smtClean="0"/>
              <a:t>].</a:t>
            </a:r>
            <a:endParaRPr lang="en-GB" dirty="0"/>
          </a:p>
          <a:p>
            <a:pPr lvl="0"/>
            <a:r>
              <a:rPr lang="en-GB" dirty="0"/>
              <a:t>Gambetta, D. (1996). </a:t>
            </a:r>
            <a:r>
              <a:rPr lang="en-GB" i="1" dirty="0"/>
              <a:t>The Sicilian Mafia</a:t>
            </a:r>
            <a:r>
              <a:rPr lang="en-GB" dirty="0"/>
              <a:t>. 3rd ed. Cambridge, Mass.: Harvard University </a:t>
            </a:r>
            <a:r>
              <a:rPr lang="en-GB" dirty="0" smtClean="0"/>
              <a:t>Press</a:t>
            </a:r>
            <a:endParaRPr lang="en-GB" dirty="0"/>
          </a:p>
          <a:p>
            <a:pPr lvl="0"/>
            <a:r>
              <a:rPr lang="en-GB" dirty="0"/>
              <a:t>Hill, P. (2004). The Changing Face of the Yakuza. </a:t>
            </a:r>
            <a:r>
              <a:rPr lang="en-GB" i="1" dirty="0"/>
              <a:t>Global Crime</a:t>
            </a:r>
            <a:r>
              <a:rPr lang="en-GB" dirty="0"/>
              <a:t>, [online] 6(1), pp.97-116. Available at: </a:t>
            </a:r>
            <a:r>
              <a:rPr lang="en-GB" u="sng" dirty="0">
                <a:hlinkClick r:id="rId9"/>
              </a:rPr>
              <a:t>https://www.tandfonline.com/doi/abs/10.1080/1744057042000297007</a:t>
            </a:r>
            <a:r>
              <a:rPr lang="en-GB" dirty="0"/>
              <a:t> [Accessed 3 Nov. 2018].</a:t>
            </a:r>
          </a:p>
          <a:p>
            <a:r>
              <a:rPr lang="en-GB" dirty="0"/>
              <a:t> </a:t>
            </a:r>
            <a:r>
              <a:rPr lang="en-GB" dirty="0" smtClean="0"/>
              <a:t>ill</a:t>
            </a:r>
            <a:r>
              <a:rPr lang="en-GB" dirty="0"/>
              <a:t>, P. (2006). </a:t>
            </a:r>
            <a:r>
              <a:rPr lang="en-GB" i="1" dirty="0"/>
              <a:t>The Japanese mafia</a:t>
            </a:r>
            <a:r>
              <a:rPr lang="en-GB" dirty="0"/>
              <a:t>. 2nd ed. Oxford: Oxford University Press</a:t>
            </a:r>
            <a:r>
              <a:rPr lang="en-GB" dirty="0" smtClean="0"/>
              <a:t>.</a:t>
            </a:r>
            <a:endParaRPr lang="en-GB" dirty="0"/>
          </a:p>
          <a:p>
            <a:pPr lvl="0"/>
            <a:r>
              <a:rPr lang="en-GB" dirty="0"/>
              <a:t>Illusion </a:t>
            </a:r>
            <a:r>
              <a:rPr lang="en-GB" dirty="0" err="1"/>
              <a:t>Softworks</a:t>
            </a:r>
            <a:r>
              <a:rPr lang="en-GB" dirty="0"/>
              <a:t> (2018). </a:t>
            </a:r>
            <a:r>
              <a:rPr lang="en-GB" i="1" dirty="0"/>
              <a:t>the word mafia with a silhouetted gangster by the side</a:t>
            </a:r>
            <a:r>
              <a:rPr lang="en-GB" dirty="0"/>
              <a:t>. [image] Available at: </a:t>
            </a:r>
            <a:r>
              <a:rPr lang="en-GB" u="sng" dirty="0">
                <a:hlinkClick r:id="rId10"/>
              </a:rPr>
              <a:t>https://store.steampowered.com/app/40990/Mafia/</a:t>
            </a:r>
            <a:r>
              <a:rPr lang="en-GB" dirty="0"/>
              <a:t> [Accessed 3 Nov. 2018</a:t>
            </a:r>
            <a:r>
              <a:rPr lang="en-GB" dirty="0" smtClean="0"/>
              <a:t>].</a:t>
            </a:r>
            <a:endParaRPr lang="en-GB" dirty="0"/>
          </a:p>
          <a:p>
            <a:pPr lvl="0"/>
            <a:r>
              <a:rPr lang="en-GB" dirty="0"/>
              <a:t>Kaplan, D. and </a:t>
            </a:r>
            <a:r>
              <a:rPr lang="en-GB" dirty="0" err="1"/>
              <a:t>Dubro</a:t>
            </a:r>
            <a:r>
              <a:rPr lang="en-GB" dirty="0"/>
              <a:t>, A. (2003). </a:t>
            </a:r>
            <a:r>
              <a:rPr lang="en-GB" i="1" dirty="0"/>
              <a:t>Yakuza</a:t>
            </a:r>
            <a:r>
              <a:rPr lang="en-GB" dirty="0"/>
              <a:t>. 7th ed. London: Robert Hale</a:t>
            </a:r>
            <a:r>
              <a:rPr lang="en-GB" dirty="0" smtClean="0"/>
              <a:t>.</a:t>
            </a:r>
            <a:endParaRPr lang="en-GB" dirty="0"/>
          </a:p>
          <a:p>
            <a:pPr lvl="0"/>
            <a:r>
              <a:rPr lang="en-GB" dirty="0"/>
              <a:t>Paoli, L. (2004). Italian Organised Crime: Mafia Associations and Criminal Enterprises. </a:t>
            </a:r>
            <a:r>
              <a:rPr lang="en-GB" i="1" dirty="0"/>
              <a:t>Global Crime</a:t>
            </a:r>
            <a:r>
              <a:rPr lang="en-GB" dirty="0"/>
              <a:t>, [online] 6(1), pp.19-31. Available at: </a:t>
            </a:r>
            <a:r>
              <a:rPr lang="en-GB" u="sng" dirty="0">
                <a:hlinkClick r:id="rId11"/>
              </a:rPr>
              <a:t>https://www.tandfonline.com/doi/abs/10.1080/1744057042000297954</a:t>
            </a:r>
            <a:r>
              <a:rPr lang="en-GB" dirty="0"/>
              <a:t> [Accessed 3 Nov. 2018].</a:t>
            </a:r>
          </a:p>
          <a:p>
            <a:r>
              <a:rPr lang="en-GB" dirty="0"/>
              <a:t> </a:t>
            </a:r>
            <a:r>
              <a:rPr lang="en-GB" dirty="0" smtClean="0"/>
              <a:t>Paoli</a:t>
            </a:r>
            <a:r>
              <a:rPr lang="en-GB" dirty="0"/>
              <a:t>, L. (2007). Mafia and organised crime in Italy: The unacknowledged successes of law enforcement. </a:t>
            </a:r>
            <a:r>
              <a:rPr lang="en-GB" i="1" dirty="0"/>
              <a:t>West European Politics</a:t>
            </a:r>
            <a:r>
              <a:rPr lang="en-GB" dirty="0"/>
              <a:t>, [online] 30(4), pp.854-880. Available at: </a:t>
            </a:r>
            <a:r>
              <a:rPr lang="en-GB" u="sng" dirty="0">
                <a:hlinkClick r:id="rId12"/>
              </a:rPr>
              <a:t>https://www.tandfonline.com/doi/full/10.1080/01402380701500330?src=recsys</a:t>
            </a:r>
            <a:r>
              <a:rPr lang="en-GB" dirty="0"/>
              <a:t> [Accessed 3 Nov. 2018</a:t>
            </a:r>
            <a:r>
              <a:rPr lang="en-GB" dirty="0" smtClean="0"/>
              <a:t>].</a:t>
            </a:r>
            <a:endParaRPr lang="en-GB" dirty="0"/>
          </a:p>
          <a:p>
            <a:pPr lvl="0"/>
            <a:r>
              <a:rPr lang="en-GB" dirty="0"/>
              <a:t>Paoli, L. (2008). </a:t>
            </a:r>
            <a:r>
              <a:rPr lang="en-GB" i="1" dirty="0"/>
              <a:t>Mafia brotherhoods</a:t>
            </a:r>
            <a:r>
              <a:rPr lang="en-GB" dirty="0"/>
              <a:t>. 11th ed. Oxford: Oxford University Press</a:t>
            </a:r>
            <a:r>
              <a:rPr lang="en-GB" dirty="0" smtClean="0"/>
              <a:t>.</a:t>
            </a:r>
            <a:endParaRPr lang="en-GB" dirty="0"/>
          </a:p>
          <a:p>
            <a:pPr lvl="0"/>
            <a:r>
              <a:rPr lang="en-GB" dirty="0"/>
              <a:t>Scaglione, A. (2016). Cosa Nostra and Camorra: illegal activities and organisational structures. </a:t>
            </a:r>
            <a:r>
              <a:rPr lang="en-GB" i="1" dirty="0"/>
              <a:t>Global Crime</a:t>
            </a:r>
            <a:r>
              <a:rPr lang="en-GB" dirty="0"/>
              <a:t>, [online] 17(1), pp.60-78. Available at: </a:t>
            </a:r>
            <a:r>
              <a:rPr lang="en-GB" u="sng" dirty="0">
                <a:hlinkClick r:id="rId13"/>
              </a:rPr>
              <a:t>https://www.tandfonline.com/doi/full/10.1080/17440572.2015.1114919?src=recsys</a:t>
            </a:r>
            <a:r>
              <a:rPr lang="en-GB" dirty="0"/>
              <a:t> [Accessed 3 Nov. 2018].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754647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0795" y="3033686"/>
            <a:ext cx="9404723" cy="1400530"/>
          </a:xfrm>
        </p:spPr>
        <p:txBody>
          <a:bodyPr/>
          <a:lstStyle/>
          <a:p>
            <a:pPr algn="ctr"/>
            <a:r>
              <a:rPr lang="en-GB" dirty="0" smtClean="0"/>
              <a:t>Questions?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857079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310</TotalTime>
  <Words>479</Words>
  <Application>Microsoft Office PowerPoint</Application>
  <PresentationFormat>Widescreen</PresentationFormat>
  <Paragraphs>94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Arial</vt:lpstr>
      <vt:lpstr>Century Gothic</vt:lpstr>
      <vt:lpstr>Wingdings 3</vt:lpstr>
      <vt:lpstr>Ion</vt:lpstr>
      <vt:lpstr>Representation of the Mafia in the Animation Industry </vt:lpstr>
      <vt:lpstr>Goals of the paper</vt:lpstr>
      <vt:lpstr>keywords</vt:lpstr>
      <vt:lpstr>Checking the Accuracy </vt:lpstr>
      <vt:lpstr>Project Specific Research</vt:lpstr>
      <vt:lpstr>Questions</vt:lpstr>
      <vt:lpstr>Critical and contextual review </vt:lpstr>
      <vt:lpstr>Mafia History </vt:lpstr>
      <vt:lpstr>Variations of the mafia</vt:lpstr>
      <vt:lpstr>A few things to consider</vt:lpstr>
      <vt:lpstr>Proposed Methodology </vt:lpstr>
      <vt:lpstr>Methodology</vt:lpstr>
      <vt:lpstr>Definition of proposed outcomes</vt:lpstr>
      <vt:lpstr>What will I be collecting?</vt:lpstr>
      <vt:lpstr>Bibliography    </vt:lpstr>
      <vt:lpstr>Questions?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Representation of the Mafia in the Animation Industry</dc:title>
  <dc:creator>Liam Coghlin (P144508)</dc:creator>
  <cp:lastModifiedBy>liam coghlin</cp:lastModifiedBy>
  <cp:revision>22</cp:revision>
  <dcterms:created xsi:type="dcterms:W3CDTF">2018-11-05T10:57:22Z</dcterms:created>
  <dcterms:modified xsi:type="dcterms:W3CDTF">2018-11-05T19:26:43Z</dcterms:modified>
</cp:coreProperties>
</file>