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6" r:id="rId1"/>
  </p:sldMasterIdLst>
  <p:sldIdLst>
    <p:sldId id="256" r:id="rId2"/>
    <p:sldId id="261" r:id="rId3"/>
    <p:sldId id="266" r:id="rId4"/>
    <p:sldId id="259" r:id="rId5"/>
    <p:sldId id="267" r:id="rId6"/>
    <p:sldId id="268" r:id="rId7"/>
    <p:sldId id="262" r:id="rId8"/>
    <p:sldId id="263" r:id="rId9"/>
    <p:sldId id="269"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3" d="100"/>
          <a:sy n="113" d="100"/>
        </p:scale>
        <p:origin x="43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11/18/2021</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2174962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11/18/2021</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22499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11/18/2021</a:t>
            </a:fld>
            <a:endParaRPr lang="en-US" dirty="0"/>
          </a:p>
        </p:txBody>
      </p:sp>
    </p:spTree>
    <p:extLst>
      <p:ext uri="{BB962C8B-B14F-4D97-AF65-F5344CB8AC3E}">
        <p14:creationId xmlns:p14="http://schemas.microsoft.com/office/powerpoint/2010/main" val="2853652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11/18/2021</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533678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11/18/2021</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49320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11/18/2021</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173025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11/18/2021</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377593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11/18/2021</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62216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11/18/2021</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964672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11/18/2021</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0622921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11/18/2021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132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11/18/2021</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7182214"/>
      </p:ext>
    </p:extLst>
  </p:cSld>
  <p:clrMap bg1="lt1" tx1="dk1" bg2="lt2" tx2="dk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79" r:id="rId6"/>
    <p:sldLayoutId id="2147483875" r:id="rId7"/>
    <p:sldLayoutId id="2147483876" r:id="rId8"/>
    <p:sldLayoutId id="2147483877" r:id="rId9"/>
    <p:sldLayoutId id="2147483878" r:id="rId10"/>
    <p:sldLayoutId id="2147483880"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74" name="Rectangle 73">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A638BBC-78A2-4E7D-97AB-7219F753ECF3}"/>
              </a:ext>
            </a:extLst>
          </p:cNvPr>
          <p:cNvSpPr txBox="1"/>
          <p:nvPr/>
        </p:nvSpPr>
        <p:spPr>
          <a:xfrm>
            <a:off x="6095999" y="1346268"/>
            <a:ext cx="5618431" cy="3285207"/>
          </a:xfrm>
          <a:prstGeom prst="rect">
            <a:avLst/>
          </a:prstGeom>
        </p:spPr>
        <p:txBody>
          <a:bodyPr vert="horz" lIns="109728" tIns="109728" rIns="109728" bIns="91440" rtlCol="0" anchor="b">
            <a:normAutofit/>
          </a:bodyPr>
          <a:lstStyle/>
          <a:p>
            <a:pPr>
              <a:lnSpc>
                <a:spcPct val="110000"/>
              </a:lnSpc>
              <a:spcBef>
                <a:spcPct val="0"/>
              </a:spcBef>
              <a:spcAft>
                <a:spcPts val="600"/>
              </a:spcAft>
            </a:pPr>
            <a:r>
              <a:rPr lang="en-US" sz="4200" b="1" spc="150" dirty="0">
                <a:solidFill>
                  <a:schemeClr val="bg1"/>
                </a:solidFill>
                <a:latin typeface="+mj-lt"/>
                <a:ea typeface="+mj-ea"/>
                <a:cs typeface="+mj-cs"/>
              </a:rPr>
              <a:t>Machine learning User behavior prediction and QoE</a:t>
            </a:r>
          </a:p>
        </p:txBody>
      </p:sp>
      <p:sp>
        <p:nvSpPr>
          <p:cNvPr id="6" name="TextBox 5">
            <a:extLst>
              <a:ext uri="{FF2B5EF4-FFF2-40B4-BE49-F238E27FC236}">
                <a16:creationId xmlns:a16="http://schemas.microsoft.com/office/drawing/2014/main" id="{9A0A2F30-FE5C-4D70-BA2C-782C3E0B0959}"/>
              </a:ext>
            </a:extLst>
          </p:cNvPr>
          <p:cNvSpPr txBox="1"/>
          <p:nvPr/>
        </p:nvSpPr>
        <p:spPr>
          <a:xfrm>
            <a:off x="9530000" y="5793067"/>
            <a:ext cx="2028305" cy="369332"/>
          </a:xfrm>
          <a:prstGeom prst="rect">
            <a:avLst/>
          </a:prstGeom>
          <a:noFill/>
        </p:spPr>
        <p:txBody>
          <a:bodyPr wrap="square" rtlCol="0">
            <a:spAutoFit/>
          </a:bodyPr>
          <a:lstStyle/>
          <a:p>
            <a:r>
              <a:rPr lang="en-US" dirty="0">
                <a:solidFill>
                  <a:schemeClr val="bg1">
                    <a:lumMod val="95000"/>
                  </a:schemeClr>
                </a:solidFill>
              </a:rPr>
              <a:t>Kamen Todorov</a:t>
            </a:r>
          </a:p>
        </p:txBody>
      </p:sp>
      <p:sp>
        <p:nvSpPr>
          <p:cNvPr id="7" name="TextBox 6">
            <a:extLst>
              <a:ext uri="{FF2B5EF4-FFF2-40B4-BE49-F238E27FC236}">
                <a16:creationId xmlns:a16="http://schemas.microsoft.com/office/drawing/2014/main" id="{7573CA38-D2DE-439E-B106-47B5571A3F37}"/>
              </a:ext>
            </a:extLst>
          </p:cNvPr>
          <p:cNvSpPr txBox="1"/>
          <p:nvPr/>
        </p:nvSpPr>
        <p:spPr>
          <a:xfrm>
            <a:off x="9530001" y="6112944"/>
            <a:ext cx="2156843" cy="276999"/>
          </a:xfrm>
          <a:prstGeom prst="rect">
            <a:avLst/>
          </a:prstGeom>
          <a:noFill/>
        </p:spPr>
        <p:txBody>
          <a:bodyPr wrap="square" rtlCol="0">
            <a:spAutoFit/>
          </a:bodyPr>
          <a:lstStyle/>
          <a:p>
            <a:r>
              <a:rPr lang="en-US" sz="1200" i="1" dirty="0">
                <a:solidFill>
                  <a:schemeClr val="bg1">
                    <a:lumMod val="95000"/>
                  </a:schemeClr>
                </a:solidFill>
              </a:rPr>
              <a:t>supervisor: Terry Walcott</a:t>
            </a:r>
          </a:p>
        </p:txBody>
      </p:sp>
      <p:sp>
        <p:nvSpPr>
          <p:cNvPr id="36" name="TextBox 35">
            <a:extLst>
              <a:ext uri="{FF2B5EF4-FFF2-40B4-BE49-F238E27FC236}">
                <a16:creationId xmlns:a16="http://schemas.microsoft.com/office/drawing/2014/main" id="{67FB9FE3-CF9E-44B6-BCA7-D91521C775DE}"/>
              </a:ext>
            </a:extLst>
          </p:cNvPr>
          <p:cNvSpPr txBox="1"/>
          <p:nvPr/>
        </p:nvSpPr>
        <p:spPr>
          <a:xfrm>
            <a:off x="10608424" y="6389948"/>
            <a:ext cx="1055717" cy="276999"/>
          </a:xfrm>
          <a:prstGeom prst="rect">
            <a:avLst/>
          </a:prstGeom>
          <a:noFill/>
        </p:spPr>
        <p:txBody>
          <a:bodyPr wrap="square" rtlCol="0">
            <a:spAutoFit/>
          </a:bodyPr>
          <a:lstStyle/>
          <a:p>
            <a:r>
              <a:rPr lang="en-US" sz="1200" i="1" dirty="0">
                <a:solidFill>
                  <a:schemeClr val="bg1">
                    <a:lumMod val="95000"/>
                  </a:schemeClr>
                </a:solidFill>
              </a:rPr>
              <a:t>18.11.2021</a:t>
            </a:r>
          </a:p>
        </p:txBody>
      </p:sp>
    </p:spTree>
    <p:extLst>
      <p:ext uri="{BB962C8B-B14F-4D97-AF65-F5344CB8AC3E}">
        <p14:creationId xmlns:p14="http://schemas.microsoft.com/office/powerpoint/2010/main" val="2223208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74" name="Rectangle 73">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DBC4FE3-90B8-400A-84DF-F0EE376C8FBB}"/>
              </a:ext>
            </a:extLst>
          </p:cNvPr>
          <p:cNvSpPr txBox="1"/>
          <p:nvPr/>
        </p:nvSpPr>
        <p:spPr>
          <a:xfrm>
            <a:off x="8214048" y="2162956"/>
            <a:ext cx="3897087" cy="2532087"/>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Table of contents</a:t>
            </a:r>
          </a:p>
        </p:txBody>
      </p:sp>
      <p:sp>
        <p:nvSpPr>
          <p:cNvPr id="2" name="TextBox 1">
            <a:extLst>
              <a:ext uri="{FF2B5EF4-FFF2-40B4-BE49-F238E27FC236}">
                <a16:creationId xmlns:a16="http://schemas.microsoft.com/office/drawing/2014/main" id="{A616CB6A-5D5E-4353-A17F-31D6B61EC806}"/>
              </a:ext>
            </a:extLst>
          </p:cNvPr>
          <p:cNvSpPr txBox="1"/>
          <p:nvPr/>
        </p:nvSpPr>
        <p:spPr>
          <a:xfrm>
            <a:off x="964278" y="1843949"/>
            <a:ext cx="2978218" cy="2862322"/>
          </a:xfrm>
          <a:prstGeom prst="rect">
            <a:avLst/>
          </a:prstGeom>
          <a:noFill/>
        </p:spPr>
        <p:txBody>
          <a:bodyPr wrap="square" rtlCol="0">
            <a:spAutoFit/>
          </a:bodyPr>
          <a:lstStyle/>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Abstract</a:t>
            </a:r>
          </a:p>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Introduction</a:t>
            </a:r>
          </a:p>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Motivation</a:t>
            </a:r>
          </a:p>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Aims and Objectives</a:t>
            </a:r>
          </a:p>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Gantt chart</a:t>
            </a:r>
          </a:p>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Literature review</a:t>
            </a:r>
          </a:p>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Methodology</a:t>
            </a:r>
          </a:p>
          <a:p>
            <a:pPr marL="342900" indent="-342900">
              <a:buFont typeface="Arial" panose="020B0604020202020204" pitchFamily="34" charset="0"/>
              <a:buChar char="•"/>
            </a:pPr>
            <a:r>
              <a:rPr lang="en-US" sz="2000" dirty="0">
                <a:solidFill>
                  <a:schemeClr val="bg1">
                    <a:lumMod val="95000"/>
                  </a:schemeClr>
                </a:solidFill>
                <a:latin typeface="Constantia" panose="02030602050306030303" pitchFamily="18" charset="0"/>
              </a:rPr>
              <a:t>References and Bibliography</a:t>
            </a:r>
          </a:p>
        </p:txBody>
      </p:sp>
    </p:spTree>
    <p:extLst>
      <p:ext uri="{BB962C8B-B14F-4D97-AF65-F5344CB8AC3E}">
        <p14:creationId xmlns:p14="http://schemas.microsoft.com/office/powerpoint/2010/main" val="3891337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74" name="Rectangle 73">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DBC4FE3-90B8-400A-84DF-F0EE376C8FBB}"/>
              </a:ext>
            </a:extLst>
          </p:cNvPr>
          <p:cNvSpPr txBox="1"/>
          <p:nvPr/>
        </p:nvSpPr>
        <p:spPr>
          <a:xfrm>
            <a:off x="7691533" y="1959428"/>
            <a:ext cx="5618431" cy="1599026"/>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Abstract</a:t>
            </a:r>
          </a:p>
        </p:txBody>
      </p:sp>
      <p:sp>
        <p:nvSpPr>
          <p:cNvPr id="8" name="TextBox 7">
            <a:extLst>
              <a:ext uri="{FF2B5EF4-FFF2-40B4-BE49-F238E27FC236}">
                <a16:creationId xmlns:a16="http://schemas.microsoft.com/office/drawing/2014/main" id="{0B153911-6897-435E-AF2C-F891046B00CC}"/>
              </a:ext>
            </a:extLst>
          </p:cNvPr>
          <p:cNvSpPr txBox="1"/>
          <p:nvPr/>
        </p:nvSpPr>
        <p:spPr>
          <a:xfrm>
            <a:off x="477570" y="1166842"/>
            <a:ext cx="4917390" cy="5078313"/>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Since the advent of the industrial era, humanity has aimed to utilise machines to improve efficiency, automation processes and achieve innovations in a wide variety of spheres. The computer is the after product of these innovations. One of the most prominent spheres in data science is Machine Learning and artificial intelligence. A robust algorithm can be created by utilising Machine Learning and Big data, enabling individuals to predict patterns that an average human cannot spot. Consequently, this has led to prediction algorithms able to predict the weather patterns, transport patterns, and maybe most intriguing human behavior with high accuracy. This research will strive towards creating new improved behavior prediction method, using existing examples as a foundation.</a:t>
            </a:r>
          </a:p>
        </p:txBody>
      </p:sp>
    </p:spTree>
    <p:extLst>
      <p:ext uri="{BB962C8B-B14F-4D97-AF65-F5344CB8AC3E}">
        <p14:creationId xmlns:p14="http://schemas.microsoft.com/office/powerpoint/2010/main" val="24013566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74" name="Rectangle 73">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0368C5A-A169-4B91-ABD6-524F329C9D18}"/>
              </a:ext>
            </a:extLst>
          </p:cNvPr>
          <p:cNvSpPr txBox="1"/>
          <p:nvPr/>
        </p:nvSpPr>
        <p:spPr>
          <a:xfrm>
            <a:off x="6096000" y="3208867"/>
            <a:ext cx="5393268" cy="1422608"/>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Introduction</a:t>
            </a:r>
          </a:p>
        </p:txBody>
      </p:sp>
      <p:sp>
        <p:nvSpPr>
          <p:cNvPr id="7" name="TextBox 6">
            <a:extLst>
              <a:ext uri="{FF2B5EF4-FFF2-40B4-BE49-F238E27FC236}">
                <a16:creationId xmlns:a16="http://schemas.microsoft.com/office/drawing/2014/main" id="{A0D304AE-97B3-457C-BD17-28562164A605}"/>
              </a:ext>
            </a:extLst>
          </p:cNvPr>
          <p:cNvSpPr txBox="1"/>
          <p:nvPr/>
        </p:nvSpPr>
        <p:spPr>
          <a:xfrm>
            <a:off x="477570" y="1166842"/>
            <a:ext cx="4917390" cy="3416320"/>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Whit the advent of video and social network platforms, the everyday life presence of said platforms has seen fast growth. Therefore number and variety of users and the data generated are vast. Consequently, one can clearly see the need for machine learning and Big data technics applied to process this data. Therefore, it is a high priority for many researchers. This field of research can aid creator’s whit decision-making processes, like trending topics, technics used in videos, length of videos, etcetera.</a:t>
            </a:r>
          </a:p>
        </p:txBody>
      </p:sp>
    </p:spTree>
    <p:extLst>
      <p:ext uri="{BB962C8B-B14F-4D97-AF65-F5344CB8AC3E}">
        <p14:creationId xmlns:p14="http://schemas.microsoft.com/office/powerpoint/2010/main" val="1150579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74" name="Rectangle 73">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0368C5A-A169-4B91-ABD6-524F329C9D18}"/>
              </a:ext>
            </a:extLst>
          </p:cNvPr>
          <p:cNvSpPr txBox="1"/>
          <p:nvPr/>
        </p:nvSpPr>
        <p:spPr>
          <a:xfrm>
            <a:off x="6095999" y="1346268"/>
            <a:ext cx="5618431" cy="3285207"/>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Motivation</a:t>
            </a:r>
          </a:p>
        </p:txBody>
      </p:sp>
      <p:sp>
        <p:nvSpPr>
          <p:cNvPr id="6" name="TextBox 5">
            <a:extLst>
              <a:ext uri="{FF2B5EF4-FFF2-40B4-BE49-F238E27FC236}">
                <a16:creationId xmlns:a16="http://schemas.microsoft.com/office/drawing/2014/main" id="{7A9EED18-62CD-4294-9B38-6BC02AA0ED58}"/>
              </a:ext>
            </a:extLst>
          </p:cNvPr>
          <p:cNvSpPr txBox="1"/>
          <p:nvPr/>
        </p:nvSpPr>
        <p:spPr>
          <a:xfrm>
            <a:off x="477570" y="1166842"/>
            <a:ext cx="4917390" cy="4524315"/>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Machine learning and Big data are relevant and trending topics of our digital age. Online social networks and video sharing platforms have emerged as popular medium for communicating and distributing information [2]. Naturally analyses and evaluation of social network data has become preferred method for classifying and filtering online data. Implementing classification for social network data, leads to high class imbalance issues, resulting in low precision of some predictive methods. Developing efficient algorithms for processing and analyzing the vast amounts of data available, will help organizations and individuals improve the decision-making process.</a:t>
            </a:r>
          </a:p>
        </p:txBody>
      </p:sp>
    </p:spTree>
    <p:extLst>
      <p:ext uri="{BB962C8B-B14F-4D97-AF65-F5344CB8AC3E}">
        <p14:creationId xmlns:p14="http://schemas.microsoft.com/office/powerpoint/2010/main" val="2598577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74" name="Rectangle 73">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0368C5A-A169-4B91-ABD6-524F329C9D18}"/>
              </a:ext>
            </a:extLst>
          </p:cNvPr>
          <p:cNvSpPr txBox="1"/>
          <p:nvPr/>
        </p:nvSpPr>
        <p:spPr>
          <a:xfrm>
            <a:off x="6095999" y="1346268"/>
            <a:ext cx="5772540" cy="3285207"/>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Aims and Objectives</a:t>
            </a:r>
          </a:p>
        </p:txBody>
      </p:sp>
      <p:sp>
        <p:nvSpPr>
          <p:cNvPr id="6" name="TextBox 5">
            <a:extLst>
              <a:ext uri="{FF2B5EF4-FFF2-40B4-BE49-F238E27FC236}">
                <a16:creationId xmlns:a16="http://schemas.microsoft.com/office/drawing/2014/main" id="{7A9EED18-62CD-4294-9B38-6BC02AA0ED58}"/>
              </a:ext>
            </a:extLst>
          </p:cNvPr>
          <p:cNvSpPr txBox="1"/>
          <p:nvPr/>
        </p:nvSpPr>
        <p:spPr>
          <a:xfrm>
            <a:off x="477570" y="1166842"/>
            <a:ext cx="4681791" cy="4247317"/>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In recent years Quality of Experience (QoE) concept has become the lead standard for performance and monitoring evaluation in active networks. It has been integrated into the core of network monitoring systems. So far, video streaming platforms represent the most challenging and relevant use case of the QoE metric [3]. Recent research has pointed out that the QoE alone is not enough to accurately predict and help organizations meet user requirements and optimally manage video quality. This research aims to develop a more effective predictive algorithm, to help organizations and creators make optimal decisions.</a:t>
            </a:r>
          </a:p>
        </p:txBody>
      </p:sp>
    </p:spTree>
    <p:extLst>
      <p:ext uri="{BB962C8B-B14F-4D97-AF65-F5344CB8AC3E}">
        <p14:creationId xmlns:p14="http://schemas.microsoft.com/office/powerpoint/2010/main" val="3521025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54">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5" name="TextBox 4">
            <a:extLst>
              <a:ext uri="{FF2B5EF4-FFF2-40B4-BE49-F238E27FC236}">
                <a16:creationId xmlns:a16="http://schemas.microsoft.com/office/drawing/2014/main" id="{A0903248-51DB-4E13-9027-0F15EE7855B6}"/>
              </a:ext>
            </a:extLst>
          </p:cNvPr>
          <p:cNvSpPr txBox="1"/>
          <p:nvPr/>
        </p:nvSpPr>
        <p:spPr>
          <a:xfrm>
            <a:off x="5199750" y="537582"/>
            <a:ext cx="1792495" cy="400110"/>
          </a:xfrm>
          <a:prstGeom prst="rect">
            <a:avLst/>
          </a:prstGeom>
          <a:noFill/>
        </p:spPr>
        <p:txBody>
          <a:bodyPr wrap="square" rtlCol="0">
            <a:spAutoFit/>
          </a:bodyPr>
          <a:lstStyle/>
          <a:p>
            <a:r>
              <a:rPr lang="en-US" sz="2000" dirty="0">
                <a:solidFill>
                  <a:schemeClr val="bg1"/>
                </a:solidFill>
                <a:latin typeface="Cooper Black" panose="0208090404030B020404" pitchFamily="18" charset="0"/>
              </a:rPr>
              <a:t>Gantt chart</a:t>
            </a:r>
          </a:p>
        </p:txBody>
      </p:sp>
      <p:pic>
        <p:nvPicPr>
          <p:cNvPr id="10" name="Picture 9" descr="A screenshot of a computer&#10;&#10;Description automatically generated with medium confidence">
            <a:extLst>
              <a:ext uri="{FF2B5EF4-FFF2-40B4-BE49-F238E27FC236}">
                <a16:creationId xmlns:a16="http://schemas.microsoft.com/office/drawing/2014/main" id="{6F3FCF56-70CB-41DD-977C-18ADAF0C75D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8117" y="1875374"/>
            <a:ext cx="9955763" cy="4098754"/>
          </a:xfrm>
          <a:prstGeom prst="rect">
            <a:avLst/>
          </a:prstGeom>
        </p:spPr>
      </p:pic>
    </p:spTree>
    <p:extLst>
      <p:ext uri="{BB962C8B-B14F-4D97-AF65-F5344CB8AC3E}">
        <p14:creationId xmlns:p14="http://schemas.microsoft.com/office/powerpoint/2010/main" val="40653845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20" y="10"/>
            <a:ext cx="12191980" cy="6857990"/>
          </a:xfrm>
          <a:prstGeom prst="rect">
            <a:avLst/>
          </a:prstGeom>
        </p:spPr>
      </p:pic>
      <p:sp>
        <p:nvSpPr>
          <p:cNvPr id="85" name="Rectangle 84">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903248-51DB-4E13-9027-0F15EE7855B6}"/>
              </a:ext>
            </a:extLst>
          </p:cNvPr>
          <p:cNvSpPr txBox="1"/>
          <p:nvPr/>
        </p:nvSpPr>
        <p:spPr>
          <a:xfrm>
            <a:off x="7750233" y="1786396"/>
            <a:ext cx="4984866" cy="3285207"/>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Literature review</a:t>
            </a:r>
          </a:p>
        </p:txBody>
      </p:sp>
      <p:sp>
        <p:nvSpPr>
          <p:cNvPr id="2" name="TextBox 1">
            <a:extLst>
              <a:ext uri="{FF2B5EF4-FFF2-40B4-BE49-F238E27FC236}">
                <a16:creationId xmlns:a16="http://schemas.microsoft.com/office/drawing/2014/main" id="{BF2BFBC6-1362-45F1-BB0B-30DA846E20B9}"/>
              </a:ext>
            </a:extLst>
          </p:cNvPr>
          <p:cNvSpPr txBox="1"/>
          <p:nvPr/>
        </p:nvSpPr>
        <p:spPr>
          <a:xfrm>
            <a:off x="257693" y="1786396"/>
            <a:ext cx="6251172" cy="2585323"/>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Because the distribution of video content has dramatically increased in recent years, this has become one of the main activities average users engage in while online[4]. The variety of users has led to the need for classification, filtering, and rating videos produced by organizations and individuals. This is most prominent in video sharing platforms like YouTube; it has become crucial to identify how different metrics like QoE, social context, user and content-related, and system factors Influence users’ engagement and satisfaction.</a:t>
            </a:r>
          </a:p>
        </p:txBody>
      </p:sp>
      <p:sp>
        <p:nvSpPr>
          <p:cNvPr id="3" name="TextBox 2">
            <a:extLst>
              <a:ext uri="{FF2B5EF4-FFF2-40B4-BE49-F238E27FC236}">
                <a16:creationId xmlns:a16="http://schemas.microsoft.com/office/drawing/2014/main" id="{3D930927-E9EC-47D5-B314-D9BB135AE814}"/>
              </a:ext>
            </a:extLst>
          </p:cNvPr>
          <p:cNvSpPr txBox="1"/>
          <p:nvPr/>
        </p:nvSpPr>
        <p:spPr>
          <a:xfrm>
            <a:off x="257693" y="324196"/>
            <a:ext cx="7531331" cy="923330"/>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F. Laiche, A. Ben Letaifa, I. Elloumi, and T. Aguili, “When Machine Learning Algorithms Meet User Engagement Parameters to Predict Video QoE,”</a:t>
            </a:r>
          </a:p>
        </p:txBody>
      </p:sp>
    </p:spTree>
    <p:extLst>
      <p:ext uri="{BB962C8B-B14F-4D97-AF65-F5344CB8AC3E}">
        <p14:creationId xmlns:p14="http://schemas.microsoft.com/office/powerpoint/2010/main" val="1087296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20" y="10"/>
            <a:ext cx="12191980" cy="6857990"/>
          </a:xfrm>
          <a:prstGeom prst="rect">
            <a:avLst/>
          </a:prstGeom>
        </p:spPr>
      </p:pic>
      <p:sp>
        <p:nvSpPr>
          <p:cNvPr id="85" name="Rectangle 84">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903248-51DB-4E13-9027-0F15EE7855B6}"/>
              </a:ext>
            </a:extLst>
          </p:cNvPr>
          <p:cNvSpPr txBox="1"/>
          <p:nvPr/>
        </p:nvSpPr>
        <p:spPr>
          <a:xfrm>
            <a:off x="7750233" y="1786396"/>
            <a:ext cx="4984866" cy="3285207"/>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Literature review</a:t>
            </a:r>
          </a:p>
        </p:txBody>
      </p:sp>
      <p:sp>
        <p:nvSpPr>
          <p:cNvPr id="2" name="TextBox 1">
            <a:extLst>
              <a:ext uri="{FF2B5EF4-FFF2-40B4-BE49-F238E27FC236}">
                <a16:creationId xmlns:a16="http://schemas.microsoft.com/office/drawing/2014/main" id="{BF2BFBC6-1362-45F1-BB0B-30DA846E20B9}"/>
              </a:ext>
            </a:extLst>
          </p:cNvPr>
          <p:cNvSpPr txBox="1"/>
          <p:nvPr/>
        </p:nvSpPr>
        <p:spPr>
          <a:xfrm>
            <a:off x="257693" y="1574559"/>
            <a:ext cx="6251172" cy="4247317"/>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Online social networks (OSN)[2] popularity has risen dramatically in the last decade; therefore, many different platforms and their presence have increased. Because of the vast amount of data generated by the users of said platforms, the interest in accurately predicting user behavior based on this data has grown. In this paper, the authors propose a “novel” data-driven method utilizing an extreme learning machine (ELM)[2], which uses a single layer feedforward network (SLFN). The main advantages of this approach are its fast-training speeds and good generalization performance, but ELM is designed for balanced data learning; this leads to ELM being less accurate compared to some traditional neural networks [2]. To address the issue authors purpose to improve ELM by integrating weighted strategy, setting weight for each class based on its size [2].</a:t>
            </a:r>
          </a:p>
        </p:txBody>
      </p:sp>
      <p:sp>
        <p:nvSpPr>
          <p:cNvPr id="3" name="TextBox 2">
            <a:extLst>
              <a:ext uri="{FF2B5EF4-FFF2-40B4-BE49-F238E27FC236}">
                <a16:creationId xmlns:a16="http://schemas.microsoft.com/office/drawing/2014/main" id="{3D930927-E9EC-47D5-B314-D9BB135AE814}"/>
              </a:ext>
            </a:extLst>
          </p:cNvPr>
          <p:cNvSpPr txBox="1"/>
          <p:nvPr/>
        </p:nvSpPr>
        <p:spPr>
          <a:xfrm>
            <a:off x="257693" y="324196"/>
            <a:ext cx="9168940" cy="646331"/>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X. Luo, C. Jiang, W. Wang, Y. Xu, J.-H. Wang, and W. Zhao, “User behavior prediction in social networks using weighted extreme learning machine with distribution optimization,”</a:t>
            </a:r>
          </a:p>
        </p:txBody>
      </p:sp>
    </p:spTree>
    <p:extLst>
      <p:ext uri="{BB962C8B-B14F-4D97-AF65-F5344CB8AC3E}">
        <p14:creationId xmlns:p14="http://schemas.microsoft.com/office/powerpoint/2010/main" val="2605829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74" name="Rectangle 73">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0903248-51DB-4E13-9027-0F15EE7855B6}"/>
              </a:ext>
            </a:extLst>
          </p:cNvPr>
          <p:cNvSpPr txBox="1"/>
          <p:nvPr/>
        </p:nvSpPr>
        <p:spPr>
          <a:xfrm>
            <a:off x="6095999" y="1346268"/>
            <a:ext cx="5618431" cy="3285207"/>
          </a:xfrm>
          <a:prstGeom prst="rect">
            <a:avLst/>
          </a:prstGeom>
        </p:spPr>
        <p:txBody>
          <a:bodyPr vert="horz" lIns="109728" tIns="109728" rIns="109728" bIns="91440" rtlCol="0" anchor="b">
            <a:normAutofit/>
          </a:bodyPr>
          <a:lstStyle/>
          <a:p>
            <a:pPr>
              <a:lnSpc>
                <a:spcPct val="120000"/>
              </a:lnSpc>
              <a:spcBef>
                <a:spcPct val="0"/>
              </a:spcBef>
              <a:spcAft>
                <a:spcPts val="600"/>
              </a:spcAft>
            </a:pPr>
            <a:r>
              <a:rPr lang="en-US" sz="5400" b="1" spc="150" dirty="0">
                <a:solidFill>
                  <a:schemeClr val="bg1"/>
                </a:solidFill>
                <a:latin typeface="+mj-lt"/>
                <a:ea typeface="+mj-ea"/>
                <a:cs typeface="+mj-cs"/>
              </a:rPr>
              <a:t>Methodology</a:t>
            </a:r>
          </a:p>
        </p:txBody>
      </p:sp>
      <p:sp>
        <p:nvSpPr>
          <p:cNvPr id="7" name="TextBox 6">
            <a:extLst>
              <a:ext uri="{FF2B5EF4-FFF2-40B4-BE49-F238E27FC236}">
                <a16:creationId xmlns:a16="http://schemas.microsoft.com/office/drawing/2014/main" id="{1EC0DD6A-02EC-417C-AEF8-BECBAD27BE3F}"/>
              </a:ext>
            </a:extLst>
          </p:cNvPr>
          <p:cNvSpPr txBox="1"/>
          <p:nvPr/>
        </p:nvSpPr>
        <p:spPr>
          <a:xfrm>
            <a:off x="681642" y="1769153"/>
            <a:ext cx="4613565" cy="3416320"/>
          </a:xfrm>
          <a:prstGeom prst="rect">
            <a:avLst/>
          </a:prstGeom>
          <a:noFill/>
        </p:spPr>
        <p:txBody>
          <a:bodyPr wrap="square" rtlCol="0">
            <a:spAutoFit/>
          </a:bodyPr>
          <a:lstStyle/>
          <a:p>
            <a:r>
              <a:rPr lang="en-US" dirty="0">
                <a:solidFill>
                  <a:schemeClr val="bg1">
                    <a:lumMod val="95000"/>
                  </a:schemeClr>
                </a:solidFill>
                <a:latin typeface="Constantia" panose="02030602050306030303" pitchFamily="18" charset="0"/>
              </a:rPr>
              <a:t>This research nature has guided me to chose combination of Qualitative-descriptive and Quantitative-exploratory research method with experimental research design. As this type of research [5] is used to gain understanding of the underling reasons and option of specific topic. Recent study show that in the sphere of machine learning studies and researches this is most wildly used approach[6]. Also, some aspects of “Agile methodology” can be found in my work.</a:t>
            </a:r>
          </a:p>
        </p:txBody>
      </p:sp>
    </p:spTree>
    <p:extLst>
      <p:ext uri="{BB962C8B-B14F-4D97-AF65-F5344CB8AC3E}">
        <p14:creationId xmlns:p14="http://schemas.microsoft.com/office/powerpoint/2010/main" val="2383324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7" name="Rectangle 54">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lluminated technology network on a dark background">
            <a:extLst>
              <a:ext uri="{FF2B5EF4-FFF2-40B4-BE49-F238E27FC236}">
                <a16:creationId xmlns:a16="http://schemas.microsoft.com/office/drawing/2014/main" id="{B191B40F-5B00-4B8E-87E4-85117B789C69}"/>
              </a:ext>
            </a:extLst>
          </p:cNvPr>
          <p:cNvPicPr>
            <a:picLocks noChangeAspect="1"/>
          </p:cNvPicPr>
          <p:nvPr/>
        </p:nvPicPr>
        <p:blipFill rotWithShape="1">
          <a:blip r:embed="rId2"/>
          <a:srcRect/>
          <a:stretch/>
        </p:blipFill>
        <p:spPr>
          <a:xfrm>
            <a:off x="-1" y="10"/>
            <a:ext cx="12192000" cy="6857990"/>
          </a:xfrm>
          <a:prstGeom prst="rect">
            <a:avLst/>
          </a:prstGeom>
        </p:spPr>
      </p:pic>
      <p:sp>
        <p:nvSpPr>
          <p:cNvPr id="5" name="TextBox 4">
            <a:extLst>
              <a:ext uri="{FF2B5EF4-FFF2-40B4-BE49-F238E27FC236}">
                <a16:creationId xmlns:a16="http://schemas.microsoft.com/office/drawing/2014/main" id="{A0903248-51DB-4E13-9027-0F15EE7855B6}"/>
              </a:ext>
            </a:extLst>
          </p:cNvPr>
          <p:cNvSpPr txBox="1"/>
          <p:nvPr/>
        </p:nvSpPr>
        <p:spPr>
          <a:xfrm>
            <a:off x="3889000" y="524890"/>
            <a:ext cx="4166033" cy="400110"/>
          </a:xfrm>
          <a:prstGeom prst="rect">
            <a:avLst/>
          </a:prstGeom>
          <a:noFill/>
        </p:spPr>
        <p:txBody>
          <a:bodyPr wrap="square" rtlCol="0">
            <a:spAutoFit/>
          </a:bodyPr>
          <a:lstStyle/>
          <a:p>
            <a:r>
              <a:rPr lang="en-US" sz="2000" dirty="0">
                <a:solidFill>
                  <a:schemeClr val="bg1"/>
                </a:solidFill>
                <a:latin typeface="Cooper Black" panose="0208090404030B020404" pitchFamily="18" charset="0"/>
              </a:rPr>
              <a:t>References and Bibliography</a:t>
            </a:r>
          </a:p>
        </p:txBody>
      </p:sp>
      <p:sp>
        <p:nvSpPr>
          <p:cNvPr id="2" name="TextBox 1">
            <a:extLst>
              <a:ext uri="{FF2B5EF4-FFF2-40B4-BE49-F238E27FC236}">
                <a16:creationId xmlns:a16="http://schemas.microsoft.com/office/drawing/2014/main" id="{E480F04C-A5C5-45D1-9E4A-0E83E67FB413}"/>
              </a:ext>
            </a:extLst>
          </p:cNvPr>
          <p:cNvSpPr txBox="1"/>
          <p:nvPr/>
        </p:nvSpPr>
        <p:spPr>
          <a:xfrm>
            <a:off x="1770611" y="1911927"/>
            <a:ext cx="7439891" cy="3308598"/>
          </a:xfrm>
          <a:prstGeom prst="rect">
            <a:avLst/>
          </a:prstGeom>
          <a:noFill/>
        </p:spPr>
        <p:txBody>
          <a:bodyPr wrap="square" rtlCol="0">
            <a:spAutoFit/>
          </a:bodyPr>
          <a:lstStyle/>
          <a:p>
            <a:r>
              <a:rPr lang="en-US" sz="1100" i="1" dirty="0">
                <a:solidFill>
                  <a:schemeClr val="bg1">
                    <a:lumMod val="95000"/>
                  </a:schemeClr>
                </a:solidFill>
                <a:latin typeface="Constantia" panose="02030602050306030303" pitchFamily="18" charset="0"/>
              </a:rPr>
              <a:t>[1] H. Jiang, M. He, Y. Xi, and J. Zeng, “Machine-Learning-Based User Position Prediction and Behavior Analysis for Location Services,” Information, vol. 12, no. 5, p. 180, Apr. 2021, doi: 10.3390/info12050180.</a:t>
            </a:r>
          </a:p>
          <a:p>
            <a:endParaRPr lang="en-US" sz="1100" i="1" dirty="0">
              <a:solidFill>
                <a:schemeClr val="bg1">
                  <a:lumMod val="95000"/>
                </a:schemeClr>
              </a:solidFill>
              <a:latin typeface="Constantia" panose="02030602050306030303" pitchFamily="18" charset="0"/>
            </a:endParaRPr>
          </a:p>
          <a:p>
            <a:r>
              <a:rPr lang="en-US" sz="1100" i="1" dirty="0">
                <a:solidFill>
                  <a:schemeClr val="bg1">
                    <a:lumMod val="95000"/>
                  </a:schemeClr>
                </a:solidFill>
                <a:latin typeface="Constantia" panose="02030602050306030303" pitchFamily="18" charset="0"/>
              </a:rPr>
              <a:t>[2] X. Luo, C. Jiang, W. Wang, Y. Xu, J.-H. Wang, and W. Zhao, “User behavior prediction in social networks using weighted extreme learning machine with distribution optimization,” Future Generation Computer Systems, vol. 93, pp. 1023–1035, Apr. 2019, doi: 10.1016/j.future.2018.04.085.</a:t>
            </a:r>
          </a:p>
          <a:p>
            <a:endParaRPr lang="en-US" sz="1100" i="1" dirty="0">
              <a:solidFill>
                <a:schemeClr val="bg1">
                  <a:lumMod val="95000"/>
                </a:schemeClr>
              </a:solidFill>
              <a:latin typeface="Constantia" panose="02030602050306030303" pitchFamily="18" charset="0"/>
            </a:endParaRPr>
          </a:p>
          <a:p>
            <a:r>
              <a:rPr lang="en-US" sz="1100" i="1" dirty="0">
                <a:solidFill>
                  <a:schemeClr val="bg1">
                    <a:lumMod val="95000"/>
                  </a:schemeClr>
                </a:solidFill>
                <a:latin typeface="Constantia" panose="02030602050306030303" pitchFamily="18" charset="0"/>
              </a:rPr>
              <a:t>[3] S. Wassermann, N. Wehner, and P. Casas, “Machine Learning Models for YouTube QoE and User Engagement Prediction in Smartphones,” ACM SIGMETRICS Performance Evaluation Review, vol. 46, no. 3, pp. 155–158, Jan. 2019, doi: 10.1145/3308897.3308962.</a:t>
            </a:r>
          </a:p>
          <a:p>
            <a:endParaRPr lang="en-US" sz="1100" i="1" dirty="0">
              <a:solidFill>
                <a:schemeClr val="bg1">
                  <a:lumMod val="95000"/>
                </a:schemeClr>
              </a:solidFill>
              <a:latin typeface="Constantia" panose="02030602050306030303" pitchFamily="18" charset="0"/>
            </a:endParaRPr>
          </a:p>
          <a:p>
            <a:r>
              <a:rPr lang="en-US" sz="1100" i="1" dirty="0">
                <a:solidFill>
                  <a:schemeClr val="bg1">
                    <a:lumMod val="95000"/>
                  </a:schemeClr>
                </a:solidFill>
                <a:latin typeface="Constantia" panose="02030602050306030303" pitchFamily="18" charset="0"/>
              </a:rPr>
              <a:t>[4] F. Laiche, A. Ben Letaifa, I. Elloumi, and T. Aguili, “When Machine Learning Algorithms Meet User Engagement Parameters to Predict Video QoE,” Wireless Personal Communications, vol. 116, no. 3, pp. 2723–2741, Sep. 2020, doi: 10.1007/s11277-020-07818-w.</a:t>
            </a:r>
          </a:p>
          <a:p>
            <a:endParaRPr lang="en-US" sz="1100" dirty="0">
              <a:effectLst/>
            </a:endParaRPr>
          </a:p>
          <a:p>
            <a:r>
              <a:rPr lang="en-US" sz="1100" i="1" dirty="0">
                <a:solidFill>
                  <a:schemeClr val="bg1">
                    <a:lumMod val="95000"/>
                  </a:schemeClr>
                </a:solidFill>
                <a:latin typeface="Constantia" panose="02030602050306030303" pitchFamily="18" charset="0"/>
              </a:rPr>
              <a:t>[5] C. R. Kothari, Research Methodology: Methods and Techniques. New Age International, 2004.</a:t>
            </a:r>
          </a:p>
          <a:p>
            <a:endParaRPr lang="en-US" sz="1100" i="1" dirty="0">
              <a:solidFill>
                <a:schemeClr val="bg1">
                  <a:lumMod val="95000"/>
                </a:schemeClr>
              </a:solidFill>
              <a:latin typeface="Constantia" panose="02030602050306030303" pitchFamily="18" charset="0"/>
            </a:endParaRPr>
          </a:p>
          <a:p>
            <a:r>
              <a:rPr lang="en-US" sz="1100" i="1" dirty="0">
                <a:solidFill>
                  <a:schemeClr val="bg1">
                    <a:lumMod val="95000"/>
                  </a:schemeClr>
                </a:solidFill>
                <a:latin typeface="Constantia" panose="02030602050306030303" pitchFamily="18" charset="0"/>
              </a:rPr>
              <a:t>[6] J. Kamiri and G. Mariga, “Research Methods in Machine Learning: A Content Analysis,” International Journal of Computer and Information Technology(2279-0764), vol. 10, no. 2, Mar. 2021, doi: 10.24203/ijcit.v10i2.79.</a:t>
            </a:r>
          </a:p>
        </p:txBody>
      </p:sp>
    </p:spTree>
    <p:extLst>
      <p:ext uri="{BB962C8B-B14F-4D97-AF65-F5344CB8AC3E}">
        <p14:creationId xmlns:p14="http://schemas.microsoft.com/office/powerpoint/2010/main" val="636159029"/>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docProps/app.xml><?xml version="1.0" encoding="utf-8"?>
<Properties xmlns="http://schemas.openxmlformats.org/officeDocument/2006/extended-properties" xmlns:vt="http://schemas.openxmlformats.org/officeDocument/2006/docPropsVTypes">
  <TotalTime>2798</TotalTime>
  <Words>1199</Words>
  <Application>Microsoft Office PowerPoint</Application>
  <PresentationFormat>Widescreen</PresentationFormat>
  <Paragraphs>42</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Meiryo</vt:lpstr>
      <vt:lpstr>Arial</vt:lpstr>
      <vt:lpstr>Constantia</vt:lpstr>
      <vt:lpstr>Cooper Black</vt:lpstr>
      <vt:lpstr>Corbel</vt:lpstr>
      <vt:lpstr>SketchLinesVTI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Kamen Todorov (1818166)</dc:creator>
  <cp:lastModifiedBy>Kamen Todorov (1818166)</cp:lastModifiedBy>
  <cp:revision>26</cp:revision>
  <dcterms:created xsi:type="dcterms:W3CDTF">2021-11-16T13:48:09Z</dcterms:created>
  <dcterms:modified xsi:type="dcterms:W3CDTF">2021-11-18T12:36:50Z</dcterms:modified>
</cp:coreProperties>
</file>