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17"/>
  </p:notesMasterIdLst>
  <p:handoutMasterIdLst>
    <p:handoutMasterId r:id="rId18"/>
  </p:handoutMasterIdLst>
  <p:sldIdLst>
    <p:sldId id="277" r:id="rId2"/>
    <p:sldId id="263" r:id="rId3"/>
    <p:sldId id="293" r:id="rId4"/>
    <p:sldId id="302" r:id="rId5"/>
    <p:sldId id="303" r:id="rId6"/>
    <p:sldId id="292" r:id="rId7"/>
    <p:sldId id="297" r:id="rId8"/>
    <p:sldId id="298" r:id="rId9"/>
    <p:sldId id="299" r:id="rId10"/>
    <p:sldId id="300" r:id="rId11"/>
    <p:sldId id="304" r:id="rId12"/>
    <p:sldId id="305" r:id="rId13"/>
    <p:sldId id="306" r:id="rId14"/>
    <p:sldId id="301" r:id="rId15"/>
    <p:sldId id="296" r:id="rId16"/>
  </p:sldIdLst>
  <p:sldSz cx="9144000" cy="6858000" type="screen4x3"/>
  <p:notesSz cx="6746875" cy="99139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3">
          <p15:clr>
            <a:srgbClr val="A4A3A4"/>
          </p15:clr>
        </p15:guide>
        <p15:guide id="2" pos="2125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026" autoAdjust="0"/>
    <p:restoredTop sz="95701" autoAdjust="0"/>
  </p:normalViewPr>
  <p:slideViewPr>
    <p:cSldViewPr>
      <p:cViewPr varScale="1">
        <p:scale>
          <a:sx n="82" d="100"/>
          <a:sy n="82" d="100"/>
        </p:scale>
        <p:origin x="1038" y="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123"/>
        <p:guide pos="2125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F0EB6418-8FDD-466E-B8FD-FDF8DFBBC145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C5B2C2D-F970-4BB5-8062-FD7A7A13823E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21113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CD8B819E-DD5B-4E7E-A5AE-2D70C1A06E3F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2EE9221C-2C47-42A2-A54B-8B15A7474AD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21113" y="941705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86EA57E-7559-4DAE-AFD8-64D135FAD36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9985849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9C99641F-E5E0-443F-857F-BBE9A90EED0F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AA912BC5-7D06-4BA6-8CF6-4D1F038E722C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22700" y="0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>
            <a:extLst>
              <a:ext uri="{FF2B5EF4-FFF2-40B4-BE49-F238E27FC236}">
                <a16:creationId xmlns:a16="http://schemas.microsoft.com/office/drawing/2014/main" id="{A961BA8A-1466-4B71-9684-1ABCD7A83550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42950"/>
            <a:ext cx="4957763" cy="37179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6483EBEB-5149-4757-BEAD-B8E4F3DB2558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00113" y="4708525"/>
            <a:ext cx="4946650" cy="4462463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3A9BE34F-B3A4-4629-99CA-86E1DDFE22B8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192C74B4-6365-40F3-89E2-4588CE08B57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22700" y="9418638"/>
            <a:ext cx="2924175" cy="49530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5B246B08-1AD4-482A-B4E4-985B7039BB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40450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2FF8801-A67E-460E-A23D-F9656E9CF7A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A65A15-4643-4552-8F90-97D14597E7F3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8811F0-E39C-408A-B113-B14243C204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AE6BCA-4E53-4915-A4A1-76C3287FDD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F56C83-2A10-4C25-A6FA-F2B04429D2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279062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6A3EC7-C446-42B9-9FA5-AA69720F85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EB28F8-D49C-40F8-A70C-70C92CA0F5D8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845BB-B472-4515-9CB9-D6E408E4DE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3148EA9-8B48-4560-BAA3-D5F1BD92C3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D396EF7-AE92-4D90-B2A9-1448F92B1D6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1429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8625594-0AC5-4DD0-97DE-4EFC8E0539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33CEFF-2EF9-464F-B34D-2E646DADFB7B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DBDAE5B-8D29-4FD7-AFED-345839CE885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224A48-2731-4941-96AB-511A9B7569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183352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777964C1-95DB-4576-BAAD-4B6AB0656C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717AE2-FA40-484A-902D-662F5BA3F74B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AB2DA24-186D-465B-9899-C78622EA4FC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E677B1-F9DB-4437-9AD9-21D98A2099D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562052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4FEF8432-D5D0-455B-AC1B-B97D272E646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C89332-F353-4450-8467-666D1436348A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E5EF987A-0E49-4E71-80FD-82B7BC7182A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EDBA449-5323-4299-8715-0E73A961260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45761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2B79F4F-9FC9-4B07-83FB-9F5DFAF75B0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45051C-A59A-4500-AA9E-DA70D4EF499F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C1051687-CB72-4E52-893F-DC773A6B2B7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EC1271-C517-415B-A460-3FC2A2D7FC95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668376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1E37194E-F66E-40C4-B647-1FF786750C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81BD80-14F2-4BEC-AD3E-E6C4E60725FA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57859585-F801-4F84-8548-0FE9EE52DC92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892F27-087C-4F8F-B1B2-9EFFCAF90A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85807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63D2F872-22A3-4012-8F81-C65AC000F8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9DD2BB-61B0-4C6A-AD75-E8C1A8CEEE30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DB2BAD-8D92-46FD-B021-AB942E0418CC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13E82D-B435-4822-9C38-E056EFFF558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89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dirty="0"/>
              <a:t>Click icon to add picture</a:t>
            </a:r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A6D7E7F3-8292-4743-8F56-931EBA42A8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AC22A3-F4A0-488C-8A89-B9CA9E08C9DC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FBBE40-EED1-464D-8CE2-B41FC657C0F6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05B2C5-48B7-4195-951A-16612829EF5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3056037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E3B838F-138B-4049-A9D5-9F60E2F6CB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8769A-A26E-45D7-88BE-11B030ED59A2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FC998122-20B1-4857-A7D9-C9EF4FF3B2B4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54B569-EF36-436E-AA6A-F9D7FE8D622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2053181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134B45F-15C2-411D-9D0C-887C741305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1EED17-7B7A-4E98-97B1-E27B578E50D5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F55D52B-7736-4884-AA88-AED8E16E9D3D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EA7E0C-D4C6-49F1-A387-9DCEECC3509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73393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7FB36F6-C2EA-4506-BADA-C2B889F6D258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6D6E9468-6869-4BCB-9F53-95A9196C3396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2ED074-8F07-4D67-B477-93C4310FE9E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9EE82B7-2B39-4A05-843F-6FA408CB7B2B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C10A32-5F07-43DC-B63F-F086F836EB9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C8D1CE4C-B55E-4F21-A29C-68426D5E34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921" r:id="rId1"/>
    <p:sldLayoutId id="2147483922" r:id="rId2"/>
    <p:sldLayoutId id="2147483912" r:id="rId3"/>
    <p:sldLayoutId id="2147483913" r:id="rId4"/>
    <p:sldLayoutId id="2147483914" r:id="rId5"/>
    <p:sldLayoutId id="2147483915" r:id="rId6"/>
    <p:sldLayoutId id="2147483916" r:id="rId7"/>
    <p:sldLayoutId id="2147483917" r:id="rId8"/>
    <p:sldLayoutId id="2147483918" r:id="rId9"/>
    <p:sldLayoutId id="2147483919" r:id="rId10"/>
    <p:sldLayoutId id="2147483920" r:id="rId11"/>
  </p:sldLayoutIdLs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7" grpId="0" build="p" autoUpdateAnimBg="0">
        <p:tmplLst>
          <p:tmpl lvl="1">
            <p:tnLst>
              <p:par>
                <p:cTn presetID="2" presetClass="entr" presetSubtype="8" fill="hold" nodeType="click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2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3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4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  <p:tmpl lvl="5">
            <p:tnLst>
              <p:par>
                <p:cTn presetID="2" presetClass="entr" presetSubtype="8" fill="hold" nodeType="with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2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ppt_x</p:attrName>
                        </p:attrNameLst>
                      </p:cBhvr>
                      <p:tavLst>
                        <p:tav tm="0">
                          <p:val>
                            <p:strVal val="0-#ppt_w/2"/>
                          </p:val>
                        </p:tav>
                        <p:tav tm="100000">
                          <p:val>
                            <p:strVal val="#ppt_x"/>
                          </p:val>
                        </p:tav>
                      </p:tavLst>
                    </p:anim>
                    <p:anim calcmode="lin" valueType="num">
                      <p:cBhvr additive="base">
                        <p:cTn dur="500" fill="hold"/>
                        <p:tgtEl>
                          <p:spTgt spid="1027"/>
                        </p:tgtEl>
                        <p:attrNameLst>
                          <p:attrName>ppt_y</p:attrName>
                        </p:attrNameLst>
                      </p:cBhvr>
                      <p:tavLst>
                        <p:tav tm="0">
                          <p:val>
                            <p:strVal val="#ppt_y"/>
                          </p:val>
                        </p:tav>
                        <p:tav tm="100000">
                          <p:val>
                            <p:strVal val="#ppt_y"/>
                          </p:val>
                        </p:tav>
                      </p:tavLst>
                    </p:anim>
                  </p:childTnLst>
                </p:cTn>
              </p:par>
            </p:tnLst>
          </p:tmpl>
        </p:tmplLst>
      </p:bldP>
    </p:bldLst>
  </p:timing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_Ki7XsezOWw" TargetMode="External"/><Relationship Id="rId2" Type="http://schemas.openxmlformats.org/officeDocument/2006/relationships/hyperlink" Target="https://www.youtube.com/watch?v=JS33VJcaxjQ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b-ybDjFPDRk" TargetMode="External"/><Relationship Id="rId4" Type="http://schemas.openxmlformats.org/officeDocument/2006/relationships/hyperlink" Target="https://www.youtube.com/watch?v=8TTb_Zp43l4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cie.org.uk/safeguarding/adults/introduction/six-principles" TargetMode="External"/><Relationship Id="rId2" Type="http://schemas.openxmlformats.org/officeDocument/2006/relationships/hyperlink" Target="http://www.skillsforhealth.org.uk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assets.publishing.service.gov.uk/government/uploads/system/uploads/attachment_data/file/942454/Working_together_to_safeguard_children_inter_agency_guidance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9D5676A9-2DC0-4BA6-96B8-229A91689D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84213" y="549275"/>
            <a:ext cx="7772400" cy="2016125"/>
          </a:xfrm>
        </p:spPr>
        <p:txBody>
          <a:bodyPr/>
          <a:lstStyle/>
          <a:p>
            <a:pPr eaLnBrk="1" hangingPunct="1"/>
            <a:r>
              <a:rPr lang="en-GB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BMHP5016</a:t>
            </a:r>
            <a:br>
              <a:rPr lang="en-GB" altLang="en-US" sz="36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altLang="en-US" sz="3200" b="1" dirty="0">
                <a:latin typeface="Arial" panose="020B0604020202020204" pitchFamily="34" charset="0"/>
                <a:cs typeface="Arial" panose="020B0604020202020204" pitchFamily="34" charset="0"/>
              </a:rPr>
              <a:t>Principles of Health &amp; Social Care</a:t>
            </a:r>
            <a:br>
              <a:rPr lang="en-GB" altLang="en-US" sz="3200" dirty="0"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en-GB" alt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147" name="Subtitle 4">
            <a:extLst>
              <a:ext uri="{FF2B5EF4-FFF2-40B4-BE49-F238E27FC236}">
                <a16:creationId xmlns:a16="http://schemas.microsoft.com/office/drawing/2014/main" id="{52D8E05B-9B5B-48B6-9C27-06F8AF4E77F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44513" y="3213100"/>
            <a:ext cx="7912100" cy="2284413"/>
          </a:xfrm>
        </p:spPr>
        <p:txBody>
          <a:bodyPr/>
          <a:lstStyle/>
          <a:p>
            <a:pPr eaLnBrk="1" hangingPunct="1"/>
            <a:r>
              <a:rPr lang="en-GB" altLang="en-US" sz="2800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GB" altLang="en-US" sz="2800" dirty="0">
              <a:solidFill>
                <a:schemeClr val="bg1"/>
              </a:solidFill>
            </a:endParaRPr>
          </a:p>
          <a:p>
            <a:endParaRPr lang="en-GB" altLang="en-US" sz="1800" dirty="0">
              <a:solidFill>
                <a:schemeClr val="tx1"/>
              </a:solidFill>
            </a:endParaRPr>
          </a:p>
          <a:p>
            <a:pPr eaLnBrk="1" hangingPunct="1"/>
            <a:endParaRPr lang="en-GB" altLang="en-US" dirty="0">
              <a:solidFill>
                <a:schemeClr val="tx1"/>
              </a:solidFill>
            </a:endParaRPr>
          </a:p>
          <a:p>
            <a:pPr eaLnBrk="1" hangingPunct="1"/>
            <a:r>
              <a:rPr lang="en-GB" altLang="en-US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7213288-7826-4B82-8886-CA0CEDDABA10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5EC0FA7E-6D3B-48D7-9F80-6C4D37659D9C}" type="datetime1">
              <a:rPr lang="en-GB" altLang="en-US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6149" name="Slide Number Placeholder 5">
            <a:extLst>
              <a:ext uri="{FF2B5EF4-FFF2-40B4-BE49-F238E27FC236}">
                <a16:creationId xmlns:a16="http://schemas.microsoft.com/office/drawing/2014/main" id="{925B4CEF-CDED-4098-8D3F-6C7D02A9818C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03BCB54-B0C9-46ED-98B8-DDCFE18D696C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le 1">
            <a:extLst>
              <a:ext uri="{FF2B5EF4-FFF2-40B4-BE49-F238E27FC236}">
                <a16:creationId xmlns:a16="http://schemas.microsoft.com/office/drawing/2014/main" id="{584D976B-EAD6-4670-938E-B9D23B8CA3B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512" y="923131"/>
            <a:ext cx="5327650" cy="836613"/>
          </a:xfrm>
        </p:spPr>
        <p:txBody>
          <a:bodyPr/>
          <a:lstStyle/>
          <a:p>
            <a:pPr algn="l"/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What is safeguarding?</a:t>
            </a:r>
            <a:b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altLang="en-US" sz="2800" b="1" dirty="0">
                <a:latin typeface="Arial" panose="020B0604020202020204" pitchFamily="34" charset="0"/>
                <a:cs typeface="Arial" panose="020B0604020202020204" pitchFamily="34" charset="0"/>
              </a:rPr>
              <a:t>Who are most vulnerable?</a:t>
            </a:r>
          </a:p>
        </p:txBody>
      </p:sp>
      <p:sp>
        <p:nvSpPr>
          <p:cNvPr id="7171" name="Content Placeholder 2">
            <a:extLst>
              <a:ext uri="{FF2B5EF4-FFF2-40B4-BE49-F238E27FC236}">
                <a16:creationId xmlns:a16="http://schemas.microsoft.com/office/drawing/2014/main" id="{85BB9D6E-D42F-4A50-AD70-DD821E45D7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341438"/>
            <a:ext cx="3851275" cy="4319587"/>
          </a:xfrm>
        </p:spPr>
        <p:txBody>
          <a:bodyPr/>
          <a:lstStyle/>
          <a:p>
            <a:pPr>
              <a:defRPr/>
            </a:pPr>
            <a:endParaRPr lang="en-US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altLang="en-US" sz="2000" dirty="0">
                <a:latin typeface="Arial" panose="020B0604020202020204" pitchFamily="34" charset="0"/>
                <a:cs typeface="Arial" panose="020B0604020202020204" pitchFamily="34" charset="0"/>
              </a:rPr>
              <a:t>•	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GB" altLang="en-US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6" name="Picture 1">
            <a:extLst>
              <a:ext uri="{FF2B5EF4-FFF2-40B4-BE49-F238E27FC236}">
                <a16:creationId xmlns:a16="http://schemas.microsoft.com/office/drawing/2014/main" id="{2E9CD352-F48F-438E-9FEF-5BAB8533CAF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6511" y="2060848"/>
            <a:ext cx="4517652" cy="34906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E310B23B-0564-44DF-8B70-09C32BE24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136525"/>
            <a:ext cx="8229600" cy="700088"/>
          </a:xfrm>
        </p:spPr>
        <p:txBody>
          <a:bodyPr/>
          <a:lstStyle/>
          <a:p>
            <a:r>
              <a:rPr lang="en-GB" altLang="en-US" sz="2400" b="1"/>
              <a:t>SAFEGUARDING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378692-6DD8-4792-8128-342E97F347F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052513"/>
            <a:ext cx="8856663" cy="4537075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Safeguarding means protecting a citizen’s health, wellbeing and human rights; enabling them to live free from harm, abuse and neglect. It is an integral part of providing high-quality health care.  Safeguarding children, young people and adults is a collective responsibility.</a:t>
            </a:r>
          </a:p>
          <a:p>
            <a:pPr marL="0" indent="0">
              <a:buFont typeface="Arial" panose="020B0604020202020204" pitchFamily="34" charset="0"/>
              <a:buNone/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Those most in need of protection include:</a:t>
            </a:r>
          </a:p>
          <a:p>
            <a:pPr>
              <a:defRPr/>
            </a:pPr>
            <a:r>
              <a:rPr lang="en-US" sz="1800" dirty="0"/>
              <a:t>Children and young people</a:t>
            </a:r>
          </a:p>
          <a:p>
            <a:pPr>
              <a:defRPr/>
            </a:pPr>
            <a:r>
              <a:rPr lang="en-US" sz="1800" dirty="0"/>
              <a:t>Adults at risk, such as those receiving care in their own home, people with physical, sensory and mental impairments </a:t>
            </a:r>
          </a:p>
          <a:p>
            <a:pPr>
              <a:defRPr/>
            </a:pPr>
            <a:r>
              <a:rPr lang="en-US" sz="1800" dirty="0"/>
              <a:t>Those with learning disabilities.</a:t>
            </a:r>
          </a:p>
          <a:p>
            <a:pPr>
              <a:defRPr/>
            </a:pPr>
            <a:endParaRPr lang="en-US" sz="1800" dirty="0"/>
          </a:p>
          <a:p>
            <a:pPr marL="0" indent="0">
              <a:buFont typeface="Arial" panose="020B0604020202020204" pitchFamily="34" charset="0"/>
              <a:buNone/>
              <a:defRPr/>
            </a:pPr>
            <a:r>
              <a:rPr lang="en-US" sz="1800" dirty="0"/>
              <a:t>All staff, whether they work in a hospital, a care home, in general practice, or in providing community care, and whether they are employed by a public sector, private, or not-for-profit organisation, have a responsibility to safeguard children and adults at risk of abuse or neglect.                                                  ( CQC, 2020)</a:t>
            </a:r>
            <a:endParaRPr lang="en-GB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0CF7157-207C-4276-9F39-6C662FC3D43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A031790-F955-46DD-89EF-3C5AABB9CC0F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9221" name="Slide Number Placeholder 4">
            <a:extLst>
              <a:ext uri="{FF2B5EF4-FFF2-40B4-BE49-F238E27FC236}">
                <a16:creationId xmlns:a16="http://schemas.microsoft.com/office/drawing/2014/main" id="{C15F0BB3-CAE5-4A63-8AF7-CBBA1AB4811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DCD85ED0-F8CE-4A47-AEB8-BAF72E622BB0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3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92075" y="93317"/>
            <a:ext cx="8229600" cy="1143000"/>
          </a:xfrm>
        </p:spPr>
        <p:txBody>
          <a:bodyPr/>
          <a:lstStyle/>
          <a:p>
            <a:r>
              <a:rPr lang="en-US" sz="3600" dirty="0">
                <a:solidFill>
                  <a:srgbClr val="7030A0"/>
                </a:solidFill>
              </a:rPr>
              <a:t>Children Act 1989</a:t>
            </a:r>
            <a:r>
              <a:rPr lang="en-US" sz="3600" dirty="0"/>
              <a:t>       Child Act 2004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196951"/>
          </a:xfrm>
        </p:spPr>
        <p:txBody>
          <a:bodyPr/>
          <a:lstStyle/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</a:rPr>
              <a:t>Framework for protection and safeguarding of children.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</a:rPr>
              <a:t>What is best for the child.</a:t>
            </a:r>
          </a:p>
          <a:p>
            <a:pPr marL="0" indent="0">
              <a:buNone/>
            </a:pPr>
            <a:r>
              <a:rPr lang="en-US" sz="2400" dirty="0">
                <a:solidFill>
                  <a:srgbClr val="7030A0"/>
                </a:solidFill>
              </a:rPr>
              <a:t>Care order </a:t>
            </a:r>
            <a:r>
              <a:rPr lang="mr-IN" sz="2400" dirty="0">
                <a:solidFill>
                  <a:srgbClr val="7030A0"/>
                </a:solidFill>
              </a:rPr>
              <a:t>–</a:t>
            </a:r>
            <a:r>
              <a:rPr lang="en-US" sz="2400" dirty="0">
                <a:solidFill>
                  <a:srgbClr val="7030A0"/>
                </a:solidFill>
              </a:rPr>
              <a:t> imposed by courts, places child under care of local council to share parental responsibility</a:t>
            </a:r>
            <a:r>
              <a:rPr lang="en-US" dirty="0">
                <a:solidFill>
                  <a:srgbClr val="7030A0"/>
                </a:solidFill>
              </a:rPr>
              <a:t>.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sz="2400" dirty="0"/>
              <a:t>Builds on previous Act.</a:t>
            </a:r>
          </a:p>
          <a:p>
            <a:pPr marL="0" indent="0">
              <a:buNone/>
            </a:pPr>
            <a:r>
              <a:rPr lang="en-US" sz="2400" dirty="0"/>
              <a:t>Requires local authorities to use a multi-agency approach.</a:t>
            </a:r>
          </a:p>
          <a:p>
            <a:pPr marL="0" indent="0">
              <a:buNone/>
            </a:pPr>
            <a:r>
              <a:rPr lang="en-US" sz="2400" dirty="0"/>
              <a:t>Well-being: healthy, safe, able to enjoy &amp; achieve, economic well-being, can make a positive contribution.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7891714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9766" y="21309"/>
            <a:ext cx="8229600" cy="1143000"/>
          </a:xfrm>
        </p:spPr>
        <p:txBody>
          <a:bodyPr/>
          <a:lstStyle/>
          <a:p>
            <a:r>
              <a:rPr lang="en-US" dirty="0"/>
              <a:t>Care Act 2014 </a:t>
            </a:r>
            <a:r>
              <a:rPr lang="en-US" sz="3200" dirty="0"/>
              <a:t>(129 chapters)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8911" y="1135188"/>
            <a:ext cx="8229600" cy="3917032"/>
          </a:xfrm>
        </p:spPr>
        <p:txBody>
          <a:bodyPr/>
          <a:lstStyle/>
          <a:p>
            <a:r>
              <a:rPr lang="en-US" dirty="0"/>
              <a:t>Responsibilities of Local Authority </a:t>
            </a:r>
            <a:r>
              <a:rPr lang="mr-IN" dirty="0"/>
              <a:t>–</a:t>
            </a:r>
            <a:r>
              <a:rPr lang="en-US" dirty="0"/>
              <a:t> assessing needs, providing care and support, direct payments, safeguarding, transition for children to adult services</a:t>
            </a:r>
          </a:p>
          <a:p>
            <a:r>
              <a:rPr lang="en-US" dirty="0"/>
              <a:t>Care standards </a:t>
            </a:r>
            <a:r>
              <a:rPr lang="mr-IN" dirty="0"/>
              <a:t>–</a:t>
            </a:r>
            <a:r>
              <a:rPr lang="en-US" dirty="0"/>
              <a:t> quality, CQC, performance ratings</a:t>
            </a:r>
          </a:p>
          <a:p>
            <a:r>
              <a:rPr lang="en-US" dirty="0"/>
              <a:t>Integration of health and social care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5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4568204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6567F136-A868-4FF6-98FC-8B250BC77C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17834" y="270868"/>
            <a:ext cx="7168958" cy="771525"/>
          </a:xfrm>
        </p:spPr>
        <p:txBody>
          <a:bodyPr/>
          <a:lstStyle/>
          <a:p>
            <a:r>
              <a:rPr lang="en-GB" altLang="en-US" sz="2400" b="1" dirty="0">
                <a:solidFill>
                  <a:srgbClr val="FF0000"/>
                </a:solidFill>
              </a:rPr>
              <a:t>Safeguarding </a:t>
            </a:r>
            <a:br>
              <a:rPr lang="en-GB" altLang="en-US" sz="2400" b="1" dirty="0">
                <a:solidFill>
                  <a:srgbClr val="FF0000"/>
                </a:solidFill>
              </a:rPr>
            </a:br>
            <a:r>
              <a:rPr lang="en-GB" altLang="en-US" sz="2400" b="1" dirty="0">
                <a:solidFill>
                  <a:srgbClr val="FF0000"/>
                </a:solidFill>
              </a:rPr>
              <a:t>Principles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63A29D-7183-487D-BCDF-CD4911EDB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23838" y="1261666"/>
            <a:ext cx="2885614" cy="4824413"/>
          </a:xfrm>
        </p:spPr>
        <p:txBody>
          <a:bodyPr/>
          <a:lstStyle/>
          <a:p>
            <a:pPr marL="0" indent="0" defTabSz="457200">
              <a:buNone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The </a:t>
            </a:r>
            <a:r>
              <a:rPr lang="en-GB" sz="1800" b="1" dirty="0">
                <a:solidFill>
                  <a:prstClr val="black"/>
                </a:solidFill>
                <a:ea typeface="MS PGothic" pitchFamily="34" charset="-128"/>
              </a:rPr>
              <a:t>Care Act 2014 </a:t>
            </a: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encourages caregivers to take a </a:t>
            </a:r>
            <a:r>
              <a:rPr lang="en-GB" sz="1800" b="1" dirty="0">
                <a:ea typeface="MS PGothic" pitchFamily="34" charset="-128"/>
              </a:rPr>
              <a:t>person-centred approach </a:t>
            </a: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when </a:t>
            </a:r>
            <a:r>
              <a:rPr lang="en-GB" sz="1800" b="1" dirty="0">
                <a:solidFill>
                  <a:srgbClr val="FF0000"/>
                </a:solidFill>
                <a:ea typeface="MS PGothic" pitchFamily="34" charset="-128"/>
              </a:rPr>
              <a:t>safeguarding</a:t>
            </a: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 vulnerable adults. </a:t>
            </a:r>
          </a:p>
          <a:p>
            <a:pPr marL="0" indent="0" defTabSz="457200">
              <a:buNone/>
              <a:defRPr/>
            </a:pPr>
            <a:endParaRPr lang="en-GB" sz="1800" dirty="0">
              <a:solidFill>
                <a:prstClr val="black"/>
              </a:solidFill>
              <a:ea typeface="MS PGothic" pitchFamily="34" charset="-128"/>
            </a:endParaRPr>
          </a:p>
          <a:p>
            <a:pPr marL="0" indent="0" defTabSz="457200">
              <a:buNone/>
              <a:defRPr/>
            </a:pPr>
            <a:r>
              <a:rPr lang="en-GB" sz="1800" dirty="0">
                <a:solidFill>
                  <a:prstClr val="black"/>
                </a:solidFill>
                <a:ea typeface="MS PGothic" pitchFamily="34" charset="-128"/>
              </a:rPr>
              <a:t>The principles help you directly involve the vulnerable person – and any nominated people who can help reach decisions in the vulnerable adult’s best interest – when managing safeguarding concerns and care plans.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D7F40D-AA61-4BA5-B17E-B74C588B061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6A031790-F955-46DD-89EF-3C5AABB9CC0F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11269" name="Slide Number Placeholder 4">
            <a:extLst>
              <a:ext uri="{FF2B5EF4-FFF2-40B4-BE49-F238E27FC236}">
                <a16:creationId xmlns:a16="http://schemas.microsoft.com/office/drawing/2014/main" id="{61454F80-3503-4300-A971-71F10DD72A60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09ACC115-3D76-4CBE-B8CB-799402C099D3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9452" y="0"/>
            <a:ext cx="6034548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</p:spPr>
        <p:txBody>
          <a:bodyPr/>
          <a:lstStyle/>
          <a:p>
            <a:r>
              <a:rPr lang="en-US" dirty="0"/>
              <a:t>Understanding safeguarding videos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Watch these real stories from </a:t>
            </a:r>
            <a:r>
              <a:rPr lang="en-US" dirty="0" err="1"/>
              <a:t>Haringey</a:t>
            </a:r>
            <a:r>
              <a:rPr lang="en-US" dirty="0"/>
              <a:t> Council</a:t>
            </a:r>
          </a:p>
          <a:p>
            <a:r>
              <a:rPr lang="en-US" sz="2800" dirty="0">
                <a:hlinkClick r:id="rId2"/>
              </a:rPr>
              <a:t>https://www.youtube.com/watch?v=JS33VJcaxjQ</a:t>
            </a:r>
            <a:endParaRPr lang="en-US" sz="2800" dirty="0"/>
          </a:p>
          <a:p>
            <a:r>
              <a:rPr lang="en-US" sz="2800" dirty="0">
                <a:hlinkClick r:id="rId3"/>
              </a:rPr>
              <a:t>https://www.youtube.com/watch?v=_Ki7XsezOWw</a:t>
            </a:r>
            <a:endParaRPr lang="en-US" sz="2800" dirty="0"/>
          </a:p>
          <a:p>
            <a:r>
              <a:rPr lang="en-US" sz="2800" dirty="0">
                <a:hlinkClick r:id="rId4"/>
              </a:rPr>
              <a:t>https://www.youtube.com/watch?v=8TTb_Zp43l4</a:t>
            </a:r>
            <a:endParaRPr lang="en-US" sz="2800" dirty="0"/>
          </a:p>
          <a:p>
            <a:r>
              <a:rPr lang="en-US" sz="2800" dirty="0">
                <a:hlinkClick r:id="rId5"/>
              </a:rPr>
              <a:t>https://www.youtube.com/watch?v=b-ybDjFPDRk</a:t>
            </a:r>
            <a:r>
              <a:rPr lang="en-US" sz="2800" dirty="0"/>
              <a:t> (but bear in mind we have different phone numbers)</a:t>
            </a:r>
          </a:p>
          <a:p>
            <a:r>
              <a:rPr lang="en-US" sz="2800" dirty="0"/>
              <a:t>Do the Quiz on Moodle</a:t>
            </a:r>
          </a:p>
          <a:p>
            <a:pPr marL="0" indent="0">
              <a:buNone/>
            </a:pPr>
            <a:endParaRPr lang="en-US" sz="2800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7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717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Contact emergency services if in danger</a:t>
            </a:r>
          </a:p>
          <a:p>
            <a:r>
              <a:rPr lang="en-US" dirty="0"/>
              <a:t>Report to manager / safeguarding officer</a:t>
            </a:r>
          </a:p>
          <a:p>
            <a:r>
              <a:rPr lang="en-US" dirty="0"/>
              <a:t>Contact social services </a:t>
            </a:r>
            <a:r>
              <a:rPr lang="mr-IN" dirty="0"/>
              <a:t>–</a:t>
            </a:r>
            <a:r>
              <a:rPr lang="en-US" dirty="0"/>
              <a:t> see council website for appropriate phone number </a:t>
            </a:r>
            <a:r>
              <a:rPr lang="en-US" sz="2000" dirty="0"/>
              <a:t>https://</a:t>
            </a:r>
            <a:r>
              <a:rPr lang="en-US" sz="2000" dirty="0" err="1"/>
              <a:t>www.birmingham.gov.uk</a:t>
            </a:r>
            <a:r>
              <a:rPr lang="en-US" sz="2000" dirty="0"/>
              <a:t>/info/20019/</a:t>
            </a:r>
            <a:r>
              <a:rPr lang="en-US" sz="2000" dirty="0" err="1"/>
              <a:t>children_young_people_and_families</a:t>
            </a:r>
            <a:r>
              <a:rPr lang="en-US" sz="2000" dirty="0"/>
              <a:t>/602/who_to_contact_if_you_re_worried_about_a_vulnerable_adult_or_child</a:t>
            </a:r>
          </a:p>
          <a:p>
            <a:r>
              <a:rPr lang="en-US" dirty="0"/>
              <a:t>Make notes on what you have seen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8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19201897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9</a:t>
            </a:fld>
            <a:endParaRPr lang="en-GB" alt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2827"/>
            <a:ext cx="9144000" cy="6688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8378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/>
          <a:lstStyle/>
          <a:p>
            <a:r>
              <a:rPr lang="en-US" dirty="0"/>
              <a:t>Birmingham </a:t>
            </a:r>
            <a:r>
              <a:rPr lang="en-US"/>
              <a:t>City Council website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608" y="1268760"/>
            <a:ext cx="8473863" cy="4591749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10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11158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247229"/>
            <a:ext cx="7659396" cy="5241925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11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631599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48680"/>
            <a:ext cx="9286196" cy="4679851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12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65656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599" y="1052736"/>
            <a:ext cx="8669673" cy="4319811"/>
          </a:xfr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13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0749378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What to do?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/>
              <a:t>Recognise</a:t>
            </a:r>
            <a:endParaRPr lang="en-US" dirty="0"/>
          </a:p>
          <a:p>
            <a:r>
              <a:rPr lang="en-US" dirty="0"/>
              <a:t>Respond</a:t>
            </a:r>
          </a:p>
          <a:p>
            <a:r>
              <a:rPr lang="en-US" dirty="0"/>
              <a:t>Report</a:t>
            </a:r>
          </a:p>
          <a:p>
            <a:r>
              <a:rPr lang="en-US" dirty="0"/>
              <a:t>Record</a:t>
            </a:r>
          </a:p>
          <a:p>
            <a:r>
              <a:rPr lang="en-US" dirty="0"/>
              <a:t>Refer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1EB28F8-D49C-40F8-A70C-70C92CA0F5D8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396EF7-AE92-4D90-B2A9-1448F92B1D6B}" type="slidenum">
              <a:rPr lang="en-GB" altLang="en-US" smtClean="0"/>
              <a:pPr>
                <a:defRPr/>
              </a:pPr>
              <a:t>14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6647532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1">
            <a:extLst>
              <a:ext uri="{FF2B5EF4-FFF2-40B4-BE49-F238E27FC236}">
                <a16:creationId xmlns:a16="http://schemas.microsoft.com/office/drawing/2014/main" id="{7023E4BA-3802-4074-9CFA-29F2453239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437"/>
          </a:xfrm>
        </p:spPr>
        <p:txBody>
          <a:bodyPr/>
          <a:lstStyle/>
          <a:p>
            <a:r>
              <a:rPr lang="en-GB" altLang="en-US" sz="2800" b="1"/>
              <a:t>REFERENCES </a:t>
            </a:r>
          </a:p>
        </p:txBody>
      </p:sp>
      <p:sp>
        <p:nvSpPr>
          <p:cNvPr id="14339" name="Content Placeholder 2">
            <a:extLst>
              <a:ext uri="{FF2B5EF4-FFF2-40B4-BE49-F238E27FC236}">
                <a16:creationId xmlns:a16="http://schemas.microsoft.com/office/drawing/2014/main" id="{593236E2-AF8E-43E4-A5E8-A8DF64DE9E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7950" y="1196975"/>
            <a:ext cx="8856663" cy="4319588"/>
          </a:xfrm>
        </p:spPr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US" altLang="en-US" sz="1800" dirty="0">
              <a:hlinkClick r:id="rId2"/>
            </a:endParaRP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800" dirty="0">
                <a:hlinkClick r:id="rId2"/>
              </a:rPr>
              <a:t>https://www.cqc.org.uk/what-we-do/how-we-do-our-job/fundamental-standards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800" dirty="0">
                <a:hlinkClick r:id="rId2"/>
              </a:rPr>
              <a:t>www.skillsforhealth.org.uk</a:t>
            </a:r>
            <a:endParaRPr lang="en-US" altLang="en-US" sz="1800" dirty="0"/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800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US" altLang="en-US" sz="1800" dirty="0"/>
              <a:t>Principles of safeguarding</a:t>
            </a:r>
          </a:p>
          <a:p>
            <a:pPr marL="0" indent="0">
              <a:buNone/>
            </a:pPr>
            <a:r>
              <a:rPr lang="en-US" altLang="en-US" sz="1800" dirty="0">
                <a:hlinkClick r:id="rId3"/>
              </a:rPr>
              <a:t>https://www.scie.org.uk/safeguarding/adults/introduction/six-principles</a:t>
            </a:r>
            <a:endParaRPr lang="en-US" altLang="en-US" sz="1800" dirty="0"/>
          </a:p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r>
              <a:rPr lang="en-US" altLang="en-US" sz="1800" dirty="0"/>
              <a:t>HM Government (2018) Working Together to Safeguard Children</a:t>
            </a:r>
          </a:p>
          <a:p>
            <a:pPr marL="0" indent="0">
              <a:buNone/>
            </a:pPr>
            <a:r>
              <a:rPr lang="en-US" altLang="en-US" sz="1800" dirty="0">
                <a:hlinkClick r:id="rId4"/>
              </a:rPr>
              <a:t>https://assets.publishing.service.gov.uk/government/uploads/system/uploads/attachment_data/file/942454/Working_together_to_safeguard_children_inter_agency_guidance.pdf</a:t>
            </a:r>
            <a:endParaRPr lang="en-US" altLang="en-US" sz="1800" dirty="0"/>
          </a:p>
          <a:p>
            <a:pPr marL="0" indent="0">
              <a:buNone/>
            </a:pPr>
            <a:endParaRPr lang="en-US" altLang="en-US" sz="1800" dirty="0"/>
          </a:p>
          <a:p>
            <a:pPr marL="0" indent="0">
              <a:buNone/>
            </a:pPr>
            <a:endParaRPr lang="en-US" altLang="en-US" sz="1800" dirty="0"/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800" dirty="0"/>
          </a:p>
          <a:p>
            <a:pPr marL="0" indent="0">
              <a:buFont typeface="Arial" panose="020B0604020202020204" pitchFamily="34" charset="0"/>
              <a:buNone/>
            </a:pPr>
            <a:endParaRPr lang="en-US" altLang="en-US" sz="1800" dirty="0"/>
          </a:p>
          <a:p>
            <a:pPr marL="0" indent="0">
              <a:buFont typeface="Arial" panose="020B0604020202020204" pitchFamily="34" charset="0"/>
              <a:buNone/>
            </a:pPr>
            <a:endParaRPr lang="en-GB" altLang="en-US" sz="1800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58D9E3-8AAA-41AB-B7D8-548FB60A4874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7E5EACB9-F52E-43D0-8100-AA25099FF70C}" type="datetime1">
              <a:rPr lang="en-GB" altLang="en-US" smtClean="0"/>
              <a:pPr>
                <a:defRPr/>
              </a:pPr>
              <a:t>09/10/2022</a:t>
            </a:fld>
            <a:endParaRPr lang="en-GB" altLang="en-US" dirty="0"/>
          </a:p>
        </p:txBody>
      </p:sp>
      <p:sp>
        <p:nvSpPr>
          <p:cNvPr id="14341" name="Slide Number Placeholder 4">
            <a:extLst>
              <a:ext uri="{FF2B5EF4-FFF2-40B4-BE49-F238E27FC236}">
                <a16:creationId xmlns:a16="http://schemas.microsoft.com/office/drawing/2014/main" id="{76C56D41-EA7C-44F7-A49D-1224491B3BD1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F164C45C-E537-4C15-8F3B-89800529A880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244</TotalTime>
  <Words>649</Words>
  <Application>Microsoft Office PowerPoint</Application>
  <PresentationFormat>On-screen Show (4:3)</PresentationFormat>
  <Paragraphs>92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Myriad Pro</vt:lpstr>
      <vt:lpstr>Verdana</vt:lpstr>
      <vt:lpstr>20140311PresentationUWTSDTemplate</vt:lpstr>
      <vt:lpstr>BMHP5016 Principles of Health &amp; Social Care </vt:lpstr>
      <vt:lpstr>What is safeguarding?  Who are most vulnerable?</vt:lpstr>
      <vt:lpstr>SAFEGUARDING</vt:lpstr>
      <vt:lpstr>Children Act 1989       Child Act 2004</vt:lpstr>
      <vt:lpstr>Care Act 2014 (129 chapters)</vt:lpstr>
      <vt:lpstr>Safeguarding  Principles</vt:lpstr>
      <vt:lpstr>Understanding safeguarding videos</vt:lpstr>
      <vt:lpstr>What to do?</vt:lpstr>
      <vt:lpstr>PowerPoint Presentation</vt:lpstr>
      <vt:lpstr>Birmingham City Council website</vt:lpstr>
      <vt:lpstr>PowerPoint Presentation</vt:lpstr>
      <vt:lpstr>PowerPoint Presentation</vt:lpstr>
      <vt:lpstr>PowerPoint Presentation</vt:lpstr>
      <vt:lpstr>What to do?</vt:lpstr>
      <vt:lpstr>REFERENCES </vt:lpstr>
    </vt:vector>
  </TitlesOfParts>
  <Company>University of Wales Lampeter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Personal Management Skills I</dc:title>
  <dc:creator>Venus</dc:creator>
  <cp:lastModifiedBy>Rachael France</cp:lastModifiedBy>
  <cp:revision>132</cp:revision>
  <cp:lastPrinted>1601-01-01T00:00:00Z</cp:lastPrinted>
  <dcterms:created xsi:type="dcterms:W3CDTF">2002-10-07T19:43:58Z</dcterms:created>
  <dcterms:modified xsi:type="dcterms:W3CDTF">2022-10-09T21:53:36Z</dcterms:modified>
</cp:coreProperties>
</file>