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8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65"/>
  </p:normalViewPr>
  <p:slideViewPr>
    <p:cSldViewPr snapToGrid="0">
      <p:cViewPr varScale="1">
        <p:scale>
          <a:sx n="107" d="100"/>
          <a:sy n="107" d="100"/>
        </p:scale>
        <p:origin x="736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7663EB0-F9DD-48BE-AECB-D46D84A73A8E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46FDB6F-D850-4B16-93AF-2A6A16B0D798}">
      <dgm:prSet/>
      <dgm:spPr/>
      <dgm:t>
        <a:bodyPr/>
        <a:lstStyle/>
        <a:p>
          <a:r>
            <a:rPr lang="en-GB"/>
            <a:t>• Strong desire for cafés </a:t>
          </a:r>
          <a:endParaRPr lang="en-US"/>
        </a:p>
      </dgm:t>
    </dgm:pt>
    <dgm:pt modelId="{159F4E0D-E4CA-4EC0-A7AD-A5EA13E02CA3}" type="parTrans" cxnId="{B0660704-1C60-4C0C-97ED-7CE35EA51658}">
      <dgm:prSet/>
      <dgm:spPr/>
      <dgm:t>
        <a:bodyPr/>
        <a:lstStyle/>
        <a:p>
          <a:endParaRPr lang="en-US"/>
        </a:p>
      </dgm:t>
    </dgm:pt>
    <dgm:pt modelId="{86825929-3D14-4635-B362-4C40F54A3134}" type="sibTrans" cxnId="{B0660704-1C60-4C0C-97ED-7CE35EA51658}">
      <dgm:prSet/>
      <dgm:spPr/>
      <dgm:t>
        <a:bodyPr/>
        <a:lstStyle/>
        <a:p>
          <a:endParaRPr lang="en-US"/>
        </a:p>
      </dgm:t>
    </dgm:pt>
    <dgm:pt modelId="{0BAA7542-68F8-42F7-8617-FCAC34FD7260}">
      <dgm:prSet/>
      <dgm:spPr/>
      <dgm:t>
        <a:bodyPr/>
        <a:lstStyle/>
        <a:p>
          <a:r>
            <a:rPr lang="en-GB"/>
            <a:t>• Customers value sustainability </a:t>
          </a:r>
          <a:endParaRPr lang="en-US"/>
        </a:p>
      </dgm:t>
    </dgm:pt>
    <dgm:pt modelId="{38AA8786-8D55-47E0-BB70-423C95409681}" type="parTrans" cxnId="{BF6FBD3A-118E-4129-AEFB-E3C0A45FA245}">
      <dgm:prSet/>
      <dgm:spPr/>
      <dgm:t>
        <a:bodyPr/>
        <a:lstStyle/>
        <a:p>
          <a:endParaRPr lang="en-US"/>
        </a:p>
      </dgm:t>
    </dgm:pt>
    <dgm:pt modelId="{80D5105A-B355-4F6B-A109-F76E17D1D995}" type="sibTrans" cxnId="{BF6FBD3A-118E-4129-AEFB-E3C0A45FA245}">
      <dgm:prSet/>
      <dgm:spPr/>
      <dgm:t>
        <a:bodyPr/>
        <a:lstStyle/>
        <a:p>
          <a:endParaRPr lang="en-US"/>
        </a:p>
      </dgm:t>
    </dgm:pt>
    <dgm:pt modelId="{F4942196-4700-4E85-ADD9-CCD4D0DC8EB4}">
      <dgm:prSet/>
      <dgm:spPr/>
      <dgm:t>
        <a:bodyPr/>
        <a:lstStyle/>
        <a:p>
          <a:r>
            <a:rPr lang="en-GB"/>
            <a:t>• Well-liked plant-based beverage choices </a:t>
          </a:r>
          <a:endParaRPr lang="en-US"/>
        </a:p>
      </dgm:t>
    </dgm:pt>
    <dgm:pt modelId="{C24580FB-07FD-45F9-B676-7D2627A9A9C0}" type="parTrans" cxnId="{160A0B14-4432-4B59-81C2-A0EDA9A25157}">
      <dgm:prSet/>
      <dgm:spPr/>
      <dgm:t>
        <a:bodyPr/>
        <a:lstStyle/>
        <a:p>
          <a:endParaRPr lang="en-US"/>
        </a:p>
      </dgm:t>
    </dgm:pt>
    <dgm:pt modelId="{F5F9D456-B614-4F97-ACDE-35344F92BD9A}" type="sibTrans" cxnId="{160A0B14-4432-4B59-81C2-A0EDA9A25157}">
      <dgm:prSet/>
      <dgm:spPr/>
      <dgm:t>
        <a:bodyPr/>
        <a:lstStyle/>
        <a:p>
          <a:endParaRPr lang="en-US"/>
        </a:p>
      </dgm:t>
    </dgm:pt>
    <dgm:pt modelId="{406DC459-328E-47C9-83A2-BC90A36C9820}">
      <dgm:prSet/>
      <dgm:spPr/>
      <dgm:t>
        <a:bodyPr/>
        <a:lstStyle/>
        <a:p>
          <a:r>
            <a:rPr lang="en-GB"/>
            <a:t>• Cafe selection is influenced by social media </a:t>
          </a:r>
          <a:endParaRPr lang="en-US"/>
        </a:p>
      </dgm:t>
    </dgm:pt>
    <dgm:pt modelId="{9519C4A8-01BF-467C-A3CF-6B3331CAF0D1}" type="parTrans" cxnId="{EC48BDED-31F4-4654-A9D1-B455B9445961}">
      <dgm:prSet/>
      <dgm:spPr/>
      <dgm:t>
        <a:bodyPr/>
        <a:lstStyle/>
        <a:p>
          <a:endParaRPr lang="en-US"/>
        </a:p>
      </dgm:t>
    </dgm:pt>
    <dgm:pt modelId="{826CA649-913A-476D-9150-058CDE641C81}" type="sibTrans" cxnId="{EC48BDED-31F4-4654-A9D1-B455B9445961}">
      <dgm:prSet/>
      <dgm:spPr/>
      <dgm:t>
        <a:bodyPr/>
        <a:lstStyle/>
        <a:p>
          <a:endParaRPr lang="en-US"/>
        </a:p>
      </dgm:t>
    </dgm:pt>
    <dgm:pt modelId="{2A4C5E01-4409-4A3E-ACA9-716DA63B6D82}" type="pres">
      <dgm:prSet presAssocID="{57663EB0-F9DD-48BE-AECB-D46D84A73A8E}" presName="root" presStyleCnt="0">
        <dgm:presLayoutVars>
          <dgm:dir/>
          <dgm:resizeHandles val="exact"/>
        </dgm:presLayoutVars>
      </dgm:prSet>
      <dgm:spPr/>
    </dgm:pt>
    <dgm:pt modelId="{5B9CF30C-4D79-4DE2-BED4-6B7B48B210C1}" type="pres">
      <dgm:prSet presAssocID="{846FDB6F-D850-4B16-93AF-2A6A16B0D798}" presName="compNode" presStyleCnt="0"/>
      <dgm:spPr/>
    </dgm:pt>
    <dgm:pt modelId="{3443D1F1-B295-46CC-B354-C59AF7C18AA1}" type="pres">
      <dgm:prSet presAssocID="{846FDB6F-D850-4B16-93AF-2A6A16B0D79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ffee"/>
        </a:ext>
      </dgm:extLst>
    </dgm:pt>
    <dgm:pt modelId="{0694AF57-3EED-4BCC-8B93-D75EBD86DFB1}" type="pres">
      <dgm:prSet presAssocID="{846FDB6F-D850-4B16-93AF-2A6A16B0D798}" presName="spaceRect" presStyleCnt="0"/>
      <dgm:spPr/>
    </dgm:pt>
    <dgm:pt modelId="{FFF8ACC6-93EC-468F-B1ED-14C5D41B1933}" type="pres">
      <dgm:prSet presAssocID="{846FDB6F-D850-4B16-93AF-2A6A16B0D798}" presName="textRect" presStyleLbl="revTx" presStyleIdx="0" presStyleCnt="4">
        <dgm:presLayoutVars>
          <dgm:chMax val="1"/>
          <dgm:chPref val="1"/>
        </dgm:presLayoutVars>
      </dgm:prSet>
      <dgm:spPr/>
    </dgm:pt>
    <dgm:pt modelId="{5C2972A2-8893-4536-A157-F7557B39DBF1}" type="pres">
      <dgm:prSet presAssocID="{86825929-3D14-4635-B362-4C40F54A3134}" presName="sibTrans" presStyleCnt="0"/>
      <dgm:spPr/>
    </dgm:pt>
    <dgm:pt modelId="{0DD2AC9B-C27B-4BAB-A926-33635405259B}" type="pres">
      <dgm:prSet presAssocID="{0BAA7542-68F8-42F7-8617-FCAC34FD7260}" presName="compNode" presStyleCnt="0"/>
      <dgm:spPr/>
    </dgm:pt>
    <dgm:pt modelId="{CA902B13-7808-4AE6-BC0F-79051FC52884}" type="pres">
      <dgm:prSet presAssocID="{0BAA7542-68F8-42F7-8617-FCAC34FD726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nt"/>
        </a:ext>
      </dgm:extLst>
    </dgm:pt>
    <dgm:pt modelId="{32DC7699-F5AE-4613-B7C6-79CA35700431}" type="pres">
      <dgm:prSet presAssocID="{0BAA7542-68F8-42F7-8617-FCAC34FD7260}" presName="spaceRect" presStyleCnt="0"/>
      <dgm:spPr/>
    </dgm:pt>
    <dgm:pt modelId="{F15DECC6-E3F1-4E88-8F9F-9B394394AF93}" type="pres">
      <dgm:prSet presAssocID="{0BAA7542-68F8-42F7-8617-FCAC34FD7260}" presName="textRect" presStyleLbl="revTx" presStyleIdx="1" presStyleCnt="4">
        <dgm:presLayoutVars>
          <dgm:chMax val="1"/>
          <dgm:chPref val="1"/>
        </dgm:presLayoutVars>
      </dgm:prSet>
      <dgm:spPr/>
    </dgm:pt>
    <dgm:pt modelId="{9EDD8976-91DD-426D-A0C9-867E8CDC8B53}" type="pres">
      <dgm:prSet presAssocID="{80D5105A-B355-4F6B-A109-F76E17D1D995}" presName="sibTrans" presStyleCnt="0"/>
      <dgm:spPr/>
    </dgm:pt>
    <dgm:pt modelId="{03ACFF8F-E2C8-4CA3-BCB7-B818BE8E8690}" type="pres">
      <dgm:prSet presAssocID="{F4942196-4700-4E85-ADD9-CCD4D0DC8EB4}" presName="compNode" presStyleCnt="0"/>
      <dgm:spPr/>
    </dgm:pt>
    <dgm:pt modelId="{72770CE9-F809-45C6-A8E9-607807BE438F}" type="pres">
      <dgm:prSet presAssocID="{F4942196-4700-4E85-ADD9-CCD4D0DC8EB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cculent"/>
        </a:ext>
      </dgm:extLst>
    </dgm:pt>
    <dgm:pt modelId="{2648A928-2C8D-4C3C-81A2-537A73BAD73E}" type="pres">
      <dgm:prSet presAssocID="{F4942196-4700-4E85-ADD9-CCD4D0DC8EB4}" presName="spaceRect" presStyleCnt="0"/>
      <dgm:spPr/>
    </dgm:pt>
    <dgm:pt modelId="{3655689A-7F0D-4D3F-9D26-820C4B72CDE5}" type="pres">
      <dgm:prSet presAssocID="{F4942196-4700-4E85-ADD9-CCD4D0DC8EB4}" presName="textRect" presStyleLbl="revTx" presStyleIdx="2" presStyleCnt="4">
        <dgm:presLayoutVars>
          <dgm:chMax val="1"/>
          <dgm:chPref val="1"/>
        </dgm:presLayoutVars>
      </dgm:prSet>
      <dgm:spPr/>
    </dgm:pt>
    <dgm:pt modelId="{7C64047B-EFB7-40F3-8A20-E7A034888732}" type="pres">
      <dgm:prSet presAssocID="{F5F9D456-B614-4F97-ACDE-35344F92BD9A}" presName="sibTrans" presStyleCnt="0"/>
      <dgm:spPr/>
    </dgm:pt>
    <dgm:pt modelId="{9CEBA9A5-5DF8-4F3C-B997-48F16407DBE8}" type="pres">
      <dgm:prSet presAssocID="{406DC459-328E-47C9-83A2-BC90A36C9820}" presName="compNode" presStyleCnt="0"/>
      <dgm:spPr/>
    </dgm:pt>
    <dgm:pt modelId="{7521AD67-8412-4F0A-AE5A-D20116443D60}" type="pres">
      <dgm:prSet presAssocID="{406DC459-328E-47C9-83A2-BC90A36C982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"/>
        </a:ext>
      </dgm:extLst>
    </dgm:pt>
    <dgm:pt modelId="{0A73DAFE-C57B-40A5-B94C-8681413C237D}" type="pres">
      <dgm:prSet presAssocID="{406DC459-328E-47C9-83A2-BC90A36C9820}" presName="spaceRect" presStyleCnt="0"/>
      <dgm:spPr/>
    </dgm:pt>
    <dgm:pt modelId="{5873485C-A289-41CA-B771-48B34B71E510}" type="pres">
      <dgm:prSet presAssocID="{406DC459-328E-47C9-83A2-BC90A36C9820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B0660704-1C60-4C0C-97ED-7CE35EA51658}" srcId="{57663EB0-F9DD-48BE-AECB-D46D84A73A8E}" destId="{846FDB6F-D850-4B16-93AF-2A6A16B0D798}" srcOrd="0" destOrd="0" parTransId="{159F4E0D-E4CA-4EC0-A7AD-A5EA13E02CA3}" sibTransId="{86825929-3D14-4635-B362-4C40F54A3134}"/>
    <dgm:cxn modelId="{F60B7210-C7B8-4410-8E77-EA81109DB04B}" type="presOf" srcId="{846FDB6F-D850-4B16-93AF-2A6A16B0D798}" destId="{FFF8ACC6-93EC-468F-B1ED-14C5D41B1933}" srcOrd="0" destOrd="0" presId="urn:microsoft.com/office/officeart/2018/2/layout/IconLabelList"/>
    <dgm:cxn modelId="{160A0B14-4432-4B59-81C2-A0EDA9A25157}" srcId="{57663EB0-F9DD-48BE-AECB-D46D84A73A8E}" destId="{F4942196-4700-4E85-ADD9-CCD4D0DC8EB4}" srcOrd="2" destOrd="0" parTransId="{C24580FB-07FD-45F9-B676-7D2627A9A9C0}" sibTransId="{F5F9D456-B614-4F97-ACDE-35344F92BD9A}"/>
    <dgm:cxn modelId="{BF6FBD3A-118E-4129-AEFB-E3C0A45FA245}" srcId="{57663EB0-F9DD-48BE-AECB-D46D84A73A8E}" destId="{0BAA7542-68F8-42F7-8617-FCAC34FD7260}" srcOrd="1" destOrd="0" parTransId="{38AA8786-8D55-47E0-BB70-423C95409681}" sibTransId="{80D5105A-B355-4F6B-A109-F76E17D1D995}"/>
    <dgm:cxn modelId="{5418848A-3BEB-4489-BCFD-07E272E86405}" type="presOf" srcId="{0BAA7542-68F8-42F7-8617-FCAC34FD7260}" destId="{F15DECC6-E3F1-4E88-8F9F-9B394394AF93}" srcOrd="0" destOrd="0" presId="urn:microsoft.com/office/officeart/2018/2/layout/IconLabelList"/>
    <dgm:cxn modelId="{075B0DBA-2C99-4A86-B743-42F106F28ED9}" type="presOf" srcId="{406DC459-328E-47C9-83A2-BC90A36C9820}" destId="{5873485C-A289-41CA-B771-48B34B71E510}" srcOrd="0" destOrd="0" presId="urn:microsoft.com/office/officeart/2018/2/layout/IconLabelList"/>
    <dgm:cxn modelId="{85B96FBD-859D-4A77-9E98-A1A8A037B076}" type="presOf" srcId="{57663EB0-F9DD-48BE-AECB-D46D84A73A8E}" destId="{2A4C5E01-4409-4A3E-ACA9-716DA63B6D82}" srcOrd="0" destOrd="0" presId="urn:microsoft.com/office/officeart/2018/2/layout/IconLabelList"/>
    <dgm:cxn modelId="{D43ABCE0-AD85-4733-8C8A-DA64F05F4227}" type="presOf" srcId="{F4942196-4700-4E85-ADD9-CCD4D0DC8EB4}" destId="{3655689A-7F0D-4D3F-9D26-820C4B72CDE5}" srcOrd="0" destOrd="0" presId="urn:microsoft.com/office/officeart/2018/2/layout/IconLabelList"/>
    <dgm:cxn modelId="{EC48BDED-31F4-4654-A9D1-B455B9445961}" srcId="{57663EB0-F9DD-48BE-AECB-D46D84A73A8E}" destId="{406DC459-328E-47C9-83A2-BC90A36C9820}" srcOrd="3" destOrd="0" parTransId="{9519C4A8-01BF-467C-A3CF-6B3331CAF0D1}" sibTransId="{826CA649-913A-476D-9150-058CDE641C81}"/>
    <dgm:cxn modelId="{98375240-D605-442F-8AE6-B6458D9D4FB5}" type="presParOf" srcId="{2A4C5E01-4409-4A3E-ACA9-716DA63B6D82}" destId="{5B9CF30C-4D79-4DE2-BED4-6B7B48B210C1}" srcOrd="0" destOrd="0" presId="urn:microsoft.com/office/officeart/2018/2/layout/IconLabelList"/>
    <dgm:cxn modelId="{A68BEA36-00D7-4A30-87FA-BA54C96E844B}" type="presParOf" srcId="{5B9CF30C-4D79-4DE2-BED4-6B7B48B210C1}" destId="{3443D1F1-B295-46CC-B354-C59AF7C18AA1}" srcOrd="0" destOrd="0" presId="urn:microsoft.com/office/officeart/2018/2/layout/IconLabelList"/>
    <dgm:cxn modelId="{85A3FCDE-77B9-4AD5-B0F1-27E393A24A3C}" type="presParOf" srcId="{5B9CF30C-4D79-4DE2-BED4-6B7B48B210C1}" destId="{0694AF57-3EED-4BCC-8B93-D75EBD86DFB1}" srcOrd="1" destOrd="0" presId="urn:microsoft.com/office/officeart/2018/2/layout/IconLabelList"/>
    <dgm:cxn modelId="{9B8A75E3-D462-4480-B62D-2468C5C47966}" type="presParOf" srcId="{5B9CF30C-4D79-4DE2-BED4-6B7B48B210C1}" destId="{FFF8ACC6-93EC-468F-B1ED-14C5D41B1933}" srcOrd="2" destOrd="0" presId="urn:microsoft.com/office/officeart/2018/2/layout/IconLabelList"/>
    <dgm:cxn modelId="{5ED98689-A445-4CCE-8264-F96D32E4EBDB}" type="presParOf" srcId="{2A4C5E01-4409-4A3E-ACA9-716DA63B6D82}" destId="{5C2972A2-8893-4536-A157-F7557B39DBF1}" srcOrd="1" destOrd="0" presId="urn:microsoft.com/office/officeart/2018/2/layout/IconLabelList"/>
    <dgm:cxn modelId="{EBF7DBF3-97F3-417A-A17B-51C163389E79}" type="presParOf" srcId="{2A4C5E01-4409-4A3E-ACA9-716DA63B6D82}" destId="{0DD2AC9B-C27B-4BAB-A926-33635405259B}" srcOrd="2" destOrd="0" presId="urn:microsoft.com/office/officeart/2018/2/layout/IconLabelList"/>
    <dgm:cxn modelId="{3C98BE9D-E62D-4FB3-9CE6-286A7A1E5FAC}" type="presParOf" srcId="{0DD2AC9B-C27B-4BAB-A926-33635405259B}" destId="{CA902B13-7808-4AE6-BC0F-79051FC52884}" srcOrd="0" destOrd="0" presId="urn:microsoft.com/office/officeart/2018/2/layout/IconLabelList"/>
    <dgm:cxn modelId="{B5B01BD1-0EDD-4619-A727-27A561ACDE40}" type="presParOf" srcId="{0DD2AC9B-C27B-4BAB-A926-33635405259B}" destId="{32DC7699-F5AE-4613-B7C6-79CA35700431}" srcOrd="1" destOrd="0" presId="urn:microsoft.com/office/officeart/2018/2/layout/IconLabelList"/>
    <dgm:cxn modelId="{23D6872E-6B10-4D86-8354-55818C235068}" type="presParOf" srcId="{0DD2AC9B-C27B-4BAB-A926-33635405259B}" destId="{F15DECC6-E3F1-4E88-8F9F-9B394394AF93}" srcOrd="2" destOrd="0" presId="urn:microsoft.com/office/officeart/2018/2/layout/IconLabelList"/>
    <dgm:cxn modelId="{F7F847B8-BF96-4C62-9E4C-B9FD7CF6AE0F}" type="presParOf" srcId="{2A4C5E01-4409-4A3E-ACA9-716DA63B6D82}" destId="{9EDD8976-91DD-426D-A0C9-867E8CDC8B53}" srcOrd="3" destOrd="0" presId="urn:microsoft.com/office/officeart/2018/2/layout/IconLabelList"/>
    <dgm:cxn modelId="{40267ECB-133F-4276-80A4-CD2EFE1037F5}" type="presParOf" srcId="{2A4C5E01-4409-4A3E-ACA9-716DA63B6D82}" destId="{03ACFF8F-E2C8-4CA3-BCB7-B818BE8E8690}" srcOrd="4" destOrd="0" presId="urn:microsoft.com/office/officeart/2018/2/layout/IconLabelList"/>
    <dgm:cxn modelId="{A49EE9EC-929C-42CA-AE17-917BF314EE70}" type="presParOf" srcId="{03ACFF8F-E2C8-4CA3-BCB7-B818BE8E8690}" destId="{72770CE9-F809-45C6-A8E9-607807BE438F}" srcOrd="0" destOrd="0" presId="urn:microsoft.com/office/officeart/2018/2/layout/IconLabelList"/>
    <dgm:cxn modelId="{CFAB2396-A5A5-41DB-8415-6B3FE4945193}" type="presParOf" srcId="{03ACFF8F-E2C8-4CA3-BCB7-B818BE8E8690}" destId="{2648A928-2C8D-4C3C-81A2-537A73BAD73E}" srcOrd="1" destOrd="0" presId="urn:microsoft.com/office/officeart/2018/2/layout/IconLabelList"/>
    <dgm:cxn modelId="{4C21C1B0-43DF-4B0E-8B03-C4DBC3E90326}" type="presParOf" srcId="{03ACFF8F-E2C8-4CA3-BCB7-B818BE8E8690}" destId="{3655689A-7F0D-4D3F-9D26-820C4B72CDE5}" srcOrd="2" destOrd="0" presId="urn:microsoft.com/office/officeart/2018/2/layout/IconLabelList"/>
    <dgm:cxn modelId="{841A1C10-A4C7-4FB1-8467-6C415A559FCE}" type="presParOf" srcId="{2A4C5E01-4409-4A3E-ACA9-716DA63B6D82}" destId="{7C64047B-EFB7-40F3-8A20-E7A034888732}" srcOrd="5" destOrd="0" presId="urn:microsoft.com/office/officeart/2018/2/layout/IconLabelList"/>
    <dgm:cxn modelId="{B0EA558D-E79F-48C9-8DD6-3BE2620BC447}" type="presParOf" srcId="{2A4C5E01-4409-4A3E-ACA9-716DA63B6D82}" destId="{9CEBA9A5-5DF8-4F3C-B997-48F16407DBE8}" srcOrd="6" destOrd="0" presId="urn:microsoft.com/office/officeart/2018/2/layout/IconLabelList"/>
    <dgm:cxn modelId="{F155C549-9ADD-401C-9B43-FA48674A259F}" type="presParOf" srcId="{9CEBA9A5-5DF8-4F3C-B997-48F16407DBE8}" destId="{7521AD67-8412-4F0A-AE5A-D20116443D60}" srcOrd="0" destOrd="0" presId="urn:microsoft.com/office/officeart/2018/2/layout/IconLabelList"/>
    <dgm:cxn modelId="{B3449CE5-4A4E-47BA-94F2-C45BE08D79BF}" type="presParOf" srcId="{9CEBA9A5-5DF8-4F3C-B997-48F16407DBE8}" destId="{0A73DAFE-C57B-40A5-B94C-8681413C237D}" srcOrd="1" destOrd="0" presId="urn:microsoft.com/office/officeart/2018/2/layout/IconLabelList"/>
    <dgm:cxn modelId="{3796C60D-B2CF-417C-808A-DFCDF1144D1F}" type="presParOf" srcId="{9CEBA9A5-5DF8-4F3C-B997-48F16407DBE8}" destId="{5873485C-A289-41CA-B771-48B34B71E510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43D1F1-B295-46CC-B354-C59AF7C18AA1}">
      <dsp:nvSpPr>
        <dsp:cNvPr id="0" name=""/>
        <dsp:cNvSpPr/>
      </dsp:nvSpPr>
      <dsp:spPr>
        <a:xfrm>
          <a:off x="752566" y="1045320"/>
          <a:ext cx="1066720" cy="10667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F8ACC6-93EC-468F-B1ED-14C5D41B1933}">
      <dsp:nvSpPr>
        <dsp:cNvPr id="0" name=""/>
        <dsp:cNvSpPr/>
      </dsp:nvSpPr>
      <dsp:spPr>
        <a:xfrm>
          <a:off x="100682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• Strong desire for cafés </a:t>
          </a:r>
          <a:endParaRPr lang="en-US" sz="1700" kern="1200"/>
        </a:p>
      </dsp:txBody>
      <dsp:txXfrm>
        <a:off x="100682" y="2427484"/>
        <a:ext cx="2370489" cy="720000"/>
      </dsp:txXfrm>
    </dsp:sp>
    <dsp:sp modelId="{CA902B13-7808-4AE6-BC0F-79051FC52884}">
      <dsp:nvSpPr>
        <dsp:cNvPr id="0" name=""/>
        <dsp:cNvSpPr/>
      </dsp:nvSpPr>
      <dsp:spPr>
        <a:xfrm>
          <a:off x="3537891" y="1045320"/>
          <a:ext cx="1066720" cy="10667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5DECC6-E3F1-4E88-8F9F-9B394394AF93}">
      <dsp:nvSpPr>
        <dsp:cNvPr id="0" name=""/>
        <dsp:cNvSpPr/>
      </dsp:nvSpPr>
      <dsp:spPr>
        <a:xfrm>
          <a:off x="2886007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• Customers value sustainability </a:t>
          </a:r>
          <a:endParaRPr lang="en-US" sz="1700" kern="1200"/>
        </a:p>
      </dsp:txBody>
      <dsp:txXfrm>
        <a:off x="2886007" y="2427484"/>
        <a:ext cx="2370489" cy="720000"/>
      </dsp:txXfrm>
    </dsp:sp>
    <dsp:sp modelId="{72770CE9-F809-45C6-A8E9-607807BE438F}">
      <dsp:nvSpPr>
        <dsp:cNvPr id="0" name=""/>
        <dsp:cNvSpPr/>
      </dsp:nvSpPr>
      <dsp:spPr>
        <a:xfrm>
          <a:off x="6323216" y="1045320"/>
          <a:ext cx="1066720" cy="10667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55689A-7F0D-4D3F-9D26-820C4B72CDE5}">
      <dsp:nvSpPr>
        <dsp:cNvPr id="0" name=""/>
        <dsp:cNvSpPr/>
      </dsp:nvSpPr>
      <dsp:spPr>
        <a:xfrm>
          <a:off x="5671332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• Well-liked plant-based beverage choices </a:t>
          </a:r>
          <a:endParaRPr lang="en-US" sz="1700" kern="1200"/>
        </a:p>
      </dsp:txBody>
      <dsp:txXfrm>
        <a:off x="5671332" y="2427484"/>
        <a:ext cx="2370489" cy="720000"/>
      </dsp:txXfrm>
    </dsp:sp>
    <dsp:sp modelId="{7521AD67-8412-4F0A-AE5A-D20116443D60}">
      <dsp:nvSpPr>
        <dsp:cNvPr id="0" name=""/>
        <dsp:cNvSpPr/>
      </dsp:nvSpPr>
      <dsp:spPr>
        <a:xfrm>
          <a:off x="9108541" y="1045320"/>
          <a:ext cx="1066720" cy="10667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73485C-A289-41CA-B771-48B34B71E510}">
      <dsp:nvSpPr>
        <dsp:cNvPr id="0" name=""/>
        <dsp:cNvSpPr/>
      </dsp:nvSpPr>
      <dsp:spPr>
        <a:xfrm>
          <a:off x="8456657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• Cafe selection is influenced by social media </a:t>
          </a:r>
          <a:endParaRPr lang="en-US" sz="1700" kern="1200"/>
        </a:p>
      </dsp:txBody>
      <dsp:txXfrm>
        <a:off x="8456657" y="2427484"/>
        <a:ext cx="2370489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18D648-8C62-EF39-25E1-B11CD0C534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30446D-F6E2-1FB5-3CA1-7A51E1B0B55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B730AC-6392-D553-2B98-3BE9150016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3/16/26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F5C3DA-DFD1-3869-A4D3-3B1933C547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7B769F-5E72-057E-F081-C5AC30BCCE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70626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5D35C7-9CA6-B7F8-1CD9-D02B2251E6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C28C45-7145-D3F1-CE00-3CF7347736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36B0F1-AFB8-E8C0-8ECE-07CE1083EC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3/16/26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0A3E8B-667B-A12D-CF6B-64E27C7D5D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D7EE95-79C5-C3DC-EBD6-C91A52EB81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36960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47E185-D87E-E2C8-7A53-7CB591E14D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443E24-AA8F-8B37-7126-9726E94365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74EE8F-497C-7DB0-4D17-A47D12FF80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3/16/26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2D2422-C617-0FEE-0D45-42DE285D79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759B6E-94B6-DB6D-4C56-BA666D63DE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97991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727583-05E3-18AF-D4ED-9AEC070527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78537C-89A5-E5A0-265A-CA9F11EC2D7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FD0A45-33D5-4407-6137-A70438228A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1C443C-9554-AF68-EC59-D42B493A86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3/16/26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A05340-B761-770E-FD34-10A3CB55FC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82D9A7-895A-706F-5C36-FE1BE94B08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64649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FCD392-4C2D-3604-388B-3F46978384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87DB89-B8FC-21B4-B126-2E4E570400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217DBE-C8E1-A5EC-C9B3-1D3F68BCB9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308A5D3-29B3-E5F9-D386-5F3F7DAE27D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ACFC14A-14B6-EA6B-BD7C-FD1E2555619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9EC1DE9-F3D3-5787-DD42-C136C3EC9C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pPr/>
              <a:t>3/16/26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340F9A3-7DD7-4826-B07C-4827271B76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B0E6989-0167-39EA-DE29-0316168829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5995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F6AA9B-0081-68FD-B82E-50C8B7C746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8E0FEE-D4C4-2392-707B-E9381AB00E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3/16/26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BC226B2-6235-1F8F-2372-ABAE30790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577909E-6B81-3E44-ECC3-12558217CB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93660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D325934-C5A5-7284-D142-57FA2333C0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3/16/26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A25ADB0-716C-2919-DBE4-1D018A365B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23AFC52-2962-322A-CF97-47BE1AC40D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29068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F2BD3C-199F-226A-FD52-F2A8CDE504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4ACC38-720B-704A-50CC-D18327E256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D85359-B8A9-F2A4-7ED7-0745F1FB35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DEC653-E0B1-78F7-C02C-DD1557C555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3/16/26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D31145-6369-D6A9-24EA-23026341CC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14AB9A-17AE-FB83-7CBE-0385026037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5856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8AE344-7954-004C-AEFC-AC35A049CF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1805BA7-E8B6-6436-9171-678E43B9214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6A9061-AF44-8DA4-C7B9-D528566767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73A2E8-C5B7-14F7-E9E7-E482FFF39A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3/16/26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1013F8-340E-9BEB-1845-8F70F0748D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C87430-BAA8-938F-8A5A-5519D2C9CE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61853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99141C-D10C-282F-311B-758B70311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E23AD8-BA93-D620-FA56-2B80A067BE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704F2E-3845-51A7-FFF5-41ECD30E5D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3/16/26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1221A8-A5ED-1CFE-D194-5D1CBB1262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C5AE69-93C7-6A01-C048-8D5DCB590D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80091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300A98C-7757-D0F6-8DDA-15A4E3C7E64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21EC140-35A9-1F5E-961F-04B0BDA9EE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127383-CA0F-95C6-971D-9A19F67C18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3/16/26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C7EA06-604F-392F-0D2A-BB71ECAB2D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F1921F-4959-5E09-5370-02470AECC7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2151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04A590A-0B13-24E2-99DB-725AB905DB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3D60B9-AF4E-F774-853A-1E3D91591B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3FDF81-5C69-8D50-699E-1ED4A9050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C2B07E4-CDF9-4C88-A2F3-04620E58224D}" type="datetimeFigureOut">
              <a:rPr lang="en-US" smtClean="0"/>
              <a:pPr/>
              <a:t>3/16/26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5877E5-C079-D636-9EC7-3947A567515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EEC88F-8BB2-5ACD-7A7A-0788701A7C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FE71E98-A417-4ECC-ACEB-C0490C20DB0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28655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88" r:id="rId3"/>
    <p:sldLayoutId id="2147483789" r:id="rId4"/>
    <p:sldLayoutId id="2147483790" r:id="rId5"/>
    <p:sldLayoutId id="2147483791" r:id="rId6"/>
    <p:sldLayoutId id="2147483792" r:id="rId7"/>
    <p:sldLayoutId id="2147483793" r:id="rId8"/>
    <p:sldLayoutId id="2147483794" r:id="rId9"/>
    <p:sldLayoutId id="2147483795" r:id="rId10"/>
    <p:sldLayoutId id="214748379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2EBCC19A-17FE-12AD-AFF3-9902D085694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12443" b="31307"/>
          <a:stretch>
            <a:fillRect/>
          </a:stretch>
        </p:blipFill>
        <p:spPr>
          <a:xfrm>
            <a:off x="20" y="9209"/>
            <a:ext cx="12191980" cy="6857999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DDF001AD-5FFC-A043-36A9-55AD402461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84650"/>
            <a:ext cx="9144000" cy="2387600"/>
          </a:xfrm>
        </p:spPr>
        <p:txBody>
          <a:bodyPr>
            <a:normAutofit/>
          </a:bodyPr>
          <a:lstStyle/>
          <a:p>
            <a:r>
              <a:rPr lang="en-GB" sz="4000" b="1" dirty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EcoSip</a:t>
            </a:r>
            <a:r>
              <a:rPr lang="en-GB" sz="40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Café</a:t>
            </a:r>
            <a:endParaRPr lang="en-US" sz="40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2F68C1A-DCA5-FA9E-81BF-E6CB8849F129}"/>
              </a:ext>
            </a:extLst>
          </p:cNvPr>
          <p:cNvSpPr txBox="1"/>
          <p:nvPr/>
        </p:nvSpPr>
        <p:spPr>
          <a:xfrm>
            <a:off x="650173" y="2621779"/>
            <a:ext cx="8873837" cy="5379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4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Module: Digital Skills for Personal and Professional Growth</a:t>
            </a:r>
            <a:endParaRPr lang="en-GB" sz="14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4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Module code: BMSW4008</a:t>
            </a:r>
            <a:endParaRPr lang="en-GB" sz="14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4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Name: </a:t>
            </a:r>
            <a:r>
              <a:rPr lang="en-GB" sz="1800" b="1" kern="1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Mirovaldo</a:t>
            </a:r>
            <a:r>
              <a:rPr lang="en-GB" sz="18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b="1" kern="1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Danfa</a:t>
            </a:r>
            <a:endParaRPr lang="en-GB" sz="14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4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Student Number: 2435826</a:t>
            </a:r>
            <a:endParaRPr lang="en-GB" sz="14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4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Date: 16/03/2026</a:t>
            </a:r>
            <a:endParaRPr lang="en-GB" sz="14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4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4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400" b="1" u="none" strike="noStrike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4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39368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99CA4D-22D5-5155-E3B0-C862884B6C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b="1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Introduction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0ECE719-01D7-D1E5-EC9F-C3C4F27198BD}"/>
              </a:ext>
            </a:extLst>
          </p:cNvPr>
          <p:cNvSpPr txBox="1"/>
          <p:nvPr/>
        </p:nvSpPr>
        <p:spPr>
          <a:xfrm>
            <a:off x="454211" y="2433425"/>
            <a:ext cx="6617406" cy="36392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dirty="0">
              <a:solidFill>
                <a:schemeClr val="tx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Summary of the project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EcoSip</a:t>
            </a:r>
            <a:r>
              <a:rPr lang="en-US" sz="240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Café is a concept for a company.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Investigating the market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Marketing resources and websites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Excel financial prediction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Commercial 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1" name="Graphic 10" descr="Coffee">
            <a:extLst>
              <a:ext uri="{FF2B5EF4-FFF2-40B4-BE49-F238E27FC236}">
                <a16:creationId xmlns:a16="http://schemas.microsoft.com/office/drawing/2014/main" id="{1D16FD66-5853-B02E-030F-E5CAE6FC58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4417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0FD5AD-0335-4D07-0AF1-9D2AE9348A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Bussiness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Concept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84C2233-6EF4-B0FE-E9EF-F90B15873BE4}"/>
              </a:ext>
            </a:extLst>
          </p:cNvPr>
          <p:cNvSpPr txBox="1"/>
          <p:nvPr/>
        </p:nvSpPr>
        <p:spPr>
          <a:xfrm>
            <a:off x="970808" y="2816064"/>
            <a:ext cx="7056912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• The </a:t>
            </a:r>
            <a:r>
              <a:rPr lang="en-GB" sz="24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EcoSip</a:t>
            </a:r>
            <a:r>
              <a:rPr lang="en-GB" sz="2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Café idea </a:t>
            </a:r>
            <a:endParaRPr lang="en-GB" sz="2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• Coffee shop with sustainable practices </a:t>
            </a:r>
            <a:endParaRPr lang="en-GB" sz="2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• Drinks made with plants and organic coffee </a:t>
            </a:r>
            <a:endParaRPr lang="en-GB" sz="2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• Environmentally friendly packaging </a:t>
            </a:r>
            <a:endParaRPr lang="en-GB" sz="2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• Environmentally friendly company </a:t>
            </a:r>
            <a:endParaRPr lang="en-GB" sz="2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2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6300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65EDB-B7DF-D7BF-BEB8-C45D9AFDD5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Market Research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A9C4AE0-752A-DD2C-55D1-0EC7452E59F7}"/>
              </a:ext>
            </a:extLst>
          </p:cNvPr>
          <p:cNvSpPr txBox="1"/>
          <p:nvPr/>
        </p:nvSpPr>
        <p:spPr>
          <a:xfrm>
            <a:off x="1698171" y="2828836"/>
            <a:ext cx="7452972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Google Forms was used to design the questionnaire.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0 questions on customer behaviour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Distributed among classmates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Information gathered and interpreted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Charts are employed to find trends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6195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E2C4CF-D6E6-2472-CFFF-1E3F909A25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Keys Results</a:t>
            </a:r>
          </a:p>
        </p:txBody>
      </p:sp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ECE898A5-D7BA-337F-E195-107FD87A779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80390195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28606993"/>
      </p:ext>
    </p:extLst>
  </p:cSld>
  <p:clrMapOvr>
    <a:masterClrMapping/>
  </p:clrMapOvr>
  <p:transition spd="slow">
    <p:randomBar dir="vert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B4A9FE-6D94-9DC4-9408-59C09D28AE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Website Construction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F9A21BC-A00C-6238-5414-F00B762A9998}"/>
              </a:ext>
            </a:extLst>
          </p:cNvPr>
          <p:cNvSpPr txBox="1"/>
          <p:nvPr/>
        </p:nvSpPr>
        <p:spPr>
          <a:xfrm>
            <a:off x="804672" y="2421682"/>
            <a:ext cx="4977578" cy="36392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  <a:effectLst/>
              </a:rPr>
              <a:t> website with two pages built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  <a:effectLst/>
              </a:rPr>
              <a:t>The </a:t>
            </a:r>
            <a:r>
              <a:rPr lang="en-US" dirty="0" err="1">
                <a:solidFill>
                  <a:schemeClr val="tx2"/>
                </a:solidFill>
                <a:effectLst/>
              </a:rPr>
              <a:t>EcoSip</a:t>
            </a:r>
            <a:r>
              <a:rPr lang="en-US" dirty="0">
                <a:solidFill>
                  <a:schemeClr val="tx2"/>
                </a:solidFill>
                <a:effectLst/>
              </a:rPr>
              <a:t> Café is introduced on the homepage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  <a:effectLst/>
              </a:rPr>
              <a:t>The menu page lists prices and products.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  <a:effectLst/>
              </a:rPr>
              <a:t> Simple and contemporary style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  <a:effectLst/>
              </a:rPr>
              <a:t>Represents the topic of sustainability 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1" name="Graphic 10" descr="Kiosk">
            <a:extLst>
              <a:ext uri="{FF2B5EF4-FFF2-40B4-BE49-F238E27FC236}">
                <a16:creationId xmlns:a16="http://schemas.microsoft.com/office/drawing/2014/main" id="{1468459E-C91D-9465-01C3-2F200623F79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8396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33" name="Freeform: Shape 14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: Shape 15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5" name="Freeform: Shape 16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6" name="Freeform: Shape 17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28767D3-83DA-9371-0689-C7E085EFF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Marketing Material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E73B478-7E29-AE9D-8E8B-A711E1F9A896}"/>
              </a:ext>
            </a:extLst>
          </p:cNvPr>
          <p:cNvSpPr txBox="1"/>
          <p:nvPr/>
        </p:nvSpPr>
        <p:spPr>
          <a:xfrm>
            <a:off x="6172200" y="804672"/>
            <a:ext cx="5221224" cy="52303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  <a:effectLst/>
              </a:rPr>
              <a:t>Canva-designed marketing materials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  <a:effectLst/>
              </a:rPr>
              <a:t> Posts promoting on social media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  <a:effectLst/>
              </a:rPr>
              <a:t>Images promoting the café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  <a:effectLst/>
              </a:rPr>
              <a:t>Green </a:t>
            </a:r>
            <a:r>
              <a:rPr lang="en-US" dirty="0" err="1">
                <a:solidFill>
                  <a:schemeClr val="tx2"/>
                </a:solidFill>
                <a:effectLst/>
              </a:rPr>
              <a:t>colour</a:t>
            </a:r>
            <a:r>
              <a:rPr lang="en-US" dirty="0">
                <a:solidFill>
                  <a:schemeClr val="tx2"/>
                </a:solidFill>
                <a:effectLst/>
              </a:rPr>
              <a:t> scheme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  <a:effectLst/>
              </a:rPr>
              <a:t> A brand that </a:t>
            </a:r>
            <a:r>
              <a:rPr lang="en-US" dirty="0" err="1">
                <a:solidFill>
                  <a:schemeClr val="tx2"/>
                </a:solidFill>
                <a:effectLst/>
              </a:rPr>
              <a:t>emphasises</a:t>
            </a:r>
            <a:r>
              <a:rPr lang="en-US" dirty="0">
                <a:solidFill>
                  <a:schemeClr val="tx2"/>
                </a:solidFill>
                <a:effectLst/>
              </a:rPr>
              <a:t> sustainability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dirty="0">
              <a:solidFill>
                <a:schemeClr val="tx2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632798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32A70FF-9C35-229E-4257-9D196930F3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7924" y="991261"/>
            <a:ext cx="5754696" cy="18373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Excel Financial Spreadsheet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CB30E4E-CED8-C70F-94DA-3EF536082986}"/>
              </a:ext>
            </a:extLst>
          </p:cNvPr>
          <p:cNvSpPr txBox="1"/>
          <p:nvPr/>
        </p:nvSpPr>
        <p:spPr>
          <a:xfrm>
            <a:off x="3050412" y="2979336"/>
            <a:ext cx="6746731" cy="243086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  <a:effectLst/>
              </a:rPr>
              <a:t> A year's worth of financial predictions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</a:rPr>
              <a:t>R</a:t>
            </a:r>
            <a:r>
              <a:rPr lang="en-US" sz="2000" dirty="0">
                <a:solidFill>
                  <a:schemeClr val="tx2"/>
                </a:solidFill>
                <a:effectLst/>
              </a:rPr>
              <a:t>evenue from the sale of food and coffee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  <a:effectLst/>
              </a:rPr>
              <a:t> Rent, personnel, and utilities are included in the costs.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  <a:effectLst/>
              </a:rPr>
              <a:t> Totals are determined using Excel formulas.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  <a:effectLst/>
              </a:rPr>
              <a:t> A bar chart that compares income and expenses. 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616759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D4337E-9A63-FD52-C17C-2E5B793136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766330" cy="145405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The Adversitment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C1EF72D-1C66-6F81-65D6-5594CE1057F4}"/>
              </a:ext>
            </a:extLst>
          </p:cNvPr>
          <p:cNvSpPr txBox="1"/>
          <p:nvPr/>
        </p:nvSpPr>
        <p:spPr>
          <a:xfrm>
            <a:off x="471297" y="2727284"/>
            <a:ext cx="5624703" cy="335347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  <a:effectLst/>
              </a:rPr>
              <a:t> A brief 2-minute promotional video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  <a:effectLst/>
              </a:rPr>
              <a:t> Features items from the EcoSip Cafe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  <a:effectLst/>
              </a:rPr>
              <a:t>Prioritise sustainability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  <a:effectLst/>
              </a:rPr>
              <a:t> Made with the intention of bringing in customers </a:t>
            </a:r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" name="a2f3962f-adee-4b5a-8903-4f44336b4239.MP4">
            <a:hlinkClick r:id="" action="ppaction://media"/>
            <a:extLst>
              <a:ext uri="{FF2B5EF4-FFF2-40B4-BE49-F238E27FC236}">
                <a16:creationId xmlns:a16="http://schemas.microsoft.com/office/drawing/2014/main" id="{A63E58BF-8ED8-BCB3-8CE4-6469D1E4CBD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42165" y="1700784"/>
            <a:ext cx="2474686" cy="43799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1461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683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F55C73F-00C8-2D3C-0117-7CBF88EE22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7924" y="455433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US" sz="36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BB9CF67F-C1AF-50B5-4DA4-0DBC5AF439F6}"/>
              </a:ext>
            </a:extLst>
          </p:cNvPr>
          <p:cNvSpPr txBox="1"/>
          <p:nvPr/>
        </p:nvSpPr>
        <p:spPr>
          <a:xfrm>
            <a:off x="1616042" y="3389553"/>
            <a:ext cx="7469579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• Business concept supported by market research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• Project development was aided by digital technologies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• Financial preparation using Excel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• The notion is supported by the advertisement.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08022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52</TotalTime>
  <Words>308</Words>
  <Application>Microsoft Macintosh PowerPoint</Application>
  <PresentationFormat>Widescreen</PresentationFormat>
  <Paragraphs>69</Paragraphs>
  <Slides>10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Arial</vt:lpstr>
      <vt:lpstr>Calibri</vt:lpstr>
      <vt:lpstr>Office Theme</vt:lpstr>
      <vt:lpstr>EcoSip Café</vt:lpstr>
      <vt:lpstr>Introduction</vt:lpstr>
      <vt:lpstr>Bussiness Concept</vt:lpstr>
      <vt:lpstr>Market Research</vt:lpstr>
      <vt:lpstr>Keys Results</vt:lpstr>
      <vt:lpstr>Website Construction </vt:lpstr>
      <vt:lpstr>Marketing Material</vt:lpstr>
      <vt:lpstr>Excel Financial Spreadsheet </vt:lpstr>
      <vt:lpstr>The Adversitment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Edna Davyes Martins (2219393)</dc:creator>
  <cp:lastModifiedBy>Edna Davyes Martins (2219393)</cp:lastModifiedBy>
  <cp:revision>1</cp:revision>
  <dcterms:created xsi:type="dcterms:W3CDTF">2026-03-16T08:14:47Z</dcterms:created>
  <dcterms:modified xsi:type="dcterms:W3CDTF">2026-03-16T09:15:51Z</dcterms:modified>
</cp:coreProperties>
</file>