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65" r:id="rId2"/>
    <p:sldId id="256" r:id="rId3"/>
    <p:sldId id="258" r:id="rId4"/>
    <p:sldId id="276" r:id="rId5"/>
    <p:sldId id="261" r:id="rId6"/>
    <p:sldId id="278" r:id="rId7"/>
    <p:sldId id="273" r:id="rId8"/>
    <p:sldId id="271" r:id="rId9"/>
    <p:sldId id="274" r:id="rId10"/>
    <p:sldId id="275" r:id="rId11"/>
    <p:sldId id="268" r:id="rId12"/>
    <p:sldId id="266" r:id="rId13"/>
    <p:sldId id="269" r:id="rId14"/>
    <p:sldId id="263" r:id="rId15"/>
    <p:sldId id="270" r:id="rId16"/>
    <p:sldId id="279" r:id="rId17"/>
    <p:sldId id="280" r:id="rId18"/>
    <p:sldId id="28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879C01-075D-4C74-8E96-13E41503E64E}" type="datetimeFigureOut">
              <a:rPr lang="en-GB" smtClean="0"/>
              <a:t>23/01/2019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B6B5BD-3F94-4D07-B315-4D23B960C4E5}" type="slidenum">
              <a:rPr lang="en-GB" smtClean="0"/>
              <a:t>‹#›</a:t>
            </a:fld>
            <a:endParaRPr lang="en-GB"/>
          </a:p>
        </p:txBody>
      </p:sp>
    </p:spTree>
    <p:extLst>
      <p:ext uri="{BB962C8B-B14F-4D97-AF65-F5344CB8AC3E}">
        <p14:creationId xmlns:p14="http://schemas.microsoft.com/office/powerpoint/2010/main" val="11899115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B6B5BD-3F94-4D07-B315-4D23B960C4E5}" type="slidenum">
              <a:rPr lang="en-GB" smtClean="0"/>
              <a:t>10</a:t>
            </a:fld>
            <a:endParaRPr lang="en-GB"/>
          </a:p>
        </p:txBody>
      </p:sp>
    </p:spTree>
    <p:extLst>
      <p:ext uri="{BB962C8B-B14F-4D97-AF65-F5344CB8AC3E}">
        <p14:creationId xmlns:p14="http://schemas.microsoft.com/office/powerpoint/2010/main" val="1041564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671D404-FD9E-4A3F-A550-8DAFB557052A}" type="datetimeFigureOut">
              <a:rPr lang="en-GB" smtClean="0"/>
              <a:t>23/01/2019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EE151B-A652-42C7-BC22-A7F05D1F702B}" type="slidenum">
              <a:rPr lang="en-GB" smtClean="0"/>
              <a:t>‹#›</a:t>
            </a:fld>
            <a:endParaRPr lang="en-GB"/>
          </a:p>
        </p:txBody>
      </p:sp>
    </p:spTree>
    <p:extLst>
      <p:ext uri="{BB962C8B-B14F-4D97-AF65-F5344CB8AC3E}">
        <p14:creationId xmlns:p14="http://schemas.microsoft.com/office/powerpoint/2010/main" val="20428390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71D404-FD9E-4A3F-A550-8DAFB557052A}" type="datetimeFigureOut">
              <a:rPr lang="en-GB" smtClean="0"/>
              <a:t>23/01/2019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EE151B-A652-42C7-BC22-A7F05D1F702B}" type="slidenum">
              <a:rPr lang="en-GB" smtClean="0"/>
              <a:t>‹#›</a:t>
            </a:fld>
            <a:endParaRPr lang="en-GB"/>
          </a:p>
        </p:txBody>
      </p:sp>
    </p:spTree>
    <p:extLst>
      <p:ext uri="{BB962C8B-B14F-4D97-AF65-F5344CB8AC3E}">
        <p14:creationId xmlns:p14="http://schemas.microsoft.com/office/powerpoint/2010/main" val="951228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71D404-FD9E-4A3F-A550-8DAFB557052A}" type="datetimeFigureOut">
              <a:rPr lang="en-GB" smtClean="0"/>
              <a:t>23/01/2019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EE151B-A652-42C7-BC22-A7F05D1F702B}" type="slidenum">
              <a:rPr lang="en-GB" smtClean="0"/>
              <a:t>‹#›</a:t>
            </a:fld>
            <a:endParaRPr lang="en-GB"/>
          </a:p>
        </p:txBody>
      </p:sp>
    </p:spTree>
    <p:extLst>
      <p:ext uri="{BB962C8B-B14F-4D97-AF65-F5344CB8AC3E}">
        <p14:creationId xmlns:p14="http://schemas.microsoft.com/office/powerpoint/2010/main" val="2235671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71D404-FD9E-4A3F-A550-8DAFB557052A}" type="datetimeFigureOut">
              <a:rPr lang="en-GB" smtClean="0"/>
              <a:t>23/01/2019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EE151B-A652-42C7-BC22-A7F05D1F702B}" type="slidenum">
              <a:rPr lang="en-GB" smtClean="0"/>
              <a:t>‹#›</a:t>
            </a:fld>
            <a:endParaRPr lang="en-GB"/>
          </a:p>
        </p:txBody>
      </p:sp>
    </p:spTree>
    <p:extLst>
      <p:ext uri="{BB962C8B-B14F-4D97-AF65-F5344CB8AC3E}">
        <p14:creationId xmlns:p14="http://schemas.microsoft.com/office/powerpoint/2010/main" val="5103491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71D404-FD9E-4A3F-A550-8DAFB557052A}" type="datetimeFigureOut">
              <a:rPr lang="en-GB" smtClean="0"/>
              <a:t>23/01/2019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EE151B-A652-42C7-BC22-A7F05D1F702B}" type="slidenum">
              <a:rPr lang="en-GB" smtClean="0"/>
              <a:t>‹#›</a:t>
            </a:fld>
            <a:endParaRPr lang="en-GB"/>
          </a:p>
        </p:txBody>
      </p:sp>
    </p:spTree>
    <p:extLst>
      <p:ext uri="{BB962C8B-B14F-4D97-AF65-F5344CB8AC3E}">
        <p14:creationId xmlns:p14="http://schemas.microsoft.com/office/powerpoint/2010/main" val="902568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71D404-FD9E-4A3F-A550-8DAFB557052A}" type="datetimeFigureOut">
              <a:rPr lang="en-GB" smtClean="0"/>
              <a:t>23/01/2019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EE151B-A652-42C7-BC22-A7F05D1F702B}" type="slidenum">
              <a:rPr lang="en-GB" smtClean="0"/>
              <a:t>‹#›</a:t>
            </a:fld>
            <a:endParaRPr lang="en-GB"/>
          </a:p>
        </p:txBody>
      </p:sp>
    </p:spTree>
    <p:extLst>
      <p:ext uri="{BB962C8B-B14F-4D97-AF65-F5344CB8AC3E}">
        <p14:creationId xmlns:p14="http://schemas.microsoft.com/office/powerpoint/2010/main" val="8988990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71D404-FD9E-4A3F-A550-8DAFB557052A}" type="datetimeFigureOut">
              <a:rPr lang="en-GB" smtClean="0"/>
              <a:t>23/01/2019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EE151B-A652-42C7-BC22-A7F05D1F702B}" type="slidenum">
              <a:rPr lang="en-GB" smtClean="0"/>
              <a:t>‹#›</a:t>
            </a:fld>
            <a:endParaRPr lang="en-GB"/>
          </a:p>
        </p:txBody>
      </p:sp>
    </p:spTree>
    <p:extLst>
      <p:ext uri="{BB962C8B-B14F-4D97-AF65-F5344CB8AC3E}">
        <p14:creationId xmlns:p14="http://schemas.microsoft.com/office/powerpoint/2010/main" val="3049396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671D404-FD9E-4A3F-A550-8DAFB557052A}" type="datetimeFigureOut">
              <a:rPr lang="en-GB" smtClean="0"/>
              <a:t>23/01/2019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EE151B-A652-42C7-BC22-A7F05D1F702B}" type="slidenum">
              <a:rPr lang="en-GB" smtClean="0"/>
              <a:t>‹#›</a:t>
            </a:fld>
            <a:endParaRPr lang="en-GB"/>
          </a:p>
        </p:txBody>
      </p:sp>
    </p:spTree>
    <p:extLst>
      <p:ext uri="{BB962C8B-B14F-4D97-AF65-F5344CB8AC3E}">
        <p14:creationId xmlns:p14="http://schemas.microsoft.com/office/powerpoint/2010/main" val="2034427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671D404-FD9E-4A3F-A550-8DAFB557052A}" type="datetimeFigureOut">
              <a:rPr lang="en-GB" smtClean="0"/>
              <a:t>23/01/2019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EE151B-A652-42C7-BC22-A7F05D1F702B}" type="slidenum">
              <a:rPr lang="en-GB" smtClean="0"/>
              <a:t>‹#›</a:t>
            </a:fld>
            <a:endParaRPr lang="en-GB"/>
          </a:p>
        </p:txBody>
      </p:sp>
    </p:spTree>
    <p:extLst>
      <p:ext uri="{BB962C8B-B14F-4D97-AF65-F5344CB8AC3E}">
        <p14:creationId xmlns:p14="http://schemas.microsoft.com/office/powerpoint/2010/main" val="3647485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71D404-FD9E-4A3F-A550-8DAFB557052A}" type="datetimeFigureOut">
              <a:rPr lang="en-GB" smtClean="0"/>
              <a:t>23/01/2019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EE151B-A652-42C7-BC22-A7F05D1F702B}" type="slidenum">
              <a:rPr lang="en-GB" smtClean="0"/>
              <a:t>‹#›</a:t>
            </a:fld>
            <a:endParaRPr lang="en-GB"/>
          </a:p>
        </p:txBody>
      </p:sp>
    </p:spTree>
    <p:extLst>
      <p:ext uri="{BB962C8B-B14F-4D97-AF65-F5344CB8AC3E}">
        <p14:creationId xmlns:p14="http://schemas.microsoft.com/office/powerpoint/2010/main" val="1201096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71D404-FD9E-4A3F-A550-8DAFB557052A}" type="datetimeFigureOut">
              <a:rPr lang="en-GB" smtClean="0"/>
              <a:t>23/01/2019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EE151B-A652-42C7-BC22-A7F05D1F702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501097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71D404-FD9E-4A3F-A550-8DAFB557052A}" type="datetimeFigureOut">
              <a:rPr lang="en-GB" smtClean="0"/>
              <a:t>23/01/2019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EE151B-A652-42C7-BC22-A7F05D1F702B}" type="slidenum">
              <a:rPr lang="en-GB" smtClean="0"/>
              <a:t>‹#›</a:t>
            </a:fld>
            <a:endParaRPr lang="en-GB"/>
          </a:p>
        </p:txBody>
      </p:sp>
    </p:spTree>
    <p:extLst>
      <p:ext uri="{BB962C8B-B14F-4D97-AF65-F5344CB8AC3E}">
        <p14:creationId xmlns:p14="http://schemas.microsoft.com/office/powerpoint/2010/main" val="34288535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71D404-FD9E-4A3F-A550-8DAFB557052A}" type="datetimeFigureOut">
              <a:rPr lang="en-GB" smtClean="0"/>
              <a:t>23/01/2019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EE151B-A652-42C7-BC22-A7F05D1F702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909590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71D404-FD9E-4A3F-A550-8DAFB557052A}" type="datetimeFigureOut">
              <a:rPr lang="en-GB" smtClean="0"/>
              <a:t>23/01/2019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EE151B-A652-42C7-BC22-A7F05D1F702B}" type="slidenum">
              <a:rPr lang="en-GB" smtClean="0"/>
              <a:t>‹#›</a:t>
            </a:fld>
            <a:endParaRPr lang="en-GB"/>
          </a:p>
        </p:txBody>
      </p:sp>
    </p:spTree>
    <p:extLst>
      <p:ext uri="{BB962C8B-B14F-4D97-AF65-F5344CB8AC3E}">
        <p14:creationId xmlns:p14="http://schemas.microsoft.com/office/powerpoint/2010/main" val="35226604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71D404-FD9E-4A3F-A550-8DAFB557052A}" type="datetimeFigureOut">
              <a:rPr lang="en-GB" smtClean="0"/>
              <a:t>23/01/2019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EE151B-A652-42C7-BC22-A7F05D1F702B}" type="slidenum">
              <a:rPr lang="en-GB" smtClean="0"/>
              <a:t>‹#›</a:t>
            </a:fld>
            <a:endParaRPr lang="en-GB"/>
          </a:p>
        </p:txBody>
      </p:sp>
    </p:spTree>
    <p:extLst>
      <p:ext uri="{BB962C8B-B14F-4D97-AF65-F5344CB8AC3E}">
        <p14:creationId xmlns:p14="http://schemas.microsoft.com/office/powerpoint/2010/main" val="1516903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71D404-FD9E-4A3F-A550-8DAFB557052A}" type="datetimeFigureOut">
              <a:rPr lang="en-GB" smtClean="0"/>
              <a:t>23/01/2019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EE151B-A652-42C7-BC22-A7F05D1F702B}" type="slidenum">
              <a:rPr lang="en-GB" smtClean="0"/>
              <a:t>‹#›</a:t>
            </a:fld>
            <a:endParaRPr lang="en-GB"/>
          </a:p>
        </p:txBody>
      </p:sp>
    </p:spTree>
    <p:extLst>
      <p:ext uri="{BB962C8B-B14F-4D97-AF65-F5344CB8AC3E}">
        <p14:creationId xmlns:p14="http://schemas.microsoft.com/office/powerpoint/2010/main" val="968701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671D404-FD9E-4A3F-A550-8DAFB557052A}" type="datetimeFigureOut">
              <a:rPr lang="en-GB" smtClean="0"/>
              <a:t>23/01/2019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EEE151B-A652-42C7-BC22-A7F05D1F702B}" type="slidenum">
              <a:rPr lang="en-GB" smtClean="0"/>
              <a:t>‹#›</a:t>
            </a:fld>
            <a:endParaRPr lang="en-GB"/>
          </a:p>
        </p:txBody>
      </p:sp>
    </p:spTree>
    <p:extLst>
      <p:ext uri="{BB962C8B-B14F-4D97-AF65-F5344CB8AC3E}">
        <p14:creationId xmlns:p14="http://schemas.microsoft.com/office/powerpoint/2010/main" val="3034548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dictionary.cambridge.org/dictionary/english/country" TargetMode="External"/><Relationship Id="rId2" Type="http://schemas.openxmlformats.org/officeDocument/2006/relationships/hyperlink" Target="https://dictionary.cambridge.org/dictionary/english/person" TargetMode="External"/><Relationship Id="rId1" Type="http://schemas.openxmlformats.org/officeDocument/2006/relationships/slideLayout" Target="../slideLayouts/slideLayout2.xml"/><Relationship Id="rId6" Type="http://schemas.openxmlformats.org/officeDocument/2006/relationships/hyperlink" Target="https://dictionary.cambridge.org/dictionary/english/permanently" TargetMode="External"/><Relationship Id="rId5" Type="http://schemas.openxmlformats.org/officeDocument/2006/relationships/hyperlink" Target="https://dictionary.cambridge.org/dictionary/english/live" TargetMode="External"/><Relationship Id="rId4" Type="http://schemas.openxmlformats.org/officeDocument/2006/relationships/hyperlink" Target="https://dictionary.cambridge.org/dictionary/english/order"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telegraph.co.uk/news/2018/12/28/sajid-javid-declares-major-incident-number-migrants-trying-cross/" TargetMode="External"/><Relationship Id="rId7" Type="http://schemas.openxmlformats.org/officeDocument/2006/relationships/hyperlink" Target="https://www.theguardian.com/politics/2016/jun/25/meet-10-britons-who-voted-to-leave-the-eu" TargetMode="External"/><Relationship Id="rId2" Type="http://schemas.openxmlformats.org/officeDocument/2006/relationships/hyperlink" Target="https://www.bbc.co.uk/news/uk-politics-39665835" TargetMode="External"/><Relationship Id="rId1" Type="http://schemas.openxmlformats.org/officeDocument/2006/relationships/slideLayout" Target="../slideLayouts/slideLayout2.xml"/><Relationship Id="rId6" Type="http://schemas.openxmlformats.org/officeDocument/2006/relationships/hyperlink" Target="https://forums.digitalspy.com/discussion/2306354/a-peoples-vote-on-brexit-is-a-terrible-idea/p9" TargetMode="External"/><Relationship Id="rId5" Type="http://schemas.openxmlformats.org/officeDocument/2006/relationships/hyperlink" Target="https://www.theguardian.com/uk-news/2013/oct/31/go-home-vans-11-leave-britain" TargetMode="External"/><Relationship Id="rId4" Type="http://schemas.openxmlformats.org/officeDocument/2006/relationships/hyperlink" Target="https://www.theguardian.com/uk-news/2017/mar/05/refused-asylum-seekers-suicide-rules-uk"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searchprivacy.co/?q=intersectionality&amp;src=g&amp;a=30087&amp;chnm=sv9-87-ad297e80be83aff0448821448e972ad4#images" TargetMode="External"/><Relationship Id="rId7" Type="http://schemas.openxmlformats.org/officeDocument/2006/relationships/hyperlink" Target="http://www.bbc.co.uk/schools/gcsebitesize/geography/migration/types_migration_rev4.shtml" TargetMode="External"/><Relationship Id="rId2" Type="http://schemas.openxmlformats.org/officeDocument/2006/relationships/hyperlink" Target="https://searchprivacy.co/?q=labour+party+logo&amp;src=g&amp;a=30087&amp;chnm=sv9-87-ad297e80be83aff0448821448e972ad4#images" TargetMode="External"/><Relationship Id="rId1" Type="http://schemas.openxmlformats.org/officeDocument/2006/relationships/slideLayout" Target="../slideLayouts/slideLayout2.xml"/><Relationship Id="rId6" Type="http://schemas.openxmlformats.org/officeDocument/2006/relationships/hyperlink" Target="https://www.merriam-webster.com/dictionary/intersectionality" TargetMode="External"/><Relationship Id="rId5" Type="http://schemas.openxmlformats.org/officeDocument/2006/relationships/hyperlink" Target="https://www.redcross.org.uk/about-us/what-we-do/how-we-support-refugees/find-out-about-refugees" TargetMode="External"/><Relationship Id="rId4" Type="http://schemas.openxmlformats.org/officeDocument/2006/relationships/hyperlink" Target="https://searchprivacy.co/?q=conservative+party+logo&amp;src=g&amp;a=30087&amp;chnm=sv9-87-ad297e80be83aff0448821448e972ad4#image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nurses.co.uk/nursing/blog/how-important-is-immigration-for-nhs-nursing/" TargetMode="External"/><Relationship Id="rId2" Type="http://schemas.openxmlformats.org/officeDocument/2006/relationships/hyperlink" Target="https://dictionary.cambridge.org/dictionary/english/immigrant" TargetMode="External"/><Relationship Id="rId1" Type="http://schemas.openxmlformats.org/officeDocument/2006/relationships/slideLayout" Target="../slideLayouts/slideLayout2.xml"/><Relationship Id="rId6" Type="http://schemas.openxmlformats.org/officeDocument/2006/relationships/hyperlink" Target="https://www.theguardian.com/uk-news/2013/oct/22/go-home-vans-scrapped-failure" TargetMode="External"/><Relationship Id="rId5" Type="http://schemas.openxmlformats.org/officeDocument/2006/relationships/hyperlink" Target="https://www.telegraph.co.uk/news/uknews/immigration/11446218/Theresa-May-defies-Cabinet-colleagues-with-pledge-to-meet-migration-target.html" TargetMode="External"/><Relationship Id="rId4" Type="http://schemas.openxmlformats.org/officeDocument/2006/relationships/hyperlink" Target="https://www.theguardian.com/politics/2016/jun/25/meet-10-britons-who-voted-to-leave-the-e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77C7E-2DA3-4406-9463-EE0839259264}"/>
              </a:ext>
            </a:extLst>
          </p:cNvPr>
          <p:cNvSpPr>
            <a:spLocks noGrp="1"/>
          </p:cNvSpPr>
          <p:nvPr>
            <p:ph type="title"/>
          </p:nvPr>
        </p:nvSpPr>
        <p:spPr>
          <a:xfrm>
            <a:off x="838200" y="365126"/>
            <a:ext cx="10515600" cy="1196388"/>
          </a:xfrm>
        </p:spPr>
        <p:txBody>
          <a:bodyPr/>
          <a:lstStyle/>
          <a:p>
            <a:r>
              <a:rPr lang="en-GB" dirty="0"/>
              <a:t> </a:t>
            </a:r>
            <a:r>
              <a:rPr lang="en-GB" dirty="0">
                <a:latin typeface="+mn-lt"/>
              </a:rPr>
              <a:t>Introduction</a:t>
            </a:r>
          </a:p>
        </p:txBody>
      </p:sp>
      <p:sp>
        <p:nvSpPr>
          <p:cNvPr id="3" name="Content Placeholder 2">
            <a:extLst>
              <a:ext uri="{FF2B5EF4-FFF2-40B4-BE49-F238E27FC236}">
                <a16:creationId xmlns:a16="http://schemas.microsoft.com/office/drawing/2014/main" id="{B2921AEA-CA99-44A2-B9A1-C4196CECF002}"/>
              </a:ext>
            </a:extLst>
          </p:cNvPr>
          <p:cNvSpPr>
            <a:spLocks noGrp="1"/>
          </p:cNvSpPr>
          <p:nvPr>
            <p:ph idx="1"/>
          </p:nvPr>
        </p:nvSpPr>
        <p:spPr>
          <a:xfrm>
            <a:off x="281354" y="1561514"/>
            <a:ext cx="10515600" cy="4615449"/>
          </a:xfrm>
        </p:spPr>
        <p:txBody>
          <a:bodyPr>
            <a:normAutofit lnSpcReduction="10000"/>
          </a:bodyPr>
          <a:lstStyle/>
          <a:p>
            <a:pPr algn="just">
              <a:buFont typeface="Wingdings" panose="05000000000000000000" pitchFamily="2" charset="2"/>
              <a:buChar char="§"/>
            </a:pPr>
            <a:r>
              <a:rPr lang="en-GB" sz="3200" dirty="0"/>
              <a:t>This video will explore the issue of immigration by applying an intersectional perspective. In other words, it will consider the range of discriminatory factors which affect individuals who have migrated to the UK.   </a:t>
            </a:r>
          </a:p>
          <a:p>
            <a:pPr algn="just">
              <a:buFont typeface="Wingdings" panose="05000000000000000000" pitchFamily="2" charset="2"/>
              <a:buChar char="§"/>
            </a:pPr>
            <a:r>
              <a:rPr lang="en-GB" sz="3200" dirty="0"/>
              <a:t>It will also consider the opposing political standpoints with regard to immigration and critically examine how the current political narrative refers to intersectional perspectives in order to fashion people’s attitudes towards immigration.</a:t>
            </a:r>
          </a:p>
        </p:txBody>
      </p:sp>
    </p:spTree>
    <p:extLst>
      <p:ext uri="{BB962C8B-B14F-4D97-AF65-F5344CB8AC3E}">
        <p14:creationId xmlns:p14="http://schemas.microsoft.com/office/powerpoint/2010/main" val="3588876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F5DBE-8CA0-4CF3-9D67-DA7C8391A6D3}"/>
              </a:ext>
            </a:extLst>
          </p:cNvPr>
          <p:cNvSpPr>
            <a:spLocks noGrp="1"/>
          </p:cNvSpPr>
          <p:nvPr>
            <p:ph type="ctrTitle"/>
          </p:nvPr>
        </p:nvSpPr>
        <p:spPr>
          <a:xfrm>
            <a:off x="1524000" y="1122363"/>
            <a:ext cx="9144000" cy="477837"/>
          </a:xfrm>
        </p:spPr>
        <p:txBody>
          <a:bodyPr>
            <a:normAutofit fontScale="90000"/>
          </a:bodyPr>
          <a:lstStyle/>
          <a:p>
            <a:r>
              <a:rPr lang="en-GB" dirty="0"/>
              <a:t>Definition of intersectionality</a:t>
            </a:r>
            <a:br>
              <a:rPr lang="en-GB" dirty="0"/>
            </a:br>
            <a:endParaRPr lang="en-GB" dirty="0"/>
          </a:p>
        </p:txBody>
      </p:sp>
      <p:sp>
        <p:nvSpPr>
          <p:cNvPr id="3" name="Subtitle 2">
            <a:extLst>
              <a:ext uri="{FF2B5EF4-FFF2-40B4-BE49-F238E27FC236}">
                <a16:creationId xmlns:a16="http://schemas.microsoft.com/office/drawing/2014/main" id="{272CF102-8273-41D3-B8B0-0F584140347B}"/>
              </a:ext>
            </a:extLst>
          </p:cNvPr>
          <p:cNvSpPr>
            <a:spLocks noGrp="1"/>
          </p:cNvSpPr>
          <p:nvPr>
            <p:ph type="subTitle" idx="1"/>
          </p:nvPr>
        </p:nvSpPr>
        <p:spPr>
          <a:xfrm>
            <a:off x="886265" y="1122363"/>
            <a:ext cx="9439421" cy="4933880"/>
          </a:xfrm>
        </p:spPr>
        <p:txBody>
          <a:bodyPr>
            <a:normAutofit lnSpcReduction="10000"/>
          </a:bodyPr>
          <a:lstStyle/>
          <a:p>
            <a:pPr marL="342900" indent="-342900" algn="just">
              <a:buFont typeface="Wingdings" panose="05000000000000000000" pitchFamily="2" charset="2"/>
              <a:buChar char="§"/>
            </a:pPr>
            <a:r>
              <a:rPr lang="en-GB" dirty="0"/>
              <a:t> </a:t>
            </a:r>
            <a:r>
              <a:rPr lang="en-GB" sz="2800" dirty="0"/>
              <a:t>The complex, cumulative way in which the effects of multiple forms of discrimination (such as racism, sexism, and classism) combine, overlap, or intersect especially in the experiences of marginalized individuals or groups</a:t>
            </a:r>
          </a:p>
          <a:p>
            <a:pPr marL="342900" indent="-342900" algn="just">
              <a:buFont typeface="Wingdings" panose="05000000000000000000" pitchFamily="2" charset="2"/>
              <a:buChar char="§"/>
            </a:pPr>
            <a:r>
              <a:rPr lang="en-GB" sz="2800" dirty="0"/>
              <a:t>[</a:t>
            </a:r>
            <a:r>
              <a:rPr lang="en-GB" sz="2800" dirty="0" err="1"/>
              <a:t>Kimberlé</a:t>
            </a:r>
            <a:r>
              <a:rPr lang="en-GB" sz="2800" dirty="0"/>
              <a:t>] Crenshaw introduced the theory of intersectionality, the idea that when it comes to thinking about how inequalities persist, categories like gender, race, and class are best understood as overlapping and mutually constitutive rather than isolated and distinct</a:t>
            </a:r>
            <a:r>
              <a:rPr lang="en-GB" dirty="0"/>
              <a:t>.</a:t>
            </a:r>
          </a:p>
          <a:p>
            <a:pPr algn="just"/>
            <a:r>
              <a:rPr lang="en-GB" dirty="0"/>
              <a:t>                                                                               — </a:t>
            </a:r>
            <a:r>
              <a:rPr lang="en-GB" dirty="0" err="1"/>
              <a:t>Adia</a:t>
            </a:r>
            <a:r>
              <a:rPr lang="en-GB" dirty="0"/>
              <a:t> Harvey Wingfield </a:t>
            </a:r>
          </a:p>
        </p:txBody>
      </p:sp>
    </p:spTree>
    <p:extLst>
      <p:ext uri="{BB962C8B-B14F-4D97-AF65-F5344CB8AC3E}">
        <p14:creationId xmlns:p14="http://schemas.microsoft.com/office/powerpoint/2010/main" val="908966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1EEAC-3CF8-4DA4-A013-C60B498F3B0E}"/>
              </a:ext>
            </a:extLst>
          </p:cNvPr>
          <p:cNvSpPr>
            <a:spLocks noGrp="1"/>
          </p:cNvSpPr>
          <p:nvPr>
            <p:ph type="title"/>
          </p:nvPr>
        </p:nvSpPr>
        <p:spPr>
          <a:xfrm>
            <a:off x="838200" y="168178"/>
            <a:ext cx="10515600" cy="1325563"/>
          </a:xfrm>
        </p:spPr>
        <p:txBody>
          <a:bodyPr/>
          <a:lstStyle/>
          <a:p>
            <a:r>
              <a:rPr lang="en-GB" dirty="0"/>
              <a:t>Intersectionality  </a:t>
            </a:r>
          </a:p>
        </p:txBody>
      </p:sp>
      <p:pic>
        <p:nvPicPr>
          <p:cNvPr id="1026" name="Picture 2" descr="https://hessianwithteeth.files.wordpress.com/2015/01/iff-diagram.jpg">
            <a:extLst>
              <a:ext uri="{FF2B5EF4-FFF2-40B4-BE49-F238E27FC236}">
                <a16:creationId xmlns:a16="http://schemas.microsoft.com/office/drawing/2014/main" id="{FB45DA7B-7385-469E-AA90-819383EA44D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450247" y="2118385"/>
            <a:ext cx="7473574" cy="388143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3E1C2E39-FB47-42E6-8D47-90ADFF2637A3}"/>
              </a:ext>
            </a:extLst>
          </p:cNvPr>
          <p:cNvSpPr/>
          <p:nvPr/>
        </p:nvSpPr>
        <p:spPr>
          <a:xfrm>
            <a:off x="7765282" y="5999822"/>
            <a:ext cx="3104440" cy="369332"/>
          </a:xfrm>
          <a:prstGeom prst="rect">
            <a:avLst/>
          </a:prstGeom>
        </p:spPr>
        <p:txBody>
          <a:bodyPr wrap="none">
            <a:spAutoFit/>
          </a:bodyPr>
          <a:lstStyle/>
          <a:p>
            <a:r>
              <a:rPr lang="en-GB" dirty="0"/>
              <a:t>930 x 483 - searchprivacy.co</a:t>
            </a:r>
          </a:p>
        </p:txBody>
      </p:sp>
      <p:sp>
        <p:nvSpPr>
          <p:cNvPr id="5" name="Rectangle 4">
            <a:extLst>
              <a:ext uri="{FF2B5EF4-FFF2-40B4-BE49-F238E27FC236}">
                <a16:creationId xmlns:a16="http://schemas.microsoft.com/office/drawing/2014/main" id="{6D5875FC-6DE3-4A6F-BFC6-A18F63EAC3E7}"/>
              </a:ext>
            </a:extLst>
          </p:cNvPr>
          <p:cNvSpPr/>
          <p:nvPr/>
        </p:nvSpPr>
        <p:spPr>
          <a:xfrm>
            <a:off x="6769497" y="5999822"/>
            <a:ext cx="1165704" cy="369332"/>
          </a:xfrm>
          <a:prstGeom prst="rect">
            <a:avLst/>
          </a:prstGeom>
        </p:spPr>
        <p:txBody>
          <a:bodyPr wrap="none">
            <a:spAutoFit/>
          </a:bodyPr>
          <a:lstStyle/>
          <a:p>
            <a:r>
              <a:rPr lang="en-GB" dirty="0"/>
              <a:t>(Image 1)</a:t>
            </a:r>
          </a:p>
        </p:txBody>
      </p:sp>
    </p:spTree>
    <p:extLst>
      <p:ext uri="{BB962C8B-B14F-4D97-AF65-F5344CB8AC3E}">
        <p14:creationId xmlns:p14="http://schemas.microsoft.com/office/powerpoint/2010/main" val="1629720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56239-C8EC-47B7-B0E2-F060113DCCF9}"/>
              </a:ext>
            </a:extLst>
          </p:cNvPr>
          <p:cNvSpPr>
            <a:spLocks noGrp="1"/>
          </p:cNvSpPr>
          <p:nvPr>
            <p:ph type="title"/>
          </p:nvPr>
        </p:nvSpPr>
        <p:spPr/>
        <p:txBody>
          <a:bodyPr/>
          <a:lstStyle/>
          <a:p>
            <a:r>
              <a:rPr lang="en-GB" dirty="0">
                <a:solidFill>
                  <a:srgbClr val="FF0000"/>
                </a:solidFill>
              </a:rPr>
              <a:t>Definition and the type of Immigrants </a:t>
            </a:r>
            <a:endParaRPr lang="en-GB" dirty="0"/>
          </a:p>
        </p:txBody>
      </p:sp>
      <p:sp>
        <p:nvSpPr>
          <p:cNvPr id="3" name="Content Placeholder 2">
            <a:extLst>
              <a:ext uri="{FF2B5EF4-FFF2-40B4-BE49-F238E27FC236}">
                <a16:creationId xmlns:a16="http://schemas.microsoft.com/office/drawing/2014/main" id="{51117B8E-FE22-46CF-ABC1-6C108820ECD2}"/>
              </a:ext>
            </a:extLst>
          </p:cNvPr>
          <p:cNvSpPr>
            <a:spLocks noGrp="1"/>
          </p:cNvSpPr>
          <p:nvPr>
            <p:ph idx="1"/>
          </p:nvPr>
        </p:nvSpPr>
        <p:spPr>
          <a:xfrm>
            <a:off x="677334" y="2160589"/>
            <a:ext cx="8596668" cy="3880773"/>
          </a:xfrm>
        </p:spPr>
        <p:txBody>
          <a:bodyPr>
            <a:normAutofit fontScale="92500" lnSpcReduction="10000"/>
          </a:bodyPr>
          <a:lstStyle/>
          <a:p>
            <a:r>
              <a:rPr lang="en-GB" sz="2800" b="1" dirty="0">
                <a:latin typeface="Times New Roman" panose="02020603050405020304" pitchFamily="18" charset="0"/>
                <a:cs typeface="Times New Roman" panose="02020603050405020304" pitchFamily="18" charset="0"/>
              </a:rPr>
              <a:t>A </a:t>
            </a:r>
            <a:r>
              <a:rPr lang="en-GB" sz="2800" b="1" dirty="0">
                <a:latin typeface="Times New Roman" panose="02020603050405020304" pitchFamily="18" charset="0"/>
                <a:cs typeface="Times New Roman" panose="02020603050405020304" pitchFamily="18" charset="0"/>
                <a:hlinkClick r:id="rId2" tooltip="person"/>
              </a:rPr>
              <a:t>person</a:t>
            </a:r>
            <a:r>
              <a:rPr lang="en-GB" sz="2800" b="1" dirty="0">
                <a:latin typeface="Times New Roman" panose="02020603050405020304" pitchFamily="18" charset="0"/>
                <a:cs typeface="Times New Roman" panose="02020603050405020304" pitchFamily="18" charset="0"/>
              </a:rPr>
              <a:t> who has come to a different </a:t>
            </a:r>
            <a:r>
              <a:rPr lang="en-GB" sz="2800" b="1" dirty="0">
                <a:latin typeface="Times New Roman" panose="02020603050405020304" pitchFamily="18" charset="0"/>
                <a:cs typeface="Times New Roman" panose="02020603050405020304" pitchFamily="18" charset="0"/>
                <a:hlinkClick r:id="rId3" tooltip="country"/>
              </a:rPr>
              <a:t>country</a:t>
            </a:r>
            <a:r>
              <a:rPr lang="en-GB" sz="2800" b="1" dirty="0">
                <a:latin typeface="Times New Roman" panose="02020603050405020304" pitchFamily="18" charset="0"/>
                <a:cs typeface="Times New Roman" panose="02020603050405020304" pitchFamily="18" charset="0"/>
              </a:rPr>
              <a:t> in </a:t>
            </a:r>
            <a:r>
              <a:rPr lang="en-GB" sz="2800" b="1" dirty="0">
                <a:latin typeface="Times New Roman" panose="02020603050405020304" pitchFamily="18" charset="0"/>
                <a:cs typeface="Times New Roman" panose="02020603050405020304" pitchFamily="18" charset="0"/>
                <a:hlinkClick r:id="rId4" tooltip="order"/>
              </a:rPr>
              <a:t>order</a:t>
            </a:r>
            <a:r>
              <a:rPr lang="en-GB" sz="2800" b="1" dirty="0">
                <a:latin typeface="Times New Roman" panose="02020603050405020304" pitchFamily="18" charset="0"/>
                <a:cs typeface="Times New Roman" panose="02020603050405020304" pitchFamily="18" charset="0"/>
              </a:rPr>
              <a:t> to </a:t>
            </a:r>
            <a:r>
              <a:rPr lang="en-GB" sz="2800" b="1" dirty="0">
                <a:latin typeface="Times New Roman" panose="02020603050405020304" pitchFamily="18" charset="0"/>
                <a:cs typeface="Times New Roman" panose="02020603050405020304" pitchFamily="18" charset="0"/>
                <a:hlinkClick r:id="rId5" tooltip="live"/>
              </a:rPr>
              <a:t>live</a:t>
            </a:r>
            <a:r>
              <a:rPr lang="en-GB" sz="2800" b="1" dirty="0">
                <a:latin typeface="Times New Roman" panose="02020603050405020304" pitchFamily="18" charset="0"/>
                <a:cs typeface="Times New Roman" panose="02020603050405020304" pitchFamily="18" charset="0"/>
              </a:rPr>
              <a:t> there </a:t>
            </a:r>
            <a:r>
              <a:rPr lang="en-GB" sz="2800" b="1" dirty="0">
                <a:latin typeface="Times New Roman" panose="02020603050405020304" pitchFamily="18" charset="0"/>
                <a:cs typeface="Times New Roman" panose="02020603050405020304" pitchFamily="18" charset="0"/>
                <a:hlinkClick r:id="rId6" tooltip="permanently"/>
              </a:rPr>
              <a:t>permanently</a:t>
            </a:r>
            <a:endParaRPr lang="en-GB" sz="2800" b="1" dirty="0">
              <a:latin typeface="Times New Roman" panose="02020603050405020304" pitchFamily="18" charset="0"/>
              <a:cs typeface="Times New Roman" panose="02020603050405020304" pitchFamily="18" charset="0"/>
            </a:endParaRPr>
          </a:p>
          <a:p>
            <a:endParaRPr lang="en-GB" sz="2800" b="1" dirty="0">
              <a:latin typeface="Times New Roman" panose="02020603050405020304" pitchFamily="18" charset="0"/>
              <a:cs typeface="Times New Roman" panose="02020603050405020304" pitchFamily="18" charset="0"/>
            </a:endParaRPr>
          </a:p>
          <a:p>
            <a:r>
              <a:rPr lang="en-GB" sz="2800" b="1" dirty="0">
                <a:latin typeface="Times New Roman" panose="02020603050405020304" pitchFamily="18" charset="0"/>
                <a:cs typeface="Times New Roman" panose="02020603050405020304" pitchFamily="18" charset="0"/>
              </a:rPr>
              <a:t>                                                         </a:t>
            </a:r>
            <a:r>
              <a:rPr lang="en-GB" sz="1900" b="1" dirty="0">
                <a:latin typeface="Times New Roman" panose="02020603050405020304" pitchFamily="18" charset="0"/>
                <a:cs typeface="Times New Roman" panose="02020603050405020304" pitchFamily="18" charset="0"/>
              </a:rPr>
              <a:t>dictionary.cambridge.org</a:t>
            </a:r>
          </a:p>
          <a:p>
            <a:r>
              <a:rPr lang="en-GB" sz="2800" b="1" dirty="0">
                <a:latin typeface="Times New Roman" panose="02020603050405020304" pitchFamily="18" charset="0"/>
                <a:cs typeface="Times New Roman" panose="02020603050405020304" pitchFamily="18" charset="0"/>
              </a:rPr>
              <a:t>Economic migration</a:t>
            </a:r>
          </a:p>
          <a:p>
            <a:r>
              <a:rPr lang="en-GB" sz="2800" dirty="0">
                <a:latin typeface="Times New Roman" panose="02020603050405020304" pitchFamily="18" charset="0"/>
                <a:cs typeface="Times New Roman" panose="02020603050405020304" pitchFamily="18" charset="0"/>
              </a:rPr>
              <a:t>Economic migration is defined as a choice to move to improve the </a:t>
            </a:r>
            <a:r>
              <a:rPr lang="en-GB" sz="2800" i="1" dirty="0">
                <a:latin typeface="Times New Roman" panose="02020603050405020304" pitchFamily="18" charset="0"/>
                <a:cs typeface="Times New Roman" panose="02020603050405020304" pitchFamily="18" charset="0"/>
              </a:rPr>
              <a:t>standard of living </a:t>
            </a:r>
            <a:r>
              <a:rPr lang="en-GB" sz="2800" dirty="0">
                <a:latin typeface="Times New Roman" panose="02020603050405020304" pitchFamily="18" charset="0"/>
                <a:cs typeface="Times New Roman" panose="02020603050405020304" pitchFamily="18" charset="0"/>
              </a:rPr>
              <a:t>by gaining a better paid job.                                                         </a:t>
            </a:r>
          </a:p>
          <a:p>
            <a:pPr marL="0" indent="0">
              <a:buNone/>
            </a:pPr>
            <a:r>
              <a:rPr lang="en-GB" sz="2800" dirty="0">
                <a:latin typeface="Times New Roman" panose="02020603050405020304" pitchFamily="18" charset="0"/>
                <a:cs typeface="Times New Roman" panose="02020603050405020304" pitchFamily="18" charset="0"/>
              </a:rPr>
              <a:t>                                                                                  </a:t>
            </a:r>
            <a:r>
              <a:rPr lang="en-GB" sz="2200" dirty="0">
                <a:latin typeface="Times New Roman" panose="02020603050405020304" pitchFamily="18" charset="0"/>
                <a:cs typeface="Times New Roman" panose="02020603050405020304" pitchFamily="18" charset="0"/>
              </a:rPr>
              <a:t>bbc.co.uk</a:t>
            </a:r>
          </a:p>
          <a:p>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73308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22FDB0E-F2DC-49B0-8886-BD48E0F6E522}"/>
              </a:ext>
            </a:extLst>
          </p:cNvPr>
          <p:cNvPicPr>
            <a:picLocks noChangeAspect="1"/>
          </p:cNvPicPr>
          <p:nvPr/>
        </p:nvPicPr>
        <p:blipFill>
          <a:blip r:embed="rId2">
            <a:alphaModFix amt="50000"/>
          </a:blip>
          <a:stretch>
            <a:fillRect/>
          </a:stretch>
        </p:blipFill>
        <p:spPr>
          <a:xfrm>
            <a:off x="574848" y="0"/>
            <a:ext cx="11430000" cy="6858000"/>
          </a:xfrm>
          <a:prstGeom prst="rect">
            <a:avLst/>
          </a:prstGeom>
        </p:spPr>
      </p:pic>
      <p:sp>
        <p:nvSpPr>
          <p:cNvPr id="2" name="Title 1">
            <a:extLst>
              <a:ext uri="{FF2B5EF4-FFF2-40B4-BE49-F238E27FC236}">
                <a16:creationId xmlns:a16="http://schemas.microsoft.com/office/drawing/2014/main" id="{71176D0E-55AF-4429-AFDE-827A97C2ACA9}"/>
              </a:ext>
            </a:extLst>
          </p:cNvPr>
          <p:cNvSpPr>
            <a:spLocks noGrp="1"/>
          </p:cNvSpPr>
          <p:nvPr>
            <p:ph type="title"/>
          </p:nvPr>
        </p:nvSpPr>
        <p:spPr>
          <a:xfrm>
            <a:off x="1086678" y="365126"/>
            <a:ext cx="10267122" cy="369333"/>
          </a:xfrm>
        </p:spPr>
        <p:txBody>
          <a:bodyPr>
            <a:normAutofit fontScale="90000"/>
          </a:bodyPr>
          <a:lstStyle/>
          <a:p>
            <a:r>
              <a:rPr lang="en-GB" dirty="0">
                <a:solidFill>
                  <a:srgbClr val="FF0000"/>
                </a:solidFill>
              </a:rPr>
              <a:t>Definition and the type of Immigrants </a:t>
            </a:r>
          </a:p>
        </p:txBody>
      </p:sp>
      <p:sp>
        <p:nvSpPr>
          <p:cNvPr id="3" name="Content Placeholder 2">
            <a:extLst>
              <a:ext uri="{FF2B5EF4-FFF2-40B4-BE49-F238E27FC236}">
                <a16:creationId xmlns:a16="http://schemas.microsoft.com/office/drawing/2014/main" id="{E023D3C6-BE6C-409E-82FF-B1CF4DC4C55D}"/>
              </a:ext>
            </a:extLst>
          </p:cNvPr>
          <p:cNvSpPr>
            <a:spLocks noGrp="1"/>
          </p:cNvSpPr>
          <p:nvPr>
            <p:ph idx="1"/>
          </p:nvPr>
        </p:nvSpPr>
        <p:spPr>
          <a:xfrm>
            <a:off x="838200" y="821636"/>
            <a:ext cx="9556134" cy="5886294"/>
          </a:xfrm>
        </p:spPr>
        <p:txBody>
          <a:bodyPr>
            <a:noAutofit/>
          </a:bodyPr>
          <a:lstStyle/>
          <a:p>
            <a:r>
              <a:rPr lang="en-GB" sz="3200" b="1" dirty="0">
                <a:solidFill>
                  <a:srgbClr val="FF0000"/>
                </a:solidFill>
              </a:rPr>
              <a:t>Asylum seekers</a:t>
            </a:r>
          </a:p>
          <a:p>
            <a:r>
              <a:rPr lang="en-GB" sz="3200" dirty="0">
                <a:solidFill>
                  <a:srgbClr val="FF0000"/>
                </a:solidFill>
              </a:rPr>
              <a:t>An asylum seeker:</a:t>
            </a:r>
          </a:p>
          <a:p>
            <a:r>
              <a:rPr lang="en-GB" sz="3200" dirty="0">
                <a:solidFill>
                  <a:srgbClr val="FF0000"/>
                </a:solidFill>
              </a:rPr>
              <a:t>flees their home</a:t>
            </a:r>
          </a:p>
          <a:p>
            <a:r>
              <a:rPr lang="en-GB" sz="3200" dirty="0">
                <a:solidFill>
                  <a:srgbClr val="FF0000"/>
                </a:solidFill>
              </a:rPr>
              <a:t>arrives in another country, whichever way they can</a:t>
            </a:r>
          </a:p>
          <a:p>
            <a:r>
              <a:rPr lang="en-GB" sz="3200" dirty="0">
                <a:solidFill>
                  <a:srgbClr val="FF0000"/>
                </a:solidFill>
              </a:rPr>
              <a:t>makes themselves known to the authorities</a:t>
            </a:r>
          </a:p>
          <a:p>
            <a:r>
              <a:rPr lang="en-GB" sz="3200" dirty="0">
                <a:solidFill>
                  <a:srgbClr val="FF0000"/>
                </a:solidFill>
              </a:rPr>
              <a:t>submits an asylum application</a:t>
            </a:r>
          </a:p>
          <a:p>
            <a:r>
              <a:rPr lang="en-GB" sz="3200" dirty="0">
                <a:solidFill>
                  <a:srgbClr val="FF0000"/>
                </a:solidFill>
              </a:rPr>
              <a:t>has a legal right to stay in the country while waiting for a decision.         (</a:t>
            </a:r>
            <a:r>
              <a:rPr lang="en-GB" sz="3200" dirty="0">
                <a:solidFill>
                  <a:srgbClr val="002060"/>
                </a:solidFill>
              </a:rPr>
              <a:t>Red Cross</a:t>
            </a:r>
            <a:r>
              <a:rPr lang="en-GB" sz="3200" dirty="0">
                <a:solidFill>
                  <a:srgbClr val="FF0000"/>
                </a:solidFill>
              </a:rPr>
              <a:t>)</a:t>
            </a:r>
          </a:p>
          <a:p>
            <a:endParaRPr lang="en-GB" sz="3200" dirty="0">
              <a:solidFill>
                <a:srgbClr val="FF0000"/>
              </a:solidFill>
            </a:endParaRPr>
          </a:p>
        </p:txBody>
      </p:sp>
      <p:sp>
        <p:nvSpPr>
          <p:cNvPr id="6" name="Rectangle 5">
            <a:extLst>
              <a:ext uri="{FF2B5EF4-FFF2-40B4-BE49-F238E27FC236}">
                <a16:creationId xmlns:a16="http://schemas.microsoft.com/office/drawing/2014/main" id="{935DE174-8399-4173-889A-989AE72FC4AB}"/>
              </a:ext>
            </a:extLst>
          </p:cNvPr>
          <p:cNvSpPr/>
          <p:nvPr/>
        </p:nvSpPr>
        <p:spPr>
          <a:xfrm>
            <a:off x="6816056" y="6338599"/>
            <a:ext cx="995785" cy="369332"/>
          </a:xfrm>
          <a:prstGeom prst="rect">
            <a:avLst/>
          </a:prstGeom>
        </p:spPr>
        <p:txBody>
          <a:bodyPr wrap="none">
            <a:spAutoFit/>
          </a:bodyPr>
          <a:lstStyle/>
          <a:p>
            <a:r>
              <a:rPr lang="en-GB" dirty="0"/>
              <a:t>Image 2</a:t>
            </a:r>
          </a:p>
        </p:txBody>
      </p:sp>
      <p:sp>
        <p:nvSpPr>
          <p:cNvPr id="7" name="Rectangle 6">
            <a:extLst>
              <a:ext uri="{FF2B5EF4-FFF2-40B4-BE49-F238E27FC236}">
                <a16:creationId xmlns:a16="http://schemas.microsoft.com/office/drawing/2014/main" id="{93274192-A443-425D-9DC2-704ED0C6E11C}"/>
              </a:ext>
            </a:extLst>
          </p:cNvPr>
          <p:cNvSpPr/>
          <p:nvPr/>
        </p:nvSpPr>
        <p:spPr>
          <a:xfrm>
            <a:off x="7811841" y="6338599"/>
            <a:ext cx="4193007" cy="369332"/>
          </a:xfrm>
          <a:prstGeom prst="rect">
            <a:avLst/>
          </a:prstGeom>
        </p:spPr>
        <p:txBody>
          <a:bodyPr wrap="none">
            <a:spAutoFit/>
          </a:bodyPr>
          <a:lstStyle/>
          <a:p>
            <a:r>
              <a:rPr lang="en-GB" dirty="0"/>
              <a:t>Photograph: Alamy Stock Photo (2017) </a:t>
            </a:r>
          </a:p>
        </p:txBody>
      </p:sp>
    </p:spTree>
    <p:extLst>
      <p:ext uri="{BB962C8B-B14F-4D97-AF65-F5344CB8AC3E}">
        <p14:creationId xmlns:p14="http://schemas.microsoft.com/office/powerpoint/2010/main" val="13125006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7B149-C945-4667-AD3F-53D18C08A207}"/>
              </a:ext>
            </a:extLst>
          </p:cNvPr>
          <p:cNvSpPr>
            <a:spLocks noGrp="1"/>
          </p:cNvSpPr>
          <p:nvPr>
            <p:ph type="title"/>
          </p:nvPr>
        </p:nvSpPr>
        <p:spPr/>
        <p:txBody>
          <a:bodyPr/>
          <a:lstStyle/>
          <a:p>
            <a:r>
              <a:rPr lang="en-GB" dirty="0"/>
              <a:t>Definition and the type of Immigrants </a:t>
            </a:r>
          </a:p>
        </p:txBody>
      </p:sp>
      <p:sp>
        <p:nvSpPr>
          <p:cNvPr id="3" name="Content Placeholder 2">
            <a:extLst>
              <a:ext uri="{FF2B5EF4-FFF2-40B4-BE49-F238E27FC236}">
                <a16:creationId xmlns:a16="http://schemas.microsoft.com/office/drawing/2014/main" id="{F2544FED-CB07-4B2A-8E7E-A0C645D54260}"/>
              </a:ext>
            </a:extLst>
          </p:cNvPr>
          <p:cNvSpPr>
            <a:spLocks noGrp="1"/>
          </p:cNvSpPr>
          <p:nvPr>
            <p:ph idx="1"/>
          </p:nvPr>
        </p:nvSpPr>
        <p:spPr>
          <a:xfrm>
            <a:off x="677334" y="1930400"/>
            <a:ext cx="8596668" cy="3880773"/>
          </a:xfrm>
        </p:spPr>
        <p:txBody>
          <a:bodyPr/>
          <a:lstStyle/>
          <a:p>
            <a:endParaRPr lang="en-GB" dirty="0"/>
          </a:p>
          <a:p>
            <a:r>
              <a:rPr lang="en-GB" sz="2800" dirty="0">
                <a:latin typeface="Times New Roman" panose="02020603050405020304" pitchFamily="18" charset="0"/>
                <a:cs typeface="Times New Roman" panose="02020603050405020304" pitchFamily="18" charset="0"/>
              </a:rPr>
              <a:t>A refugee on the other hand has already received a positive decision from the authorities on his or her asylum claim.</a:t>
            </a:r>
            <a:r>
              <a:rPr lang="en-GB" dirty="0"/>
              <a:t>                                              (Red Cross) </a:t>
            </a:r>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If a claim is allowed, the applicant receives the refugee status and is generally granted a five-year stay in the UK</a:t>
            </a:r>
            <a:r>
              <a:rPr lang="en-GB" dirty="0"/>
              <a:t>.                                                               (Red Cross) </a:t>
            </a:r>
          </a:p>
        </p:txBody>
      </p:sp>
    </p:spTree>
    <p:extLst>
      <p:ext uri="{BB962C8B-B14F-4D97-AF65-F5344CB8AC3E}">
        <p14:creationId xmlns:p14="http://schemas.microsoft.com/office/powerpoint/2010/main" val="1697186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96A53-D993-478C-8402-0B149A2456A1}"/>
              </a:ext>
            </a:extLst>
          </p:cNvPr>
          <p:cNvSpPr>
            <a:spLocks noGrp="1"/>
          </p:cNvSpPr>
          <p:nvPr>
            <p:ph type="title"/>
          </p:nvPr>
        </p:nvSpPr>
        <p:spPr>
          <a:xfrm>
            <a:off x="1699846" y="298580"/>
            <a:ext cx="9523828" cy="1041644"/>
          </a:xfrm>
        </p:spPr>
        <p:txBody>
          <a:bodyPr>
            <a:normAutofit/>
          </a:bodyPr>
          <a:lstStyle/>
          <a:p>
            <a:r>
              <a:rPr lang="en-GB" dirty="0"/>
              <a:t>Tort</a:t>
            </a:r>
          </a:p>
        </p:txBody>
      </p:sp>
      <p:sp>
        <p:nvSpPr>
          <p:cNvPr id="3" name="Content Placeholder 2">
            <a:extLst>
              <a:ext uri="{FF2B5EF4-FFF2-40B4-BE49-F238E27FC236}">
                <a16:creationId xmlns:a16="http://schemas.microsoft.com/office/drawing/2014/main" id="{0FDC614F-B8EC-4159-A3D5-09FD0CF5D3AB}"/>
              </a:ext>
            </a:extLst>
          </p:cNvPr>
          <p:cNvSpPr>
            <a:spLocks noGrp="1"/>
          </p:cNvSpPr>
          <p:nvPr>
            <p:ph idx="1"/>
          </p:nvPr>
        </p:nvSpPr>
        <p:spPr>
          <a:xfrm>
            <a:off x="739726" y="1879242"/>
            <a:ext cx="10515600" cy="4613633"/>
          </a:xfrm>
        </p:spPr>
        <p:txBody>
          <a:bodyPr>
            <a:normAutofit/>
          </a:bodyPr>
          <a:lstStyle/>
          <a:p>
            <a:r>
              <a:rPr lang="en-GB" sz="2800" dirty="0">
                <a:latin typeface="Times New Roman" panose="02020603050405020304" pitchFamily="18" charset="0"/>
                <a:cs typeface="Times New Roman" panose="02020603050405020304" pitchFamily="18" charset="0"/>
              </a:rPr>
              <a:t>Since 2010, the Government, first in coalition and then Conservative government from 2015 have promoted the idea that immigration numbers ‘must be reduced to less than one hundred thousand’.  </a:t>
            </a:r>
          </a:p>
          <a:p>
            <a:r>
              <a:rPr lang="en-GB" sz="2800" dirty="0">
                <a:latin typeface="Times New Roman" panose="02020603050405020304" pitchFamily="18" charset="0"/>
                <a:cs typeface="Times New Roman" panose="02020603050405020304" pitchFamily="18" charset="0"/>
              </a:rPr>
              <a:t>They set this target back in 2010 and have yet to reach it.  The target was set in response to growing alarm at the number of people coming to the UK to work, mainly from the EU. By Rosa Prince, Online Political Editor9:11AM GMT 03 Mar 2015 </a:t>
            </a:r>
          </a:p>
          <a:p>
            <a:pPr marL="0" indent="0">
              <a:buNone/>
            </a:pPr>
            <a:r>
              <a:rPr lang="en-GB" sz="2800" dirty="0"/>
              <a:t>                                                                    </a:t>
            </a:r>
            <a:r>
              <a:rPr lang="en-GB" dirty="0"/>
              <a:t>(Prince, 2015) </a:t>
            </a:r>
            <a:endParaRPr lang="en-GB" sz="2800" dirty="0"/>
          </a:p>
        </p:txBody>
      </p:sp>
      <p:pic>
        <p:nvPicPr>
          <p:cNvPr id="4" name="Picture 3">
            <a:extLst>
              <a:ext uri="{FF2B5EF4-FFF2-40B4-BE49-F238E27FC236}">
                <a16:creationId xmlns:a16="http://schemas.microsoft.com/office/drawing/2014/main" id="{FA26F7B1-8029-4D96-BEBB-C071678E3BFF}"/>
              </a:ext>
            </a:extLst>
          </p:cNvPr>
          <p:cNvPicPr>
            <a:picLocks noChangeAspect="1"/>
          </p:cNvPicPr>
          <p:nvPr/>
        </p:nvPicPr>
        <p:blipFill>
          <a:blip r:embed="rId2">
            <a:alphaModFix amt="85000"/>
          </a:blip>
          <a:stretch>
            <a:fillRect/>
          </a:stretch>
        </p:blipFill>
        <p:spPr>
          <a:xfrm>
            <a:off x="1699846" y="365124"/>
            <a:ext cx="5967046" cy="1027581"/>
          </a:xfrm>
          <a:prstGeom prst="rect">
            <a:avLst/>
          </a:prstGeom>
        </p:spPr>
      </p:pic>
      <p:sp>
        <p:nvSpPr>
          <p:cNvPr id="6" name="Rectangle 5">
            <a:extLst>
              <a:ext uri="{FF2B5EF4-FFF2-40B4-BE49-F238E27FC236}">
                <a16:creationId xmlns:a16="http://schemas.microsoft.com/office/drawing/2014/main" id="{D5AFC79B-B08C-420B-87DB-24FA7789FA22}"/>
              </a:ext>
            </a:extLst>
          </p:cNvPr>
          <p:cNvSpPr/>
          <p:nvPr/>
        </p:nvSpPr>
        <p:spPr>
          <a:xfrm>
            <a:off x="7526215" y="1081975"/>
            <a:ext cx="3319975" cy="369332"/>
          </a:xfrm>
          <a:prstGeom prst="rect">
            <a:avLst/>
          </a:prstGeom>
        </p:spPr>
        <p:txBody>
          <a:bodyPr wrap="square">
            <a:spAutoFit/>
          </a:bodyPr>
          <a:lstStyle/>
          <a:p>
            <a:r>
              <a:rPr lang="en-GB" dirty="0"/>
              <a:t>1200 x 936 - searchprivacy.co</a:t>
            </a:r>
          </a:p>
        </p:txBody>
      </p:sp>
      <p:sp>
        <p:nvSpPr>
          <p:cNvPr id="7" name="Rectangle 6">
            <a:extLst>
              <a:ext uri="{FF2B5EF4-FFF2-40B4-BE49-F238E27FC236}">
                <a16:creationId xmlns:a16="http://schemas.microsoft.com/office/drawing/2014/main" id="{6F2B8457-C532-4FE3-8148-C7D47BCB097E}"/>
              </a:ext>
            </a:extLst>
          </p:cNvPr>
          <p:cNvSpPr/>
          <p:nvPr/>
        </p:nvSpPr>
        <p:spPr>
          <a:xfrm>
            <a:off x="6530430" y="1055735"/>
            <a:ext cx="995785" cy="369332"/>
          </a:xfrm>
          <a:prstGeom prst="rect">
            <a:avLst/>
          </a:prstGeom>
        </p:spPr>
        <p:txBody>
          <a:bodyPr wrap="none">
            <a:spAutoFit/>
          </a:bodyPr>
          <a:lstStyle/>
          <a:p>
            <a:r>
              <a:rPr lang="en-GB" dirty="0">
                <a:solidFill>
                  <a:srgbClr val="FFFF00"/>
                </a:solidFill>
              </a:rPr>
              <a:t>Image 3</a:t>
            </a:r>
          </a:p>
        </p:txBody>
      </p:sp>
    </p:spTree>
    <p:extLst>
      <p:ext uri="{BB962C8B-B14F-4D97-AF65-F5344CB8AC3E}">
        <p14:creationId xmlns:p14="http://schemas.microsoft.com/office/powerpoint/2010/main" val="4085196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1E500-799D-42C4-8B5E-A8786468ACC8}"/>
              </a:ext>
            </a:extLst>
          </p:cNvPr>
          <p:cNvSpPr>
            <a:spLocks noGrp="1"/>
          </p:cNvSpPr>
          <p:nvPr>
            <p:ph type="title"/>
          </p:nvPr>
        </p:nvSpPr>
        <p:spPr>
          <a:xfrm>
            <a:off x="838200" y="365125"/>
            <a:ext cx="10515600" cy="2370818"/>
          </a:xfrm>
        </p:spPr>
        <p:txBody>
          <a:bodyPr>
            <a:normAutofit/>
          </a:bodyPr>
          <a:lstStyle/>
          <a:p>
            <a:r>
              <a:rPr lang="en-GB" dirty="0"/>
              <a:t>When Theresa May was home secretary, she advocated creating a ‘hostile environment’ for migrants, encouraging them to ‘Go Home’ by putting posters on vans.</a:t>
            </a:r>
          </a:p>
        </p:txBody>
      </p:sp>
      <p:pic>
        <p:nvPicPr>
          <p:cNvPr id="5124" name="Picture 4" descr="https://static.independent.co.uk/s3fs-public/thumbnails/image/2013/07/31/11/immigration.jpg">
            <a:extLst>
              <a:ext uri="{FF2B5EF4-FFF2-40B4-BE49-F238E27FC236}">
                <a16:creationId xmlns:a16="http://schemas.microsoft.com/office/drawing/2014/main" id="{9481B22A-A96C-44E6-922E-690CF88DD7E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40414" y="2735943"/>
            <a:ext cx="5801784" cy="4122057"/>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E6D748D6-A36E-4666-B89D-05904F624DDC}"/>
              </a:ext>
            </a:extLst>
          </p:cNvPr>
          <p:cNvSpPr/>
          <p:nvPr/>
        </p:nvSpPr>
        <p:spPr>
          <a:xfrm>
            <a:off x="7550731" y="6123543"/>
            <a:ext cx="1864934" cy="369332"/>
          </a:xfrm>
          <a:prstGeom prst="rect">
            <a:avLst/>
          </a:prstGeom>
        </p:spPr>
        <p:txBody>
          <a:bodyPr wrap="none">
            <a:spAutoFit/>
          </a:bodyPr>
          <a:lstStyle/>
          <a:p>
            <a:r>
              <a:rPr lang="en-GB" dirty="0"/>
              <a:t>Photograph: EPA</a:t>
            </a:r>
          </a:p>
        </p:txBody>
      </p:sp>
      <p:sp>
        <p:nvSpPr>
          <p:cNvPr id="4" name="Rectangle 3">
            <a:extLst>
              <a:ext uri="{FF2B5EF4-FFF2-40B4-BE49-F238E27FC236}">
                <a16:creationId xmlns:a16="http://schemas.microsoft.com/office/drawing/2014/main" id="{12977FCC-945B-41B1-A249-06424590895C}"/>
              </a:ext>
            </a:extLst>
          </p:cNvPr>
          <p:cNvSpPr/>
          <p:nvPr/>
        </p:nvSpPr>
        <p:spPr>
          <a:xfrm>
            <a:off x="7850946" y="2366611"/>
            <a:ext cx="6096000" cy="369332"/>
          </a:xfrm>
          <a:prstGeom prst="rect">
            <a:avLst/>
          </a:prstGeom>
        </p:spPr>
        <p:txBody>
          <a:bodyPr>
            <a:spAutoFit/>
          </a:bodyPr>
          <a:lstStyle/>
          <a:p>
            <a:r>
              <a:rPr lang="en-GB" dirty="0"/>
              <a:t>( Wintour, 2013)</a:t>
            </a:r>
          </a:p>
        </p:txBody>
      </p:sp>
      <p:sp>
        <p:nvSpPr>
          <p:cNvPr id="5" name="Rectangle 4">
            <a:extLst>
              <a:ext uri="{FF2B5EF4-FFF2-40B4-BE49-F238E27FC236}">
                <a16:creationId xmlns:a16="http://schemas.microsoft.com/office/drawing/2014/main" id="{81D6E371-B97F-402B-B1B9-3E8C4960EDE4}"/>
              </a:ext>
            </a:extLst>
          </p:cNvPr>
          <p:cNvSpPr/>
          <p:nvPr/>
        </p:nvSpPr>
        <p:spPr>
          <a:xfrm>
            <a:off x="6457072" y="6123543"/>
            <a:ext cx="1187340" cy="369332"/>
          </a:xfrm>
          <a:prstGeom prst="rect">
            <a:avLst/>
          </a:prstGeom>
        </p:spPr>
        <p:txBody>
          <a:bodyPr wrap="square">
            <a:spAutoFit/>
          </a:bodyPr>
          <a:lstStyle/>
          <a:p>
            <a:r>
              <a:rPr lang="en-GB" dirty="0"/>
              <a:t>(Image 4) </a:t>
            </a:r>
          </a:p>
        </p:txBody>
      </p:sp>
    </p:spTree>
    <p:extLst>
      <p:ext uri="{BB962C8B-B14F-4D97-AF65-F5344CB8AC3E}">
        <p14:creationId xmlns:p14="http://schemas.microsoft.com/office/powerpoint/2010/main" val="4390163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BB096-16D6-407C-9D9B-7074FBCB7520}"/>
              </a:ext>
            </a:extLst>
          </p:cNvPr>
          <p:cNvSpPr>
            <a:spLocks noGrp="1"/>
          </p:cNvSpPr>
          <p:nvPr>
            <p:ph type="title"/>
          </p:nvPr>
        </p:nvSpPr>
        <p:spPr/>
        <p:txBody>
          <a:bodyPr>
            <a:normAutofit fontScale="90000"/>
          </a:bodyPr>
          <a:lstStyle/>
          <a:p>
            <a:r>
              <a:rPr lang="en-GB" dirty="0"/>
              <a:t>Throughout the Brexit debate, it has been assumed that Freedom of Movement in itself is a bad thing which drove many people to vote leave</a:t>
            </a:r>
          </a:p>
        </p:txBody>
      </p:sp>
      <p:pic>
        <p:nvPicPr>
          <p:cNvPr id="1026" name="Picture 2" descr="160523191445-turkish-london-residents-vote-leave-nat-pkg-00000129-exlarge-169.jpg">
            <a:extLst>
              <a:ext uri="{FF2B5EF4-FFF2-40B4-BE49-F238E27FC236}">
                <a16:creationId xmlns:a16="http://schemas.microsoft.com/office/drawing/2014/main" id="{AD841565-0AD3-4E38-9C65-FA5A39D47E6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00615" y="2634844"/>
            <a:ext cx="6912148" cy="388143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4EF04917-0E2A-4402-8985-E7828DF6934C}"/>
              </a:ext>
            </a:extLst>
          </p:cNvPr>
          <p:cNvSpPr/>
          <p:nvPr/>
        </p:nvSpPr>
        <p:spPr>
          <a:xfrm>
            <a:off x="8930629" y="2229769"/>
            <a:ext cx="1871025" cy="369332"/>
          </a:xfrm>
          <a:prstGeom prst="rect">
            <a:avLst/>
          </a:prstGeom>
        </p:spPr>
        <p:txBody>
          <a:bodyPr wrap="none">
            <a:spAutoFit/>
          </a:bodyPr>
          <a:lstStyle/>
          <a:p>
            <a:r>
              <a:rPr lang="en-GB" dirty="0"/>
              <a:t>Fishwick, (2016)</a:t>
            </a:r>
          </a:p>
        </p:txBody>
      </p:sp>
      <p:sp>
        <p:nvSpPr>
          <p:cNvPr id="6" name="Rectangle 5">
            <a:extLst>
              <a:ext uri="{FF2B5EF4-FFF2-40B4-BE49-F238E27FC236}">
                <a16:creationId xmlns:a16="http://schemas.microsoft.com/office/drawing/2014/main" id="{9764BB6D-C014-4C61-80E4-A9DCB33F2373}"/>
              </a:ext>
            </a:extLst>
          </p:cNvPr>
          <p:cNvSpPr/>
          <p:nvPr/>
        </p:nvSpPr>
        <p:spPr>
          <a:xfrm>
            <a:off x="7934844" y="6277604"/>
            <a:ext cx="1165704" cy="369332"/>
          </a:xfrm>
          <a:prstGeom prst="rect">
            <a:avLst/>
          </a:prstGeom>
        </p:spPr>
        <p:txBody>
          <a:bodyPr wrap="none">
            <a:spAutoFit/>
          </a:bodyPr>
          <a:lstStyle/>
          <a:p>
            <a:r>
              <a:rPr lang="en-GB" dirty="0"/>
              <a:t>(Image 5)</a:t>
            </a:r>
          </a:p>
        </p:txBody>
      </p:sp>
    </p:spTree>
    <p:extLst>
      <p:ext uri="{BB962C8B-B14F-4D97-AF65-F5344CB8AC3E}">
        <p14:creationId xmlns:p14="http://schemas.microsoft.com/office/powerpoint/2010/main" val="42292883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09407-D02A-4C79-A7C4-B8C50969D104}"/>
              </a:ext>
            </a:extLst>
          </p:cNvPr>
          <p:cNvSpPr>
            <a:spLocks noGrp="1"/>
          </p:cNvSpPr>
          <p:nvPr>
            <p:ph type="title"/>
          </p:nvPr>
        </p:nvSpPr>
        <p:spPr/>
        <p:txBody>
          <a:bodyPr>
            <a:normAutofit fontScale="90000"/>
          </a:bodyPr>
          <a:lstStyle/>
          <a:p>
            <a:r>
              <a:rPr lang="en-GB" dirty="0"/>
              <a:t>  Leave campaigners celebrate as they watch the results of the referendum come in </a:t>
            </a:r>
          </a:p>
        </p:txBody>
      </p:sp>
      <p:pic>
        <p:nvPicPr>
          <p:cNvPr id="4" name="Content Placeholder 3">
            <a:extLst>
              <a:ext uri="{FF2B5EF4-FFF2-40B4-BE49-F238E27FC236}">
                <a16:creationId xmlns:a16="http://schemas.microsoft.com/office/drawing/2014/main" id="{13AAC0F3-5439-4E1A-8F11-C594619630FC}"/>
              </a:ext>
            </a:extLst>
          </p:cNvPr>
          <p:cNvPicPr>
            <a:picLocks noGrp="1" noChangeAspect="1"/>
          </p:cNvPicPr>
          <p:nvPr>
            <p:ph idx="1"/>
          </p:nvPr>
        </p:nvPicPr>
        <p:blipFill>
          <a:blip r:embed="rId3"/>
          <a:stretch>
            <a:fillRect/>
          </a:stretch>
        </p:blipFill>
        <p:spPr>
          <a:xfrm>
            <a:off x="2023269" y="2329656"/>
            <a:ext cx="5905500" cy="3543300"/>
          </a:xfrm>
          <a:prstGeom prst="rect">
            <a:avLst/>
          </a:prstGeom>
        </p:spPr>
      </p:pic>
      <p:sp>
        <p:nvSpPr>
          <p:cNvPr id="5" name="Rectangle 4">
            <a:extLst>
              <a:ext uri="{FF2B5EF4-FFF2-40B4-BE49-F238E27FC236}">
                <a16:creationId xmlns:a16="http://schemas.microsoft.com/office/drawing/2014/main" id="{FD50AB3A-F15F-4006-B244-3060068DB5CB}"/>
              </a:ext>
            </a:extLst>
          </p:cNvPr>
          <p:cNvSpPr/>
          <p:nvPr/>
        </p:nvSpPr>
        <p:spPr>
          <a:xfrm>
            <a:off x="6096000" y="6063734"/>
            <a:ext cx="4408130" cy="369332"/>
          </a:xfrm>
          <a:prstGeom prst="rect">
            <a:avLst/>
          </a:prstGeom>
        </p:spPr>
        <p:txBody>
          <a:bodyPr wrap="none">
            <a:spAutoFit/>
          </a:bodyPr>
          <a:lstStyle/>
          <a:p>
            <a:r>
              <a:rPr lang="en-GB" dirty="0"/>
              <a:t> Photograph: Ray Tang/REX/Shutterstock</a:t>
            </a:r>
          </a:p>
        </p:txBody>
      </p:sp>
      <p:sp>
        <p:nvSpPr>
          <p:cNvPr id="6" name="Rectangle 5">
            <a:extLst>
              <a:ext uri="{FF2B5EF4-FFF2-40B4-BE49-F238E27FC236}">
                <a16:creationId xmlns:a16="http://schemas.microsoft.com/office/drawing/2014/main" id="{708CB8AF-1D5D-42D5-B8EA-3137817AE523}"/>
              </a:ext>
            </a:extLst>
          </p:cNvPr>
          <p:cNvSpPr/>
          <p:nvPr/>
        </p:nvSpPr>
        <p:spPr>
          <a:xfrm>
            <a:off x="5598107" y="3244334"/>
            <a:ext cx="995785" cy="369332"/>
          </a:xfrm>
          <a:prstGeom prst="rect">
            <a:avLst/>
          </a:prstGeom>
        </p:spPr>
        <p:txBody>
          <a:bodyPr wrap="none">
            <a:spAutoFit/>
          </a:bodyPr>
          <a:lstStyle/>
          <a:p>
            <a:r>
              <a:rPr lang="en-GB" dirty="0"/>
              <a:t>Image 2</a:t>
            </a:r>
          </a:p>
        </p:txBody>
      </p:sp>
      <p:sp>
        <p:nvSpPr>
          <p:cNvPr id="7" name="Rectangle 6">
            <a:extLst>
              <a:ext uri="{FF2B5EF4-FFF2-40B4-BE49-F238E27FC236}">
                <a16:creationId xmlns:a16="http://schemas.microsoft.com/office/drawing/2014/main" id="{45C6C71E-87BC-4151-8EAD-8D90719FCBE8}"/>
              </a:ext>
            </a:extLst>
          </p:cNvPr>
          <p:cNvSpPr/>
          <p:nvPr/>
        </p:nvSpPr>
        <p:spPr>
          <a:xfrm>
            <a:off x="5100215" y="6087546"/>
            <a:ext cx="1165704" cy="369332"/>
          </a:xfrm>
          <a:prstGeom prst="rect">
            <a:avLst/>
          </a:prstGeom>
        </p:spPr>
        <p:txBody>
          <a:bodyPr wrap="none">
            <a:spAutoFit/>
          </a:bodyPr>
          <a:lstStyle/>
          <a:p>
            <a:r>
              <a:rPr lang="en-GB" dirty="0"/>
              <a:t>(Image 6)</a:t>
            </a:r>
          </a:p>
        </p:txBody>
      </p:sp>
    </p:spTree>
    <p:extLst>
      <p:ext uri="{BB962C8B-B14F-4D97-AF65-F5344CB8AC3E}">
        <p14:creationId xmlns:p14="http://schemas.microsoft.com/office/powerpoint/2010/main" val="40299386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FA05F-73B6-442D-B178-35446197B918}"/>
              </a:ext>
            </a:extLst>
          </p:cNvPr>
          <p:cNvSpPr>
            <a:spLocks noGrp="1"/>
          </p:cNvSpPr>
          <p:nvPr>
            <p:ph type="title"/>
          </p:nvPr>
        </p:nvSpPr>
        <p:spPr>
          <a:xfrm>
            <a:off x="677334" y="609600"/>
            <a:ext cx="8596668" cy="740898"/>
          </a:xfrm>
        </p:spPr>
        <p:txBody>
          <a:bodyPr>
            <a:normAutofit fontScale="90000"/>
          </a:bodyPr>
          <a:lstStyle/>
          <a:p>
            <a:r>
              <a:rPr lang="en-GB" dirty="0"/>
              <a:t>Media</a:t>
            </a:r>
            <a:br>
              <a:rPr lang="en-GB" dirty="0"/>
            </a:br>
            <a:endParaRPr lang="en-GB" dirty="0"/>
          </a:p>
        </p:txBody>
      </p:sp>
      <p:sp>
        <p:nvSpPr>
          <p:cNvPr id="3" name="Content Placeholder 2">
            <a:extLst>
              <a:ext uri="{FF2B5EF4-FFF2-40B4-BE49-F238E27FC236}">
                <a16:creationId xmlns:a16="http://schemas.microsoft.com/office/drawing/2014/main" id="{26E53AA8-5F49-455D-8DFC-22ED4D26C5E5}"/>
              </a:ext>
            </a:extLst>
          </p:cNvPr>
          <p:cNvSpPr>
            <a:spLocks noGrp="1"/>
          </p:cNvSpPr>
          <p:nvPr>
            <p:ph idx="1"/>
          </p:nvPr>
        </p:nvSpPr>
        <p:spPr>
          <a:xfrm>
            <a:off x="677334" y="1223890"/>
            <a:ext cx="8596668" cy="6006904"/>
          </a:xfrm>
        </p:spPr>
        <p:txBody>
          <a:bodyPr>
            <a:noAutofit/>
          </a:bodyPr>
          <a:lstStyle/>
          <a:p>
            <a:pPr marL="0" indent="0">
              <a:buNone/>
            </a:pPr>
            <a:endParaRPr lang="en-GB" sz="2400" dirty="0"/>
          </a:p>
          <a:p>
            <a:r>
              <a:rPr lang="en-GB" sz="2400" dirty="0">
                <a:latin typeface="Times New Roman" panose="02020603050405020304" pitchFamily="18" charset="0"/>
                <a:cs typeface="Times New Roman" panose="02020603050405020304" pitchFamily="18" charset="0"/>
              </a:rPr>
              <a:t>Many examples of hostile attitude to migrants can be found by looking at newspaper headlines since 2010 in particular.  More recently, the arrival of less than 100 migrants in boats coming across the English Channel, was branded a ‘major incident’ by the current home secretary, Sajid Javid.</a:t>
            </a:r>
          </a:p>
          <a:p>
            <a:pPr algn="just"/>
            <a:r>
              <a:rPr lang="en-GB" sz="2400" dirty="0">
                <a:latin typeface="Times New Roman" panose="02020603050405020304" pitchFamily="18" charset="0"/>
                <a:cs typeface="Times New Roman" panose="02020603050405020304" pitchFamily="18" charset="0"/>
              </a:rPr>
              <a:t>Such phrases are snapped up by the media in order to whip up anti-immigrant sentiment which further feeds into the hostility migrants experience on a day to day basis.  In conjunction with this ‘hostile environment’ created, migrants also have to deal with intersectional factors which determine their experience here in the UK Media</a:t>
            </a:r>
          </a:p>
          <a:p>
            <a:r>
              <a:rPr lang="en-GB" sz="2400" dirty="0"/>
              <a:t>                                                           (Hymas,2018)</a:t>
            </a:r>
          </a:p>
        </p:txBody>
      </p:sp>
    </p:spTree>
    <p:extLst>
      <p:ext uri="{BB962C8B-B14F-4D97-AF65-F5344CB8AC3E}">
        <p14:creationId xmlns:p14="http://schemas.microsoft.com/office/powerpoint/2010/main" val="14911741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A5A89-2EF0-47EB-A068-237EA8C37F97}"/>
              </a:ext>
            </a:extLst>
          </p:cNvPr>
          <p:cNvSpPr>
            <a:spLocks noGrp="1"/>
          </p:cNvSpPr>
          <p:nvPr>
            <p:ph type="title"/>
          </p:nvPr>
        </p:nvSpPr>
        <p:spPr>
          <a:xfrm>
            <a:off x="677334" y="140677"/>
            <a:ext cx="8596668" cy="1180123"/>
          </a:xfrm>
        </p:spPr>
        <p:txBody>
          <a:bodyPr>
            <a:normAutofit/>
          </a:bodyPr>
          <a:lstStyle/>
          <a:p>
            <a:endParaRPr lang="en-GB" dirty="0"/>
          </a:p>
        </p:txBody>
      </p:sp>
      <p:sp>
        <p:nvSpPr>
          <p:cNvPr id="3" name="Content Placeholder 2">
            <a:extLst>
              <a:ext uri="{FF2B5EF4-FFF2-40B4-BE49-F238E27FC236}">
                <a16:creationId xmlns:a16="http://schemas.microsoft.com/office/drawing/2014/main" id="{47E6EBA2-7ABD-4C32-A73D-ACEFB203038F}"/>
              </a:ext>
            </a:extLst>
          </p:cNvPr>
          <p:cNvSpPr>
            <a:spLocks noGrp="1"/>
          </p:cNvSpPr>
          <p:nvPr>
            <p:ph idx="1"/>
          </p:nvPr>
        </p:nvSpPr>
        <p:spPr>
          <a:xfrm>
            <a:off x="677334" y="1461479"/>
            <a:ext cx="8596668" cy="5079998"/>
          </a:xfrm>
        </p:spPr>
        <p:txBody>
          <a:bodyPr>
            <a:normAutofit lnSpcReduction="10000"/>
          </a:bodyPr>
          <a:lstStyle/>
          <a:p>
            <a:r>
              <a:rPr lang="en-GB" sz="2400" dirty="0">
                <a:latin typeface="Times New Roman" panose="02020603050405020304" pitchFamily="18" charset="0"/>
                <a:cs typeface="Times New Roman" panose="02020603050405020304" pitchFamily="18" charset="0"/>
              </a:rPr>
              <a:t>Opposition parties attitude to immigration tends to be more positive.  For example, in the current Brexit debate on Freedom of Movement, parties such as Labour and the Scottish National Party put forward positive arguments as to what migrant workers can offer the UK. </a:t>
            </a:r>
          </a:p>
          <a:p>
            <a:r>
              <a:rPr lang="en-GB" sz="2400" dirty="0">
                <a:latin typeface="Times New Roman" panose="02020603050405020304" pitchFamily="18" charset="0"/>
                <a:cs typeface="Times New Roman" panose="02020603050405020304" pitchFamily="18" charset="0"/>
              </a:rPr>
              <a:t> They cite the number of migrants from EU and non-EU countries who work for the NHS and in the care sector and argue that if Freedom of Movement were to end, then public services would be under even greater strain than they already are. </a:t>
            </a:r>
          </a:p>
          <a:p>
            <a:r>
              <a:rPr lang="en-GB" sz="2400" dirty="0">
                <a:latin typeface="Times New Roman" panose="02020603050405020304" pitchFamily="18" charset="0"/>
                <a:cs typeface="Times New Roman" panose="02020603050405020304" pitchFamily="18" charset="0"/>
              </a:rPr>
              <a:t> Opposition parties are more likely to be appalled by the current government’s stance and claim that intersectional factors such as race, language and ethnicity play a major role when it comes to policy formation</a:t>
            </a:r>
            <a:r>
              <a:rPr lang="en-GB" dirty="0">
                <a:latin typeface="Times New Roman" panose="02020603050405020304" pitchFamily="18" charset="0"/>
                <a:cs typeface="Times New Roman" panose="02020603050405020304" pitchFamily="18" charset="0"/>
              </a:rPr>
              <a:t>.                                 </a:t>
            </a:r>
            <a:r>
              <a:rPr lang="en-GB" dirty="0"/>
              <a:t>(BBC.2017) </a:t>
            </a:r>
            <a:endParaRPr lang="en-GB" dirty="0">
              <a:latin typeface="Times New Roman" panose="02020603050405020304" pitchFamily="18" charset="0"/>
              <a:cs typeface="Times New Roman" panose="02020603050405020304" pitchFamily="18" charset="0"/>
            </a:endParaRPr>
          </a:p>
        </p:txBody>
      </p:sp>
      <p:pic>
        <p:nvPicPr>
          <p:cNvPr id="4" name="Picture 4" descr="https://s3.eu-central-1.amazonaws.com/centaur-wp/designweek/prod/content/uploads/2015/05/labour-logo-1002x203.gif">
            <a:extLst>
              <a:ext uri="{FF2B5EF4-FFF2-40B4-BE49-F238E27FC236}">
                <a16:creationId xmlns:a16="http://schemas.microsoft.com/office/drawing/2014/main" id="{1C6215F9-B9EC-4460-A733-7E0A4E9322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7334" y="140677"/>
            <a:ext cx="8191086" cy="132080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81A141D-DD51-452A-8C12-EBFB2A6E68AA}"/>
              </a:ext>
            </a:extLst>
          </p:cNvPr>
          <p:cNvSpPr/>
          <p:nvPr/>
        </p:nvSpPr>
        <p:spPr>
          <a:xfrm>
            <a:off x="8481008" y="951468"/>
            <a:ext cx="1165704" cy="369332"/>
          </a:xfrm>
          <a:prstGeom prst="rect">
            <a:avLst/>
          </a:prstGeom>
        </p:spPr>
        <p:txBody>
          <a:bodyPr wrap="none">
            <a:spAutoFit/>
          </a:bodyPr>
          <a:lstStyle/>
          <a:p>
            <a:r>
              <a:rPr lang="en-GB" dirty="0"/>
              <a:t>(Image 7)</a:t>
            </a:r>
          </a:p>
        </p:txBody>
      </p:sp>
      <p:sp>
        <p:nvSpPr>
          <p:cNvPr id="6" name="Rectangle 5">
            <a:extLst>
              <a:ext uri="{FF2B5EF4-FFF2-40B4-BE49-F238E27FC236}">
                <a16:creationId xmlns:a16="http://schemas.microsoft.com/office/drawing/2014/main" id="{B5468287-4A56-417A-A36C-B7FA841911EF}"/>
              </a:ext>
            </a:extLst>
          </p:cNvPr>
          <p:cNvSpPr/>
          <p:nvPr/>
        </p:nvSpPr>
        <p:spPr>
          <a:xfrm>
            <a:off x="9462828" y="992108"/>
            <a:ext cx="2549609" cy="307777"/>
          </a:xfrm>
          <a:prstGeom prst="rect">
            <a:avLst/>
          </a:prstGeom>
        </p:spPr>
        <p:txBody>
          <a:bodyPr wrap="none">
            <a:spAutoFit/>
          </a:bodyPr>
          <a:lstStyle/>
          <a:p>
            <a:r>
              <a:rPr lang="en-GB" sz="1400" dirty="0"/>
              <a:t>1280 x 236 - searchprivacy.co</a:t>
            </a:r>
          </a:p>
        </p:txBody>
      </p:sp>
    </p:spTree>
    <p:extLst>
      <p:ext uri="{BB962C8B-B14F-4D97-AF65-F5344CB8AC3E}">
        <p14:creationId xmlns:p14="http://schemas.microsoft.com/office/powerpoint/2010/main" val="12625710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70217-651A-4FB9-B023-0453C02D3415}"/>
              </a:ext>
            </a:extLst>
          </p:cNvPr>
          <p:cNvSpPr>
            <a:spLocks noGrp="1"/>
          </p:cNvSpPr>
          <p:nvPr>
            <p:ph type="title"/>
          </p:nvPr>
        </p:nvSpPr>
        <p:spPr>
          <a:xfrm>
            <a:off x="677334" y="609600"/>
            <a:ext cx="8596668" cy="698695"/>
          </a:xfrm>
        </p:spPr>
        <p:txBody>
          <a:bodyPr/>
          <a:lstStyle/>
          <a:p>
            <a:r>
              <a:rPr lang="en-GB" dirty="0">
                <a:latin typeface="Times New Roman" panose="02020603050405020304" pitchFamily="18" charset="0"/>
                <a:cs typeface="Times New Roman" panose="02020603050405020304" pitchFamily="18" charset="0"/>
              </a:rPr>
              <a:t>Intersectional analysis</a:t>
            </a:r>
          </a:p>
        </p:txBody>
      </p:sp>
      <p:sp>
        <p:nvSpPr>
          <p:cNvPr id="3" name="Content Placeholder 2">
            <a:extLst>
              <a:ext uri="{FF2B5EF4-FFF2-40B4-BE49-F238E27FC236}">
                <a16:creationId xmlns:a16="http://schemas.microsoft.com/office/drawing/2014/main" id="{6FA89CB8-8A80-473C-ADA9-E7691B0E4C2D}"/>
              </a:ext>
            </a:extLst>
          </p:cNvPr>
          <p:cNvSpPr>
            <a:spLocks noGrp="1"/>
          </p:cNvSpPr>
          <p:nvPr>
            <p:ph idx="1"/>
          </p:nvPr>
        </p:nvSpPr>
        <p:spPr>
          <a:xfrm>
            <a:off x="677334" y="1308295"/>
            <a:ext cx="8596668" cy="4733067"/>
          </a:xfrm>
        </p:spPr>
        <p:txBody>
          <a:bodyPr>
            <a:noAutofit/>
          </a:bodyPr>
          <a:lstStyle/>
          <a:p>
            <a:r>
              <a:rPr lang="en-GB" sz="2800" dirty="0">
                <a:latin typeface="Times New Roman" panose="02020603050405020304" pitchFamily="18" charset="0"/>
                <a:cs typeface="Times New Roman" panose="02020603050405020304" pitchFamily="18" charset="0"/>
              </a:rPr>
              <a:t>Looking at some intersectional perspectives, such as education, it is not unusual for migrants who come to the UK to be discriminated against, even though they are well educated and professional people. </a:t>
            </a:r>
          </a:p>
          <a:p>
            <a:r>
              <a:rPr lang="en-GB" sz="2800" dirty="0">
                <a:latin typeface="Times New Roman" panose="02020603050405020304" pitchFamily="18" charset="0"/>
                <a:cs typeface="Times New Roman" panose="02020603050405020304" pitchFamily="18" charset="0"/>
              </a:rPr>
              <a:t> For example, they may be doctors or engineers, but because of their immigrant status, have difficulty securing work here in the UK, or if they do work as a doctor or nurse, are discriminated against just because they were not born in the UK.  </a:t>
            </a:r>
          </a:p>
          <a:p>
            <a:r>
              <a:rPr lang="en-GB" sz="2800" dirty="0">
                <a:latin typeface="Times New Roman" panose="02020603050405020304" pitchFamily="18" charset="0"/>
                <a:cs typeface="Times New Roman" panose="02020603050405020304" pitchFamily="18" charset="0"/>
              </a:rPr>
              <a:t>In this respect, even being well educated and holding a professional qualification may be of little use when trying to secure employment and settle in the UK.</a:t>
            </a:r>
          </a:p>
        </p:txBody>
      </p:sp>
    </p:spTree>
    <p:extLst>
      <p:ext uri="{BB962C8B-B14F-4D97-AF65-F5344CB8AC3E}">
        <p14:creationId xmlns:p14="http://schemas.microsoft.com/office/powerpoint/2010/main" val="39802425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5BC6078-A93A-4A4D-A659-D9E222589A4F}"/>
              </a:ext>
            </a:extLst>
          </p:cNvPr>
          <p:cNvSpPr>
            <a:spLocks noGrp="1"/>
          </p:cNvSpPr>
          <p:nvPr>
            <p:ph type="title"/>
          </p:nvPr>
        </p:nvSpPr>
        <p:spPr>
          <a:xfrm>
            <a:off x="858128" y="457200"/>
            <a:ext cx="8415873" cy="766689"/>
          </a:xfrm>
        </p:spPr>
        <p:txBody>
          <a:bodyPr>
            <a:normAutofit/>
          </a:bodyPr>
          <a:lstStyle/>
          <a:p>
            <a:r>
              <a:rPr lang="en-GB" dirty="0">
                <a:latin typeface="Times New Roman" panose="02020603050405020304" pitchFamily="18" charset="0"/>
                <a:cs typeface="Times New Roman" panose="02020603050405020304" pitchFamily="18" charset="0"/>
              </a:rPr>
              <a:t>Conclusion</a:t>
            </a:r>
          </a:p>
        </p:txBody>
      </p:sp>
      <p:sp>
        <p:nvSpPr>
          <p:cNvPr id="6" name="Content Placeholder 5">
            <a:extLst>
              <a:ext uri="{FF2B5EF4-FFF2-40B4-BE49-F238E27FC236}">
                <a16:creationId xmlns:a16="http://schemas.microsoft.com/office/drawing/2014/main" id="{617BAEAF-CF63-45CD-90ED-5899B39E15A5}"/>
              </a:ext>
            </a:extLst>
          </p:cNvPr>
          <p:cNvSpPr>
            <a:spLocks noGrp="1"/>
          </p:cNvSpPr>
          <p:nvPr>
            <p:ph idx="1"/>
          </p:nvPr>
        </p:nvSpPr>
        <p:spPr>
          <a:xfrm>
            <a:off x="677334" y="1223889"/>
            <a:ext cx="8596668" cy="5176911"/>
          </a:xfrm>
        </p:spPr>
        <p:txBody>
          <a:bodyPr>
            <a:normAutofit/>
          </a:bodyPr>
          <a:lstStyle/>
          <a:p>
            <a:r>
              <a:rPr lang="en-GB" sz="2800" dirty="0">
                <a:latin typeface="Times New Roman" panose="02020603050405020304" pitchFamily="18" charset="0"/>
                <a:cs typeface="Times New Roman" panose="02020603050405020304" pitchFamily="18" charset="0"/>
              </a:rPr>
              <a:t>Current immigration debate hinges on the kind of deal the UK secures with the EU.</a:t>
            </a:r>
          </a:p>
          <a:p>
            <a:r>
              <a:rPr lang="en-GB" sz="2800" dirty="0">
                <a:latin typeface="Times New Roman" panose="02020603050405020304" pitchFamily="18" charset="0"/>
                <a:cs typeface="Times New Roman" panose="02020603050405020304" pitchFamily="18" charset="0"/>
              </a:rPr>
              <a:t>Possible outcome: Freedom of movement will end and when UK leaves EU legislation will change</a:t>
            </a:r>
          </a:p>
          <a:p>
            <a:r>
              <a:rPr lang="en-GB" sz="2800" dirty="0">
                <a:latin typeface="Times New Roman" panose="02020603050405020304" pitchFamily="18" charset="0"/>
                <a:cs typeface="Times New Roman" panose="02020603050405020304" pitchFamily="18" charset="0"/>
              </a:rPr>
              <a:t>Human Rights Act may be scrapped and number of non-EU migrants capped, depending on what future trade deals will be done outside EU</a:t>
            </a:r>
          </a:p>
          <a:p>
            <a:r>
              <a:rPr lang="en-GB" sz="2800" dirty="0">
                <a:latin typeface="Times New Roman" panose="02020603050405020304" pitchFamily="18" charset="0"/>
                <a:cs typeface="Times New Roman" panose="02020603050405020304" pitchFamily="18" charset="0"/>
              </a:rPr>
              <a:t>The rise of the far right shows no sign of abating and will continue to contribute to the hostile environment.  Migrants will continue to experience unacceptable levels of abuse and discrimination.</a:t>
            </a:r>
          </a:p>
          <a:p>
            <a:endParaRPr lang="en-GB" dirty="0"/>
          </a:p>
        </p:txBody>
      </p:sp>
    </p:spTree>
    <p:extLst>
      <p:ext uri="{BB962C8B-B14F-4D97-AF65-F5344CB8AC3E}">
        <p14:creationId xmlns:p14="http://schemas.microsoft.com/office/powerpoint/2010/main" val="15652912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53336-82A2-4961-A359-B11753ADFE19}"/>
              </a:ext>
            </a:extLst>
          </p:cNvPr>
          <p:cNvSpPr>
            <a:spLocks noGrp="1"/>
          </p:cNvSpPr>
          <p:nvPr>
            <p:ph type="title"/>
          </p:nvPr>
        </p:nvSpPr>
        <p:spPr>
          <a:xfrm>
            <a:off x="677334" y="570523"/>
            <a:ext cx="8596668" cy="695569"/>
          </a:xfrm>
        </p:spPr>
        <p:txBody>
          <a:bodyPr/>
          <a:lstStyle/>
          <a:p>
            <a:r>
              <a:rPr lang="en-GB"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C63A96CF-5FAA-4A0E-85B5-9D8EDD7A0421}"/>
              </a:ext>
            </a:extLst>
          </p:cNvPr>
          <p:cNvSpPr>
            <a:spLocks noGrp="1"/>
          </p:cNvSpPr>
          <p:nvPr>
            <p:ph idx="1"/>
          </p:nvPr>
        </p:nvSpPr>
        <p:spPr>
          <a:xfrm>
            <a:off x="677334" y="1392703"/>
            <a:ext cx="8596668" cy="4855698"/>
          </a:xfrm>
        </p:spPr>
        <p:txBody>
          <a:bodyPr>
            <a:normAutofit/>
          </a:bodyPr>
          <a:lstStyle/>
          <a:p>
            <a:r>
              <a:rPr lang="en-GB" sz="2800" dirty="0">
                <a:latin typeface="Times New Roman" panose="02020603050405020304" pitchFamily="18" charset="0"/>
                <a:cs typeface="Times New Roman" panose="02020603050405020304" pitchFamily="18" charset="0"/>
              </a:rPr>
              <a:t>Public services, most crucially the NHS and the care sector, will be greatly affected by the reduction in migrants being allowed to live and work in the UK</a:t>
            </a:r>
          </a:p>
          <a:p>
            <a:endParaRPr lang="en-GB" dirty="0"/>
          </a:p>
          <a:p>
            <a:pPr marL="0" indent="0" algn="r">
              <a:buNone/>
            </a:pPr>
            <a:r>
              <a:rPr lang="en-GB" dirty="0"/>
              <a:t>                                  </a:t>
            </a:r>
            <a:r>
              <a:rPr lang="en-GB" sz="1400" dirty="0"/>
              <a:t>(English Health Service's Electronic Staff Record, 2015)</a:t>
            </a:r>
          </a:p>
          <a:p>
            <a:pPr marL="0" indent="0" algn="r">
              <a:buNone/>
            </a:pPr>
            <a:endParaRPr lang="en-GB" sz="1400" dirty="0"/>
          </a:p>
          <a:p>
            <a:r>
              <a:rPr lang="en-GB" sz="2800" dirty="0">
                <a:latin typeface="Times New Roman" panose="02020603050405020304" pitchFamily="18" charset="0"/>
                <a:cs typeface="Times New Roman" panose="02020603050405020304" pitchFamily="18" charset="0"/>
              </a:rPr>
              <a:t>The outlook seems negative, unless Opposition parties can break through the current narrative and start to make more forceful arguments for freedom of movement and the benefits of an immigrant workforce in the UK</a:t>
            </a:r>
          </a:p>
        </p:txBody>
      </p:sp>
    </p:spTree>
    <p:extLst>
      <p:ext uri="{BB962C8B-B14F-4D97-AF65-F5344CB8AC3E}">
        <p14:creationId xmlns:p14="http://schemas.microsoft.com/office/powerpoint/2010/main" val="2001818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3032B-AFFA-4353-8853-3DFA96D8CE47}"/>
              </a:ext>
            </a:extLst>
          </p:cNvPr>
          <p:cNvSpPr>
            <a:spLocks noGrp="1"/>
          </p:cNvSpPr>
          <p:nvPr>
            <p:ph type="title"/>
          </p:nvPr>
        </p:nvSpPr>
        <p:spPr/>
        <p:txBody>
          <a:bodyPr/>
          <a:lstStyle/>
          <a:p>
            <a:r>
              <a:rPr lang="en-GB" dirty="0"/>
              <a:t> Reference List</a:t>
            </a:r>
            <a:br>
              <a:rPr lang="en-GB" dirty="0"/>
            </a:br>
            <a:endParaRPr lang="en-GB" dirty="0"/>
          </a:p>
        </p:txBody>
      </p:sp>
      <p:sp>
        <p:nvSpPr>
          <p:cNvPr id="3" name="Content Placeholder 2">
            <a:extLst>
              <a:ext uri="{FF2B5EF4-FFF2-40B4-BE49-F238E27FC236}">
                <a16:creationId xmlns:a16="http://schemas.microsoft.com/office/drawing/2014/main" id="{B05DA3B5-C4DD-4589-AAB7-69664C5C82F7}"/>
              </a:ext>
            </a:extLst>
          </p:cNvPr>
          <p:cNvSpPr>
            <a:spLocks noGrp="1"/>
          </p:cNvSpPr>
          <p:nvPr>
            <p:ph idx="1"/>
          </p:nvPr>
        </p:nvSpPr>
        <p:spPr>
          <a:xfrm>
            <a:off x="677334" y="1237957"/>
            <a:ext cx="8596668" cy="5010443"/>
          </a:xfrm>
        </p:spPr>
        <p:txBody>
          <a:bodyPr>
            <a:normAutofit fontScale="92500" lnSpcReduction="20000"/>
          </a:bodyPr>
          <a:lstStyle/>
          <a:p>
            <a:r>
              <a:rPr lang="en-GB" dirty="0"/>
              <a:t> </a:t>
            </a:r>
          </a:p>
          <a:p>
            <a:r>
              <a:rPr lang="en-GB" dirty="0"/>
              <a:t>(BBC.2017) ‘General election 2017: Where UK's parties stand on Brexit’ , Available at:  </a:t>
            </a:r>
            <a:r>
              <a:rPr lang="en-GB" u="sng" dirty="0">
                <a:hlinkClick r:id="rId2"/>
              </a:rPr>
              <a:t>https://www.bbc.co.uk/news/uk-politics-39665835</a:t>
            </a:r>
            <a:r>
              <a:rPr lang="en-GB" dirty="0"/>
              <a:t> (Accessed 26 November 2018).</a:t>
            </a:r>
          </a:p>
          <a:p>
            <a:r>
              <a:rPr lang="en-GB" dirty="0"/>
              <a:t>(</a:t>
            </a:r>
            <a:r>
              <a:rPr lang="en-GB" dirty="0" err="1"/>
              <a:t>Hymas</a:t>
            </a:r>
            <a:r>
              <a:rPr lang="en-GB" dirty="0"/>
              <a:t>, C. 2018) ‘Sajid Javid declares a 'major incident' as number of migrants trying to cross English Channel continues to rise’ </a:t>
            </a:r>
            <a:r>
              <a:rPr lang="en-GB" i="1" dirty="0"/>
              <a:t>The Telegraph</a:t>
            </a:r>
            <a:r>
              <a:rPr lang="en-GB" dirty="0"/>
              <a:t> , 28 December, Available at:   </a:t>
            </a:r>
            <a:r>
              <a:rPr lang="en-GB" u="sng" dirty="0">
                <a:hlinkClick r:id="rId3"/>
              </a:rPr>
              <a:t>https://www.telegraph.co.uk/news/2018/12/28/sajid-javid-declares-major-incident-number-migrants-trying-cross/</a:t>
            </a:r>
            <a:r>
              <a:rPr lang="en-GB" dirty="0"/>
              <a:t> (Accessed 26 November 2018).</a:t>
            </a:r>
          </a:p>
          <a:p>
            <a:r>
              <a:rPr lang="en-GB" dirty="0"/>
              <a:t>(Image 2) Photograph: Alamy Stock Photo (2017) </a:t>
            </a:r>
            <a:r>
              <a:rPr lang="en-GB" i="1" dirty="0"/>
              <a:t>The Guardian,</a:t>
            </a:r>
            <a:r>
              <a:rPr lang="en-GB" dirty="0"/>
              <a:t> 5 Mars, Available at: </a:t>
            </a:r>
            <a:r>
              <a:rPr lang="en-GB" u="sng" dirty="0">
                <a:hlinkClick r:id="rId4"/>
              </a:rPr>
              <a:t>https://www.theguardian.com/uk-news/2017/mar/05/refused-asylum-seekers-suicide-rules-uk</a:t>
            </a:r>
            <a:r>
              <a:rPr lang="en-GB" dirty="0"/>
              <a:t> (Accessed 26 November 2018). </a:t>
            </a:r>
          </a:p>
          <a:p>
            <a:r>
              <a:rPr lang="en-GB" dirty="0"/>
              <a:t>(Image 4) Photograph: EPA, Available at: </a:t>
            </a:r>
            <a:r>
              <a:rPr lang="en-GB" u="sng" dirty="0">
                <a:hlinkClick r:id="rId5"/>
              </a:rPr>
              <a:t>https://www.theguardian.com/uk-news/2013/oct/31/go-home-vans-11-leave-britain</a:t>
            </a:r>
            <a:r>
              <a:rPr lang="en-GB" dirty="0"/>
              <a:t>  (Accessed 26 November 2018). </a:t>
            </a:r>
          </a:p>
          <a:p>
            <a:r>
              <a:rPr lang="en-GB" dirty="0"/>
              <a:t>(Image 5), Available at:  </a:t>
            </a:r>
            <a:r>
              <a:rPr lang="en-GB" u="sng" dirty="0">
                <a:hlinkClick r:id="rId6"/>
              </a:rPr>
              <a:t>https://forums.digitalspy.com/discussion/2306354/a-peoples-vote-on-brexit-is-a-terrible-idea/p9</a:t>
            </a:r>
            <a:r>
              <a:rPr lang="en-GB" dirty="0"/>
              <a:t> (Accessed 26 November 2018). </a:t>
            </a:r>
          </a:p>
          <a:p>
            <a:r>
              <a:rPr lang="en-GB" dirty="0"/>
              <a:t>(Image 6) Photograph: Ray Tang/REX/Shutterstock,</a:t>
            </a:r>
            <a:r>
              <a:rPr lang="en-GB" i="1" dirty="0"/>
              <a:t> The Guardian,</a:t>
            </a:r>
            <a:r>
              <a:rPr lang="en-GB" dirty="0"/>
              <a:t> 25 Jun, Available at: </a:t>
            </a:r>
            <a:r>
              <a:rPr lang="en-GB" u="sng" dirty="0">
                <a:hlinkClick r:id="rId7"/>
              </a:rPr>
              <a:t>https://www.theguardian.com/politics/2016/jun/25/meet-10-britons-who-voted-to-leave-the-eu</a:t>
            </a:r>
            <a:r>
              <a:rPr lang="en-GB" dirty="0"/>
              <a:t> (Accessed 26 November 2018). </a:t>
            </a:r>
          </a:p>
          <a:p>
            <a:pPr marL="0" indent="0">
              <a:buNone/>
            </a:pPr>
            <a:endParaRPr lang="en-GB" dirty="0"/>
          </a:p>
        </p:txBody>
      </p:sp>
    </p:spTree>
    <p:extLst>
      <p:ext uri="{BB962C8B-B14F-4D97-AF65-F5344CB8AC3E}">
        <p14:creationId xmlns:p14="http://schemas.microsoft.com/office/powerpoint/2010/main" val="34692493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A6A62-2780-4A2E-B678-C33F62F0C2E5}"/>
              </a:ext>
            </a:extLst>
          </p:cNvPr>
          <p:cNvSpPr>
            <a:spLocks noGrp="1"/>
          </p:cNvSpPr>
          <p:nvPr>
            <p:ph type="title"/>
          </p:nvPr>
        </p:nvSpPr>
        <p:spPr>
          <a:xfrm>
            <a:off x="677334" y="609600"/>
            <a:ext cx="8596668" cy="642425"/>
          </a:xfrm>
        </p:spPr>
        <p:txBody>
          <a:bodyPr/>
          <a:lstStyle/>
          <a:p>
            <a:r>
              <a:rPr lang="en-GB" dirty="0"/>
              <a:t>Reference List</a:t>
            </a:r>
          </a:p>
        </p:txBody>
      </p:sp>
      <p:sp>
        <p:nvSpPr>
          <p:cNvPr id="3" name="Content Placeholder 2">
            <a:extLst>
              <a:ext uri="{FF2B5EF4-FFF2-40B4-BE49-F238E27FC236}">
                <a16:creationId xmlns:a16="http://schemas.microsoft.com/office/drawing/2014/main" id="{AAA9C3CE-98AB-4422-ADD4-6F20762927C8}"/>
              </a:ext>
            </a:extLst>
          </p:cNvPr>
          <p:cNvSpPr>
            <a:spLocks noGrp="1"/>
          </p:cNvSpPr>
          <p:nvPr>
            <p:ph idx="1"/>
          </p:nvPr>
        </p:nvSpPr>
        <p:spPr>
          <a:xfrm>
            <a:off x="677334" y="1252026"/>
            <a:ext cx="8596668" cy="4996374"/>
          </a:xfrm>
        </p:spPr>
        <p:txBody>
          <a:bodyPr>
            <a:normAutofit fontScale="92500" lnSpcReduction="10000"/>
          </a:bodyPr>
          <a:lstStyle/>
          <a:p>
            <a:r>
              <a:rPr lang="en-GB" dirty="0"/>
              <a:t>(Image 7) 1280 x 236 - searchprivacy.co, Available at: </a:t>
            </a:r>
            <a:r>
              <a:rPr lang="en-GB" u="sng" dirty="0">
                <a:hlinkClick r:id="rId2"/>
              </a:rPr>
              <a:t>https://searchprivacy.co/?q=labour+party+logo&amp;src=g&amp;a=30087&amp;chnm=sv9-87-ad297e80be83aff0448821448e972ad4#images</a:t>
            </a:r>
            <a:r>
              <a:rPr lang="en-GB" dirty="0"/>
              <a:t>  (Accessed 26 November 2018). </a:t>
            </a:r>
          </a:p>
          <a:p>
            <a:r>
              <a:rPr lang="en-GB" dirty="0"/>
              <a:t>(Image1), 930 x 483 - searchprivacy.co   , Available at: </a:t>
            </a:r>
            <a:r>
              <a:rPr lang="en-GB" u="sng" dirty="0">
                <a:hlinkClick r:id="rId3"/>
              </a:rPr>
              <a:t>https://searchprivacy.co/?q=intersectionality&amp;src=g&amp;a=30087&amp;chnm=sv9-87-ad297e80be83aff0448821448e972ad4#images</a:t>
            </a:r>
            <a:r>
              <a:rPr lang="en-GB" dirty="0"/>
              <a:t> (Accessed 26 November 2018).</a:t>
            </a:r>
          </a:p>
          <a:p>
            <a:r>
              <a:rPr lang="en-GB" dirty="0"/>
              <a:t>(Image3),1200x936searchprivacy.co,Availablea at: </a:t>
            </a:r>
            <a:r>
              <a:rPr lang="en-GB" u="sng" dirty="0">
                <a:hlinkClick r:id="rId4"/>
              </a:rPr>
              <a:t>https://searchprivacy.co/?q=conservative+party+logo&amp;src=g&amp;a=30087&amp;chnm=sv9-87-ad297e80be83aff0448821448e972ad4#images</a:t>
            </a:r>
            <a:r>
              <a:rPr lang="en-GB" dirty="0"/>
              <a:t> (Accessed 26 November 2018).</a:t>
            </a:r>
          </a:p>
          <a:p>
            <a:r>
              <a:rPr lang="en-GB" dirty="0"/>
              <a:t> (Red Cross) ‘Refugee facts and figures’, Available at:  </a:t>
            </a:r>
            <a:r>
              <a:rPr lang="en-GB" u="sng" dirty="0">
                <a:hlinkClick r:id="rId5"/>
              </a:rPr>
              <a:t>https://www.redcross.org.uk/about-us/what-we-do/how-we-support-refugees/find-out-about-refugees</a:t>
            </a:r>
            <a:r>
              <a:rPr lang="en-GB" dirty="0"/>
              <a:t> (Accessed 26 November 2018). </a:t>
            </a:r>
          </a:p>
          <a:p>
            <a:r>
              <a:rPr lang="en-GB" dirty="0" err="1"/>
              <a:t>Adia</a:t>
            </a:r>
            <a:r>
              <a:rPr lang="en-GB" dirty="0"/>
              <a:t> Harvey Wingfield , Available at:  </a:t>
            </a:r>
            <a:r>
              <a:rPr lang="en-GB" u="sng" dirty="0">
                <a:hlinkClick r:id="rId6"/>
              </a:rPr>
              <a:t>https://www.merriam-webster.com/dictionary/intersectionality</a:t>
            </a:r>
            <a:r>
              <a:rPr lang="en-GB" dirty="0"/>
              <a:t> (Accessed 26 November 2018).</a:t>
            </a:r>
          </a:p>
          <a:p>
            <a:r>
              <a:rPr lang="en-GB" dirty="0"/>
              <a:t>bbc.co.uk, Available at: </a:t>
            </a:r>
            <a:r>
              <a:rPr lang="en-GB" u="sng" dirty="0">
                <a:hlinkClick r:id="rId7"/>
              </a:rPr>
              <a:t>http://www.bbc.co.uk/schools/gcsebitesize/geography/migration/types_migration_rev4.shtml</a:t>
            </a:r>
            <a:r>
              <a:rPr lang="en-GB" dirty="0"/>
              <a:t> (Accessed 26 November 2018).</a:t>
            </a:r>
          </a:p>
          <a:p>
            <a:endParaRPr lang="en-GB" dirty="0"/>
          </a:p>
        </p:txBody>
      </p:sp>
    </p:spTree>
    <p:extLst>
      <p:ext uri="{BB962C8B-B14F-4D97-AF65-F5344CB8AC3E}">
        <p14:creationId xmlns:p14="http://schemas.microsoft.com/office/powerpoint/2010/main" val="28863204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38BA4-1037-4CC5-B966-8487ADDE3F1D}"/>
              </a:ext>
            </a:extLst>
          </p:cNvPr>
          <p:cNvSpPr>
            <a:spLocks noGrp="1"/>
          </p:cNvSpPr>
          <p:nvPr>
            <p:ph type="title"/>
          </p:nvPr>
        </p:nvSpPr>
        <p:spPr>
          <a:xfrm>
            <a:off x="677334" y="609600"/>
            <a:ext cx="8596668" cy="853440"/>
          </a:xfrm>
        </p:spPr>
        <p:txBody>
          <a:bodyPr/>
          <a:lstStyle/>
          <a:p>
            <a:r>
              <a:rPr lang="en-GB" dirty="0"/>
              <a:t>Reference List</a:t>
            </a:r>
          </a:p>
        </p:txBody>
      </p:sp>
      <p:sp>
        <p:nvSpPr>
          <p:cNvPr id="3" name="Content Placeholder 2">
            <a:extLst>
              <a:ext uri="{FF2B5EF4-FFF2-40B4-BE49-F238E27FC236}">
                <a16:creationId xmlns:a16="http://schemas.microsoft.com/office/drawing/2014/main" id="{0154FE06-D21F-4686-A1DC-9AAE3AA5D3BE}"/>
              </a:ext>
            </a:extLst>
          </p:cNvPr>
          <p:cNvSpPr>
            <a:spLocks noGrp="1"/>
          </p:cNvSpPr>
          <p:nvPr>
            <p:ph idx="1"/>
          </p:nvPr>
        </p:nvSpPr>
        <p:spPr>
          <a:xfrm>
            <a:off x="677334" y="1223889"/>
            <a:ext cx="8596668" cy="5162843"/>
          </a:xfrm>
        </p:spPr>
        <p:txBody>
          <a:bodyPr>
            <a:normAutofit fontScale="92500"/>
          </a:bodyPr>
          <a:lstStyle/>
          <a:p>
            <a:r>
              <a:rPr lang="en-GB" dirty="0"/>
              <a:t>dictionary.cambridge.org, Available at: </a:t>
            </a:r>
            <a:r>
              <a:rPr lang="en-GB" u="sng" dirty="0">
                <a:hlinkClick r:id="rId2"/>
              </a:rPr>
              <a:t>https://dictionary.cambridge.org/dictionary/english/immigrant</a:t>
            </a:r>
            <a:r>
              <a:rPr lang="en-GB" dirty="0"/>
              <a:t>  (Accessed 26 November 2018). </a:t>
            </a:r>
          </a:p>
          <a:p>
            <a:r>
              <a:rPr lang="en-GB" dirty="0"/>
              <a:t>English Health Service's Electronic Staff Record,( 2015), Available at: </a:t>
            </a:r>
            <a:r>
              <a:rPr lang="en-GB" u="sng" dirty="0">
                <a:hlinkClick r:id="rId3"/>
              </a:rPr>
              <a:t>https://www.nurses.co.uk/nursing/blog/how-important-is-immigration-for-nhs-nursing/</a:t>
            </a:r>
            <a:r>
              <a:rPr lang="en-GB" dirty="0"/>
              <a:t> (Accessed 26 November 2018).</a:t>
            </a:r>
          </a:p>
          <a:p>
            <a:r>
              <a:rPr lang="en-GB" dirty="0"/>
              <a:t> Fishwick, C. (2016) Meet 10 Britons who voted to leave the EU, </a:t>
            </a:r>
            <a:r>
              <a:rPr lang="en-GB" i="1" dirty="0"/>
              <a:t>The Guardian,</a:t>
            </a:r>
            <a:r>
              <a:rPr lang="en-GB" dirty="0"/>
              <a:t> 25 Jun, Available at: </a:t>
            </a:r>
            <a:r>
              <a:rPr lang="en-GB" u="sng" dirty="0">
                <a:hlinkClick r:id="rId4"/>
              </a:rPr>
              <a:t>https://www.theguardian.com/politics/2016/jun/25/meet-10-britons-who-voted-to-leave-the-eu</a:t>
            </a:r>
            <a:r>
              <a:rPr lang="en-GB" dirty="0"/>
              <a:t> : (Accessed 26 November 2018).  </a:t>
            </a:r>
          </a:p>
          <a:p>
            <a:r>
              <a:rPr lang="en-GB" dirty="0"/>
              <a:t>Prince, R. (2015) ‘Theresa May defies Cabinet colleagues with pledge to meet migration target’ </a:t>
            </a:r>
            <a:r>
              <a:rPr lang="en-GB" i="1" dirty="0"/>
              <a:t>The telegraph, </a:t>
            </a:r>
            <a:r>
              <a:rPr lang="en-GB" dirty="0"/>
              <a:t> </a:t>
            </a:r>
            <a:r>
              <a:rPr lang="en-GB" u="sng" dirty="0"/>
              <a:t>3 Mars, Available at:</a:t>
            </a:r>
            <a:r>
              <a:rPr lang="en-GB" dirty="0"/>
              <a:t> </a:t>
            </a:r>
            <a:r>
              <a:rPr lang="en-GB" u="sng" dirty="0">
                <a:hlinkClick r:id="rId5"/>
              </a:rPr>
              <a:t>https://www.telegraph.co.uk/news/uknews/immigration/11446218/Theresa-May-defies-Cabinet-colleagues-with-pledge-to-meet-migration-target.html</a:t>
            </a:r>
            <a:r>
              <a:rPr lang="en-GB" dirty="0"/>
              <a:t> (Accessed 26 November 2018).</a:t>
            </a:r>
          </a:p>
          <a:p>
            <a:r>
              <a:rPr lang="en-GB" dirty="0"/>
              <a:t> Wintour, P. (2013) 'Go home' vans to be scrapped after experiment deemed a failure </a:t>
            </a:r>
            <a:r>
              <a:rPr lang="en-GB" i="1" dirty="0"/>
              <a:t>The Guardian,</a:t>
            </a:r>
            <a:r>
              <a:rPr lang="en-GB" dirty="0"/>
              <a:t> 22 October, Available at: </a:t>
            </a:r>
            <a:r>
              <a:rPr lang="en-GB" u="sng" dirty="0">
                <a:hlinkClick r:id="rId6"/>
              </a:rPr>
              <a:t>https://www.theguardian.com/uk-news/2013/oct/22/go-home-vans-scrapped-failure</a:t>
            </a:r>
            <a:r>
              <a:rPr lang="en-GB" dirty="0"/>
              <a:t>  </a:t>
            </a:r>
            <a:r>
              <a:rPr lang="en-GB" u="sng" dirty="0"/>
              <a:t>(Accessed 26 November 2018).</a:t>
            </a:r>
            <a:r>
              <a:rPr lang="en-GB" dirty="0"/>
              <a:t> </a:t>
            </a:r>
          </a:p>
          <a:p>
            <a:endParaRPr lang="en-GB" dirty="0"/>
          </a:p>
        </p:txBody>
      </p:sp>
    </p:spTree>
    <p:extLst>
      <p:ext uri="{BB962C8B-B14F-4D97-AF65-F5344CB8AC3E}">
        <p14:creationId xmlns:p14="http://schemas.microsoft.com/office/powerpoint/2010/main" val="306823342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10784</TotalTime>
  <Words>1526</Words>
  <Application>Microsoft Office PowerPoint</Application>
  <PresentationFormat>Widescreen</PresentationFormat>
  <Paragraphs>95</Paragraphs>
  <Slides>18</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Times New Roman</vt:lpstr>
      <vt:lpstr>Trebuchet MS</vt:lpstr>
      <vt:lpstr>Wingdings</vt:lpstr>
      <vt:lpstr>Wingdings 3</vt:lpstr>
      <vt:lpstr>Facet</vt:lpstr>
      <vt:lpstr> Introduction</vt:lpstr>
      <vt:lpstr>Definition of intersectionality </vt:lpstr>
      <vt:lpstr>Intersectionality  </vt:lpstr>
      <vt:lpstr>Definition and the type of Immigrants </vt:lpstr>
      <vt:lpstr>Definition and the type of Immigrants </vt:lpstr>
      <vt:lpstr>Definition and the type of Immigrants </vt:lpstr>
      <vt:lpstr>Tort</vt:lpstr>
      <vt:lpstr>When Theresa May was home secretary, she advocated creating a ‘hostile environment’ for migrants, encouraging them to ‘Go Home’ by putting posters on vans.</vt:lpstr>
      <vt:lpstr>Throughout the Brexit debate, it has been assumed that Freedom of Movement in itself is a bad thing which drove many people to vote leave</vt:lpstr>
      <vt:lpstr>  Leave campaigners celebrate as they watch the results of the referendum come in </vt:lpstr>
      <vt:lpstr>Media </vt:lpstr>
      <vt:lpstr>PowerPoint Presentation</vt:lpstr>
      <vt:lpstr>Intersectional analysis</vt:lpstr>
      <vt:lpstr>Conclusion</vt:lpstr>
      <vt:lpstr>Conclusion</vt:lpstr>
      <vt:lpstr> Reference List </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Hyder Mobasher</dc:creator>
  <cp:lastModifiedBy>Hyder Mobasher</cp:lastModifiedBy>
  <cp:revision>64</cp:revision>
  <dcterms:created xsi:type="dcterms:W3CDTF">2019-01-19T03:25:57Z</dcterms:created>
  <dcterms:modified xsi:type="dcterms:W3CDTF">2019-01-26T16:07:27Z</dcterms:modified>
</cp:coreProperties>
</file>