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3" r:id="rId13"/>
    <p:sldId id="274" r:id="rId14"/>
    <p:sldId id="275" r:id="rId15"/>
    <p:sldId id="276" r:id="rId16"/>
    <p:sldId id="277" r:id="rId17"/>
    <p:sldId id="268" r:id="rId18"/>
    <p:sldId id="269" r:id="rId19"/>
    <p:sldId id="270" r:id="rId20"/>
    <p:sldId id="271" r:id="rId21"/>
    <p:sldId id="272" r:id="rId22"/>
    <p:sldId id="278" r:id="rId23"/>
  </p:sldIdLst>
  <p:sldSz cx="9144000" cy="6858000" type="screen4x3"/>
  <p:notesSz cx="6858000" cy="9144000"/>
  <p:custDataLst>
    <p:tags r:id="rId24"/>
  </p:custDataLst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33CC33"/>
    <a:srgbClr val="FFCC66"/>
    <a:srgbClr val="66FF33"/>
    <a:srgbClr val="66FFCC"/>
    <a:srgbClr val="FF0000"/>
    <a:srgbClr val="9966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36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427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1D3283-2D00-4593-A9BC-1D47215FBA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394D8-62B8-43AA-BE8D-93722A6CDB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06BCE-8F0F-42C6-AD60-021D6C830F7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20098-2D74-4649-8048-E5A1B92F28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6690DA-B203-416A-A2C5-6DD006CFF7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19A36-94A7-4FC0-942D-495FBBF4577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32680-CC4E-409D-B8CD-D73640F1670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5412AD-E326-4D54-92EA-1B866CE490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B0675-A151-472D-A5AE-64A826E732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897AD-B60B-48CC-B43C-63D3E195B6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13C7D-BA2E-42E8-9797-20C667DD18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C4E964D-5D0E-445D-916A-7E2935843B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B49C2F58-58EF-4283-9A26-F5F4804110C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>
          <a:xfrm>
            <a:off x="539637" y="549275"/>
            <a:ext cx="8063137" cy="2013692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endParaRPr lang="x-none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>
              <a:defRPr b="0" i="0"/>
            </a:pPr>
            <a:r>
              <a:rPr lang="x-none" sz="4200" b="1">
                <a:solidFill>
                  <a:srgbClr val="FFFF00"/>
                </a:solidFill>
                <a:latin typeface="Comic Sans MS" pitchFamily="66" charset="0"/>
              </a:rPr>
              <a:t>Ffracsiynau Sêl a Disgownt</a:t>
            </a:r>
          </a:p>
          <a:p>
            <a:pPr algn="ctr">
              <a:defRPr b="0" i="0"/>
            </a:pPr>
            <a:endParaRPr lang="x-none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>
          <a:xfrm>
            <a:off x="539637" y="3429000"/>
            <a:ext cx="8063137" cy="54918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3000" b="1">
                <a:solidFill>
                  <a:srgbClr val="D60093"/>
                </a:solidFill>
                <a:latin typeface="Comic Sans MS" pitchFamily="66" charset="0"/>
              </a:rPr>
              <a:t>Faint yw pris pob eitem yn y sêl?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>
          <a:xfrm>
            <a:off x="325438" y="6253163"/>
            <a:ext cx="1115857" cy="305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 b="0" i="0"/>
            </a:pPr>
            <a:r>
              <a:rPr lang="x-none" sz="1400">
                <a:solidFill>
                  <a:srgbClr val="6699FF"/>
                </a:solidFill>
                <a:latin typeface="Comic Sans MS" pitchFamily="66" charset="0"/>
              </a:rPr>
              <a:t>Blwyddyn 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nimBg="1"/>
      <p:bldP spid="5017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1" name="AutoShape 35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CC">
                  <a:gamma/>
                  <a:shade val="80000"/>
                  <a:invGamma/>
                </a:srgbClr>
              </a:gs>
              <a:gs pos="50000">
                <a:srgbClr val="66FFCC"/>
              </a:gs>
              <a:gs pos="100000">
                <a:srgbClr val="66FFCC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26" name="AutoShape 30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27" name="AutoShape 31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28" name="AutoShape 32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29" name="AutoShape 33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16" name="AutoShape 20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66FF"/>
              </a:gs>
              <a:gs pos="50000">
                <a:schemeClr val="bg1"/>
              </a:gs>
              <a:gs pos="100000">
                <a:srgbClr val="9966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>
          <a:xfrm>
            <a:off x="247650" y="2011363"/>
            <a:ext cx="3581399" cy="28623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chemeClr val="accent2"/>
                </a:solidFill>
                <a:latin typeface="Comic Sans MS" pitchFamily="66" charset="0"/>
              </a:rPr>
              <a:t>Sêl HANNER Pris</a:t>
            </a:r>
          </a:p>
        </p:txBody>
      </p:sp>
      <p:sp>
        <p:nvSpPr>
          <p:cNvPr id="4118" name="Text Box 22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Sgert </a:t>
            </a:r>
          </a:p>
        </p:txBody>
      </p:sp>
      <p:sp>
        <p:nvSpPr>
          <p:cNvPr id="4120" name="Text Box 24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£3.30</a:t>
            </a:r>
          </a:p>
        </p:txBody>
      </p:sp>
      <p:sp>
        <p:nvSpPr>
          <p:cNvPr id="4123" name="Text Box 27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124" name="Text Box 28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£6.60</a:t>
            </a:r>
          </a:p>
        </p:txBody>
      </p:sp>
      <p:sp>
        <p:nvSpPr>
          <p:cNvPr id="4125" name="Text Box 29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11" name="AutoShape 15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CC">
                  <a:gamma/>
                  <a:shade val="80000"/>
                  <a:invGamma/>
                </a:srgbClr>
              </a:gs>
              <a:gs pos="50000">
                <a:srgbClr val="66FFCC"/>
              </a:gs>
              <a:gs pos="100000">
                <a:srgbClr val="66FFCC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9699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9700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9701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9702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9703" name="AutoShape 7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66FF"/>
              </a:gs>
              <a:gs pos="50000">
                <a:schemeClr val="bg1"/>
              </a:gs>
              <a:gs pos="100000">
                <a:srgbClr val="9966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>
          <a:xfrm>
            <a:off x="295275" y="2011363"/>
            <a:ext cx="3533775" cy="2835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chemeClr val="accent2"/>
                </a:solidFill>
                <a:latin typeface="Comic Sans MS" pitchFamily="66" charset="0"/>
              </a:rPr>
              <a:t>Sêl HANNER Pris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Esgidiau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£8.20</a:t>
            </a: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£16.40</a:t>
            </a: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5" name="AutoShape 15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CC">
                  <a:gamma/>
                  <a:shade val="80000"/>
                  <a:invGamma/>
                </a:srgbClr>
              </a:gs>
              <a:gs pos="50000">
                <a:srgbClr val="66FFCC"/>
              </a:gs>
              <a:gs pos="100000">
                <a:srgbClr val="66FFCC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3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5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6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7" name="AutoShape 7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66FF"/>
              </a:gs>
              <a:gs pos="50000">
                <a:schemeClr val="bg1"/>
              </a:gs>
              <a:gs pos="100000">
                <a:srgbClr val="9966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>
          <a:xfrm>
            <a:off x="285749" y="2011363"/>
            <a:ext cx="3533775" cy="2835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chemeClr val="accent2"/>
                </a:solidFill>
                <a:latin typeface="Comic Sans MS" pitchFamily="66" charset="0"/>
              </a:rPr>
              <a:t>Sêl HANNER Pris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Siwmper 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£6.15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£12.30</a:t>
            </a:r>
          </a:p>
        </p:txBody>
      </p:sp>
      <p:sp>
        <p:nvSpPr>
          <p:cNvPr id="30733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9" name="AutoShape 15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CC">
                  <a:gamma/>
                  <a:shade val="80000"/>
                  <a:invGamma/>
                </a:srgbClr>
              </a:gs>
              <a:gs pos="50000">
                <a:srgbClr val="66FFCC"/>
              </a:gs>
              <a:gs pos="100000">
                <a:srgbClr val="66FFCC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47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48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49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50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51" name="AutoShape 7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66FF"/>
              </a:gs>
              <a:gs pos="50000">
                <a:schemeClr val="bg1"/>
              </a:gs>
              <a:gs pos="100000">
                <a:srgbClr val="9966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>
          <a:xfrm>
            <a:off x="333375" y="2011363"/>
            <a:ext cx="3543300" cy="2835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chemeClr val="accent2"/>
                </a:solidFill>
                <a:latin typeface="Comic Sans MS" pitchFamily="66" charset="0"/>
              </a:rPr>
              <a:t>Sêl HANNER Pris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Sanau </a:t>
            </a: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£2.90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£5.80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3" name="AutoShape 15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CC">
                  <a:gamma/>
                  <a:shade val="80000"/>
                  <a:invGamma/>
                </a:srgbClr>
              </a:gs>
              <a:gs pos="50000">
                <a:srgbClr val="66FFCC"/>
              </a:gs>
              <a:gs pos="100000">
                <a:srgbClr val="66FFCC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1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2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3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4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5" name="AutoShape 7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66FF"/>
              </a:gs>
              <a:gs pos="50000">
                <a:schemeClr val="bg1"/>
              </a:gs>
              <a:gs pos="100000">
                <a:srgbClr val="9966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>
          <a:xfrm>
            <a:off x="247649" y="2011363"/>
            <a:ext cx="3571875" cy="2835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chemeClr val="accent2"/>
                </a:solidFill>
                <a:latin typeface="Comic Sans MS" pitchFamily="66" charset="0"/>
              </a:rPr>
              <a:t>Sêl HANNER Pris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Crys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£4.70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£9.40</a:t>
            </a:r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6" name="AutoShape 1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80000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795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799" name="AutoShape 7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chemeClr val="bg1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>
          <a:xfrm>
            <a:off x="304800" y="2011363"/>
            <a:ext cx="3505200" cy="28623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4500" b="1">
                <a:solidFill>
                  <a:srgbClr val="FF0000"/>
                </a:solidFill>
                <a:latin typeface="Comic Sans MS" pitchFamily="66" charset="0"/>
              </a:rPr>
              <a:t>Gostyngiad o un rhan o dair ar bob pris 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Raced Sboncen</a:t>
            </a: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£14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£21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2" name="AutoShape 1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80000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4822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Esgidiau Rhedeg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£42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£63</a:t>
            </a:r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34830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chemeClr val="bg1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>
          <a:xfrm>
            <a:off x="304800" y="2011363"/>
            <a:ext cx="3543300" cy="28623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4500" b="1">
                <a:solidFill>
                  <a:srgbClr val="FF0000"/>
                </a:solidFill>
                <a:latin typeface="Comic Sans MS" pitchFamily="66" charset="0"/>
              </a:rPr>
              <a:t>Gostyngiad o un rhan o dair ar bob pris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6" name="AutoShape 1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80000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Bat Criced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£54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£81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35854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chemeClr val="bg1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5855" name="Text Box 15"/>
          <p:cNvSpPr txBox="1">
            <a:spLocks noChangeArrowheads="1"/>
          </p:cNvSpPr>
          <p:nvPr/>
        </p:nvSpPr>
        <p:spPr>
          <a:xfrm>
            <a:off x="304800" y="2011363"/>
            <a:ext cx="3543300" cy="28623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4500" b="1">
                <a:solidFill>
                  <a:srgbClr val="FF0000"/>
                </a:solidFill>
                <a:latin typeface="Comic Sans MS" pitchFamily="66" charset="0"/>
              </a:rPr>
              <a:t>Gostyngiad o un rhan o dair ar bob pris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0" name="AutoShape 1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80000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6869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6870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Ffon Hoci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£50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£75</a:t>
            </a: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36878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chemeClr val="bg1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6879" name="Text Box 15"/>
          <p:cNvSpPr txBox="1">
            <a:spLocks noChangeArrowheads="1"/>
          </p:cNvSpPr>
          <p:nvPr/>
        </p:nvSpPr>
        <p:spPr>
          <a:xfrm>
            <a:off x="323849" y="2011363"/>
            <a:ext cx="3476625" cy="28623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4500" b="1">
                <a:solidFill>
                  <a:srgbClr val="FF0000"/>
                </a:solidFill>
                <a:latin typeface="Comic Sans MS" pitchFamily="66" charset="0"/>
              </a:rPr>
              <a:t>Gostyngiad o un rhan o dair ar bob pris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04" name="AutoShape 1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80000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7891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7893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7894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Raced Tennis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£58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7900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£87</a:t>
            </a:r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37902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chemeClr val="bg1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>
          <a:xfrm>
            <a:off x="304799" y="2011363"/>
            <a:ext cx="3514725" cy="28623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4500" b="1">
                <a:solidFill>
                  <a:srgbClr val="FF0000"/>
                </a:solidFill>
                <a:latin typeface="Comic Sans MS" pitchFamily="66" charset="0"/>
              </a:rPr>
              <a:t>Gostyngiad o un rhan o dair ar bob pris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6" name="AutoShape 1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CC66">
                  <a:gamma/>
                  <a:shade val="80000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4035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4036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00"/>
              </a:gs>
              <a:gs pos="50000">
                <a:schemeClr val="bg1"/>
              </a:gs>
              <a:gs pos="100000">
                <a:srgbClr val="CCCC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>
          <a:xfrm>
            <a:off x="295275" y="2276475"/>
            <a:ext cx="3524250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996600"/>
                </a:solidFill>
                <a:latin typeface="Comic Sans MS" pitchFamily="66" charset="0"/>
              </a:rPr>
              <a:t>Gostyngiad o un rhan o ddeg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Oergell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£180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£200</a:t>
            </a: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73" name="AutoShape 17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CC66">
                  <a:gamma/>
                  <a:shade val="80000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5059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5060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5061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5062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>
          <a:xfrm>
            <a:off x="4124325" y="828675"/>
            <a:ext cx="442912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Recordydd Fideo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£45</a:t>
            </a: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£50</a:t>
            </a: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45070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00"/>
              </a:gs>
              <a:gs pos="50000">
                <a:schemeClr val="bg1"/>
              </a:gs>
              <a:gs pos="100000">
                <a:srgbClr val="CCCC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>
          <a:xfrm>
            <a:off x="238125" y="2276475"/>
            <a:ext cx="3562349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996600"/>
                </a:solidFill>
                <a:latin typeface="Comic Sans MS" pitchFamily="66" charset="0"/>
              </a:rPr>
              <a:t>Gostyngiad o un rhan o ddeg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97" name="AutoShape 17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CC66">
                  <a:gamma/>
                  <a:shade val="80000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6083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6085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6086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Chwaraewr CD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£54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£60</a:t>
            </a: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46094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00"/>
              </a:gs>
              <a:gs pos="50000">
                <a:schemeClr val="bg1"/>
              </a:gs>
              <a:gs pos="100000">
                <a:srgbClr val="CCCC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6095" name="Text Box 15"/>
          <p:cNvSpPr txBox="1">
            <a:spLocks noChangeArrowheads="1"/>
          </p:cNvSpPr>
          <p:nvPr/>
        </p:nvSpPr>
        <p:spPr>
          <a:xfrm>
            <a:off x="285749" y="2276475"/>
            <a:ext cx="3533775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996600"/>
                </a:solidFill>
                <a:latin typeface="Comic Sans MS" pitchFamily="66" charset="0"/>
              </a:rPr>
              <a:t>Gostyngiad o un rhan o ddeg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21" name="AutoShape 17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CC66">
                  <a:gamma/>
                  <a:shade val="80000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7107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7108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7109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7110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System hi-fi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£126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£140</a:t>
            </a: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47118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00"/>
              </a:gs>
              <a:gs pos="50000">
                <a:schemeClr val="bg1"/>
              </a:gs>
              <a:gs pos="100000">
                <a:srgbClr val="CCCC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7119" name="Text Box 15"/>
          <p:cNvSpPr txBox="1">
            <a:spLocks noChangeArrowheads="1"/>
          </p:cNvSpPr>
          <p:nvPr/>
        </p:nvSpPr>
        <p:spPr>
          <a:xfrm>
            <a:off x="304800" y="2276475"/>
            <a:ext cx="3543300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996600"/>
                </a:solidFill>
                <a:latin typeface="Comic Sans MS" pitchFamily="66" charset="0"/>
              </a:rPr>
              <a:t>Gostyngiad o un rhan o ddeg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45" name="AutoShape 17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CC66">
                  <a:gamma/>
                  <a:shade val="80000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Cyfrifiadur</a:t>
            </a:r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£486</a:t>
            </a:r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8140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£540</a:t>
            </a:r>
          </a:p>
        </p:txBody>
      </p:sp>
      <p:sp>
        <p:nvSpPr>
          <p:cNvPr id="48141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48142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CC00"/>
              </a:gs>
              <a:gs pos="50000">
                <a:schemeClr val="bg1"/>
              </a:gs>
              <a:gs pos="100000">
                <a:srgbClr val="CCCC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8143" name="Text Box 15"/>
          <p:cNvSpPr txBox="1">
            <a:spLocks noChangeArrowheads="1"/>
          </p:cNvSpPr>
          <p:nvPr/>
        </p:nvSpPr>
        <p:spPr>
          <a:xfrm>
            <a:off x="323849" y="2276475"/>
            <a:ext cx="3505201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996600"/>
                </a:solidFill>
                <a:latin typeface="Comic Sans MS" pitchFamily="66" charset="0"/>
              </a:rPr>
              <a:t>Gostyngiad o un rhan o ddeg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6" name="AutoShape 1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33">
                  <a:gamma/>
                  <a:shade val="80000"/>
                  <a:invGamma/>
                </a:srgbClr>
              </a:gs>
              <a:gs pos="50000">
                <a:srgbClr val="66FF33"/>
              </a:gs>
              <a:gs pos="100000">
                <a:srgbClr val="66FF33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8915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8916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8917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8918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33"/>
              </a:gs>
              <a:gs pos="50000">
                <a:schemeClr val="bg1"/>
              </a:gs>
              <a:gs pos="100000">
                <a:srgbClr val="33CC33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>
          <a:xfrm>
            <a:off x="304800" y="2239963"/>
            <a:ext cx="3524250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009900"/>
                </a:solidFill>
                <a:latin typeface="Comic Sans MS" pitchFamily="66" charset="0"/>
              </a:rPr>
              <a:t>Gostyngiad o un rhan o bump 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Staplwr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£4.00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£5.00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4" name="AutoShape 18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33">
                  <a:gamma/>
                  <a:shade val="80000"/>
                  <a:invGamma/>
                </a:srgbClr>
              </a:gs>
              <a:gs pos="50000">
                <a:srgbClr val="66FF33"/>
              </a:gs>
              <a:gs pos="100000">
                <a:srgbClr val="66FF33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9941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9942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Blwch Penseli </a:t>
            </a: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£0.96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£1.20</a:t>
            </a:r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39950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33"/>
              </a:gs>
              <a:gs pos="50000">
                <a:schemeClr val="bg1"/>
              </a:gs>
              <a:gs pos="100000">
                <a:srgbClr val="33CC33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9951" name="Text Box 15"/>
          <p:cNvSpPr txBox="1">
            <a:spLocks noChangeArrowheads="1"/>
          </p:cNvSpPr>
          <p:nvPr/>
        </p:nvSpPr>
        <p:spPr>
          <a:xfrm>
            <a:off x="304800" y="2239963"/>
            <a:ext cx="3505200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009900"/>
                </a:solidFill>
                <a:latin typeface="Comic Sans MS" pitchFamily="66" charset="0"/>
              </a:rPr>
              <a:t>Gostyngiad o un rhan o bump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7" name="AutoShape 17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33">
                  <a:gamma/>
                  <a:shade val="80000"/>
                  <a:invGamma/>
                </a:srgbClr>
              </a:gs>
              <a:gs pos="50000">
                <a:srgbClr val="66FF33"/>
              </a:gs>
              <a:gs pos="100000">
                <a:srgbClr val="66FF33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0963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0964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0965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0966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Creonau</a:t>
            </a:r>
          </a:p>
        </p:txBody>
      </p:sp>
      <p:sp>
        <p:nvSpPr>
          <p:cNvPr id="40970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£2.08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£2.60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40974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33"/>
              </a:gs>
              <a:gs pos="50000">
                <a:schemeClr val="bg1"/>
              </a:gs>
              <a:gs pos="100000">
                <a:srgbClr val="33CC33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0975" name="Text Box 15"/>
          <p:cNvSpPr txBox="1">
            <a:spLocks noChangeArrowheads="1"/>
          </p:cNvSpPr>
          <p:nvPr/>
        </p:nvSpPr>
        <p:spPr>
          <a:xfrm>
            <a:off x="333375" y="2239963"/>
            <a:ext cx="3495675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009900"/>
                </a:solidFill>
                <a:latin typeface="Comic Sans MS" pitchFamily="66" charset="0"/>
              </a:rPr>
              <a:t>Gostyngiad o un rhan o bump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01" name="AutoShape 17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33">
                  <a:gamma/>
                  <a:shade val="80000"/>
                  <a:invGamma/>
                </a:srgbClr>
              </a:gs>
              <a:gs pos="50000">
                <a:srgbClr val="66FF33"/>
              </a:gs>
              <a:gs pos="100000">
                <a:srgbClr val="66FF33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987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988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989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990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>
          <a:xfrm>
            <a:off x="4270375" y="828675"/>
            <a:ext cx="41687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Pren Mesur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£0.64</a:t>
            </a: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£0.80</a:t>
            </a:r>
          </a:p>
        </p:txBody>
      </p:sp>
      <p:sp>
        <p:nvSpPr>
          <p:cNvPr id="41997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41998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33"/>
              </a:gs>
              <a:gs pos="50000">
                <a:schemeClr val="bg1"/>
              </a:gs>
              <a:gs pos="100000">
                <a:srgbClr val="33CC33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999" name="Text Box 15"/>
          <p:cNvSpPr txBox="1">
            <a:spLocks noChangeArrowheads="1"/>
          </p:cNvSpPr>
          <p:nvPr/>
        </p:nvSpPr>
        <p:spPr>
          <a:xfrm>
            <a:off x="247649" y="2239963"/>
            <a:ext cx="3590925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009900"/>
                </a:solidFill>
                <a:latin typeface="Comic Sans MS" pitchFamily="66" charset="0"/>
              </a:rPr>
              <a:t>Gostyngiad o un rhan o bump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5" name="AutoShape 17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66FF33">
                  <a:gamma/>
                  <a:shade val="80000"/>
                  <a:invGamma/>
                </a:srgbClr>
              </a:gs>
              <a:gs pos="50000">
                <a:srgbClr val="66FF33"/>
              </a:gs>
              <a:gs pos="100000">
                <a:srgbClr val="66FF33">
                  <a:gamma/>
                  <a:shade val="80000"/>
                  <a:invGamma/>
                </a:srgbClr>
              </a:gs>
            </a:gsLst>
            <a:lin ang="2700000" scaled="1"/>
          </a:gradFill>
          <a:ln w="38100">
            <a:solidFill>
              <a:schemeClr val="accent2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3011" name="AutoShape 3"/>
          <p:cNvSpPr>
            <a:spLocks noChangeArrowheads="1"/>
          </p:cNvSpPr>
          <p:nvPr/>
        </p:nvSpPr>
        <p:spPr>
          <a:xfrm>
            <a:off x="3921125" y="260350"/>
            <a:ext cx="4868863" cy="6345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50000">
                <a:srgbClr val="FFCCFF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3012" name="AutoShape 4"/>
          <p:cNvSpPr>
            <a:spLocks noChangeArrowheads="1"/>
          </p:cNvSpPr>
          <p:nvPr/>
        </p:nvSpPr>
        <p:spPr>
          <a:xfrm>
            <a:off x="4232275" y="512763"/>
            <a:ext cx="4246563" cy="1303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3013" name="AutoShape 5"/>
          <p:cNvSpPr>
            <a:spLocks noChangeArrowheads="1"/>
          </p:cNvSpPr>
          <p:nvPr/>
        </p:nvSpPr>
        <p:spPr>
          <a:xfrm>
            <a:off x="4232275" y="2152650"/>
            <a:ext cx="4246563" cy="19510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3014" name="AutoShape 6"/>
          <p:cNvSpPr>
            <a:spLocks noChangeArrowheads="1"/>
          </p:cNvSpPr>
          <p:nvPr/>
        </p:nvSpPr>
        <p:spPr>
          <a:xfrm>
            <a:off x="4232275" y="4364038"/>
            <a:ext cx="4246563" cy="19510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>
          <a:xfrm>
            <a:off x="4133851" y="571501"/>
            <a:ext cx="4505324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CC0099"/>
                </a:solidFill>
                <a:latin typeface="Comic Sans MS" pitchFamily="66" charset="0"/>
              </a:rPr>
              <a:t>Pinnau blaen ffelt </a:t>
            </a: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>
          <a:xfrm>
            <a:off x="4592638" y="5180013"/>
            <a:ext cx="3524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7200" b="1">
                <a:solidFill>
                  <a:srgbClr val="FF0000"/>
                </a:solidFill>
                <a:latin typeface="Comic Sans MS" pitchFamily="66" charset="0"/>
              </a:rPr>
              <a:t>£2.72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>
          <a:xfrm>
            <a:off x="4110038" y="2247900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Arferol</a:t>
            </a: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>
          <a:xfrm>
            <a:off x="4111625" y="3113088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£3.40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>
          <a:xfrm>
            <a:off x="4111625" y="4435475"/>
            <a:ext cx="4489450" cy="85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chemeClr val="accent2"/>
                </a:solidFill>
                <a:latin typeface="Comic Sans MS" pitchFamily="66" charset="0"/>
              </a:rPr>
              <a:t>Pris Gwerthu </a:t>
            </a:r>
          </a:p>
        </p:txBody>
      </p:sp>
      <p:sp>
        <p:nvSpPr>
          <p:cNvPr id="43022" name="AutoShape 14"/>
          <p:cNvSpPr>
            <a:spLocks noChangeArrowheads="1"/>
          </p:cNvSpPr>
          <p:nvPr/>
        </p:nvSpPr>
        <p:spPr>
          <a:xfrm>
            <a:off x="376238" y="2008188"/>
            <a:ext cx="3395662" cy="2916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CC33"/>
              </a:gs>
              <a:gs pos="50000">
                <a:schemeClr val="bg1"/>
              </a:gs>
              <a:gs pos="100000">
                <a:srgbClr val="33CC33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>
          <a:xfrm>
            <a:off x="323849" y="2239963"/>
            <a:ext cx="3495675" cy="24006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5000" b="1">
                <a:solidFill>
                  <a:srgbClr val="009900"/>
                </a:solidFill>
                <a:latin typeface="Comic Sans MS" pitchFamily="66" charset="0"/>
              </a:rPr>
              <a:t>Gostyngiad o un rhan o bump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 b="0" i="0"/>
            </a:pPr>
            <a:r>
              <a:rPr lang="x-none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1022"/>
  <p:tag name="AS_OS" val="Microsoft Windows NT 6.1.7601 Service Pack 1"/>
  <p:tag name="AS_RELEASE_DATE" val="2014.04.28"/>
  <p:tag name="AS_TITLE" val="Aspose.Slides for .NET 4.0 Client Profile"/>
  <p:tag name="AS_VERSION" val="14.3.0.0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332</Words>
  <Application>Microsoft Office PowerPoint</Application>
  <PresentationFormat>On-screen Show (4:3)</PresentationFormat>
  <Paragraphs>125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DECharles</cp:lastModifiedBy>
  <cp:revision>32</cp:revision>
  <dcterms:created xsi:type="dcterms:W3CDTF">2006-03-03T16:34:11Z</dcterms:created>
  <dcterms:modified xsi:type="dcterms:W3CDTF">2014-09-25T08:07:58Z</dcterms:modified>
</cp:coreProperties>
</file>