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9" r:id="rId3"/>
    <p:sldId id="257" r:id="rId4"/>
    <p:sldId id="273" r:id="rId5"/>
    <p:sldId id="260" r:id="rId6"/>
    <p:sldId id="262" r:id="rId7"/>
    <p:sldId id="270" r:id="rId8"/>
    <p:sldId id="261" r:id="rId9"/>
    <p:sldId id="267" r:id="rId10"/>
    <p:sldId id="263" r:id="rId11"/>
    <p:sldId id="264" r:id="rId12"/>
    <p:sldId id="274" r:id="rId13"/>
    <p:sldId id="265" r:id="rId14"/>
    <p:sldId id="268" r:id="rId15"/>
    <p:sldId id="272" r:id="rId16"/>
    <p:sldId id="269" r:id="rId17"/>
    <p:sldId id="271" r:id="rId18"/>
    <p:sldId id="266" r:id="rId19"/>
    <p:sldId id="25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40"/>
    <p:restoredTop sz="94729"/>
  </p:normalViewPr>
  <p:slideViewPr>
    <p:cSldViewPr snapToGrid="0" snapToObjects="1">
      <p:cViewPr varScale="1">
        <p:scale>
          <a:sx n="112" d="100"/>
          <a:sy n="112" d="100"/>
        </p:scale>
        <p:origin x="584"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0F54CC-BCC2-4B20-91AD-299E5E7D0268}" type="doc">
      <dgm:prSet loTypeId="urn:microsoft.com/office/officeart/2018/5/layout/IconCircleLabelList" loCatId="icon" qsTypeId="urn:microsoft.com/office/officeart/2005/8/quickstyle/simple4" qsCatId="simple" csTypeId="urn:microsoft.com/office/officeart/2018/5/colors/Iconchunking_coloredtext_colorful1" csCatId="colorful" phldr="1"/>
      <dgm:spPr/>
      <dgm:t>
        <a:bodyPr/>
        <a:lstStyle/>
        <a:p>
          <a:endParaRPr lang="en-US"/>
        </a:p>
      </dgm:t>
    </dgm:pt>
    <dgm:pt modelId="{2359DE2A-77DA-4A82-8FD5-7C6BC19E0000}">
      <dgm:prSet/>
      <dgm:spPr/>
      <dgm:t>
        <a:bodyPr/>
        <a:lstStyle/>
        <a:p>
          <a:pPr>
            <a:defRPr cap="all"/>
          </a:pPr>
          <a:r>
            <a:rPr lang="en-US" dirty="0"/>
            <a:t>Age 11-16 (year 7-11)</a:t>
          </a:r>
        </a:p>
      </dgm:t>
    </dgm:pt>
    <dgm:pt modelId="{487E9B30-F001-4C90-8E7E-ABE2F5FC3295}" type="parTrans" cxnId="{36D1AA3D-D41C-430C-8865-99022CCC69FF}">
      <dgm:prSet/>
      <dgm:spPr/>
      <dgm:t>
        <a:bodyPr/>
        <a:lstStyle/>
        <a:p>
          <a:endParaRPr lang="en-US"/>
        </a:p>
      </dgm:t>
    </dgm:pt>
    <dgm:pt modelId="{B2B158EE-B94A-4FE1-9DB8-429FD199EB5A}" type="sibTrans" cxnId="{36D1AA3D-D41C-430C-8865-99022CCC69FF}">
      <dgm:prSet/>
      <dgm:spPr/>
      <dgm:t>
        <a:bodyPr/>
        <a:lstStyle/>
        <a:p>
          <a:endParaRPr lang="en-US"/>
        </a:p>
      </dgm:t>
    </dgm:pt>
    <dgm:pt modelId="{D1AE391B-AEE0-41AF-BC9B-5E1727537DD1}">
      <dgm:prSet custT="1"/>
      <dgm:spPr/>
      <dgm:t>
        <a:bodyPr/>
        <a:lstStyle/>
        <a:p>
          <a:pPr>
            <a:defRPr cap="all"/>
          </a:pPr>
          <a:r>
            <a:rPr lang="en-US" sz="1600" dirty="0"/>
            <a:t>Primary school (especially foundation phase) is based on the philosophy of play and therefore cannot be assessed formally state Wainwright, Goodway, Whitehead, Williams &amp; Kirk (2018)</a:t>
          </a:r>
        </a:p>
      </dgm:t>
    </dgm:pt>
    <dgm:pt modelId="{B9B64F49-AE92-45F4-B44B-E0C6ABADB5B8}" type="parTrans" cxnId="{F7B5DB3F-1BA8-41A0-B470-690C45E91F81}">
      <dgm:prSet/>
      <dgm:spPr/>
      <dgm:t>
        <a:bodyPr/>
        <a:lstStyle/>
        <a:p>
          <a:endParaRPr lang="en-US"/>
        </a:p>
      </dgm:t>
    </dgm:pt>
    <dgm:pt modelId="{FCDD5BA1-39AB-41C0-A28A-A7C0FC5F096B}" type="sibTrans" cxnId="{F7B5DB3F-1BA8-41A0-B470-690C45E91F81}">
      <dgm:prSet/>
      <dgm:spPr/>
      <dgm:t>
        <a:bodyPr/>
        <a:lstStyle/>
        <a:p>
          <a:endParaRPr lang="en-US"/>
        </a:p>
      </dgm:t>
    </dgm:pt>
    <dgm:pt modelId="{DB07704F-B095-423A-9223-9CBE8B4BAC0B}">
      <dgm:prSet custT="1"/>
      <dgm:spPr/>
      <dgm:t>
        <a:bodyPr/>
        <a:lstStyle/>
        <a:p>
          <a:pPr>
            <a:defRPr cap="all"/>
          </a:pPr>
          <a:r>
            <a:rPr lang="en-US" sz="1600" dirty="0"/>
            <a:t>Further and higher education would not be appropriate candidates for peer assessment as the work is of a very complex level which needs teachers expertise to assess </a:t>
          </a:r>
        </a:p>
      </dgm:t>
    </dgm:pt>
    <dgm:pt modelId="{CEDE4EE1-7357-4C86-A6DC-01EC262D91B4}" type="parTrans" cxnId="{7E063EC7-897F-4687-8715-CC3434616A99}">
      <dgm:prSet/>
      <dgm:spPr/>
      <dgm:t>
        <a:bodyPr/>
        <a:lstStyle/>
        <a:p>
          <a:endParaRPr lang="en-US"/>
        </a:p>
      </dgm:t>
    </dgm:pt>
    <dgm:pt modelId="{07810FB2-E273-4B8D-8C0A-31CD7FCE9E04}" type="sibTrans" cxnId="{7E063EC7-897F-4687-8715-CC3434616A99}">
      <dgm:prSet/>
      <dgm:spPr/>
      <dgm:t>
        <a:bodyPr/>
        <a:lstStyle/>
        <a:p>
          <a:endParaRPr lang="en-US"/>
        </a:p>
      </dgm:t>
    </dgm:pt>
    <dgm:pt modelId="{9FA04B07-4259-4F05-BD37-8E5F8C503E18}">
      <dgm:prSet/>
      <dgm:spPr/>
      <dgm:t>
        <a:bodyPr/>
        <a:lstStyle/>
        <a:p>
          <a:pPr>
            <a:defRPr cap="all"/>
          </a:pPr>
          <a:r>
            <a:rPr lang="en-US" dirty="0"/>
            <a:t>Therefore this method is most beneficial for secondary school students </a:t>
          </a:r>
        </a:p>
      </dgm:t>
    </dgm:pt>
    <dgm:pt modelId="{61BABAEF-1034-43B8-8254-2352A5FE53EF}" type="parTrans" cxnId="{4DBFB5E9-B0C9-449D-B8D2-1F758859F714}">
      <dgm:prSet/>
      <dgm:spPr/>
      <dgm:t>
        <a:bodyPr/>
        <a:lstStyle/>
        <a:p>
          <a:endParaRPr lang="en-US"/>
        </a:p>
      </dgm:t>
    </dgm:pt>
    <dgm:pt modelId="{AFAAB2ED-62DA-4BD0-88F4-A3715D96F063}" type="sibTrans" cxnId="{4DBFB5E9-B0C9-449D-B8D2-1F758859F714}">
      <dgm:prSet/>
      <dgm:spPr/>
      <dgm:t>
        <a:bodyPr/>
        <a:lstStyle/>
        <a:p>
          <a:endParaRPr lang="en-US"/>
        </a:p>
      </dgm:t>
    </dgm:pt>
    <dgm:pt modelId="{613D7DFD-BCEB-46F4-BC09-F2CCB7BB8743}" type="pres">
      <dgm:prSet presAssocID="{B30F54CC-BCC2-4B20-91AD-299E5E7D0268}" presName="root" presStyleCnt="0">
        <dgm:presLayoutVars>
          <dgm:dir/>
          <dgm:resizeHandles val="exact"/>
        </dgm:presLayoutVars>
      </dgm:prSet>
      <dgm:spPr/>
    </dgm:pt>
    <dgm:pt modelId="{AE3E6E72-BD73-4EBC-92FE-D263A3D6E049}" type="pres">
      <dgm:prSet presAssocID="{2359DE2A-77DA-4A82-8FD5-7C6BC19E0000}" presName="compNode" presStyleCnt="0"/>
      <dgm:spPr/>
    </dgm:pt>
    <dgm:pt modelId="{7864047B-2A23-4599-8D0F-04C1817754BC}" type="pres">
      <dgm:prSet presAssocID="{2359DE2A-77DA-4A82-8FD5-7C6BC19E0000}" presName="iconBgRect" presStyleLbl="bgShp" presStyleIdx="0" presStyleCnt="4"/>
      <dgm:spPr/>
    </dgm:pt>
    <dgm:pt modelId="{68D3CC75-FD0D-4241-A6E5-9706DEC9BBBE}" type="pres">
      <dgm:prSet presAssocID="{2359DE2A-77DA-4A82-8FD5-7C6BC19E00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733672C4-21B4-415B-91A4-60BE931CA4DE}" type="pres">
      <dgm:prSet presAssocID="{2359DE2A-77DA-4A82-8FD5-7C6BC19E0000}" presName="spaceRect" presStyleCnt="0"/>
      <dgm:spPr/>
    </dgm:pt>
    <dgm:pt modelId="{39A860EE-CE38-4A3F-B39A-2CE7E2051CFF}" type="pres">
      <dgm:prSet presAssocID="{2359DE2A-77DA-4A82-8FD5-7C6BC19E0000}" presName="textRect" presStyleLbl="revTx" presStyleIdx="0" presStyleCnt="4">
        <dgm:presLayoutVars>
          <dgm:chMax val="1"/>
          <dgm:chPref val="1"/>
        </dgm:presLayoutVars>
      </dgm:prSet>
      <dgm:spPr/>
    </dgm:pt>
    <dgm:pt modelId="{E513F480-E85C-471A-8FCB-F8C665B5B075}" type="pres">
      <dgm:prSet presAssocID="{B2B158EE-B94A-4FE1-9DB8-429FD199EB5A}" presName="sibTrans" presStyleCnt="0"/>
      <dgm:spPr/>
    </dgm:pt>
    <dgm:pt modelId="{50178A76-9FA3-41AA-97B6-963119CF4898}" type="pres">
      <dgm:prSet presAssocID="{D1AE391B-AEE0-41AF-BC9B-5E1727537DD1}" presName="compNode" presStyleCnt="0"/>
      <dgm:spPr/>
    </dgm:pt>
    <dgm:pt modelId="{2F9DBCD2-2957-49B1-B0B6-599A4D2358A8}" type="pres">
      <dgm:prSet presAssocID="{D1AE391B-AEE0-41AF-BC9B-5E1727537DD1}" presName="iconBgRect" presStyleLbl="bgShp" presStyleIdx="1" presStyleCnt="4"/>
      <dgm:spPr/>
    </dgm:pt>
    <dgm:pt modelId="{42B678C5-6459-4092-ACB6-EBA0A9AEBE54}" type="pres">
      <dgm:prSet presAssocID="{D1AE391B-AEE0-41AF-BC9B-5E1727537D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70FC589F-A11B-459D-B667-B48D0A3E37BE}" type="pres">
      <dgm:prSet presAssocID="{D1AE391B-AEE0-41AF-BC9B-5E1727537DD1}" presName="spaceRect" presStyleCnt="0"/>
      <dgm:spPr/>
    </dgm:pt>
    <dgm:pt modelId="{6B3956A6-F3A7-41D8-9218-A7140F1D5E93}" type="pres">
      <dgm:prSet presAssocID="{D1AE391B-AEE0-41AF-BC9B-5E1727537DD1}" presName="textRect" presStyleLbl="revTx" presStyleIdx="1" presStyleCnt="4" custScaleX="144515">
        <dgm:presLayoutVars>
          <dgm:chMax val="1"/>
          <dgm:chPref val="1"/>
        </dgm:presLayoutVars>
      </dgm:prSet>
      <dgm:spPr/>
    </dgm:pt>
    <dgm:pt modelId="{6529D8C8-339D-43F5-BEC6-6EF581E3EE71}" type="pres">
      <dgm:prSet presAssocID="{FCDD5BA1-39AB-41C0-A28A-A7C0FC5F096B}" presName="sibTrans" presStyleCnt="0"/>
      <dgm:spPr/>
    </dgm:pt>
    <dgm:pt modelId="{4AA8761E-D96E-4400-B6D7-82BF740D733E}" type="pres">
      <dgm:prSet presAssocID="{DB07704F-B095-423A-9223-9CBE8B4BAC0B}" presName="compNode" presStyleCnt="0"/>
      <dgm:spPr/>
    </dgm:pt>
    <dgm:pt modelId="{55593401-74A3-4ED0-A2D4-6F56AD66259A}" type="pres">
      <dgm:prSet presAssocID="{DB07704F-B095-423A-9223-9CBE8B4BAC0B}" presName="iconBgRect" presStyleLbl="bgShp" presStyleIdx="2" presStyleCnt="4"/>
      <dgm:spPr/>
    </dgm:pt>
    <dgm:pt modelId="{1D295256-535C-4A07-A75A-F43914B36669}" type="pres">
      <dgm:prSet presAssocID="{DB07704F-B095-423A-9223-9CBE8B4BAC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CEFF67BF-A4B1-4DAD-9225-7B33222B1514}" type="pres">
      <dgm:prSet presAssocID="{DB07704F-B095-423A-9223-9CBE8B4BAC0B}" presName="spaceRect" presStyleCnt="0"/>
      <dgm:spPr/>
    </dgm:pt>
    <dgm:pt modelId="{78285721-5531-44DA-967A-DA1AF451C4E5}" type="pres">
      <dgm:prSet presAssocID="{DB07704F-B095-423A-9223-9CBE8B4BAC0B}" presName="textRect" presStyleLbl="revTx" presStyleIdx="2" presStyleCnt="4" custScaleX="117011">
        <dgm:presLayoutVars>
          <dgm:chMax val="1"/>
          <dgm:chPref val="1"/>
        </dgm:presLayoutVars>
      </dgm:prSet>
      <dgm:spPr/>
    </dgm:pt>
    <dgm:pt modelId="{09CB8499-8041-49E1-AB59-8B614A3E4623}" type="pres">
      <dgm:prSet presAssocID="{07810FB2-E273-4B8D-8C0A-31CD7FCE9E04}" presName="sibTrans" presStyleCnt="0"/>
      <dgm:spPr/>
    </dgm:pt>
    <dgm:pt modelId="{6DD5D718-67CD-4053-888B-9A4DBA1025EF}" type="pres">
      <dgm:prSet presAssocID="{9FA04B07-4259-4F05-BD37-8E5F8C503E18}" presName="compNode" presStyleCnt="0"/>
      <dgm:spPr/>
    </dgm:pt>
    <dgm:pt modelId="{68902576-E5B5-4880-B06D-7AC41B8F3F87}" type="pres">
      <dgm:prSet presAssocID="{9FA04B07-4259-4F05-BD37-8E5F8C503E18}" presName="iconBgRect" presStyleLbl="bgShp" presStyleIdx="3" presStyleCnt="4"/>
      <dgm:spPr/>
    </dgm:pt>
    <dgm:pt modelId="{F5A9A5CE-B5F1-4D12-85DD-0BF3CA372B6B}" type="pres">
      <dgm:prSet presAssocID="{9FA04B07-4259-4F05-BD37-8E5F8C503E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DBD310A9-E10D-4C0E-9B4A-DFF4F7F953C7}" type="pres">
      <dgm:prSet presAssocID="{9FA04B07-4259-4F05-BD37-8E5F8C503E18}" presName="spaceRect" presStyleCnt="0"/>
      <dgm:spPr/>
    </dgm:pt>
    <dgm:pt modelId="{BD443AF7-CC43-427D-A35B-43692CAC06EE}" type="pres">
      <dgm:prSet presAssocID="{9FA04B07-4259-4F05-BD37-8E5F8C503E18}" presName="textRect" presStyleLbl="revTx" presStyleIdx="3" presStyleCnt="4">
        <dgm:presLayoutVars>
          <dgm:chMax val="1"/>
          <dgm:chPref val="1"/>
        </dgm:presLayoutVars>
      </dgm:prSet>
      <dgm:spPr/>
    </dgm:pt>
  </dgm:ptLst>
  <dgm:cxnLst>
    <dgm:cxn modelId="{36D1AA3D-D41C-430C-8865-99022CCC69FF}" srcId="{B30F54CC-BCC2-4B20-91AD-299E5E7D0268}" destId="{2359DE2A-77DA-4A82-8FD5-7C6BC19E0000}" srcOrd="0" destOrd="0" parTransId="{487E9B30-F001-4C90-8E7E-ABE2F5FC3295}" sibTransId="{B2B158EE-B94A-4FE1-9DB8-429FD199EB5A}"/>
    <dgm:cxn modelId="{F7B5DB3F-1BA8-41A0-B470-690C45E91F81}" srcId="{B30F54CC-BCC2-4B20-91AD-299E5E7D0268}" destId="{D1AE391B-AEE0-41AF-BC9B-5E1727537DD1}" srcOrd="1" destOrd="0" parTransId="{B9B64F49-AE92-45F4-B44B-E0C6ABADB5B8}" sibTransId="{FCDD5BA1-39AB-41C0-A28A-A7C0FC5F096B}"/>
    <dgm:cxn modelId="{B2D58582-4C1A-4148-B9DE-66BB4A858ADA}" type="presOf" srcId="{2359DE2A-77DA-4A82-8FD5-7C6BC19E0000}" destId="{39A860EE-CE38-4A3F-B39A-2CE7E2051CFF}" srcOrd="0" destOrd="0" presId="urn:microsoft.com/office/officeart/2018/5/layout/IconCircleLabelList"/>
    <dgm:cxn modelId="{49E9DD9B-DE2C-46DF-8439-F0A2A3BAD81C}" type="presOf" srcId="{DB07704F-B095-423A-9223-9CBE8B4BAC0B}" destId="{78285721-5531-44DA-967A-DA1AF451C4E5}" srcOrd="0" destOrd="0" presId="urn:microsoft.com/office/officeart/2018/5/layout/IconCircleLabelList"/>
    <dgm:cxn modelId="{531D14B5-51D4-47AB-A8B4-08C9F0C05F16}" type="presOf" srcId="{9FA04B07-4259-4F05-BD37-8E5F8C503E18}" destId="{BD443AF7-CC43-427D-A35B-43692CAC06EE}" srcOrd="0" destOrd="0" presId="urn:microsoft.com/office/officeart/2018/5/layout/IconCircleLabelList"/>
    <dgm:cxn modelId="{2A9088C6-E178-4642-9543-75D893008A13}" type="presOf" srcId="{B30F54CC-BCC2-4B20-91AD-299E5E7D0268}" destId="{613D7DFD-BCEB-46F4-BC09-F2CCB7BB8743}" srcOrd="0" destOrd="0" presId="urn:microsoft.com/office/officeart/2018/5/layout/IconCircleLabelList"/>
    <dgm:cxn modelId="{7E063EC7-897F-4687-8715-CC3434616A99}" srcId="{B30F54CC-BCC2-4B20-91AD-299E5E7D0268}" destId="{DB07704F-B095-423A-9223-9CBE8B4BAC0B}" srcOrd="2" destOrd="0" parTransId="{CEDE4EE1-7357-4C86-A6DC-01EC262D91B4}" sibTransId="{07810FB2-E273-4B8D-8C0A-31CD7FCE9E04}"/>
    <dgm:cxn modelId="{F942D3E0-9460-4C1D-A524-C0DDDE08DD44}" type="presOf" srcId="{D1AE391B-AEE0-41AF-BC9B-5E1727537DD1}" destId="{6B3956A6-F3A7-41D8-9218-A7140F1D5E93}" srcOrd="0" destOrd="0" presId="urn:microsoft.com/office/officeart/2018/5/layout/IconCircleLabelList"/>
    <dgm:cxn modelId="{4DBFB5E9-B0C9-449D-B8D2-1F758859F714}" srcId="{B30F54CC-BCC2-4B20-91AD-299E5E7D0268}" destId="{9FA04B07-4259-4F05-BD37-8E5F8C503E18}" srcOrd="3" destOrd="0" parTransId="{61BABAEF-1034-43B8-8254-2352A5FE53EF}" sibTransId="{AFAAB2ED-62DA-4BD0-88F4-A3715D96F063}"/>
    <dgm:cxn modelId="{84FCCF88-D54E-48FA-BABE-8D9232B120B5}" type="presParOf" srcId="{613D7DFD-BCEB-46F4-BC09-F2CCB7BB8743}" destId="{AE3E6E72-BD73-4EBC-92FE-D263A3D6E049}" srcOrd="0" destOrd="0" presId="urn:microsoft.com/office/officeart/2018/5/layout/IconCircleLabelList"/>
    <dgm:cxn modelId="{FEDC398F-07EA-4FE3-8F6F-92089524CDF6}" type="presParOf" srcId="{AE3E6E72-BD73-4EBC-92FE-D263A3D6E049}" destId="{7864047B-2A23-4599-8D0F-04C1817754BC}" srcOrd="0" destOrd="0" presId="urn:microsoft.com/office/officeart/2018/5/layout/IconCircleLabelList"/>
    <dgm:cxn modelId="{B5806E0E-41A9-423E-9D26-B3A7F82601F0}" type="presParOf" srcId="{AE3E6E72-BD73-4EBC-92FE-D263A3D6E049}" destId="{68D3CC75-FD0D-4241-A6E5-9706DEC9BBBE}" srcOrd="1" destOrd="0" presId="urn:microsoft.com/office/officeart/2018/5/layout/IconCircleLabelList"/>
    <dgm:cxn modelId="{1164C200-8423-45C6-A945-334710F1B4A5}" type="presParOf" srcId="{AE3E6E72-BD73-4EBC-92FE-D263A3D6E049}" destId="{733672C4-21B4-415B-91A4-60BE931CA4DE}" srcOrd="2" destOrd="0" presId="urn:microsoft.com/office/officeart/2018/5/layout/IconCircleLabelList"/>
    <dgm:cxn modelId="{44F63DD7-EA35-4D75-B90E-9AE392A70BCA}" type="presParOf" srcId="{AE3E6E72-BD73-4EBC-92FE-D263A3D6E049}" destId="{39A860EE-CE38-4A3F-B39A-2CE7E2051CFF}" srcOrd="3" destOrd="0" presId="urn:microsoft.com/office/officeart/2018/5/layout/IconCircleLabelList"/>
    <dgm:cxn modelId="{7E6784F8-5E46-464E-96D7-C64142A5130A}" type="presParOf" srcId="{613D7DFD-BCEB-46F4-BC09-F2CCB7BB8743}" destId="{E513F480-E85C-471A-8FCB-F8C665B5B075}" srcOrd="1" destOrd="0" presId="urn:microsoft.com/office/officeart/2018/5/layout/IconCircleLabelList"/>
    <dgm:cxn modelId="{F764D348-4B55-4CD8-AAF7-2A2A4F160992}" type="presParOf" srcId="{613D7DFD-BCEB-46F4-BC09-F2CCB7BB8743}" destId="{50178A76-9FA3-41AA-97B6-963119CF4898}" srcOrd="2" destOrd="0" presId="urn:microsoft.com/office/officeart/2018/5/layout/IconCircleLabelList"/>
    <dgm:cxn modelId="{25552722-5D6D-4B57-B3A3-F682F862CB8C}" type="presParOf" srcId="{50178A76-9FA3-41AA-97B6-963119CF4898}" destId="{2F9DBCD2-2957-49B1-B0B6-599A4D2358A8}" srcOrd="0" destOrd="0" presId="urn:microsoft.com/office/officeart/2018/5/layout/IconCircleLabelList"/>
    <dgm:cxn modelId="{EE0A3F47-1B8F-4FF9-A9A9-F00F076CCE64}" type="presParOf" srcId="{50178A76-9FA3-41AA-97B6-963119CF4898}" destId="{42B678C5-6459-4092-ACB6-EBA0A9AEBE54}" srcOrd="1" destOrd="0" presId="urn:microsoft.com/office/officeart/2018/5/layout/IconCircleLabelList"/>
    <dgm:cxn modelId="{1045FA01-EF93-42C9-984A-136BAE5EBFDD}" type="presParOf" srcId="{50178A76-9FA3-41AA-97B6-963119CF4898}" destId="{70FC589F-A11B-459D-B667-B48D0A3E37BE}" srcOrd="2" destOrd="0" presId="urn:microsoft.com/office/officeart/2018/5/layout/IconCircleLabelList"/>
    <dgm:cxn modelId="{846C93D8-D4A9-4B85-8596-46A1FA4372E1}" type="presParOf" srcId="{50178A76-9FA3-41AA-97B6-963119CF4898}" destId="{6B3956A6-F3A7-41D8-9218-A7140F1D5E93}" srcOrd="3" destOrd="0" presId="urn:microsoft.com/office/officeart/2018/5/layout/IconCircleLabelList"/>
    <dgm:cxn modelId="{048EFF43-8281-4A38-A600-F6AB2B4ECA50}" type="presParOf" srcId="{613D7DFD-BCEB-46F4-BC09-F2CCB7BB8743}" destId="{6529D8C8-339D-43F5-BEC6-6EF581E3EE71}" srcOrd="3" destOrd="0" presId="urn:microsoft.com/office/officeart/2018/5/layout/IconCircleLabelList"/>
    <dgm:cxn modelId="{7C985BD4-7E24-438F-B94F-C7D68459BE66}" type="presParOf" srcId="{613D7DFD-BCEB-46F4-BC09-F2CCB7BB8743}" destId="{4AA8761E-D96E-4400-B6D7-82BF740D733E}" srcOrd="4" destOrd="0" presId="urn:microsoft.com/office/officeart/2018/5/layout/IconCircleLabelList"/>
    <dgm:cxn modelId="{D6F25E6B-77DD-4946-9A5B-8D6875F8ACB4}" type="presParOf" srcId="{4AA8761E-D96E-4400-B6D7-82BF740D733E}" destId="{55593401-74A3-4ED0-A2D4-6F56AD66259A}" srcOrd="0" destOrd="0" presId="urn:microsoft.com/office/officeart/2018/5/layout/IconCircleLabelList"/>
    <dgm:cxn modelId="{D52A512A-4D0A-45A2-9D90-E28980F24FDD}" type="presParOf" srcId="{4AA8761E-D96E-4400-B6D7-82BF740D733E}" destId="{1D295256-535C-4A07-A75A-F43914B36669}" srcOrd="1" destOrd="0" presId="urn:microsoft.com/office/officeart/2018/5/layout/IconCircleLabelList"/>
    <dgm:cxn modelId="{2202CF3A-F7C5-4140-BD05-41209F3DE5D6}" type="presParOf" srcId="{4AA8761E-D96E-4400-B6D7-82BF740D733E}" destId="{CEFF67BF-A4B1-4DAD-9225-7B33222B1514}" srcOrd="2" destOrd="0" presId="urn:microsoft.com/office/officeart/2018/5/layout/IconCircleLabelList"/>
    <dgm:cxn modelId="{93B42E3D-D58C-47A4-AA7F-AF6CB3E5B9E2}" type="presParOf" srcId="{4AA8761E-D96E-4400-B6D7-82BF740D733E}" destId="{78285721-5531-44DA-967A-DA1AF451C4E5}" srcOrd="3" destOrd="0" presId="urn:microsoft.com/office/officeart/2018/5/layout/IconCircleLabelList"/>
    <dgm:cxn modelId="{80DE7EF6-6574-4909-8291-60A597D48EC0}" type="presParOf" srcId="{613D7DFD-BCEB-46F4-BC09-F2CCB7BB8743}" destId="{09CB8499-8041-49E1-AB59-8B614A3E4623}" srcOrd="5" destOrd="0" presId="urn:microsoft.com/office/officeart/2018/5/layout/IconCircleLabelList"/>
    <dgm:cxn modelId="{426A78B3-C4BC-4CD4-AE63-2C0F47471EC0}" type="presParOf" srcId="{613D7DFD-BCEB-46F4-BC09-F2CCB7BB8743}" destId="{6DD5D718-67CD-4053-888B-9A4DBA1025EF}" srcOrd="6" destOrd="0" presId="urn:microsoft.com/office/officeart/2018/5/layout/IconCircleLabelList"/>
    <dgm:cxn modelId="{B523B53E-B5C8-48E7-AA31-1487249A0073}" type="presParOf" srcId="{6DD5D718-67CD-4053-888B-9A4DBA1025EF}" destId="{68902576-E5B5-4880-B06D-7AC41B8F3F87}" srcOrd="0" destOrd="0" presId="urn:microsoft.com/office/officeart/2018/5/layout/IconCircleLabelList"/>
    <dgm:cxn modelId="{FD214B74-A3DD-4BEB-9C29-1513B7360BF8}" type="presParOf" srcId="{6DD5D718-67CD-4053-888B-9A4DBA1025EF}" destId="{F5A9A5CE-B5F1-4D12-85DD-0BF3CA372B6B}" srcOrd="1" destOrd="0" presId="urn:microsoft.com/office/officeart/2018/5/layout/IconCircleLabelList"/>
    <dgm:cxn modelId="{FBC040CD-F6B9-45C4-9550-0491CE95537B}" type="presParOf" srcId="{6DD5D718-67CD-4053-888B-9A4DBA1025EF}" destId="{DBD310A9-E10D-4C0E-9B4A-DFF4F7F953C7}" srcOrd="2" destOrd="0" presId="urn:microsoft.com/office/officeart/2018/5/layout/IconCircleLabelList"/>
    <dgm:cxn modelId="{0C2087D7-3FCB-4A73-9E0F-24D098360C63}" type="presParOf" srcId="{6DD5D718-67CD-4053-888B-9A4DBA1025EF}" destId="{BD443AF7-CC43-427D-A35B-43692CAC06EE}"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0B6D6B-963D-4C90-9A93-34618FF829D2}"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2D2B2598-9E24-44AF-8D12-A6D7FFBF328D}">
      <dgm:prSet/>
      <dgm:spPr/>
      <dgm:t>
        <a:bodyPr/>
        <a:lstStyle/>
        <a:p>
          <a:r>
            <a:rPr lang="en-GB"/>
            <a:t>Gueldenzoph &amp; May state that results and effort put into marking may be affected by the markers opinion of the person who the work belongs to – this is especially possible in primary and secondary aged children </a:t>
          </a:r>
          <a:endParaRPr lang="en-US"/>
        </a:p>
      </dgm:t>
    </dgm:pt>
    <dgm:pt modelId="{43644733-B259-4B4F-BF2E-04D3D58CEE5A}" type="parTrans" cxnId="{99B7F048-7ADF-4B37-817E-FB2734498750}">
      <dgm:prSet/>
      <dgm:spPr/>
      <dgm:t>
        <a:bodyPr/>
        <a:lstStyle/>
        <a:p>
          <a:endParaRPr lang="en-US"/>
        </a:p>
      </dgm:t>
    </dgm:pt>
    <dgm:pt modelId="{E9E9339D-EEC1-46EA-B83A-D76603EC1E4E}" type="sibTrans" cxnId="{99B7F048-7ADF-4B37-817E-FB2734498750}">
      <dgm:prSet/>
      <dgm:spPr/>
      <dgm:t>
        <a:bodyPr/>
        <a:lstStyle/>
        <a:p>
          <a:endParaRPr lang="en-US"/>
        </a:p>
      </dgm:t>
    </dgm:pt>
    <dgm:pt modelId="{9F0D91E8-452C-4218-8B0B-0C45AE9A2946}">
      <dgm:prSet/>
      <dgm:spPr/>
      <dgm:t>
        <a:bodyPr/>
        <a:lstStyle/>
        <a:p>
          <a:r>
            <a:rPr lang="en-GB"/>
            <a:t>This may also prove difficult in work which consists of more open ended, subjective answers </a:t>
          </a:r>
          <a:endParaRPr lang="en-US"/>
        </a:p>
      </dgm:t>
    </dgm:pt>
    <dgm:pt modelId="{240E8B8F-DB27-40AE-9FF6-57113BE85E15}" type="parTrans" cxnId="{5C85342E-9004-44C4-A6C0-8800683C74F2}">
      <dgm:prSet/>
      <dgm:spPr/>
      <dgm:t>
        <a:bodyPr/>
        <a:lstStyle/>
        <a:p>
          <a:endParaRPr lang="en-US"/>
        </a:p>
      </dgm:t>
    </dgm:pt>
    <dgm:pt modelId="{6716F492-BBAF-477A-8B45-317131F2199E}" type="sibTrans" cxnId="{5C85342E-9004-44C4-A6C0-8800683C74F2}">
      <dgm:prSet/>
      <dgm:spPr/>
      <dgm:t>
        <a:bodyPr/>
        <a:lstStyle/>
        <a:p>
          <a:endParaRPr lang="en-US"/>
        </a:p>
      </dgm:t>
    </dgm:pt>
    <dgm:pt modelId="{643B11DB-38C5-4441-B1BD-D2CB5128772D}">
      <dgm:prSet/>
      <dgm:spPr/>
      <dgm:t>
        <a:bodyPr/>
        <a:lstStyle/>
        <a:p>
          <a:r>
            <a:rPr lang="en-GB" dirty="0"/>
            <a:t>According to B</a:t>
          </a:r>
          <a:r>
            <a:rPr lang="en-US" dirty="0" err="1"/>
            <a:t>loxham</a:t>
          </a:r>
          <a:r>
            <a:rPr lang="en-US" dirty="0"/>
            <a:t> &amp; West (2004) children must have an understanding of the criteria against which they are marking which some children may struggle with; however, if they have been studying the topic this should not cause an issue. </a:t>
          </a:r>
        </a:p>
      </dgm:t>
    </dgm:pt>
    <dgm:pt modelId="{4CD927F9-0326-4FBF-A996-0F3DF934D7B4}" type="parTrans" cxnId="{4F895D68-6FC0-4473-A1E4-34603869DD75}">
      <dgm:prSet/>
      <dgm:spPr/>
      <dgm:t>
        <a:bodyPr/>
        <a:lstStyle/>
        <a:p>
          <a:endParaRPr lang="en-US"/>
        </a:p>
      </dgm:t>
    </dgm:pt>
    <dgm:pt modelId="{284D491D-F0DA-4EF8-985B-4E994B183159}" type="sibTrans" cxnId="{4F895D68-6FC0-4473-A1E4-34603869DD75}">
      <dgm:prSet/>
      <dgm:spPr/>
      <dgm:t>
        <a:bodyPr/>
        <a:lstStyle/>
        <a:p>
          <a:endParaRPr lang="en-US"/>
        </a:p>
      </dgm:t>
    </dgm:pt>
    <dgm:pt modelId="{C36D8B62-6440-FA41-94DD-0DA76271E0EC}" type="pres">
      <dgm:prSet presAssocID="{0F0B6D6B-963D-4C90-9A93-34618FF829D2}" presName="Name0" presStyleCnt="0">
        <dgm:presLayoutVars>
          <dgm:dir/>
          <dgm:animLvl val="lvl"/>
          <dgm:resizeHandles val="exact"/>
        </dgm:presLayoutVars>
      </dgm:prSet>
      <dgm:spPr/>
    </dgm:pt>
    <dgm:pt modelId="{055EBF72-C54A-9743-8134-B726556F5E59}" type="pres">
      <dgm:prSet presAssocID="{643B11DB-38C5-4441-B1BD-D2CB5128772D}" presName="boxAndChildren" presStyleCnt="0"/>
      <dgm:spPr/>
    </dgm:pt>
    <dgm:pt modelId="{FEABF139-902B-EF4D-A370-06A95186F421}" type="pres">
      <dgm:prSet presAssocID="{643B11DB-38C5-4441-B1BD-D2CB5128772D}" presName="parentTextBox" presStyleLbl="node1" presStyleIdx="0" presStyleCnt="3"/>
      <dgm:spPr/>
    </dgm:pt>
    <dgm:pt modelId="{BE999C65-D561-DF48-B002-CDD5CAA9DB8F}" type="pres">
      <dgm:prSet presAssocID="{6716F492-BBAF-477A-8B45-317131F2199E}" presName="sp" presStyleCnt="0"/>
      <dgm:spPr/>
    </dgm:pt>
    <dgm:pt modelId="{7712C632-3129-AA43-B519-EA3076169A24}" type="pres">
      <dgm:prSet presAssocID="{9F0D91E8-452C-4218-8B0B-0C45AE9A2946}" presName="arrowAndChildren" presStyleCnt="0"/>
      <dgm:spPr/>
    </dgm:pt>
    <dgm:pt modelId="{9030C12D-CF49-5547-B808-08005B6D026B}" type="pres">
      <dgm:prSet presAssocID="{9F0D91E8-452C-4218-8B0B-0C45AE9A2946}" presName="parentTextArrow" presStyleLbl="node1" presStyleIdx="1" presStyleCnt="3"/>
      <dgm:spPr/>
    </dgm:pt>
    <dgm:pt modelId="{BEDE4143-75A7-AE45-9716-F7548DD0F7EF}" type="pres">
      <dgm:prSet presAssocID="{E9E9339D-EEC1-46EA-B83A-D76603EC1E4E}" presName="sp" presStyleCnt="0"/>
      <dgm:spPr/>
    </dgm:pt>
    <dgm:pt modelId="{3295C12B-2770-0945-9BC7-479BF437F353}" type="pres">
      <dgm:prSet presAssocID="{2D2B2598-9E24-44AF-8D12-A6D7FFBF328D}" presName="arrowAndChildren" presStyleCnt="0"/>
      <dgm:spPr/>
    </dgm:pt>
    <dgm:pt modelId="{22948172-4929-1A4D-B854-394B402862C9}" type="pres">
      <dgm:prSet presAssocID="{2D2B2598-9E24-44AF-8D12-A6D7FFBF328D}" presName="parentTextArrow" presStyleLbl="node1" presStyleIdx="2" presStyleCnt="3"/>
      <dgm:spPr/>
    </dgm:pt>
  </dgm:ptLst>
  <dgm:cxnLst>
    <dgm:cxn modelId="{B0789C28-D394-8744-A35F-DEEB6E746C9C}" type="presOf" srcId="{643B11DB-38C5-4441-B1BD-D2CB5128772D}" destId="{FEABF139-902B-EF4D-A370-06A95186F421}" srcOrd="0" destOrd="0" presId="urn:microsoft.com/office/officeart/2005/8/layout/process4"/>
    <dgm:cxn modelId="{5C85342E-9004-44C4-A6C0-8800683C74F2}" srcId="{0F0B6D6B-963D-4C90-9A93-34618FF829D2}" destId="{9F0D91E8-452C-4218-8B0B-0C45AE9A2946}" srcOrd="1" destOrd="0" parTransId="{240E8B8F-DB27-40AE-9FF6-57113BE85E15}" sibTransId="{6716F492-BBAF-477A-8B45-317131F2199E}"/>
    <dgm:cxn modelId="{0BEF463C-640B-D847-9082-A844CB10EE9E}" type="presOf" srcId="{9F0D91E8-452C-4218-8B0B-0C45AE9A2946}" destId="{9030C12D-CF49-5547-B808-08005B6D026B}" srcOrd="0" destOrd="0" presId="urn:microsoft.com/office/officeart/2005/8/layout/process4"/>
    <dgm:cxn modelId="{99B7F048-7ADF-4B37-817E-FB2734498750}" srcId="{0F0B6D6B-963D-4C90-9A93-34618FF829D2}" destId="{2D2B2598-9E24-44AF-8D12-A6D7FFBF328D}" srcOrd="0" destOrd="0" parTransId="{43644733-B259-4B4F-BF2E-04D3D58CEE5A}" sibTransId="{E9E9339D-EEC1-46EA-B83A-D76603EC1E4E}"/>
    <dgm:cxn modelId="{4F895D68-6FC0-4473-A1E4-34603869DD75}" srcId="{0F0B6D6B-963D-4C90-9A93-34618FF829D2}" destId="{643B11DB-38C5-4441-B1BD-D2CB5128772D}" srcOrd="2" destOrd="0" parTransId="{4CD927F9-0326-4FBF-A996-0F3DF934D7B4}" sibTransId="{284D491D-F0DA-4EF8-985B-4E994B183159}"/>
    <dgm:cxn modelId="{5BCBC9AA-9ED3-AE47-82CD-62CD1A6C90F2}" type="presOf" srcId="{2D2B2598-9E24-44AF-8D12-A6D7FFBF328D}" destId="{22948172-4929-1A4D-B854-394B402862C9}" srcOrd="0" destOrd="0" presId="urn:microsoft.com/office/officeart/2005/8/layout/process4"/>
    <dgm:cxn modelId="{BB822DBC-503A-2544-A551-C434C14421BF}" type="presOf" srcId="{0F0B6D6B-963D-4C90-9A93-34618FF829D2}" destId="{C36D8B62-6440-FA41-94DD-0DA76271E0EC}" srcOrd="0" destOrd="0" presId="urn:microsoft.com/office/officeart/2005/8/layout/process4"/>
    <dgm:cxn modelId="{860F7368-47F2-BC41-9C0A-E3DBFDC2A86E}" type="presParOf" srcId="{C36D8B62-6440-FA41-94DD-0DA76271E0EC}" destId="{055EBF72-C54A-9743-8134-B726556F5E59}" srcOrd="0" destOrd="0" presId="urn:microsoft.com/office/officeart/2005/8/layout/process4"/>
    <dgm:cxn modelId="{729666E0-0E25-ED4B-802E-A42FFFE02F13}" type="presParOf" srcId="{055EBF72-C54A-9743-8134-B726556F5E59}" destId="{FEABF139-902B-EF4D-A370-06A95186F421}" srcOrd="0" destOrd="0" presId="urn:microsoft.com/office/officeart/2005/8/layout/process4"/>
    <dgm:cxn modelId="{D47AE55E-EB8D-A645-AD7D-37624635E417}" type="presParOf" srcId="{C36D8B62-6440-FA41-94DD-0DA76271E0EC}" destId="{BE999C65-D561-DF48-B002-CDD5CAA9DB8F}" srcOrd="1" destOrd="0" presId="urn:microsoft.com/office/officeart/2005/8/layout/process4"/>
    <dgm:cxn modelId="{C5129860-DDEB-CA42-97E1-0F71207A4ED5}" type="presParOf" srcId="{C36D8B62-6440-FA41-94DD-0DA76271E0EC}" destId="{7712C632-3129-AA43-B519-EA3076169A24}" srcOrd="2" destOrd="0" presId="urn:microsoft.com/office/officeart/2005/8/layout/process4"/>
    <dgm:cxn modelId="{5526834F-9F82-1846-B16F-70476FA506B6}" type="presParOf" srcId="{7712C632-3129-AA43-B519-EA3076169A24}" destId="{9030C12D-CF49-5547-B808-08005B6D026B}" srcOrd="0" destOrd="0" presId="urn:microsoft.com/office/officeart/2005/8/layout/process4"/>
    <dgm:cxn modelId="{39BDE410-D412-2F44-B552-CF3164CE3EA9}" type="presParOf" srcId="{C36D8B62-6440-FA41-94DD-0DA76271E0EC}" destId="{BEDE4143-75A7-AE45-9716-F7548DD0F7EF}" srcOrd="3" destOrd="0" presId="urn:microsoft.com/office/officeart/2005/8/layout/process4"/>
    <dgm:cxn modelId="{C39F8984-62B0-DF47-BAD5-F4EFB4E0B115}" type="presParOf" srcId="{C36D8B62-6440-FA41-94DD-0DA76271E0EC}" destId="{3295C12B-2770-0945-9BC7-479BF437F353}" srcOrd="4" destOrd="0" presId="urn:microsoft.com/office/officeart/2005/8/layout/process4"/>
    <dgm:cxn modelId="{88B1246C-53F4-0144-8452-1F04D29B1B37}" type="presParOf" srcId="{3295C12B-2770-0945-9BC7-479BF437F353}" destId="{22948172-4929-1A4D-B854-394B402862C9}"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4047B-2A23-4599-8D0F-04C1817754BC}">
      <dsp:nvSpPr>
        <dsp:cNvPr id="0" name=""/>
        <dsp:cNvSpPr/>
      </dsp:nvSpPr>
      <dsp:spPr>
        <a:xfrm>
          <a:off x="494917" y="372278"/>
          <a:ext cx="1271270" cy="1271270"/>
        </a:xfrm>
        <a:prstGeom prst="ellipse">
          <a:avLst/>
        </a:prstGeom>
        <a:solidFill>
          <a:schemeClr val="accent2">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68D3CC75-FD0D-4241-A6E5-9706DEC9BBBE}">
      <dsp:nvSpPr>
        <dsp:cNvPr id="0" name=""/>
        <dsp:cNvSpPr/>
      </dsp:nvSpPr>
      <dsp:spPr>
        <a:xfrm>
          <a:off x="765843" y="643204"/>
          <a:ext cx="729417" cy="729417"/>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39A860EE-CE38-4A3F-B39A-2CE7E2051CFF}">
      <dsp:nvSpPr>
        <dsp:cNvPr id="0" name=""/>
        <dsp:cNvSpPr/>
      </dsp:nvSpPr>
      <dsp:spPr>
        <a:xfrm>
          <a:off x="88527" y="2039518"/>
          <a:ext cx="2084050" cy="1946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Age 11-16 (year 7-11)</a:t>
          </a:r>
        </a:p>
      </dsp:txBody>
      <dsp:txXfrm>
        <a:off x="88527" y="2039518"/>
        <a:ext cx="2084050" cy="1946513"/>
      </dsp:txXfrm>
    </dsp:sp>
    <dsp:sp modelId="{2F9DBCD2-2957-49B1-B0B6-599A4D2358A8}">
      <dsp:nvSpPr>
        <dsp:cNvPr id="0" name=""/>
        <dsp:cNvSpPr/>
      </dsp:nvSpPr>
      <dsp:spPr>
        <a:xfrm>
          <a:off x="3407534" y="372278"/>
          <a:ext cx="1271270" cy="1271270"/>
        </a:xfrm>
        <a:prstGeom prst="ellipse">
          <a:avLst/>
        </a:prstGeom>
        <a:solidFill>
          <a:schemeClr val="accent3">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42B678C5-6459-4092-ACB6-EBA0A9AEBE54}">
      <dsp:nvSpPr>
        <dsp:cNvPr id="0" name=""/>
        <dsp:cNvSpPr/>
      </dsp:nvSpPr>
      <dsp:spPr>
        <a:xfrm>
          <a:off x="3678460" y="643204"/>
          <a:ext cx="729417" cy="729417"/>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6B3956A6-F3A7-41D8-9218-A7140F1D5E93}">
      <dsp:nvSpPr>
        <dsp:cNvPr id="0" name=""/>
        <dsp:cNvSpPr/>
      </dsp:nvSpPr>
      <dsp:spPr>
        <a:xfrm>
          <a:off x="2537286" y="2039518"/>
          <a:ext cx="3011765" cy="1946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Primary school (especially foundation phase) is based on the philosophy of play and therefore cannot be assessed formally state Wainwright, Goodway, Whitehead, Williams &amp; Kirk (2018)</a:t>
          </a:r>
        </a:p>
      </dsp:txBody>
      <dsp:txXfrm>
        <a:off x="2537286" y="2039518"/>
        <a:ext cx="3011765" cy="1946513"/>
      </dsp:txXfrm>
    </dsp:sp>
    <dsp:sp modelId="{55593401-74A3-4ED0-A2D4-6F56AD66259A}">
      <dsp:nvSpPr>
        <dsp:cNvPr id="0" name=""/>
        <dsp:cNvSpPr/>
      </dsp:nvSpPr>
      <dsp:spPr>
        <a:xfrm>
          <a:off x="6497409" y="372278"/>
          <a:ext cx="1271270" cy="1271270"/>
        </a:xfrm>
        <a:prstGeom prst="ellipse">
          <a:avLst/>
        </a:prstGeom>
        <a:solidFill>
          <a:schemeClr val="accent4">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1D295256-535C-4A07-A75A-F43914B36669}">
      <dsp:nvSpPr>
        <dsp:cNvPr id="0" name=""/>
        <dsp:cNvSpPr/>
      </dsp:nvSpPr>
      <dsp:spPr>
        <a:xfrm>
          <a:off x="6768336" y="643204"/>
          <a:ext cx="729417" cy="729417"/>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78285721-5531-44DA-967A-DA1AF451C4E5}">
      <dsp:nvSpPr>
        <dsp:cNvPr id="0" name=""/>
        <dsp:cNvSpPr/>
      </dsp:nvSpPr>
      <dsp:spPr>
        <a:xfrm>
          <a:off x="5913761" y="2039518"/>
          <a:ext cx="2438568" cy="1946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Further and higher education would not be appropriate candidates for peer assessment as the work is of a very complex level which needs teachers expertise to assess </a:t>
          </a:r>
        </a:p>
      </dsp:txBody>
      <dsp:txXfrm>
        <a:off x="5913761" y="2039518"/>
        <a:ext cx="2438568" cy="1946513"/>
      </dsp:txXfrm>
    </dsp:sp>
    <dsp:sp modelId="{68902576-E5B5-4880-B06D-7AC41B8F3F87}">
      <dsp:nvSpPr>
        <dsp:cNvPr id="0" name=""/>
        <dsp:cNvSpPr/>
      </dsp:nvSpPr>
      <dsp:spPr>
        <a:xfrm>
          <a:off x="9123428" y="372278"/>
          <a:ext cx="1271270" cy="1271270"/>
        </a:xfrm>
        <a:prstGeom prst="ellipse">
          <a:avLst/>
        </a:prstGeom>
        <a:solidFill>
          <a:schemeClr val="accent5">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F5A9A5CE-B5F1-4D12-85DD-0BF3CA372B6B}">
      <dsp:nvSpPr>
        <dsp:cNvPr id="0" name=""/>
        <dsp:cNvSpPr/>
      </dsp:nvSpPr>
      <dsp:spPr>
        <a:xfrm>
          <a:off x="9394354" y="643204"/>
          <a:ext cx="729417" cy="729417"/>
        </a:xfrm>
        <a:prstGeom prst="rect">
          <a:avLst/>
        </a:prstGeom>
        <a:blipFill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BD443AF7-CC43-427D-A35B-43692CAC06EE}">
      <dsp:nvSpPr>
        <dsp:cNvPr id="0" name=""/>
        <dsp:cNvSpPr/>
      </dsp:nvSpPr>
      <dsp:spPr>
        <a:xfrm>
          <a:off x="8717038" y="2039518"/>
          <a:ext cx="2084050" cy="1946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Therefore this method is most beneficial for secondary school students </a:t>
          </a:r>
        </a:p>
      </dsp:txBody>
      <dsp:txXfrm>
        <a:off x="8717038" y="2039518"/>
        <a:ext cx="2084050" cy="1946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BF139-902B-EF4D-A370-06A95186F421}">
      <dsp:nvSpPr>
        <dsp:cNvPr id="0" name=""/>
        <dsp:cNvSpPr/>
      </dsp:nvSpPr>
      <dsp:spPr>
        <a:xfrm>
          <a:off x="0" y="4469999"/>
          <a:ext cx="5605739" cy="1467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According to B</a:t>
          </a:r>
          <a:r>
            <a:rPr lang="en-US" sz="1800" kern="1200" dirty="0" err="1"/>
            <a:t>loxham</a:t>
          </a:r>
          <a:r>
            <a:rPr lang="en-US" sz="1800" kern="1200" dirty="0"/>
            <a:t> &amp; West (2004) children must have an understanding of the criteria against which they are marking which some children may struggle with; however, if they have been studying the topic this should not cause an issue. </a:t>
          </a:r>
        </a:p>
      </dsp:txBody>
      <dsp:txXfrm>
        <a:off x="0" y="4469999"/>
        <a:ext cx="5605739" cy="1467153"/>
      </dsp:txXfrm>
    </dsp:sp>
    <dsp:sp modelId="{9030C12D-CF49-5547-B808-08005B6D026B}">
      <dsp:nvSpPr>
        <dsp:cNvPr id="0" name=""/>
        <dsp:cNvSpPr/>
      </dsp:nvSpPr>
      <dsp:spPr>
        <a:xfrm rot="10800000">
          <a:off x="0" y="2235524"/>
          <a:ext cx="5605739" cy="2256482"/>
        </a:xfrm>
        <a:prstGeom prst="upArrowCallou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This may also prove difficult in work which consists of more open ended, subjective answers </a:t>
          </a:r>
          <a:endParaRPr lang="en-US" sz="1800" kern="1200"/>
        </a:p>
      </dsp:txBody>
      <dsp:txXfrm rot="10800000">
        <a:off x="0" y="2235524"/>
        <a:ext cx="5605739" cy="1466194"/>
      </dsp:txXfrm>
    </dsp:sp>
    <dsp:sp modelId="{22948172-4929-1A4D-B854-394B402862C9}">
      <dsp:nvSpPr>
        <dsp:cNvPr id="0" name=""/>
        <dsp:cNvSpPr/>
      </dsp:nvSpPr>
      <dsp:spPr>
        <a:xfrm rot="10800000">
          <a:off x="0" y="1049"/>
          <a:ext cx="5605739" cy="2256482"/>
        </a:xfrm>
        <a:prstGeom prst="upArrowCallou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Gueldenzoph &amp; May state that results and effort put into marking may be affected by the markers opinion of the person who the work belongs to – this is especially possible in primary and secondary aged children </a:t>
          </a:r>
          <a:endParaRPr lang="en-US" sz="1800" kern="1200"/>
        </a:p>
      </dsp:txBody>
      <dsp:txXfrm rot="10800000">
        <a:off x="0" y="1049"/>
        <a:ext cx="5605739" cy="14661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2/19/19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2/19/19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2/19/19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2/19/19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2/19/19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2/19/19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2/19/19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oecd.org/education/ceri/35661078.pdf" TargetMode="External"/><Relationship Id="rId2" Type="http://schemas.openxmlformats.org/officeDocument/2006/relationships/hyperlink" Target="https://www.nwea.org/blog/2012/classroom-techniques-formative-assessment-idea-number-six/2stars-wish1-thumb/" TargetMode="External"/><Relationship Id="rId1" Type="http://schemas.openxmlformats.org/officeDocument/2006/relationships/slideLayout" Target="../slideLayouts/slideLayout2.xml"/><Relationship Id="rId5" Type="http://schemas.openxmlformats.org/officeDocument/2006/relationships/hyperlink" Target="https://www.tes.com/resources/search/?q=Peer-assessment" TargetMode="External"/><Relationship Id="rId4" Type="http://schemas.openxmlformats.org/officeDocument/2006/relationships/hyperlink" Target="https://www.teachprimary.com/learning_resources/view/using-peer-assessment-in-the-primary-class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7FD9E-905C-9949-B33C-9304B4120F89}"/>
              </a:ext>
            </a:extLst>
          </p:cNvPr>
          <p:cNvSpPr>
            <a:spLocks noGrp="1"/>
          </p:cNvSpPr>
          <p:nvPr>
            <p:ph type="ctrTitle"/>
          </p:nvPr>
        </p:nvSpPr>
        <p:spPr>
          <a:xfrm>
            <a:off x="1069848" y="1881378"/>
            <a:ext cx="9966960" cy="3035808"/>
          </a:xfrm>
        </p:spPr>
        <p:txBody>
          <a:bodyPr/>
          <a:lstStyle/>
          <a:p>
            <a:r>
              <a:rPr lang="en-US" sz="8000" dirty="0"/>
              <a:t>Assessment and evaluation in education</a:t>
            </a:r>
            <a:br>
              <a:rPr lang="en-US" sz="8000" dirty="0"/>
            </a:br>
            <a:r>
              <a:rPr lang="en-US" sz="5400" dirty="0"/>
              <a:t>Assessment for learning  </a:t>
            </a:r>
            <a:br>
              <a:rPr lang="en-US" sz="8000" dirty="0"/>
            </a:br>
            <a:endParaRPr lang="en-US" sz="8000" dirty="0"/>
          </a:p>
        </p:txBody>
      </p:sp>
      <p:sp>
        <p:nvSpPr>
          <p:cNvPr id="3" name="Subtitle 2">
            <a:extLst>
              <a:ext uri="{FF2B5EF4-FFF2-40B4-BE49-F238E27FC236}">
                <a16:creationId xmlns:a16="http://schemas.microsoft.com/office/drawing/2014/main" id="{5B9A3ACC-F3B4-FD49-89FA-15791C1B8630}"/>
              </a:ext>
            </a:extLst>
          </p:cNvPr>
          <p:cNvSpPr>
            <a:spLocks noGrp="1"/>
          </p:cNvSpPr>
          <p:nvPr>
            <p:ph type="subTitle" idx="1"/>
          </p:nvPr>
        </p:nvSpPr>
        <p:spPr/>
        <p:txBody>
          <a:bodyPr/>
          <a:lstStyle/>
          <a:p>
            <a:r>
              <a:rPr lang="en-US" dirty="0"/>
              <a:t>Huw Deighton – p149462 . </a:t>
            </a:r>
          </a:p>
        </p:txBody>
      </p:sp>
    </p:spTree>
    <p:extLst>
      <p:ext uri="{BB962C8B-B14F-4D97-AF65-F5344CB8AC3E}">
        <p14:creationId xmlns:p14="http://schemas.microsoft.com/office/powerpoint/2010/main" val="1942418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06F6D-B906-1F46-A8B7-0B6FE680F08A}"/>
              </a:ext>
            </a:extLst>
          </p:cNvPr>
          <p:cNvSpPr>
            <a:spLocks noGrp="1"/>
          </p:cNvSpPr>
          <p:nvPr>
            <p:ph type="title"/>
          </p:nvPr>
        </p:nvSpPr>
        <p:spPr>
          <a:xfrm>
            <a:off x="1286934" y="1465790"/>
            <a:ext cx="3860798" cy="3941345"/>
          </a:xfrm>
        </p:spPr>
        <p:txBody>
          <a:bodyPr>
            <a:normAutofit/>
          </a:bodyPr>
          <a:lstStyle/>
          <a:p>
            <a:r>
              <a:rPr lang="en-US" sz="6000"/>
              <a:t>What will be discussed </a:t>
            </a:r>
          </a:p>
        </p:txBody>
      </p:sp>
      <p:sp>
        <p:nvSpPr>
          <p:cNvPr id="3" name="Content Placeholder 2">
            <a:extLst>
              <a:ext uri="{FF2B5EF4-FFF2-40B4-BE49-F238E27FC236}">
                <a16:creationId xmlns:a16="http://schemas.microsoft.com/office/drawing/2014/main" id="{3FB506F5-00DF-564F-8331-128CAD0391FF}"/>
              </a:ext>
            </a:extLst>
          </p:cNvPr>
          <p:cNvSpPr>
            <a:spLocks noGrp="1"/>
          </p:cNvSpPr>
          <p:nvPr>
            <p:ph idx="1"/>
          </p:nvPr>
        </p:nvSpPr>
        <p:spPr>
          <a:xfrm>
            <a:off x="6417733" y="822323"/>
            <a:ext cx="5132665" cy="5147595"/>
          </a:xfrm>
        </p:spPr>
        <p:txBody>
          <a:bodyPr anchor="ctr">
            <a:normAutofit lnSpcReduction="10000"/>
          </a:bodyPr>
          <a:lstStyle/>
          <a:p>
            <a:r>
              <a:rPr lang="en-US" sz="2800" dirty="0"/>
              <a:t>A strategy of </a:t>
            </a:r>
            <a:r>
              <a:rPr lang="en-US" sz="2800" b="1" dirty="0"/>
              <a:t>formative</a:t>
            </a:r>
            <a:r>
              <a:rPr lang="en-US" sz="2800" dirty="0"/>
              <a:t> assessment for learning – assessing throughout learning – Peer Assessment</a:t>
            </a:r>
          </a:p>
          <a:p>
            <a:r>
              <a:rPr lang="en-US" sz="2800" dirty="0"/>
              <a:t>How this strategy should benefit the schools’ teachers and pupils will also be discussed </a:t>
            </a:r>
          </a:p>
          <a:p>
            <a:r>
              <a:rPr lang="en-US" sz="2800" dirty="0"/>
              <a:t>Disadvantages and barriers </a:t>
            </a:r>
          </a:p>
          <a:p>
            <a:r>
              <a:rPr lang="en-US" sz="2800" dirty="0"/>
              <a:t>The strategy aims to improve learning and teaching in </a:t>
            </a:r>
            <a:r>
              <a:rPr lang="en-US" sz="2800" b="1" dirty="0"/>
              <a:t>secondary schools </a:t>
            </a:r>
            <a:r>
              <a:rPr lang="en-US" sz="2800" dirty="0"/>
              <a:t>in Wales </a:t>
            </a:r>
          </a:p>
        </p:txBody>
      </p:sp>
      <p:sp>
        <p:nvSpPr>
          <p:cNvPr id="5"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290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0BAB5-E3F8-F043-B65E-BB74EF1AA5E2}"/>
              </a:ext>
            </a:extLst>
          </p:cNvPr>
          <p:cNvSpPr>
            <a:spLocks noGrp="1"/>
          </p:cNvSpPr>
          <p:nvPr>
            <p:ph type="title"/>
          </p:nvPr>
        </p:nvSpPr>
        <p:spPr>
          <a:xfrm>
            <a:off x="349758" y="2286"/>
            <a:ext cx="10058400" cy="1609344"/>
          </a:xfrm>
        </p:spPr>
        <p:txBody>
          <a:bodyPr/>
          <a:lstStyle/>
          <a:p>
            <a:r>
              <a:rPr lang="en-US" dirty="0"/>
              <a:t>Assessment for learning </a:t>
            </a:r>
          </a:p>
        </p:txBody>
      </p:sp>
      <p:sp>
        <p:nvSpPr>
          <p:cNvPr id="3" name="Content Placeholder 2">
            <a:extLst>
              <a:ext uri="{FF2B5EF4-FFF2-40B4-BE49-F238E27FC236}">
                <a16:creationId xmlns:a16="http://schemas.microsoft.com/office/drawing/2014/main" id="{4D97DDB8-06BB-8944-A9C9-885B19139FE1}"/>
              </a:ext>
            </a:extLst>
          </p:cNvPr>
          <p:cNvSpPr>
            <a:spLocks noGrp="1"/>
          </p:cNvSpPr>
          <p:nvPr>
            <p:ph idx="1"/>
          </p:nvPr>
        </p:nvSpPr>
        <p:spPr>
          <a:xfrm>
            <a:off x="349758" y="1085850"/>
            <a:ext cx="11137392" cy="5769864"/>
          </a:xfrm>
        </p:spPr>
        <p:txBody>
          <a:bodyPr>
            <a:normAutofit fontScale="92500"/>
          </a:bodyPr>
          <a:lstStyle/>
          <a:p>
            <a:r>
              <a:rPr lang="en-US" sz="3200" dirty="0"/>
              <a:t>Main theory is that assessment enhances learning </a:t>
            </a:r>
          </a:p>
          <a:p>
            <a:r>
              <a:rPr lang="en-US" sz="3200" dirty="0"/>
              <a:t>William (2011) states AFL is a way in which teachers assess students’ work </a:t>
            </a:r>
          </a:p>
          <a:p>
            <a:r>
              <a:rPr lang="en-US" sz="3200" dirty="0"/>
              <a:t>Through this assessment they are able to adapt teaching methods to  attain better future results through a </a:t>
            </a:r>
            <a:r>
              <a:rPr lang="en-US" sz="3200" b="1" dirty="0"/>
              <a:t>formative</a:t>
            </a:r>
            <a:r>
              <a:rPr lang="en-US" sz="3200" dirty="0"/>
              <a:t> education</a:t>
            </a:r>
          </a:p>
          <a:p>
            <a:r>
              <a:rPr lang="en-US" sz="3200" dirty="0"/>
              <a:t>Blanchard (2009) states formative education assesses the quality of teaching and learning process – does not need to be under controlled conditions or at the end of a course</a:t>
            </a:r>
          </a:p>
          <a:p>
            <a:r>
              <a:rPr lang="en-US" sz="3200" dirty="0"/>
              <a:t>Assessment for learning also facilitates teachers tailoring education towards students focusing on certain areas in which they may be struggling </a:t>
            </a:r>
          </a:p>
        </p:txBody>
      </p:sp>
    </p:spTree>
    <p:extLst>
      <p:ext uri="{BB962C8B-B14F-4D97-AF65-F5344CB8AC3E}">
        <p14:creationId xmlns:p14="http://schemas.microsoft.com/office/powerpoint/2010/main" val="115729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AB4A7-4599-3148-8523-FC6728BEAF8E}"/>
              </a:ext>
            </a:extLst>
          </p:cNvPr>
          <p:cNvSpPr>
            <a:spLocks noGrp="1"/>
          </p:cNvSpPr>
          <p:nvPr>
            <p:ph type="title"/>
          </p:nvPr>
        </p:nvSpPr>
        <p:spPr>
          <a:xfrm>
            <a:off x="8086289" y="0"/>
            <a:ext cx="3544035" cy="1609344"/>
          </a:xfrm>
          <a:ln>
            <a:noFill/>
          </a:ln>
        </p:spPr>
        <p:txBody>
          <a:bodyPr>
            <a:normAutofit fontScale="90000"/>
          </a:bodyPr>
          <a:lstStyle/>
          <a:p>
            <a:r>
              <a:rPr lang="en-US" sz="4000" dirty="0"/>
              <a:t>Four main strategies for </a:t>
            </a:r>
            <a:r>
              <a:rPr lang="en-US" sz="4000" dirty="0" err="1"/>
              <a:t>afl</a:t>
            </a:r>
            <a:endParaRPr lang="en-US" sz="4000" dirty="0"/>
          </a:p>
        </p:txBody>
      </p:sp>
      <p:pic>
        <p:nvPicPr>
          <p:cNvPr id="4" name="Picture 3">
            <a:extLst>
              <a:ext uri="{FF2B5EF4-FFF2-40B4-BE49-F238E27FC236}">
                <a16:creationId xmlns:a16="http://schemas.microsoft.com/office/drawing/2014/main" id="{F5CCBC67-8EFE-2D49-80DC-3AAC0D3115AD}"/>
              </a:ext>
            </a:extLst>
          </p:cNvPr>
          <p:cNvPicPr>
            <a:picLocks noChangeAspect="1"/>
          </p:cNvPicPr>
          <p:nvPr/>
        </p:nvPicPr>
        <p:blipFill>
          <a:blip r:embed="rId4"/>
          <a:stretch>
            <a:fillRect/>
          </a:stretch>
        </p:blipFill>
        <p:spPr>
          <a:xfrm>
            <a:off x="-459607" y="1403603"/>
            <a:ext cx="8942807" cy="3688907"/>
          </a:xfrm>
          <a:prstGeom prst="rect">
            <a:avLst/>
          </a:prstGeom>
        </p:spPr>
      </p:pic>
      <p:sp>
        <p:nvSpPr>
          <p:cNvPr id="3" name="Content Placeholder 2">
            <a:extLst>
              <a:ext uri="{FF2B5EF4-FFF2-40B4-BE49-F238E27FC236}">
                <a16:creationId xmlns:a16="http://schemas.microsoft.com/office/drawing/2014/main" id="{20621073-53E9-B047-A359-690A2758181B}"/>
              </a:ext>
            </a:extLst>
          </p:cNvPr>
          <p:cNvSpPr>
            <a:spLocks noGrp="1"/>
          </p:cNvSpPr>
          <p:nvPr>
            <p:ph idx="1"/>
          </p:nvPr>
        </p:nvSpPr>
        <p:spPr>
          <a:xfrm>
            <a:off x="8086290" y="1403603"/>
            <a:ext cx="3544034" cy="4050792"/>
          </a:xfrm>
        </p:spPr>
        <p:txBody>
          <a:bodyPr>
            <a:normAutofit/>
          </a:bodyPr>
          <a:lstStyle/>
          <a:p>
            <a:r>
              <a:rPr lang="en-US" sz="2400" dirty="0"/>
              <a:t>1) Peer/ Self Assessment</a:t>
            </a:r>
          </a:p>
          <a:p>
            <a:endParaRPr lang="en-US" sz="2400" dirty="0"/>
          </a:p>
          <a:p>
            <a:r>
              <a:rPr lang="en-US" sz="2400" dirty="0"/>
              <a:t>2) Summative as Formative Assessment </a:t>
            </a:r>
          </a:p>
          <a:p>
            <a:endParaRPr lang="en-US" sz="2400" dirty="0"/>
          </a:p>
          <a:p>
            <a:r>
              <a:rPr lang="en-US" sz="2400" dirty="0"/>
              <a:t>3) Feedback </a:t>
            </a:r>
          </a:p>
          <a:p>
            <a:endParaRPr lang="en-US" sz="2400" dirty="0"/>
          </a:p>
          <a:p>
            <a:r>
              <a:rPr lang="en-US" sz="2400" dirty="0"/>
              <a:t>4) Questioning </a:t>
            </a:r>
          </a:p>
          <a:p>
            <a:endParaRPr lang="en-US" sz="1600" dirty="0"/>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7C116B26-89A4-D24B-92C6-9FA4D4BBF22D}"/>
              </a:ext>
            </a:extLst>
          </p:cNvPr>
          <p:cNvSpPr txBox="1"/>
          <p:nvPr/>
        </p:nvSpPr>
        <p:spPr>
          <a:xfrm>
            <a:off x="2841277" y="6049502"/>
            <a:ext cx="4823460" cy="769441"/>
          </a:xfrm>
          <a:prstGeom prst="rect">
            <a:avLst/>
          </a:prstGeom>
          <a:noFill/>
        </p:spPr>
        <p:txBody>
          <a:bodyPr wrap="square" rtlCol="0">
            <a:spAutoFit/>
          </a:bodyPr>
          <a:lstStyle/>
          <a:p>
            <a:r>
              <a:rPr lang="en-US" sz="1100" dirty="0"/>
              <a:t>(Google Images, https://</a:t>
            </a:r>
            <a:r>
              <a:rPr lang="en-US" sz="1100" dirty="0" err="1"/>
              <a:t>www.google.com</a:t>
            </a:r>
            <a:r>
              <a:rPr lang="en-US" sz="1100" dirty="0"/>
              <a:t>/</a:t>
            </a:r>
            <a:r>
              <a:rPr lang="en-US" sz="1100" dirty="0" err="1"/>
              <a:t>search?q</a:t>
            </a:r>
            <a:r>
              <a:rPr lang="en-US" sz="1100" dirty="0"/>
              <a:t>=</a:t>
            </a:r>
            <a:r>
              <a:rPr lang="en-US" sz="1100" dirty="0" err="1"/>
              <a:t>assessment+for+learning&amp;source</a:t>
            </a:r>
            <a:r>
              <a:rPr lang="en-US" sz="1100" dirty="0"/>
              <a:t>=</a:t>
            </a:r>
            <a:r>
              <a:rPr lang="en-US" sz="1100" dirty="0" err="1"/>
              <a:t>lnms&amp;tbm</a:t>
            </a:r>
            <a:r>
              <a:rPr lang="en-US" sz="1100" dirty="0"/>
              <a:t>=</a:t>
            </a:r>
            <a:r>
              <a:rPr lang="en-US" sz="1100" dirty="0" err="1"/>
              <a:t>isch&amp;sa</a:t>
            </a:r>
            <a:r>
              <a:rPr lang="en-US" sz="1100" dirty="0"/>
              <a:t>=</a:t>
            </a:r>
            <a:r>
              <a:rPr lang="en-US" sz="1100" dirty="0" err="1"/>
              <a:t>X&amp;ved</a:t>
            </a:r>
            <a:r>
              <a:rPr lang="en-US" sz="1100" dirty="0"/>
              <a:t>=0ahUKEwjdpuy2z73gAhUOblAKHUR9DK8Q_AUIDigB&amp;biw=1261&amp;bih=702#imgrc=l9RypW7Wtuc8QM:)</a:t>
            </a:r>
          </a:p>
        </p:txBody>
      </p:sp>
    </p:spTree>
    <p:extLst>
      <p:ext uri="{BB962C8B-B14F-4D97-AF65-F5344CB8AC3E}">
        <p14:creationId xmlns:p14="http://schemas.microsoft.com/office/powerpoint/2010/main" val="2158155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C4F3-F6B2-8140-B0AA-178BEBC9F633}"/>
              </a:ext>
            </a:extLst>
          </p:cNvPr>
          <p:cNvSpPr>
            <a:spLocks noGrp="1"/>
          </p:cNvSpPr>
          <p:nvPr>
            <p:ph type="title"/>
          </p:nvPr>
        </p:nvSpPr>
        <p:spPr>
          <a:xfrm>
            <a:off x="0" y="-162306"/>
            <a:ext cx="10058400" cy="1110996"/>
          </a:xfrm>
        </p:spPr>
        <p:txBody>
          <a:bodyPr/>
          <a:lstStyle/>
          <a:p>
            <a:r>
              <a:rPr lang="en-US" dirty="0"/>
              <a:t>Peer assessment </a:t>
            </a:r>
          </a:p>
        </p:txBody>
      </p:sp>
      <p:sp>
        <p:nvSpPr>
          <p:cNvPr id="3" name="Content Placeholder 2">
            <a:extLst>
              <a:ext uri="{FF2B5EF4-FFF2-40B4-BE49-F238E27FC236}">
                <a16:creationId xmlns:a16="http://schemas.microsoft.com/office/drawing/2014/main" id="{774D92D0-A705-414D-8DD9-19D0E1EAA4B4}"/>
              </a:ext>
            </a:extLst>
          </p:cNvPr>
          <p:cNvSpPr>
            <a:spLocks noGrp="1"/>
          </p:cNvSpPr>
          <p:nvPr>
            <p:ph idx="1"/>
          </p:nvPr>
        </p:nvSpPr>
        <p:spPr>
          <a:xfrm>
            <a:off x="183642" y="754380"/>
            <a:ext cx="11532108" cy="5977890"/>
          </a:xfrm>
        </p:spPr>
        <p:txBody>
          <a:bodyPr>
            <a:normAutofit/>
          </a:bodyPr>
          <a:lstStyle/>
          <a:p>
            <a:r>
              <a:rPr lang="en-US" sz="2800" dirty="0"/>
              <a:t>Davies (2006) states assessment is a key feature in education, this is because it signals progress and areas for improvement </a:t>
            </a:r>
          </a:p>
          <a:p>
            <a:r>
              <a:rPr lang="en-US" sz="2800" dirty="0"/>
              <a:t>Peer assessment is a new and </a:t>
            </a:r>
            <a:r>
              <a:rPr lang="en-US" sz="2800" b="1" dirty="0"/>
              <a:t>formative</a:t>
            </a:r>
            <a:r>
              <a:rPr lang="en-US" sz="2800" dirty="0"/>
              <a:t> way of assessing and learning</a:t>
            </a:r>
          </a:p>
          <a:p>
            <a:r>
              <a:rPr lang="en-US" sz="2800" dirty="0"/>
              <a:t>Peer assessment will involve children in secondary schools in the marking process,§ allowing them to mark and comment on their classmates work and progress </a:t>
            </a:r>
          </a:p>
          <a:p>
            <a:r>
              <a:rPr lang="en-US" sz="2800" dirty="0"/>
              <a:t>English et al (2006) state peer assessment is an assessment method which can enhance reflection in education </a:t>
            </a:r>
          </a:p>
          <a:p>
            <a:r>
              <a:rPr lang="en-US" sz="2800" dirty="0"/>
              <a:t>Teach Primary authors (2011) state that this is much more than just ticking and crossing </a:t>
            </a:r>
          </a:p>
          <a:p>
            <a:r>
              <a:rPr lang="en-US" sz="2800" dirty="0"/>
              <a:t>Children must give valuable, constructive criticism which both can learn from</a:t>
            </a:r>
          </a:p>
        </p:txBody>
      </p:sp>
    </p:spTree>
    <p:extLst>
      <p:ext uri="{BB962C8B-B14F-4D97-AF65-F5344CB8AC3E}">
        <p14:creationId xmlns:p14="http://schemas.microsoft.com/office/powerpoint/2010/main" val="1777477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8928F-B201-184E-9026-1EFB63F2CA72}"/>
              </a:ext>
            </a:extLst>
          </p:cNvPr>
          <p:cNvSpPr>
            <a:spLocks noGrp="1"/>
          </p:cNvSpPr>
          <p:nvPr>
            <p:ph type="title"/>
          </p:nvPr>
        </p:nvSpPr>
        <p:spPr>
          <a:xfrm>
            <a:off x="1069848" y="484632"/>
            <a:ext cx="10058400" cy="1609344"/>
          </a:xfrm>
        </p:spPr>
        <p:txBody>
          <a:bodyPr>
            <a:normAutofit/>
          </a:bodyPr>
          <a:lstStyle/>
          <a:p>
            <a:r>
              <a:rPr lang="en-US" dirty="0"/>
              <a:t>Why is this appropriate for secondary aged children? </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C3AE2D-9238-429D-89ED-8BDF967EF459}"/>
              </a:ext>
            </a:extLst>
          </p:cNvPr>
          <p:cNvGraphicFramePr>
            <a:graphicFrameLocks noGrp="1"/>
          </p:cNvGraphicFramePr>
          <p:nvPr>
            <p:ph idx="1"/>
            <p:extLst>
              <p:ext uri="{D42A27DB-BD31-4B8C-83A1-F6EECF244321}">
                <p14:modId xmlns:p14="http://schemas.microsoft.com/office/powerpoint/2010/main" val="40731696"/>
              </p:ext>
            </p:extLst>
          </p:nvPr>
        </p:nvGraphicFramePr>
        <p:xfrm>
          <a:off x="441324" y="2271763"/>
          <a:ext cx="10889616" cy="43583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9337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46768D-FC28-0B4A-BB7D-FA03EBFA84C8}"/>
              </a:ext>
            </a:extLst>
          </p:cNvPr>
          <p:cNvSpPr>
            <a:spLocks noGrp="1"/>
          </p:cNvSpPr>
          <p:nvPr>
            <p:ph idx="1"/>
          </p:nvPr>
        </p:nvSpPr>
        <p:spPr>
          <a:xfrm>
            <a:off x="875538" y="1403604"/>
            <a:ext cx="10058400" cy="4620006"/>
          </a:xfrm>
        </p:spPr>
        <p:txBody>
          <a:bodyPr>
            <a:normAutofit fontScale="85000" lnSpcReduction="10000"/>
          </a:bodyPr>
          <a:lstStyle/>
          <a:p>
            <a:pPr algn="just"/>
            <a:r>
              <a:rPr lang="en-US" sz="4300" dirty="0"/>
              <a:t>“Marking is usually conscientious but often fails to offer guidance on how work can be improved………. Marking reinforces under-achievement and under-expectation by being too generous or unfocused.”</a:t>
            </a:r>
          </a:p>
          <a:p>
            <a:endParaRPr lang="en-US" sz="3200" dirty="0"/>
          </a:p>
          <a:p>
            <a:r>
              <a:rPr lang="en-US" sz="3200" dirty="0"/>
              <a:t>(OFSTED </a:t>
            </a:r>
            <a:r>
              <a:rPr lang="en-US" sz="3200" i="1" dirty="0"/>
              <a:t>general report on secondary schools, 1996, p:40) cited in (Black and William, 1998, p:4).</a:t>
            </a:r>
          </a:p>
          <a:p>
            <a:endParaRPr lang="en-US" sz="3200" i="1" dirty="0"/>
          </a:p>
          <a:p>
            <a:r>
              <a:rPr lang="en-US" sz="3200" dirty="0"/>
              <a:t>Does this suggest a need for a new assessment method?</a:t>
            </a:r>
          </a:p>
        </p:txBody>
      </p:sp>
    </p:spTree>
    <p:extLst>
      <p:ext uri="{BB962C8B-B14F-4D97-AF65-F5344CB8AC3E}">
        <p14:creationId xmlns:p14="http://schemas.microsoft.com/office/powerpoint/2010/main" val="3330389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E4FF-25AD-B947-BFF9-60B6BC4E688E}"/>
              </a:ext>
            </a:extLst>
          </p:cNvPr>
          <p:cNvSpPr>
            <a:spLocks noGrp="1"/>
          </p:cNvSpPr>
          <p:nvPr>
            <p:ph type="title"/>
          </p:nvPr>
        </p:nvSpPr>
        <p:spPr>
          <a:xfrm>
            <a:off x="0" y="0"/>
            <a:ext cx="10058400" cy="1609344"/>
          </a:xfrm>
        </p:spPr>
        <p:txBody>
          <a:bodyPr/>
          <a:lstStyle/>
          <a:p>
            <a:r>
              <a:rPr lang="en-US" dirty="0"/>
              <a:t>Benefits of peer assessment </a:t>
            </a:r>
          </a:p>
        </p:txBody>
      </p:sp>
      <p:sp>
        <p:nvSpPr>
          <p:cNvPr id="3" name="Content Placeholder 2">
            <a:extLst>
              <a:ext uri="{FF2B5EF4-FFF2-40B4-BE49-F238E27FC236}">
                <a16:creationId xmlns:a16="http://schemas.microsoft.com/office/drawing/2014/main" id="{C45FA215-50FE-9B49-990A-F527725ACA6E}"/>
              </a:ext>
            </a:extLst>
          </p:cNvPr>
          <p:cNvSpPr>
            <a:spLocks noGrp="1"/>
          </p:cNvSpPr>
          <p:nvPr>
            <p:ph idx="1"/>
          </p:nvPr>
        </p:nvSpPr>
        <p:spPr>
          <a:xfrm>
            <a:off x="0" y="1298448"/>
            <a:ext cx="11132820" cy="5136642"/>
          </a:xfrm>
        </p:spPr>
        <p:txBody>
          <a:bodyPr/>
          <a:lstStyle/>
          <a:p>
            <a:r>
              <a:rPr lang="en-US" sz="2400" dirty="0"/>
              <a:t>Bloxham &amp; West (2004) state children can often misinterpret feedback from teachers and therefore struggle to improve – if it is from a classmate they are more likely to understand and build on the feedback. </a:t>
            </a:r>
          </a:p>
          <a:p>
            <a:r>
              <a:rPr lang="en-US" sz="2400" dirty="0"/>
              <a:t>Fry (2006) gives examples of the benefits of peer assessment </a:t>
            </a:r>
          </a:p>
          <a:p>
            <a:r>
              <a:rPr lang="en-US" sz="2400" b="1" dirty="0"/>
              <a:t>1) </a:t>
            </a:r>
            <a:r>
              <a:rPr lang="en-US" sz="2400" dirty="0"/>
              <a:t>Students are able to compare their work to their peers </a:t>
            </a:r>
          </a:p>
          <a:p>
            <a:r>
              <a:rPr lang="en-US" sz="2400" b="1" dirty="0"/>
              <a:t>2) </a:t>
            </a:r>
            <a:r>
              <a:rPr lang="en-US" sz="2400" dirty="0"/>
              <a:t>Students can access the marking scheme to see where and why certain marks are available </a:t>
            </a:r>
          </a:p>
          <a:p>
            <a:r>
              <a:rPr lang="en-US" sz="2400" b="1" dirty="0"/>
              <a:t>3) </a:t>
            </a:r>
            <a:r>
              <a:rPr lang="en-US" sz="2400" dirty="0"/>
              <a:t>Students can see their peers workings and learn from them </a:t>
            </a:r>
          </a:p>
          <a:p>
            <a:r>
              <a:rPr lang="en-US" sz="2400" b="1" dirty="0"/>
              <a:t>4) </a:t>
            </a:r>
            <a:r>
              <a:rPr lang="en-US" sz="2400" dirty="0"/>
              <a:t>The </a:t>
            </a:r>
            <a:r>
              <a:rPr lang="en-US" sz="2400" b="1" dirty="0"/>
              <a:t>teacher</a:t>
            </a:r>
            <a:r>
              <a:rPr lang="en-US" sz="2400" dirty="0"/>
              <a:t> is able to facilitate the learning rather than marking every child's work</a:t>
            </a:r>
          </a:p>
          <a:p>
            <a:r>
              <a:rPr lang="en-US" sz="2400" dirty="0"/>
              <a:t>Students will become more self-reliant in their learning according to </a:t>
            </a:r>
            <a:r>
              <a:rPr lang="en-US" sz="2400" dirty="0" err="1"/>
              <a:t>Orsmond</a:t>
            </a:r>
            <a:r>
              <a:rPr lang="en-US" sz="2400" dirty="0"/>
              <a:t> et al (1996) </a:t>
            </a:r>
          </a:p>
          <a:p>
            <a:endParaRPr lang="en-US" dirty="0"/>
          </a:p>
        </p:txBody>
      </p:sp>
      <p:pic>
        <p:nvPicPr>
          <p:cNvPr id="4" name="Picture 3">
            <a:extLst>
              <a:ext uri="{FF2B5EF4-FFF2-40B4-BE49-F238E27FC236}">
                <a16:creationId xmlns:a16="http://schemas.microsoft.com/office/drawing/2014/main" id="{822E2BD1-177C-8A44-8972-9915C1976227}"/>
              </a:ext>
            </a:extLst>
          </p:cNvPr>
          <p:cNvPicPr>
            <a:picLocks noChangeAspect="1"/>
          </p:cNvPicPr>
          <p:nvPr/>
        </p:nvPicPr>
        <p:blipFill>
          <a:blip r:embed="rId2"/>
          <a:stretch>
            <a:fillRect/>
          </a:stretch>
        </p:blipFill>
        <p:spPr>
          <a:xfrm rot="10800000" flipV="1">
            <a:off x="10793857" y="142669"/>
            <a:ext cx="1097822" cy="1324006"/>
          </a:xfrm>
          <a:prstGeom prst="rect">
            <a:avLst/>
          </a:prstGeom>
        </p:spPr>
      </p:pic>
    </p:spTree>
    <p:extLst>
      <p:ext uri="{BB962C8B-B14F-4D97-AF65-F5344CB8AC3E}">
        <p14:creationId xmlns:p14="http://schemas.microsoft.com/office/powerpoint/2010/main" val="4287812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12693A-FB4D-1A4E-A602-F3A15919EEFA}"/>
              </a:ext>
            </a:extLst>
          </p:cNvPr>
          <p:cNvSpPr>
            <a:spLocks noGrp="1"/>
          </p:cNvSpPr>
          <p:nvPr>
            <p:ph idx="1"/>
          </p:nvPr>
        </p:nvSpPr>
        <p:spPr>
          <a:xfrm>
            <a:off x="521208" y="1097280"/>
            <a:ext cx="10691622" cy="6080760"/>
          </a:xfrm>
        </p:spPr>
        <p:txBody>
          <a:bodyPr>
            <a:normAutofit fontScale="92500" lnSpcReduction="20000"/>
          </a:bodyPr>
          <a:lstStyle/>
          <a:p>
            <a:r>
              <a:rPr lang="en-US" sz="3800" dirty="0"/>
              <a:t>Students are much more likely to interrupt a fellow student for assistance rather than a teacher state Black et al (2004)</a:t>
            </a:r>
          </a:p>
          <a:p>
            <a:r>
              <a:rPr lang="en-US" sz="3800" dirty="0"/>
              <a:t>Leading on from what fry said about the </a:t>
            </a:r>
            <a:r>
              <a:rPr lang="en-US" sz="3800" b="1" dirty="0"/>
              <a:t>teacher</a:t>
            </a:r>
            <a:r>
              <a:rPr lang="en-US" sz="3800" dirty="0"/>
              <a:t> facilitating the learning, Black et al state that the teacher is now free to intervene when necessary</a:t>
            </a:r>
          </a:p>
          <a:p>
            <a:r>
              <a:rPr lang="en-US" sz="3800" dirty="0"/>
              <a:t>This method of assessment also has social benefits as it encourages co-operation and collaboration between pupils</a:t>
            </a:r>
          </a:p>
          <a:p>
            <a:r>
              <a:rPr lang="en-US" sz="3800" dirty="0"/>
              <a:t>It is a formative approach to education by which students can gradually improve</a:t>
            </a:r>
          </a:p>
          <a:p>
            <a:r>
              <a:rPr lang="en-US" sz="3800" dirty="0"/>
              <a:t>This suggests both </a:t>
            </a:r>
            <a:r>
              <a:rPr lang="en-US" sz="3800" b="1" dirty="0"/>
              <a:t>teachers</a:t>
            </a:r>
            <a:r>
              <a:rPr lang="en-US" sz="3800" dirty="0"/>
              <a:t> and pupils can benefit from </a:t>
            </a:r>
            <a:r>
              <a:rPr lang="en-US" sz="3800" b="1" dirty="0"/>
              <a:t>peer assessment  </a:t>
            </a:r>
          </a:p>
          <a:p>
            <a:pPr marL="0" indent="0">
              <a:buNone/>
            </a:pPr>
            <a:endParaRPr lang="en-US" dirty="0"/>
          </a:p>
        </p:txBody>
      </p:sp>
    </p:spTree>
    <p:extLst>
      <p:ext uri="{BB962C8B-B14F-4D97-AF65-F5344CB8AC3E}">
        <p14:creationId xmlns:p14="http://schemas.microsoft.com/office/powerpoint/2010/main" val="2446497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CB4B602E-50D4-7F4D-A391-47DC3177FA37}"/>
              </a:ext>
            </a:extLst>
          </p:cNvPr>
          <p:cNvSpPr>
            <a:spLocks noGrp="1"/>
          </p:cNvSpPr>
          <p:nvPr>
            <p:ph type="title"/>
          </p:nvPr>
        </p:nvSpPr>
        <p:spPr>
          <a:xfrm>
            <a:off x="1490145" y="2376862"/>
            <a:ext cx="2640646" cy="2104273"/>
          </a:xfrm>
          <a:noFill/>
        </p:spPr>
        <p:txBody>
          <a:bodyPr>
            <a:normAutofit/>
          </a:bodyPr>
          <a:lstStyle/>
          <a:p>
            <a:pPr algn="ctr"/>
            <a:r>
              <a:rPr lang="en-US" sz="3000">
                <a:solidFill>
                  <a:srgbClr val="FFFFFF"/>
                </a:solidFill>
              </a:rPr>
              <a:t>Drawbacks of peer assessment </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27D8A66-7DC0-4C38-8108-66235E92D244}"/>
              </a:ext>
            </a:extLst>
          </p:cNvPr>
          <p:cNvGraphicFramePr>
            <a:graphicFrameLocks noGrp="1"/>
          </p:cNvGraphicFramePr>
          <p:nvPr>
            <p:ph idx="1"/>
            <p:extLst>
              <p:ext uri="{D42A27DB-BD31-4B8C-83A1-F6EECF244321}">
                <p14:modId xmlns:p14="http://schemas.microsoft.com/office/powerpoint/2010/main" val="1357947821"/>
              </p:ext>
            </p:extLst>
          </p:nvPr>
        </p:nvGraphicFramePr>
        <p:xfrm>
          <a:off x="5617886" y="628650"/>
          <a:ext cx="5605739" cy="593820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25911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D62DC-8046-C34A-A338-DB42BA22D79C}"/>
              </a:ext>
            </a:extLst>
          </p:cNvPr>
          <p:cNvSpPr>
            <a:spLocks noGrp="1"/>
          </p:cNvSpPr>
          <p:nvPr>
            <p:ph type="title"/>
          </p:nvPr>
        </p:nvSpPr>
        <p:spPr>
          <a:xfrm>
            <a:off x="0" y="0"/>
            <a:ext cx="11670030" cy="1609344"/>
          </a:xfrm>
        </p:spPr>
        <p:txBody>
          <a:bodyPr/>
          <a:lstStyle/>
          <a:p>
            <a:r>
              <a:rPr lang="en-US" dirty="0"/>
              <a:t>Methods of peer assessment/ feedback </a:t>
            </a:r>
          </a:p>
        </p:txBody>
      </p:sp>
      <p:sp>
        <p:nvSpPr>
          <p:cNvPr id="3" name="Content Placeholder 2">
            <a:extLst>
              <a:ext uri="{FF2B5EF4-FFF2-40B4-BE49-F238E27FC236}">
                <a16:creationId xmlns:a16="http://schemas.microsoft.com/office/drawing/2014/main" id="{114B22A2-457A-1E44-A4CB-047546A03909}"/>
              </a:ext>
            </a:extLst>
          </p:cNvPr>
          <p:cNvSpPr>
            <a:spLocks noGrp="1"/>
          </p:cNvSpPr>
          <p:nvPr>
            <p:ph idx="1"/>
          </p:nvPr>
        </p:nvSpPr>
        <p:spPr>
          <a:xfrm>
            <a:off x="0" y="1261872"/>
            <a:ext cx="10058400" cy="347472"/>
          </a:xfrm>
        </p:spPr>
        <p:txBody>
          <a:bodyPr>
            <a:normAutofit lnSpcReduction="10000"/>
          </a:bodyPr>
          <a:lstStyle/>
          <a:p>
            <a:r>
              <a:rPr lang="en-US" dirty="0"/>
              <a:t>The first method of peer assessment is through </a:t>
            </a:r>
            <a:r>
              <a:rPr lang="en-US" b="1" dirty="0"/>
              <a:t>feedback sheets</a:t>
            </a:r>
          </a:p>
        </p:txBody>
      </p:sp>
      <p:pic>
        <p:nvPicPr>
          <p:cNvPr id="4" name="Picture 3">
            <a:extLst>
              <a:ext uri="{FF2B5EF4-FFF2-40B4-BE49-F238E27FC236}">
                <a16:creationId xmlns:a16="http://schemas.microsoft.com/office/drawing/2014/main" id="{F4860013-DE4B-314A-B52F-44CDF2E01DDD}"/>
              </a:ext>
            </a:extLst>
          </p:cNvPr>
          <p:cNvPicPr>
            <a:picLocks noChangeAspect="1"/>
          </p:cNvPicPr>
          <p:nvPr/>
        </p:nvPicPr>
        <p:blipFill>
          <a:blip r:embed="rId2"/>
          <a:stretch>
            <a:fillRect/>
          </a:stretch>
        </p:blipFill>
        <p:spPr>
          <a:xfrm>
            <a:off x="385763" y="1908809"/>
            <a:ext cx="6840982" cy="3223261"/>
          </a:xfrm>
          <a:prstGeom prst="rect">
            <a:avLst/>
          </a:prstGeom>
        </p:spPr>
      </p:pic>
      <p:sp>
        <p:nvSpPr>
          <p:cNvPr id="5" name="TextBox 4">
            <a:extLst>
              <a:ext uri="{FF2B5EF4-FFF2-40B4-BE49-F238E27FC236}">
                <a16:creationId xmlns:a16="http://schemas.microsoft.com/office/drawing/2014/main" id="{18325515-D5B9-2B40-AAD0-7A85F1CBED73}"/>
              </a:ext>
            </a:extLst>
          </p:cNvPr>
          <p:cNvSpPr txBox="1"/>
          <p:nvPr/>
        </p:nvSpPr>
        <p:spPr>
          <a:xfrm>
            <a:off x="497204" y="5226796"/>
            <a:ext cx="1243013" cy="369332"/>
          </a:xfrm>
          <a:prstGeom prst="rect">
            <a:avLst/>
          </a:prstGeom>
          <a:noFill/>
        </p:spPr>
        <p:txBody>
          <a:bodyPr wrap="square" rtlCol="0">
            <a:spAutoFit/>
          </a:bodyPr>
          <a:lstStyle/>
          <a:p>
            <a:r>
              <a:rPr lang="en-US" dirty="0"/>
              <a:t>(</a:t>
            </a:r>
            <a:r>
              <a:rPr lang="en-US" dirty="0" err="1"/>
              <a:t>tes.com</a:t>
            </a:r>
            <a:r>
              <a:rPr lang="en-US" dirty="0"/>
              <a:t>)</a:t>
            </a:r>
          </a:p>
        </p:txBody>
      </p:sp>
      <p:sp>
        <p:nvSpPr>
          <p:cNvPr id="6" name="TextBox 5">
            <a:extLst>
              <a:ext uri="{FF2B5EF4-FFF2-40B4-BE49-F238E27FC236}">
                <a16:creationId xmlns:a16="http://schemas.microsoft.com/office/drawing/2014/main" id="{3EB95688-6C24-374D-9695-957C169AB042}"/>
              </a:ext>
            </a:extLst>
          </p:cNvPr>
          <p:cNvSpPr txBox="1"/>
          <p:nvPr/>
        </p:nvSpPr>
        <p:spPr>
          <a:xfrm>
            <a:off x="7429500" y="1908810"/>
            <a:ext cx="4414838" cy="4247317"/>
          </a:xfrm>
          <a:prstGeom prst="rect">
            <a:avLst/>
          </a:prstGeom>
          <a:noFill/>
        </p:spPr>
        <p:txBody>
          <a:bodyPr wrap="square" rtlCol="0">
            <a:spAutoFit/>
          </a:bodyPr>
          <a:lstStyle/>
          <a:p>
            <a:r>
              <a:rPr lang="en-US" dirty="0" err="1"/>
              <a:t>Tes</a:t>
            </a:r>
            <a:r>
              <a:rPr lang="en-US" dirty="0"/>
              <a:t> offer exemplar sheets which students can fill out with their feedback on another students work </a:t>
            </a:r>
          </a:p>
          <a:p>
            <a:endParaRPr lang="en-US" dirty="0"/>
          </a:p>
          <a:p>
            <a:r>
              <a:rPr lang="en-US" dirty="0"/>
              <a:t>Sheets are available for all ages of students </a:t>
            </a:r>
          </a:p>
          <a:p>
            <a:endParaRPr lang="en-US" dirty="0"/>
          </a:p>
          <a:p>
            <a:r>
              <a:rPr lang="en-US" dirty="0"/>
              <a:t>This is a creative and visual way of peer assessment as students can analyze and comment on where the work could be improved </a:t>
            </a:r>
          </a:p>
          <a:p>
            <a:endParaRPr lang="en-US" dirty="0"/>
          </a:p>
          <a:p>
            <a:r>
              <a:rPr lang="en-US" dirty="0"/>
              <a:t>Rather than just giving a piece of work a grade students can receive constructive praise and criticism </a:t>
            </a:r>
          </a:p>
        </p:txBody>
      </p:sp>
    </p:spTree>
    <p:extLst>
      <p:ext uri="{BB962C8B-B14F-4D97-AF65-F5344CB8AC3E}">
        <p14:creationId xmlns:p14="http://schemas.microsoft.com/office/powerpoint/2010/main" val="3630910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ell phone&#13;&#10;&#13;&#10;Description automatically generated">
            <a:extLst>
              <a:ext uri="{FF2B5EF4-FFF2-40B4-BE49-F238E27FC236}">
                <a16:creationId xmlns:a16="http://schemas.microsoft.com/office/drawing/2014/main" id="{5C0129E8-17E2-2340-9583-A2D3D4E13BBC}"/>
              </a:ext>
            </a:extLst>
          </p:cNvPr>
          <p:cNvPicPr>
            <a:picLocks noChangeAspect="1"/>
          </p:cNvPicPr>
          <p:nvPr/>
        </p:nvPicPr>
        <p:blipFill rotWithShape="1">
          <a:blip r:embed="rId2">
            <a:extLst>
              <a:ext uri="{28A0092B-C50C-407E-A947-70E740481C1C}">
                <a14:useLocalDpi xmlns:a14="http://schemas.microsoft.com/office/drawing/2010/main" val="0"/>
              </a:ext>
            </a:extLst>
          </a:blip>
          <a:srcRect r="382" b="5452"/>
          <a:stretch/>
        </p:blipFill>
        <p:spPr>
          <a:xfrm>
            <a:off x="620503" y="0"/>
            <a:ext cx="10577614" cy="5740654"/>
          </a:xfrm>
          <a:prstGeom prst="rect">
            <a:avLst/>
          </a:prstGeom>
        </p:spPr>
      </p:pic>
      <p:sp>
        <p:nvSpPr>
          <p:cNvPr id="10" name="TextBox 9">
            <a:extLst>
              <a:ext uri="{FF2B5EF4-FFF2-40B4-BE49-F238E27FC236}">
                <a16:creationId xmlns:a16="http://schemas.microsoft.com/office/drawing/2014/main" id="{2FFDE384-FED4-2840-8F7D-5391959E40FE}"/>
              </a:ext>
            </a:extLst>
          </p:cNvPr>
          <p:cNvSpPr txBox="1"/>
          <p:nvPr/>
        </p:nvSpPr>
        <p:spPr>
          <a:xfrm>
            <a:off x="331470" y="6251432"/>
            <a:ext cx="5577840" cy="369332"/>
          </a:xfrm>
          <a:prstGeom prst="rect">
            <a:avLst/>
          </a:prstGeom>
          <a:noFill/>
        </p:spPr>
        <p:txBody>
          <a:bodyPr wrap="square" rtlCol="0">
            <a:spAutoFit/>
          </a:bodyPr>
          <a:lstStyle/>
          <a:p>
            <a:r>
              <a:rPr lang="en-US" dirty="0"/>
              <a:t>(See Handout, Example of Feedback Sheet)</a:t>
            </a:r>
          </a:p>
        </p:txBody>
      </p:sp>
    </p:spTree>
    <p:extLst>
      <p:ext uri="{BB962C8B-B14F-4D97-AF65-F5344CB8AC3E}">
        <p14:creationId xmlns:p14="http://schemas.microsoft.com/office/powerpoint/2010/main" val="2937381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8824C-32E1-1B40-BEA0-F461D216967E}"/>
              </a:ext>
            </a:extLst>
          </p:cNvPr>
          <p:cNvSpPr>
            <a:spLocks noGrp="1"/>
          </p:cNvSpPr>
          <p:nvPr>
            <p:ph type="title"/>
          </p:nvPr>
        </p:nvSpPr>
        <p:spPr>
          <a:xfrm>
            <a:off x="4970109" y="484632"/>
            <a:ext cx="6730277" cy="1609344"/>
          </a:xfrm>
          <a:ln>
            <a:noFill/>
          </a:ln>
        </p:spPr>
        <p:txBody>
          <a:bodyPr>
            <a:normAutofit/>
          </a:bodyPr>
          <a:lstStyle/>
          <a:p>
            <a:r>
              <a:rPr lang="en-US" dirty="0"/>
              <a:t>Three stars and a wish </a:t>
            </a:r>
          </a:p>
        </p:txBody>
      </p:sp>
      <p:sp>
        <p:nvSpPr>
          <p:cNvPr id="3" name="Content Placeholder 2">
            <a:extLst>
              <a:ext uri="{FF2B5EF4-FFF2-40B4-BE49-F238E27FC236}">
                <a16:creationId xmlns:a16="http://schemas.microsoft.com/office/drawing/2014/main" id="{A0EA6D13-4B12-6640-91FE-4FCBED9FD683}"/>
              </a:ext>
            </a:extLst>
          </p:cNvPr>
          <p:cNvSpPr>
            <a:spLocks noGrp="1"/>
          </p:cNvSpPr>
          <p:nvPr>
            <p:ph idx="1"/>
          </p:nvPr>
        </p:nvSpPr>
        <p:spPr>
          <a:xfrm>
            <a:off x="4970109" y="2121408"/>
            <a:ext cx="6730276" cy="4050792"/>
          </a:xfrm>
        </p:spPr>
        <p:txBody>
          <a:bodyPr>
            <a:normAutofit/>
          </a:bodyPr>
          <a:lstStyle/>
          <a:p>
            <a:r>
              <a:rPr lang="en-US" sz="2400" dirty="0"/>
              <a:t>The three stars and a wish assessment method works perfectly for peer assessment </a:t>
            </a:r>
          </a:p>
          <a:p>
            <a:r>
              <a:rPr lang="en-US" sz="2400" dirty="0"/>
              <a:t>The first three stars refer to ways in which the student has excelled in the piece of work (e.g. great use of punctuation) </a:t>
            </a:r>
          </a:p>
          <a:p>
            <a:r>
              <a:rPr lang="en-US" sz="2400" dirty="0"/>
              <a:t>The wish refers to a way in which they could improve next time (e.g. better use of paragraphs)</a:t>
            </a:r>
          </a:p>
          <a:p>
            <a:r>
              <a:rPr lang="en-US" sz="2400" dirty="0"/>
              <a:t>These can be tailored to suit the </a:t>
            </a:r>
            <a:r>
              <a:rPr lang="en-US" sz="2400"/>
              <a:t>year group.</a:t>
            </a:r>
            <a:endParaRPr lang="en-US" sz="2400" dirty="0"/>
          </a:p>
          <a:p>
            <a:r>
              <a:rPr lang="en-US" sz="2400" dirty="0"/>
              <a:t>(Dyer 2012) </a:t>
            </a:r>
          </a:p>
        </p:txBody>
      </p:sp>
      <p:pic>
        <p:nvPicPr>
          <p:cNvPr id="4" name="Picture 3" descr="A screenshot of a cell phone&#13;&#10;&#13;&#10;Description automatically generated">
            <a:extLst>
              <a:ext uri="{FF2B5EF4-FFF2-40B4-BE49-F238E27FC236}">
                <a16:creationId xmlns:a16="http://schemas.microsoft.com/office/drawing/2014/main" id="{8B854E46-90C1-6B4F-BDBD-1399A177A1F1}"/>
              </a:ext>
            </a:extLst>
          </p:cNvPr>
          <p:cNvPicPr>
            <a:picLocks noChangeAspect="1"/>
          </p:cNvPicPr>
          <p:nvPr/>
        </p:nvPicPr>
        <p:blipFill rotWithShape="1">
          <a:blip r:embed="rId2"/>
          <a:srcRect r="5894"/>
          <a:stretch/>
        </p:blipFill>
        <p:spPr>
          <a:xfrm>
            <a:off x="3344" y="10"/>
            <a:ext cx="4646726" cy="6857990"/>
          </a:xfrm>
          <a:prstGeom prst="rect">
            <a:avLst/>
          </a:prstGeom>
        </p:spPr>
      </p:pic>
    </p:spTree>
    <p:extLst>
      <p:ext uri="{BB962C8B-B14F-4D97-AF65-F5344CB8AC3E}">
        <p14:creationId xmlns:p14="http://schemas.microsoft.com/office/powerpoint/2010/main" val="1498756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E4180-A349-1345-8C04-EADC35D172B0}"/>
              </a:ext>
            </a:extLst>
          </p:cNvPr>
          <p:cNvSpPr>
            <a:spLocks noGrp="1"/>
          </p:cNvSpPr>
          <p:nvPr>
            <p:ph type="title"/>
          </p:nvPr>
        </p:nvSpPr>
        <p:spPr/>
        <p:txBody>
          <a:bodyPr/>
          <a:lstStyle/>
          <a:p>
            <a:r>
              <a:rPr lang="en-US" dirty="0"/>
              <a:t>Why peer assessment over other </a:t>
            </a:r>
            <a:r>
              <a:rPr lang="en-US" dirty="0" err="1"/>
              <a:t>afl</a:t>
            </a:r>
            <a:r>
              <a:rPr lang="en-US" dirty="0"/>
              <a:t> strategies?</a:t>
            </a:r>
          </a:p>
        </p:txBody>
      </p:sp>
      <p:sp>
        <p:nvSpPr>
          <p:cNvPr id="3" name="Content Placeholder 2">
            <a:extLst>
              <a:ext uri="{FF2B5EF4-FFF2-40B4-BE49-F238E27FC236}">
                <a16:creationId xmlns:a16="http://schemas.microsoft.com/office/drawing/2014/main" id="{36CD2BD5-6D02-B046-8427-62ED8C005C19}"/>
              </a:ext>
            </a:extLst>
          </p:cNvPr>
          <p:cNvSpPr>
            <a:spLocks noGrp="1"/>
          </p:cNvSpPr>
          <p:nvPr>
            <p:ph idx="1"/>
          </p:nvPr>
        </p:nvSpPr>
        <p:spPr>
          <a:xfrm>
            <a:off x="1069848" y="2121408"/>
            <a:ext cx="5026152" cy="4050792"/>
          </a:xfrm>
        </p:spPr>
        <p:txBody>
          <a:bodyPr/>
          <a:lstStyle/>
          <a:p>
            <a:r>
              <a:rPr lang="en-US" sz="2400" dirty="0"/>
              <a:t>Another method of assessment for learning is questioning/ direct questioning </a:t>
            </a:r>
          </a:p>
          <a:p>
            <a:r>
              <a:rPr lang="en-US" sz="2400" dirty="0"/>
              <a:t>Direct questioning allows any teacher to assess a child's understanding of a certain topic states Boyd (2015)</a:t>
            </a:r>
          </a:p>
          <a:p>
            <a:r>
              <a:rPr lang="en-US" sz="2400" dirty="0"/>
              <a:t>Direct questioning also allows teachers to gain input from children who would not usually contribute voluntarily</a:t>
            </a:r>
          </a:p>
          <a:p>
            <a:endParaRPr lang="en-US" b="1" dirty="0"/>
          </a:p>
        </p:txBody>
      </p:sp>
      <p:sp>
        <p:nvSpPr>
          <p:cNvPr id="4" name="TextBox 3">
            <a:extLst>
              <a:ext uri="{FF2B5EF4-FFF2-40B4-BE49-F238E27FC236}">
                <a16:creationId xmlns:a16="http://schemas.microsoft.com/office/drawing/2014/main" id="{ADC303C6-42BE-464A-BC63-52E403D20C65}"/>
              </a:ext>
            </a:extLst>
          </p:cNvPr>
          <p:cNvSpPr txBox="1"/>
          <p:nvPr/>
        </p:nvSpPr>
        <p:spPr>
          <a:xfrm>
            <a:off x="6892290" y="1720840"/>
            <a:ext cx="4606290" cy="4801314"/>
          </a:xfrm>
          <a:prstGeom prst="rect">
            <a:avLst/>
          </a:prstGeom>
          <a:noFill/>
        </p:spPr>
        <p:txBody>
          <a:bodyPr wrap="square" rtlCol="0">
            <a:spAutoFit/>
          </a:bodyPr>
          <a:lstStyle/>
          <a:p>
            <a:r>
              <a:rPr lang="en-US" sz="2400" b="1" dirty="0"/>
              <a:t>HOWEVER</a:t>
            </a:r>
          </a:p>
          <a:p>
            <a:r>
              <a:rPr lang="en-US" sz="2400" dirty="0"/>
              <a:t>Being directly selected in front of the whole class can lead to embarrassment and a decrease in self-esteem, especially if the question is answered incorrectly </a:t>
            </a:r>
          </a:p>
          <a:p>
            <a:endParaRPr lang="en-US" sz="2400" dirty="0"/>
          </a:p>
          <a:p>
            <a:r>
              <a:rPr lang="en-US" sz="2400" dirty="0"/>
              <a:t>Therefore peer assessment is much more effective – it is not anonymous but is more private than direct questioning </a:t>
            </a:r>
          </a:p>
          <a:p>
            <a:endParaRPr lang="en-US" dirty="0"/>
          </a:p>
        </p:txBody>
      </p:sp>
      <p:cxnSp>
        <p:nvCxnSpPr>
          <p:cNvPr id="6" name="Straight Connector 5">
            <a:extLst>
              <a:ext uri="{FF2B5EF4-FFF2-40B4-BE49-F238E27FC236}">
                <a16:creationId xmlns:a16="http://schemas.microsoft.com/office/drawing/2014/main" id="{A475EF5E-6AE4-F449-A518-47F39C605C9A}"/>
              </a:ext>
            </a:extLst>
          </p:cNvPr>
          <p:cNvCxnSpPr>
            <a:cxnSpLocks/>
          </p:cNvCxnSpPr>
          <p:nvPr/>
        </p:nvCxnSpPr>
        <p:spPr>
          <a:xfrm>
            <a:off x="6240780" y="1720840"/>
            <a:ext cx="0" cy="480131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9084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CB8779-EFBE-B84B-83C3-AAF8C78C5609}"/>
              </a:ext>
            </a:extLst>
          </p:cNvPr>
          <p:cNvSpPr>
            <a:spLocks noGrp="1"/>
          </p:cNvSpPr>
          <p:nvPr>
            <p:ph idx="1"/>
          </p:nvPr>
        </p:nvSpPr>
        <p:spPr>
          <a:xfrm>
            <a:off x="556260" y="1428750"/>
            <a:ext cx="5445252" cy="5257800"/>
          </a:xfrm>
        </p:spPr>
        <p:txBody>
          <a:bodyPr/>
          <a:lstStyle/>
          <a:p>
            <a:r>
              <a:rPr lang="en-US" sz="2400" dirty="0" err="1"/>
              <a:t>Shatri</a:t>
            </a:r>
            <a:r>
              <a:rPr lang="en-US" sz="2400" dirty="0"/>
              <a:t> &amp; Naser (2018) state self assessment is collecting information about yourself and reflecting upon it </a:t>
            </a:r>
          </a:p>
          <a:p>
            <a:r>
              <a:rPr lang="en-US" sz="2400" dirty="0"/>
              <a:t>Example of this is marking a test </a:t>
            </a:r>
            <a:r>
              <a:rPr lang="en-US" sz="2400" b="1" dirty="0"/>
              <a:t>you</a:t>
            </a:r>
            <a:r>
              <a:rPr lang="en-US" sz="2400" dirty="0"/>
              <a:t> have completed </a:t>
            </a:r>
          </a:p>
          <a:p>
            <a:r>
              <a:rPr lang="en-US" sz="2400" dirty="0"/>
              <a:t>It it very private, no one needs to know how you have performed other than the teacher</a:t>
            </a:r>
          </a:p>
          <a:p>
            <a:r>
              <a:rPr lang="en-US" sz="2400" dirty="0"/>
              <a:t>Teacher is also left free to facilitate the learning </a:t>
            </a:r>
          </a:p>
          <a:p>
            <a:endParaRPr lang="en-US" b="1" dirty="0"/>
          </a:p>
        </p:txBody>
      </p:sp>
      <p:sp>
        <p:nvSpPr>
          <p:cNvPr id="4" name="TextBox 3">
            <a:extLst>
              <a:ext uri="{FF2B5EF4-FFF2-40B4-BE49-F238E27FC236}">
                <a16:creationId xmlns:a16="http://schemas.microsoft.com/office/drawing/2014/main" id="{20879344-85D0-1C4A-BC7F-12FF6C5C63A1}"/>
              </a:ext>
            </a:extLst>
          </p:cNvPr>
          <p:cNvSpPr txBox="1"/>
          <p:nvPr/>
        </p:nvSpPr>
        <p:spPr>
          <a:xfrm>
            <a:off x="6823710" y="1200150"/>
            <a:ext cx="4812030" cy="2954655"/>
          </a:xfrm>
          <a:prstGeom prst="rect">
            <a:avLst/>
          </a:prstGeom>
          <a:noFill/>
        </p:spPr>
        <p:txBody>
          <a:bodyPr wrap="square" rtlCol="0">
            <a:spAutoFit/>
          </a:bodyPr>
          <a:lstStyle/>
          <a:p>
            <a:r>
              <a:rPr lang="en-US" sz="2400" b="1" dirty="0"/>
              <a:t>However</a:t>
            </a:r>
            <a:r>
              <a:rPr lang="en-US" sz="2400" dirty="0"/>
              <a:t> </a:t>
            </a:r>
          </a:p>
          <a:p>
            <a:r>
              <a:rPr lang="en-US" sz="2400" dirty="0"/>
              <a:t>Peers are more likely to be more honest – Much easier to lie if marking your own work </a:t>
            </a:r>
          </a:p>
          <a:p>
            <a:endParaRPr lang="en-US" sz="2400" dirty="0"/>
          </a:p>
          <a:p>
            <a:r>
              <a:rPr lang="en-US" sz="2400" dirty="0"/>
              <a:t>Peer assessment allows you to learn from peers’ work</a:t>
            </a:r>
          </a:p>
          <a:p>
            <a:endParaRPr lang="en-US" dirty="0"/>
          </a:p>
        </p:txBody>
      </p:sp>
      <p:sp>
        <p:nvSpPr>
          <p:cNvPr id="5" name="TextBox 4">
            <a:extLst>
              <a:ext uri="{FF2B5EF4-FFF2-40B4-BE49-F238E27FC236}">
                <a16:creationId xmlns:a16="http://schemas.microsoft.com/office/drawing/2014/main" id="{938261A5-DD21-4C49-B557-862CC44E510D}"/>
              </a:ext>
            </a:extLst>
          </p:cNvPr>
          <p:cNvSpPr txBox="1"/>
          <p:nvPr/>
        </p:nvSpPr>
        <p:spPr>
          <a:xfrm>
            <a:off x="1120140" y="377190"/>
            <a:ext cx="10252710" cy="584775"/>
          </a:xfrm>
          <a:prstGeom prst="rect">
            <a:avLst/>
          </a:prstGeom>
          <a:noFill/>
        </p:spPr>
        <p:txBody>
          <a:bodyPr wrap="square" rtlCol="0">
            <a:spAutoFit/>
          </a:bodyPr>
          <a:lstStyle/>
          <a:p>
            <a:r>
              <a:rPr lang="en-US" sz="3200" b="1" dirty="0"/>
              <a:t>Peer Assessment Rather Than Self Assessment </a:t>
            </a:r>
          </a:p>
        </p:txBody>
      </p:sp>
      <p:pic>
        <p:nvPicPr>
          <p:cNvPr id="2" name="Picture 1">
            <a:extLst>
              <a:ext uri="{FF2B5EF4-FFF2-40B4-BE49-F238E27FC236}">
                <a16:creationId xmlns:a16="http://schemas.microsoft.com/office/drawing/2014/main" id="{8542DF74-357A-4445-94D3-51D7CE2D071F}"/>
              </a:ext>
            </a:extLst>
          </p:cNvPr>
          <p:cNvPicPr>
            <a:picLocks noChangeAspect="1"/>
          </p:cNvPicPr>
          <p:nvPr/>
        </p:nvPicPr>
        <p:blipFill rotWithShape="1">
          <a:blip r:embed="rId2"/>
          <a:srcRect t="8333" r="1765" b="8834"/>
          <a:stretch/>
        </p:blipFill>
        <p:spPr>
          <a:xfrm>
            <a:off x="7474980" y="3867210"/>
            <a:ext cx="2328151" cy="2099061"/>
          </a:xfrm>
          <a:prstGeom prst="rect">
            <a:avLst/>
          </a:prstGeom>
        </p:spPr>
      </p:pic>
      <p:sp>
        <p:nvSpPr>
          <p:cNvPr id="6" name="TextBox 5">
            <a:extLst>
              <a:ext uri="{FF2B5EF4-FFF2-40B4-BE49-F238E27FC236}">
                <a16:creationId xmlns:a16="http://schemas.microsoft.com/office/drawing/2014/main" id="{65FB7420-19ED-8E4E-A370-C1CDB498BE26}"/>
              </a:ext>
            </a:extLst>
          </p:cNvPr>
          <p:cNvSpPr txBox="1"/>
          <p:nvPr/>
        </p:nvSpPr>
        <p:spPr>
          <a:xfrm>
            <a:off x="6995160" y="6057900"/>
            <a:ext cx="4640580" cy="523220"/>
          </a:xfrm>
          <a:prstGeom prst="rect">
            <a:avLst/>
          </a:prstGeom>
          <a:noFill/>
        </p:spPr>
        <p:txBody>
          <a:bodyPr wrap="square" rtlCol="0">
            <a:spAutoFit/>
          </a:bodyPr>
          <a:lstStyle/>
          <a:p>
            <a:r>
              <a:rPr lang="en-US" sz="1400" dirty="0"/>
              <a:t>(Google Images, https://</a:t>
            </a:r>
            <a:r>
              <a:rPr lang="en-US" sz="1400" dirty="0" err="1"/>
              <a:t>www.dreamstime.com</a:t>
            </a:r>
            <a:r>
              <a:rPr lang="en-US" sz="1400" dirty="0"/>
              <a:t>/stock-images-pencil-marking-right-image203021040)</a:t>
            </a:r>
            <a:endParaRPr lang="en-US" dirty="0"/>
          </a:p>
        </p:txBody>
      </p:sp>
      <p:cxnSp>
        <p:nvCxnSpPr>
          <p:cNvPr id="8" name="Straight Connector 7">
            <a:extLst>
              <a:ext uri="{FF2B5EF4-FFF2-40B4-BE49-F238E27FC236}">
                <a16:creationId xmlns:a16="http://schemas.microsoft.com/office/drawing/2014/main" id="{A1A2BBE6-ACEA-064E-A56E-3196E8440DD9}"/>
              </a:ext>
            </a:extLst>
          </p:cNvPr>
          <p:cNvCxnSpPr>
            <a:cxnSpLocks/>
          </p:cNvCxnSpPr>
          <p:nvPr/>
        </p:nvCxnSpPr>
        <p:spPr>
          <a:xfrm>
            <a:off x="6275070" y="1200150"/>
            <a:ext cx="0" cy="528066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452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99403-825F-164D-BEAC-D3270FE18893}"/>
              </a:ext>
            </a:extLst>
          </p:cNvPr>
          <p:cNvSpPr>
            <a:spLocks noGrp="1"/>
          </p:cNvSpPr>
          <p:nvPr>
            <p:ph type="title"/>
          </p:nvPr>
        </p:nvSpPr>
        <p:spPr/>
        <p:txBody>
          <a:bodyPr/>
          <a:lstStyle/>
          <a:p>
            <a:r>
              <a:rPr lang="en-US" dirty="0"/>
              <a:t>Barriers to implementing peer assessment in secondary schools</a:t>
            </a:r>
          </a:p>
        </p:txBody>
      </p:sp>
      <p:sp>
        <p:nvSpPr>
          <p:cNvPr id="3" name="Content Placeholder 2">
            <a:extLst>
              <a:ext uri="{FF2B5EF4-FFF2-40B4-BE49-F238E27FC236}">
                <a16:creationId xmlns:a16="http://schemas.microsoft.com/office/drawing/2014/main" id="{3EB0375B-FC9C-4744-BA90-C8A38569F264}"/>
              </a:ext>
            </a:extLst>
          </p:cNvPr>
          <p:cNvSpPr>
            <a:spLocks noGrp="1"/>
          </p:cNvSpPr>
          <p:nvPr>
            <p:ph idx="1"/>
          </p:nvPr>
        </p:nvSpPr>
        <p:spPr/>
        <p:txBody>
          <a:bodyPr>
            <a:normAutofit fontScale="92500" lnSpcReduction="20000"/>
          </a:bodyPr>
          <a:lstStyle/>
          <a:p>
            <a:r>
              <a:rPr lang="en-GB" sz="2400" dirty="0" err="1"/>
              <a:t>Zamri</a:t>
            </a:r>
            <a:r>
              <a:rPr lang="en-GB" sz="2400" dirty="0"/>
              <a:t> </a:t>
            </a:r>
            <a:r>
              <a:rPr lang="en-GB" sz="2400" dirty="0" err="1"/>
              <a:t>Khairani</a:t>
            </a:r>
            <a:r>
              <a:rPr lang="en-GB" sz="2400" dirty="0"/>
              <a:t>, (2017) states the barriers to implementing formative peer assessment in secondary schools;</a:t>
            </a:r>
          </a:p>
          <a:p>
            <a:r>
              <a:rPr lang="en-GB" sz="2400" b="1" dirty="0"/>
              <a:t>Time Consuming </a:t>
            </a:r>
            <a:r>
              <a:rPr lang="en-GB" sz="2400" dirty="0"/>
              <a:t>– It is a very time consuming process implementing assessment strategies and there is not enough time to sacrifice</a:t>
            </a:r>
          </a:p>
          <a:p>
            <a:r>
              <a:rPr lang="en-GB" sz="2400" dirty="0"/>
              <a:t>It is also time consuming having students mark each others work</a:t>
            </a:r>
          </a:p>
          <a:p>
            <a:endParaRPr lang="en-GB" sz="2400" b="1" dirty="0"/>
          </a:p>
          <a:p>
            <a:r>
              <a:rPr lang="en-GB" sz="2400" b="1" dirty="0"/>
              <a:t>Exam Culture </a:t>
            </a:r>
            <a:r>
              <a:rPr lang="en-GB" sz="2400" dirty="0"/>
              <a:t>– Britain has a very summative exam based culture, changing to formative assessment within the classroom is not an easy fix to this. Children will still have summative assessments they must take part in e.g. GCSE</a:t>
            </a:r>
          </a:p>
          <a:p>
            <a:r>
              <a:rPr lang="en-GB" sz="2400" b="1" dirty="0"/>
              <a:t>Formative – </a:t>
            </a:r>
            <a:r>
              <a:rPr lang="en-GB" sz="2400" dirty="0"/>
              <a:t>Cannot show the school’s achievement as well as summative assessment (OECD 2005)</a:t>
            </a:r>
            <a:endParaRPr lang="en-GB" sz="2400" b="1" dirty="0"/>
          </a:p>
          <a:p>
            <a:endParaRPr lang="en-GB" sz="2400" b="1" dirty="0"/>
          </a:p>
          <a:p>
            <a:endParaRPr lang="en-GB" sz="2400" b="1" dirty="0"/>
          </a:p>
          <a:p>
            <a:endParaRPr lang="en-US" dirty="0"/>
          </a:p>
          <a:p>
            <a:pPr marL="0" indent="0">
              <a:buNone/>
            </a:pPr>
            <a:endParaRPr lang="en-US" dirty="0"/>
          </a:p>
        </p:txBody>
      </p:sp>
    </p:spTree>
    <p:extLst>
      <p:ext uri="{BB962C8B-B14F-4D97-AF65-F5344CB8AC3E}">
        <p14:creationId xmlns:p14="http://schemas.microsoft.com/office/powerpoint/2010/main" val="50493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EEF44-08E5-3544-9AF0-882B85506B00}"/>
              </a:ext>
            </a:extLst>
          </p:cNvPr>
          <p:cNvSpPr>
            <a:spLocks noGrp="1"/>
          </p:cNvSpPr>
          <p:nvPr>
            <p:ph type="title"/>
          </p:nvPr>
        </p:nvSpPr>
        <p:spPr>
          <a:xfrm>
            <a:off x="1069848" y="242316"/>
            <a:ext cx="10058400" cy="1609344"/>
          </a:xfrm>
        </p:spPr>
        <p:txBody>
          <a:bodyPr/>
          <a:lstStyle/>
          <a:p>
            <a:r>
              <a:rPr lang="en-US" dirty="0"/>
              <a:t>In Conclusion…. </a:t>
            </a:r>
          </a:p>
        </p:txBody>
      </p:sp>
      <p:sp>
        <p:nvSpPr>
          <p:cNvPr id="3" name="Content Placeholder 2">
            <a:extLst>
              <a:ext uri="{FF2B5EF4-FFF2-40B4-BE49-F238E27FC236}">
                <a16:creationId xmlns:a16="http://schemas.microsoft.com/office/drawing/2014/main" id="{FFA76152-CF20-C549-AFA6-527E2E14A849}"/>
              </a:ext>
            </a:extLst>
          </p:cNvPr>
          <p:cNvSpPr>
            <a:spLocks noGrp="1"/>
          </p:cNvSpPr>
          <p:nvPr>
            <p:ph idx="1"/>
          </p:nvPr>
        </p:nvSpPr>
        <p:spPr>
          <a:xfrm>
            <a:off x="1069848" y="2121408"/>
            <a:ext cx="10058400" cy="4494276"/>
          </a:xfrm>
        </p:spPr>
        <p:txBody>
          <a:bodyPr>
            <a:normAutofit lnSpcReduction="10000"/>
          </a:bodyPr>
          <a:lstStyle/>
          <a:p>
            <a:r>
              <a:rPr lang="en-US" sz="2400" dirty="0"/>
              <a:t>Peer assessment is a very effective, formative method of assessment for learning </a:t>
            </a:r>
          </a:p>
          <a:p>
            <a:r>
              <a:rPr lang="en-US" sz="2400" dirty="0"/>
              <a:t>The benefits massively outweigh the possible downfalls mentioned </a:t>
            </a:r>
          </a:p>
          <a:p>
            <a:r>
              <a:rPr lang="en-US" sz="2400" dirty="0"/>
              <a:t>It is also a realistic strategy – Although it will take time to implement, it could be done and does not cost a significant amount </a:t>
            </a:r>
          </a:p>
          <a:p>
            <a:endParaRPr lang="en-US" sz="2400" dirty="0"/>
          </a:p>
          <a:p>
            <a:pPr marL="0" indent="0">
              <a:buNone/>
            </a:pPr>
            <a:r>
              <a:rPr lang="en-US" sz="2400" b="1" dirty="0"/>
              <a:t>However</a:t>
            </a:r>
          </a:p>
          <a:p>
            <a:pPr marL="0" indent="0">
              <a:buNone/>
            </a:pPr>
            <a:r>
              <a:rPr lang="en-US" sz="2400" dirty="0"/>
              <a:t>Barriers such as the time taken to implement this strategy need to be addressed </a:t>
            </a:r>
          </a:p>
          <a:p>
            <a:pPr marL="0" indent="0">
              <a:buNone/>
            </a:pPr>
            <a:r>
              <a:rPr lang="en-US" sz="2400" dirty="0"/>
              <a:t>Children cannot be giving up important time in education in order to implement new assessment strategies </a:t>
            </a:r>
          </a:p>
          <a:p>
            <a:endParaRPr lang="en-US" dirty="0"/>
          </a:p>
        </p:txBody>
      </p:sp>
      <p:pic>
        <p:nvPicPr>
          <p:cNvPr id="4" name="Picture 3">
            <a:extLst>
              <a:ext uri="{FF2B5EF4-FFF2-40B4-BE49-F238E27FC236}">
                <a16:creationId xmlns:a16="http://schemas.microsoft.com/office/drawing/2014/main" id="{FD42FFE6-6B0F-CE41-917D-0CFB8D217DE8}"/>
              </a:ext>
            </a:extLst>
          </p:cNvPr>
          <p:cNvPicPr>
            <a:picLocks noChangeAspect="1"/>
          </p:cNvPicPr>
          <p:nvPr/>
        </p:nvPicPr>
        <p:blipFill>
          <a:blip r:embed="rId2"/>
          <a:stretch>
            <a:fillRect/>
          </a:stretch>
        </p:blipFill>
        <p:spPr>
          <a:xfrm>
            <a:off x="9010650" y="-27432"/>
            <a:ext cx="2865120" cy="2148840"/>
          </a:xfrm>
          <a:prstGeom prst="rect">
            <a:avLst/>
          </a:prstGeom>
        </p:spPr>
      </p:pic>
    </p:spTree>
    <p:extLst>
      <p:ext uri="{BB962C8B-B14F-4D97-AF65-F5344CB8AC3E}">
        <p14:creationId xmlns:p14="http://schemas.microsoft.com/office/powerpoint/2010/main" val="17932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A71E0-915A-F54B-AD77-A3E92922ED86}"/>
              </a:ext>
            </a:extLst>
          </p:cNvPr>
          <p:cNvSpPr>
            <a:spLocks noGrp="1"/>
          </p:cNvSpPr>
          <p:nvPr>
            <p:ph type="title"/>
          </p:nvPr>
        </p:nvSpPr>
        <p:spPr>
          <a:xfrm>
            <a:off x="2865120" y="2624328"/>
            <a:ext cx="10058400" cy="1609344"/>
          </a:xfrm>
        </p:spPr>
        <p:txBody>
          <a:bodyPr>
            <a:normAutofit/>
          </a:bodyPr>
          <a:lstStyle/>
          <a:p>
            <a:r>
              <a:rPr lang="en-US" sz="8800" dirty="0"/>
              <a:t>Any questions?</a:t>
            </a:r>
          </a:p>
        </p:txBody>
      </p:sp>
      <p:pic>
        <p:nvPicPr>
          <p:cNvPr id="3" name="Picture 2">
            <a:extLst>
              <a:ext uri="{FF2B5EF4-FFF2-40B4-BE49-F238E27FC236}">
                <a16:creationId xmlns:a16="http://schemas.microsoft.com/office/drawing/2014/main" id="{041296AB-C4F2-324E-84D0-8C93A1C37863}"/>
              </a:ext>
            </a:extLst>
          </p:cNvPr>
          <p:cNvPicPr>
            <a:picLocks noChangeAspect="1"/>
          </p:cNvPicPr>
          <p:nvPr/>
        </p:nvPicPr>
        <p:blipFill>
          <a:blip r:embed="rId3"/>
          <a:stretch>
            <a:fillRect/>
          </a:stretch>
        </p:blipFill>
        <p:spPr>
          <a:xfrm>
            <a:off x="-173990" y="0"/>
            <a:ext cx="3134360" cy="2350770"/>
          </a:xfrm>
          <a:prstGeom prst="rect">
            <a:avLst/>
          </a:prstGeom>
        </p:spPr>
      </p:pic>
      <p:pic>
        <p:nvPicPr>
          <p:cNvPr id="4" name="Picture 3">
            <a:extLst>
              <a:ext uri="{FF2B5EF4-FFF2-40B4-BE49-F238E27FC236}">
                <a16:creationId xmlns:a16="http://schemas.microsoft.com/office/drawing/2014/main" id="{7F5BE62D-B897-5A45-B51E-A49B0E02C815}"/>
              </a:ext>
            </a:extLst>
          </p:cNvPr>
          <p:cNvPicPr>
            <a:picLocks noChangeAspect="1"/>
          </p:cNvPicPr>
          <p:nvPr/>
        </p:nvPicPr>
        <p:blipFill>
          <a:blip r:embed="rId3"/>
          <a:stretch>
            <a:fillRect/>
          </a:stretch>
        </p:blipFill>
        <p:spPr>
          <a:xfrm>
            <a:off x="-90170" y="4602480"/>
            <a:ext cx="3134360" cy="2350770"/>
          </a:xfrm>
          <a:prstGeom prst="rect">
            <a:avLst/>
          </a:prstGeom>
        </p:spPr>
      </p:pic>
      <p:pic>
        <p:nvPicPr>
          <p:cNvPr id="5" name="Picture 4">
            <a:extLst>
              <a:ext uri="{FF2B5EF4-FFF2-40B4-BE49-F238E27FC236}">
                <a16:creationId xmlns:a16="http://schemas.microsoft.com/office/drawing/2014/main" id="{FB7E7BF1-567D-DC47-8D46-20FC8FFAF479}"/>
              </a:ext>
            </a:extLst>
          </p:cNvPr>
          <p:cNvPicPr>
            <a:picLocks noChangeAspect="1"/>
          </p:cNvPicPr>
          <p:nvPr/>
        </p:nvPicPr>
        <p:blipFill>
          <a:blip r:embed="rId3"/>
          <a:stretch>
            <a:fillRect/>
          </a:stretch>
        </p:blipFill>
        <p:spPr>
          <a:xfrm>
            <a:off x="10017760" y="-95250"/>
            <a:ext cx="3134360" cy="2350770"/>
          </a:xfrm>
          <a:prstGeom prst="rect">
            <a:avLst/>
          </a:prstGeom>
        </p:spPr>
      </p:pic>
      <p:pic>
        <p:nvPicPr>
          <p:cNvPr id="6" name="Picture 5">
            <a:extLst>
              <a:ext uri="{FF2B5EF4-FFF2-40B4-BE49-F238E27FC236}">
                <a16:creationId xmlns:a16="http://schemas.microsoft.com/office/drawing/2014/main" id="{D7C977E5-000E-0447-B641-D2145E181A20}"/>
              </a:ext>
            </a:extLst>
          </p:cNvPr>
          <p:cNvPicPr>
            <a:picLocks noChangeAspect="1"/>
          </p:cNvPicPr>
          <p:nvPr/>
        </p:nvPicPr>
        <p:blipFill>
          <a:blip r:embed="rId3"/>
          <a:stretch>
            <a:fillRect/>
          </a:stretch>
        </p:blipFill>
        <p:spPr>
          <a:xfrm>
            <a:off x="10105390" y="4572000"/>
            <a:ext cx="3134360" cy="2350770"/>
          </a:xfrm>
          <a:prstGeom prst="rect">
            <a:avLst/>
          </a:prstGeom>
        </p:spPr>
      </p:pic>
    </p:spTree>
    <p:extLst>
      <p:ext uri="{BB962C8B-B14F-4D97-AF65-F5344CB8AC3E}">
        <p14:creationId xmlns:p14="http://schemas.microsoft.com/office/powerpoint/2010/main" val="3719563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80DFE-F8F9-D645-8A7F-56D3F81332BB}"/>
              </a:ext>
            </a:extLst>
          </p:cNvPr>
          <p:cNvSpPr>
            <a:spLocks noGrp="1"/>
          </p:cNvSpPr>
          <p:nvPr>
            <p:ph type="title"/>
          </p:nvPr>
        </p:nvSpPr>
        <p:spPr>
          <a:xfrm>
            <a:off x="0" y="59436"/>
            <a:ext cx="7783830" cy="557784"/>
          </a:xfrm>
        </p:spPr>
        <p:txBody>
          <a:bodyPr>
            <a:normAutofit fontScale="90000"/>
          </a:bodyPr>
          <a:lstStyle/>
          <a:p>
            <a:r>
              <a:rPr lang="en-US" dirty="0"/>
              <a:t>Reference list </a:t>
            </a:r>
          </a:p>
        </p:txBody>
      </p:sp>
      <p:sp>
        <p:nvSpPr>
          <p:cNvPr id="3" name="Content Placeholder 2">
            <a:extLst>
              <a:ext uri="{FF2B5EF4-FFF2-40B4-BE49-F238E27FC236}">
                <a16:creationId xmlns:a16="http://schemas.microsoft.com/office/drawing/2014/main" id="{40E03ABC-8B9B-9947-9E9E-89EF5AE23C89}"/>
              </a:ext>
            </a:extLst>
          </p:cNvPr>
          <p:cNvSpPr>
            <a:spLocks noGrp="1"/>
          </p:cNvSpPr>
          <p:nvPr>
            <p:ph idx="1"/>
          </p:nvPr>
        </p:nvSpPr>
        <p:spPr>
          <a:xfrm>
            <a:off x="0" y="617220"/>
            <a:ext cx="12070080" cy="5724144"/>
          </a:xfrm>
        </p:spPr>
        <p:txBody>
          <a:bodyPr>
            <a:noAutofit/>
          </a:bodyPr>
          <a:lstStyle/>
          <a:p>
            <a:r>
              <a:rPr lang="en-GB" sz="1050" dirty="0"/>
              <a:t>Black, P., Harrison, C., Lee, C., Marshall, B. and </a:t>
            </a:r>
            <a:r>
              <a:rPr lang="en-GB" sz="1050" dirty="0" err="1"/>
              <a:t>Wiliam</a:t>
            </a:r>
            <a:r>
              <a:rPr lang="en-GB" sz="1050" dirty="0"/>
              <a:t>, D. (2004) Working Inside the Black Box: Assessment For Learning in the Classroom. </a:t>
            </a:r>
            <a:r>
              <a:rPr lang="en-GB" sz="1050" i="1" dirty="0"/>
              <a:t>Phi Delta </a:t>
            </a:r>
            <a:r>
              <a:rPr lang="en-GB" sz="1050" i="1" dirty="0" err="1"/>
              <a:t>Kappan</a:t>
            </a:r>
            <a:r>
              <a:rPr lang="en-GB" sz="1050" dirty="0"/>
              <a:t>. 86 (1), pp. 8-21.</a:t>
            </a:r>
          </a:p>
          <a:p>
            <a:r>
              <a:rPr lang="en-GB" sz="1050" dirty="0"/>
              <a:t>Black, P. and William, D. (1998) Inside the Black Box: Raising Standards Through Classroom Assessment. </a:t>
            </a:r>
            <a:r>
              <a:rPr lang="en-GB" sz="1050" i="1" dirty="0"/>
              <a:t>Phi Delta Kappa</a:t>
            </a:r>
            <a:r>
              <a:rPr lang="en-GB" sz="1050" dirty="0"/>
              <a:t>., pp. 1-12.</a:t>
            </a:r>
          </a:p>
          <a:p>
            <a:r>
              <a:rPr lang="en-GB" sz="1050" dirty="0"/>
              <a:t>Blanchard, J. (2009) </a:t>
            </a:r>
            <a:r>
              <a:rPr lang="en-GB" sz="1050" i="1" dirty="0"/>
              <a:t>Teaching, Learning and Assessment</a:t>
            </a:r>
            <a:r>
              <a:rPr lang="en-GB" sz="1050" dirty="0"/>
              <a:t>. 1st ed. Maidenhead: Open University Press.</a:t>
            </a:r>
          </a:p>
          <a:p>
            <a:r>
              <a:rPr lang="en-GB" sz="1050" dirty="0"/>
              <a:t>Bloxham, S. and West, A. (2004) Understanding the Rules of the Game: Marking Peer Assessment as a Medium For Developing Students' Conceptions of Assessment. </a:t>
            </a:r>
            <a:r>
              <a:rPr lang="en-GB" sz="1050" i="1" dirty="0"/>
              <a:t>Assessment &amp; Evaluation in Higher Education</a:t>
            </a:r>
            <a:r>
              <a:rPr lang="en-GB" sz="1050" dirty="0"/>
              <a:t>. 29 (6), pp. 721-734.</a:t>
            </a:r>
          </a:p>
          <a:p>
            <a:r>
              <a:rPr lang="en-GB" sz="1050" dirty="0"/>
              <a:t>Boyd, M. (2015) Relationship Between Teacher Questioning and Student Talk in One Elementary Ell Classroom. </a:t>
            </a:r>
            <a:r>
              <a:rPr lang="en-GB" sz="1050" i="1" dirty="0"/>
              <a:t>Journal of Literacy Research</a:t>
            </a:r>
            <a:r>
              <a:rPr lang="en-GB" sz="1050" dirty="0"/>
              <a:t>. 47 (3), pp. 370-405.</a:t>
            </a:r>
          </a:p>
          <a:p>
            <a:r>
              <a:rPr lang="en-GB" sz="1050" dirty="0"/>
              <a:t>Davies, P. and , (2006) Peer Assessment: Judging the Quality of Students' Work by Comments Rather Than Marks. </a:t>
            </a:r>
            <a:r>
              <a:rPr lang="en-GB" sz="1050" i="1" dirty="0"/>
              <a:t>Innovations in Education &amp; Teaching International</a:t>
            </a:r>
            <a:r>
              <a:rPr lang="en-GB" sz="1050" dirty="0"/>
              <a:t>. 43 (1), pp. 69-83</a:t>
            </a:r>
          </a:p>
          <a:p>
            <a:r>
              <a:rPr lang="en-GB" sz="1050" dirty="0"/>
              <a:t>Dyer, K (2012) </a:t>
            </a:r>
            <a:r>
              <a:rPr lang="en-GB" sz="1050" dirty="0" err="1"/>
              <a:t>nwea</a:t>
            </a:r>
            <a:r>
              <a:rPr lang="en-GB" sz="1050" dirty="0"/>
              <a:t>, Classroom Techniques: Formative Assessment Idea Number Six, </a:t>
            </a:r>
            <a:r>
              <a:rPr lang="en-GB" sz="1050" dirty="0">
                <a:hlinkClick r:id="rId2"/>
              </a:rPr>
              <a:t>https://www.nwea.org/blog/2012/classroom-techniques-formative-assessment-idea-number-six/2stars-wish1-thumb/</a:t>
            </a:r>
            <a:r>
              <a:rPr lang="en-GB" sz="1050" dirty="0"/>
              <a:t>  [accessed 8 February 2019]</a:t>
            </a:r>
          </a:p>
          <a:p>
            <a:r>
              <a:rPr lang="en-GB" sz="1050" dirty="0"/>
              <a:t>English, R., Brookes, T., Avery, K., </a:t>
            </a:r>
            <a:r>
              <a:rPr lang="en-GB" sz="1050" dirty="0" err="1"/>
              <a:t>Blazeby</a:t>
            </a:r>
            <a:r>
              <a:rPr lang="en-GB" sz="1050" dirty="0"/>
              <a:t>, J. and Ben-</a:t>
            </a:r>
            <a:r>
              <a:rPr lang="en-GB" sz="1050" dirty="0" err="1"/>
              <a:t>shlomo</a:t>
            </a:r>
            <a:r>
              <a:rPr lang="en-GB" sz="1050" dirty="0"/>
              <a:t>, Y. (2006) The Effectiveness and Reliability of Peer-marking in First-year Medical Students. </a:t>
            </a:r>
            <a:r>
              <a:rPr lang="en-GB" sz="1050" i="1" dirty="0"/>
              <a:t>Medical Education</a:t>
            </a:r>
            <a:r>
              <a:rPr lang="en-GB" sz="1050" dirty="0"/>
              <a:t>. 40 (10), pp. 965-973.</a:t>
            </a:r>
          </a:p>
          <a:p>
            <a:r>
              <a:rPr lang="en-GB" sz="1050" dirty="0"/>
              <a:t>Fry, S. (2006) Implementation and Evaluation of Peer Marking in Higher Education. </a:t>
            </a:r>
            <a:r>
              <a:rPr lang="en-GB" sz="1050" i="1" dirty="0"/>
              <a:t>Assessment and Evaluation in Higher Education</a:t>
            </a:r>
            <a:r>
              <a:rPr lang="en-GB" sz="1050" dirty="0"/>
              <a:t>. 15 (3), pp. 177-189.</a:t>
            </a:r>
          </a:p>
          <a:p>
            <a:r>
              <a:rPr lang="en-GB" sz="1050" dirty="0" err="1"/>
              <a:t>Gueldenzoph</a:t>
            </a:r>
            <a:r>
              <a:rPr lang="en-GB" sz="1050" dirty="0"/>
              <a:t>, L. and May, G. (2002) Collaborative Peer Evaluation: Best Practices For Group Member Assessments. </a:t>
            </a:r>
            <a:r>
              <a:rPr lang="en-GB" sz="1050" i="1" dirty="0"/>
              <a:t>Business Communication Quarterly</a:t>
            </a:r>
            <a:r>
              <a:rPr lang="en-GB" sz="1050" dirty="0"/>
              <a:t>. 65 (1), pp. 9-21.</a:t>
            </a:r>
          </a:p>
          <a:p>
            <a:r>
              <a:rPr lang="en-GB" sz="1050" dirty="0"/>
              <a:t>OECD authors, 2005, OECD, Policy Brief, Formative Assessment: Improving Learning in Secondary Classrooms,   </a:t>
            </a:r>
            <a:r>
              <a:rPr lang="en-GB" sz="1050" dirty="0">
                <a:hlinkClick r:id="rId3"/>
              </a:rPr>
              <a:t>http://www.oecd.org/education/ceri/35661078.pdf</a:t>
            </a:r>
            <a:r>
              <a:rPr lang="en-GB" sz="1050" dirty="0"/>
              <a:t>  </a:t>
            </a:r>
            <a:r>
              <a:rPr lang="en-GB" sz="1050" dirty="0">
                <a:hlinkClick r:id="rId2"/>
              </a:rPr>
              <a:t>/</a:t>
            </a:r>
            <a:r>
              <a:rPr lang="en-GB" sz="1050" dirty="0"/>
              <a:t>  [accessed 8 February 2019]</a:t>
            </a:r>
          </a:p>
          <a:p>
            <a:r>
              <a:rPr lang="en-GB" sz="1050" dirty="0" err="1"/>
              <a:t>Orsmond</a:t>
            </a:r>
            <a:r>
              <a:rPr lang="en-GB" sz="1050" dirty="0"/>
              <a:t>, P et al (1996) The Importance of Marking Criteria in the Use of Peer Assessment. </a:t>
            </a:r>
            <a:r>
              <a:rPr lang="en-GB" sz="1050" i="1" dirty="0"/>
              <a:t>Assessment and Evaluation in Higher Education</a:t>
            </a:r>
            <a:r>
              <a:rPr lang="en-GB" sz="1050" dirty="0"/>
              <a:t>. 21 (3), pp. 239-250.</a:t>
            </a:r>
          </a:p>
          <a:p>
            <a:r>
              <a:rPr lang="en-GB" sz="1100" dirty="0" err="1"/>
              <a:t>Shatri</a:t>
            </a:r>
            <a:r>
              <a:rPr lang="en-GB" sz="1100" dirty="0"/>
              <a:t>, Z. and Naser, Z. (2018) Perceptions of Students and Teachers About the Forms and Student Self-assessment Activities in the Classroom During the Formative Assessment. </a:t>
            </a:r>
            <a:r>
              <a:rPr lang="en-GB" sz="1100" i="1" dirty="0"/>
              <a:t>Journal of Social Studies Education Research</a:t>
            </a:r>
            <a:r>
              <a:rPr lang="en-GB" sz="1100" dirty="0"/>
              <a:t>. 9 (2), pp. 28-47.</a:t>
            </a:r>
          </a:p>
          <a:p>
            <a:r>
              <a:rPr lang="en-GB" sz="1050" dirty="0"/>
              <a:t>Teach Primary authors (2011) Teach Primary, Using peer assessment in the primary classroom, </a:t>
            </a:r>
            <a:r>
              <a:rPr lang="en-GB" sz="1050" dirty="0">
                <a:hlinkClick r:id="rId4"/>
              </a:rPr>
              <a:t>https://www.teachprimary.com/learning_resources/view/using-peer-assessment-in-the-primary-classroom</a:t>
            </a:r>
            <a:r>
              <a:rPr lang="en-GB" sz="1050" dirty="0"/>
              <a:t> [accessed 8 February 2019]</a:t>
            </a:r>
          </a:p>
          <a:p>
            <a:r>
              <a:rPr lang="en-GB" sz="1050" dirty="0" err="1"/>
              <a:t>Tes</a:t>
            </a:r>
            <a:r>
              <a:rPr lang="en-GB" sz="1050" dirty="0"/>
              <a:t> authors, </a:t>
            </a:r>
            <a:r>
              <a:rPr lang="en-GB" sz="1050" dirty="0" err="1"/>
              <a:t>Tes</a:t>
            </a:r>
            <a:r>
              <a:rPr lang="en-GB" sz="1050" dirty="0"/>
              <a:t>, Resources, </a:t>
            </a:r>
            <a:r>
              <a:rPr lang="en-GB" sz="1050" dirty="0">
                <a:hlinkClick r:id="rId5"/>
              </a:rPr>
              <a:t>https://www.tes.com/resources/search/?q=Peer-assessment</a:t>
            </a:r>
            <a:r>
              <a:rPr lang="en-GB" sz="1050" dirty="0"/>
              <a:t> [accessed 8 February 2019]</a:t>
            </a:r>
          </a:p>
          <a:p>
            <a:r>
              <a:rPr lang="en-GB" sz="1100" dirty="0"/>
              <a:t>Wainwright, N., Goodway, J., Whitehead, M., Williams, A. and Kirk, D. (2018) Laying the Foundations For Physical Literacy in Wales: The Contribution of the Foundation Phase to the Development of Physical Literacy. </a:t>
            </a:r>
            <a:r>
              <a:rPr lang="en-GB" sz="1100" i="1" dirty="0"/>
              <a:t>Physical Education &amp; Sport Pedagogy</a:t>
            </a:r>
            <a:r>
              <a:rPr lang="en-GB" sz="1100" dirty="0"/>
              <a:t>. 23 (4), pp. 431-440.</a:t>
            </a:r>
          </a:p>
          <a:p>
            <a:r>
              <a:rPr lang="en-GB" sz="1100" dirty="0"/>
              <a:t>William, D. (2011) What Is Assessment For Learning?. </a:t>
            </a:r>
            <a:r>
              <a:rPr lang="en-GB" sz="1100" i="1" dirty="0"/>
              <a:t>Studies in Educational Evaluation</a:t>
            </a:r>
            <a:r>
              <a:rPr lang="en-GB" sz="1100" dirty="0"/>
              <a:t>. 37 (1), pp. 3-14.</a:t>
            </a:r>
          </a:p>
          <a:p>
            <a:r>
              <a:rPr lang="en-GB" sz="1100" dirty="0" err="1"/>
              <a:t>Zamri</a:t>
            </a:r>
            <a:r>
              <a:rPr lang="en-GB" sz="1100" dirty="0"/>
              <a:t> </a:t>
            </a:r>
            <a:r>
              <a:rPr lang="en-GB" sz="1100" dirty="0" err="1"/>
              <a:t>Khairani</a:t>
            </a:r>
            <a:r>
              <a:rPr lang="en-GB" sz="1100" dirty="0"/>
              <a:t>, A. (2017) Reviewing the Challenges of Implementing Formative Assessment in Asia: The Need For a Professional Development Program. </a:t>
            </a:r>
            <a:r>
              <a:rPr lang="en-GB" sz="1100" i="1" dirty="0"/>
              <a:t>Journal of Social Science Studies</a:t>
            </a:r>
            <a:r>
              <a:rPr lang="en-GB" sz="1100" dirty="0"/>
              <a:t> [online]. 4 (1), pp. 160-169. [Accessed 12 February 2019].</a:t>
            </a:r>
            <a:endParaRPr lang="en-US" sz="1100" dirty="0"/>
          </a:p>
        </p:txBody>
      </p:sp>
    </p:spTree>
    <p:extLst>
      <p:ext uri="{BB962C8B-B14F-4D97-AF65-F5344CB8AC3E}">
        <p14:creationId xmlns:p14="http://schemas.microsoft.com/office/powerpoint/2010/main" val="564815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{7E5515C2-8DB5-E942-87B3-4F889652055F}tf10001070</Template>
  <TotalTime>1391</TotalTime>
  <Words>1433</Words>
  <Application>Microsoft Macintosh PowerPoint</Application>
  <PresentationFormat>Widescreen</PresentationFormat>
  <Paragraphs>128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Calibri</vt:lpstr>
      <vt:lpstr>Rockwell</vt:lpstr>
      <vt:lpstr>Rockwell Condensed</vt:lpstr>
      <vt:lpstr>Rockwell Extra Bold</vt:lpstr>
      <vt:lpstr>Wingdings</vt:lpstr>
      <vt:lpstr>Wood Type</vt:lpstr>
      <vt:lpstr>Assessment and evaluation in education Assessment for learning   </vt:lpstr>
      <vt:lpstr>What will be discussed </vt:lpstr>
      <vt:lpstr>Assessment for learning </vt:lpstr>
      <vt:lpstr>Four main strategies for afl</vt:lpstr>
      <vt:lpstr>Peer assessment </vt:lpstr>
      <vt:lpstr>Why is this appropriate for secondary aged children? </vt:lpstr>
      <vt:lpstr>PowerPoint Presentation</vt:lpstr>
      <vt:lpstr>Benefits of peer assessment </vt:lpstr>
      <vt:lpstr>PowerPoint Presentation</vt:lpstr>
      <vt:lpstr>Drawbacks of peer assessment </vt:lpstr>
      <vt:lpstr>Methods of peer assessment/ feedback </vt:lpstr>
      <vt:lpstr>PowerPoint Presentation</vt:lpstr>
      <vt:lpstr>Three stars and a wish </vt:lpstr>
      <vt:lpstr>Why peer assessment over other afl strategies?</vt:lpstr>
      <vt:lpstr>PowerPoint Presentation</vt:lpstr>
      <vt:lpstr>Barriers to implementing peer assessment in secondary schools</vt:lpstr>
      <vt:lpstr>In Conclusion…. </vt:lpstr>
      <vt:lpstr>Any questions?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in education Assessment for learning   </dc:title>
  <dc:creator>Alexander Deighton (P149462)</dc:creator>
  <cp:lastModifiedBy>Alexander Deighton (P149462)</cp:lastModifiedBy>
  <cp:revision>48</cp:revision>
  <dcterms:created xsi:type="dcterms:W3CDTF">2019-02-15T11:32:13Z</dcterms:created>
  <dcterms:modified xsi:type="dcterms:W3CDTF">2019-02-19T15:17:29Z</dcterms:modified>
</cp:coreProperties>
</file>