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4"/>
  </p:notesMasterIdLst>
  <p:sldIdLst>
    <p:sldId id="256" r:id="rId2"/>
    <p:sldId id="257" r:id="rId3"/>
    <p:sldId id="258" r:id="rId4"/>
    <p:sldId id="259" r:id="rId5"/>
    <p:sldId id="260" r:id="rId6"/>
    <p:sldId id="272" r:id="rId7"/>
    <p:sldId id="275" r:id="rId8"/>
    <p:sldId id="263" r:id="rId9"/>
    <p:sldId id="264" r:id="rId10"/>
    <p:sldId id="286" r:id="rId11"/>
    <p:sldId id="268" r:id="rId12"/>
    <p:sldId id="313" r:id="rId13"/>
    <p:sldId id="305" r:id="rId14"/>
    <p:sldId id="307" r:id="rId15"/>
    <p:sldId id="290" r:id="rId16"/>
    <p:sldId id="280" r:id="rId17"/>
    <p:sldId id="302" r:id="rId18"/>
    <p:sldId id="270" r:id="rId19"/>
    <p:sldId id="271" r:id="rId20"/>
    <p:sldId id="311" r:id="rId21"/>
    <p:sldId id="306" r:id="rId22"/>
    <p:sldId id="309" r:id="rId2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4483E86-23A0-5EC8-AE92-D0294761304D}" v="169" dt="2025-10-12T09:41:51.33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288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jna Azad (2232143)" userId="S::2232143@student.uwtsd.ac.uk::8fefac42-f8b3-40bb-be3e-4ea8a8b4f8c6" providerId="AD" clId="Web-{D4483E86-23A0-5EC8-AE92-D0294761304D}"/>
    <pc:docChg chg="modSld">
      <pc:chgData name="Shajna Azad (2232143)" userId="S::2232143@student.uwtsd.ac.uk::8fefac42-f8b3-40bb-be3e-4ea8a8b4f8c6" providerId="AD" clId="Web-{D4483E86-23A0-5EC8-AE92-D0294761304D}" dt="2025-10-12T09:41:51.330" v="172" actId="20577"/>
      <pc:docMkLst>
        <pc:docMk/>
      </pc:docMkLst>
      <pc:sldChg chg="modSp">
        <pc:chgData name="Shajna Azad (2232143)" userId="S::2232143@student.uwtsd.ac.uk::8fefac42-f8b3-40bb-be3e-4ea8a8b4f8c6" providerId="AD" clId="Web-{D4483E86-23A0-5EC8-AE92-D0294761304D}" dt="2025-10-12T09:31:37.034" v="57" actId="20577"/>
        <pc:sldMkLst>
          <pc:docMk/>
          <pc:sldMk cId="0" sldId="268"/>
        </pc:sldMkLst>
        <pc:spChg chg="mod">
          <ac:chgData name="Shajna Azad (2232143)" userId="S::2232143@student.uwtsd.ac.uk::8fefac42-f8b3-40bb-be3e-4ea8a8b4f8c6" providerId="AD" clId="Web-{D4483E86-23A0-5EC8-AE92-D0294761304D}" dt="2025-10-12T09:31:37.034" v="57" actId="20577"/>
          <ac:spMkLst>
            <pc:docMk/>
            <pc:sldMk cId="0" sldId="268"/>
            <ac:spMk id="2" creationId="{00000000-0000-0000-0000-000000000000}"/>
          </ac:spMkLst>
        </pc:spChg>
      </pc:sldChg>
      <pc:sldChg chg="modSp">
        <pc:chgData name="Shajna Azad (2232143)" userId="S::2232143@student.uwtsd.ac.uk::8fefac42-f8b3-40bb-be3e-4ea8a8b4f8c6" providerId="AD" clId="Web-{D4483E86-23A0-5EC8-AE92-D0294761304D}" dt="2025-10-12T09:41:51.330" v="172" actId="20577"/>
        <pc:sldMkLst>
          <pc:docMk/>
          <pc:sldMk cId="0" sldId="271"/>
        </pc:sldMkLst>
        <pc:spChg chg="mod">
          <ac:chgData name="Shajna Azad (2232143)" userId="S::2232143@student.uwtsd.ac.uk::8fefac42-f8b3-40bb-be3e-4ea8a8b4f8c6" providerId="AD" clId="Web-{D4483E86-23A0-5EC8-AE92-D0294761304D}" dt="2025-10-12T09:41:51.330" v="172" actId="20577"/>
          <ac:spMkLst>
            <pc:docMk/>
            <pc:sldMk cId="0" sldId="271"/>
            <ac:spMk id="3" creationId="{00000000-0000-0000-0000-000000000000}"/>
          </ac:spMkLst>
        </pc:spChg>
        <pc:spChg chg="mod">
          <ac:chgData name="Shajna Azad (2232143)" userId="S::2232143@student.uwtsd.ac.uk::8fefac42-f8b3-40bb-be3e-4ea8a8b4f8c6" providerId="AD" clId="Web-{D4483E86-23A0-5EC8-AE92-D0294761304D}" dt="2025-10-12T09:40:17.763" v="150" actId="20577"/>
          <ac:spMkLst>
            <pc:docMk/>
            <pc:sldMk cId="0" sldId="271"/>
            <ac:spMk id="8" creationId="{1B15ED52-F352-441B-82BF-E0EA34836D08}"/>
          </ac:spMkLst>
        </pc:spChg>
      </pc:sldChg>
      <pc:sldChg chg="modSp">
        <pc:chgData name="Shajna Azad (2232143)" userId="S::2232143@student.uwtsd.ac.uk::8fefac42-f8b3-40bb-be3e-4ea8a8b4f8c6" providerId="AD" clId="Web-{D4483E86-23A0-5EC8-AE92-D0294761304D}" dt="2025-10-12T09:36:23.322" v="112" actId="14100"/>
        <pc:sldMkLst>
          <pc:docMk/>
          <pc:sldMk cId="3240135696" sldId="311"/>
        </pc:sldMkLst>
        <pc:spChg chg="mod">
          <ac:chgData name="Shajna Azad (2232143)" userId="S::2232143@student.uwtsd.ac.uk::8fefac42-f8b3-40bb-be3e-4ea8a8b4f8c6" providerId="AD" clId="Web-{D4483E86-23A0-5EC8-AE92-D0294761304D}" dt="2025-10-12T09:36:23.322" v="112" actId="14100"/>
          <ac:spMkLst>
            <pc:docMk/>
            <pc:sldMk cId="3240135696" sldId="311"/>
            <ac:spMk id="3" creationId="{129CE34C-13FE-5D53-B1F6-48004A63C76E}"/>
          </ac:spMkLst>
        </pc:spChg>
      </pc:sldChg>
    </pc:docChg>
  </pc:docChgLst>
  <pc:docChgLst>
    <pc:chgData name="Shajna Azad (2232143)" userId="S::2232143@student.uwtsd.ac.uk::8fefac42-f8b3-40bb-be3e-4ea8a8b4f8c6" providerId="AD" clId="Web-{01B680E0-7DB3-160F-4966-6D88DB555EC1}"/>
    <pc:docChg chg="modSld">
      <pc:chgData name="Shajna Azad (2232143)" userId="S::2232143@student.uwtsd.ac.uk::8fefac42-f8b3-40bb-be3e-4ea8a8b4f8c6" providerId="AD" clId="Web-{01B680E0-7DB3-160F-4966-6D88DB555EC1}" dt="2025-10-05T20:21:13.820" v="118" actId="20577"/>
      <pc:docMkLst>
        <pc:docMk/>
      </pc:docMkLst>
      <pc:sldChg chg="modSp">
        <pc:chgData name="Shajna Azad (2232143)" userId="S::2232143@student.uwtsd.ac.uk::8fefac42-f8b3-40bb-be3e-4ea8a8b4f8c6" providerId="AD" clId="Web-{01B680E0-7DB3-160F-4966-6D88DB555EC1}" dt="2025-10-05T20:21:13.820" v="118" actId="20577"/>
        <pc:sldMkLst>
          <pc:docMk/>
          <pc:sldMk cId="4009822346" sldId="275"/>
        </pc:sldMkLst>
        <pc:spChg chg="mod">
          <ac:chgData name="Shajna Azad (2232143)" userId="S::2232143@student.uwtsd.ac.uk::8fefac42-f8b3-40bb-be3e-4ea8a8b4f8c6" providerId="AD" clId="Web-{01B680E0-7DB3-160F-4966-6D88DB555EC1}" dt="2025-10-05T20:21:13.820" v="118" actId="20577"/>
          <ac:spMkLst>
            <pc:docMk/>
            <pc:sldMk cId="4009822346" sldId="275"/>
            <ac:spMk id="6" creationId="{59237818-08DD-586E-1DBC-8DF0F9ED3D9F}"/>
          </ac:spMkLst>
        </pc:spChg>
        <pc:graphicFrameChg chg="mod">
          <ac:chgData name="Shajna Azad (2232143)" userId="S::2232143@student.uwtsd.ac.uk::8fefac42-f8b3-40bb-be3e-4ea8a8b4f8c6" providerId="AD" clId="Web-{01B680E0-7DB3-160F-4966-6D88DB555EC1}" dt="2025-10-05T20:18:12.842" v="1" actId="14100"/>
          <ac:graphicFrameMkLst>
            <pc:docMk/>
            <pc:sldMk cId="4009822346" sldId="275"/>
            <ac:graphicFrameMk id="8" creationId="{09AA3B1F-2CEC-E8F5-70DE-9D4E01A1A4C2}"/>
          </ac:graphicFrameMkLst>
        </pc:graphicFrameChg>
      </pc:sldChg>
    </pc:docChg>
  </pc:docChgLst>
  <pc:docChgLst>
    <pc:chgData name="Shajna Azad (2232143)" userId="S::2232143@student.uwtsd.ac.uk::8fefac42-f8b3-40bb-be3e-4ea8a8b4f8c6" providerId="AD" clId="Web-{BE9A1E86-531E-C71E-2F63-9AF1A1D2A7BC}"/>
    <pc:docChg chg="addSld delSld modSld sldOrd">
      <pc:chgData name="Shajna Azad (2232143)" userId="S::2232143@student.uwtsd.ac.uk::8fefac42-f8b3-40bb-be3e-4ea8a8b4f8c6" providerId="AD" clId="Web-{BE9A1E86-531E-C71E-2F63-9AF1A1D2A7BC}" dt="2025-10-09T21:43:07.408" v="312" actId="20577"/>
      <pc:docMkLst>
        <pc:docMk/>
      </pc:docMkLst>
      <pc:sldChg chg="modSp">
        <pc:chgData name="Shajna Azad (2232143)" userId="S::2232143@student.uwtsd.ac.uk::8fefac42-f8b3-40bb-be3e-4ea8a8b4f8c6" providerId="AD" clId="Web-{BE9A1E86-531E-C71E-2F63-9AF1A1D2A7BC}" dt="2025-10-09T21:43:07.408" v="312" actId="20577"/>
        <pc:sldMkLst>
          <pc:docMk/>
          <pc:sldMk cId="3240135696" sldId="311"/>
        </pc:sldMkLst>
        <pc:spChg chg="mod">
          <ac:chgData name="Shajna Azad (2232143)" userId="S::2232143@student.uwtsd.ac.uk::8fefac42-f8b3-40bb-be3e-4ea8a8b4f8c6" providerId="AD" clId="Web-{BE9A1E86-531E-C71E-2F63-9AF1A1D2A7BC}" dt="2025-10-09T21:43:07.408" v="312" actId="20577"/>
          <ac:spMkLst>
            <pc:docMk/>
            <pc:sldMk cId="3240135696" sldId="311"/>
            <ac:spMk id="3" creationId="{129CE34C-13FE-5D53-B1F6-48004A63C76E}"/>
          </ac:spMkLst>
        </pc:spChg>
      </pc:sldChg>
      <pc:sldChg chg="addSp delSp modSp new mod setBg setClrOvrMap">
        <pc:chgData name="Shajna Azad (2232143)" userId="S::2232143@student.uwtsd.ac.uk::8fefac42-f8b3-40bb-be3e-4ea8a8b4f8c6" providerId="AD" clId="Web-{BE9A1E86-531E-C71E-2F63-9AF1A1D2A7BC}" dt="2025-10-07T21:24:38.486" v="268" actId="20577"/>
        <pc:sldMkLst>
          <pc:docMk/>
          <pc:sldMk cId="2609568356" sldId="313"/>
        </pc:sldMkLst>
        <pc:spChg chg="mod">
          <ac:chgData name="Shajna Azad (2232143)" userId="S::2232143@student.uwtsd.ac.uk::8fefac42-f8b3-40bb-be3e-4ea8a8b4f8c6" providerId="AD" clId="Web-{BE9A1E86-531E-C71E-2F63-9AF1A1D2A7BC}" dt="2025-10-07T21:24:38.486" v="268" actId="20577"/>
          <ac:spMkLst>
            <pc:docMk/>
            <pc:sldMk cId="2609568356" sldId="313"/>
            <ac:spMk id="2" creationId="{19251D0C-C3F6-E818-A1B9-05F1FD85F944}"/>
          </ac:spMkLst>
        </pc:spChg>
        <pc:spChg chg="add">
          <ac:chgData name="Shajna Azad (2232143)" userId="S::2232143@student.uwtsd.ac.uk::8fefac42-f8b3-40bb-be3e-4ea8a8b4f8c6" providerId="AD" clId="Web-{BE9A1E86-531E-C71E-2F63-9AF1A1D2A7BC}" dt="2025-10-07T21:23:16.579" v="259"/>
          <ac:spMkLst>
            <pc:docMk/>
            <pc:sldMk cId="2609568356" sldId="313"/>
            <ac:spMk id="55" creationId="{4FFBEE45-F140-49D5-85EA-C78C24340B23}"/>
          </ac:spMkLst>
        </pc:spChg>
        <pc:graphicFrameChg chg="add del mod ord modGraphic">
          <ac:chgData name="Shajna Azad (2232143)" userId="S::2232143@student.uwtsd.ac.uk::8fefac42-f8b3-40bb-be3e-4ea8a8b4f8c6" providerId="AD" clId="Web-{BE9A1E86-531E-C71E-2F63-9AF1A1D2A7BC}" dt="2025-10-07T21:24:08.189" v="264" actId="1076"/>
          <ac:graphicFrameMkLst>
            <pc:docMk/>
            <pc:sldMk cId="2609568356" sldId="313"/>
            <ac:graphicFrameMk id="37" creationId="{A8979A71-8793-3324-E3C5-00B105B82177}"/>
          </ac:graphicFrameMkLst>
        </pc:graphicFrameChg>
        <pc:graphicFrameChg chg="add">
          <ac:chgData name="Shajna Azad (2232143)" userId="S::2232143@student.uwtsd.ac.uk::8fefac42-f8b3-40bb-be3e-4ea8a8b4f8c6" providerId="AD" clId="Web-{BE9A1E86-531E-C71E-2F63-9AF1A1D2A7BC}" dt="2025-10-07T21:23:56.970" v="263"/>
          <ac:graphicFrameMkLst>
            <pc:docMk/>
            <pc:sldMk cId="2609568356" sldId="313"/>
            <ac:graphicFrameMk id="57" creationId="{162CC72F-9B46-12BB-EC83-4E3064472A78}"/>
          </ac:graphicFrameMkLst>
        </pc:graphicFrameChg>
      </pc:sldChg>
    </pc:docChg>
  </pc:docChgLst>
  <pc:docChgLst>
    <pc:chgData name="Shajna Azad (2232143)" userId="S::2232143@student.uwtsd.ac.uk::8fefac42-f8b3-40bb-be3e-4ea8a8b4f8c6" providerId="AD" clId="Web-{875AFFA4-2F70-30A3-6277-8E10B10B3FDA}"/>
    <pc:docChg chg="addSld delSld modSld sldOrd">
      <pc:chgData name="Shajna Azad (2232143)" userId="S::2232143@student.uwtsd.ac.uk::8fefac42-f8b3-40bb-be3e-4ea8a8b4f8c6" providerId="AD" clId="Web-{875AFFA4-2F70-30A3-6277-8E10B10B3FDA}" dt="2025-10-09T21:32:54.460" v="161"/>
      <pc:docMkLst>
        <pc:docMk/>
      </pc:docMkLst>
      <pc:sldChg chg="modSp">
        <pc:chgData name="Shajna Azad (2232143)" userId="S::2232143@student.uwtsd.ac.uk::8fefac42-f8b3-40bb-be3e-4ea8a8b4f8c6" providerId="AD" clId="Web-{875AFFA4-2F70-30A3-6277-8E10B10B3FDA}" dt="2025-10-07T13:12:02.456" v="152" actId="20577"/>
        <pc:sldMkLst>
          <pc:docMk/>
          <pc:sldMk cId="0" sldId="268"/>
        </pc:sldMkLst>
        <pc:spChg chg="mod">
          <ac:chgData name="Shajna Azad (2232143)" userId="S::2232143@student.uwtsd.ac.uk::8fefac42-f8b3-40bb-be3e-4ea8a8b4f8c6" providerId="AD" clId="Web-{875AFFA4-2F70-30A3-6277-8E10B10B3FDA}" dt="2025-10-07T13:12:02.456" v="152" actId="20577"/>
          <ac:spMkLst>
            <pc:docMk/>
            <pc:sldMk cId="0" sldId="268"/>
            <ac:spMk id="2" creationId="{00000000-0000-0000-0000-000000000000}"/>
          </ac:spMkLst>
        </pc:spChg>
      </pc:sldChg>
      <pc:sldChg chg="modSp">
        <pc:chgData name="Shajna Azad (2232143)" userId="S::2232143@student.uwtsd.ac.uk::8fefac42-f8b3-40bb-be3e-4ea8a8b4f8c6" providerId="AD" clId="Web-{875AFFA4-2F70-30A3-6277-8E10B10B3FDA}" dt="2025-10-06T22:46:20.099" v="73"/>
        <pc:sldMkLst>
          <pc:docMk/>
          <pc:sldMk cId="4289697875" sldId="280"/>
        </pc:sldMkLst>
        <pc:graphicFrameChg chg="mod modGraphic">
          <ac:chgData name="Shajna Azad (2232143)" userId="S::2232143@student.uwtsd.ac.uk::8fefac42-f8b3-40bb-be3e-4ea8a8b4f8c6" providerId="AD" clId="Web-{875AFFA4-2F70-30A3-6277-8E10B10B3FDA}" dt="2025-10-06T22:46:20.099" v="73"/>
          <ac:graphicFrameMkLst>
            <pc:docMk/>
            <pc:sldMk cId="4289697875" sldId="280"/>
            <ac:graphicFrameMk id="3" creationId="{00000000-0000-0000-0000-000000000000}"/>
          </ac:graphicFrameMkLst>
        </pc:graphicFrameChg>
      </pc:sldChg>
      <pc:sldChg chg="modSp">
        <pc:chgData name="Shajna Azad (2232143)" userId="S::2232143@student.uwtsd.ac.uk::8fefac42-f8b3-40bb-be3e-4ea8a8b4f8c6" providerId="AD" clId="Web-{875AFFA4-2F70-30A3-6277-8E10B10B3FDA}" dt="2025-10-09T20:56:13.127" v="156" actId="20577"/>
        <pc:sldMkLst>
          <pc:docMk/>
          <pc:sldMk cId="1567103542" sldId="309"/>
        </pc:sldMkLst>
        <pc:spChg chg="mod">
          <ac:chgData name="Shajna Azad (2232143)" userId="S::2232143@student.uwtsd.ac.uk::8fefac42-f8b3-40bb-be3e-4ea8a8b4f8c6" providerId="AD" clId="Web-{875AFFA4-2F70-30A3-6277-8E10B10B3FDA}" dt="2025-10-09T20:56:13.127" v="156" actId="20577"/>
          <ac:spMkLst>
            <pc:docMk/>
            <pc:sldMk cId="1567103542" sldId="309"/>
            <ac:spMk id="3" creationId="{A4AF70CE-FB54-9C53-7B95-680120BBF822}"/>
          </ac:spMkLst>
        </pc:spChg>
      </pc:sldChg>
      <pc:sldChg chg="addSp modSp mod setBg">
        <pc:chgData name="Shajna Azad (2232143)" userId="S::2232143@student.uwtsd.ac.uk::8fefac42-f8b3-40bb-be3e-4ea8a8b4f8c6" providerId="AD" clId="Web-{875AFFA4-2F70-30A3-6277-8E10B10B3FDA}" dt="2025-10-07T21:12:20.116" v="153"/>
        <pc:sldMkLst>
          <pc:docMk/>
          <pc:sldMk cId="2609568356" sldId="313"/>
        </pc:sldMkLst>
        <pc:spChg chg="mod">
          <ac:chgData name="Shajna Azad (2232143)" userId="S::2232143@student.uwtsd.ac.uk::8fefac42-f8b3-40bb-be3e-4ea8a8b4f8c6" providerId="AD" clId="Web-{875AFFA4-2F70-30A3-6277-8E10B10B3FDA}" dt="2025-10-07T21:12:20.116" v="153"/>
          <ac:spMkLst>
            <pc:docMk/>
            <pc:sldMk cId="2609568356" sldId="313"/>
            <ac:spMk id="2" creationId="{19251D0C-C3F6-E818-A1B9-05F1FD85F944}"/>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ata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ata12.xml.rels><?xml version="1.0" encoding="UTF-8" standalone="yes"?>
<Relationships xmlns="http://schemas.openxmlformats.org/package/2006/relationships"><Relationship Id="rId8" Type="http://schemas.openxmlformats.org/officeDocument/2006/relationships/image" Target="../media/image32.svg"/><Relationship Id="rId3" Type="http://schemas.openxmlformats.org/officeDocument/2006/relationships/image" Target="../media/image27.png"/><Relationship Id="rId7" Type="http://schemas.openxmlformats.org/officeDocument/2006/relationships/image" Target="../media/image31.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4" Type="http://schemas.openxmlformats.org/officeDocument/2006/relationships/image" Target="../media/image28.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rawing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rawing12.xml.rels><?xml version="1.0" encoding="UTF-8" standalone="yes"?>
<Relationships xmlns="http://schemas.openxmlformats.org/package/2006/relationships"><Relationship Id="rId8" Type="http://schemas.openxmlformats.org/officeDocument/2006/relationships/image" Target="../media/image32.svg"/><Relationship Id="rId3" Type="http://schemas.openxmlformats.org/officeDocument/2006/relationships/image" Target="../media/image27.png"/><Relationship Id="rId7" Type="http://schemas.openxmlformats.org/officeDocument/2006/relationships/image" Target="../media/image31.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4" Type="http://schemas.openxmlformats.org/officeDocument/2006/relationships/image" Target="../media/image28.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A1CDCC1-6BF5-4FEF-B3B2-33AD28EF279A}" type="doc">
      <dgm:prSet loTypeId="urn:microsoft.com/office/officeart/2018/2/layout/IconVerticalSolidList" loCatId="icon" qsTypeId="urn:microsoft.com/office/officeart/2005/8/quickstyle/simple2" qsCatId="simple" csTypeId="urn:microsoft.com/office/officeart/2005/8/colors/colorful1" csCatId="colorful" phldr="1"/>
      <dgm:spPr/>
      <dgm:t>
        <a:bodyPr/>
        <a:lstStyle/>
        <a:p>
          <a:endParaRPr lang="en-US"/>
        </a:p>
      </dgm:t>
    </dgm:pt>
    <dgm:pt modelId="{232BD8A8-D827-42BD-9A7E-90050BA8F73E}">
      <dgm:prSet/>
      <dgm:spPr/>
      <dgm:t>
        <a:bodyPr/>
        <a:lstStyle/>
        <a:p>
          <a:pPr>
            <a:lnSpc>
              <a:spcPct val="100000"/>
            </a:lnSpc>
          </a:pPr>
          <a:r>
            <a:rPr lang="en-GB"/>
            <a:t>Health, wellbeing, and sustainability are interconnected.</a:t>
          </a:r>
          <a:endParaRPr lang="en-US"/>
        </a:p>
      </dgm:t>
    </dgm:pt>
    <dgm:pt modelId="{B0F70C7A-6FC0-4045-886B-6C17DA50B6FF}" type="parTrans" cxnId="{8A2C57CB-61ED-4528-BA14-0EE85B7F9C25}">
      <dgm:prSet/>
      <dgm:spPr/>
      <dgm:t>
        <a:bodyPr/>
        <a:lstStyle/>
        <a:p>
          <a:endParaRPr lang="en-US"/>
        </a:p>
      </dgm:t>
    </dgm:pt>
    <dgm:pt modelId="{D0726DA9-8605-4740-975E-C25A3068DB66}" type="sibTrans" cxnId="{8A2C57CB-61ED-4528-BA14-0EE85B7F9C25}">
      <dgm:prSet/>
      <dgm:spPr/>
      <dgm:t>
        <a:bodyPr/>
        <a:lstStyle/>
        <a:p>
          <a:endParaRPr lang="en-US"/>
        </a:p>
      </dgm:t>
    </dgm:pt>
    <dgm:pt modelId="{E746FE44-C395-4371-8491-143366EA016E}">
      <dgm:prSet/>
      <dgm:spPr/>
      <dgm:t>
        <a:bodyPr/>
        <a:lstStyle/>
        <a:p>
          <a:pPr>
            <a:lnSpc>
              <a:spcPct val="100000"/>
            </a:lnSpc>
          </a:pPr>
          <a:r>
            <a:rPr lang="en-GB"/>
            <a:t>UN’s Sustainable Development Goals (SDGs) provide global framework.</a:t>
          </a:r>
          <a:endParaRPr lang="en-US"/>
        </a:p>
      </dgm:t>
    </dgm:pt>
    <dgm:pt modelId="{CA7066A8-A93B-46A3-852F-B2DA5813B55D}" type="parTrans" cxnId="{7DE6A0CC-D020-46C3-AF4A-EB02FCCF2A67}">
      <dgm:prSet/>
      <dgm:spPr/>
      <dgm:t>
        <a:bodyPr/>
        <a:lstStyle/>
        <a:p>
          <a:endParaRPr lang="en-US"/>
        </a:p>
      </dgm:t>
    </dgm:pt>
    <dgm:pt modelId="{99AC62EB-43EB-4BCF-92EC-CEE4E36257B3}" type="sibTrans" cxnId="{7DE6A0CC-D020-46C3-AF4A-EB02FCCF2A67}">
      <dgm:prSet/>
      <dgm:spPr/>
      <dgm:t>
        <a:bodyPr/>
        <a:lstStyle/>
        <a:p>
          <a:endParaRPr lang="en-US"/>
        </a:p>
      </dgm:t>
    </dgm:pt>
    <dgm:pt modelId="{C9E4AE5D-DAC9-4BA5-9503-E9493A5E77C3}">
      <dgm:prSet/>
      <dgm:spPr/>
      <dgm:t>
        <a:bodyPr/>
        <a:lstStyle/>
        <a:p>
          <a:pPr>
            <a:lnSpc>
              <a:spcPct val="100000"/>
            </a:lnSpc>
          </a:pPr>
          <a:r>
            <a:rPr lang="en-GB"/>
            <a:t>Focus: SDG 3 – Good Health and Wellbeing in the UK.</a:t>
          </a:r>
          <a:endParaRPr lang="en-US"/>
        </a:p>
      </dgm:t>
    </dgm:pt>
    <dgm:pt modelId="{21D28698-45BE-4940-B303-FA0E0563F86F}" type="parTrans" cxnId="{D1E796F7-0981-4BC5-9C74-2F9E46E17DE7}">
      <dgm:prSet/>
      <dgm:spPr/>
      <dgm:t>
        <a:bodyPr/>
        <a:lstStyle/>
        <a:p>
          <a:endParaRPr lang="en-US"/>
        </a:p>
      </dgm:t>
    </dgm:pt>
    <dgm:pt modelId="{7C8B98B4-A9D1-43C4-8417-1E7379A9BC94}" type="sibTrans" cxnId="{D1E796F7-0981-4BC5-9C74-2F9E46E17DE7}">
      <dgm:prSet/>
      <dgm:spPr/>
      <dgm:t>
        <a:bodyPr/>
        <a:lstStyle/>
        <a:p>
          <a:endParaRPr lang="en-US"/>
        </a:p>
      </dgm:t>
    </dgm:pt>
    <dgm:pt modelId="{4D653579-1692-4D06-A031-2FCF5A257196}" type="pres">
      <dgm:prSet presAssocID="{EA1CDCC1-6BF5-4FEF-B3B2-33AD28EF279A}" presName="root" presStyleCnt="0">
        <dgm:presLayoutVars>
          <dgm:dir/>
          <dgm:resizeHandles val="exact"/>
        </dgm:presLayoutVars>
      </dgm:prSet>
      <dgm:spPr/>
    </dgm:pt>
    <dgm:pt modelId="{767554EC-4772-4A93-B55D-D87B7C937CA6}" type="pres">
      <dgm:prSet presAssocID="{232BD8A8-D827-42BD-9A7E-90050BA8F73E}" presName="compNode" presStyleCnt="0"/>
      <dgm:spPr/>
    </dgm:pt>
    <dgm:pt modelId="{9900E79E-BF49-4F87-9D6A-798FC7366174}" type="pres">
      <dgm:prSet presAssocID="{232BD8A8-D827-42BD-9A7E-90050BA8F73E}" presName="bgRect" presStyleLbl="bgShp" presStyleIdx="0" presStyleCnt="3"/>
      <dgm:spPr/>
    </dgm:pt>
    <dgm:pt modelId="{258EDF53-23A1-482E-A809-1055F9BF2D6D}" type="pres">
      <dgm:prSet presAssocID="{232BD8A8-D827-42BD-9A7E-90050BA8F73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onnections"/>
        </a:ext>
      </dgm:extLst>
    </dgm:pt>
    <dgm:pt modelId="{AC07843E-DB2A-40C8-88D2-4DBEC96C0751}" type="pres">
      <dgm:prSet presAssocID="{232BD8A8-D827-42BD-9A7E-90050BA8F73E}" presName="spaceRect" presStyleCnt="0"/>
      <dgm:spPr/>
    </dgm:pt>
    <dgm:pt modelId="{831A09C4-B34D-4B87-A8B7-A45051F343F2}" type="pres">
      <dgm:prSet presAssocID="{232BD8A8-D827-42BD-9A7E-90050BA8F73E}" presName="parTx" presStyleLbl="revTx" presStyleIdx="0" presStyleCnt="3">
        <dgm:presLayoutVars>
          <dgm:chMax val="0"/>
          <dgm:chPref val="0"/>
        </dgm:presLayoutVars>
      </dgm:prSet>
      <dgm:spPr/>
    </dgm:pt>
    <dgm:pt modelId="{65513CDA-D2BB-42BF-9DB5-C4379E0B1B22}" type="pres">
      <dgm:prSet presAssocID="{D0726DA9-8605-4740-975E-C25A3068DB66}" presName="sibTrans" presStyleCnt="0"/>
      <dgm:spPr/>
    </dgm:pt>
    <dgm:pt modelId="{ACFBE371-C686-4331-AD8E-98D09B3FD902}" type="pres">
      <dgm:prSet presAssocID="{E746FE44-C395-4371-8491-143366EA016E}" presName="compNode" presStyleCnt="0"/>
      <dgm:spPr/>
    </dgm:pt>
    <dgm:pt modelId="{19FDEAA9-9BA9-412F-B464-4382677A4E9E}" type="pres">
      <dgm:prSet presAssocID="{E746FE44-C395-4371-8491-143366EA016E}" presName="bgRect" presStyleLbl="bgShp" presStyleIdx="1" presStyleCnt="3"/>
      <dgm:spPr/>
    </dgm:pt>
    <dgm:pt modelId="{8827FBDE-9438-40DB-A6C7-DBBD23E53FF8}" type="pres">
      <dgm:prSet presAssocID="{E746FE44-C395-4371-8491-143366EA016E}"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ullseye"/>
        </a:ext>
      </dgm:extLst>
    </dgm:pt>
    <dgm:pt modelId="{C0CB0EE2-47E9-4F36-A63F-816FB91D6884}" type="pres">
      <dgm:prSet presAssocID="{E746FE44-C395-4371-8491-143366EA016E}" presName="spaceRect" presStyleCnt="0"/>
      <dgm:spPr/>
    </dgm:pt>
    <dgm:pt modelId="{C9503C27-6D1C-4218-A547-FC88837ED0F7}" type="pres">
      <dgm:prSet presAssocID="{E746FE44-C395-4371-8491-143366EA016E}" presName="parTx" presStyleLbl="revTx" presStyleIdx="1" presStyleCnt="3">
        <dgm:presLayoutVars>
          <dgm:chMax val="0"/>
          <dgm:chPref val="0"/>
        </dgm:presLayoutVars>
      </dgm:prSet>
      <dgm:spPr/>
    </dgm:pt>
    <dgm:pt modelId="{640B0A20-AFDB-4178-91CC-84C36F8E6638}" type="pres">
      <dgm:prSet presAssocID="{99AC62EB-43EB-4BCF-92EC-CEE4E36257B3}" presName="sibTrans" presStyleCnt="0"/>
      <dgm:spPr/>
    </dgm:pt>
    <dgm:pt modelId="{AC0E418E-0671-425D-8827-99FBDC9CBBC2}" type="pres">
      <dgm:prSet presAssocID="{C9E4AE5D-DAC9-4BA5-9503-E9493A5E77C3}" presName="compNode" presStyleCnt="0"/>
      <dgm:spPr/>
    </dgm:pt>
    <dgm:pt modelId="{196F2035-A1AE-4AA6-8DCE-AE6AECB0E3BE}" type="pres">
      <dgm:prSet presAssocID="{C9E4AE5D-DAC9-4BA5-9503-E9493A5E77C3}" presName="bgRect" presStyleLbl="bgShp" presStyleIdx="2" presStyleCnt="3"/>
      <dgm:spPr/>
    </dgm:pt>
    <dgm:pt modelId="{2E5E6CDE-F854-4114-BFDB-725B2B48331C}" type="pres">
      <dgm:prSet presAssocID="{C9E4AE5D-DAC9-4BA5-9503-E9493A5E77C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Magnifying glass"/>
        </a:ext>
      </dgm:extLst>
    </dgm:pt>
    <dgm:pt modelId="{25C1E204-E961-4DDE-BD85-52DEE9E99408}" type="pres">
      <dgm:prSet presAssocID="{C9E4AE5D-DAC9-4BA5-9503-E9493A5E77C3}" presName="spaceRect" presStyleCnt="0"/>
      <dgm:spPr/>
    </dgm:pt>
    <dgm:pt modelId="{2192D585-FF51-46BF-A23A-D12FEB34C716}" type="pres">
      <dgm:prSet presAssocID="{C9E4AE5D-DAC9-4BA5-9503-E9493A5E77C3}" presName="parTx" presStyleLbl="revTx" presStyleIdx="2" presStyleCnt="3">
        <dgm:presLayoutVars>
          <dgm:chMax val="0"/>
          <dgm:chPref val="0"/>
        </dgm:presLayoutVars>
      </dgm:prSet>
      <dgm:spPr/>
    </dgm:pt>
  </dgm:ptLst>
  <dgm:cxnLst>
    <dgm:cxn modelId="{ED44803F-82D0-493A-A7F6-DC52C821619F}" type="presOf" srcId="{C9E4AE5D-DAC9-4BA5-9503-E9493A5E77C3}" destId="{2192D585-FF51-46BF-A23A-D12FEB34C716}" srcOrd="0" destOrd="0" presId="urn:microsoft.com/office/officeart/2018/2/layout/IconVerticalSolidList"/>
    <dgm:cxn modelId="{4554F075-75A9-479E-A605-E48F48DA77BE}" type="presOf" srcId="{232BD8A8-D827-42BD-9A7E-90050BA8F73E}" destId="{831A09C4-B34D-4B87-A8B7-A45051F343F2}" srcOrd="0" destOrd="0" presId="urn:microsoft.com/office/officeart/2018/2/layout/IconVerticalSolidList"/>
    <dgm:cxn modelId="{8A2C57CB-61ED-4528-BA14-0EE85B7F9C25}" srcId="{EA1CDCC1-6BF5-4FEF-B3B2-33AD28EF279A}" destId="{232BD8A8-D827-42BD-9A7E-90050BA8F73E}" srcOrd="0" destOrd="0" parTransId="{B0F70C7A-6FC0-4045-886B-6C17DA50B6FF}" sibTransId="{D0726DA9-8605-4740-975E-C25A3068DB66}"/>
    <dgm:cxn modelId="{7DE6A0CC-D020-46C3-AF4A-EB02FCCF2A67}" srcId="{EA1CDCC1-6BF5-4FEF-B3B2-33AD28EF279A}" destId="{E746FE44-C395-4371-8491-143366EA016E}" srcOrd="1" destOrd="0" parTransId="{CA7066A8-A93B-46A3-852F-B2DA5813B55D}" sibTransId="{99AC62EB-43EB-4BCF-92EC-CEE4E36257B3}"/>
    <dgm:cxn modelId="{F7C395EA-6771-447F-B339-C69AE2B0E793}" type="presOf" srcId="{EA1CDCC1-6BF5-4FEF-B3B2-33AD28EF279A}" destId="{4D653579-1692-4D06-A031-2FCF5A257196}" srcOrd="0" destOrd="0" presId="urn:microsoft.com/office/officeart/2018/2/layout/IconVerticalSolidList"/>
    <dgm:cxn modelId="{AE4DEDF0-EC8F-41D9-85F0-9BFECBCFF1AF}" type="presOf" srcId="{E746FE44-C395-4371-8491-143366EA016E}" destId="{C9503C27-6D1C-4218-A547-FC88837ED0F7}" srcOrd="0" destOrd="0" presId="urn:microsoft.com/office/officeart/2018/2/layout/IconVerticalSolidList"/>
    <dgm:cxn modelId="{D1E796F7-0981-4BC5-9C74-2F9E46E17DE7}" srcId="{EA1CDCC1-6BF5-4FEF-B3B2-33AD28EF279A}" destId="{C9E4AE5D-DAC9-4BA5-9503-E9493A5E77C3}" srcOrd="2" destOrd="0" parTransId="{21D28698-45BE-4940-B303-FA0E0563F86F}" sibTransId="{7C8B98B4-A9D1-43C4-8417-1E7379A9BC94}"/>
    <dgm:cxn modelId="{D5AC84F6-11B3-4A9A-B929-43D382378750}" type="presParOf" srcId="{4D653579-1692-4D06-A031-2FCF5A257196}" destId="{767554EC-4772-4A93-B55D-D87B7C937CA6}" srcOrd="0" destOrd="0" presId="urn:microsoft.com/office/officeart/2018/2/layout/IconVerticalSolidList"/>
    <dgm:cxn modelId="{FD11BFF0-57BC-4ED1-BF7B-4A147CCEE132}" type="presParOf" srcId="{767554EC-4772-4A93-B55D-D87B7C937CA6}" destId="{9900E79E-BF49-4F87-9D6A-798FC7366174}" srcOrd="0" destOrd="0" presId="urn:microsoft.com/office/officeart/2018/2/layout/IconVerticalSolidList"/>
    <dgm:cxn modelId="{444B30E4-D18D-4B14-8DBF-39FB002B71B5}" type="presParOf" srcId="{767554EC-4772-4A93-B55D-D87B7C937CA6}" destId="{258EDF53-23A1-482E-A809-1055F9BF2D6D}" srcOrd="1" destOrd="0" presId="urn:microsoft.com/office/officeart/2018/2/layout/IconVerticalSolidList"/>
    <dgm:cxn modelId="{085E763E-9CF2-4975-9114-75CB1481423D}" type="presParOf" srcId="{767554EC-4772-4A93-B55D-D87B7C937CA6}" destId="{AC07843E-DB2A-40C8-88D2-4DBEC96C0751}" srcOrd="2" destOrd="0" presId="urn:microsoft.com/office/officeart/2018/2/layout/IconVerticalSolidList"/>
    <dgm:cxn modelId="{373AE298-CFEB-4CF2-B11E-84D87CA8D7B7}" type="presParOf" srcId="{767554EC-4772-4A93-B55D-D87B7C937CA6}" destId="{831A09C4-B34D-4B87-A8B7-A45051F343F2}" srcOrd="3" destOrd="0" presId="urn:microsoft.com/office/officeart/2018/2/layout/IconVerticalSolidList"/>
    <dgm:cxn modelId="{2353AEA5-D3CA-4E6B-AD75-6CF7B484E898}" type="presParOf" srcId="{4D653579-1692-4D06-A031-2FCF5A257196}" destId="{65513CDA-D2BB-42BF-9DB5-C4379E0B1B22}" srcOrd="1" destOrd="0" presId="urn:microsoft.com/office/officeart/2018/2/layout/IconVerticalSolidList"/>
    <dgm:cxn modelId="{B0EE5749-C0A5-4887-BF80-2F9B35A50722}" type="presParOf" srcId="{4D653579-1692-4D06-A031-2FCF5A257196}" destId="{ACFBE371-C686-4331-AD8E-98D09B3FD902}" srcOrd="2" destOrd="0" presId="urn:microsoft.com/office/officeart/2018/2/layout/IconVerticalSolidList"/>
    <dgm:cxn modelId="{C7B9296F-F27D-4954-9A60-77FFD8BE7C5F}" type="presParOf" srcId="{ACFBE371-C686-4331-AD8E-98D09B3FD902}" destId="{19FDEAA9-9BA9-412F-B464-4382677A4E9E}" srcOrd="0" destOrd="0" presId="urn:microsoft.com/office/officeart/2018/2/layout/IconVerticalSolidList"/>
    <dgm:cxn modelId="{2F265695-03AE-4B4C-9FE9-DD5CE9BB8327}" type="presParOf" srcId="{ACFBE371-C686-4331-AD8E-98D09B3FD902}" destId="{8827FBDE-9438-40DB-A6C7-DBBD23E53FF8}" srcOrd="1" destOrd="0" presId="urn:microsoft.com/office/officeart/2018/2/layout/IconVerticalSolidList"/>
    <dgm:cxn modelId="{3AFC9045-1220-4BC1-B2DD-3DACF25348FE}" type="presParOf" srcId="{ACFBE371-C686-4331-AD8E-98D09B3FD902}" destId="{C0CB0EE2-47E9-4F36-A63F-816FB91D6884}" srcOrd="2" destOrd="0" presId="urn:microsoft.com/office/officeart/2018/2/layout/IconVerticalSolidList"/>
    <dgm:cxn modelId="{135E0854-7FD7-4E35-A8F2-A4B025DF0A7C}" type="presParOf" srcId="{ACFBE371-C686-4331-AD8E-98D09B3FD902}" destId="{C9503C27-6D1C-4218-A547-FC88837ED0F7}" srcOrd="3" destOrd="0" presId="urn:microsoft.com/office/officeart/2018/2/layout/IconVerticalSolidList"/>
    <dgm:cxn modelId="{0CBAF18B-C083-4A93-A76C-4B0D78DAE677}" type="presParOf" srcId="{4D653579-1692-4D06-A031-2FCF5A257196}" destId="{640B0A20-AFDB-4178-91CC-84C36F8E6638}" srcOrd="3" destOrd="0" presId="urn:microsoft.com/office/officeart/2018/2/layout/IconVerticalSolidList"/>
    <dgm:cxn modelId="{F6B5E3C6-4BCD-4B39-8EA1-B35E5D5C7FD8}" type="presParOf" srcId="{4D653579-1692-4D06-A031-2FCF5A257196}" destId="{AC0E418E-0671-425D-8827-99FBDC9CBBC2}" srcOrd="4" destOrd="0" presId="urn:microsoft.com/office/officeart/2018/2/layout/IconVerticalSolidList"/>
    <dgm:cxn modelId="{31A73C29-02DC-4977-94E2-7E59FBE91D8C}" type="presParOf" srcId="{AC0E418E-0671-425D-8827-99FBDC9CBBC2}" destId="{196F2035-A1AE-4AA6-8DCE-AE6AECB0E3BE}" srcOrd="0" destOrd="0" presId="urn:microsoft.com/office/officeart/2018/2/layout/IconVerticalSolidList"/>
    <dgm:cxn modelId="{C3D05929-FEBA-410E-835F-A9E41D4631A8}" type="presParOf" srcId="{AC0E418E-0671-425D-8827-99FBDC9CBBC2}" destId="{2E5E6CDE-F854-4114-BFDB-725B2B48331C}" srcOrd="1" destOrd="0" presId="urn:microsoft.com/office/officeart/2018/2/layout/IconVerticalSolidList"/>
    <dgm:cxn modelId="{62560A8D-6AD0-4033-B8A9-A23CEBE90320}" type="presParOf" srcId="{AC0E418E-0671-425D-8827-99FBDC9CBBC2}" destId="{25C1E204-E961-4DDE-BD85-52DEE9E99408}" srcOrd="2" destOrd="0" presId="urn:microsoft.com/office/officeart/2018/2/layout/IconVerticalSolidList"/>
    <dgm:cxn modelId="{3B1F409B-FBA5-464B-B70D-C51688FCC0D4}" type="presParOf" srcId="{AC0E418E-0671-425D-8827-99FBDC9CBBC2}" destId="{2192D585-FF51-46BF-A23A-D12FEB34C716}"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19F6BCE-47D4-4A37-BAE8-C79544B1EABE}"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B2A050E-76E5-4CFA-913C-210E6C0EB3CF}">
      <dgm:prSet custT="1"/>
      <dgm:spPr/>
      <dgm:t>
        <a:bodyPr/>
        <a:lstStyle/>
        <a:p>
          <a:pPr>
            <a:lnSpc>
              <a:spcPct val="100000"/>
            </a:lnSpc>
          </a:pPr>
          <a:r>
            <a:rPr lang="en-US" sz="2000"/>
            <a:t>Health (WHO, 1946): complete physical, mental, and social wellbeing.</a:t>
          </a:r>
        </a:p>
      </dgm:t>
    </dgm:pt>
    <dgm:pt modelId="{215E1EFA-6A38-495C-934E-2820CA99D0E6}" type="parTrans" cxnId="{E09D8328-F134-4E94-870C-88435DDF0091}">
      <dgm:prSet/>
      <dgm:spPr/>
      <dgm:t>
        <a:bodyPr/>
        <a:lstStyle/>
        <a:p>
          <a:endParaRPr lang="en-US"/>
        </a:p>
      </dgm:t>
    </dgm:pt>
    <dgm:pt modelId="{EBCBC157-94E9-47B2-8966-092867C93CBB}" type="sibTrans" cxnId="{E09D8328-F134-4E94-870C-88435DDF0091}">
      <dgm:prSet/>
      <dgm:spPr/>
      <dgm:t>
        <a:bodyPr/>
        <a:lstStyle/>
        <a:p>
          <a:endParaRPr lang="en-US"/>
        </a:p>
      </dgm:t>
    </dgm:pt>
    <dgm:pt modelId="{23946415-9B63-4793-8E82-E5D0E74DCF22}">
      <dgm:prSet custT="1"/>
      <dgm:spPr/>
      <dgm:t>
        <a:bodyPr/>
        <a:lstStyle/>
        <a:p>
          <a:pPr>
            <a:lnSpc>
              <a:spcPct val="100000"/>
            </a:lnSpc>
          </a:pPr>
          <a:r>
            <a:rPr lang="en-US" sz="1800"/>
            <a:t>Wellbeing: subjective (life satisfaction) + objective (housing, work)</a:t>
          </a:r>
          <a:r>
            <a:rPr lang="en-GB" sz="1800"/>
            <a:t>(Dolan et al,. 2011)</a:t>
          </a:r>
          <a:r>
            <a:rPr lang="en-US" sz="1800"/>
            <a:t>.</a:t>
          </a:r>
        </a:p>
      </dgm:t>
    </dgm:pt>
    <dgm:pt modelId="{96245CD4-E32A-4336-9D51-8704510AC5CE}" type="parTrans" cxnId="{3E86E968-1B8B-4305-B295-7807B518CB84}">
      <dgm:prSet/>
      <dgm:spPr/>
      <dgm:t>
        <a:bodyPr/>
        <a:lstStyle/>
        <a:p>
          <a:endParaRPr lang="en-US"/>
        </a:p>
      </dgm:t>
    </dgm:pt>
    <dgm:pt modelId="{0BB4D5DA-46CE-4F55-ABD6-D58C97B45AD0}" type="sibTrans" cxnId="{3E86E968-1B8B-4305-B295-7807B518CB84}">
      <dgm:prSet/>
      <dgm:spPr/>
      <dgm:t>
        <a:bodyPr/>
        <a:lstStyle/>
        <a:p>
          <a:endParaRPr lang="en-US"/>
        </a:p>
      </dgm:t>
    </dgm:pt>
    <dgm:pt modelId="{00AD2F5D-23A1-49E1-A0B6-2F8A57453C1B}">
      <dgm:prSet/>
      <dgm:spPr/>
      <dgm:t>
        <a:bodyPr/>
        <a:lstStyle/>
        <a:p>
          <a:pPr>
            <a:lnSpc>
              <a:spcPct val="100000"/>
            </a:lnSpc>
          </a:pPr>
          <a:r>
            <a:rPr lang="en-US"/>
            <a:t>Sustainable Development: meeting present needs without harming future generations.</a:t>
          </a:r>
          <a:r>
            <a:rPr lang="en-GB"/>
            <a:t> (Brundtland, 2022)</a:t>
          </a:r>
          <a:endParaRPr lang="en-US"/>
        </a:p>
      </dgm:t>
    </dgm:pt>
    <dgm:pt modelId="{6A7D01AD-B246-488B-A303-1C07893D04DF}" type="parTrans" cxnId="{51232552-BDFE-4DFF-8C4B-92171C6ACBC1}">
      <dgm:prSet/>
      <dgm:spPr/>
      <dgm:t>
        <a:bodyPr/>
        <a:lstStyle/>
        <a:p>
          <a:endParaRPr lang="en-US"/>
        </a:p>
      </dgm:t>
    </dgm:pt>
    <dgm:pt modelId="{B2D9F35C-48F4-4C5B-A31D-0779CCFF487B}" type="sibTrans" cxnId="{51232552-BDFE-4DFF-8C4B-92171C6ACBC1}">
      <dgm:prSet/>
      <dgm:spPr/>
      <dgm:t>
        <a:bodyPr/>
        <a:lstStyle/>
        <a:p>
          <a:endParaRPr lang="en-US"/>
        </a:p>
      </dgm:t>
    </dgm:pt>
    <dgm:pt modelId="{1334D5D2-B83E-4F55-8298-9D8B5680B393}" type="pres">
      <dgm:prSet presAssocID="{119F6BCE-47D4-4A37-BAE8-C79544B1EABE}" presName="root" presStyleCnt="0">
        <dgm:presLayoutVars>
          <dgm:dir/>
          <dgm:resizeHandles val="exact"/>
        </dgm:presLayoutVars>
      </dgm:prSet>
      <dgm:spPr/>
    </dgm:pt>
    <dgm:pt modelId="{0FC4378D-719B-4257-8327-DFAFC8CD64B3}" type="pres">
      <dgm:prSet presAssocID="{4B2A050E-76E5-4CFA-913C-210E6C0EB3CF}" presName="compNode" presStyleCnt="0"/>
      <dgm:spPr/>
    </dgm:pt>
    <dgm:pt modelId="{BA978E85-56CC-4EDC-88C5-3F493CF6681F}" type="pres">
      <dgm:prSet presAssocID="{4B2A050E-76E5-4CFA-913C-210E6C0EB3CF}"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ethoscope"/>
        </a:ext>
      </dgm:extLst>
    </dgm:pt>
    <dgm:pt modelId="{AE5BB3B3-6CC6-432A-9643-ACD542462A28}" type="pres">
      <dgm:prSet presAssocID="{4B2A050E-76E5-4CFA-913C-210E6C0EB3CF}" presName="spaceRect" presStyleCnt="0"/>
      <dgm:spPr/>
    </dgm:pt>
    <dgm:pt modelId="{B603D013-A45D-4278-80CA-3D0664CF9A14}" type="pres">
      <dgm:prSet presAssocID="{4B2A050E-76E5-4CFA-913C-210E6C0EB3CF}" presName="textRect" presStyleLbl="revTx" presStyleIdx="0" presStyleCnt="3">
        <dgm:presLayoutVars>
          <dgm:chMax val="1"/>
          <dgm:chPref val="1"/>
        </dgm:presLayoutVars>
      </dgm:prSet>
      <dgm:spPr/>
    </dgm:pt>
    <dgm:pt modelId="{02D68574-5600-4AB1-9C10-04C8942EE5CE}" type="pres">
      <dgm:prSet presAssocID="{EBCBC157-94E9-47B2-8966-092867C93CBB}" presName="sibTrans" presStyleCnt="0"/>
      <dgm:spPr/>
    </dgm:pt>
    <dgm:pt modelId="{38D04657-0B0E-4431-8863-2547A7BB8DE2}" type="pres">
      <dgm:prSet presAssocID="{23946415-9B63-4793-8E82-E5D0E74DCF22}" presName="compNode" presStyleCnt="0"/>
      <dgm:spPr/>
    </dgm:pt>
    <dgm:pt modelId="{8D95FAA6-F31F-45B5-8265-07ECABABFEF4}" type="pres">
      <dgm:prSet presAssocID="{23946415-9B63-4793-8E82-E5D0E74DCF22}"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ome"/>
        </a:ext>
      </dgm:extLst>
    </dgm:pt>
    <dgm:pt modelId="{0022510C-875F-407C-A025-74C27000D0B6}" type="pres">
      <dgm:prSet presAssocID="{23946415-9B63-4793-8E82-E5D0E74DCF22}" presName="spaceRect" presStyleCnt="0"/>
      <dgm:spPr/>
    </dgm:pt>
    <dgm:pt modelId="{9B4CEB38-CE7C-4EDE-8871-FA2A181BC169}" type="pres">
      <dgm:prSet presAssocID="{23946415-9B63-4793-8E82-E5D0E74DCF22}" presName="textRect" presStyleLbl="revTx" presStyleIdx="1" presStyleCnt="3">
        <dgm:presLayoutVars>
          <dgm:chMax val="1"/>
          <dgm:chPref val="1"/>
        </dgm:presLayoutVars>
      </dgm:prSet>
      <dgm:spPr/>
    </dgm:pt>
    <dgm:pt modelId="{B4E2F76A-1831-4DDC-ADE6-EB1CAFCDAB9A}" type="pres">
      <dgm:prSet presAssocID="{0BB4D5DA-46CE-4F55-ABD6-D58C97B45AD0}" presName="sibTrans" presStyleCnt="0"/>
      <dgm:spPr/>
    </dgm:pt>
    <dgm:pt modelId="{A5446324-3D50-4A44-A152-E06B153EDD15}" type="pres">
      <dgm:prSet presAssocID="{00AD2F5D-23A1-49E1-A0B6-2F8A57453C1B}" presName="compNode" presStyleCnt="0"/>
      <dgm:spPr/>
    </dgm:pt>
    <dgm:pt modelId="{955899DC-E41C-4716-A7CE-A59B8C981B0A}" type="pres">
      <dgm:prSet presAssocID="{00AD2F5D-23A1-49E1-A0B6-2F8A57453C1B}"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ycle with People"/>
        </a:ext>
      </dgm:extLst>
    </dgm:pt>
    <dgm:pt modelId="{0546A0B8-FB7D-4C32-B45F-4D6BAD38FDB5}" type="pres">
      <dgm:prSet presAssocID="{00AD2F5D-23A1-49E1-A0B6-2F8A57453C1B}" presName="spaceRect" presStyleCnt="0"/>
      <dgm:spPr/>
    </dgm:pt>
    <dgm:pt modelId="{7848993E-5A7D-4E8D-95D7-5B4BCFC5B4A9}" type="pres">
      <dgm:prSet presAssocID="{00AD2F5D-23A1-49E1-A0B6-2F8A57453C1B}" presName="textRect" presStyleLbl="revTx" presStyleIdx="2" presStyleCnt="3">
        <dgm:presLayoutVars>
          <dgm:chMax val="1"/>
          <dgm:chPref val="1"/>
        </dgm:presLayoutVars>
      </dgm:prSet>
      <dgm:spPr/>
    </dgm:pt>
  </dgm:ptLst>
  <dgm:cxnLst>
    <dgm:cxn modelId="{6C31690E-F935-4F2E-92F3-BC72F2F691C8}" type="presOf" srcId="{00AD2F5D-23A1-49E1-A0B6-2F8A57453C1B}" destId="{7848993E-5A7D-4E8D-95D7-5B4BCFC5B4A9}" srcOrd="0" destOrd="0" presId="urn:microsoft.com/office/officeart/2018/2/layout/IconLabelList"/>
    <dgm:cxn modelId="{E09D8328-F134-4E94-870C-88435DDF0091}" srcId="{119F6BCE-47D4-4A37-BAE8-C79544B1EABE}" destId="{4B2A050E-76E5-4CFA-913C-210E6C0EB3CF}" srcOrd="0" destOrd="0" parTransId="{215E1EFA-6A38-495C-934E-2820CA99D0E6}" sibTransId="{EBCBC157-94E9-47B2-8966-092867C93CBB}"/>
    <dgm:cxn modelId="{3E86E968-1B8B-4305-B295-7807B518CB84}" srcId="{119F6BCE-47D4-4A37-BAE8-C79544B1EABE}" destId="{23946415-9B63-4793-8E82-E5D0E74DCF22}" srcOrd="1" destOrd="0" parTransId="{96245CD4-E32A-4336-9D51-8704510AC5CE}" sibTransId="{0BB4D5DA-46CE-4F55-ABD6-D58C97B45AD0}"/>
    <dgm:cxn modelId="{51232552-BDFE-4DFF-8C4B-92171C6ACBC1}" srcId="{119F6BCE-47D4-4A37-BAE8-C79544B1EABE}" destId="{00AD2F5D-23A1-49E1-A0B6-2F8A57453C1B}" srcOrd="2" destOrd="0" parTransId="{6A7D01AD-B246-488B-A303-1C07893D04DF}" sibTransId="{B2D9F35C-48F4-4C5B-A31D-0779CCFF487B}"/>
    <dgm:cxn modelId="{33418681-905A-4687-8DEF-7027BD147352}" type="presOf" srcId="{4B2A050E-76E5-4CFA-913C-210E6C0EB3CF}" destId="{B603D013-A45D-4278-80CA-3D0664CF9A14}" srcOrd="0" destOrd="0" presId="urn:microsoft.com/office/officeart/2018/2/layout/IconLabelList"/>
    <dgm:cxn modelId="{5D47A08C-F7C1-49EF-B022-44833AE47F73}" type="presOf" srcId="{23946415-9B63-4793-8E82-E5D0E74DCF22}" destId="{9B4CEB38-CE7C-4EDE-8871-FA2A181BC169}" srcOrd="0" destOrd="0" presId="urn:microsoft.com/office/officeart/2018/2/layout/IconLabelList"/>
    <dgm:cxn modelId="{B47C548E-8F07-4525-9D12-93C40CB07510}" type="presOf" srcId="{119F6BCE-47D4-4A37-BAE8-C79544B1EABE}" destId="{1334D5D2-B83E-4F55-8298-9D8B5680B393}" srcOrd="0" destOrd="0" presId="urn:microsoft.com/office/officeart/2018/2/layout/IconLabelList"/>
    <dgm:cxn modelId="{9989246C-850F-452E-907B-8ADB88FDFC86}" type="presParOf" srcId="{1334D5D2-B83E-4F55-8298-9D8B5680B393}" destId="{0FC4378D-719B-4257-8327-DFAFC8CD64B3}" srcOrd="0" destOrd="0" presId="urn:microsoft.com/office/officeart/2018/2/layout/IconLabelList"/>
    <dgm:cxn modelId="{98988DA9-3DFD-4B02-B535-6066FBE54025}" type="presParOf" srcId="{0FC4378D-719B-4257-8327-DFAFC8CD64B3}" destId="{BA978E85-56CC-4EDC-88C5-3F493CF6681F}" srcOrd="0" destOrd="0" presId="urn:microsoft.com/office/officeart/2018/2/layout/IconLabelList"/>
    <dgm:cxn modelId="{B3DFD77C-1E3A-47E0-9083-36C1CCE91154}" type="presParOf" srcId="{0FC4378D-719B-4257-8327-DFAFC8CD64B3}" destId="{AE5BB3B3-6CC6-432A-9643-ACD542462A28}" srcOrd="1" destOrd="0" presId="urn:microsoft.com/office/officeart/2018/2/layout/IconLabelList"/>
    <dgm:cxn modelId="{EC5F66CE-3306-43B9-A832-F5134FAFDEF4}" type="presParOf" srcId="{0FC4378D-719B-4257-8327-DFAFC8CD64B3}" destId="{B603D013-A45D-4278-80CA-3D0664CF9A14}" srcOrd="2" destOrd="0" presId="urn:microsoft.com/office/officeart/2018/2/layout/IconLabelList"/>
    <dgm:cxn modelId="{4D745B80-9C6D-41F9-BF95-F246ECE88E0F}" type="presParOf" srcId="{1334D5D2-B83E-4F55-8298-9D8B5680B393}" destId="{02D68574-5600-4AB1-9C10-04C8942EE5CE}" srcOrd="1" destOrd="0" presId="urn:microsoft.com/office/officeart/2018/2/layout/IconLabelList"/>
    <dgm:cxn modelId="{3234D6F9-0687-4278-B75F-D1DE0BBD89C8}" type="presParOf" srcId="{1334D5D2-B83E-4F55-8298-9D8B5680B393}" destId="{38D04657-0B0E-4431-8863-2547A7BB8DE2}" srcOrd="2" destOrd="0" presId="urn:microsoft.com/office/officeart/2018/2/layout/IconLabelList"/>
    <dgm:cxn modelId="{631640E0-4F50-435B-A039-A2D601D19D4B}" type="presParOf" srcId="{38D04657-0B0E-4431-8863-2547A7BB8DE2}" destId="{8D95FAA6-F31F-45B5-8265-07ECABABFEF4}" srcOrd="0" destOrd="0" presId="urn:microsoft.com/office/officeart/2018/2/layout/IconLabelList"/>
    <dgm:cxn modelId="{1D493D0A-AB6B-4EB0-B547-EF3E4993A37E}" type="presParOf" srcId="{38D04657-0B0E-4431-8863-2547A7BB8DE2}" destId="{0022510C-875F-407C-A025-74C27000D0B6}" srcOrd="1" destOrd="0" presId="urn:microsoft.com/office/officeart/2018/2/layout/IconLabelList"/>
    <dgm:cxn modelId="{F8067271-B0A6-4329-BC0B-985B4B201A12}" type="presParOf" srcId="{38D04657-0B0E-4431-8863-2547A7BB8DE2}" destId="{9B4CEB38-CE7C-4EDE-8871-FA2A181BC169}" srcOrd="2" destOrd="0" presId="urn:microsoft.com/office/officeart/2018/2/layout/IconLabelList"/>
    <dgm:cxn modelId="{17AD1FED-6BFD-43BB-AD2D-D4E6A2065E2D}" type="presParOf" srcId="{1334D5D2-B83E-4F55-8298-9D8B5680B393}" destId="{B4E2F76A-1831-4DDC-ADE6-EB1CAFCDAB9A}" srcOrd="3" destOrd="0" presId="urn:microsoft.com/office/officeart/2018/2/layout/IconLabelList"/>
    <dgm:cxn modelId="{0AD23DC2-E489-4CCC-BFA7-099B6448E82F}" type="presParOf" srcId="{1334D5D2-B83E-4F55-8298-9D8B5680B393}" destId="{A5446324-3D50-4A44-A152-E06B153EDD15}" srcOrd="4" destOrd="0" presId="urn:microsoft.com/office/officeart/2018/2/layout/IconLabelList"/>
    <dgm:cxn modelId="{3EB38CB8-662A-40A5-AED8-1BDD08ACC91F}" type="presParOf" srcId="{A5446324-3D50-4A44-A152-E06B153EDD15}" destId="{955899DC-E41C-4716-A7CE-A59B8C981B0A}" srcOrd="0" destOrd="0" presId="urn:microsoft.com/office/officeart/2018/2/layout/IconLabelList"/>
    <dgm:cxn modelId="{612966CE-BF29-4945-991A-34AB9D1B67EC}" type="presParOf" srcId="{A5446324-3D50-4A44-A152-E06B153EDD15}" destId="{0546A0B8-FB7D-4C32-B45F-4D6BAD38FDB5}" srcOrd="1" destOrd="0" presId="urn:microsoft.com/office/officeart/2018/2/layout/IconLabelList"/>
    <dgm:cxn modelId="{895E794D-E6C2-4A77-93A8-6D0D6D9C3888}" type="presParOf" srcId="{A5446324-3D50-4A44-A152-E06B153EDD15}" destId="{7848993E-5A7D-4E8D-95D7-5B4BCFC5B4A9}"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C452769-CD7E-4BB0-8395-797165F95714}"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D478F65E-F58B-476B-A279-BD7F0FADC06F}">
      <dgm:prSet/>
      <dgm:spPr/>
      <dgm:t>
        <a:bodyPr/>
        <a:lstStyle/>
        <a:p>
          <a:r>
            <a:rPr lang="en-US"/>
            <a:t>WHO Health: holistic vision, but 'complete wellbeing' unrealistic.</a:t>
          </a:r>
        </a:p>
      </dgm:t>
    </dgm:pt>
    <dgm:pt modelId="{83D5A045-9DA7-4808-9AA5-75673C0B0930}" type="parTrans" cxnId="{1DBA4109-9F81-4C9A-A0ED-2B596FF570EB}">
      <dgm:prSet/>
      <dgm:spPr/>
      <dgm:t>
        <a:bodyPr/>
        <a:lstStyle/>
        <a:p>
          <a:endParaRPr lang="en-US"/>
        </a:p>
      </dgm:t>
    </dgm:pt>
    <dgm:pt modelId="{CC96314F-FD03-4ACA-8690-B0D9BB2C4410}" type="sibTrans" cxnId="{1DBA4109-9F81-4C9A-A0ED-2B596FF570EB}">
      <dgm:prSet/>
      <dgm:spPr/>
      <dgm:t>
        <a:bodyPr/>
        <a:lstStyle/>
        <a:p>
          <a:endParaRPr lang="en-US"/>
        </a:p>
      </dgm:t>
    </dgm:pt>
    <dgm:pt modelId="{76FFE590-CCE2-4B68-BE82-D48646C6B76A}">
      <dgm:prSet/>
      <dgm:spPr/>
      <dgm:t>
        <a:bodyPr/>
        <a:lstStyle/>
        <a:p>
          <a:r>
            <a:rPr lang="en-US"/>
            <a:t>Wellbeing: captures both personal + social factors, but hard to measure.</a:t>
          </a:r>
        </a:p>
      </dgm:t>
    </dgm:pt>
    <dgm:pt modelId="{7A713DF4-D730-4D85-AF59-76B09E66FBC4}" type="parTrans" cxnId="{ACC7C38D-C8B7-4383-BC64-EA3296BF9E4E}">
      <dgm:prSet/>
      <dgm:spPr/>
      <dgm:t>
        <a:bodyPr/>
        <a:lstStyle/>
        <a:p>
          <a:endParaRPr lang="en-US"/>
        </a:p>
      </dgm:t>
    </dgm:pt>
    <dgm:pt modelId="{6354C8AB-45D3-453A-AE61-7CFD8DF01AA6}" type="sibTrans" cxnId="{ACC7C38D-C8B7-4383-BC64-EA3296BF9E4E}">
      <dgm:prSet/>
      <dgm:spPr/>
      <dgm:t>
        <a:bodyPr/>
        <a:lstStyle/>
        <a:p>
          <a:endParaRPr lang="en-US"/>
        </a:p>
      </dgm:t>
    </dgm:pt>
    <dgm:pt modelId="{329BB415-81A6-43D9-95B7-263F1BFFEEE7}">
      <dgm:prSet/>
      <dgm:spPr/>
      <dgm:t>
        <a:bodyPr/>
        <a:lstStyle/>
        <a:p>
          <a:r>
            <a:rPr lang="en-US"/>
            <a:t>Sustainable Development: intergenerational equity, but uneven implementation.</a:t>
          </a:r>
        </a:p>
      </dgm:t>
    </dgm:pt>
    <dgm:pt modelId="{F140C3DB-4292-47FA-8968-F926666AE880}" type="parTrans" cxnId="{E4F3B019-AFF5-4663-A5C5-0C01F8202DA5}">
      <dgm:prSet/>
      <dgm:spPr/>
      <dgm:t>
        <a:bodyPr/>
        <a:lstStyle/>
        <a:p>
          <a:endParaRPr lang="en-US"/>
        </a:p>
      </dgm:t>
    </dgm:pt>
    <dgm:pt modelId="{5656C665-8226-48E5-AEF9-B414469F0A8B}" type="sibTrans" cxnId="{E4F3B019-AFF5-4663-A5C5-0C01F8202DA5}">
      <dgm:prSet/>
      <dgm:spPr/>
      <dgm:t>
        <a:bodyPr/>
        <a:lstStyle/>
        <a:p>
          <a:endParaRPr lang="en-US"/>
        </a:p>
      </dgm:t>
    </dgm:pt>
    <dgm:pt modelId="{838524B1-ADCF-451E-A753-5C5DE372514E}" type="pres">
      <dgm:prSet presAssocID="{1C452769-CD7E-4BB0-8395-797165F95714}" presName="linear" presStyleCnt="0">
        <dgm:presLayoutVars>
          <dgm:animLvl val="lvl"/>
          <dgm:resizeHandles val="exact"/>
        </dgm:presLayoutVars>
      </dgm:prSet>
      <dgm:spPr/>
    </dgm:pt>
    <dgm:pt modelId="{856AA02B-9F66-44BE-A445-E088B7569F03}" type="pres">
      <dgm:prSet presAssocID="{D478F65E-F58B-476B-A279-BD7F0FADC06F}" presName="parentText" presStyleLbl="node1" presStyleIdx="0" presStyleCnt="3">
        <dgm:presLayoutVars>
          <dgm:chMax val="0"/>
          <dgm:bulletEnabled val="1"/>
        </dgm:presLayoutVars>
      </dgm:prSet>
      <dgm:spPr/>
    </dgm:pt>
    <dgm:pt modelId="{66224889-9C2B-40F3-9FA7-BE51D801E620}" type="pres">
      <dgm:prSet presAssocID="{CC96314F-FD03-4ACA-8690-B0D9BB2C4410}" presName="spacer" presStyleCnt="0"/>
      <dgm:spPr/>
    </dgm:pt>
    <dgm:pt modelId="{AEED1905-FD3C-40F4-9F3E-5A19E70AD888}" type="pres">
      <dgm:prSet presAssocID="{76FFE590-CCE2-4B68-BE82-D48646C6B76A}" presName="parentText" presStyleLbl="node1" presStyleIdx="1" presStyleCnt="3">
        <dgm:presLayoutVars>
          <dgm:chMax val="0"/>
          <dgm:bulletEnabled val="1"/>
        </dgm:presLayoutVars>
      </dgm:prSet>
      <dgm:spPr/>
    </dgm:pt>
    <dgm:pt modelId="{0C0FA066-E7D7-4DD4-B1D9-1B88813AD10B}" type="pres">
      <dgm:prSet presAssocID="{6354C8AB-45D3-453A-AE61-7CFD8DF01AA6}" presName="spacer" presStyleCnt="0"/>
      <dgm:spPr/>
    </dgm:pt>
    <dgm:pt modelId="{F039C1FB-C0F7-4B62-A74B-99E605521FF7}" type="pres">
      <dgm:prSet presAssocID="{329BB415-81A6-43D9-95B7-263F1BFFEEE7}" presName="parentText" presStyleLbl="node1" presStyleIdx="2" presStyleCnt="3">
        <dgm:presLayoutVars>
          <dgm:chMax val="0"/>
          <dgm:bulletEnabled val="1"/>
        </dgm:presLayoutVars>
      </dgm:prSet>
      <dgm:spPr/>
    </dgm:pt>
  </dgm:ptLst>
  <dgm:cxnLst>
    <dgm:cxn modelId="{1DBA4109-9F81-4C9A-A0ED-2B596FF570EB}" srcId="{1C452769-CD7E-4BB0-8395-797165F95714}" destId="{D478F65E-F58B-476B-A279-BD7F0FADC06F}" srcOrd="0" destOrd="0" parTransId="{83D5A045-9DA7-4808-9AA5-75673C0B0930}" sibTransId="{CC96314F-FD03-4ACA-8690-B0D9BB2C4410}"/>
    <dgm:cxn modelId="{E4F3B019-AFF5-4663-A5C5-0C01F8202DA5}" srcId="{1C452769-CD7E-4BB0-8395-797165F95714}" destId="{329BB415-81A6-43D9-95B7-263F1BFFEEE7}" srcOrd="2" destOrd="0" parTransId="{F140C3DB-4292-47FA-8968-F926666AE880}" sibTransId="{5656C665-8226-48E5-AEF9-B414469F0A8B}"/>
    <dgm:cxn modelId="{C614C037-8530-48A9-94F5-BEF4D7C4B00A}" type="presOf" srcId="{D478F65E-F58B-476B-A279-BD7F0FADC06F}" destId="{856AA02B-9F66-44BE-A445-E088B7569F03}" srcOrd="0" destOrd="0" presId="urn:microsoft.com/office/officeart/2005/8/layout/vList2"/>
    <dgm:cxn modelId="{92855938-108F-470F-B79F-528758C018CF}" type="presOf" srcId="{76FFE590-CCE2-4B68-BE82-D48646C6B76A}" destId="{AEED1905-FD3C-40F4-9F3E-5A19E70AD888}" srcOrd="0" destOrd="0" presId="urn:microsoft.com/office/officeart/2005/8/layout/vList2"/>
    <dgm:cxn modelId="{ACC7C38D-C8B7-4383-BC64-EA3296BF9E4E}" srcId="{1C452769-CD7E-4BB0-8395-797165F95714}" destId="{76FFE590-CCE2-4B68-BE82-D48646C6B76A}" srcOrd="1" destOrd="0" parTransId="{7A713DF4-D730-4D85-AF59-76B09E66FBC4}" sibTransId="{6354C8AB-45D3-453A-AE61-7CFD8DF01AA6}"/>
    <dgm:cxn modelId="{3787ADF1-E30E-43E0-BDCD-157ACBF31DB1}" type="presOf" srcId="{329BB415-81A6-43D9-95B7-263F1BFFEEE7}" destId="{F039C1FB-C0F7-4B62-A74B-99E605521FF7}" srcOrd="0" destOrd="0" presId="urn:microsoft.com/office/officeart/2005/8/layout/vList2"/>
    <dgm:cxn modelId="{D9D6DEFD-C932-48AF-AB93-88E0CD88CC81}" type="presOf" srcId="{1C452769-CD7E-4BB0-8395-797165F95714}" destId="{838524B1-ADCF-451E-A753-5C5DE372514E}" srcOrd="0" destOrd="0" presId="urn:microsoft.com/office/officeart/2005/8/layout/vList2"/>
    <dgm:cxn modelId="{A8C8163A-BC6F-4F94-956F-93796AE04799}" type="presParOf" srcId="{838524B1-ADCF-451E-A753-5C5DE372514E}" destId="{856AA02B-9F66-44BE-A445-E088B7569F03}" srcOrd="0" destOrd="0" presId="urn:microsoft.com/office/officeart/2005/8/layout/vList2"/>
    <dgm:cxn modelId="{42BB0285-B388-439A-A114-C8D02D991EEB}" type="presParOf" srcId="{838524B1-ADCF-451E-A753-5C5DE372514E}" destId="{66224889-9C2B-40F3-9FA7-BE51D801E620}" srcOrd="1" destOrd="0" presId="urn:microsoft.com/office/officeart/2005/8/layout/vList2"/>
    <dgm:cxn modelId="{2B866957-2A90-4F62-842F-FE2519F9B017}" type="presParOf" srcId="{838524B1-ADCF-451E-A753-5C5DE372514E}" destId="{AEED1905-FD3C-40F4-9F3E-5A19E70AD888}" srcOrd="2" destOrd="0" presId="urn:microsoft.com/office/officeart/2005/8/layout/vList2"/>
    <dgm:cxn modelId="{42487C2B-553B-4D75-8B53-BB005935A198}" type="presParOf" srcId="{838524B1-ADCF-451E-A753-5C5DE372514E}" destId="{0C0FA066-E7D7-4DD4-B1D9-1B88813AD10B}" srcOrd="3" destOrd="0" presId="urn:microsoft.com/office/officeart/2005/8/layout/vList2"/>
    <dgm:cxn modelId="{2457F313-8FBA-4968-9206-E17AFCDD6BBC}" type="presParOf" srcId="{838524B1-ADCF-451E-A753-5C5DE372514E}" destId="{F039C1FB-C0F7-4B62-A74B-99E605521FF7}"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9DF336E-8FB0-469E-A2C4-1A36C106C490}"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BD075612-7CB4-4793-93BA-10DB62A160A1}">
      <dgm:prSet/>
      <dgm:spPr/>
      <dgm:t>
        <a:bodyPr/>
        <a:lstStyle/>
        <a:p>
          <a:r>
            <a:rPr lang="en-GB" b="0" i="0"/>
            <a:t>Reducing maternal mortality and preventable child deaths. </a:t>
          </a:r>
          <a:endParaRPr lang="en-US"/>
        </a:p>
      </dgm:t>
    </dgm:pt>
    <dgm:pt modelId="{364D1FE6-2600-487F-ADB0-24675F0B5641}" type="parTrans" cxnId="{8F97236F-1F8E-4C88-801C-516E025241F3}">
      <dgm:prSet/>
      <dgm:spPr/>
      <dgm:t>
        <a:bodyPr/>
        <a:lstStyle/>
        <a:p>
          <a:endParaRPr lang="en-US"/>
        </a:p>
      </dgm:t>
    </dgm:pt>
    <dgm:pt modelId="{7813B645-0EB7-4D16-AEF4-D62D83174D17}" type="sibTrans" cxnId="{8F97236F-1F8E-4C88-801C-516E025241F3}">
      <dgm:prSet/>
      <dgm:spPr/>
      <dgm:t>
        <a:bodyPr/>
        <a:lstStyle/>
        <a:p>
          <a:endParaRPr lang="en-US"/>
        </a:p>
      </dgm:t>
    </dgm:pt>
    <dgm:pt modelId="{901AFA9B-96FC-434A-992F-604E6F8C8E93}">
      <dgm:prSet/>
      <dgm:spPr/>
      <dgm:t>
        <a:bodyPr/>
        <a:lstStyle/>
        <a:p>
          <a:r>
            <a:rPr lang="en-GB" b="0" i="0"/>
            <a:t>Combating communicable diseases such as HIV/AIDS, tuberculosis, and malaria. </a:t>
          </a:r>
          <a:endParaRPr lang="en-US"/>
        </a:p>
      </dgm:t>
    </dgm:pt>
    <dgm:pt modelId="{FE04BD69-971A-43BF-8C07-E54B541F00B3}" type="parTrans" cxnId="{AA4036F7-09F9-49FF-8F9A-7B8E66ED3DFB}">
      <dgm:prSet/>
      <dgm:spPr/>
      <dgm:t>
        <a:bodyPr/>
        <a:lstStyle/>
        <a:p>
          <a:endParaRPr lang="en-US"/>
        </a:p>
      </dgm:t>
    </dgm:pt>
    <dgm:pt modelId="{C5EB9D54-FA55-4326-92FB-FAFACA574B1B}" type="sibTrans" cxnId="{AA4036F7-09F9-49FF-8F9A-7B8E66ED3DFB}">
      <dgm:prSet/>
      <dgm:spPr/>
      <dgm:t>
        <a:bodyPr/>
        <a:lstStyle/>
        <a:p>
          <a:endParaRPr lang="en-US"/>
        </a:p>
      </dgm:t>
    </dgm:pt>
    <dgm:pt modelId="{826B6A23-D13F-498D-A593-27A3BF8BA2CA}">
      <dgm:prSet/>
      <dgm:spPr/>
      <dgm:t>
        <a:bodyPr/>
        <a:lstStyle/>
        <a:p>
          <a:r>
            <a:rPr lang="en-GB" b="0" i="0"/>
            <a:t>Addressing non-communicable diseases (NCDs) such as diabetes, cancer, and cardiovascular disease. </a:t>
          </a:r>
          <a:endParaRPr lang="en-US"/>
        </a:p>
      </dgm:t>
    </dgm:pt>
    <dgm:pt modelId="{FF822ABB-1824-4668-A86E-5A332837F430}" type="parTrans" cxnId="{B78394C0-8CB0-4F8D-90D2-5205B37DB05D}">
      <dgm:prSet/>
      <dgm:spPr/>
      <dgm:t>
        <a:bodyPr/>
        <a:lstStyle/>
        <a:p>
          <a:endParaRPr lang="en-US"/>
        </a:p>
      </dgm:t>
    </dgm:pt>
    <dgm:pt modelId="{1585DE94-35A5-4E5A-9CB2-E587A0DBFE7D}" type="sibTrans" cxnId="{B78394C0-8CB0-4F8D-90D2-5205B37DB05D}">
      <dgm:prSet/>
      <dgm:spPr/>
      <dgm:t>
        <a:bodyPr/>
        <a:lstStyle/>
        <a:p>
          <a:endParaRPr lang="en-US"/>
        </a:p>
      </dgm:t>
    </dgm:pt>
    <dgm:pt modelId="{A6867EBB-35D6-4692-80AD-59799B91229A}">
      <dgm:prSet/>
      <dgm:spPr/>
      <dgm:t>
        <a:bodyPr/>
        <a:lstStyle/>
        <a:p>
          <a:r>
            <a:rPr lang="en-GB" b="0" i="0"/>
            <a:t>Promoting mental health and wellbeing. </a:t>
          </a:r>
          <a:endParaRPr lang="en-US"/>
        </a:p>
      </dgm:t>
    </dgm:pt>
    <dgm:pt modelId="{C1269D37-952D-490A-98B1-9EF1ED0A3058}" type="parTrans" cxnId="{567D84B5-BFCB-4792-B404-41BD2F67A5F7}">
      <dgm:prSet/>
      <dgm:spPr/>
      <dgm:t>
        <a:bodyPr/>
        <a:lstStyle/>
        <a:p>
          <a:endParaRPr lang="en-US"/>
        </a:p>
      </dgm:t>
    </dgm:pt>
    <dgm:pt modelId="{ACC67958-BF98-4B1D-8C52-56EA17782F19}" type="sibTrans" cxnId="{567D84B5-BFCB-4792-B404-41BD2F67A5F7}">
      <dgm:prSet/>
      <dgm:spPr/>
      <dgm:t>
        <a:bodyPr/>
        <a:lstStyle/>
        <a:p>
          <a:endParaRPr lang="en-US"/>
        </a:p>
      </dgm:t>
    </dgm:pt>
    <dgm:pt modelId="{5657383A-F86C-4746-9F6B-5AD2CDE575AD}">
      <dgm:prSet/>
      <dgm:spPr/>
      <dgm:t>
        <a:bodyPr/>
        <a:lstStyle/>
        <a:p>
          <a:r>
            <a:rPr lang="en-GB" b="0" i="0"/>
            <a:t>Reducing substance misuse. </a:t>
          </a:r>
          <a:endParaRPr lang="en-US"/>
        </a:p>
      </dgm:t>
    </dgm:pt>
    <dgm:pt modelId="{638EEA29-44D6-45FF-9D5A-B121D8C8F25B}" type="parTrans" cxnId="{6FE8061C-0213-484F-8A90-5BDBC6571356}">
      <dgm:prSet/>
      <dgm:spPr/>
      <dgm:t>
        <a:bodyPr/>
        <a:lstStyle/>
        <a:p>
          <a:endParaRPr lang="en-US"/>
        </a:p>
      </dgm:t>
    </dgm:pt>
    <dgm:pt modelId="{D9951724-4EF3-4868-8622-E9736EC3ACBE}" type="sibTrans" cxnId="{6FE8061C-0213-484F-8A90-5BDBC6571356}">
      <dgm:prSet/>
      <dgm:spPr/>
      <dgm:t>
        <a:bodyPr/>
        <a:lstStyle/>
        <a:p>
          <a:endParaRPr lang="en-US"/>
        </a:p>
      </dgm:t>
    </dgm:pt>
    <dgm:pt modelId="{9C92600D-BE40-4615-A897-09C98E0C64A1}">
      <dgm:prSet/>
      <dgm:spPr/>
      <dgm:t>
        <a:bodyPr/>
        <a:lstStyle/>
        <a:p>
          <a:r>
            <a:rPr lang="en-GB" b="0" i="0"/>
            <a:t>Achieving universal health coverage (UHC). </a:t>
          </a:r>
          <a:endParaRPr lang="en-US"/>
        </a:p>
      </dgm:t>
    </dgm:pt>
    <dgm:pt modelId="{071C34F0-B28B-46B0-8205-17CA9100FC4A}" type="parTrans" cxnId="{DF448E58-B560-4F90-83E8-E1B72915D1DD}">
      <dgm:prSet/>
      <dgm:spPr/>
      <dgm:t>
        <a:bodyPr/>
        <a:lstStyle/>
        <a:p>
          <a:endParaRPr lang="en-US"/>
        </a:p>
      </dgm:t>
    </dgm:pt>
    <dgm:pt modelId="{6C5B7189-6114-486B-B301-72F00F933979}" type="sibTrans" cxnId="{DF448E58-B560-4F90-83E8-E1B72915D1DD}">
      <dgm:prSet/>
      <dgm:spPr/>
      <dgm:t>
        <a:bodyPr/>
        <a:lstStyle/>
        <a:p>
          <a:endParaRPr lang="en-US"/>
        </a:p>
      </dgm:t>
    </dgm:pt>
    <dgm:pt modelId="{40055337-3ABA-437F-9E4B-A88374DC4857}">
      <dgm:prSet/>
      <dgm:spPr/>
      <dgm:t>
        <a:bodyPr/>
        <a:lstStyle/>
        <a:p>
          <a:r>
            <a:rPr lang="en-GB" b="0" i="0"/>
            <a:t>Strengthening health systems and emergency preparedness. </a:t>
          </a:r>
          <a:endParaRPr lang="en-US"/>
        </a:p>
      </dgm:t>
    </dgm:pt>
    <dgm:pt modelId="{4EE0E418-74FA-4315-A536-1353F61DB387}" type="parTrans" cxnId="{0E90D9CD-D713-4904-98E8-D99564733BE9}">
      <dgm:prSet/>
      <dgm:spPr/>
      <dgm:t>
        <a:bodyPr/>
        <a:lstStyle/>
        <a:p>
          <a:endParaRPr lang="en-US"/>
        </a:p>
      </dgm:t>
    </dgm:pt>
    <dgm:pt modelId="{7D479438-CBF4-406A-AF71-86ECAAEFD001}" type="sibTrans" cxnId="{0E90D9CD-D713-4904-98E8-D99564733BE9}">
      <dgm:prSet/>
      <dgm:spPr/>
      <dgm:t>
        <a:bodyPr/>
        <a:lstStyle/>
        <a:p>
          <a:endParaRPr lang="en-US"/>
        </a:p>
      </dgm:t>
    </dgm:pt>
    <dgm:pt modelId="{AD5E6977-DC5E-418F-B0EB-7D5225D5B916}">
      <dgm:prSet custT="1"/>
      <dgm:spPr/>
      <dgm:t>
        <a:bodyPr/>
        <a:lstStyle/>
        <a:p>
          <a:r>
            <a:rPr lang="en-GB" sz="2400" b="1"/>
            <a:t>Targets</a:t>
          </a:r>
          <a:r>
            <a:rPr lang="en-GB" sz="1500" b="1"/>
            <a:t>: </a:t>
          </a:r>
          <a:endParaRPr lang="en-US" sz="1500" b="1"/>
        </a:p>
      </dgm:t>
    </dgm:pt>
    <dgm:pt modelId="{0F601CFA-7C49-4E12-B99F-A80573CAED90}" type="parTrans" cxnId="{C5C81263-9E70-4942-BBD8-59A4E2C9771E}">
      <dgm:prSet/>
      <dgm:spPr/>
      <dgm:t>
        <a:bodyPr/>
        <a:lstStyle/>
        <a:p>
          <a:endParaRPr lang="en-GB"/>
        </a:p>
      </dgm:t>
    </dgm:pt>
    <dgm:pt modelId="{D56F806C-0260-4B21-BEC4-6B1650604F54}" type="sibTrans" cxnId="{C5C81263-9E70-4942-BBD8-59A4E2C9771E}">
      <dgm:prSet/>
      <dgm:spPr/>
      <dgm:t>
        <a:bodyPr/>
        <a:lstStyle/>
        <a:p>
          <a:endParaRPr lang="en-GB"/>
        </a:p>
      </dgm:t>
    </dgm:pt>
    <dgm:pt modelId="{BDEBF282-F6E1-44C7-A985-203F7669828F}" type="pres">
      <dgm:prSet presAssocID="{39DF336E-8FB0-469E-A2C4-1A36C106C490}" presName="diagram" presStyleCnt="0">
        <dgm:presLayoutVars>
          <dgm:dir/>
          <dgm:resizeHandles val="exact"/>
        </dgm:presLayoutVars>
      </dgm:prSet>
      <dgm:spPr/>
    </dgm:pt>
    <dgm:pt modelId="{01867EBD-FAD5-4BDF-97A7-6A16D6DC6748}" type="pres">
      <dgm:prSet presAssocID="{AD5E6977-DC5E-418F-B0EB-7D5225D5B916}" presName="node" presStyleLbl="node1" presStyleIdx="0" presStyleCnt="8">
        <dgm:presLayoutVars>
          <dgm:bulletEnabled val="1"/>
        </dgm:presLayoutVars>
      </dgm:prSet>
      <dgm:spPr/>
    </dgm:pt>
    <dgm:pt modelId="{373F819A-7533-47CB-99CD-9610501E7F54}" type="pres">
      <dgm:prSet presAssocID="{D56F806C-0260-4B21-BEC4-6B1650604F54}" presName="sibTrans" presStyleCnt="0"/>
      <dgm:spPr/>
    </dgm:pt>
    <dgm:pt modelId="{8126C399-E9CC-4A26-9A5F-FA12C1521B8F}" type="pres">
      <dgm:prSet presAssocID="{BD075612-7CB4-4793-93BA-10DB62A160A1}" presName="node" presStyleLbl="node1" presStyleIdx="1" presStyleCnt="8">
        <dgm:presLayoutVars>
          <dgm:bulletEnabled val="1"/>
        </dgm:presLayoutVars>
      </dgm:prSet>
      <dgm:spPr/>
    </dgm:pt>
    <dgm:pt modelId="{C1D66806-BB9B-4D5D-85A9-6232A52E7EAD}" type="pres">
      <dgm:prSet presAssocID="{7813B645-0EB7-4D16-AEF4-D62D83174D17}" presName="sibTrans" presStyleCnt="0"/>
      <dgm:spPr/>
    </dgm:pt>
    <dgm:pt modelId="{A4E5AFF7-E4E6-405B-91FC-9CDF3036C916}" type="pres">
      <dgm:prSet presAssocID="{901AFA9B-96FC-434A-992F-604E6F8C8E93}" presName="node" presStyleLbl="node1" presStyleIdx="2" presStyleCnt="8">
        <dgm:presLayoutVars>
          <dgm:bulletEnabled val="1"/>
        </dgm:presLayoutVars>
      </dgm:prSet>
      <dgm:spPr/>
    </dgm:pt>
    <dgm:pt modelId="{F6196E98-2E7C-4BDE-951B-F7B1F00F950E}" type="pres">
      <dgm:prSet presAssocID="{C5EB9D54-FA55-4326-92FB-FAFACA574B1B}" presName="sibTrans" presStyleCnt="0"/>
      <dgm:spPr/>
    </dgm:pt>
    <dgm:pt modelId="{ECCA6F22-4E12-467E-A732-67B33565117E}" type="pres">
      <dgm:prSet presAssocID="{826B6A23-D13F-498D-A593-27A3BF8BA2CA}" presName="node" presStyleLbl="node1" presStyleIdx="3" presStyleCnt="8">
        <dgm:presLayoutVars>
          <dgm:bulletEnabled val="1"/>
        </dgm:presLayoutVars>
      </dgm:prSet>
      <dgm:spPr/>
    </dgm:pt>
    <dgm:pt modelId="{0955234A-71D7-4EA0-B243-1F43B82DB70E}" type="pres">
      <dgm:prSet presAssocID="{1585DE94-35A5-4E5A-9CB2-E587A0DBFE7D}" presName="sibTrans" presStyleCnt="0"/>
      <dgm:spPr/>
    </dgm:pt>
    <dgm:pt modelId="{3BC6330A-8ED6-4130-97EE-8A629DEAC9FF}" type="pres">
      <dgm:prSet presAssocID="{A6867EBB-35D6-4692-80AD-59799B91229A}" presName="node" presStyleLbl="node1" presStyleIdx="4" presStyleCnt="8">
        <dgm:presLayoutVars>
          <dgm:bulletEnabled val="1"/>
        </dgm:presLayoutVars>
      </dgm:prSet>
      <dgm:spPr/>
    </dgm:pt>
    <dgm:pt modelId="{DF204E81-6A15-4CBE-993E-E7B22DDBE9E9}" type="pres">
      <dgm:prSet presAssocID="{ACC67958-BF98-4B1D-8C52-56EA17782F19}" presName="sibTrans" presStyleCnt="0"/>
      <dgm:spPr/>
    </dgm:pt>
    <dgm:pt modelId="{8C626485-36AD-4D30-999A-C029F1112671}" type="pres">
      <dgm:prSet presAssocID="{5657383A-F86C-4746-9F6B-5AD2CDE575AD}" presName="node" presStyleLbl="node1" presStyleIdx="5" presStyleCnt="8">
        <dgm:presLayoutVars>
          <dgm:bulletEnabled val="1"/>
        </dgm:presLayoutVars>
      </dgm:prSet>
      <dgm:spPr/>
    </dgm:pt>
    <dgm:pt modelId="{2718ABAB-4E58-41DA-B788-9F37465D6FC3}" type="pres">
      <dgm:prSet presAssocID="{D9951724-4EF3-4868-8622-E9736EC3ACBE}" presName="sibTrans" presStyleCnt="0"/>
      <dgm:spPr/>
    </dgm:pt>
    <dgm:pt modelId="{D65B1229-F922-4D05-B1B5-DDB26D5CE32E}" type="pres">
      <dgm:prSet presAssocID="{9C92600D-BE40-4615-A897-09C98E0C64A1}" presName="node" presStyleLbl="node1" presStyleIdx="6" presStyleCnt="8">
        <dgm:presLayoutVars>
          <dgm:bulletEnabled val="1"/>
        </dgm:presLayoutVars>
      </dgm:prSet>
      <dgm:spPr/>
    </dgm:pt>
    <dgm:pt modelId="{98572E0A-4E4C-4847-BAF0-2D3683C8E795}" type="pres">
      <dgm:prSet presAssocID="{6C5B7189-6114-486B-B301-72F00F933979}" presName="sibTrans" presStyleCnt="0"/>
      <dgm:spPr/>
    </dgm:pt>
    <dgm:pt modelId="{B21FDE81-3281-45EA-9C22-6380D612D05B}" type="pres">
      <dgm:prSet presAssocID="{40055337-3ABA-437F-9E4B-A88374DC4857}" presName="node" presStyleLbl="node1" presStyleIdx="7" presStyleCnt="8">
        <dgm:presLayoutVars>
          <dgm:bulletEnabled val="1"/>
        </dgm:presLayoutVars>
      </dgm:prSet>
      <dgm:spPr/>
    </dgm:pt>
  </dgm:ptLst>
  <dgm:cxnLst>
    <dgm:cxn modelId="{9319C803-143B-4CCD-BA3C-03C5416C9D04}" type="presOf" srcId="{39DF336E-8FB0-469E-A2C4-1A36C106C490}" destId="{BDEBF282-F6E1-44C7-A985-203F7669828F}" srcOrd="0" destOrd="0" presId="urn:microsoft.com/office/officeart/2005/8/layout/default"/>
    <dgm:cxn modelId="{6FE8061C-0213-484F-8A90-5BDBC6571356}" srcId="{39DF336E-8FB0-469E-A2C4-1A36C106C490}" destId="{5657383A-F86C-4746-9F6B-5AD2CDE575AD}" srcOrd="5" destOrd="0" parTransId="{638EEA29-44D6-45FF-9D5A-B121D8C8F25B}" sibTransId="{D9951724-4EF3-4868-8622-E9736EC3ACBE}"/>
    <dgm:cxn modelId="{D5ACF230-8D1C-40CF-8C5B-4BDF3D47925E}" type="presOf" srcId="{901AFA9B-96FC-434A-992F-604E6F8C8E93}" destId="{A4E5AFF7-E4E6-405B-91FC-9CDF3036C916}" srcOrd="0" destOrd="0" presId="urn:microsoft.com/office/officeart/2005/8/layout/default"/>
    <dgm:cxn modelId="{EDA39732-1D1A-441D-9FC1-109A1CE3A1D1}" type="presOf" srcId="{BD075612-7CB4-4793-93BA-10DB62A160A1}" destId="{8126C399-E9CC-4A26-9A5F-FA12C1521B8F}" srcOrd="0" destOrd="0" presId="urn:microsoft.com/office/officeart/2005/8/layout/default"/>
    <dgm:cxn modelId="{C5C81263-9E70-4942-BBD8-59A4E2C9771E}" srcId="{39DF336E-8FB0-469E-A2C4-1A36C106C490}" destId="{AD5E6977-DC5E-418F-B0EB-7D5225D5B916}" srcOrd="0" destOrd="0" parTransId="{0F601CFA-7C49-4E12-B99F-A80573CAED90}" sibTransId="{D56F806C-0260-4B21-BEC4-6B1650604F54}"/>
    <dgm:cxn modelId="{B9C3C66A-4416-4EFD-B93E-A7264DB31E4C}" type="presOf" srcId="{826B6A23-D13F-498D-A593-27A3BF8BA2CA}" destId="{ECCA6F22-4E12-467E-A732-67B33565117E}" srcOrd="0" destOrd="0" presId="urn:microsoft.com/office/officeart/2005/8/layout/default"/>
    <dgm:cxn modelId="{8F97236F-1F8E-4C88-801C-516E025241F3}" srcId="{39DF336E-8FB0-469E-A2C4-1A36C106C490}" destId="{BD075612-7CB4-4793-93BA-10DB62A160A1}" srcOrd="1" destOrd="0" parTransId="{364D1FE6-2600-487F-ADB0-24675F0B5641}" sibTransId="{7813B645-0EB7-4D16-AEF4-D62D83174D17}"/>
    <dgm:cxn modelId="{6C407954-91FB-4790-8A26-F0020D0FA4E7}" type="presOf" srcId="{40055337-3ABA-437F-9E4B-A88374DC4857}" destId="{B21FDE81-3281-45EA-9C22-6380D612D05B}" srcOrd="0" destOrd="0" presId="urn:microsoft.com/office/officeart/2005/8/layout/default"/>
    <dgm:cxn modelId="{DF448E58-B560-4F90-83E8-E1B72915D1DD}" srcId="{39DF336E-8FB0-469E-A2C4-1A36C106C490}" destId="{9C92600D-BE40-4615-A897-09C98E0C64A1}" srcOrd="6" destOrd="0" parTransId="{071C34F0-B28B-46B0-8205-17CA9100FC4A}" sibTransId="{6C5B7189-6114-486B-B301-72F00F933979}"/>
    <dgm:cxn modelId="{03A97E8C-D71F-4B1A-827C-06AA59D4DEC2}" type="presOf" srcId="{9C92600D-BE40-4615-A897-09C98E0C64A1}" destId="{D65B1229-F922-4D05-B1B5-DDB26D5CE32E}" srcOrd="0" destOrd="0" presId="urn:microsoft.com/office/officeart/2005/8/layout/default"/>
    <dgm:cxn modelId="{6FE7F7A5-693D-4969-A388-B8192ED1330F}" type="presOf" srcId="{A6867EBB-35D6-4692-80AD-59799B91229A}" destId="{3BC6330A-8ED6-4130-97EE-8A629DEAC9FF}" srcOrd="0" destOrd="0" presId="urn:microsoft.com/office/officeart/2005/8/layout/default"/>
    <dgm:cxn modelId="{9F6070A9-FB84-4B23-9AAE-A3FD8FFB5F28}" type="presOf" srcId="{AD5E6977-DC5E-418F-B0EB-7D5225D5B916}" destId="{01867EBD-FAD5-4BDF-97A7-6A16D6DC6748}" srcOrd="0" destOrd="0" presId="urn:microsoft.com/office/officeart/2005/8/layout/default"/>
    <dgm:cxn modelId="{567D84B5-BFCB-4792-B404-41BD2F67A5F7}" srcId="{39DF336E-8FB0-469E-A2C4-1A36C106C490}" destId="{A6867EBB-35D6-4692-80AD-59799B91229A}" srcOrd="4" destOrd="0" parTransId="{C1269D37-952D-490A-98B1-9EF1ED0A3058}" sibTransId="{ACC67958-BF98-4B1D-8C52-56EA17782F19}"/>
    <dgm:cxn modelId="{B78394C0-8CB0-4F8D-90D2-5205B37DB05D}" srcId="{39DF336E-8FB0-469E-A2C4-1A36C106C490}" destId="{826B6A23-D13F-498D-A593-27A3BF8BA2CA}" srcOrd="3" destOrd="0" parTransId="{FF822ABB-1824-4668-A86E-5A332837F430}" sibTransId="{1585DE94-35A5-4E5A-9CB2-E587A0DBFE7D}"/>
    <dgm:cxn modelId="{A01DEFCC-C0B6-4203-9728-204352704EAD}" type="presOf" srcId="{5657383A-F86C-4746-9F6B-5AD2CDE575AD}" destId="{8C626485-36AD-4D30-999A-C029F1112671}" srcOrd="0" destOrd="0" presId="urn:microsoft.com/office/officeart/2005/8/layout/default"/>
    <dgm:cxn modelId="{0E90D9CD-D713-4904-98E8-D99564733BE9}" srcId="{39DF336E-8FB0-469E-A2C4-1A36C106C490}" destId="{40055337-3ABA-437F-9E4B-A88374DC4857}" srcOrd="7" destOrd="0" parTransId="{4EE0E418-74FA-4315-A536-1353F61DB387}" sibTransId="{7D479438-CBF4-406A-AF71-86ECAAEFD001}"/>
    <dgm:cxn modelId="{AA4036F7-09F9-49FF-8F9A-7B8E66ED3DFB}" srcId="{39DF336E-8FB0-469E-A2C4-1A36C106C490}" destId="{901AFA9B-96FC-434A-992F-604E6F8C8E93}" srcOrd="2" destOrd="0" parTransId="{FE04BD69-971A-43BF-8C07-E54B541F00B3}" sibTransId="{C5EB9D54-FA55-4326-92FB-FAFACA574B1B}"/>
    <dgm:cxn modelId="{2E13B29C-2250-4BF2-AED7-F064AEE9D50D}" type="presParOf" srcId="{BDEBF282-F6E1-44C7-A985-203F7669828F}" destId="{01867EBD-FAD5-4BDF-97A7-6A16D6DC6748}" srcOrd="0" destOrd="0" presId="urn:microsoft.com/office/officeart/2005/8/layout/default"/>
    <dgm:cxn modelId="{FB70E537-3AAE-4F0F-AAE6-1A608661CAEB}" type="presParOf" srcId="{BDEBF282-F6E1-44C7-A985-203F7669828F}" destId="{373F819A-7533-47CB-99CD-9610501E7F54}" srcOrd="1" destOrd="0" presId="urn:microsoft.com/office/officeart/2005/8/layout/default"/>
    <dgm:cxn modelId="{C3DF0427-9D29-425B-85CE-BE3686ED26BD}" type="presParOf" srcId="{BDEBF282-F6E1-44C7-A985-203F7669828F}" destId="{8126C399-E9CC-4A26-9A5F-FA12C1521B8F}" srcOrd="2" destOrd="0" presId="urn:microsoft.com/office/officeart/2005/8/layout/default"/>
    <dgm:cxn modelId="{DE42A87C-4D77-49CD-9AEB-3EE54A7C05AB}" type="presParOf" srcId="{BDEBF282-F6E1-44C7-A985-203F7669828F}" destId="{C1D66806-BB9B-4D5D-85A9-6232A52E7EAD}" srcOrd="3" destOrd="0" presId="urn:microsoft.com/office/officeart/2005/8/layout/default"/>
    <dgm:cxn modelId="{F25D4EB4-DF35-4157-859C-3865B3D022B2}" type="presParOf" srcId="{BDEBF282-F6E1-44C7-A985-203F7669828F}" destId="{A4E5AFF7-E4E6-405B-91FC-9CDF3036C916}" srcOrd="4" destOrd="0" presId="urn:microsoft.com/office/officeart/2005/8/layout/default"/>
    <dgm:cxn modelId="{879727E0-65D2-4F77-AE50-3154DFE03501}" type="presParOf" srcId="{BDEBF282-F6E1-44C7-A985-203F7669828F}" destId="{F6196E98-2E7C-4BDE-951B-F7B1F00F950E}" srcOrd="5" destOrd="0" presId="urn:microsoft.com/office/officeart/2005/8/layout/default"/>
    <dgm:cxn modelId="{312396AD-B0E5-417B-945D-CCB519E0571A}" type="presParOf" srcId="{BDEBF282-F6E1-44C7-A985-203F7669828F}" destId="{ECCA6F22-4E12-467E-A732-67B33565117E}" srcOrd="6" destOrd="0" presId="urn:microsoft.com/office/officeart/2005/8/layout/default"/>
    <dgm:cxn modelId="{549D4D0C-2117-47A3-BF84-37298FE6D590}" type="presParOf" srcId="{BDEBF282-F6E1-44C7-A985-203F7669828F}" destId="{0955234A-71D7-4EA0-B243-1F43B82DB70E}" srcOrd="7" destOrd="0" presId="urn:microsoft.com/office/officeart/2005/8/layout/default"/>
    <dgm:cxn modelId="{B0B20C78-C072-45A7-8E5F-BA42C1A5FE96}" type="presParOf" srcId="{BDEBF282-F6E1-44C7-A985-203F7669828F}" destId="{3BC6330A-8ED6-4130-97EE-8A629DEAC9FF}" srcOrd="8" destOrd="0" presId="urn:microsoft.com/office/officeart/2005/8/layout/default"/>
    <dgm:cxn modelId="{9C201023-F8DC-4DE0-87AB-EF3A5803A7E8}" type="presParOf" srcId="{BDEBF282-F6E1-44C7-A985-203F7669828F}" destId="{DF204E81-6A15-4CBE-993E-E7B22DDBE9E9}" srcOrd="9" destOrd="0" presId="urn:microsoft.com/office/officeart/2005/8/layout/default"/>
    <dgm:cxn modelId="{6CDEEB07-EF23-4783-BDE1-B7FB45EAD21D}" type="presParOf" srcId="{BDEBF282-F6E1-44C7-A985-203F7669828F}" destId="{8C626485-36AD-4D30-999A-C029F1112671}" srcOrd="10" destOrd="0" presId="urn:microsoft.com/office/officeart/2005/8/layout/default"/>
    <dgm:cxn modelId="{1B73617D-972B-4AF1-875A-5DE5EB3E919D}" type="presParOf" srcId="{BDEBF282-F6E1-44C7-A985-203F7669828F}" destId="{2718ABAB-4E58-41DA-B788-9F37465D6FC3}" srcOrd="11" destOrd="0" presId="urn:microsoft.com/office/officeart/2005/8/layout/default"/>
    <dgm:cxn modelId="{B8D8AB65-8F09-4D0A-B650-8F25399D8FB3}" type="presParOf" srcId="{BDEBF282-F6E1-44C7-A985-203F7669828F}" destId="{D65B1229-F922-4D05-B1B5-DDB26D5CE32E}" srcOrd="12" destOrd="0" presId="urn:microsoft.com/office/officeart/2005/8/layout/default"/>
    <dgm:cxn modelId="{A6BC19B2-E5F9-495C-A192-53FDD385C4BA}" type="presParOf" srcId="{BDEBF282-F6E1-44C7-A985-203F7669828F}" destId="{98572E0A-4E4C-4847-BAF0-2D3683C8E795}" srcOrd="13" destOrd="0" presId="urn:microsoft.com/office/officeart/2005/8/layout/default"/>
    <dgm:cxn modelId="{8D3D2649-F3EA-40FA-B2F3-527EBD248687}" type="presParOf" srcId="{BDEBF282-F6E1-44C7-A985-203F7669828F}" destId="{B21FDE81-3281-45EA-9C22-6380D612D05B}" srcOrd="1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36F0A84-55DE-45B7-B5E6-BB8B77B46A50}"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US"/>
        </a:p>
      </dgm:t>
    </dgm:pt>
    <dgm:pt modelId="{94E3E262-F15D-439C-B380-394C84291048}">
      <dgm:prSet custT="1"/>
      <dgm:spPr/>
      <dgm:t>
        <a:bodyPr/>
        <a:lstStyle/>
        <a:p>
          <a:r>
            <a:rPr lang="en-GB" sz="1800" b="1" i="0"/>
            <a:t>Life Expectancy: Males 78.6 years; females 82.6 years (ONS, 2023). </a:t>
          </a:r>
        </a:p>
        <a:p>
          <a:r>
            <a:rPr lang="en-GB" sz="1800" b="1" i="0"/>
            <a:t>Falling since pre-COVID (GOV.UK, 2024). </a:t>
          </a:r>
          <a:endParaRPr lang="en-US" sz="1800" b="1"/>
        </a:p>
      </dgm:t>
    </dgm:pt>
    <dgm:pt modelId="{802EC826-2B4A-49CC-8E6D-F0976D818842}" type="parTrans" cxnId="{4DC9569C-6F3A-425E-AC37-A569E6C22D15}">
      <dgm:prSet/>
      <dgm:spPr/>
      <dgm:t>
        <a:bodyPr/>
        <a:lstStyle/>
        <a:p>
          <a:endParaRPr lang="en-US"/>
        </a:p>
      </dgm:t>
    </dgm:pt>
    <dgm:pt modelId="{C2D21171-9A02-43E6-BF3B-09E34E4B4E27}" type="sibTrans" cxnId="{4DC9569C-6F3A-425E-AC37-A569E6C22D15}">
      <dgm:prSet/>
      <dgm:spPr/>
      <dgm:t>
        <a:bodyPr/>
        <a:lstStyle/>
        <a:p>
          <a:endParaRPr lang="en-US"/>
        </a:p>
      </dgm:t>
    </dgm:pt>
    <dgm:pt modelId="{133CA211-49A2-462A-AB68-460E5A05ED0C}">
      <dgm:prSet custT="1"/>
      <dgm:spPr/>
      <dgm:t>
        <a:bodyPr/>
        <a:lstStyle/>
        <a:p>
          <a:r>
            <a:rPr lang="en-GB" sz="2000" b="0" i="0"/>
            <a:t>Healthy Life Expectancy (HLE): 61.5 years (males), 61.9 years (females), Falling since pre-COVID (GOV.UK, 2024). </a:t>
          </a:r>
          <a:endParaRPr lang="en-US" sz="2000" b="0"/>
        </a:p>
      </dgm:t>
    </dgm:pt>
    <dgm:pt modelId="{15A75F62-C88C-4245-8ADD-0655A0731514}" type="parTrans" cxnId="{CA6712ED-597B-4F76-8A2A-4A10F42E98D8}">
      <dgm:prSet/>
      <dgm:spPr/>
      <dgm:t>
        <a:bodyPr/>
        <a:lstStyle/>
        <a:p>
          <a:endParaRPr lang="en-US"/>
        </a:p>
      </dgm:t>
    </dgm:pt>
    <dgm:pt modelId="{654D54B4-8DFC-41C9-B357-BD717DF77EA0}" type="sibTrans" cxnId="{CA6712ED-597B-4F76-8A2A-4A10F42E98D8}">
      <dgm:prSet/>
      <dgm:spPr/>
      <dgm:t>
        <a:bodyPr/>
        <a:lstStyle/>
        <a:p>
          <a:endParaRPr lang="en-US"/>
        </a:p>
      </dgm:t>
    </dgm:pt>
    <dgm:pt modelId="{9EEE6465-8D5C-4A24-A80A-2890EF340268}">
      <dgm:prSet custT="1"/>
      <dgm:spPr/>
      <dgm:t>
        <a:bodyPr/>
        <a:lstStyle/>
        <a:p>
          <a:r>
            <a:rPr lang="en-GB" sz="2000" b="1" i="0"/>
            <a:t>Infant Mortality: ~4.1 per 1,000 live births, higher in deprived areas and among minority ethnic groups (ONS, 2023). </a:t>
          </a:r>
          <a:endParaRPr lang="en-US" sz="2000" b="1"/>
        </a:p>
      </dgm:t>
    </dgm:pt>
    <dgm:pt modelId="{FC6E26B7-48B2-47A6-BCE7-4E48D5E2DF44}" type="parTrans" cxnId="{8C21042B-735C-48F7-A15B-D1702A3E61B3}">
      <dgm:prSet/>
      <dgm:spPr/>
      <dgm:t>
        <a:bodyPr/>
        <a:lstStyle/>
        <a:p>
          <a:endParaRPr lang="en-US"/>
        </a:p>
      </dgm:t>
    </dgm:pt>
    <dgm:pt modelId="{371843E7-8EF9-47A2-98E5-D98B6CCD7C39}" type="sibTrans" cxnId="{8C21042B-735C-48F7-A15B-D1702A3E61B3}">
      <dgm:prSet/>
      <dgm:spPr/>
      <dgm:t>
        <a:bodyPr/>
        <a:lstStyle/>
        <a:p>
          <a:endParaRPr lang="en-US"/>
        </a:p>
      </dgm:t>
    </dgm:pt>
    <dgm:pt modelId="{FD8C835A-F8DB-4D4E-8164-B85DC667A464}">
      <dgm:prSet custT="1"/>
      <dgm:spPr/>
      <dgm:t>
        <a:bodyPr/>
        <a:lstStyle/>
        <a:p>
          <a:r>
            <a:rPr lang="en-GB" sz="2000" b="1" i="0"/>
            <a:t>Maternal Mortality: 13.56 deaths per 100,000 maternities (2020–22), with mental health a leading cause of late maternal deaths (MBRRACE-UK, 2023). </a:t>
          </a:r>
          <a:endParaRPr lang="en-US" sz="2000" b="1"/>
        </a:p>
      </dgm:t>
    </dgm:pt>
    <dgm:pt modelId="{3712856C-3C26-44B5-A1DD-A9D62473BD6D}" type="parTrans" cxnId="{16E2E923-559C-48E9-97A1-09F9137ABF64}">
      <dgm:prSet/>
      <dgm:spPr/>
      <dgm:t>
        <a:bodyPr/>
        <a:lstStyle/>
        <a:p>
          <a:endParaRPr lang="en-US"/>
        </a:p>
      </dgm:t>
    </dgm:pt>
    <dgm:pt modelId="{F8C6551B-997D-4948-9EE2-7BB691159038}" type="sibTrans" cxnId="{16E2E923-559C-48E9-97A1-09F9137ABF64}">
      <dgm:prSet/>
      <dgm:spPr/>
      <dgm:t>
        <a:bodyPr/>
        <a:lstStyle/>
        <a:p>
          <a:endParaRPr lang="en-US"/>
        </a:p>
      </dgm:t>
    </dgm:pt>
    <dgm:pt modelId="{50A14026-3F86-4C44-90F2-5FC558925065}">
      <dgm:prSet/>
      <dgm:spPr/>
      <dgm:t>
        <a:bodyPr/>
        <a:lstStyle/>
        <a:p>
          <a:r>
            <a:rPr lang="en-GB" b="1" i="0"/>
            <a:t>NCDs</a:t>
          </a:r>
          <a:r>
            <a:rPr lang="en-GB" b="0" i="0"/>
            <a:t>: Cardiovascular disease, cancer, diabetes, and respiratory disease remain leading causes of premature death (ONS, 2023). </a:t>
          </a:r>
          <a:endParaRPr lang="en-US"/>
        </a:p>
      </dgm:t>
    </dgm:pt>
    <dgm:pt modelId="{E88DFD8D-E75F-42B4-87E7-D2CD3B7FD1B7}" type="parTrans" cxnId="{1D5DD0A6-5A87-45EB-98C8-B24E508C315A}">
      <dgm:prSet/>
      <dgm:spPr/>
      <dgm:t>
        <a:bodyPr/>
        <a:lstStyle/>
        <a:p>
          <a:endParaRPr lang="en-US"/>
        </a:p>
      </dgm:t>
    </dgm:pt>
    <dgm:pt modelId="{07005BD7-F392-40CF-A5BD-83D14C068D60}" type="sibTrans" cxnId="{1D5DD0A6-5A87-45EB-98C8-B24E508C315A}">
      <dgm:prSet/>
      <dgm:spPr/>
      <dgm:t>
        <a:bodyPr/>
        <a:lstStyle/>
        <a:p>
          <a:endParaRPr lang="en-US"/>
        </a:p>
      </dgm:t>
    </dgm:pt>
    <dgm:pt modelId="{1053DE4E-367B-436C-9109-A8EFD622E39C}" type="pres">
      <dgm:prSet presAssocID="{536F0A84-55DE-45B7-B5E6-BB8B77B46A50}" presName="linear" presStyleCnt="0">
        <dgm:presLayoutVars>
          <dgm:animLvl val="lvl"/>
          <dgm:resizeHandles val="exact"/>
        </dgm:presLayoutVars>
      </dgm:prSet>
      <dgm:spPr/>
    </dgm:pt>
    <dgm:pt modelId="{EB551E25-4E64-4B9E-BDA6-72E3BB6F49B3}" type="pres">
      <dgm:prSet presAssocID="{94E3E262-F15D-439C-B380-394C84291048}" presName="parentText" presStyleLbl="node1" presStyleIdx="0" presStyleCnt="5">
        <dgm:presLayoutVars>
          <dgm:chMax val="0"/>
          <dgm:bulletEnabled val="1"/>
        </dgm:presLayoutVars>
      </dgm:prSet>
      <dgm:spPr/>
    </dgm:pt>
    <dgm:pt modelId="{1D6E38A3-2C94-4C45-8C30-12E7AEA9CDCD}" type="pres">
      <dgm:prSet presAssocID="{C2D21171-9A02-43E6-BF3B-09E34E4B4E27}" presName="spacer" presStyleCnt="0"/>
      <dgm:spPr/>
    </dgm:pt>
    <dgm:pt modelId="{3A5694EF-E552-4309-996D-38835429BFCF}" type="pres">
      <dgm:prSet presAssocID="{133CA211-49A2-462A-AB68-460E5A05ED0C}" presName="parentText" presStyleLbl="node1" presStyleIdx="1" presStyleCnt="5">
        <dgm:presLayoutVars>
          <dgm:chMax val="0"/>
          <dgm:bulletEnabled val="1"/>
        </dgm:presLayoutVars>
      </dgm:prSet>
      <dgm:spPr/>
    </dgm:pt>
    <dgm:pt modelId="{858EAB9F-04D8-46ED-BECD-63D7B8B8ADE0}" type="pres">
      <dgm:prSet presAssocID="{654D54B4-8DFC-41C9-B357-BD717DF77EA0}" presName="spacer" presStyleCnt="0"/>
      <dgm:spPr/>
    </dgm:pt>
    <dgm:pt modelId="{DFC8E682-7B64-424C-B42C-AB4F1512BCCE}" type="pres">
      <dgm:prSet presAssocID="{9EEE6465-8D5C-4A24-A80A-2890EF340268}" presName="parentText" presStyleLbl="node1" presStyleIdx="2" presStyleCnt="5">
        <dgm:presLayoutVars>
          <dgm:chMax val="0"/>
          <dgm:bulletEnabled val="1"/>
        </dgm:presLayoutVars>
      </dgm:prSet>
      <dgm:spPr/>
    </dgm:pt>
    <dgm:pt modelId="{E1681BAF-6010-4E81-96D6-76040879C423}" type="pres">
      <dgm:prSet presAssocID="{371843E7-8EF9-47A2-98E5-D98B6CCD7C39}" presName="spacer" presStyleCnt="0"/>
      <dgm:spPr/>
    </dgm:pt>
    <dgm:pt modelId="{95E5986A-8083-4C67-9C0D-DDABD291052F}" type="pres">
      <dgm:prSet presAssocID="{FD8C835A-F8DB-4D4E-8164-B85DC667A464}" presName="parentText" presStyleLbl="node1" presStyleIdx="3" presStyleCnt="5">
        <dgm:presLayoutVars>
          <dgm:chMax val="0"/>
          <dgm:bulletEnabled val="1"/>
        </dgm:presLayoutVars>
      </dgm:prSet>
      <dgm:spPr/>
    </dgm:pt>
    <dgm:pt modelId="{A6A8BFB0-7885-49B5-8BFE-7F8BD75A6DD7}" type="pres">
      <dgm:prSet presAssocID="{F8C6551B-997D-4948-9EE2-7BB691159038}" presName="spacer" presStyleCnt="0"/>
      <dgm:spPr/>
    </dgm:pt>
    <dgm:pt modelId="{9EEEDB01-9DB7-4D44-86C4-24672281756B}" type="pres">
      <dgm:prSet presAssocID="{50A14026-3F86-4C44-90F2-5FC558925065}" presName="parentText" presStyleLbl="node1" presStyleIdx="4" presStyleCnt="5">
        <dgm:presLayoutVars>
          <dgm:chMax val="0"/>
          <dgm:bulletEnabled val="1"/>
        </dgm:presLayoutVars>
      </dgm:prSet>
      <dgm:spPr/>
    </dgm:pt>
  </dgm:ptLst>
  <dgm:cxnLst>
    <dgm:cxn modelId="{2BFF2604-34E5-4D8D-B54A-614AB8F92BFF}" type="presOf" srcId="{94E3E262-F15D-439C-B380-394C84291048}" destId="{EB551E25-4E64-4B9E-BDA6-72E3BB6F49B3}" srcOrd="0" destOrd="0" presId="urn:microsoft.com/office/officeart/2005/8/layout/vList2"/>
    <dgm:cxn modelId="{748D761F-EEDF-4E1D-9EEF-CEAAF496B9BA}" type="presOf" srcId="{133CA211-49A2-462A-AB68-460E5A05ED0C}" destId="{3A5694EF-E552-4309-996D-38835429BFCF}" srcOrd="0" destOrd="0" presId="urn:microsoft.com/office/officeart/2005/8/layout/vList2"/>
    <dgm:cxn modelId="{16E2E923-559C-48E9-97A1-09F9137ABF64}" srcId="{536F0A84-55DE-45B7-B5E6-BB8B77B46A50}" destId="{FD8C835A-F8DB-4D4E-8164-B85DC667A464}" srcOrd="3" destOrd="0" parTransId="{3712856C-3C26-44B5-A1DD-A9D62473BD6D}" sibTransId="{F8C6551B-997D-4948-9EE2-7BB691159038}"/>
    <dgm:cxn modelId="{8C21042B-735C-48F7-A15B-D1702A3E61B3}" srcId="{536F0A84-55DE-45B7-B5E6-BB8B77B46A50}" destId="{9EEE6465-8D5C-4A24-A80A-2890EF340268}" srcOrd="2" destOrd="0" parTransId="{FC6E26B7-48B2-47A6-BCE7-4E48D5E2DF44}" sibTransId="{371843E7-8EF9-47A2-98E5-D98B6CCD7C39}"/>
    <dgm:cxn modelId="{76948183-4A02-4BFA-8B3C-05F7A8B6EB0E}" type="presOf" srcId="{50A14026-3F86-4C44-90F2-5FC558925065}" destId="{9EEEDB01-9DB7-4D44-86C4-24672281756B}" srcOrd="0" destOrd="0" presId="urn:microsoft.com/office/officeart/2005/8/layout/vList2"/>
    <dgm:cxn modelId="{4DC9569C-6F3A-425E-AC37-A569E6C22D15}" srcId="{536F0A84-55DE-45B7-B5E6-BB8B77B46A50}" destId="{94E3E262-F15D-439C-B380-394C84291048}" srcOrd="0" destOrd="0" parTransId="{802EC826-2B4A-49CC-8E6D-F0976D818842}" sibTransId="{C2D21171-9A02-43E6-BF3B-09E34E4B4E27}"/>
    <dgm:cxn modelId="{1D5DD0A6-5A87-45EB-98C8-B24E508C315A}" srcId="{536F0A84-55DE-45B7-B5E6-BB8B77B46A50}" destId="{50A14026-3F86-4C44-90F2-5FC558925065}" srcOrd="4" destOrd="0" parTransId="{E88DFD8D-E75F-42B4-87E7-D2CD3B7FD1B7}" sibTransId="{07005BD7-F392-40CF-A5BD-83D14C068D60}"/>
    <dgm:cxn modelId="{160A9CAD-8982-4C41-9211-CEC7318549A8}" type="presOf" srcId="{FD8C835A-F8DB-4D4E-8164-B85DC667A464}" destId="{95E5986A-8083-4C67-9C0D-DDABD291052F}" srcOrd="0" destOrd="0" presId="urn:microsoft.com/office/officeart/2005/8/layout/vList2"/>
    <dgm:cxn modelId="{2116C4C3-A796-4876-B911-B186F19F068A}" type="presOf" srcId="{9EEE6465-8D5C-4A24-A80A-2890EF340268}" destId="{DFC8E682-7B64-424C-B42C-AB4F1512BCCE}" srcOrd="0" destOrd="0" presId="urn:microsoft.com/office/officeart/2005/8/layout/vList2"/>
    <dgm:cxn modelId="{67D0B9E2-EC35-4C6F-B96B-6C3E8508948C}" type="presOf" srcId="{536F0A84-55DE-45B7-B5E6-BB8B77B46A50}" destId="{1053DE4E-367B-436C-9109-A8EFD622E39C}" srcOrd="0" destOrd="0" presId="urn:microsoft.com/office/officeart/2005/8/layout/vList2"/>
    <dgm:cxn modelId="{CA6712ED-597B-4F76-8A2A-4A10F42E98D8}" srcId="{536F0A84-55DE-45B7-B5E6-BB8B77B46A50}" destId="{133CA211-49A2-462A-AB68-460E5A05ED0C}" srcOrd="1" destOrd="0" parTransId="{15A75F62-C88C-4245-8ADD-0655A0731514}" sibTransId="{654D54B4-8DFC-41C9-B357-BD717DF77EA0}"/>
    <dgm:cxn modelId="{C5F760DB-A460-49FA-8B42-068A98F5F7A1}" type="presParOf" srcId="{1053DE4E-367B-436C-9109-A8EFD622E39C}" destId="{EB551E25-4E64-4B9E-BDA6-72E3BB6F49B3}" srcOrd="0" destOrd="0" presId="urn:microsoft.com/office/officeart/2005/8/layout/vList2"/>
    <dgm:cxn modelId="{E9A7B41C-05CE-4EB3-9F1D-E33CD997194B}" type="presParOf" srcId="{1053DE4E-367B-436C-9109-A8EFD622E39C}" destId="{1D6E38A3-2C94-4C45-8C30-12E7AEA9CDCD}" srcOrd="1" destOrd="0" presId="urn:microsoft.com/office/officeart/2005/8/layout/vList2"/>
    <dgm:cxn modelId="{6776EEB1-E8A1-4D06-86EA-372125043C38}" type="presParOf" srcId="{1053DE4E-367B-436C-9109-A8EFD622E39C}" destId="{3A5694EF-E552-4309-996D-38835429BFCF}" srcOrd="2" destOrd="0" presId="urn:microsoft.com/office/officeart/2005/8/layout/vList2"/>
    <dgm:cxn modelId="{D8B45179-7DE0-445D-A868-5E380C7389A7}" type="presParOf" srcId="{1053DE4E-367B-436C-9109-A8EFD622E39C}" destId="{858EAB9F-04D8-46ED-BECD-63D7B8B8ADE0}" srcOrd="3" destOrd="0" presId="urn:microsoft.com/office/officeart/2005/8/layout/vList2"/>
    <dgm:cxn modelId="{CBCC5BA8-7255-4850-9092-4F5476669574}" type="presParOf" srcId="{1053DE4E-367B-436C-9109-A8EFD622E39C}" destId="{DFC8E682-7B64-424C-B42C-AB4F1512BCCE}" srcOrd="4" destOrd="0" presId="urn:microsoft.com/office/officeart/2005/8/layout/vList2"/>
    <dgm:cxn modelId="{DA04A9B8-727B-4417-8AA3-0F3E15C88B5E}" type="presParOf" srcId="{1053DE4E-367B-436C-9109-A8EFD622E39C}" destId="{E1681BAF-6010-4E81-96D6-76040879C423}" srcOrd="5" destOrd="0" presId="urn:microsoft.com/office/officeart/2005/8/layout/vList2"/>
    <dgm:cxn modelId="{99F83C09-3400-4254-82A8-76FF69D6EA4F}" type="presParOf" srcId="{1053DE4E-367B-436C-9109-A8EFD622E39C}" destId="{95E5986A-8083-4C67-9C0D-DDABD291052F}" srcOrd="6" destOrd="0" presId="urn:microsoft.com/office/officeart/2005/8/layout/vList2"/>
    <dgm:cxn modelId="{7534A9C6-55C7-4668-B685-A68BD319E59B}" type="presParOf" srcId="{1053DE4E-367B-436C-9109-A8EFD622E39C}" destId="{A6A8BFB0-7885-49B5-8BFE-7F8BD75A6DD7}" srcOrd="7" destOrd="0" presId="urn:microsoft.com/office/officeart/2005/8/layout/vList2"/>
    <dgm:cxn modelId="{784AFD4C-29E9-48C0-B778-A1CBCB74E2F3}" type="presParOf" srcId="{1053DE4E-367B-436C-9109-A8EFD622E39C}" destId="{9EEEDB01-9DB7-4D44-86C4-24672281756B}"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D6D9898-8B10-41A9-B88B-872D234C922B}"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7C3A46F-2D7E-4881-81D4-553563AE68E5}">
      <dgm:prSet custT="1"/>
      <dgm:spPr/>
      <dgm:t>
        <a:bodyPr/>
        <a:lstStyle/>
        <a:p>
          <a:r>
            <a:rPr lang="en-US" sz="1800"/>
            <a:t>Biopsychosocial Model: biology, psychology, social factors </a:t>
          </a:r>
          <a:r>
            <a:rPr lang="en-GB" sz="1800"/>
            <a:t>→ NHS Diabetes Prevention Programme.</a:t>
          </a:r>
          <a:endParaRPr lang="en-US" sz="1800"/>
        </a:p>
      </dgm:t>
    </dgm:pt>
    <dgm:pt modelId="{51C24819-5375-491A-9512-E03EE58B11F8}" type="parTrans" cxnId="{BC75FAAA-304A-4839-ADA9-940B103983C0}">
      <dgm:prSet/>
      <dgm:spPr/>
      <dgm:t>
        <a:bodyPr/>
        <a:lstStyle/>
        <a:p>
          <a:endParaRPr lang="en-US"/>
        </a:p>
      </dgm:t>
    </dgm:pt>
    <dgm:pt modelId="{ABA5075A-F449-4552-B551-8CC9B37EE008}" type="sibTrans" cxnId="{BC75FAAA-304A-4839-ADA9-940B103983C0}">
      <dgm:prSet/>
      <dgm:spPr/>
      <dgm:t>
        <a:bodyPr/>
        <a:lstStyle/>
        <a:p>
          <a:endParaRPr lang="en-US"/>
        </a:p>
      </dgm:t>
    </dgm:pt>
    <dgm:pt modelId="{D21C53C6-99E0-4D4F-8311-9D3D6EF3F2FB}">
      <dgm:prSet/>
      <dgm:spPr/>
      <dgm:t>
        <a:bodyPr/>
        <a:lstStyle/>
        <a:p>
          <a:r>
            <a:rPr lang="en-GB"/>
            <a:t>Ecological Model: multi-level influences → childhood obesity policies.</a:t>
          </a:r>
          <a:endParaRPr lang="en-US"/>
        </a:p>
      </dgm:t>
    </dgm:pt>
    <dgm:pt modelId="{F309777F-D06A-4719-9FB6-F8366FF0438E}" type="parTrans" cxnId="{20B2595D-B9B2-4882-BAC4-3F821ABFEF6E}">
      <dgm:prSet/>
      <dgm:spPr/>
      <dgm:t>
        <a:bodyPr/>
        <a:lstStyle/>
        <a:p>
          <a:endParaRPr lang="en-US"/>
        </a:p>
      </dgm:t>
    </dgm:pt>
    <dgm:pt modelId="{4934E6D2-B36E-4FD9-A18E-FE7AF26500D4}" type="sibTrans" cxnId="{20B2595D-B9B2-4882-BAC4-3F821ABFEF6E}">
      <dgm:prSet/>
      <dgm:spPr/>
      <dgm:t>
        <a:bodyPr/>
        <a:lstStyle/>
        <a:p>
          <a:endParaRPr lang="en-US"/>
        </a:p>
      </dgm:t>
    </dgm:pt>
    <dgm:pt modelId="{CA57D5B3-D2CF-454B-BB33-BD2C6C59677F}">
      <dgm:prSet/>
      <dgm:spPr/>
      <dgm:t>
        <a:bodyPr/>
        <a:lstStyle/>
        <a:p>
          <a:r>
            <a:rPr lang="en-US"/>
            <a:t>Holistic Model: whole-person care → palliative care.</a:t>
          </a:r>
        </a:p>
      </dgm:t>
    </dgm:pt>
    <dgm:pt modelId="{A3E5E871-0605-4206-9287-15D2207E3CA8}" type="parTrans" cxnId="{C4D74947-925E-4168-87F8-CB92D4D91B4C}">
      <dgm:prSet/>
      <dgm:spPr/>
      <dgm:t>
        <a:bodyPr/>
        <a:lstStyle/>
        <a:p>
          <a:endParaRPr lang="en-US"/>
        </a:p>
      </dgm:t>
    </dgm:pt>
    <dgm:pt modelId="{3F0DB7FC-C005-4C95-BBED-9AC8A5733A0C}" type="sibTrans" cxnId="{C4D74947-925E-4168-87F8-CB92D4D91B4C}">
      <dgm:prSet/>
      <dgm:spPr/>
      <dgm:t>
        <a:bodyPr/>
        <a:lstStyle/>
        <a:p>
          <a:endParaRPr lang="en-US"/>
        </a:p>
      </dgm:t>
    </dgm:pt>
    <dgm:pt modelId="{478FA395-68CF-4B41-9FB8-FC1B9C836A67}" type="pres">
      <dgm:prSet presAssocID="{DD6D9898-8B10-41A9-B88B-872D234C922B}" presName="root" presStyleCnt="0">
        <dgm:presLayoutVars>
          <dgm:dir/>
          <dgm:resizeHandles val="exact"/>
        </dgm:presLayoutVars>
      </dgm:prSet>
      <dgm:spPr/>
    </dgm:pt>
    <dgm:pt modelId="{6DF2C5C9-31B0-41DD-B847-AEEAB197131F}" type="pres">
      <dgm:prSet presAssocID="{67C3A46F-2D7E-4881-81D4-553563AE68E5}" presName="compNode" presStyleCnt="0"/>
      <dgm:spPr/>
    </dgm:pt>
    <dgm:pt modelId="{3FB51CE4-8CF1-4CDE-BC82-B77A238C2FD8}" type="pres">
      <dgm:prSet presAssocID="{67C3A46F-2D7E-4881-81D4-553563AE68E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in head"/>
        </a:ext>
      </dgm:extLst>
    </dgm:pt>
    <dgm:pt modelId="{02E735D0-E9CA-4867-8BCA-438A039E0090}" type="pres">
      <dgm:prSet presAssocID="{67C3A46F-2D7E-4881-81D4-553563AE68E5}" presName="spaceRect" presStyleCnt="0"/>
      <dgm:spPr/>
    </dgm:pt>
    <dgm:pt modelId="{40597313-608F-41CD-A155-721AD65E775C}" type="pres">
      <dgm:prSet presAssocID="{67C3A46F-2D7E-4881-81D4-553563AE68E5}" presName="textRect" presStyleLbl="revTx" presStyleIdx="0" presStyleCnt="3">
        <dgm:presLayoutVars>
          <dgm:chMax val="1"/>
          <dgm:chPref val="1"/>
        </dgm:presLayoutVars>
      </dgm:prSet>
      <dgm:spPr/>
    </dgm:pt>
    <dgm:pt modelId="{38514D94-E6E9-447F-8E1F-09C9B7D6EADA}" type="pres">
      <dgm:prSet presAssocID="{ABA5075A-F449-4552-B551-8CC9B37EE008}" presName="sibTrans" presStyleCnt="0"/>
      <dgm:spPr/>
    </dgm:pt>
    <dgm:pt modelId="{DFB20DAC-9745-438E-A4E4-E1207E907D8E}" type="pres">
      <dgm:prSet presAssocID="{D21C53C6-99E0-4D4F-8311-9D3D6EF3F2FB}" presName="compNode" presStyleCnt="0"/>
      <dgm:spPr/>
    </dgm:pt>
    <dgm:pt modelId="{C9CA594A-D8C8-4A1D-A5A4-6746BB7AC7C0}" type="pres">
      <dgm:prSet presAssocID="{D21C53C6-99E0-4D4F-8311-9D3D6EF3F2FB}"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a:ext>
      </dgm:extLst>
    </dgm:pt>
    <dgm:pt modelId="{8BC8BCDF-AEE3-4696-A411-3F60745B4611}" type="pres">
      <dgm:prSet presAssocID="{D21C53C6-99E0-4D4F-8311-9D3D6EF3F2FB}" presName="spaceRect" presStyleCnt="0"/>
      <dgm:spPr/>
    </dgm:pt>
    <dgm:pt modelId="{2A997754-0CEA-41C9-BF4C-8371D9F995C7}" type="pres">
      <dgm:prSet presAssocID="{D21C53C6-99E0-4D4F-8311-9D3D6EF3F2FB}" presName="textRect" presStyleLbl="revTx" presStyleIdx="1" presStyleCnt="3">
        <dgm:presLayoutVars>
          <dgm:chMax val="1"/>
          <dgm:chPref val="1"/>
        </dgm:presLayoutVars>
      </dgm:prSet>
      <dgm:spPr/>
    </dgm:pt>
    <dgm:pt modelId="{71C203F5-1799-47CE-A7F4-2EB57EAD72A2}" type="pres">
      <dgm:prSet presAssocID="{4934E6D2-B36E-4FD9-A18E-FE7AF26500D4}" presName="sibTrans" presStyleCnt="0"/>
      <dgm:spPr/>
    </dgm:pt>
    <dgm:pt modelId="{41B47F3B-FF4F-4ABB-9C8A-AEDFA3F52C10}" type="pres">
      <dgm:prSet presAssocID="{CA57D5B3-D2CF-454B-BB33-BD2C6C59677F}" presName="compNode" presStyleCnt="0"/>
      <dgm:spPr/>
    </dgm:pt>
    <dgm:pt modelId="{0B81ACB4-A308-4AF8-B38E-8BB7D3E53118}" type="pres">
      <dgm:prSet presAssocID="{CA57D5B3-D2CF-454B-BB33-BD2C6C59677F}"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ospital"/>
        </a:ext>
      </dgm:extLst>
    </dgm:pt>
    <dgm:pt modelId="{D993EE26-04FB-4691-B468-1939D16BD66E}" type="pres">
      <dgm:prSet presAssocID="{CA57D5B3-D2CF-454B-BB33-BD2C6C59677F}" presName="spaceRect" presStyleCnt="0"/>
      <dgm:spPr/>
    </dgm:pt>
    <dgm:pt modelId="{4D7AE014-2414-4553-B806-4077629C52BB}" type="pres">
      <dgm:prSet presAssocID="{CA57D5B3-D2CF-454B-BB33-BD2C6C59677F}" presName="textRect" presStyleLbl="revTx" presStyleIdx="2" presStyleCnt="3">
        <dgm:presLayoutVars>
          <dgm:chMax val="1"/>
          <dgm:chPref val="1"/>
        </dgm:presLayoutVars>
      </dgm:prSet>
      <dgm:spPr/>
    </dgm:pt>
  </dgm:ptLst>
  <dgm:cxnLst>
    <dgm:cxn modelId="{7D855E3E-7979-4C4A-AB88-1ED58FFDDC9F}" type="presOf" srcId="{CA57D5B3-D2CF-454B-BB33-BD2C6C59677F}" destId="{4D7AE014-2414-4553-B806-4077629C52BB}" srcOrd="0" destOrd="0" presId="urn:microsoft.com/office/officeart/2018/2/layout/IconLabelList"/>
    <dgm:cxn modelId="{20B2595D-B9B2-4882-BAC4-3F821ABFEF6E}" srcId="{DD6D9898-8B10-41A9-B88B-872D234C922B}" destId="{D21C53C6-99E0-4D4F-8311-9D3D6EF3F2FB}" srcOrd="1" destOrd="0" parTransId="{F309777F-D06A-4719-9FB6-F8366FF0438E}" sibTransId="{4934E6D2-B36E-4FD9-A18E-FE7AF26500D4}"/>
    <dgm:cxn modelId="{C4D74947-925E-4168-87F8-CB92D4D91B4C}" srcId="{DD6D9898-8B10-41A9-B88B-872D234C922B}" destId="{CA57D5B3-D2CF-454B-BB33-BD2C6C59677F}" srcOrd="2" destOrd="0" parTransId="{A3E5E871-0605-4206-9287-15D2207E3CA8}" sibTransId="{3F0DB7FC-C005-4C95-BBED-9AC8A5733A0C}"/>
    <dgm:cxn modelId="{59DBFA78-6491-446C-BD88-47958D30F867}" type="presOf" srcId="{67C3A46F-2D7E-4881-81D4-553563AE68E5}" destId="{40597313-608F-41CD-A155-721AD65E775C}" srcOrd="0" destOrd="0" presId="urn:microsoft.com/office/officeart/2018/2/layout/IconLabelList"/>
    <dgm:cxn modelId="{3F60D5A8-0345-43E5-9D55-47D12C915862}" type="presOf" srcId="{DD6D9898-8B10-41A9-B88B-872D234C922B}" destId="{478FA395-68CF-4B41-9FB8-FC1B9C836A67}" srcOrd="0" destOrd="0" presId="urn:microsoft.com/office/officeart/2018/2/layout/IconLabelList"/>
    <dgm:cxn modelId="{BC75FAAA-304A-4839-ADA9-940B103983C0}" srcId="{DD6D9898-8B10-41A9-B88B-872D234C922B}" destId="{67C3A46F-2D7E-4881-81D4-553563AE68E5}" srcOrd="0" destOrd="0" parTransId="{51C24819-5375-491A-9512-E03EE58B11F8}" sibTransId="{ABA5075A-F449-4552-B551-8CC9B37EE008}"/>
    <dgm:cxn modelId="{E270CAF7-35ED-4B36-AF2C-1C93183DFA65}" type="presOf" srcId="{D21C53C6-99E0-4D4F-8311-9D3D6EF3F2FB}" destId="{2A997754-0CEA-41C9-BF4C-8371D9F995C7}" srcOrd="0" destOrd="0" presId="urn:microsoft.com/office/officeart/2018/2/layout/IconLabelList"/>
    <dgm:cxn modelId="{E950BBFD-3EDD-4909-AA00-35B2B72C3B2A}" type="presParOf" srcId="{478FA395-68CF-4B41-9FB8-FC1B9C836A67}" destId="{6DF2C5C9-31B0-41DD-B847-AEEAB197131F}" srcOrd="0" destOrd="0" presId="urn:microsoft.com/office/officeart/2018/2/layout/IconLabelList"/>
    <dgm:cxn modelId="{1C273F71-AED3-4A9C-90B6-ADAE3C6FE9CC}" type="presParOf" srcId="{6DF2C5C9-31B0-41DD-B847-AEEAB197131F}" destId="{3FB51CE4-8CF1-4CDE-BC82-B77A238C2FD8}" srcOrd="0" destOrd="0" presId="urn:microsoft.com/office/officeart/2018/2/layout/IconLabelList"/>
    <dgm:cxn modelId="{2E506CF4-DFF4-4715-8785-4EF5CD8382EF}" type="presParOf" srcId="{6DF2C5C9-31B0-41DD-B847-AEEAB197131F}" destId="{02E735D0-E9CA-4867-8BCA-438A039E0090}" srcOrd="1" destOrd="0" presId="urn:microsoft.com/office/officeart/2018/2/layout/IconLabelList"/>
    <dgm:cxn modelId="{4D04D8DE-C5B9-4925-A4C4-078D3B961C38}" type="presParOf" srcId="{6DF2C5C9-31B0-41DD-B847-AEEAB197131F}" destId="{40597313-608F-41CD-A155-721AD65E775C}" srcOrd="2" destOrd="0" presId="urn:microsoft.com/office/officeart/2018/2/layout/IconLabelList"/>
    <dgm:cxn modelId="{D5D60D4C-2E82-45C5-A0B8-0DCB4522C446}" type="presParOf" srcId="{478FA395-68CF-4B41-9FB8-FC1B9C836A67}" destId="{38514D94-E6E9-447F-8E1F-09C9B7D6EADA}" srcOrd="1" destOrd="0" presId="urn:microsoft.com/office/officeart/2018/2/layout/IconLabelList"/>
    <dgm:cxn modelId="{902AD0D1-43B2-44A9-A884-49E5B388307C}" type="presParOf" srcId="{478FA395-68CF-4B41-9FB8-FC1B9C836A67}" destId="{DFB20DAC-9745-438E-A4E4-E1207E907D8E}" srcOrd="2" destOrd="0" presId="urn:microsoft.com/office/officeart/2018/2/layout/IconLabelList"/>
    <dgm:cxn modelId="{25E7AE61-A61F-42D5-9638-C078BEC3DC4B}" type="presParOf" srcId="{DFB20DAC-9745-438E-A4E4-E1207E907D8E}" destId="{C9CA594A-D8C8-4A1D-A5A4-6746BB7AC7C0}" srcOrd="0" destOrd="0" presId="urn:microsoft.com/office/officeart/2018/2/layout/IconLabelList"/>
    <dgm:cxn modelId="{43289C4C-429E-4C34-9438-A5BECA2D3B54}" type="presParOf" srcId="{DFB20DAC-9745-438E-A4E4-E1207E907D8E}" destId="{8BC8BCDF-AEE3-4696-A411-3F60745B4611}" srcOrd="1" destOrd="0" presId="urn:microsoft.com/office/officeart/2018/2/layout/IconLabelList"/>
    <dgm:cxn modelId="{97F96B26-FBA0-46EE-BE96-86DC5B59A877}" type="presParOf" srcId="{DFB20DAC-9745-438E-A4E4-E1207E907D8E}" destId="{2A997754-0CEA-41C9-BF4C-8371D9F995C7}" srcOrd="2" destOrd="0" presId="urn:microsoft.com/office/officeart/2018/2/layout/IconLabelList"/>
    <dgm:cxn modelId="{7706962A-A1C6-4787-9A29-91BE6A412833}" type="presParOf" srcId="{478FA395-68CF-4B41-9FB8-FC1B9C836A67}" destId="{71C203F5-1799-47CE-A7F4-2EB57EAD72A2}" srcOrd="3" destOrd="0" presId="urn:microsoft.com/office/officeart/2018/2/layout/IconLabelList"/>
    <dgm:cxn modelId="{9D7892A2-E8A3-4F79-9B60-797257480BF4}" type="presParOf" srcId="{478FA395-68CF-4B41-9FB8-FC1B9C836A67}" destId="{41B47F3B-FF4F-4ABB-9C8A-AEDFA3F52C10}" srcOrd="4" destOrd="0" presId="urn:microsoft.com/office/officeart/2018/2/layout/IconLabelList"/>
    <dgm:cxn modelId="{E488D8B0-F555-4224-8CA7-145C0DAB314F}" type="presParOf" srcId="{41B47F3B-FF4F-4ABB-9C8A-AEDFA3F52C10}" destId="{0B81ACB4-A308-4AF8-B38E-8BB7D3E53118}" srcOrd="0" destOrd="0" presId="urn:microsoft.com/office/officeart/2018/2/layout/IconLabelList"/>
    <dgm:cxn modelId="{13796070-46F1-4653-B10D-E644EB9A54AF}" type="presParOf" srcId="{41B47F3B-FF4F-4ABB-9C8A-AEDFA3F52C10}" destId="{D993EE26-04FB-4691-B468-1939D16BD66E}" srcOrd="1" destOrd="0" presId="urn:microsoft.com/office/officeart/2018/2/layout/IconLabelList"/>
    <dgm:cxn modelId="{628561E1-FB3B-4FDF-8E21-9EE82036212A}" type="presParOf" srcId="{41B47F3B-FF4F-4ABB-9C8A-AEDFA3F52C10}" destId="{4D7AE014-2414-4553-B806-4077629C52BB}"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FD76720-A98E-46D6-8C8D-22B4381E311C}"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F05BE3FE-F3B9-4693-ACE7-B8F37EE0F069}">
      <dgm:prSet/>
      <dgm:spPr/>
      <dgm:t>
        <a:bodyPr/>
        <a:lstStyle/>
        <a:p>
          <a:r>
            <a:rPr lang="en-US"/>
            <a:t>BPS → NHS Long Term Plan: prevention, mental health, </a:t>
          </a:r>
          <a:r>
            <a:rPr lang="en-US" err="1"/>
            <a:t>personalised</a:t>
          </a:r>
          <a:r>
            <a:rPr lang="en-US"/>
            <a:t> care.</a:t>
          </a:r>
        </a:p>
      </dgm:t>
    </dgm:pt>
    <dgm:pt modelId="{4245CED8-CA53-44EB-B2F1-09C18AC0BE3F}" type="parTrans" cxnId="{80BC5E03-A490-441C-A1BF-482909DBB0FA}">
      <dgm:prSet/>
      <dgm:spPr/>
      <dgm:t>
        <a:bodyPr/>
        <a:lstStyle/>
        <a:p>
          <a:endParaRPr lang="en-US"/>
        </a:p>
      </dgm:t>
    </dgm:pt>
    <dgm:pt modelId="{2D053246-CD36-419A-B4EC-F5A25DC90E49}" type="sibTrans" cxnId="{80BC5E03-A490-441C-A1BF-482909DBB0FA}">
      <dgm:prSet/>
      <dgm:spPr/>
      <dgm:t>
        <a:bodyPr/>
        <a:lstStyle/>
        <a:p>
          <a:endParaRPr lang="en-US"/>
        </a:p>
      </dgm:t>
    </dgm:pt>
    <dgm:pt modelId="{C1065D53-D250-4F62-B5E9-F32D35D16756}">
      <dgm:prSet/>
      <dgm:spPr/>
      <dgm:t>
        <a:bodyPr/>
        <a:lstStyle/>
        <a:p>
          <a:r>
            <a:rPr lang="en-US"/>
            <a:t>Ecological → Marmot Review: housing, education, early years.</a:t>
          </a:r>
        </a:p>
      </dgm:t>
    </dgm:pt>
    <dgm:pt modelId="{4CFC5CCD-3EEB-43A6-BC5D-020271C54541}" type="parTrans" cxnId="{66AB1FB7-DE96-42D8-9466-635DA38D8DF5}">
      <dgm:prSet/>
      <dgm:spPr/>
      <dgm:t>
        <a:bodyPr/>
        <a:lstStyle/>
        <a:p>
          <a:endParaRPr lang="en-US"/>
        </a:p>
      </dgm:t>
    </dgm:pt>
    <dgm:pt modelId="{3BE69D9C-77E9-4D4C-B90D-C1C34521C5E3}" type="sibTrans" cxnId="{66AB1FB7-DE96-42D8-9466-635DA38D8DF5}">
      <dgm:prSet/>
      <dgm:spPr/>
      <dgm:t>
        <a:bodyPr/>
        <a:lstStyle/>
        <a:p>
          <a:endParaRPr lang="en-US"/>
        </a:p>
      </dgm:t>
    </dgm:pt>
    <dgm:pt modelId="{157EFD3E-09C4-4786-90A0-74F3F1B0BE36}">
      <dgm:prSet/>
      <dgm:spPr/>
      <dgm:t>
        <a:bodyPr/>
        <a:lstStyle/>
        <a:p>
          <a:r>
            <a:rPr lang="en-US"/>
            <a:t>Holistic → NICE guidelines: environment, behaviour change, air quality.</a:t>
          </a:r>
        </a:p>
      </dgm:t>
    </dgm:pt>
    <dgm:pt modelId="{74B7E991-AD44-4138-A147-1841F65C428F}" type="parTrans" cxnId="{AF59B039-AFF7-40FF-9F6F-DDE045D70061}">
      <dgm:prSet/>
      <dgm:spPr/>
      <dgm:t>
        <a:bodyPr/>
        <a:lstStyle/>
        <a:p>
          <a:endParaRPr lang="en-US"/>
        </a:p>
      </dgm:t>
    </dgm:pt>
    <dgm:pt modelId="{5D5ED8D6-44E3-4093-95C7-4A7ED8DC5CC2}" type="sibTrans" cxnId="{AF59B039-AFF7-40FF-9F6F-DDE045D70061}">
      <dgm:prSet/>
      <dgm:spPr/>
      <dgm:t>
        <a:bodyPr/>
        <a:lstStyle/>
        <a:p>
          <a:endParaRPr lang="en-US"/>
        </a:p>
      </dgm:t>
    </dgm:pt>
    <dgm:pt modelId="{C7EF8233-CCC7-4E0B-BBFA-8D2C2401D039}" type="pres">
      <dgm:prSet presAssocID="{CFD76720-A98E-46D6-8C8D-22B4381E311C}" presName="linear" presStyleCnt="0">
        <dgm:presLayoutVars>
          <dgm:animLvl val="lvl"/>
          <dgm:resizeHandles val="exact"/>
        </dgm:presLayoutVars>
      </dgm:prSet>
      <dgm:spPr/>
    </dgm:pt>
    <dgm:pt modelId="{A923E04D-02C7-473E-80F2-DFFEB3E6F645}" type="pres">
      <dgm:prSet presAssocID="{F05BE3FE-F3B9-4693-ACE7-B8F37EE0F069}" presName="parentText" presStyleLbl="node1" presStyleIdx="0" presStyleCnt="3">
        <dgm:presLayoutVars>
          <dgm:chMax val="0"/>
          <dgm:bulletEnabled val="1"/>
        </dgm:presLayoutVars>
      </dgm:prSet>
      <dgm:spPr/>
    </dgm:pt>
    <dgm:pt modelId="{02C0BD50-D8F7-4BDD-B865-C1E555FC7EB5}" type="pres">
      <dgm:prSet presAssocID="{2D053246-CD36-419A-B4EC-F5A25DC90E49}" presName="spacer" presStyleCnt="0"/>
      <dgm:spPr/>
    </dgm:pt>
    <dgm:pt modelId="{8F186717-789D-46ED-BA41-8BCC67110137}" type="pres">
      <dgm:prSet presAssocID="{C1065D53-D250-4F62-B5E9-F32D35D16756}" presName="parentText" presStyleLbl="node1" presStyleIdx="1" presStyleCnt="3">
        <dgm:presLayoutVars>
          <dgm:chMax val="0"/>
          <dgm:bulletEnabled val="1"/>
        </dgm:presLayoutVars>
      </dgm:prSet>
      <dgm:spPr/>
    </dgm:pt>
    <dgm:pt modelId="{D1CB5B3C-DCCF-440F-AEF1-FA0FC3CF04E6}" type="pres">
      <dgm:prSet presAssocID="{3BE69D9C-77E9-4D4C-B90D-C1C34521C5E3}" presName="spacer" presStyleCnt="0"/>
      <dgm:spPr/>
    </dgm:pt>
    <dgm:pt modelId="{86578E8D-AE91-4284-94F7-8D45EF64ACE9}" type="pres">
      <dgm:prSet presAssocID="{157EFD3E-09C4-4786-90A0-74F3F1B0BE36}" presName="parentText" presStyleLbl="node1" presStyleIdx="2" presStyleCnt="3">
        <dgm:presLayoutVars>
          <dgm:chMax val="0"/>
          <dgm:bulletEnabled val="1"/>
        </dgm:presLayoutVars>
      </dgm:prSet>
      <dgm:spPr/>
    </dgm:pt>
  </dgm:ptLst>
  <dgm:cxnLst>
    <dgm:cxn modelId="{80BC5E03-A490-441C-A1BF-482909DBB0FA}" srcId="{CFD76720-A98E-46D6-8C8D-22B4381E311C}" destId="{F05BE3FE-F3B9-4693-ACE7-B8F37EE0F069}" srcOrd="0" destOrd="0" parTransId="{4245CED8-CA53-44EB-B2F1-09C18AC0BE3F}" sibTransId="{2D053246-CD36-419A-B4EC-F5A25DC90E49}"/>
    <dgm:cxn modelId="{AF59B039-AFF7-40FF-9F6F-DDE045D70061}" srcId="{CFD76720-A98E-46D6-8C8D-22B4381E311C}" destId="{157EFD3E-09C4-4786-90A0-74F3F1B0BE36}" srcOrd="2" destOrd="0" parTransId="{74B7E991-AD44-4138-A147-1841F65C428F}" sibTransId="{5D5ED8D6-44E3-4093-95C7-4A7ED8DC5CC2}"/>
    <dgm:cxn modelId="{46DAA551-6A16-4528-AD34-AB1544E039C3}" type="presOf" srcId="{CFD76720-A98E-46D6-8C8D-22B4381E311C}" destId="{C7EF8233-CCC7-4E0B-BBFA-8D2C2401D039}" srcOrd="0" destOrd="0" presId="urn:microsoft.com/office/officeart/2005/8/layout/vList2"/>
    <dgm:cxn modelId="{93106A80-F360-4A00-9827-6C6F9325D5D2}" type="presOf" srcId="{157EFD3E-09C4-4786-90A0-74F3F1B0BE36}" destId="{86578E8D-AE91-4284-94F7-8D45EF64ACE9}" srcOrd="0" destOrd="0" presId="urn:microsoft.com/office/officeart/2005/8/layout/vList2"/>
    <dgm:cxn modelId="{66AB1FB7-DE96-42D8-9466-635DA38D8DF5}" srcId="{CFD76720-A98E-46D6-8C8D-22B4381E311C}" destId="{C1065D53-D250-4F62-B5E9-F32D35D16756}" srcOrd="1" destOrd="0" parTransId="{4CFC5CCD-3EEB-43A6-BC5D-020271C54541}" sibTransId="{3BE69D9C-77E9-4D4C-B90D-C1C34521C5E3}"/>
    <dgm:cxn modelId="{82683EC3-A51A-4347-9AE9-76EE4E6734E2}" type="presOf" srcId="{C1065D53-D250-4F62-B5E9-F32D35D16756}" destId="{8F186717-789D-46ED-BA41-8BCC67110137}" srcOrd="0" destOrd="0" presId="urn:microsoft.com/office/officeart/2005/8/layout/vList2"/>
    <dgm:cxn modelId="{899BBAE3-3437-4353-A1D1-9EFF4B9530A6}" type="presOf" srcId="{F05BE3FE-F3B9-4693-ACE7-B8F37EE0F069}" destId="{A923E04D-02C7-473E-80F2-DFFEB3E6F645}" srcOrd="0" destOrd="0" presId="urn:microsoft.com/office/officeart/2005/8/layout/vList2"/>
    <dgm:cxn modelId="{A9F69A7C-C4D4-4BDA-8B36-7FBC24DD5983}" type="presParOf" srcId="{C7EF8233-CCC7-4E0B-BBFA-8D2C2401D039}" destId="{A923E04D-02C7-473E-80F2-DFFEB3E6F645}" srcOrd="0" destOrd="0" presId="urn:microsoft.com/office/officeart/2005/8/layout/vList2"/>
    <dgm:cxn modelId="{2324505B-F869-4157-AC29-FE8B5853E7A0}" type="presParOf" srcId="{C7EF8233-CCC7-4E0B-BBFA-8D2C2401D039}" destId="{02C0BD50-D8F7-4BDD-B865-C1E555FC7EB5}" srcOrd="1" destOrd="0" presId="urn:microsoft.com/office/officeart/2005/8/layout/vList2"/>
    <dgm:cxn modelId="{BAF4104F-A1A9-4868-950D-E007A2C4E9C0}" type="presParOf" srcId="{C7EF8233-CCC7-4E0B-BBFA-8D2C2401D039}" destId="{8F186717-789D-46ED-BA41-8BCC67110137}" srcOrd="2" destOrd="0" presId="urn:microsoft.com/office/officeart/2005/8/layout/vList2"/>
    <dgm:cxn modelId="{C7D9C834-3AEF-48AD-8253-CCDEE5709F65}" type="presParOf" srcId="{C7EF8233-CCC7-4E0B-BBFA-8D2C2401D039}" destId="{D1CB5B3C-DCCF-440F-AEF1-FA0FC3CF04E6}" srcOrd="3" destOrd="0" presId="urn:microsoft.com/office/officeart/2005/8/layout/vList2"/>
    <dgm:cxn modelId="{C4D5218B-12AC-4729-A7BE-45AA68522476}" type="presParOf" srcId="{C7EF8233-CCC7-4E0B-BBFA-8D2C2401D039}" destId="{86578E8D-AE91-4284-94F7-8D45EF64ACE9}"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5E51B2A1-E869-4778-A4E3-A0CB9DCB6131}"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366FDEAC-564C-47F3-9B11-723EFAD62314}">
      <dgm:prSet/>
      <dgm:spPr/>
      <dgm:t>
        <a:bodyPr/>
        <a:lstStyle/>
        <a:p>
          <a:r>
            <a:rPr lang="en-US"/>
            <a:t>Community-based support centres for children &amp; families.</a:t>
          </a:r>
        </a:p>
      </dgm:t>
    </dgm:pt>
    <dgm:pt modelId="{CDD9D74C-B1A1-484F-84A6-8FC05D3BD878}" type="parTrans" cxnId="{7F44CA01-BC78-487F-AC7A-2D1A2DC77137}">
      <dgm:prSet/>
      <dgm:spPr/>
      <dgm:t>
        <a:bodyPr/>
        <a:lstStyle/>
        <a:p>
          <a:endParaRPr lang="en-US"/>
        </a:p>
      </dgm:t>
    </dgm:pt>
    <dgm:pt modelId="{AC453EFF-F8E1-4A7F-8D0A-A22ABDAE2BEE}" type="sibTrans" cxnId="{7F44CA01-BC78-487F-AC7A-2D1A2DC77137}">
      <dgm:prSet/>
      <dgm:spPr/>
      <dgm:t>
        <a:bodyPr/>
        <a:lstStyle/>
        <a:p>
          <a:endParaRPr lang="en-US"/>
        </a:p>
      </dgm:t>
    </dgm:pt>
    <dgm:pt modelId="{55DC73C3-6A02-486C-98B5-24BB0E78AC24}">
      <dgm:prSet/>
      <dgm:spPr/>
      <dgm:t>
        <a:bodyPr/>
        <a:lstStyle/>
        <a:p>
          <a:r>
            <a:rPr lang="en-US"/>
            <a:t>Services: midwifery, nutrition, parenting, childcare, welfare links.</a:t>
          </a:r>
        </a:p>
      </dgm:t>
    </dgm:pt>
    <dgm:pt modelId="{FC7A832C-11F4-4207-896A-861853022DD1}" type="parTrans" cxnId="{67CCB830-57C7-44D3-B1CB-DD0FA2891024}">
      <dgm:prSet/>
      <dgm:spPr/>
      <dgm:t>
        <a:bodyPr/>
        <a:lstStyle/>
        <a:p>
          <a:endParaRPr lang="en-US"/>
        </a:p>
      </dgm:t>
    </dgm:pt>
    <dgm:pt modelId="{354AF12A-BEEF-40F2-8EB3-A89B711D4528}" type="sibTrans" cxnId="{67CCB830-57C7-44D3-B1CB-DD0FA2891024}">
      <dgm:prSet/>
      <dgm:spPr/>
      <dgm:t>
        <a:bodyPr/>
        <a:lstStyle/>
        <a:p>
          <a:endParaRPr lang="en-US"/>
        </a:p>
      </dgm:t>
    </dgm:pt>
    <dgm:pt modelId="{5D109778-3892-472F-A522-726A9CB85378}">
      <dgm:prSet/>
      <dgm:spPr/>
      <dgm:t>
        <a:bodyPr/>
        <a:lstStyle/>
        <a:p>
          <a:r>
            <a:rPr lang="en-US"/>
            <a:t>HBM applied: risks, benefits, barriers, outreach, self-efficacy.</a:t>
          </a:r>
        </a:p>
      </dgm:t>
    </dgm:pt>
    <dgm:pt modelId="{7689E9F2-1807-4F8A-9D49-91FAD53BE39B}" type="parTrans" cxnId="{F3AAB8AF-7DFF-4379-9DAD-B4ED2B1E90C3}">
      <dgm:prSet/>
      <dgm:spPr/>
      <dgm:t>
        <a:bodyPr/>
        <a:lstStyle/>
        <a:p>
          <a:endParaRPr lang="en-US"/>
        </a:p>
      </dgm:t>
    </dgm:pt>
    <dgm:pt modelId="{D54D4632-53D3-4B96-84C7-9520C02EC3D8}" type="sibTrans" cxnId="{F3AAB8AF-7DFF-4379-9DAD-B4ED2B1E90C3}">
      <dgm:prSet/>
      <dgm:spPr/>
      <dgm:t>
        <a:bodyPr/>
        <a:lstStyle/>
        <a:p>
          <a:endParaRPr lang="en-US"/>
        </a:p>
      </dgm:t>
    </dgm:pt>
    <dgm:pt modelId="{5EE80D63-0F48-4D47-95C5-46DEA3A401CB}">
      <dgm:prSet/>
      <dgm:spPr/>
      <dgm:t>
        <a:bodyPr/>
        <a:lstStyle/>
        <a:p>
          <a:r>
            <a:rPr lang="en-US"/>
            <a:t>Evidence: reduced child hospitalisations, improved wellbeing.</a:t>
          </a:r>
        </a:p>
      </dgm:t>
    </dgm:pt>
    <dgm:pt modelId="{BFB0138D-3437-4A2D-A70E-14E77700E4A3}" type="parTrans" cxnId="{2F6E17FD-6FC4-41AC-A17D-D8C270E3E6C1}">
      <dgm:prSet/>
      <dgm:spPr/>
      <dgm:t>
        <a:bodyPr/>
        <a:lstStyle/>
        <a:p>
          <a:endParaRPr lang="en-US"/>
        </a:p>
      </dgm:t>
    </dgm:pt>
    <dgm:pt modelId="{DA0550E1-6D3C-4BC9-B9B3-F49C5626FDBC}" type="sibTrans" cxnId="{2F6E17FD-6FC4-41AC-A17D-D8C270E3E6C1}">
      <dgm:prSet/>
      <dgm:spPr/>
      <dgm:t>
        <a:bodyPr/>
        <a:lstStyle/>
        <a:p>
          <a:endParaRPr lang="en-US"/>
        </a:p>
      </dgm:t>
    </dgm:pt>
    <dgm:pt modelId="{84CDB55D-0930-4FE3-BFC3-C2AF5AF0B9C1}" type="pres">
      <dgm:prSet presAssocID="{5E51B2A1-E869-4778-A4E3-A0CB9DCB6131}" presName="linear" presStyleCnt="0">
        <dgm:presLayoutVars>
          <dgm:animLvl val="lvl"/>
          <dgm:resizeHandles val="exact"/>
        </dgm:presLayoutVars>
      </dgm:prSet>
      <dgm:spPr/>
    </dgm:pt>
    <dgm:pt modelId="{85FF9DDA-0D9D-497C-B57E-31795BE129C6}" type="pres">
      <dgm:prSet presAssocID="{366FDEAC-564C-47F3-9B11-723EFAD62314}" presName="parentText" presStyleLbl="node1" presStyleIdx="0" presStyleCnt="4">
        <dgm:presLayoutVars>
          <dgm:chMax val="0"/>
          <dgm:bulletEnabled val="1"/>
        </dgm:presLayoutVars>
      </dgm:prSet>
      <dgm:spPr/>
    </dgm:pt>
    <dgm:pt modelId="{FCA0DB3F-EFB1-416A-9720-FACC75375BF3}" type="pres">
      <dgm:prSet presAssocID="{AC453EFF-F8E1-4A7F-8D0A-A22ABDAE2BEE}" presName="spacer" presStyleCnt="0"/>
      <dgm:spPr/>
    </dgm:pt>
    <dgm:pt modelId="{C2639A58-B0C5-41E3-9D1D-1305211E8DAE}" type="pres">
      <dgm:prSet presAssocID="{55DC73C3-6A02-486C-98B5-24BB0E78AC24}" presName="parentText" presStyleLbl="node1" presStyleIdx="1" presStyleCnt="4">
        <dgm:presLayoutVars>
          <dgm:chMax val="0"/>
          <dgm:bulletEnabled val="1"/>
        </dgm:presLayoutVars>
      </dgm:prSet>
      <dgm:spPr/>
    </dgm:pt>
    <dgm:pt modelId="{9CDCB792-66FC-42E2-97D4-C106358B1D44}" type="pres">
      <dgm:prSet presAssocID="{354AF12A-BEEF-40F2-8EB3-A89B711D4528}" presName="spacer" presStyleCnt="0"/>
      <dgm:spPr/>
    </dgm:pt>
    <dgm:pt modelId="{E0B54165-200A-4BF5-93FB-6953890B2BF1}" type="pres">
      <dgm:prSet presAssocID="{5D109778-3892-472F-A522-726A9CB85378}" presName="parentText" presStyleLbl="node1" presStyleIdx="2" presStyleCnt="4">
        <dgm:presLayoutVars>
          <dgm:chMax val="0"/>
          <dgm:bulletEnabled val="1"/>
        </dgm:presLayoutVars>
      </dgm:prSet>
      <dgm:spPr/>
    </dgm:pt>
    <dgm:pt modelId="{466617EB-73FA-49F2-B29D-C911BB064302}" type="pres">
      <dgm:prSet presAssocID="{D54D4632-53D3-4B96-84C7-9520C02EC3D8}" presName="spacer" presStyleCnt="0"/>
      <dgm:spPr/>
    </dgm:pt>
    <dgm:pt modelId="{B2E6BCF0-79C5-4DCF-9F92-EF8642EEC7F2}" type="pres">
      <dgm:prSet presAssocID="{5EE80D63-0F48-4D47-95C5-46DEA3A401CB}" presName="parentText" presStyleLbl="node1" presStyleIdx="3" presStyleCnt="4">
        <dgm:presLayoutVars>
          <dgm:chMax val="0"/>
          <dgm:bulletEnabled val="1"/>
        </dgm:presLayoutVars>
      </dgm:prSet>
      <dgm:spPr/>
    </dgm:pt>
  </dgm:ptLst>
  <dgm:cxnLst>
    <dgm:cxn modelId="{7F44CA01-BC78-487F-AC7A-2D1A2DC77137}" srcId="{5E51B2A1-E869-4778-A4E3-A0CB9DCB6131}" destId="{366FDEAC-564C-47F3-9B11-723EFAD62314}" srcOrd="0" destOrd="0" parTransId="{CDD9D74C-B1A1-484F-84A6-8FC05D3BD878}" sibTransId="{AC453EFF-F8E1-4A7F-8D0A-A22ABDAE2BEE}"/>
    <dgm:cxn modelId="{83CDAF2C-6EEF-4906-9777-78867CE1A502}" type="presOf" srcId="{366FDEAC-564C-47F3-9B11-723EFAD62314}" destId="{85FF9DDA-0D9D-497C-B57E-31795BE129C6}" srcOrd="0" destOrd="0" presId="urn:microsoft.com/office/officeart/2005/8/layout/vList2"/>
    <dgm:cxn modelId="{67CCB830-57C7-44D3-B1CB-DD0FA2891024}" srcId="{5E51B2A1-E869-4778-A4E3-A0CB9DCB6131}" destId="{55DC73C3-6A02-486C-98B5-24BB0E78AC24}" srcOrd="1" destOrd="0" parTransId="{FC7A832C-11F4-4207-896A-861853022DD1}" sibTransId="{354AF12A-BEEF-40F2-8EB3-A89B711D4528}"/>
    <dgm:cxn modelId="{97031033-D976-4D00-A412-1F4656BECDD1}" type="presOf" srcId="{5E51B2A1-E869-4778-A4E3-A0CB9DCB6131}" destId="{84CDB55D-0930-4FE3-BFC3-C2AF5AF0B9C1}" srcOrd="0" destOrd="0" presId="urn:microsoft.com/office/officeart/2005/8/layout/vList2"/>
    <dgm:cxn modelId="{A2EE3737-58BD-4883-9CDD-53A9F633E721}" type="presOf" srcId="{55DC73C3-6A02-486C-98B5-24BB0E78AC24}" destId="{C2639A58-B0C5-41E3-9D1D-1305211E8DAE}" srcOrd="0" destOrd="0" presId="urn:microsoft.com/office/officeart/2005/8/layout/vList2"/>
    <dgm:cxn modelId="{3CD78299-F48F-4E72-9BA1-4D554BC6D397}" type="presOf" srcId="{5EE80D63-0F48-4D47-95C5-46DEA3A401CB}" destId="{B2E6BCF0-79C5-4DCF-9F92-EF8642EEC7F2}" srcOrd="0" destOrd="0" presId="urn:microsoft.com/office/officeart/2005/8/layout/vList2"/>
    <dgm:cxn modelId="{F3AAB8AF-7DFF-4379-9DAD-B4ED2B1E90C3}" srcId="{5E51B2A1-E869-4778-A4E3-A0CB9DCB6131}" destId="{5D109778-3892-472F-A522-726A9CB85378}" srcOrd="2" destOrd="0" parTransId="{7689E9F2-1807-4F8A-9D49-91FAD53BE39B}" sibTransId="{D54D4632-53D3-4B96-84C7-9520C02EC3D8}"/>
    <dgm:cxn modelId="{A34FEDCA-28B9-44DD-861A-100E8530161A}" type="presOf" srcId="{5D109778-3892-472F-A522-726A9CB85378}" destId="{E0B54165-200A-4BF5-93FB-6953890B2BF1}" srcOrd="0" destOrd="0" presId="urn:microsoft.com/office/officeart/2005/8/layout/vList2"/>
    <dgm:cxn modelId="{2F6E17FD-6FC4-41AC-A17D-D8C270E3E6C1}" srcId="{5E51B2A1-E869-4778-A4E3-A0CB9DCB6131}" destId="{5EE80D63-0F48-4D47-95C5-46DEA3A401CB}" srcOrd="3" destOrd="0" parTransId="{BFB0138D-3437-4A2D-A70E-14E77700E4A3}" sibTransId="{DA0550E1-6D3C-4BC9-B9B3-F49C5626FDBC}"/>
    <dgm:cxn modelId="{6706A7FA-6D40-46F2-85D1-1086295C701A}" type="presParOf" srcId="{84CDB55D-0930-4FE3-BFC3-C2AF5AF0B9C1}" destId="{85FF9DDA-0D9D-497C-B57E-31795BE129C6}" srcOrd="0" destOrd="0" presId="urn:microsoft.com/office/officeart/2005/8/layout/vList2"/>
    <dgm:cxn modelId="{DDAFD75A-29B1-47F7-A158-BACB0200CC7B}" type="presParOf" srcId="{84CDB55D-0930-4FE3-BFC3-C2AF5AF0B9C1}" destId="{FCA0DB3F-EFB1-416A-9720-FACC75375BF3}" srcOrd="1" destOrd="0" presId="urn:microsoft.com/office/officeart/2005/8/layout/vList2"/>
    <dgm:cxn modelId="{2869F386-E189-4007-B225-D424DF23BAF8}" type="presParOf" srcId="{84CDB55D-0930-4FE3-BFC3-C2AF5AF0B9C1}" destId="{C2639A58-B0C5-41E3-9D1D-1305211E8DAE}" srcOrd="2" destOrd="0" presId="urn:microsoft.com/office/officeart/2005/8/layout/vList2"/>
    <dgm:cxn modelId="{C5A44A3D-6A88-4AEA-9AC6-F3489322F898}" type="presParOf" srcId="{84CDB55D-0930-4FE3-BFC3-C2AF5AF0B9C1}" destId="{9CDCB792-66FC-42E2-97D4-C106358B1D44}" srcOrd="3" destOrd="0" presId="urn:microsoft.com/office/officeart/2005/8/layout/vList2"/>
    <dgm:cxn modelId="{9333FA04-732C-4506-B340-4B19D6409AAD}" type="presParOf" srcId="{84CDB55D-0930-4FE3-BFC3-C2AF5AF0B9C1}" destId="{E0B54165-200A-4BF5-93FB-6953890B2BF1}" srcOrd="4" destOrd="0" presId="urn:microsoft.com/office/officeart/2005/8/layout/vList2"/>
    <dgm:cxn modelId="{4D1BF4B2-3F01-4616-81AA-2376CAC662F9}" type="presParOf" srcId="{84CDB55D-0930-4FE3-BFC3-C2AF5AF0B9C1}" destId="{466617EB-73FA-49F2-B29D-C911BB064302}" srcOrd="5" destOrd="0" presId="urn:microsoft.com/office/officeart/2005/8/layout/vList2"/>
    <dgm:cxn modelId="{B772231B-E55C-463D-A474-D1B71B1A23EF}" type="presParOf" srcId="{84CDB55D-0930-4FE3-BFC3-C2AF5AF0B9C1}" destId="{B2E6BCF0-79C5-4DCF-9F92-EF8642EEC7F2}"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B60BED8C-2D05-4DF5-AA92-58F70D523657}" type="doc">
      <dgm:prSet loTypeId="urn:microsoft.com/office/officeart/2016/7/layout/RepeatingBendingProcessNew" loCatId="process" qsTypeId="urn:microsoft.com/office/officeart/2005/8/quickstyle/simple1" qsCatId="simple" csTypeId="urn:microsoft.com/office/officeart/2005/8/colors/accent1_2" csCatId="accent1"/>
      <dgm:spPr/>
      <dgm:t>
        <a:bodyPr/>
        <a:lstStyle/>
        <a:p>
          <a:endParaRPr lang="en-US"/>
        </a:p>
      </dgm:t>
    </dgm:pt>
    <dgm:pt modelId="{D5B5201D-B8D4-45ED-A6C4-170A4B1617F2}">
      <dgm:prSet/>
      <dgm:spPr/>
      <dgm:t>
        <a:bodyPr/>
        <a:lstStyle/>
        <a:p>
          <a:r>
            <a:rPr lang="en-US" b="1"/>
            <a:t>Early Years Health and Development</a:t>
          </a:r>
          <a:endParaRPr lang="en-US"/>
        </a:p>
      </dgm:t>
    </dgm:pt>
    <dgm:pt modelId="{FAB489F4-2C4F-4E60-8AE4-A9173F632C60}" type="parTrans" cxnId="{063388EC-9CC3-4A0A-95B4-CFCE3583EC64}">
      <dgm:prSet/>
      <dgm:spPr/>
      <dgm:t>
        <a:bodyPr/>
        <a:lstStyle/>
        <a:p>
          <a:endParaRPr lang="en-US"/>
        </a:p>
      </dgm:t>
    </dgm:pt>
    <dgm:pt modelId="{3C4036F1-1DB2-4905-B649-FFF0B7018C3F}" type="sibTrans" cxnId="{063388EC-9CC3-4A0A-95B4-CFCE3583EC64}">
      <dgm:prSet/>
      <dgm:spPr/>
      <dgm:t>
        <a:bodyPr/>
        <a:lstStyle/>
        <a:p>
          <a:endParaRPr lang="en-US"/>
        </a:p>
      </dgm:t>
    </dgm:pt>
    <dgm:pt modelId="{1F83CD23-E209-468F-81B0-BC154F8B8C0F}">
      <dgm:prSet/>
      <dgm:spPr/>
      <dgm:t>
        <a:bodyPr/>
        <a:lstStyle/>
        <a:p>
          <a:r>
            <a:rPr lang="en-US"/>
            <a:t>Integrated support for parents and children from conception to adolescence.</a:t>
          </a:r>
        </a:p>
      </dgm:t>
    </dgm:pt>
    <dgm:pt modelId="{020B9ED2-6F47-4744-88B3-DAC4EDC30C9A}" type="parTrans" cxnId="{3D61A64B-61A1-424B-8B97-C192EA8EAE74}">
      <dgm:prSet/>
      <dgm:spPr/>
      <dgm:t>
        <a:bodyPr/>
        <a:lstStyle/>
        <a:p>
          <a:endParaRPr lang="en-US"/>
        </a:p>
      </dgm:t>
    </dgm:pt>
    <dgm:pt modelId="{95BE4723-1DCB-446D-B8E2-923F4725535A}" type="sibTrans" cxnId="{3D61A64B-61A1-424B-8B97-C192EA8EAE74}">
      <dgm:prSet/>
      <dgm:spPr/>
      <dgm:t>
        <a:bodyPr/>
        <a:lstStyle/>
        <a:p>
          <a:endParaRPr lang="en-US"/>
        </a:p>
      </dgm:t>
    </dgm:pt>
    <dgm:pt modelId="{CB9FE889-AFC9-4ADB-A0D6-A693B878FB05}">
      <dgm:prSet/>
      <dgm:spPr/>
      <dgm:t>
        <a:bodyPr/>
        <a:lstStyle/>
        <a:p>
          <a:r>
            <a:rPr lang="en-US"/>
            <a:t>Midwifery, health visiting, breastfeeding, nutrition, and </a:t>
          </a:r>
          <a:r>
            <a:rPr lang="en-US" err="1"/>
            <a:t>immunisation</a:t>
          </a:r>
          <a:r>
            <a:rPr lang="en-US"/>
            <a:t> services.</a:t>
          </a:r>
        </a:p>
      </dgm:t>
    </dgm:pt>
    <dgm:pt modelId="{35C8A93E-E445-4B02-A66E-33FD4CCA3913}" type="parTrans" cxnId="{96AE43BE-4666-43E4-9ECF-B89B7E0F6D83}">
      <dgm:prSet/>
      <dgm:spPr/>
      <dgm:t>
        <a:bodyPr/>
        <a:lstStyle/>
        <a:p>
          <a:endParaRPr lang="en-US"/>
        </a:p>
      </dgm:t>
    </dgm:pt>
    <dgm:pt modelId="{50BE06EB-C111-4ABF-B9FD-FFA6EAEEE57A}" type="sibTrans" cxnId="{96AE43BE-4666-43E4-9ECF-B89B7E0F6D83}">
      <dgm:prSet/>
      <dgm:spPr/>
      <dgm:t>
        <a:bodyPr/>
        <a:lstStyle/>
        <a:p>
          <a:endParaRPr lang="en-US"/>
        </a:p>
      </dgm:t>
    </dgm:pt>
    <dgm:pt modelId="{F23345AC-CA90-4232-B3EE-2BFB6AEC90A1}">
      <dgm:prSet/>
      <dgm:spPr/>
      <dgm:t>
        <a:bodyPr/>
        <a:lstStyle/>
        <a:p>
          <a:r>
            <a:rPr lang="en-US" b="1"/>
            <a:t>Parental Wellbeing and Mental Health</a:t>
          </a:r>
          <a:endParaRPr lang="en-US"/>
        </a:p>
      </dgm:t>
    </dgm:pt>
    <dgm:pt modelId="{6F939FF7-CA5A-4EA9-9A97-C61EDD265B74}" type="parTrans" cxnId="{9C7B5FF7-6916-4730-90E0-0AF08793089E}">
      <dgm:prSet/>
      <dgm:spPr/>
      <dgm:t>
        <a:bodyPr/>
        <a:lstStyle/>
        <a:p>
          <a:endParaRPr lang="en-US"/>
        </a:p>
      </dgm:t>
    </dgm:pt>
    <dgm:pt modelId="{91C05F32-5B43-414F-8634-7FB8C7844CCC}" type="sibTrans" cxnId="{9C7B5FF7-6916-4730-90E0-0AF08793089E}">
      <dgm:prSet/>
      <dgm:spPr/>
      <dgm:t>
        <a:bodyPr/>
        <a:lstStyle/>
        <a:p>
          <a:endParaRPr lang="en-US"/>
        </a:p>
      </dgm:t>
    </dgm:pt>
    <dgm:pt modelId="{D14A812F-C860-45C2-80B6-1A1156F99900}">
      <dgm:prSet/>
      <dgm:spPr/>
      <dgm:t>
        <a:bodyPr/>
        <a:lstStyle/>
        <a:p>
          <a:r>
            <a:rPr lang="en-US"/>
            <a:t>Access to counselling, peer groups, and relationship support.</a:t>
          </a:r>
        </a:p>
      </dgm:t>
    </dgm:pt>
    <dgm:pt modelId="{F112E35E-2551-4E68-9B2A-23F4AD2EB064}" type="parTrans" cxnId="{3950DA7B-67DC-4F53-8FBE-CEA79DCF14EA}">
      <dgm:prSet/>
      <dgm:spPr/>
      <dgm:t>
        <a:bodyPr/>
        <a:lstStyle/>
        <a:p>
          <a:endParaRPr lang="en-US"/>
        </a:p>
      </dgm:t>
    </dgm:pt>
    <dgm:pt modelId="{2CA65A28-202F-4924-A1A2-4D33098A20CF}" type="sibTrans" cxnId="{3950DA7B-67DC-4F53-8FBE-CEA79DCF14EA}">
      <dgm:prSet/>
      <dgm:spPr/>
      <dgm:t>
        <a:bodyPr/>
        <a:lstStyle/>
        <a:p>
          <a:endParaRPr lang="en-US"/>
        </a:p>
      </dgm:t>
    </dgm:pt>
    <dgm:pt modelId="{BF4B3C5F-E11B-4D90-9823-2F2FE1A0E41D}">
      <dgm:prSet/>
      <dgm:spPr/>
      <dgm:t>
        <a:bodyPr/>
        <a:lstStyle/>
        <a:p>
          <a:r>
            <a:rPr lang="en-US" b="1"/>
            <a:t>Reducing Inequalities and Improving Access</a:t>
          </a:r>
          <a:endParaRPr lang="en-US"/>
        </a:p>
      </dgm:t>
    </dgm:pt>
    <dgm:pt modelId="{ABF4BA44-78E2-4B4A-91D2-8C37F4C677C5}" type="parTrans" cxnId="{7CAD7E2C-7829-41EF-8AAB-CD3B5BA6F6D5}">
      <dgm:prSet/>
      <dgm:spPr/>
      <dgm:t>
        <a:bodyPr/>
        <a:lstStyle/>
        <a:p>
          <a:endParaRPr lang="en-US"/>
        </a:p>
      </dgm:t>
    </dgm:pt>
    <dgm:pt modelId="{6BEF517D-C9F9-4658-BDCA-BF443495FA72}" type="sibTrans" cxnId="{7CAD7E2C-7829-41EF-8AAB-CD3B5BA6F6D5}">
      <dgm:prSet/>
      <dgm:spPr/>
      <dgm:t>
        <a:bodyPr/>
        <a:lstStyle/>
        <a:p>
          <a:endParaRPr lang="en-US"/>
        </a:p>
      </dgm:t>
    </dgm:pt>
    <dgm:pt modelId="{6720082D-81A8-41A6-B78E-C4884586ACCE}">
      <dgm:prSet/>
      <dgm:spPr/>
      <dgm:t>
        <a:bodyPr/>
        <a:lstStyle/>
        <a:p>
          <a:r>
            <a:rPr lang="en-US"/>
            <a:t>Located in deprived areas to reach vulnerable families.</a:t>
          </a:r>
        </a:p>
      </dgm:t>
    </dgm:pt>
    <dgm:pt modelId="{8F38E640-7B16-4CC1-BC86-0B506EF3555C}" type="parTrans" cxnId="{494AFEBF-8EC5-463A-8F8C-0B0D55E33BDA}">
      <dgm:prSet/>
      <dgm:spPr/>
      <dgm:t>
        <a:bodyPr/>
        <a:lstStyle/>
        <a:p>
          <a:endParaRPr lang="en-US"/>
        </a:p>
      </dgm:t>
    </dgm:pt>
    <dgm:pt modelId="{79C70CDB-C9F0-4B6F-9C91-9363446BA8E1}" type="sibTrans" cxnId="{494AFEBF-8EC5-463A-8F8C-0B0D55E33BDA}">
      <dgm:prSet/>
      <dgm:spPr/>
      <dgm:t>
        <a:bodyPr/>
        <a:lstStyle/>
        <a:p>
          <a:endParaRPr lang="en-US"/>
        </a:p>
      </dgm:t>
    </dgm:pt>
    <dgm:pt modelId="{E2F0DE5B-6C8F-4B67-A907-18EC2F5398B2}">
      <dgm:prSet/>
      <dgm:spPr/>
      <dgm:t>
        <a:bodyPr/>
        <a:lstStyle/>
        <a:p>
          <a:r>
            <a:rPr lang="en-US"/>
            <a:t>Free, joined-up health, education, and social care services.</a:t>
          </a:r>
        </a:p>
      </dgm:t>
    </dgm:pt>
    <dgm:pt modelId="{A02974A6-D50B-48DC-8DA3-D7C51B86EDA2}" type="parTrans" cxnId="{01E05CEA-DBAD-41FA-9124-F1BC579F974A}">
      <dgm:prSet/>
      <dgm:spPr/>
      <dgm:t>
        <a:bodyPr/>
        <a:lstStyle/>
        <a:p>
          <a:endParaRPr lang="en-US"/>
        </a:p>
      </dgm:t>
    </dgm:pt>
    <dgm:pt modelId="{1F994BA6-DD2C-4FC0-8312-FE833639F8B3}" type="sibTrans" cxnId="{01E05CEA-DBAD-41FA-9124-F1BC579F974A}">
      <dgm:prSet/>
      <dgm:spPr/>
      <dgm:t>
        <a:bodyPr/>
        <a:lstStyle/>
        <a:p>
          <a:endParaRPr lang="en-US"/>
        </a:p>
      </dgm:t>
    </dgm:pt>
    <dgm:pt modelId="{C63CBC39-93AE-46B3-9180-1E9CBC875F6A}" type="pres">
      <dgm:prSet presAssocID="{B60BED8C-2D05-4DF5-AA92-58F70D523657}" presName="Name0" presStyleCnt="0">
        <dgm:presLayoutVars>
          <dgm:dir/>
          <dgm:resizeHandles val="exact"/>
        </dgm:presLayoutVars>
      </dgm:prSet>
      <dgm:spPr/>
    </dgm:pt>
    <dgm:pt modelId="{AA0D541A-DE5C-4B8B-96BB-56D689BAEEAB}" type="pres">
      <dgm:prSet presAssocID="{D5B5201D-B8D4-45ED-A6C4-170A4B1617F2}" presName="node" presStyleLbl="node1" presStyleIdx="0" presStyleCnt="8">
        <dgm:presLayoutVars>
          <dgm:bulletEnabled val="1"/>
        </dgm:presLayoutVars>
      </dgm:prSet>
      <dgm:spPr/>
    </dgm:pt>
    <dgm:pt modelId="{9692CE54-72FF-4173-A594-723972F018AE}" type="pres">
      <dgm:prSet presAssocID="{3C4036F1-1DB2-4905-B649-FFF0B7018C3F}" presName="sibTrans" presStyleLbl="sibTrans1D1" presStyleIdx="0" presStyleCnt="7"/>
      <dgm:spPr/>
    </dgm:pt>
    <dgm:pt modelId="{8EDCF4B3-7AEE-4BFC-B0E6-549691F7F673}" type="pres">
      <dgm:prSet presAssocID="{3C4036F1-1DB2-4905-B649-FFF0B7018C3F}" presName="connectorText" presStyleLbl="sibTrans1D1" presStyleIdx="0" presStyleCnt="7"/>
      <dgm:spPr/>
    </dgm:pt>
    <dgm:pt modelId="{5A640677-B8E2-4E65-AF94-07E523A5162E}" type="pres">
      <dgm:prSet presAssocID="{1F83CD23-E209-468F-81B0-BC154F8B8C0F}" presName="node" presStyleLbl="node1" presStyleIdx="1" presStyleCnt="8">
        <dgm:presLayoutVars>
          <dgm:bulletEnabled val="1"/>
        </dgm:presLayoutVars>
      </dgm:prSet>
      <dgm:spPr/>
    </dgm:pt>
    <dgm:pt modelId="{F1846948-D279-4F11-8DFD-63AA5C57A5AA}" type="pres">
      <dgm:prSet presAssocID="{95BE4723-1DCB-446D-B8E2-923F4725535A}" presName="sibTrans" presStyleLbl="sibTrans1D1" presStyleIdx="1" presStyleCnt="7"/>
      <dgm:spPr/>
    </dgm:pt>
    <dgm:pt modelId="{C51BE1F8-1B9E-4619-80B1-2D7F4F620BC6}" type="pres">
      <dgm:prSet presAssocID="{95BE4723-1DCB-446D-B8E2-923F4725535A}" presName="connectorText" presStyleLbl="sibTrans1D1" presStyleIdx="1" presStyleCnt="7"/>
      <dgm:spPr/>
    </dgm:pt>
    <dgm:pt modelId="{793EE9F0-C848-4F9F-BB4E-6D272FB1DCF4}" type="pres">
      <dgm:prSet presAssocID="{CB9FE889-AFC9-4ADB-A0D6-A693B878FB05}" presName="node" presStyleLbl="node1" presStyleIdx="2" presStyleCnt="8">
        <dgm:presLayoutVars>
          <dgm:bulletEnabled val="1"/>
        </dgm:presLayoutVars>
      </dgm:prSet>
      <dgm:spPr/>
    </dgm:pt>
    <dgm:pt modelId="{F88A2925-E7C7-4D52-B49E-DD2A2AF50106}" type="pres">
      <dgm:prSet presAssocID="{50BE06EB-C111-4ABF-B9FD-FFA6EAEEE57A}" presName="sibTrans" presStyleLbl="sibTrans1D1" presStyleIdx="2" presStyleCnt="7"/>
      <dgm:spPr/>
    </dgm:pt>
    <dgm:pt modelId="{C809F6A8-C019-49F5-86E8-8FAD8C427A99}" type="pres">
      <dgm:prSet presAssocID="{50BE06EB-C111-4ABF-B9FD-FFA6EAEEE57A}" presName="connectorText" presStyleLbl="sibTrans1D1" presStyleIdx="2" presStyleCnt="7"/>
      <dgm:spPr/>
    </dgm:pt>
    <dgm:pt modelId="{40A6F820-6854-4B01-BD13-16E1A4F81373}" type="pres">
      <dgm:prSet presAssocID="{F23345AC-CA90-4232-B3EE-2BFB6AEC90A1}" presName="node" presStyleLbl="node1" presStyleIdx="3" presStyleCnt="8">
        <dgm:presLayoutVars>
          <dgm:bulletEnabled val="1"/>
        </dgm:presLayoutVars>
      </dgm:prSet>
      <dgm:spPr/>
    </dgm:pt>
    <dgm:pt modelId="{23998161-9AAF-48D5-A8F9-BAF5D29F4288}" type="pres">
      <dgm:prSet presAssocID="{91C05F32-5B43-414F-8634-7FB8C7844CCC}" presName="sibTrans" presStyleLbl="sibTrans1D1" presStyleIdx="3" presStyleCnt="7"/>
      <dgm:spPr/>
    </dgm:pt>
    <dgm:pt modelId="{35461F2D-4C2A-4B29-8E35-A24F30C7D824}" type="pres">
      <dgm:prSet presAssocID="{91C05F32-5B43-414F-8634-7FB8C7844CCC}" presName="connectorText" presStyleLbl="sibTrans1D1" presStyleIdx="3" presStyleCnt="7"/>
      <dgm:spPr/>
    </dgm:pt>
    <dgm:pt modelId="{412DFCE1-7852-4863-B92D-0DFACE36050D}" type="pres">
      <dgm:prSet presAssocID="{D14A812F-C860-45C2-80B6-1A1156F99900}" presName="node" presStyleLbl="node1" presStyleIdx="4" presStyleCnt="8">
        <dgm:presLayoutVars>
          <dgm:bulletEnabled val="1"/>
        </dgm:presLayoutVars>
      </dgm:prSet>
      <dgm:spPr/>
    </dgm:pt>
    <dgm:pt modelId="{73899DB1-B054-4DCE-9737-1A625F2DDAE2}" type="pres">
      <dgm:prSet presAssocID="{2CA65A28-202F-4924-A1A2-4D33098A20CF}" presName="sibTrans" presStyleLbl="sibTrans1D1" presStyleIdx="4" presStyleCnt="7"/>
      <dgm:spPr/>
    </dgm:pt>
    <dgm:pt modelId="{004EA6F6-0126-4694-B588-8BD9736EBE18}" type="pres">
      <dgm:prSet presAssocID="{2CA65A28-202F-4924-A1A2-4D33098A20CF}" presName="connectorText" presStyleLbl="sibTrans1D1" presStyleIdx="4" presStyleCnt="7"/>
      <dgm:spPr/>
    </dgm:pt>
    <dgm:pt modelId="{F9341F6D-A5F5-4285-B1AB-F0CB5368BBDF}" type="pres">
      <dgm:prSet presAssocID="{BF4B3C5F-E11B-4D90-9823-2F2FE1A0E41D}" presName="node" presStyleLbl="node1" presStyleIdx="5" presStyleCnt="8">
        <dgm:presLayoutVars>
          <dgm:bulletEnabled val="1"/>
        </dgm:presLayoutVars>
      </dgm:prSet>
      <dgm:spPr/>
    </dgm:pt>
    <dgm:pt modelId="{7A1286B1-0F24-476C-974A-479484F5BE40}" type="pres">
      <dgm:prSet presAssocID="{6BEF517D-C9F9-4658-BDCA-BF443495FA72}" presName="sibTrans" presStyleLbl="sibTrans1D1" presStyleIdx="5" presStyleCnt="7"/>
      <dgm:spPr/>
    </dgm:pt>
    <dgm:pt modelId="{BCCA12C6-A9BB-42E1-963D-11B0808FE96D}" type="pres">
      <dgm:prSet presAssocID="{6BEF517D-C9F9-4658-BDCA-BF443495FA72}" presName="connectorText" presStyleLbl="sibTrans1D1" presStyleIdx="5" presStyleCnt="7"/>
      <dgm:spPr/>
    </dgm:pt>
    <dgm:pt modelId="{25F83CC4-DEC1-4962-B1B1-A0044C33CA2A}" type="pres">
      <dgm:prSet presAssocID="{6720082D-81A8-41A6-B78E-C4884586ACCE}" presName="node" presStyleLbl="node1" presStyleIdx="6" presStyleCnt="8">
        <dgm:presLayoutVars>
          <dgm:bulletEnabled val="1"/>
        </dgm:presLayoutVars>
      </dgm:prSet>
      <dgm:spPr/>
    </dgm:pt>
    <dgm:pt modelId="{845B2AD0-6F6D-40CF-9E29-4F7348CC2E0A}" type="pres">
      <dgm:prSet presAssocID="{79C70CDB-C9F0-4B6F-9C91-9363446BA8E1}" presName="sibTrans" presStyleLbl="sibTrans1D1" presStyleIdx="6" presStyleCnt="7"/>
      <dgm:spPr/>
    </dgm:pt>
    <dgm:pt modelId="{EC1DD5EC-9B12-4F41-A4A9-E5424A338A6E}" type="pres">
      <dgm:prSet presAssocID="{79C70CDB-C9F0-4B6F-9C91-9363446BA8E1}" presName="connectorText" presStyleLbl="sibTrans1D1" presStyleIdx="6" presStyleCnt="7"/>
      <dgm:spPr/>
    </dgm:pt>
    <dgm:pt modelId="{B1ACDAF2-35C5-4A11-A529-9A1E9A277C22}" type="pres">
      <dgm:prSet presAssocID="{E2F0DE5B-6C8F-4B67-A907-18EC2F5398B2}" presName="node" presStyleLbl="node1" presStyleIdx="7" presStyleCnt="8">
        <dgm:presLayoutVars>
          <dgm:bulletEnabled val="1"/>
        </dgm:presLayoutVars>
      </dgm:prSet>
      <dgm:spPr/>
    </dgm:pt>
  </dgm:ptLst>
  <dgm:cxnLst>
    <dgm:cxn modelId="{7CAD7E2C-7829-41EF-8AAB-CD3B5BA6F6D5}" srcId="{B60BED8C-2D05-4DF5-AA92-58F70D523657}" destId="{BF4B3C5F-E11B-4D90-9823-2F2FE1A0E41D}" srcOrd="5" destOrd="0" parTransId="{ABF4BA44-78E2-4B4A-91D2-8C37F4C677C5}" sibTransId="{6BEF517D-C9F9-4658-BDCA-BF443495FA72}"/>
    <dgm:cxn modelId="{13FE892F-F641-4D52-835A-ACBF8E3141EB}" type="presOf" srcId="{B60BED8C-2D05-4DF5-AA92-58F70D523657}" destId="{C63CBC39-93AE-46B3-9180-1E9CBC875F6A}" srcOrd="0" destOrd="0" presId="urn:microsoft.com/office/officeart/2016/7/layout/RepeatingBendingProcessNew"/>
    <dgm:cxn modelId="{7B7E0931-6F2E-4296-85BB-5BF60FE85AA1}" type="presOf" srcId="{3C4036F1-1DB2-4905-B649-FFF0B7018C3F}" destId="{9692CE54-72FF-4173-A594-723972F018AE}" srcOrd="0" destOrd="0" presId="urn:microsoft.com/office/officeart/2016/7/layout/RepeatingBendingProcessNew"/>
    <dgm:cxn modelId="{468B6D36-2899-4EE4-97B2-E73AED79825F}" type="presOf" srcId="{D14A812F-C860-45C2-80B6-1A1156F99900}" destId="{412DFCE1-7852-4863-B92D-0DFACE36050D}" srcOrd="0" destOrd="0" presId="urn:microsoft.com/office/officeart/2016/7/layout/RepeatingBendingProcessNew"/>
    <dgm:cxn modelId="{6879533D-3C44-4EF5-8F6A-8BDEA5EF24D0}" type="presOf" srcId="{91C05F32-5B43-414F-8634-7FB8C7844CCC}" destId="{35461F2D-4C2A-4B29-8E35-A24F30C7D824}" srcOrd="1" destOrd="0" presId="urn:microsoft.com/office/officeart/2016/7/layout/RepeatingBendingProcessNew"/>
    <dgm:cxn modelId="{E159424A-2783-400F-AADB-C49187535C25}" type="presOf" srcId="{D5B5201D-B8D4-45ED-A6C4-170A4B1617F2}" destId="{AA0D541A-DE5C-4B8B-96BB-56D689BAEEAB}" srcOrd="0" destOrd="0" presId="urn:microsoft.com/office/officeart/2016/7/layout/RepeatingBendingProcessNew"/>
    <dgm:cxn modelId="{3D61A64B-61A1-424B-8B97-C192EA8EAE74}" srcId="{B60BED8C-2D05-4DF5-AA92-58F70D523657}" destId="{1F83CD23-E209-468F-81B0-BC154F8B8C0F}" srcOrd="1" destOrd="0" parTransId="{020B9ED2-6F47-4744-88B3-DAC4EDC30C9A}" sibTransId="{95BE4723-1DCB-446D-B8E2-923F4725535A}"/>
    <dgm:cxn modelId="{40BB004D-9FAC-4B93-A488-C90D9130F46F}" type="presOf" srcId="{CB9FE889-AFC9-4ADB-A0D6-A693B878FB05}" destId="{793EE9F0-C848-4F9F-BB4E-6D272FB1DCF4}" srcOrd="0" destOrd="0" presId="urn:microsoft.com/office/officeart/2016/7/layout/RepeatingBendingProcessNew"/>
    <dgm:cxn modelId="{8A245F4F-1CCC-44B5-B25B-F8FAD90DA0A0}" type="presOf" srcId="{95BE4723-1DCB-446D-B8E2-923F4725535A}" destId="{C51BE1F8-1B9E-4619-80B1-2D7F4F620BC6}" srcOrd="1" destOrd="0" presId="urn:microsoft.com/office/officeart/2016/7/layout/RepeatingBendingProcessNew"/>
    <dgm:cxn modelId="{0940B850-A61C-48A1-866F-7BBFCEF955B7}" type="presOf" srcId="{BF4B3C5F-E11B-4D90-9823-2F2FE1A0E41D}" destId="{F9341F6D-A5F5-4285-B1AB-F0CB5368BBDF}" srcOrd="0" destOrd="0" presId="urn:microsoft.com/office/officeart/2016/7/layout/RepeatingBendingProcessNew"/>
    <dgm:cxn modelId="{3950DA7B-67DC-4F53-8FBE-CEA79DCF14EA}" srcId="{B60BED8C-2D05-4DF5-AA92-58F70D523657}" destId="{D14A812F-C860-45C2-80B6-1A1156F99900}" srcOrd="4" destOrd="0" parTransId="{F112E35E-2551-4E68-9B2A-23F4AD2EB064}" sibTransId="{2CA65A28-202F-4924-A1A2-4D33098A20CF}"/>
    <dgm:cxn modelId="{B1D5767C-2317-48C8-AC15-6EF59AF45B75}" type="presOf" srcId="{50BE06EB-C111-4ABF-B9FD-FFA6EAEEE57A}" destId="{F88A2925-E7C7-4D52-B49E-DD2A2AF50106}" srcOrd="0" destOrd="0" presId="urn:microsoft.com/office/officeart/2016/7/layout/RepeatingBendingProcessNew"/>
    <dgm:cxn modelId="{197D0D7D-8101-42A1-A7E6-0AAB57DC6383}" type="presOf" srcId="{6BEF517D-C9F9-4658-BDCA-BF443495FA72}" destId="{BCCA12C6-A9BB-42E1-963D-11B0808FE96D}" srcOrd="1" destOrd="0" presId="urn:microsoft.com/office/officeart/2016/7/layout/RepeatingBendingProcessNew"/>
    <dgm:cxn modelId="{30B08F7E-556E-4D3F-82CD-D206CD554A22}" type="presOf" srcId="{3C4036F1-1DB2-4905-B649-FFF0B7018C3F}" destId="{8EDCF4B3-7AEE-4BFC-B0E6-549691F7F673}" srcOrd="1" destOrd="0" presId="urn:microsoft.com/office/officeart/2016/7/layout/RepeatingBendingProcessNew"/>
    <dgm:cxn modelId="{7EAC1588-7B61-4610-93E2-705BE2BB14E2}" type="presOf" srcId="{6720082D-81A8-41A6-B78E-C4884586ACCE}" destId="{25F83CC4-DEC1-4962-B1B1-A0044C33CA2A}" srcOrd="0" destOrd="0" presId="urn:microsoft.com/office/officeart/2016/7/layout/RepeatingBendingProcessNew"/>
    <dgm:cxn modelId="{193899B1-2B16-4621-8796-40B460055B0F}" type="presOf" srcId="{79C70CDB-C9F0-4B6F-9C91-9363446BA8E1}" destId="{845B2AD0-6F6D-40CF-9E29-4F7348CC2E0A}" srcOrd="0" destOrd="0" presId="urn:microsoft.com/office/officeart/2016/7/layout/RepeatingBendingProcessNew"/>
    <dgm:cxn modelId="{E4CF33BE-A237-4416-9795-11B79FA99D6C}" type="presOf" srcId="{50BE06EB-C111-4ABF-B9FD-FFA6EAEEE57A}" destId="{C809F6A8-C019-49F5-86E8-8FAD8C427A99}" srcOrd="1" destOrd="0" presId="urn:microsoft.com/office/officeart/2016/7/layout/RepeatingBendingProcessNew"/>
    <dgm:cxn modelId="{96AE43BE-4666-43E4-9ECF-B89B7E0F6D83}" srcId="{B60BED8C-2D05-4DF5-AA92-58F70D523657}" destId="{CB9FE889-AFC9-4ADB-A0D6-A693B878FB05}" srcOrd="2" destOrd="0" parTransId="{35C8A93E-E445-4B02-A66E-33FD4CCA3913}" sibTransId="{50BE06EB-C111-4ABF-B9FD-FFA6EAEEE57A}"/>
    <dgm:cxn modelId="{494AFEBF-8EC5-463A-8F8C-0B0D55E33BDA}" srcId="{B60BED8C-2D05-4DF5-AA92-58F70D523657}" destId="{6720082D-81A8-41A6-B78E-C4884586ACCE}" srcOrd="6" destOrd="0" parTransId="{8F38E640-7B16-4CC1-BC86-0B506EF3555C}" sibTransId="{79C70CDB-C9F0-4B6F-9C91-9363446BA8E1}"/>
    <dgm:cxn modelId="{0B1C90C8-D86B-4B92-B3AC-DC8BFC9CFCA6}" type="presOf" srcId="{91C05F32-5B43-414F-8634-7FB8C7844CCC}" destId="{23998161-9AAF-48D5-A8F9-BAF5D29F4288}" srcOrd="0" destOrd="0" presId="urn:microsoft.com/office/officeart/2016/7/layout/RepeatingBendingProcessNew"/>
    <dgm:cxn modelId="{EFE6CCCC-F295-479A-B2B0-3E6C95640D47}" type="presOf" srcId="{1F83CD23-E209-468F-81B0-BC154F8B8C0F}" destId="{5A640677-B8E2-4E65-AF94-07E523A5162E}" srcOrd="0" destOrd="0" presId="urn:microsoft.com/office/officeart/2016/7/layout/RepeatingBendingProcessNew"/>
    <dgm:cxn modelId="{AC0B26CF-61EC-4779-8CCC-599CF54041D3}" type="presOf" srcId="{2CA65A28-202F-4924-A1A2-4D33098A20CF}" destId="{004EA6F6-0126-4694-B588-8BD9736EBE18}" srcOrd="1" destOrd="0" presId="urn:microsoft.com/office/officeart/2016/7/layout/RepeatingBendingProcessNew"/>
    <dgm:cxn modelId="{12E0B4CF-F6CB-4EF3-8B02-37C8F7D24E17}" type="presOf" srcId="{F23345AC-CA90-4232-B3EE-2BFB6AEC90A1}" destId="{40A6F820-6854-4B01-BD13-16E1A4F81373}" srcOrd="0" destOrd="0" presId="urn:microsoft.com/office/officeart/2016/7/layout/RepeatingBendingProcessNew"/>
    <dgm:cxn modelId="{0A9417D0-1B59-4D65-B530-03604278E55D}" type="presOf" srcId="{95BE4723-1DCB-446D-B8E2-923F4725535A}" destId="{F1846948-D279-4F11-8DFD-63AA5C57A5AA}" srcOrd="0" destOrd="0" presId="urn:microsoft.com/office/officeart/2016/7/layout/RepeatingBendingProcessNew"/>
    <dgm:cxn modelId="{70F540E5-AE2E-4073-820E-8A72F5255C20}" type="presOf" srcId="{E2F0DE5B-6C8F-4B67-A907-18EC2F5398B2}" destId="{B1ACDAF2-35C5-4A11-A529-9A1E9A277C22}" srcOrd="0" destOrd="0" presId="urn:microsoft.com/office/officeart/2016/7/layout/RepeatingBendingProcessNew"/>
    <dgm:cxn modelId="{01E05CEA-DBAD-41FA-9124-F1BC579F974A}" srcId="{B60BED8C-2D05-4DF5-AA92-58F70D523657}" destId="{E2F0DE5B-6C8F-4B67-A907-18EC2F5398B2}" srcOrd="7" destOrd="0" parTransId="{A02974A6-D50B-48DC-8DA3-D7C51B86EDA2}" sibTransId="{1F994BA6-DD2C-4FC0-8312-FE833639F8B3}"/>
    <dgm:cxn modelId="{063388EC-9CC3-4A0A-95B4-CFCE3583EC64}" srcId="{B60BED8C-2D05-4DF5-AA92-58F70D523657}" destId="{D5B5201D-B8D4-45ED-A6C4-170A4B1617F2}" srcOrd="0" destOrd="0" parTransId="{FAB489F4-2C4F-4E60-8AE4-A9173F632C60}" sibTransId="{3C4036F1-1DB2-4905-B649-FFF0B7018C3F}"/>
    <dgm:cxn modelId="{20DF32F0-9C5F-45AB-89AB-849C467C6707}" type="presOf" srcId="{6BEF517D-C9F9-4658-BDCA-BF443495FA72}" destId="{7A1286B1-0F24-476C-974A-479484F5BE40}" srcOrd="0" destOrd="0" presId="urn:microsoft.com/office/officeart/2016/7/layout/RepeatingBendingProcessNew"/>
    <dgm:cxn modelId="{9C7B5FF7-6916-4730-90E0-0AF08793089E}" srcId="{B60BED8C-2D05-4DF5-AA92-58F70D523657}" destId="{F23345AC-CA90-4232-B3EE-2BFB6AEC90A1}" srcOrd="3" destOrd="0" parTransId="{6F939FF7-CA5A-4EA9-9A97-C61EDD265B74}" sibTransId="{91C05F32-5B43-414F-8634-7FB8C7844CCC}"/>
    <dgm:cxn modelId="{78A3FFF8-AF0D-4B48-AFE0-CE69756947C4}" type="presOf" srcId="{79C70CDB-C9F0-4B6F-9C91-9363446BA8E1}" destId="{EC1DD5EC-9B12-4F41-A4A9-E5424A338A6E}" srcOrd="1" destOrd="0" presId="urn:microsoft.com/office/officeart/2016/7/layout/RepeatingBendingProcessNew"/>
    <dgm:cxn modelId="{E83EBFFC-56EC-4E72-952F-59D879E0B85E}" type="presOf" srcId="{2CA65A28-202F-4924-A1A2-4D33098A20CF}" destId="{73899DB1-B054-4DCE-9737-1A625F2DDAE2}" srcOrd="0" destOrd="0" presId="urn:microsoft.com/office/officeart/2016/7/layout/RepeatingBendingProcessNew"/>
    <dgm:cxn modelId="{297EE1F3-E998-4714-9517-FEDFB0C6C070}" type="presParOf" srcId="{C63CBC39-93AE-46B3-9180-1E9CBC875F6A}" destId="{AA0D541A-DE5C-4B8B-96BB-56D689BAEEAB}" srcOrd="0" destOrd="0" presId="urn:microsoft.com/office/officeart/2016/7/layout/RepeatingBendingProcessNew"/>
    <dgm:cxn modelId="{2E47D5CB-2BD0-481C-8F44-A3B6453B7DC0}" type="presParOf" srcId="{C63CBC39-93AE-46B3-9180-1E9CBC875F6A}" destId="{9692CE54-72FF-4173-A594-723972F018AE}" srcOrd="1" destOrd="0" presId="urn:microsoft.com/office/officeart/2016/7/layout/RepeatingBendingProcessNew"/>
    <dgm:cxn modelId="{662D130B-E695-4D19-8C53-8B4C80003448}" type="presParOf" srcId="{9692CE54-72FF-4173-A594-723972F018AE}" destId="{8EDCF4B3-7AEE-4BFC-B0E6-549691F7F673}" srcOrd="0" destOrd="0" presId="urn:microsoft.com/office/officeart/2016/7/layout/RepeatingBendingProcessNew"/>
    <dgm:cxn modelId="{C8661AB9-55DE-438E-99F7-4F0856F138B2}" type="presParOf" srcId="{C63CBC39-93AE-46B3-9180-1E9CBC875F6A}" destId="{5A640677-B8E2-4E65-AF94-07E523A5162E}" srcOrd="2" destOrd="0" presId="urn:microsoft.com/office/officeart/2016/7/layout/RepeatingBendingProcessNew"/>
    <dgm:cxn modelId="{F61282F1-A6D1-4875-900D-0659B5164F67}" type="presParOf" srcId="{C63CBC39-93AE-46B3-9180-1E9CBC875F6A}" destId="{F1846948-D279-4F11-8DFD-63AA5C57A5AA}" srcOrd="3" destOrd="0" presId="urn:microsoft.com/office/officeart/2016/7/layout/RepeatingBendingProcessNew"/>
    <dgm:cxn modelId="{FA6550DE-4E69-45A3-A4C9-351FAFF27C2F}" type="presParOf" srcId="{F1846948-D279-4F11-8DFD-63AA5C57A5AA}" destId="{C51BE1F8-1B9E-4619-80B1-2D7F4F620BC6}" srcOrd="0" destOrd="0" presId="urn:microsoft.com/office/officeart/2016/7/layout/RepeatingBendingProcessNew"/>
    <dgm:cxn modelId="{FB4BA930-0481-46FC-9D0E-A3CA1475EAC7}" type="presParOf" srcId="{C63CBC39-93AE-46B3-9180-1E9CBC875F6A}" destId="{793EE9F0-C848-4F9F-BB4E-6D272FB1DCF4}" srcOrd="4" destOrd="0" presId="urn:microsoft.com/office/officeart/2016/7/layout/RepeatingBendingProcessNew"/>
    <dgm:cxn modelId="{C2C5E296-E177-476E-80CA-FC3E04024A1A}" type="presParOf" srcId="{C63CBC39-93AE-46B3-9180-1E9CBC875F6A}" destId="{F88A2925-E7C7-4D52-B49E-DD2A2AF50106}" srcOrd="5" destOrd="0" presId="urn:microsoft.com/office/officeart/2016/7/layout/RepeatingBendingProcessNew"/>
    <dgm:cxn modelId="{BD2CD702-2F2D-459E-99AA-0AEC17253019}" type="presParOf" srcId="{F88A2925-E7C7-4D52-B49E-DD2A2AF50106}" destId="{C809F6A8-C019-49F5-86E8-8FAD8C427A99}" srcOrd="0" destOrd="0" presId="urn:microsoft.com/office/officeart/2016/7/layout/RepeatingBendingProcessNew"/>
    <dgm:cxn modelId="{BF029954-4C66-4753-B646-826815335EF9}" type="presParOf" srcId="{C63CBC39-93AE-46B3-9180-1E9CBC875F6A}" destId="{40A6F820-6854-4B01-BD13-16E1A4F81373}" srcOrd="6" destOrd="0" presId="urn:microsoft.com/office/officeart/2016/7/layout/RepeatingBendingProcessNew"/>
    <dgm:cxn modelId="{16393E22-350D-4B14-9ABB-B682C18006B4}" type="presParOf" srcId="{C63CBC39-93AE-46B3-9180-1E9CBC875F6A}" destId="{23998161-9AAF-48D5-A8F9-BAF5D29F4288}" srcOrd="7" destOrd="0" presId="urn:microsoft.com/office/officeart/2016/7/layout/RepeatingBendingProcessNew"/>
    <dgm:cxn modelId="{5A4719A5-E35E-42CF-8DE8-FA89E8551636}" type="presParOf" srcId="{23998161-9AAF-48D5-A8F9-BAF5D29F4288}" destId="{35461F2D-4C2A-4B29-8E35-A24F30C7D824}" srcOrd="0" destOrd="0" presId="urn:microsoft.com/office/officeart/2016/7/layout/RepeatingBendingProcessNew"/>
    <dgm:cxn modelId="{0E0026F9-897F-4145-8ED4-B7E08D692D8D}" type="presParOf" srcId="{C63CBC39-93AE-46B3-9180-1E9CBC875F6A}" destId="{412DFCE1-7852-4863-B92D-0DFACE36050D}" srcOrd="8" destOrd="0" presId="urn:microsoft.com/office/officeart/2016/7/layout/RepeatingBendingProcessNew"/>
    <dgm:cxn modelId="{0BCF7EE6-F4D2-4D91-89C6-EFA2E1A79B99}" type="presParOf" srcId="{C63CBC39-93AE-46B3-9180-1E9CBC875F6A}" destId="{73899DB1-B054-4DCE-9737-1A625F2DDAE2}" srcOrd="9" destOrd="0" presId="urn:microsoft.com/office/officeart/2016/7/layout/RepeatingBendingProcessNew"/>
    <dgm:cxn modelId="{31155EE0-10B5-4D94-A38B-8D25B2485F84}" type="presParOf" srcId="{73899DB1-B054-4DCE-9737-1A625F2DDAE2}" destId="{004EA6F6-0126-4694-B588-8BD9736EBE18}" srcOrd="0" destOrd="0" presId="urn:microsoft.com/office/officeart/2016/7/layout/RepeatingBendingProcessNew"/>
    <dgm:cxn modelId="{04762FB9-7E71-4C04-846F-BCF15D68E510}" type="presParOf" srcId="{C63CBC39-93AE-46B3-9180-1E9CBC875F6A}" destId="{F9341F6D-A5F5-4285-B1AB-F0CB5368BBDF}" srcOrd="10" destOrd="0" presId="urn:microsoft.com/office/officeart/2016/7/layout/RepeatingBendingProcessNew"/>
    <dgm:cxn modelId="{ED9D94B1-7E87-405E-B927-B4FFB5F9DFDD}" type="presParOf" srcId="{C63CBC39-93AE-46B3-9180-1E9CBC875F6A}" destId="{7A1286B1-0F24-476C-974A-479484F5BE40}" srcOrd="11" destOrd="0" presId="urn:microsoft.com/office/officeart/2016/7/layout/RepeatingBendingProcessNew"/>
    <dgm:cxn modelId="{FFA8BE3C-3F53-4FFF-B842-648BDE750D16}" type="presParOf" srcId="{7A1286B1-0F24-476C-974A-479484F5BE40}" destId="{BCCA12C6-A9BB-42E1-963D-11B0808FE96D}" srcOrd="0" destOrd="0" presId="urn:microsoft.com/office/officeart/2016/7/layout/RepeatingBendingProcessNew"/>
    <dgm:cxn modelId="{5F2F06D9-8707-4DDA-BF88-8B9EC9443721}" type="presParOf" srcId="{C63CBC39-93AE-46B3-9180-1E9CBC875F6A}" destId="{25F83CC4-DEC1-4962-B1B1-A0044C33CA2A}" srcOrd="12" destOrd="0" presId="urn:microsoft.com/office/officeart/2016/7/layout/RepeatingBendingProcessNew"/>
    <dgm:cxn modelId="{FFB630AD-79B8-43AA-ADFA-583E3006C835}" type="presParOf" srcId="{C63CBC39-93AE-46B3-9180-1E9CBC875F6A}" destId="{845B2AD0-6F6D-40CF-9E29-4F7348CC2E0A}" srcOrd="13" destOrd="0" presId="urn:microsoft.com/office/officeart/2016/7/layout/RepeatingBendingProcessNew"/>
    <dgm:cxn modelId="{2315438A-79AF-47A6-8A52-D311984F8985}" type="presParOf" srcId="{845B2AD0-6F6D-40CF-9E29-4F7348CC2E0A}" destId="{EC1DD5EC-9B12-4F41-A4A9-E5424A338A6E}" srcOrd="0" destOrd="0" presId="urn:microsoft.com/office/officeart/2016/7/layout/RepeatingBendingProcessNew"/>
    <dgm:cxn modelId="{E2D81DA0-FBDC-4032-8472-7E9C9230E4BB}" type="presParOf" srcId="{C63CBC39-93AE-46B3-9180-1E9CBC875F6A}" destId="{B1ACDAF2-35C5-4A11-A529-9A1E9A277C22}" srcOrd="14"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538EEE67-1CD2-404A-A9B2-37DE5EDA1C7C}"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CB01559B-A5DB-4C2C-B189-96582A9B4D91}">
      <dgm:prSet/>
      <dgm:spPr/>
      <dgm:t>
        <a:bodyPr/>
        <a:lstStyle/>
        <a:p>
          <a:r>
            <a:rPr lang="en-US"/>
            <a:t>Supports </a:t>
          </a:r>
          <a:r>
            <a:rPr lang="en-US" b="1"/>
            <a:t>SDG 3.2</a:t>
          </a:r>
          <a:r>
            <a:rPr lang="en-US"/>
            <a:t> – reducing preventable child and maternal deaths.</a:t>
          </a:r>
        </a:p>
      </dgm:t>
    </dgm:pt>
    <dgm:pt modelId="{014C7B59-F691-4B1A-A213-104F97D1C758}" type="parTrans" cxnId="{B8DEC94B-2EAC-4BB3-B009-82C08C9CBB4C}">
      <dgm:prSet/>
      <dgm:spPr/>
      <dgm:t>
        <a:bodyPr/>
        <a:lstStyle/>
        <a:p>
          <a:endParaRPr lang="en-US"/>
        </a:p>
      </dgm:t>
    </dgm:pt>
    <dgm:pt modelId="{4DAEBC5E-3C71-4B0E-B636-FE6F4042E07C}" type="sibTrans" cxnId="{B8DEC94B-2EAC-4BB3-B009-82C08C9CBB4C}">
      <dgm:prSet/>
      <dgm:spPr/>
      <dgm:t>
        <a:bodyPr/>
        <a:lstStyle/>
        <a:p>
          <a:endParaRPr lang="en-US"/>
        </a:p>
      </dgm:t>
    </dgm:pt>
    <dgm:pt modelId="{1966BD08-690B-4656-86B9-D734375FC2A0}">
      <dgm:prSet/>
      <dgm:spPr/>
      <dgm:t>
        <a:bodyPr/>
        <a:lstStyle/>
        <a:p>
          <a:r>
            <a:rPr lang="en-US"/>
            <a:t>Promotes </a:t>
          </a:r>
          <a:r>
            <a:rPr lang="en-US" b="1"/>
            <a:t>SDG 3.4</a:t>
          </a:r>
          <a:r>
            <a:rPr lang="en-US"/>
            <a:t> – improving mental health and reducing premature mortality.</a:t>
          </a:r>
        </a:p>
      </dgm:t>
    </dgm:pt>
    <dgm:pt modelId="{04401C8E-C31E-4FC0-93FC-91813B1C9D32}" type="parTrans" cxnId="{A1100C39-F5FB-43AE-87B1-D8B3B73CF36E}">
      <dgm:prSet/>
      <dgm:spPr/>
      <dgm:t>
        <a:bodyPr/>
        <a:lstStyle/>
        <a:p>
          <a:endParaRPr lang="en-US"/>
        </a:p>
      </dgm:t>
    </dgm:pt>
    <dgm:pt modelId="{B7DB0F6B-55DC-4F68-8417-81B4A2FAF480}" type="sibTrans" cxnId="{A1100C39-F5FB-43AE-87B1-D8B3B73CF36E}">
      <dgm:prSet/>
      <dgm:spPr/>
      <dgm:t>
        <a:bodyPr/>
        <a:lstStyle/>
        <a:p>
          <a:endParaRPr lang="en-US"/>
        </a:p>
      </dgm:t>
    </dgm:pt>
    <dgm:pt modelId="{6ACA7644-DB5F-48C5-9711-728C34BEB2AE}">
      <dgm:prSet/>
      <dgm:spPr/>
      <dgm:t>
        <a:bodyPr/>
        <a:lstStyle/>
        <a:p>
          <a:r>
            <a:rPr lang="en-US"/>
            <a:t>Supports </a:t>
          </a:r>
          <a:r>
            <a:rPr lang="en-US" b="1"/>
            <a:t>SDG 3.8</a:t>
          </a:r>
          <a:r>
            <a:rPr lang="en-US"/>
            <a:t> – universal health coverage and equity in access.</a:t>
          </a:r>
        </a:p>
      </dgm:t>
    </dgm:pt>
    <dgm:pt modelId="{6F2CE0CA-5010-40EB-9488-4A120CF8FFB9}" type="parTrans" cxnId="{15DD1CF5-FE46-4DD0-BCC5-5C2D185974FF}">
      <dgm:prSet/>
      <dgm:spPr/>
      <dgm:t>
        <a:bodyPr/>
        <a:lstStyle/>
        <a:p>
          <a:endParaRPr lang="en-US"/>
        </a:p>
      </dgm:t>
    </dgm:pt>
    <dgm:pt modelId="{C1829419-0399-430F-A79F-342B82491CE8}" type="sibTrans" cxnId="{15DD1CF5-FE46-4DD0-BCC5-5C2D185974FF}">
      <dgm:prSet/>
      <dgm:spPr/>
      <dgm:t>
        <a:bodyPr/>
        <a:lstStyle/>
        <a:p>
          <a:endParaRPr lang="en-US"/>
        </a:p>
      </dgm:t>
    </dgm:pt>
    <dgm:pt modelId="{EB1D2176-B4E1-4A63-8D6A-D10556B0858A}" type="pres">
      <dgm:prSet presAssocID="{538EEE67-1CD2-404A-A9B2-37DE5EDA1C7C}" presName="vert0" presStyleCnt="0">
        <dgm:presLayoutVars>
          <dgm:dir/>
          <dgm:animOne val="branch"/>
          <dgm:animLvl val="lvl"/>
        </dgm:presLayoutVars>
      </dgm:prSet>
      <dgm:spPr/>
    </dgm:pt>
    <dgm:pt modelId="{2F03DB85-5DFE-40C4-8E1F-7137FEE76337}" type="pres">
      <dgm:prSet presAssocID="{CB01559B-A5DB-4C2C-B189-96582A9B4D91}" presName="thickLine" presStyleLbl="alignNode1" presStyleIdx="0" presStyleCnt="3"/>
      <dgm:spPr/>
    </dgm:pt>
    <dgm:pt modelId="{0CF3802B-9897-4DA6-9E9F-8D5FFDB75005}" type="pres">
      <dgm:prSet presAssocID="{CB01559B-A5DB-4C2C-B189-96582A9B4D91}" presName="horz1" presStyleCnt="0"/>
      <dgm:spPr/>
    </dgm:pt>
    <dgm:pt modelId="{5ED1591A-16FF-4F00-BE2B-CDF4B99B57DE}" type="pres">
      <dgm:prSet presAssocID="{CB01559B-A5DB-4C2C-B189-96582A9B4D91}" presName="tx1" presStyleLbl="revTx" presStyleIdx="0" presStyleCnt="3"/>
      <dgm:spPr/>
    </dgm:pt>
    <dgm:pt modelId="{F8BE703F-3553-45A5-805A-CB153A25FA23}" type="pres">
      <dgm:prSet presAssocID="{CB01559B-A5DB-4C2C-B189-96582A9B4D91}" presName="vert1" presStyleCnt="0"/>
      <dgm:spPr/>
    </dgm:pt>
    <dgm:pt modelId="{50DE65FA-9608-4451-BE55-2E7E5749E9D5}" type="pres">
      <dgm:prSet presAssocID="{1966BD08-690B-4656-86B9-D734375FC2A0}" presName="thickLine" presStyleLbl="alignNode1" presStyleIdx="1" presStyleCnt="3"/>
      <dgm:spPr/>
    </dgm:pt>
    <dgm:pt modelId="{70B67553-9CFC-4785-8359-6225B3957CCD}" type="pres">
      <dgm:prSet presAssocID="{1966BD08-690B-4656-86B9-D734375FC2A0}" presName="horz1" presStyleCnt="0"/>
      <dgm:spPr/>
    </dgm:pt>
    <dgm:pt modelId="{83EA00E3-DD85-4527-AA8A-20656736A770}" type="pres">
      <dgm:prSet presAssocID="{1966BD08-690B-4656-86B9-D734375FC2A0}" presName="tx1" presStyleLbl="revTx" presStyleIdx="1" presStyleCnt="3"/>
      <dgm:spPr/>
    </dgm:pt>
    <dgm:pt modelId="{6857EB3B-49F7-4623-90C2-3B3ACD44C538}" type="pres">
      <dgm:prSet presAssocID="{1966BD08-690B-4656-86B9-D734375FC2A0}" presName="vert1" presStyleCnt="0"/>
      <dgm:spPr/>
    </dgm:pt>
    <dgm:pt modelId="{684C793E-F0F3-40E7-B118-779E22467291}" type="pres">
      <dgm:prSet presAssocID="{6ACA7644-DB5F-48C5-9711-728C34BEB2AE}" presName="thickLine" presStyleLbl="alignNode1" presStyleIdx="2" presStyleCnt="3"/>
      <dgm:spPr/>
    </dgm:pt>
    <dgm:pt modelId="{B79D7FD2-BD18-4B9F-BD63-41787FA40C20}" type="pres">
      <dgm:prSet presAssocID="{6ACA7644-DB5F-48C5-9711-728C34BEB2AE}" presName="horz1" presStyleCnt="0"/>
      <dgm:spPr/>
    </dgm:pt>
    <dgm:pt modelId="{18F94BEB-1552-4213-A598-0B62B28A77C9}" type="pres">
      <dgm:prSet presAssocID="{6ACA7644-DB5F-48C5-9711-728C34BEB2AE}" presName="tx1" presStyleLbl="revTx" presStyleIdx="2" presStyleCnt="3"/>
      <dgm:spPr/>
    </dgm:pt>
    <dgm:pt modelId="{E3D64697-6D3B-4AF8-802C-F172E5414702}" type="pres">
      <dgm:prSet presAssocID="{6ACA7644-DB5F-48C5-9711-728C34BEB2AE}" presName="vert1" presStyleCnt="0"/>
      <dgm:spPr/>
    </dgm:pt>
  </dgm:ptLst>
  <dgm:cxnLst>
    <dgm:cxn modelId="{A1100C39-F5FB-43AE-87B1-D8B3B73CF36E}" srcId="{538EEE67-1CD2-404A-A9B2-37DE5EDA1C7C}" destId="{1966BD08-690B-4656-86B9-D734375FC2A0}" srcOrd="1" destOrd="0" parTransId="{04401C8E-C31E-4FC0-93FC-91813B1C9D32}" sibTransId="{B7DB0F6B-55DC-4F68-8417-81B4A2FAF480}"/>
    <dgm:cxn modelId="{B8DEC94B-2EAC-4BB3-B009-82C08C9CBB4C}" srcId="{538EEE67-1CD2-404A-A9B2-37DE5EDA1C7C}" destId="{CB01559B-A5DB-4C2C-B189-96582A9B4D91}" srcOrd="0" destOrd="0" parTransId="{014C7B59-F691-4B1A-A213-104F97D1C758}" sibTransId="{4DAEBC5E-3C71-4B0E-B636-FE6F4042E07C}"/>
    <dgm:cxn modelId="{513860A0-DC24-45C6-8311-FEB911C3F8F0}" type="presOf" srcId="{538EEE67-1CD2-404A-A9B2-37DE5EDA1C7C}" destId="{EB1D2176-B4E1-4A63-8D6A-D10556B0858A}" srcOrd="0" destOrd="0" presId="urn:microsoft.com/office/officeart/2008/layout/LinedList"/>
    <dgm:cxn modelId="{F551B4A4-EF7E-487B-9118-DC8E687B5E24}" type="presOf" srcId="{6ACA7644-DB5F-48C5-9711-728C34BEB2AE}" destId="{18F94BEB-1552-4213-A598-0B62B28A77C9}" srcOrd="0" destOrd="0" presId="urn:microsoft.com/office/officeart/2008/layout/LinedList"/>
    <dgm:cxn modelId="{CD4A18C6-19AE-47A7-8A55-AC4F5676C3EE}" type="presOf" srcId="{1966BD08-690B-4656-86B9-D734375FC2A0}" destId="{83EA00E3-DD85-4527-AA8A-20656736A770}" srcOrd="0" destOrd="0" presId="urn:microsoft.com/office/officeart/2008/layout/LinedList"/>
    <dgm:cxn modelId="{15DD1CF5-FE46-4DD0-BCC5-5C2D185974FF}" srcId="{538EEE67-1CD2-404A-A9B2-37DE5EDA1C7C}" destId="{6ACA7644-DB5F-48C5-9711-728C34BEB2AE}" srcOrd="2" destOrd="0" parTransId="{6F2CE0CA-5010-40EB-9488-4A120CF8FFB9}" sibTransId="{C1829419-0399-430F-A79F-342B82491CE8}"/>
    <dgm:cxn modelId="{BF4954FE-93D0-4316-B83B-D5A299DB56FD}" type="presOf" srcId="{CB01559B-A5DB-4C2C-B189-96582A9B4D91}" destId="{5ED1591A-16FF-4F00-BE2B-CDF4B99B57DE}" srcOrd="0" destOrd="0" presId="urn:microsoft.com/office/officeart/2008/layout/LinedList"/>
    <dgm:cxn modelId="{C0DC5001-1777-4492-A7B9-6FB19CF188ED}" type="presParOf" srcId="{EB1D2176-B4E1-4A63-8D6A-D10556B0858A}" destId="{2F03DB85-5DFE-40C4-8E1F-7137FEE76337}" srcOrd="0" destOrd="0" presId="urn:microsoft.com/office/officeart/2008/layout/LinedList"/>
    <dgm:cxn modelId="{C0DA245B-067F-46D4-B224-4F6835726149}" type="presParOf" srcId="{EB1D2176-B4E1-4A63-8D6A-D10556B0858A}" destId="{0CF3802B-9897-4DA6-9E9F-8D5FFDB75005}" srcOrd="1" destOrd="0" presId="urn:microsoft.com/office/officeart/2008/layout/LinedList"/>
    <dgm:cxn modelId="{E0650009-01B5-4D26-AFF4-E90909A833FA}" type="presParOf" srcId="{0CF3802B-9897-4DA6-9E9F-8D5FFDB75005}" destId="{5ED1591A-16FF-4F00-BE2B-CDF4B99B57DE}" srcOrd="0" destOrd="0" presId="urn:microsoft.com/office/officeart/2008/layout/LinedList"/>
    <dgm:cxn modelId="{2DCE2D4D-9333-4B69-B208-1A9C2C493D2E}" type="presParOf" srcId="{0CF3802B-9897-4DA6-9E9F-8D5FFDB75005}" destId="{F8BE703F-3553-45A5-805A-CB153A25FA23}" srcOrd="1" destOrd="0" presId="urn:microsoft.com/office/officeart/2008/layout/LinedList"/>
    <dgm:cxn modelId="{FBEFBD84-3237-4BD7-BCD7-85096190F710}" type="presParOf" srcId="{EB1D2176-B4E1-4A63-8D6A-D10556B0858A}" destId="{50DE65FA-9608-4451-BE55-2E7E5749E9D5}" srcOrd="2" destOrd="0" presId="urn:microsoft.com/office/officeart/2008/layout/LinedList"/>
    <dgm:cxn modelId="{938651CE-F050-47AC-8B0D-6D4991DD015E}" type="presParOf" srcId="{EB1D2176-B4E1-4A63-8D6A-D10556B0858A}" destId="{70B67553-9CFC-4785-8359-6225B3957CCD}" srcOrd="3" destOrd="0" presId="urn:microsoft.com/office/officeart/2008/layout/LinedList"/>
    <dgm:cxn modelId="{A52514D4-1F61-40DE-9FBE-8C4E5BB18279}" type="presParOf" srcId="{70B67553-9CFC-4785-8359-6225B3957CCD}" destId="{83EA00E3-DD85-4527-AA8A-20656736A770}" srcOrd="0" destOrd="0" presId="urn:microsoft.com/office/officeart/2008/layout/LinedList"/>
    <dgm:cxn modelId="{041BD3BB-11C4-4D33-81E3-0D0708FBD484}" type="presParOf" srcId="{70B67553-9CFC-4785-8359-6225B3957CCD}" destId="{6857EB3B-49F7-4623-90C2-3B3ACD44C538}" srcOrd="1" destOrd="0" presId="urn:microsoft.com/office/officeart/2008/layout/LinedList"/>
    <dgm:cxn modelId="{534F2D39-7FD0-404D-9921-3DA08C5E579B}" type="presParOf" srcId="{EB1D2176-B4E1-4A63-8D6A-D10556B0858A}" destId="{684C793E-F0F3-40E7-B118-779E22467291}" srcOrd="4" destOrd="0" presId="urn:microsoft.com/office/officeart/2008/layout/LinedList"/>
    <dgm:cxn modelId="{2749326D-F448-4B46-BD48-CBEE0383597D}" type="presParOf" srcId="{EB1D2176-B4E1-4A63-8D6A-D10556B0858A}" destId="{B79D7FD2-BD18-4B9F-BD63-41787FA40C20}" srcOrd="5" destOrd="0" presId="urn:microsoft.com/office/officeart/2008/layout/LinedList"/>
    <dgm:cxn modelId="{6E46C63A-5B6E-4D5C-8B15-F8AC403D15D5}" type="presParOf" srcId="{B79D7FD2-BD18-4B9F-BD63-41787FA40C20}" destId="{18F94BEB-1552-4213-A598-0B62B28A77C9}" srcOrd="0" destOrd="0" presId="urn:microsoft.com/office/officeart/2008/layout/LinedList"/>
    <dgm:cxn modelId="{9BFE1A7A-88AA-421D-9152-6D1FCEBB1BCE}" type="presParOf" srcId="{B79D7FD2-BD18-4B9F-BD63-41787FA40C20}" destId="{E3D64697-6D3B-4AF8-802C-F172E5414702}" srcOrd="1" destOrd="0" presId="urn:microsoft.com/office/officeart/2008/layout/Lined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9E77CC57-8F10-4C5F-B7CE-5D3B70300BDB}" type="doc">
      <dgm:prSet loTypeId="urn:microsoft.com/office/officeart/2005/8/layout/process4" loCatId="process" qsTypeId="urn:microsoft.com/office/officeart/2005/8/quickstyle/simple1" qsCatId="simple" csTypeId="urn:microsoft.com/office/officeart/2005/8/colors/colorful2" csCatId="colorful"/>
      <dgm:spPr/>
      <dgm:t>
        <a:bodyPr/>
        <a:lstStyle/>
        <a:p>
          <a:endParaRPr lang="en-US"/>
        </a:p>
      </dgm:t>
    </dgm:pt>
    <dgm:pt modelId="{AED8C31E-C123-4FC3-9B41-49CA6420514F}">
      <dgm:prSet/>
      <dgm:spPr/>
      <dgm:t>
        <a:bodyPr/>
        <a:lstStyle/>
        <a:p>
          <a:r>
            <a:rPr lang="en-US"/>
            <a:t>Barriers: deprivation, ethnicity, digital exclusion, regional gaps</a:t>
          </a:r>
        </a:p>
      </dgm:t>
    </dgm:pt>
    <dgm:pt modelId="{3CD2F850-B8EB-45BE-B4C6-A786D8A8CA1B}" type="parTrans" cxnId="{EC68642B-B480-4360-9D81-1A206BF92CA6}">
      <dgm:prSet/>
      <dgm:spPr/>
      <dgm:t>
        <a:bodyPr/>
        <a:lstStyle/>
        <a:p>
          <a:endParaRPr lang="en-US"/>
        </a:p>
      </dgm:t>
    </dgm:pt>
    <dgm:pt modelId="{CCCB529D-8FB3-40DF-985D-FC5435468A66}" type="sibTrans" cxnId="{EC68642B-B480-4360-9D81-1A206BF92CA6}">
      <dgm:prSet/>
      <dgm:spPr/>
      <dgm:t>
        <a:bodyPr/>
        <a:lstStyle/>
        <a:p>
          <a:endParaRPr lang="en-US"/>
        </a:p>
      </dgm:t>
    </dgm:pt>
    <dgm:pt modelId="{0BB16850-16C5-425A-A94D-B97183FED05A}">
      <dgm:prSet/>
      <dgm:spPr/>
      <dgm:t>
        <a:bodyPr/>
        <a:lstStyle/>
        <a:p>
          <a:r>
            <a:rPr lang="en-US"/>
            <a:t>Recommendations: expand hubs, strengthen prevention</a:t>
          </a:r>
        </a:p>
      </dgm:t>
    </dgm:pt>
    <dgm:pt modelId="{A745913A-6F5F-46CA-BA5E-76D023C63C89}" type="parTrans" cxnId="{EB2BEAE4-A722-4FA8-ABB3-FC97898AA65C}">
      <dgm:prSet/>
      <dgm:spPr/>
      <dgm:t>
        <a:bodyPr/>
        <a:lstStyle/>
        <a:p>
          <a:endParaRPr lang="en-US"/>
        </a:p>
      </dgm:t>
    </dgm:pt>
    <dgm:pt modelId="{CA647BC6-ED92-42EF-91AD-BD6455135D1E}" type="sibTrans" cxnId="{EB2BEAE4-A722-4FA8-ABB3-FC97898AA65C}">
      <dgm:prSet/>
      <dgm:spPr/>
      <dgm:t>
        <a:bodyPr/>
        <a:lstStyle/>
        <a:p>
          <a:endParaRPr lang="en-US"/>
        </a:p>
      </dgm:t>
    </dgm:pt>
    <dgm:pt modelId="{A69B3D72-6B6A-4C2E-9486-EEC3FF19EFD9}">
      <dgm:prSet/>
      <dgm:spPr/>
      <dgm:t>
        <a:bodyPr/>
        <a:lstStyle/>
        <a:p>
          <a:r>
            <a:rPr lang="en-US"/>
            <a:t>Close digital divides, embed equity in NHS systems</a:t>
          </a:r>
        </a:p>
      </dgm:t>
    </dgm:pt>
    <dgm:pt modelId="{C81783BE-52C9-4640-9F80-72B98D2850F6}" type="parTrans" cxnId="{CF049AD7-4E30-4CDF-B58A-3EC7B5EFFAF7}">
      <dgm:prSet/>
      <dgm:spPr/>
      <dgm:t>
        <a:bodyPr/>
        <a:lstStyle/>
        <a:p>
          <a:endParaRPr lang="en-US"/>
        </a:p>
      </dgm:t>
    </dgm:pt>
    <dgm:pt modelId="{D452A679-7398-41B3-9135-9191ECA9810A}" type="sibTrans" cxnId="{CF049AD7-4E30-4CDF-B58A-3EC7B5EFFAF7}">
      <dgm:prSet/>
      <dgm:spPr/>
      <dgm:t>
        <a:bodyPr/>
        <a:lstStyle/>
        <a:p>
          <a:endParaRPr lang="en-US"/>
        </a:p>
      </dgm:t>
    </dgm:pt>
    <dgm:pt modelId="{55E25B61-FA7E-41BC-AFAF-12AFF7E8A459}" type="pres">
      <dgm:prSet presAssocID="{9E77CC57-8F10-4C5F-B7CE-5D3B70300BDB}" presName="Name0" presStyleCnt="0">
        <dgm:presLayoutVars>
          <dgm:dir/>
          <dgm:animLvl val="lvl"/>
          <dgm:resizeHandles val="exact"/>
        </dgm:presLayoutVars>
      </dgm:prSet>
      <dgm:spPr/>
    </dgm:pt>
    <dgm:pt modelId="{FA04DAE2-7872-4892-9025-0C59B0434B54}" type="pres">
      <dgm:prSet presAssocID="{A69B3D72-6B6A-4C2E-9486-EEC3FF19EFD9}" presName="boxAndChildren" presStyleCnt="0"/>
      <dgm:spPr/>
    </dgm:pt>
    <dgm:pt modelId="{29F3D48E-E939-4C78-9806-EB692A14F7FF}" type="pres">
      <dgm:prSet presAssocID="{A69B3D72-6B6A-4C2E-9486-EEC3FF19EFD9}" presName="parentTextBox" presStyleLbl="node1" presStyleIdx="0" presStyleCnt="3"/>
      <dgm:spPr/>
    </dgm:pt>
    <dgm:pt modelId="{39D501BB-3EC4-474C-9C34-9B13B300F217}" type="pres">
      <dgm:prSet presAssocID="{CA647BC6-ED92-42EF-91AD-BD6455135D1E}" presName="sp" presStyleCnt="0"/>
      <dgm:spPr/>
    </dgm:pt>
    <dgm:pt modelId="{36B00178-E290-4743-95DA-3CA4751A9732}" type="pres">
      <dgm:prSet presAssocID="{0BB16850-16C5-425A-A94D-B97183FED05A}" presName="arrowAndChildren" presStyleCnt="0"/>
      <dgm:spPr/>
    </dgm:pt>
    <dgm:pt modelId="{17790912-44B4-4E7F-A96F-B270C2903771}" type="pres">
      <dgm:prSet presAssocID="{0BB16850-16C5-425A-A94D-B97183FED05A}" presName="parentTextArrow" presStyleLbl="node1" presStyleIdx="1" presStyleCnt="3"/>
      <dgm:spPr/>
    </dgm:pt>
    <dgm:pt modelId="{3BB21214-BF30-4E23-8710-54EAC730F459}" type="pres">
      <dgm:prSet presAssocID="{CCCB529D-8FB3-40DF-985D-FC5435468A66}" presName="sp" presStyleCnt="0"/>
      <dgm:spPr/>
    </dgm:pt>
    <dgm:pt modelId="{37ED5EE0-2771-4F36-BD33-FBE73E1CF68B}" type="pres">
      <dgm:prSet presAssocID="{AED8C31E-C123-4FC3-9B41-49CA6420514F}" presName="arrowAndChildren" presStyleCnt="0"/>
      <dgm:spPr/>
    </dgm:pt>
    <dgm:pt modelId="{DB6963F9-2C86-4E95-82C8-ECD8376374C4}" type="pres">
      <dgm:prSet presAssocID="{AED8C31E-C123-4FC3-9B41-49CA6420514F}" presName="parentTextArrow" presStyleLbl="node1" presStyleIdx="2" presStyleCnt="3"/>
      <dgm:spPr/>
    </dgm:pt>
  </dgm:ptLst>
  <dgm:cxnLst>
    <dgm:cxn modelId="{EC68642B-B480-4360-9D81-1A206BF92CA6}" srcId="{9E77CC57-8F10-4C5F-B7CE-5D3B70300BDB}" destId="{AED8C31E-C123-4FC3-9B41-49CA6420514F}" srcOrd="0" destOrd="0" parTransId="{3CD2F850-B8EB-45BE-B4C6-A786D8A8CA1B}" sibTransId="{CCCB529D-8FB3-40DF-985D-FC5435468A66}"/>
    <dgm:cxn modelId="{7C7E125B-F8B4-41CB-8539-7217FFE3C49A}" type="presOf" srcId="{AED8C31E-C123-4FC3-9B41-49CA6420514F}" destId="{DB6963F9-2C86-4E95-82C8-ECD8376374C4}" srcOrd="0" destOrd="0" presId="urn:microsoft.com/office/officeart/2005/8/layout/process4"/>
    <dgm:cxn modelId="{954DCC46-250A-4B66-97B9-1E01F927C2DE}" type="presOf" srcId="{A69B3D72-6B6A-4C2E-9486-EEC3FF19EFD9}" destId="{29F3D48E-E939-4C78-9806-EB692A14F7FF}" srcOrd="0" destOrd="0" presId="urn:microsoft.com/office/officeart/2005/8/layout/process4"/>
    <dgm:cxn modelId="{47E26A8C-6729-4AEB-B63D-76B06386058C}" type="presOf" srcId="{9E77CC57-8F10-4C5F-B7CE-5D3B70300BDB}" destId="{55E25B61-FA7E-41BC-AFAF-12AFF7E8A459}" srcOrd="0" destOrd="0" presId="urn:microsoft.com/office/officeart/2005/8/layout/process4"/>
    <dgm:cxn modelId="{34003099-47CC-4753-9AE2-C836F843E774}" type="presOf" srcId="{0BB16850-16C5-425A-A94D-B97183FED05A}" destId="{17790912-44B4-4E7F-A96F-B270C2903771}" srcOrd="0" destOrd="0" presId="urn:microsoft.com/office/officeart/2005/8/layout/process4"/>
    <dgm:cxn modelId="{CF049AD7-4E30-4CDF-B58A-3EC7B5EFFAF7}" srcId="{9E77CC57-8F10-4C5F-B7CE-5D3B70300BDB}" destId="{A69B3D72-6B6A-4C2E-9486-EEC3FF19EFD9}" srcOrd="2" destOrd="0" parTransId="{C81783BE-52C9-4640-9F80-72B98D2850F6}" sibTransId="{D452A679-7398-41B3-9135-9191ECA9810A}"/>
    <dgm:cxn modelId="{EB2BEAE4-A722-4FA8-ABB3-FC97898AA65C}" srcId="{9E77CC57-8F10-4C5F-B7CE-5D3B70300BDB}" destId="{0BB16850-16C5-425A-A94D-B97183FED05A}" srcOrd="1" destOrd="0" parTransId="{A745913A-6F5F-46CA-BA5E-76D023C63C89}" sibTransId="{CA647BC6-ED92-42EF-91AD-BD6455135D1E}"/>
    <dgm:cxn modelId="{76FC2B2F-8F8B-4FB5-8AE0-9507DE0835F1}" type="presParOf" srcId="{55E25B61-FA7E-41BC-AFAF-12AFF7E8A459}" destId="{FA04DAE2-7872-4892-9025-0C59B0434B54}" srcOrd="0" destOrd="0" presId="urn:microsoft.com/office/officeart/2005/8/layout/process4"/>
    <dgm:cxn modelId="{A4C79E4B-7D84-4446-AE0E-87A2EEEEFB7F}" type="presParOf" srcId="{FA04DAE2-7872-4892-9025-0C59B0434B54}" destId="{29F3D48E-E939-4C78-9806-EB692A14F7FF}" srcOrd="0" destOrd="0" presId="urn:microsoft.com/office/officeart/2005/8/layout/process4"/>
    <dgm:cxn modelId="{17FFC234-C79B-4C42-9141-CDE6A5E9D2FD}" type="presParOf" srcId="{55E25B61-FA7E-41BC-AFAF-12AFF7E8A459}" destId="{39D501BB-3EC4-474C-9C34-9B13B300F217}" srcOrd="1" destOrd="0" presId="urn:microsoft.com/office/officeart/2005/8/layout/process4"/>
    <dgm:cxn modelId="{639B6B99-189B-4FB0-BD5E-51B553A3415D}" type="presParOf" srcId="{55E25B61-FA7E-41BC-AFAF-12AFF7E8A459}" destId="{36B00178-E290-4743-95DA-3CA4751A9732}" srcOrd="2" destOrd="0" presId="urn:microsoft.com/office/officeart/2005/8/layout/process4"/>
    <dgm:cxn modelId="{E276BBA2-C8CF-4A4D-946E-BB7D2CF902A8}" type="presParOf" srcId="{36B00178-E290-4743-95DA-3CA4751A9732}" destId="{17790912-44B4-4E7F-A96F-B270C2903771}" srcOrd="0" destOrd="0" presId="urn:microsoft.com/office/officeart/2005/8/layout/process4"/>
    <dgm:cxn modelId="{C976D111-9B81-4A40-BE88-D9DD66FFB006}" type="presParOf" srcId="{55E25B61-FA7E-41BC-AFAF-12AFF7E8A459}" destId="{3BB21214-BF30-4E23-8710-54EAC730F459}" srcOrd="3" destOrd="0" presId="urn:microsoft.com/office/officeart/2005/8/layout/process4"/>
    <dgm:cxn modelId="{D424528E-B645-4C19-9421-08800DADA65C}" type="presParOf" srcId="{55E25B61-FA7E-41BC-AFAF-12AFF7E8A459}" destId="{37ED5EE0-2771-4F36-BD33-FBE73E1CF68B}" srcOrd="4" destOrd="0" presId="urn:microsoft.com/office/officeart/2005/8/layout/process4"/>
    <dgm:cxn modelId="{AA04DED0-46CF-4D6F-AD1D-E70171C500F6}" type="presParOf" srcId="{37ED5EE0-2771-4F36-BD33-FBE73E1CF68B}" destId="{DB6963F9-2C86-4E95-82C8-ECD8376374C4}"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C93124D2-382E-4012-A2EE-8B68A87BECED}"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8D54828F-00DA-4A3A-96C8-59C7CFDD9F75}">
      <dgm:prSet/>
      <dgm:spPr/>
      <dgm:t>
        <a:bodyPr/>
        <a:lstStyle/>
        <a:p>
          <a:pPr>
            <a:lnSpc>
              <a:spcPct val="100000"/>
            </a:lnSpc>
          </a:pPr>
          <a:r>
            <a:rPr lang="en-US"/>
            <a:t>SDG 3: global framework for health, wellbeing, sustainability.</a:t>
          </a:r>
        </a:p>
      </dgm:t>
    </dgm:pt>
    <dgm:pt modelId="{AB1B0FBC-A347-425E-896C-51BE219C9CFF}" type="parTrans" cxnId="{AEB09313-08DC-4A63-976A-02A417BA0CAA}">
      <dgm:prSet/>
      <dgm:spPr/>
      <dgm:t>
        <a:bodyPr/>
        <a:lstStyle/>
        <a:p>
          <a:endParaRPr lang="en-US"/>
        </a:p>
      </dgm:t>
    </dgm:pt>
    <dgm:pt modelId="{46812CB0-2745-47D8-BF76-B258D460D2EE}" type="sibTrans" cxnId="{AEB09313-08DC-4A63-976A-02A417BA0CAA}">
      <dgm:prSet/>
      <dgm:spPr/>
      <dgm:t>
        <a:bodyPr/>
        <a:lstStyle/>
        <a:p>
          <a:endParaRPr lang="en-US"/>
        </a:p>
      </dgm:t>
    </dgm:pt>
    <dgm:pt modelId="{966D671F-8920-4F3B-99CF-63C0E8A4CDE4}">
      <dgm:prSet/>
      <dgm:spPr/>
      <dgm:t>
        <a:bodyPr/>
        <a:lstStyle/>
        <a:p>
          <a:pPr>
            <a:lnSpc>
              <a:spcPct val="100000"/>
            </a:lnSpc>
          </a:pPr>
          <a:r>
            <a:rPr lang="en-US"/>
            <a:t>UK strengths: UHC, prevention focus, child survival rates.</a:t>
          </a:r>
        </a:p>
      </dgm:t>
    </dgm:pt>
    <dgm:pt modelId="{892A1630-3B6C-4E13-AABF-0E2B0839E94A}" type="parTrans" cxnId="{38B63E4D-44AC-47EC-AE51-6C4F02C11471}">
      <dgm:prSet/>
      <dgm:spPr/>
      <dgm:t>
        <a:bodyPr/>
        <a:lstStyle/>
        <a:p>
          <a:endParaRPr lang="en-US"/>
        </a:p>
      </dgm:t>
    </dgm:pt>
    <dgm:pt modelId="{035DA201-D3B9-4FC2-B79F-D08CB41FB5B5}" type="sibTrans" cxnId="{38B63E4D-44AC-47EC-AE51-6C4F02C11471}">
      <dgm:prSet/>
      <dgm:spPr/>
      <dgm:t>
        <a:bodyPr/>
        <a:lstStyle/>
        <a:p>
          <a:endParaRPr lang="en-US"/>
        </a:p>
      </dgm:t>
    </dgm:pt>
    <dgm:pt modelId="{682EC0C1-034C-4413-97D8-B42FDB2FBBAB}">
      <dgm:prSet/>
      <dgm:spPr/>
      <dgm:t>
        <a:bodyPr/>
        <a:lstStyle/>
        <a:p>
          <a:pPr>
            <a:lnSpc>
              <a:spcPct val="100000"/>
            </a:lnSpc>
          </a:pPr>
          <a:r>
            <a:rPr lang="en-US"/>
            <a:t>Weaknesses: widening inequalities, funding pressures, NCDs.</a:t>
          </a:r>
        </a:p>
      </dgm:t>
    </dgm:pt>
    <dgm:pt modelId="{911409D4-38D8-40C0-A096-7157E333CB2F}" type="parTrans" cxnId="{8CE23D03-409D-4963-AA65-33AD8F6768B0}">
      <dgm:prSet/>
      <dgm:spPr/>
      <dgm:t>
        <a:bodyPr/>
        <a:lstStyle/>
        <a:p>
          <a:endParaRPr lang="en-US"/>
        </a:p>
      </dgm:t>
    </dgm:pt>
    <dgm:pt modelId="{ABCC703C-AC81-4039-B050-397D4774FAD7}" type="sibTrans" cxnId="{8CE23D03-409D-4963-AA65-33AD8F6768B0}">
      <dgm:prSet/>
      <dgm:spPr/>
      <dgm:t>
        <a:bodyPr/>
        <a:lstStyle/>
        <a:p>
          <a:endParaRPr lang="en-US"/>
        </a:p>
      </dgm:t>
    </dgm:pt>
    <dgm:pt modelId="{05B3198E-6D49-4DBD-BAFC-5DC8071DC55D}">
      <dgm:prSet/>
      <dgm:spPr/>
      <dgm:t>
        <a:bodyPr/>
        <a:lstStyle/>
        <a:p>
          <a:pPr>
            <a:lnSpc>
              <a:spcPct val="100000"/>
            </a:lnSpc>
          </a:pPr>
          <a:r>
            <a:rPr lang="en-US"/>
            <a:t>Future: equity-focused, community-based, sustainable policies.</a:t>
          </a:r>
        </a:p>
      </dgm:t>
    </dgm:pt>
    <dgm:pt modelId="{06FF50AB-1A0A-43B0-92FA-316EC46AE620}" type="parTrans" cxnId="{D789DF43-C4B0-43AD-886A-A2BD3D74ECB8}">
      <dgm:prSet/>
      <dgm:spPr/>
      <dgm:t>
        <a:bodyPr/>
        <a:lstStyle/>
        <a:p>
          <a:endParaRPr lang="en-US"/>
        </a:p>
      </dgm:t>
    </dgm:pt>
    <dgm:pt modelId="{0E391D02-9EF0-4366-B46A-75BFF3351BFD}" type="sibTrans" cxnId="{D789DF43-C4B0-43AD-886A-A2BD3D74ECB8}">
      <dgm:prSet/>
      <dgm:spPr/>
      <dgm:t>
        <a:bodyPr/>
        <a:lstStyle/>
        <a:p>
          <a:endParaRPr lang="en-US"/>
        </a:p>
      </dgm:t>
    </dgm:pt>
    <dgm:pt modelId="{F042E90B-11BF-416F-9100-F7951E8A7F0F}" type="pres">
      <dgm:prSet presAssocID="{C93124D2-382E-4012-A2EE-8B68A87BECED}" presName="root" presStyleCnt="0">
        <dgm:presLayoutVars>
          <dgm:dir/>
          <dgm:resizeHandles val="exact"/>
        </dgm:presLayoutVars>
      </dgm:prSet>
      <dgm:spPr/>
    </dgm:pt>
    <dgm:pt modelId="{36FFD048-FF66-419C-ABE1-9F48CFAFC813}" type="pres">
      <dgm:prSet presAssocID="{8D54828F-00DA-4A3A-96C8-59C7CFDD9F75}" presName="compNode" presStyleCnt="0"/>
      <dgm:spPr/>
    </dgm:pt>
    <dgm:pt modelId="{5A40F873-217C-4E00-B7F7-EBC3A10E06F8}" type="pres">
      <dgm:prSet presAssocID="{8D54828F-00DA-4A3A-96C8-59C7CFDD9F75}" presName="bgRect" presStyleLbl="bgShp" presStyleIdx="0" presStyleCnt="4"/>
      <dgm:spPr/>
    </dgm:pt>
    <dgm:pt modelId="{2BF718A0-D44B-4BF5-B537-3FFB95F33458}" type="pres">
      <dgm:prSet presAssocID="{8D54828F-00DA-4A3A-96C8-59C7CFDD9F7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ealth"/>
        </a:ext>
      </dgm:extLst>
    </dgm:pt>
    <dgm:pt modelId="{81E8A6D3-B94A-4EA0-BC37-233E6793B153}" type="pres">
      <dgm:prSet presAssocID="{8D54828F-00DA-4A3A-96C8-59C7CFDD9F75}" presName="spaceRect" presStyleCnt="0"/>
      <dgm:spPr/>
    </dgm:pt>
    <dgm:pt modelId="{7909673C-0D25-456F-BC9B-10036626F872}" type="pres">
      <dgm:prSet presAssocID="{8D54828F-00DA-4A3A-96C8-59C7CFDD9F75}" presName="parTx" presStyleLbl="revTx" presStyleIdx="0" presStyleCnt="4">
        <dgm:presLayoutVars>
          <dgm:chMax val="0"/>
          <dgm:chPref val="0"/>
        </dgm:presLayoutVars>
      </dgm:prSet>
      <dgm:spPr/>
    </dgm:pt>
    <dgm:pt modelId="{0585C45E-12B4-4077-8A3C-F793C6D93345}" type="pres">
      <dgm:prSet presAssocID="{46812CB0-2745-47D8-BF76-B258D460D2EE}" presName="sibTrans" presStyleCnt="0"/>
      <dgm:spPr/>
    </dgm:pt>
    <dgm:pt modelId="{EBF1B672-75B0-4306-AE73-F018207B06F5}" type="pres">
      <dgm:prSet presAssocID="{966D671F-8920-4F3B-99CF-63C0E8A4CDE4}" presName="compNode" presStyleCnt="0"/>
      <dgm:spPr/>
    </dgm:pt>
    <dgm:pt modelId="{06DEAE00-E18D-4BF8-A0C8-581BE2D92563}" type="pres">
      <dgm:prSet presAssocID="{966D671F-8920-4F3B-99CF-63C0E8A4CDE4}" presName="bgRect" presStyleLbl="bgShp" presStyleIdx="1" presStyleCnt="4"/>
      <dgm:spPr/>
    </dgm:pt>
    <dgm:pt modelId="{66FCDB6A-5642-4777-A93A-8EE2F30F0FB7}" type="pres">
      <dgm:prSet presAssocID="{966D671F-8920-4F3B-99CF-63C0E8A4CDE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Fingerprint"/>
        </a:ext>
      </dgm:extLst>
    </dgm:pt>
    <dgm:pt modelId="{60E1A8A3-0AFE-4422-BDDB-B5C2702483E0}" type="pres">
      <dgm:prSet presAssocID="{966D671F-8920-4F3B-99CF-63C0E8A4CDE4}" presName="spaceRect" presStyleCnt="0"/>
      <dgm:spPr/>
    </dgm:pt>
    <dgm:pt modelId="{B870F2BC-7A1A-47DF-A399-194601EE7469}" type="pres">
      <dgm:prSet presAssocID="{966D671F-8920-4F3B-99CF-63C0E8A4CDE4}" presName="parTx" presStyleLbl="revTx" presStyleIdx="1" presStyleCnt="4">
        <dgm:presLayoutVars>
          <dgm:chMax val="0"/>
          <dgm:chPref val="0"/>
        </dgm:presLayoutVars>
      </dgm:prSet>
      <dgm:spPr/>
    </dgm:pt>
    <dgm:pt modelId="{DD5083C7-DBC5-49A9-A4E6-67E54517FDF4}" type="pres">
      <dgm:prSet presAssocID="{035DA201-D3B9-4FC2-B79F-D08CB41FB5B5}" presName="sibTrans" presStyleCnt="0"/>
      <dgm:spPr/>
    </dgm:pt>
    <dgm:pt modelId="{8FCE9101-750F-4D96-920A-0C17A34017F8}" type="pres">
      <dgm:prSet presAssocID="{682EC0C1-034C-4413-97D8-B42FDB2FBBAB}" presName="compNode" presStyleCnt="0"/>
      <dgm:spPr/>
    </dgm:pt>
    <dgm:pt modelId="{83FEB534-2A1E-4F4F-8E9C-DCC29ED11D94}" type="pres">
      <dgm:prSet presAssocID="{682EC0C1-034C-4413-97D8-B42FDB2FBBAB}" presName="bgRect" presStyleLbl="bgShp" presStyleIdx="2" presStyleCnt="4"/>
      <dgm:spPr/>
    </dgm:pt>
    <dgm:pt modelId="{A7522A87-002C-4ABB-B410-C32055402FDC}" type="pres">
      <dgm:prSet presAssocID="{682EC0C1-034C-4413-97D8-B42FDB2FBBAB}"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Laptop Secure"/>
        </a:ext>
      </dgm:extLst>
    </dgm:pt>
    <dgm:pt modelId="{F9C8312D-1D40-49CD-9FA6-87E77EE95A2F}" type="pres">
      <dgm:prSet presAssocID="{682EC0C1-034C-4413-97D8-B42FDB2FBBAB}" presName="spaceRect" presStyleCnt="0"/>
      <dgm:spPr/>
    </dgm:pt>
    <dgm:pt modelId="{5F2FD8C2-4A51-4164-9C4A-3571B4F7359C}" type="pres">
      <dgm:prSet presAssocID="{682EC0C1-034C-4413-97D8-B42FDB2FBBAB}" presName="parTx" presStyleLbl="revTx" presStyleIdx="2" presStyleCnt="4">
        <dgm:presLayoutVars>
          <dgm:chMax val="0"/>
          <dgm:chPref val="0"/>
        </dgm:presLayoutVars>
      </dgm:prSet>
      <dgm:spPr/>
    </dgm:pt>
    <dgm:pt modelId="{AF4554BB-4188-4803-9F51-610156C027AF}" type="pres">
      <dgm:prSet presAssocID="{ABCC703C-AC81-4039-B050-397D4774FAD7}" presName="sibTrans" presStyleCnt="0"/>
      <dgm:spPr/>
    </dgm:pt>
    <dgm:pt modelId="{B8CF8348-BDA0-4D3A-971C-FE39128D13B6}" type="pres">
      <dgm:prSet presAssocID="{05B3198E-6D49-4DBD-BAFC-5DC8071DC55D}" presName="compNode" presStyleCnt="0"/>
      <dgm:spPr/>
    </dgm:pt>
    <dgm:pt modelId="{5897524D-83A0-4376-B4FA-C8AF4553DBD2}" type="pres">
      <dgm:prSet presAssocID="{05B3198E-6D49-4DBD-BAFC-5DC8071DC55D}" presName="bgRect" presStyleLbl="bgShp" presStyleIdx="3" presStyleCnt="4"/>
      <dgm:spPr/>
    </dgm:pt>
    <dgm:pt modelId="{210B15C2-6661-417E-A18F-3127217F9F8B}" type="pres">
      <dgm:prSet presAssocID="{05B3198E-6D49-4DBD-BAFC-5DC8071DC55D}"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Family"/>
        </a:ext>
      </dgm:extLst>
    </dgm:pt>
    <dgm:pt modelId="{CE5D4BA0-AEC9-49EE-B6F9-2C3E4D07B423}" type="pres">
      <dgm:prSet presAssocID="{05B3198E-6D49-4DBD-BAFC-5DC8071DC55D}" presName="spaceRect" presStyleCnt="0"/>
      <dgm:spPr/>
    </dgm:pt>
    <dgm:pt modelId="{315AEA61-6520-4C56-B1F6-2EA7AB292B94}" type="pres">
      <dgm:prSet presAssocID="{05B3198E-6D49-4DBD-BAFC-5DC8071DC55D}" presName="parTx" presStyleLbl="revTx" presStyleIdx="3" presStyleCnt="4">
        <dgm:presLayoutVars>
          <dgm:chMax val="0"/>
          <dgm:chPref val="0"/>
        </dgm:presLayoutVars>
      </dgm:prSet>
      <dgm:spPr/>
    </dgm:pt>
  </dgm:ptLst>
  <dgm:cxnLst>
    <dgm:cxn modelId="{8CE23D03-409D-4963-AA65-33AD8F6768B0}" srcId="{C93124D2-382E-4012-A2EE-8B68A87BECED}" destId="{682EC0C1-034C-4413-97D8-B42FDB2FBBAB}" srcOrd="2" destOrd="0" parTransId="{911409D4-38D8-40C0-A096-7157E333CB2F}" sibTransId="{ABCC703C-AC81-4039-B050-397D4774FAD7}"/>
    <dgm:cxn modelId="{1DDB9B10-EBFF-4D20-9F5B-E7F5E24285BF}" type="presOf" srcId="{8D54828F-00DA-4A3A-96C8-59C7CFDD9F75}" destId="{7909673C-0D25-456F-BC9B-10036626F872}" srcOrd="0" destOrd="0" presId="urn:microsoft.com/office/officeart/2018/2/layout/IconVerticalSolidList"/>
    <dgm:cxn modelId="{AEB09313-08DC-4A63-976A-02A417BA0CAA}" srcId="{C93124D2-382E-4012-A2EE-8B68A87BECED}" destId="{8D54828F-00DA-4A3A-96C8-59C7CFDD9F75}" srcOrd="0" destOrd="0" parTransId="{AB1B0FBC-A347-425E-896C-51BE219C9CFF}" sibTransId="{46812CB0-2745-47D8-BF76-B258D460D2EE}"/>
    <dgm:cxn modelId="{5C7E9F38-F3C2-4F8A-B2F1-B8EDF43E1ABB}" type="presOf" srcId="{C93124D2-382E-4012-A2EE-8B68A87BECED}" destId="{F042E90B-11BF-416F-9100-F7951E8A7F0F}" srcOrd="0" destOrd="0" presId="urn:microsoft.com/office/officeart/2018/2/layout/IconVerticalSolidList"/>
    <dgm:cxn modelId="{BC902E3C-82F1-4264-9755-819A6C25D348}" type="presOf" srcId="{682EC0C1-034C-4413-97D8-B42FDB2FBBAB}" destId="{5F2FD8C2-4A51-4164-9C4A-3571B4F7359C}" srcOrd="0" destOrd="0" presId="urn:microsoft.com/office/officeart/2018/2/layout/IconVerticalSolidList"/>
    <dgm:cxn modelId="{D789DF43-C4B0-43AD-886A-A2BD3D74ECB8}" srcId="{C93124D2-382E-4012-A2EE-8B68A87BECED}" destId="{05B3198E-6D49-4DBD-BAFC-5DC8071DC55D}" srcOrd="3" destOrd="0" parTransId="{06FF50AB-1A0A-43B0-92FA-316EC46AE620}" sibTransId="{0E391D02-9EF0-4366-B46A-75BFF3351BFD}"/>
    <dgm:cxn modelId="{38B63E4D-44AC-47EC-AE51-6C4F02C11471}" srcId="{C93124D2-382E-4012-A2EE-8B68A87BECED}" destId="{966D671F-8920-4F3B-99CF-63C0E8A4CDE4}" srcOrd="1" destOrd="0" parTransId="{892A1630-3B6C-4E13-AABF-0E2B0839E94A}" sibTransId="{035DA201-D3B9-4FC2-B79F-D08CB41FB5B5}"/>
    <dgm:cxn modelId="{6A1A6052-B340-4F81-8405-31B97196766A}" type="presOf" srcId="{05B3198E-6D49-4DBD-BAFC-5DC8071DC55D}" destId="{315AEA61-6520-4C56-B1F6-2EA7AB292B94}" srcOrd="0" destOrd="0" presId="urn:microsoft.com/office/officeart/2018/2/layout/IconVerticalSolidList"/>
    <dgm:cxn modelId="{F4E7D856-77C4-4448-AA1B-CCCE48DCA50B}" type="presOf" srcId="{966D671F-8920-4F3B-99CF-63C0E8A4CDE4}" destId="{B870F2BC-7A1A-47DF-A399-194601EE7469}" srcOrd="0" destOrd="0" presId="urn:microsoft.com/office/officeart/2018/2/layout/IconVerticalSolidList"/>
    <dgm:cxn modelId="{321AE90B-40CC-457E-B5B2-BC116BD80CB7}" type="presParOf" srcId="{F042E90B-11BF-416F-9100-F7951E8A7F0F}" destId="{36FFD048-FF66-419C-ABE1-9F48CFAFC813}" srcOrd="0" destOrd="0" presId="urn:microsoft.com/office/officeart/2018/2/layout/IconVerticalSolidList"/>
    <dgm:cxn modelId="{B04B6E84-9C70-4A40-BE0C-14676E0882BE}" type="presParOf" srcId="{36FFD048-FF66-419C-ABE1-9F48CFAFC813}" destId="{5A40F873-217C-4E00-B7F7-EBC3A10E06F8}" srcOrd="0" destOrd="0" presId="urn:microsoft.com/office/officeart/2018/2/layout/IconVerticalSolidList"/>
    <dgm:cxn modelId="{33CA323D-4CEA-42B5-8F12-C526E901E065}" type="presParOf" srcId="{36FFD048-FF66-419C-ABE1-9F48CFAFC813}" destId="{2BF718A0-D44B-4BF5-B537-3FFB95F33458}" srcOrd="1" destOrd="0" presId="urn:microsoft.com/office/officeart/2018/2/layout/IconVerticalSolidList"/>
    <dgm:cxn modelId="{A92ABF76-37B0-4A66-A209-70AB5E5FDBDD}" type="presParOf" srcId="{36FFD048-FF66-419C-ABE1-9F48CFAFC813}" destId="{81E8A6D3-B94A-4EA0-BC37-233E6793B153}" srcOrd="2" destOrd="0" presId="urn:microsoft.com/office/officeart/2018/2/layout/IconVerticalSolidList"/>
    <dgm:cxn modelId="{BE0C8241-B77F-4FBB-BBFB-2DCF39572A6F}" type="presParOf" srcId="{36FFD048-FF66-419C-ABE1-9F48CFAFC813}" destId="{7909673C-0D25-456F-BC9B-10036626F872}" srcOrd="3" destOrd="0" presId="urn:microsoft.com/office/officeart/2018/2/layout/IconVerticalSolidList"/>
    <dgm:cxn modelId="{478CAE9B-CE6B-4D9D-9129-1F56D840931F}" type="presParOf" srcId="{F042E90B-11BF-416F-9100-F7951E8A7F0F}" destId="{0585C45E-12B4-4077-8A3C-F793C6D93345}" srcOrd="1" destOrd="0" presId="urn:microsoft.com/office/officeart/2018/2/layout/IconVerticalSolidList"/>
    <dgm:cxn modelId="{692D31ED-6FFD-4123-9DD7-6E086DBCFCE1}" type="presParOf" srcId="{F042E90B-11BF-416F-9100-F7951E8A7F0F}" destId="{EBF1B672-75B0-4306-AE73-F018207B06F5}" srcOrd="2" destOrd="0" presId="urn:microsoft.com/office/officeart/2018/2/layout/IconVerticalSolidList"/>
    <dgm:cxn modelId="{EA5DC8CB-2C91-42BF-A9A8-4D70C0917966}" type="presParOf" srcId="{EBF1B672-75B0-4306-AE73-F018207B06F5}" destId="{06DEAE00-E18D-4BF8-A0C8-581BE2D92563}" srcOrd="0" destOrd="0" presId="urn:microsoft.com/office/officeart/2018/2/layout/IconVerticalSolidList"/>
    <dgm:cxn modelId="{FF1199C6-04D9-4CC2-855F-91574D345622}" type="presParOf" srcId="{EBF1B672-75B0-4306-AE73-F018207B06F5}" destId="{66FCDB6A-5642-4777-A93A-8EE2F30F0FB7}" srcOrd="1" destOrd="0" presId="urn:microsoft.com/office/officeart/2018/2/layout/IconVerticalSolidList"/>
    <dgm:cxn modelId="{C2B3E56F-0562-43E8-8437-9F19A0E2D26E}" type="presParOf" srcId="{EBF1B672-75B0-4306-AE73-F018207B06F5}" destId="{60E1A8A3-0AFE-4422-BDDB-B5C2702483E0}" srcOrd="2" destOrd="0" presId="urn:microsoft.com/office/officeart/2018/2/layout/IconVerticalSolidList"/>
    <dgm:cxn modelId="{CB365CF9-E458-43DF-A45D-C41E1716CCF8}" type="presParOf" srcId="{EBF1B672-75B0-4306-AE73-F018207B06F5}" destId="{B870F2BC-7A1A-47DF-A399-194601EE7469}" srcOrd="3" destOrd="0" presId="urn:microsoft.com/office/officeart/2018/2/layout/IconVerticalSolidList"/>
    <dgm:cxn modelId="{D2FF69FD-60DD-4189-911A-2365FAB0A1EA}" type="presParOf" srcId="{F042E90B-11BF-416F-9100-F7951E8A7F0F}" destId="{DD5083C7-DBC5-49A9-A4E6-67E54517FDF4}" srcOrd="3" destOrd="0" presId="urn:microsoft.com/office/officeart/2018/2/layout/IconVerticalSolidList"/>
    <dgm:cxn modelId="{55489503-3E64-41C7-8FAC-4107E86BF4CA}" type="presParOf" srcId="{F042E90B-11BF-416F-9100-F7951E8A7F0F}" destId="{8FCE9101-750F-4D96-920A-0C17A34017F8}" srcOrd="4" destOrd="0" presId="urn:microsoft.com/office/officeart/2018/2/layout/IconVerticalSolidList"/>
    <dgm:cxn modelId="{46BFFB2A-4E92-462E-A9C4-2E7F01C0FBB3}" type="presParOf" srcId="{8FCE9101-750F-4D96-920A-0C17A34017F8}" destId="{83FEB534-2A1E-4F4F-8E9C-DCC29ED11D94}" srcOrd="0" destOrd="0" presId="urn:microsoft.com/office/officeart/2018/2/layout/IconVerticalSolidList"/>
    <dgm:cxn modelId="{8BB0B9DA-21B9-4409-BB4C-B1ABCEBDCECC}" type="presParOf" srcId="{8FCE9101-750F-4D96-920A-0C17A34017F8}" destId="{A7522A87-002C-4ABB-B410-C32055402FDC}" srcOrd="1" destOrd="0" presId="urn:microsoft.com/office/officeart/2018/2/layout/IconVerticalSolidList"/>
    <dgm:cxn modelId="{D5AEA2D0-6960-489D-8D1B-07C724364659}" type="presParOf" srcId="{8FCE9101-750F-4D96-920A-0C17A34017F8}" destId="{F9C8312D-1D40-49CD-9FA6-87E77EE95A2F}" srcOrd="2" destOrd="0" presId="urn:microsoft.com/office/officeart/2018/2/layout/IconVerticalSolidList"/>
    <dgm:cxn modelId="{57A8DADC-92CF-4CA1-A06B-5FCA3B2B0509}" type="presParOf" srcId="{8FCE9101-750F-4D96-920A-0C17A34017F8}" destId="{5F2FD8C2-4A51-4164-9C4A-3571B4F7359C}" srcOrd="3" destOrd="0" presId="urn:microsoft.com/office/officeart/2018/2/layout/IconVerticalSolidList"/>
    <dgm:cxn modelId="{CF2BA166-60C8-4D82-903B-7B538040FF10}" type="presParOf" srcId="{F042E90B-11BF-416F-9100-F7951E8A7F0F}" destId="{AF4554BB-4188-4803-9F51-610156C027AF}" srcOrd="5" destOrd="0" presId="urn:microsoft.com/office/officeart/2018/2/layout/IconVerticalSolidList"/>
    <dgm:cxn modelId="{10E86CA0-E6A7-44D0-8DCD-C1B559A2EE61}" type="presParOf" srcId="{F042E90B-11BF-416F-9100-F7951E8A7F0F}" destId="{B8CF8348-BDA0-4D3A-971C-FE39128D13B6}" srcOrd="6" destOrd="0" presId="urn:microsoft.com/office/officeart/2018/2/layout/IconVerticalSolidList"/>
    <dgm:cxn modelId="{389911C2-AB3C-4620-AF62-B19725B274D2}" type="presParOf" srcId="{B8CF8348-BDA0-4D3A-971C-FE39128D13B6}" destId="{5897524D-83A0-4376-B4FA-C8AF4553DBD2}" srcOrd="0" destOrd="0" presId="urn:microsoft.com/office/officeart/2018/2/layout/IconVerticalSolidList"/>
    <dgm:cxn modelId="{857BACF1-EA7E-4766-BA30-AEFCBCF1A13F}" type="presParOf" srcId="{B8CF8348-BDA0-4D3A-971C-FE39128D13B6}" destId="{210B15C2-6661-417E-A18F-3127217F9F8B}" srcOrd="1" destOrd="0" presId="urn:microsoft.com/office/officeart/2018/2/layout/IconVerticalSolidList"/>
    <dgm:cxn modelId="{01B18713-FB9D-4A89-8DC7-AF54CEDDA0BB}" type="presParOf" srcId="{B8CF8348-BDA0-4D3A-971C-FE39128D13B6}" destId="{CE5D4BA0-AEC9-49EE-B6F9-2C3E4D07B423}" srcOrd="2" destOrd="0" presId="urn:microsoft.com/office/officeart/2018/2/layout/IconVerticalSolidList"/>
    <dgm:cxn modelId="{240B0130-3BA4-4ED2-8171-265E453D5C3A}" type="presParOf" srcId="{B8CF8348-BDA0-4D3A-971C-FE39128D13B6}" destId="{315AEA61-6520-4C56-B1F6-2EA7AB292B9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00E79E-BF49-4F87-9D6A-798FC7366174}">
      <dsp:nvSpPr>
        <dsp:cNvPr id="0" name=""/>
        <dsp:cNvSpPr/>
      </dsp:nvSpPr>
      <dsp:spPr>
        <a:xfrm>
          <a:off x="0" y="531"/>
          <a:ext cx="7886700" cy="124293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8EDF53-23A1-482E-A809-1055F9BF2D6D}">
      <dsp:nvSpPr>
        <dsp:cNvPr id="0" name=""/>
        <dsp:cNvSpPr/>
      </dsp:nvSpPr>
      <dsp:spPr>
        <a:xfrm>
          <a:off x="375988" y="280191"/>
          <a:ext cx="683614" cy="6836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sp>
    <dsp:sp modelId="{831A09C4-B34D-4B87-A8B7-A45051F343F2}">
      <dsp:nvSpPr>
        <dsp:cNvPr id="0" name=""/>
        <dsp:cNvSpPr/>
      </dsp:nvSpPr>
      <dsp:spPr>
        <a:xfrm>
          <a:off x="1435590" y="531"/>
          <a:ext cx="64511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100000"/>
            </a:lnSpc>
            <a:spcBef>
              <a:spcPct val="0"/>
            </a:spcBef>
            <a:spcAft>
              <a:spcPct val="35000"/>
            </a:spcAft>
            <a:buNone/>
          </a:pPr>
          <a:r>
            <a:rPr lang="en-GB" sz="2500" kern="1200"/>
            <a:t>Health, wellbeing, and sustainability are interconnected.</a:t>
          </a:r>
          <a:endParaRPr lang="en-US" sz="2500" kern="1200"/>
        </a:p>
      </dsp:txBody>
      <dsp:txXfrm>
        <a:off x="1435590" y="531"/>
        <a:ext cx="6451109" cy="1242935"/>
      </dsp:txXfrm>
    </dsp:sp>
    <dsp:sp modelId="{19FDEAA9-9BA9-412F-B464-4382677A4E9E}">
      <dsp:nvSpPr>
        <dsp:cNvPr id="0" name=""/>
        <dsp:cNvSpPr/>
      </dsp:nvSpPr>
      <dsp:spPr>
        <a:xfrm>
          <a:off x="0" y="1554201"/>
          <a:ext cx="7886700" cy="124293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827FBDE-9438-40DB-A6C7-DBBD23E53FF8}">
      <dsp:nvSpPr>
        <dsp:cNvPr id="0" name=""/>
        <dsp:cNvSpPr/>
      </dsp:nvSpPr>
      <dsp:spPr>
        <a:xfrm>
          <a:off x="375988" y="1833861"/>
          <a:ext cx="683614" cy="6836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sp>
    <dsp:sp modelId="{C9503C27-6D1C-4218-A547-FC88837ED0F7}">
      <dsp:nvSpPr>
        <dsp:cNvPr id="0" name=""/>
        <dsp:cNvSpPr/>
      </dsp:nvSpPr>
      <dsp:spPr>
        <a:xfrm>
          <a:off x="1435590" y="1554201"/>
          <a:ext cx="64511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100000"/>
            </a:lnSpc>
            <a:spcBef>
              <a:spcPct val="0"/>
            </a:spcBef>
            <a:spcAft>
              <a:spcPct val="35000"/>
            </a:spcAft>
            <a:buNone/>
          </a:pPr>
          <a:r>
            <a:rPr lang="en-GB" sz="2500" kern="1200"/>
            <a:t>UN’s Sustainable Development Goals (SDGs) provide global framework.</a:t>
          </a:r>
          <a:endParaRPr lang="en-US" sz="2500" kern="1200"/>
        </a:p>
      </dsp:txBody>
      <dsp:txXfrm>
        <a:off x="1435590" y="1554201"/>
        <a:ext cx="6451109" cy="1242935"/>
      </dsp:txXfrm>
    </dsp:sp>
    <dsp:sp modelId="{196F2035-A1AE-4AA6-8DCE-AE6AECB0E3BE}">
      <dsp:nvSpPr>
        <dsp:cNvPr id="0" name=""/>
        <dsp:cNvSpPr/>
      </dsp:nvSpPr>
      <dsp:spPr>
        <a:xfrm>
          <a:off x="0" y="3107870"/>
          <a:ext cx="7886700" cy="124293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5E6CDE-F854-4114-BFDB-725B2B48331C}">
      <dsp:nvSpPr>
        <dsp:cNvPr id="0" name=""/>
        <dsp:cNvSpPr/>
      </dsp:nvSpPr>
      <dsp:spPr>
        <a:xfrm>
          <a:off x="375988" y="3387531"/>
          <a:ext cx="683614" cy="6836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sp>
    <dsp:sp modelId="{2192D585-FF51-46BF-A23A-D12FEB34C716}">
      <dsp:nvSpPr>
        <dsp:cNvPr id="0" name=""/>
        <dsp:cNvSpPr/>
      </dsp:nvSpPr>
      <dsp:spPr>
        <a:xfrm>
          <a:off x="1435590" y="3107870"/>
          <a:ext cx="64511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100000"/>
            </a:lnSpc>
            <a:spcBef>
              <a:spcPct val="0"/>
            </a:spcBef>
            <a:spcAft>
              <a:spcPct val="35000"/>
            </a:spcAft>
            <a:buNone/>
          </a:pPr>
          <a:r>
            <a:rPr lang="en-GB" sz="2500" kern="1200"/>
            <a:t>Focus: SDG 3 – Good Health and Wellbeing in the UK.</a:t>
          </a:r>
          <a:endParaRPr lang="en-US" sz="2500" kern="1200"/>
        </a:p>
      </dsp:txBody>
      <dsp:txXfrm>
        <a:off x="1435590" y="3107870"/>
        <a:ext cx="6451109" cy="124293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978E85-56CC-4EDC-88C5-3F493CF6681F}">
      <dsp:nvSpPr>
        <dsp:cNvPr id="0" name=""/>
        <dsp:cNvSpPr/>
      </dsp:nvSpPr>
      <dsp:spPr>
        <a:xfrm>
          <a:off x="738477" y="720002"/>
          <a:ext cx="1079825" cy="107982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603D013-A45D-4278-80CA-3D0664CF9A14}">
      <dsp:nvSpPr>
        <dsp:cNvPr id="0" name=""/>
        <dsp:cNvSpPr/>
      </dsp:nvSpPr>
      <dsp:spPr>
        <a:xfrm>
          <a:off x="78583" y="2212802"/>
          <a:ext cx="2399612" cy="126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US" sz="2000" kern="1200"/>
            <a:t>Health (WHO, 1946): complete physical, mental, and social wellbeing.</a:t>
          </a:r>
        </a:p>
      </dsp:txBody>
      <dsp:txXfrm>
        <a:off x="78583" y="2212802"/>
        <a:ext cx="2399612" cy="1260000"/>
      </dsp:txXfrm>
    </dsp:sp>
    <dsp:sp modelId="{8D95FAA6-F31F-45B5-8265-07ECABABFEF4}">
      <dsp:nvSpPr>
        <dsp:cNvPr id="0" name=""/>
        <dsp:cNvSpPr/>
      </dsp:nvSpPr>
      <dsp:spPr>
        <a:xfrm>
          <a:off x="3558022" y="720002"/>
          <a:ext cx="1079825" cy="107982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B4CEB38-CE7C-4EDE-8871-FA2A181BC169}">
      <dsp:nvSpPr>
        <dsp:cNvPr id="0" name=""/>
        <dsp:cNvSpPr/>
      </dsp:nvSpPr>
      <dsp:spPr>
        <a:xfrm>
          <a:off x="2898129" y="2212802"/>
          <a:ext cx="2399612" cy="126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US" sz="1800" kern="1200"/>
            <a:t>Wellbeing: subjective (life satisfaction) + objective (housing, work)</a:t>
          </a:r>
          <a:r>
            <a:rPr lang="en-GB" sz="1800" kern="1200"/>
            <a:t>(Dolan et al,. 2011)</a:t>
          </a:r>
          <a:r>
            <a:rPr lang="en-US" sz="1800" kern="1200"/>
            <a:t>.</a:t>
          </a:r>
        </a:p>
      </dsp:txBody>
      <dsp:txXfrm>
        <a:off x="2898129" y="2212802"/>
        <a:ext cx="2399612" cy="1260000"/>
      </dsp:txXfrm>
    </dsp:sp>
    <dsp:sp modelId="{955899DC-E41C-4716-A7CE-A59B8C981B0A}">
      <dsp:nvSpPr>
        <dsp:cNvPr id="0" name=""/>
        <dsp:cNvSpPr/>
      </dsp:nvSpPr>
      <dsp:spPr>
        <a:xfrm>
          <a:off x="6377567" y="720002"/>
          <a:ext cx="1079825" cy="107982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848993E-5A7D-4E8D-95D7-5B4BCFC5B4A9}">
      <dsp:nvSpPr>
        <dsp:cNvPr id="0" name=""/>
        <dsp:cNvSpPr/>
      </dsp:nvSpPr>
      <dsp:spPr>
        <a:xfrm>
          <a:off x="5717674" y="2212802"/>
          <a:ext cx="2399612" cy="126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US" sz="1600" kern="1200"/>
            <a:t>Sustainable Development: meeting present needs without harming future generations.</a:t>
          </a:r>
          <a:r>
            <a:rPr lang="en-GB" sz="1600" kern="1200"/>
            <a:t> (Brundtland, 2022)</a:t>
          </a:r>
          <a:endParaRPr lang="en-US" sz="1600" kern="1200"/>
        </a:p>
      </dsp:txBody>
      <dsp:txXfrm>
        <a:off x="5717674" y="2212802"/>
        <a:ext cx="2399612" cy="126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6AA02B-9F66-44BE-A445-E088B7569F03}">
      <dsp:nvSpPr>
        <dsp:cNvPr id="0" name=""/>
        <dsp:cNvSpPr/>
      </dsp:nvSpPr>
      <dsp:spPr>
        <a:xfrm>
          <a:off x="0" y="112121"/>
          <a:ext cx="7886700" cy="1312740"/>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WHO Health: holistic vision, but 'complete wellbeing' unrealistic.</a:t>
          </a:r>
        </a:p>
      </dsp:txBody>
      <dsp:txXfrm>
        <a:off x="64083" y="176204"/>
        <a:ext cx="7758534" cy="1184574"/>
      </dsp:txXfrm>
    </dsp:sp>
    <dsp:sp modelId="{AEED1905-FD3C-40F4-9F3E-5A19E70AD888}">
      <dsp:nvSpPr>
        <dsp:cNvPr id="0" name=""/>
        <dsp:cNvSpPr/>
      </dsp:nvSpPr>
      <dsp:spPr>
        <a:xfrm>
          <a:off x="0" y="1519901"/>
          <a:ext cx="7886700" cy="1312740"/>
        </a:xfrm>
        <a:prstGeom prst="roundRect">
          <a:avLst/>
        </a:prstGeom>
        <a:solidFill>
          <a:schemeClr val="accent2">
            <a:hueOff val="2340759"/>
            <a:satOff val="-2919"/>
            <a:lumOff val="68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Wellbeing: captures both personal + social factors, but hard to measure.</a:t>
          </a:r>
        </a:p>
      </dsp:txBody>
      <dsp:txXfrm>
        <a:off x="64083" y="1583984"/>
        <a:ext cx="7758534" cy="1184574"/>
      </dsp:txXfrm>
    </dsp:sp>
    <dsp:sp modelId="{F039C1FB-C0F7-4B62-A74B-99E605521FF7}">
      <dsp:nvSpPr>
        <dsp:cNvPr id="0" name=""/>
        <dsp:cNvSpPr/>
      </dsp:nvSpPr>
      <dsp:spPr>
        <a:xfrm>
          <a:off x="0" y="2927682"/>
          <a:ext cx="7886700" cy="1312740"/>
        </a:xfrm>
        <a:prstGeom prst="roundRect">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Sustainable Development: intergenerational equity, but uneven implementation.</a:t>
          </a:r>
        </a:p>
      </dsp:txBody>
      <dsp:txXfrm>
        <a:off x="64083" y="2991765"/>
        <a:ext cx="7758534" cy="118457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867EBD-FAD5-4BDF-97A7-6A16D6DC6748}">
      <dsp:nvSpPr>
        <dsp:cNvPr id="0" name=""/>
        <dsp:cNvSpPr/>
      </dsp:nvSpPr>
      <dsp:spPr>
        <a:xfrm>
          <a:off x="0" y="629286"/>
          <a:ext cx="2044973" cy="1226984"/>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a:t>Targets</a:t>
          </a:r>
          <a:r>
            <a:rPr lang="en-GB" sz="1500" b="1" kern="1200"/>
            <a:t>: </a:t>
          </a:r>
          <a:endParaRPr lang="en-US" sz="1500" b="1" kern="1200"/>
        </a:p>
      </dsp:txBody>
      <dsp:txXfrm>
        <a:off x="0" y="629286"/>
        <a:ext cx="2044973" cy="1226984"/>
      </dsp:txXfrm>
    </dsp:sp>
    <dsp:sp modelId="{8126C399-E9CC-4A26-9A5F-FA12C1521B8F}">
      <dsp:nvSpPr>
        <dsp:cNvPr id="0" name=""/>
        <dsp:cNvSpPr/>
      </dsp:nvSpPr>
      <dsp:spPr>
        <a:xfrm>
          <a:off x="2249470" y="629286"/>
          <a:ext cx="2044973" cy="1226984"/>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0" i="0" kern="1200"/>
            <a:t>Reducing maternal mortality and preventable child deaths. </a:t>
          </a:r>
          <a:endParaRPr lang="en-US" sz="1500" kern="1200"/>
        </a:p>
      </dsp:txBody>
      <dsp:txXfrm>
        <a:off x="2249470" y="629286"/>
        <a:ext cx="2044973" cy="1226984"/>
      </dsp:txXfrm>
    </dsp:sp>
    <dsp:sp modelId="{A4E5AFF7-E4E6-405B-91FC-9CDF3036C916}">
      <dsp:nvSpPr>
        <dsp:cNvPr id="0" name=""/>
        <dsp:cNvSpPr/>
      </dsp:nvSpPr>
      <dsp:spPr>
        <a:xfrm>
          <a:off x="4498941" y="629286"/>
          <a:ext cx="2044973" cy="1226984"/>
        </a:xfrm>
        <a:prstGeom prst="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0" i="0" kern="1200"/>
            <a:t>Combating communicable diseases such as HIV/AIDS, tuberculosis, and malaria. </a:t>
          </a:r>
          <a:endParaRPr lang="en-US" sz="1500" kern="1200"/>
        </a:p>
      </dsp:txBody>
      <dsp:txXfrm>
        <a:off x="4498941" y="629286"/>
        <a:ext cx="2044973" cy="1226984"/>
      </dsp:txXfrm>
    </dsp:sp>
    <dsp:sp modelId="{ECCA6F22-4E12-467E-A732-67B33565117E}">
      <dsp:nvSpPr>
        <dsp:cNvPr id="0" name=""/>
        <dsp:cNvSpPr/>
      </dsp:nvSpPr>
      <dsp:spPr>
        <a:xfrm>
          <a:off x="0" y="2060767"/>
          <a:ext cx="2044973" cy="1226984"/>
        </a:xfrm>
        <a:prstGeom prst="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0" i="0" kern="1200"/>
            <a:t>Addressing non-communicable diseases (NCDs) such as diabetes, cancer, and cardiovascular disease. </a:t>
          </a:r>
          <a:endParaRPr lang="en-US" sz="1500" kern="1200"/>
        </a:p>
      </dsp:txBody>
      <dsp:txXfrm>
        <a:off x="0" y="2060767"/>
        <a:ext cx="2044973" cy="1226984"/>
      </dsp:txXfrm>
    </dsp:sp>
    <dsp:sp modelId="{3BC6330A-8ED6-4130-97EE-8A629DEAC9FF}">
      <dsp:nvSpPr>
        <dsp:cNvPr id="0" name=""/>
        <dsp:cNvSpPr/>
      </dsp:nvSpPr>
      <dsp:spPr>
        <a:xfrm>
          <a:off x="2249470" y="2060767"/>
          <a:ext cx="2044973" cy="1226984"/>
        </a:xfrm>
        <a:prstGeom prst="rect">
          <a:avLst/>
        </a:prstGeom>
        <a:solidFill>
          <a:schemeClr val="accent6">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0" i="0" kern="1200"/>
            <a:t>Promoting mental health and wellbeing. </a:t>
          </a:r>
          <a:endParaRPr lang="en-US" sz="1500" kern="1200"/>
        </a:p>
      </dsp:txBody>
      <dsp:txXfrm>
        <a:off x="2249470" y="2060767"/>
        <a:ext cx="2044973" cy="1226984"/>
      </dsp:txXfrm>
    </dsp:sp>
    <dsp:sp modelId="{8C626485-36AD-4D30-999A-C029F1112671}">
      <dsp:nvSpPr>
        <dsp:cNvPr id="0" name=""/>
        <dsp:cNvSpPr/>
      </dsp:nvSpPr>
      <dsp:spPr>
        <a:xfrm>
          <a:off x="4498941" y="2060767"/>
          <a:ext cx="2044973" cy="1226984"/>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0" i="0" kern="1200"/>
            <a:t>Reducing substance misuse. </a:t>
          </a:r>
          <a:endParaRPr lang="en-US" sz="1500" kern="1200"/>
        </a:p>
      </dsp:txBody>
      <dsp:txXfrm>
        <a:off x="4498941" y="2060767"/>
        <a:ext cx="2044973" cy="1226984"/>
      </dsp:txXfrm>
    </dsp:sp>
    <dsp:sp modelId="{D65B1229-F922-4D05-B1B5-DDB26D5CE32E}">
      <dsp:nvSpPr>
        <dsp:cNvPr id="0" name=""/>
        <dsp:cNvSpPr/>
      </dsp:nvSpPr>
      <dsp:spPr>
        <a:xfrm>
          <a:off x="1124735" y="3492249"/>
          <a:ext cx="2044973" cy="1226984"/>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0" i="0" kern="1200"/>
            <a:t>Achieving universal health coverage (UHC). </a:t>
          </a:r>
          <a:endParaRPr lang="en-US" sz="1500" kern="1200"/>
        </a:p>
      </dsp:txBody>
      <dsp:txXfrm>
        <a:off x="1124735" y="3492249"/>
        <a:ext cx="2044973" cy="1226984"/>
      </dsp:txXfrm>
    </dsp:sp>
    <dsp:sp modelId="{B21FDE81-3281-45EA-9C22-6380D612D05B}">
      <dsp:nvSpPr>
        <dsp:cNvPr id="0" name=""/>
        <dsp:cNvSpPr/>
      </dsp:nvSpPr>
      <dsp:spPr>
        <a:xfrm>
          <a:off x="3374206" y="3492249"/>
          <a:ext cx="2044973" cy="1226984"/>
        </a:xfrm>
        <a:prstGeom prst="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0" i="0" kern="1200"/>
            <a:t>Strengthening health systems and emergency preparedness. </a:t>
          </a:r>
          <a:endParaRPr lang="en-US" sz="1500" kern="1200"/>
        </a:p>
      </dsp:txBody>
      <dsp:txXfrm>
        <a:off x="3374206" y="3492249"/>
        <a:ext cx="2044973" cy="122698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551E25-4E64-4B9E-BDA6-72E3BB6F49B3}">
      <dsp:nvSpPr>
        <dsp:cNvPr id="0" name=""/>
        <dsp:cNvSpPr/>
      </dsp:nvSpPr>
      <dsp:spPr>
        <a:xfrm>
          <a:off x="0" y="74375"/>
          <a:ext cx="6229350" cy="1174753"/>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i="0" kern="1200"/>
            <a:t>Life Expectancy: Males 78.6 years; females 82.6 years (ONS, 2023). </a:t>
          </a:r>
        </a:p>
        <a:p>
          <a:pPr marL="0" lvl="0" indent="0" algn="l" defTabSz="800100">
            <a:lnSpc>
              <a:spcPct val="90000"/>
            </a:lnSpc>
            <a:spcBef>
              <a:spcPct val="0"/>
            </a:spcBef>
            <a:spcAft>
              <a:spcPct val="35000"/>
            </a:spcAft>
            <a:buNone/>
          </a:pPr>
          <a:r>
            <a:rPr lang="en-GB" sz="1800" b="1" i="0" kern="1200"/>
            <a:t>Falling since pre-COVID (GOV.UK, 2024). </a:t>
          </a:r>
          <a:endParaRPr lang="en-US" sz="1800" b="1" kern="1200"/>
        </a:p>
      </dsp:txBody>
      <dsp:txXfrm>
        <a:off x="57347" y="131722"/>
        <a:ext cx="6114656" cy="1060059"/>
      </dsp:txXfrm>
    </dsp:sp>
    <dsp:sp modelId="{3A5694EF-E552-4309-996D-38835429BFCF}">
      <dsp:nvSpPr>
        <dsp:cNvPr id="0" name=""/>
        <dsp:cNvSpPr/>
      </dsp:nvSpPr>
      <dsp:spPr>
        <a:xfrm>
          <a:off x="0" y="1309608"/>
          <a:ext cx="6229350" cy="1174753"/>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0" i="0" kern="1200"/>
            <a:t>Healthy Life Expectancy (HLE): 61.5 years (males), 61.9 years (females), Falling since pre-COVID (GOV.UK, 2024). </a:t>
          </a:r>
          <a:endParaRPr lang="en-US" sz="2000" b="0" kern="1200"/>
        </a:p>
      </dsp:txBody>
      <dsp:txXfrm>
        <a:off x="57347" y="1366955"/>
        <a:ext cx="6114656" cy="1060059"/>
      </dsp:txXfrm>
    </dsp:sp>
    <dsp:sp modelId="{DFC8E682-7B64-424C-B42C-AB4F1512BCCE}">
      <dsp:nvSpPr>
        <dsp:cNvPr id="0" name=""/>
        <dsp:cNvSpPr/>
      </dsp:nvSpPr>
      <dsp:spPr>
        <a:xfrm>
          <a:off x="0" y="2544841"/>
          <a:ext cx="6229350" cy="1174753"/>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i="0" kern="1200"/>
            <a:t>Infant Mortality: ~4.1 per 1,000 live births, higher in deprived areas and among minority ethnic groups (ONS, 2023). </a:t>
          </a:r>
          <a:endParaRPr lang="en-US" sz="2000" b="1" kern="1200"/>
        </a:p>
      </dsp:txBody>
      <dsp:txXfrm>
        <a:off x="57347" y="2602188"/>
        <a:ext cx="6114656" cy="1060059"/>
      </dsp:txXfrm>
    </dsp:sp>
    <dsp:sp modelId="{95E5986A-8083-4C67-9C0D-DDABD291052F}">
      <dsp:nvSpPr>
        <dsp:cNvPr id="0" name=""/>
        <dsp:cNvSpPr/>
      </dsp:nvSpPr>
      <dsp:spPr>
        <a:xfrm>
          <a:off x="0" y="3780075"/>
          <a:ext cx="6229350" cy="1174753"/>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i="0" kern="1200"/>
            <a:t>Maternal Mortality: 13.56 deaths per 100,000 maternities (2020–22), with mental health a leading cause of late maternal deaths (MBRRACE-UK, 2023). </a:t>
          </a:r>
          <a:endParaRPr lang="en-US" sz="2000" b="1" kern="1200"/>
        </a:p>
      </dsp:txBody>
      <dsp:txXfrm>
        <a:off x="57347" y="3837422"/>
        <a:ext cx="6114656" cy="1060059"/>
      </dsp:txXfrm>
    </dsp:sp>
    <dsp:sp modelId="{9EEEDB01-9DB7-4D44-86C4-24672281756B}">
      <dsp:nvSpPr>
        <dsp:cNvPr id="0" name=""/>
        <dsp:cNvSpPr/>
      </dsp:nvSpPr>
      <dsp:spPr>
        <a:xfrm>
          <a:off x="0" y="5015308"/>
          <a:ext cx="6229350" cy="1174753"/>
        </a:xfrm>
        <a:prstGeom prst="roundRect">
          <a:avLst/>
        </a:prstGeom>
        <a:solidFill>
          <a:schemeClr val="accent6">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1" i="0" kern="1200"/>
            <a:t>NCDs</a:t>
          </a:r>
          <a:r>
            <a:rPr lang="en-GB" sz="2100" b="0" i="0" kern="1200"/>
            <a:t>: Cardiovascular disease, cancer, diabetes, and respiratory disease remain leading causes of premature death (ONS, 2023). </a:t>
          </a:r>
          <a:endParaRPr lang="en-US" sz="2100" kern="1200"/>
        </a:p>
      </dsp:txBody>
      <dsp:txXfrm>
        <a:off x="57347" y="5072655"/>
        <a:ext cx="6114656" cy="106005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B51CE4-8CF1-4CDE-BC82-B77A238C2FD8}">
      <dsp:nvSpPr>
        <dsp:cNvPr id="0" name=""/>
        <dsp:cNvSpPr/>
      </dsp:nvSpPr>
      <dsp:spPr>
        <a:xfrm>
          <a:off x="738477" y="910839"/>
          <a:ext cx="1079825" cy="107982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0597313-608F-41CD-A155-721AD65E775C}">
      <dsp:nvSpPr>
        <dsp:cNvPr id="0" name=""/>
        <dsp:cNvSpPr/>
      </dsp:nvSpPr>
      <dsp:spPr>
        <a:xfrm>
          <a:off x="78583" y="2403715"/>
          <a:ext cx="2399612" cy="126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US" sz="1800" kern="1200"/>
            <a:t>Biopsychosocial Model: biology, psychology, social factors </a:t>
          </a:r>
          <a:r>
            <a:rPr lang="en-GB" sz="1800" kern="1200"/>
            <a:t>→ NHS Diabetes Prevention Programme.</a:t>
          </a:r>
          <a:endParaRPr lang="en-US" sz="1800" kern="1200"/>
        </a:p>
      </dsp:txBody>
      <dsp:txXfrm>
        <a:off x="78583" y="2403715"/>
        <a:ext cx="2399612" cy="1260000"/>
      </dsp:txXfrm>
    </dsp:sp>
    <dsp:sp modelId="{C9CA594A-D8C8-4A1D-A5A4-6746BB7AC7C0}">
      <dsp:nvSpPr>
        <dsp:cNvPr id="0" name=""/>
        <dsp:cNvSpPr/>
      </dsp:nvSpPr>
      <dsp:spPr>
        <a:xfrm>
          <a:off x="3558022" y="910839"/>
          <a:ext cx="1079825" cy="107982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A997754-0CEA-41C9-BF4C-8371D9F995C7}">
      <dsp:nvSpPr>
        <dsp:cNvPr id="0" name=""/>
        <dsp:cNvSpPr/>
      </dsp:nvSpPr>
      <dsp:spPr>
        <a:xfrm>
          <a:off x="2898129" y="2403715"/>
          <a:ext cx="2399612" cy="126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90000"/>
            </a:lnSpc>
            <a:spcBef>
              <a:spcPct val="0"/>
            </a:spcBef>
            <a:spcAft>
              <a:spcPct val="35000"/>
            </a:spcAft>
            <a:buNone/>
          </a:pPr>
          <a:r>
            <a:rPr lang="en-GB" sz="2100" kern="1200"/>
            <a:t>Ecological Model: multi-level influences → childhood obesity policies.</a:t>
          </a:r>
          <a:endParaRPr lang="en-US" sz="2100" kern="1200"/>
        </a:p>
      </dsp:txBody>
      <dsp:txXfrm>
        <a:off x="2898129" y="2403715"/>
        <a:ext cx="2399612" cy="1260000"/>
      </dsp:txXfrm>
    </dsp:sp>
    <dsp:sp modelId="{0B81ACB4-A308-4AF8-B38E-8BB7D3E53118}">
      <dsp:nvSpPr>
        <dsp:cNvPr id="0" name=""/>
        <dsp:cNvSpPr/>
      </dsp:nvSpPr>
      <dsp:spPr>
        <a:xfrm>
          <a:off x="6377567" y="910839"/>
          <a:ext cx="1079825" cy="107982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D7AE014-2414-4553-B806-4077629C52BB}">
      <dsp:nvSpPr>
        <dsp:cNvPr id="0" name=""/>
        <dsp:cNvSpPr/>
      </dsp:nvSpPr>
      <dsp:spPr>
        <a:xfrm>
          <a:off x="5717674" y="2403715"/>
          <a:ext cx="2399612" cy="126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90000"/>
            </a:lnSpc>
            <a:spcBef>
              <a:spcPct val="0"/>
            </a:spcBef>
            <a:spcAft>
              <a:spcPct val="35000"/>
            </a:spcAft>
            <a:buNone/>
          </a:pPr>
          <a:r>
            <a:rPr lang="en-US" sz="2100" kern="1200"/>
            <a:t>Holistic Model: whole-person care → palliative care.</a:t>
          </a:r>
        </a:p>
      </dsp:txBody>
      <dsp:txXfrm>
        <a:off x="5717674" y="2403715"/>
        <a:ext cx="2399612" cy="126000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23E04D-02C7-473E-80F2-DFFEB3E6F645}">
      <dsp:nvSpPr>
        <dsp:cNvPr id="0" name=""/>
        <dsp:cNvSpPr/>
      </dsp:nvSpPr>
      <dsp:spPr>
        <a:xfrm>
          <a:off x="0" y="32252"/>
          <a:ext cx="8195871" cy="1312740"/>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BPS → NHS Long Term Plan: prevention, mental health, </a:t>
          </a:r>
          <a:r>
            <a:rPr lang="en-US" sz="3300" kern="1200" err="1"/>
            <a:t>personalised</a:t>
          </a:r>
          <a:r>
            <a:rPr lang="en-US" sz="3300" kern="1200"/>
            <a:t> care.</a:t>
          </a:r>
        </a:p>
      </dsp:txBody>
      <dsp:txXfrm>
        <a:off x="64083" y="96335"/>
        <a:ext cx="8067705" cy="1184574"/>
      </dsp:txXfrm>
    </dsp:sp>
    <dsp:sp modelId="{8F186717-789D-46ED-BA41-8BCC67110137}">
      <dsp:nvSpPr>
        <dsp:cNvPr id="0" name=""/>
        <dsp:cNvSpPr/>
      </dsp:nvSpPr>
      <dsp:spPr>
        <a:xfrm>
          <a:off x="0" y="1440032"/>
          <a:ext cx="8195871" cy="1312740"/>
        </a:xfrm>
        <a:prstGeom prst="roundRect">
          <a:avLst/>
        </a:prstGeom>
        <a:solidFill>
          <a:schemeClr val="accent2">
            <a:hueOff val="2340759"/>
            <a:satOff val="-2919"/>
            <a:lumOff val="68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Ecological → Marmot Review: housing, education, early years.</a:t>
          </a:r>
        </a:p>
      </dsp:txBody>
      <dsp:txXfrm>
        <a:off x="64083" y="1504115"/>
        <a:ext cx="8067705" cy="1184574"/>
      </dsp:txXfrm>
    </dsp:sp>
    <dsp:sp modelId="{86578E8D-AE91-4284-94F7-8D45EF64ACE9}">
      <dsp:nvSpPr>
        <dsp:cNvPr id="0" name=""/>
        <dsp:cNvSpPr/>
      </dsp:nvSpPr>
      <dsp:spPr>
        <a:xfrm>
          <a:off x="0" y="2847812"/>
          <a:ext cx="8195871" cy="1312740"/>
        </a:xfrm>
        <a:prstGeom prst="roundRect">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Holistic → NICE guidelines: environment, behaviour change, air quality.</a:t>
          </a:r>
        </a:p>
      </dsp:txBody>
      <dsp:txXfrm>
        <a:off x="64083" y="2911895"/>
        <a:ext cx="8067705" cy="118457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FF9DDA-0D9D-497C-B57E-31795BE129C6}">
      <dsp:nvSpPr>
        <dsp:cNvPr id="0" name=""/>
        <dsp:cNvSpPr/>
      </dsp:nvSpPr>
      <dsp:spPr>
        <a:xfrm>
          <a:off x="0" y="2144"/>
          <a:ext cx="8195871" cy="993128"/>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Community-based support centres for children &amp; families.</a:t>
          </a:r>
        </a:p>
      </dsp:txBody>
      <dsp:txXfrm>
        <a:off x="48481" y="50625"/>
        <a:ext cx="8098909" cy="896166"/>
      </dsp:txXfrm>
    </dsp:sp>
    <dsp:sp modelId="{C2639A58-B0C5-41E3-9D1D-1305211E8DAE}">
      <dsp:nvSpPr>
        <dsp:cNvPr id="0" name=""/>
        <dsp:cNvSpPr/>
      </dsp:nvSpPr>
      <dsp:spPr>
        <a:xfrm>
          <a:off x="0" y="1067273"/>
          <a:ext cx="8195871" cy="993128"/>
        </a:xfrm>
        <a:prstGeom prst="roundRect">
          <a:avLst/>
        </a:prstGeom>
        <a:solidFill>
          <a:schemeClr val="accent2">
            <a:hueOff val="1560506"/>
            <a:satOff val="-1946"/>
            <a:lumOff val="45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Services: midwifery, nutrition, parenting, childcare, welfare links.</a:t>
          </a:r>
        </a:p>
      </dsp:txBody>
      <dsp:txXfrm>
        <a:off x="48481" y="1115754"/>
        <a:ext cx="8098909" cy="896166"/>
      </dsp:txXfrm>
    </dsp:sp>
    <dsp:sp modelId="{E0B54165-200A-4BF5-93FB-6953890B2BF1}">
      <dsp:nvSpPr>
        <dsp:cNvPr id="0" name=""/>
        <dsp:cNvSpPr/>
      </dsp:nvSpPr>
      <dsp:spPr>
        <a:xfrm>
          <a:off x="0" y="2132402"/>
          <a:ext cx="8195871" cy="993128"/>
        </a:xfrm>
        <a:prstGeom prst="roundRect">
          <a:avLst/>
        </a:prstGeom>
        <a:solidFill>
          <a:schemeClr val="accent2">
            <a:hueOff val="3121013"/>
            <a:satOff val="-3893"/>
            <a:lumOff val="91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HBM applied: risks, benefits, barriers, outreach, self-efficacy.</a:t>
          </a:r>
        </a:p>
      </dsp:txBody>
      <dsp:txXfrm>
        <a:off x="48481" y="2180883"/>
        <a:ext cx="8098909" cy="896166"/>
      </dsp:txXfrm>
    </dsp:sp>
    <dsp:sp modelId="{B2E6BCF0-79C5-4DCF-9F92-EF8642EEC7F2}">
      <dsp:nvSpPr>
        <dsp:cNvPr id="0" name=""/>
        <dsp:cNvSpPr/>
      </dsp:nvSpPr>
      <dsp:spPr>
        <a:xfrm>
          <a:off x="0" y="3197531"/>
          <a:ext cx="8195871" cy="993128"/>
        </a:xfrm>
        <a:prstGeom prst="roundRect">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Evidence: reduced child hospitalisations, improved wellbeing.</a:t>
          </a:r>
        </a:p>
      </dsp:txBody>
      <dsp:txXfrm>
        <a:off x="48481" y="3246012"/>
        <a:ext cx="8098909" cy="89616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92CE54-72FF-4173-A594-723972F018AE}">
      <dsp:nvSpPr>
        <dsp:cNvPr id="0" name=""/>
        <dsp:cNvSpPr/>
      </dsp:nvSpPr>
      <dsp:spPr>
        <a:xfrm>
          <a:off x="2166130" y="440594"/>
          <a:ext cx="341059" cy="91440"/>
        </a:xfrm>
        <a:custGeom>
          <a:avLst/>
          <a:gdLst/>
          <a:ahLst/>
          <a:cxnLst/>
          <a:rect l="0" t="0" r="0" b="0"/>
          <a:pathLst>
            <a:path>
              <a:moveTo>
                <a:pt x="0" y="45720"/>
              </a:moveTo>
              <a:lnTo>
                <a:pt x="341059"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327368" y="484456"/>
        <a:ext cx="18582" cy="3716"/>
      </dsp:txXfrm>
    </dsp:sp>
    <dsp:sp modelId="{AA0D541A-DE5C-4B8B-96BB-56D689BAEEAB}">
      <dsp:nvSpPr>
        <dsp:cNvPr id="0" name=""/>
        <dsp:cNvSpPr/>
      </dsp:nvSpPr>
      <dsp:spPr>
        <a:xfrm>
          <a:off x="552018" y="1540"/>
          <a:ext cx="1615911" cy="969546"/>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9181" tIns="83114" rIns="79181" bIns="83114" numCol="1" spcCol="1270" anchor="ctr" anchorCtr="0">
          <a:noAutofit/>
        </a:bodyPr>
        <a:lstStyle/>
        <a:p>
          <a:pPr marL="0" lvl="0" indent="0" algn="ctr" defTabSz="533400">
            <a:lnSpc>
              <a:spcPct val="90000"/>
            </a:lnSpc>
            <a:spcBef>
              <a:spcPct val="0"/>
            </a:spcBef>
            <a:spcAft>
              <a:spcPct val="35000"/>
            </a:spcAft>
            <a:buNone/>
          </a:pPr>
          <a:r>
            <a:rPr lang="en-US" sz="1200" b="1" kern="1200"/>
            <a:t>Early Years Health and Development</a:t>
          </a:r>
          <a:endParaRPr lang="en-US" sz="1200" kern="1200"/>
        </a:p>
      </dsp:txBody>
      <dsp:txXfrm>
        <a:off x="552018" y="1540"/>
        <a:ext cx="1615911" cy="969546"/>
      </dsp:txXfrm>
    </dsp:sp>
    <dsp:sp modelId="{F1846948-D279-4F11-8DFD-63AA5C57A5AA}">
      <dsp:nvSpPr>
        <dsp:cNvPr id="0" name=""/>
        <dsp:cNvSpPr/>
      </dsp:nvSpPr>
      <dsp:spPr>
        <a:xfrm>
          <a:off x="1359974" y="969287"/>
          <a:ext cx="1987571" cy="341059"/>
        </a:xfrm>
        <a:custGeom>
          <a:avLst/>
          <a:gdLst/>
          <a:ahLst/>
          <a:cxnLst/>
          <a:rect l="0" t="0" r="0" b="0"/>
          <a:pathLst>
            <a:path>
              <a:moveTo>
                <a:pt x="1987571" y="0"/>
              </a:moveTo>
              <a:lnTo>
                <a:pt x="1987571" y="187629"/>
              </a:lnTo>
              <a:lnTo>
                <a:pt x="0" y="187629"/>
              </a:lnTo>
              <a:lnTo>
                <a:pt x="0" y="341059"/>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303209" y="1137959"/>
        <a:ext cx="101101" cy="3716"/>
      </dsp:txXfrm>
    </dsp:sp>
    <dsp:sp modelId="{5A640677-B8E2-4E65-AF94-07E523A5162E}">
      <dsp:nvSpPr>
        <dsp:cNvPr id="0" name=""/>
        <dsp:cNvSpPr/>
      </dsp:nvSpPr>
      <dsp:spPr>
        <a:xfrm>
          <a:off x="2539589" y="1540"/>
          <a:ext cx="1615911" cy="969546"/>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9181" tIns="83114" rIns="79181" bIns="83114" numCol="1" spcCol="1270" anchor="ctr" anchorCtr="0">
          <a:noAutofit/>
        </a:bodyPr>
        <a:lstStyle/>
        <a:p>
          <a:pPr marL="0" lvl="0" indent="0" algn="ctr" defTabSz="533400">
            <a:lnSpc>
              <a:spcPct val="90000"/>
            </a:lnSpc>
            <a:spcBef>
              <a:spcPct val="0"/>
            </a:spcBef>
            <a:spcAft>
              <a:spcPct val="35000"/>
            </a:spcAft>
            <a:buNone/>
          </a:pPr>
          <a:r>
            <a:rPr lang="en-US" sz="1200" kern="1200"/>
            <a:t>Integrated support for parents and children from conception to adolescence.</a:t>
          </a:r>
        </a:p>
      </dsp:txBody>
      <dsp:txXfrm>
        <a:off x="2539589" y="1540"/>
        <a:ext cx="1615911" cy="969546"/>
      </dsp:txXfrm>
    </dsp:sp>
    <dsp:sp modelId="{F88A2925-E7C7-4D52-B49E-DD2A2AF50106}">
      <dsp:nvSpPr>
        <dsp:cNvPr id="0" name=""/>
        <dsp:cNvSpPr/>
      </dsp:nvSpPr>
      <dsp:spPr>
        <a:xfrm>
          <a:off x="2166130" y="1781800"/>
          <a:ext cx="341059" cy="91440"/>
        </a:xfrm>
        <a:custGeom>
          <a:avLst/>
          <a:gdLst/>
          <a:ahLst/>
          <a:cxnLst/>
          <a:rect l="0" t="0" r="0" b="0"/>
          <a:pathLst>
            <a:path>
              <a:moveTo>
                <a:pt x="0" y="45720"/>
              </a:moveTo>
              <a:lnTo>
                <a:pt x="341059"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327368" y="1825662"/>
        <a:ext cx="18582" cy="3716"/>
      </dsp:txXfrm>
    </dsp:sp>
    <dsp:sp modelId="{793EE9F0-C848-4F9F-BB4E-6D272FB1DCF4}">
      <dsp:nvSpPr>
        <dsp:cNvPr id="0" name=""/>
        <dsp:cNvSpPr/>
      </dsp:nvSpPr>
      <dsp:spPr>
        <a:xfrm>
          <a:off x="552018" y="1342747"/>
          <a:ext cx="1615911" cy="969546"/>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9181" tIns="83114" rIns="79181" bIns="83114" numCol="1" spcCol="1270" anchor="ctr" anchorCtr="0">
          <a:noAutofit/>
        </a:bodyPr>
        <a:lstStyle/>
        <a:p>
          <a:pPr marL="0" lvl="0" indent="0" algn="ctr" defTabSz="533400">
            <a:lnSpc>
              <a:spcPct val="90000"/>
            </a:lnSpc>
            <a:spcBef>
              <a:spcPct val="0"/>
            </a:spcBef>
            <a:spcAft>
              <a:spcPct val="35000"/>
            </a:spcAft>
            <a:buNone/>
          </a:pPr>
          <a:r>
            <a:rPr lang="en-US" sz="1200" kern="1200"/>
            <a:t>Midwifery, health visiting, breastfeeding, nutrition, and </a:t>
          </a:r>
          <a:r>
            <a:rPr lang="en-US" sz="1200" kern="1200" err="1"/>
            <a:t>immunisation</a:t>
          </a:r>
          <a:r>
            <a:rPr lang="en-US" sz="1200" kern="1200"/>
            <a:t> services.</a:t>
          </a:r>
        </a:p>
      </dsp:txBody>
      <dsp:txXfrm>
        <a:off x="552018" y="1342747"/>
        <a:ext cx="1615911" cy="969546"/>
      </dsp:txXfrm>
    </dsp:sp>
    <dsp:sp modelId="{23998161-9AAF-48D5-A8F9-BAF5D29F4288}">
      <dsp:nvSpPr>
        <dsp:cNvPr id="0" name=""/>
        <dsp:cNvSpPr/>
      </dsp:nvSpPr>
      <dsp:spPr>
        <a:xfrm>
          <a:off x="1359974" y="2310494"/>
          <a:ext cx="1987571" cy="341059"/>
        </a:xfrm>
        <a:custGeom>
          <a:avLst/>
          <a:gdLst/>
          <a:ahLst/>
          <a:cxnLst/>
          <a:rect l="0" t="0" r="0" b="0"/>
          <a:pathLst>
            <a:path>
              <a:moveTo>
                <a:pt x="1987571" y="0"/>
              </a:moveTo>
              <a:lnTo>
                <a:pt x="1987571" y="187629"/>
              </a:lnTo>
              <a:lnTo>
                <a:pt x="0" y="187629"/>
              </a:lnTo>
              <a:lnTo>
                <a:pt x="0" y="341059"/>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303209" y="2479165"/>
        <a:ext cx="101101" cy="3716"/>
      </dsp:txXfrm>
    </dsp:sp>
    <dsp:sp modelId="{40A6F820-6854-4B01-BD13-16E1A4F81373}">
      <dsp:nvSpPr>
        <dsp:cNvPr id="0" name=""/>
        <dsp:cNvSpPr/>
      </dsp:nvSpPr>
      <dsp:spPr>
        <a:xfrm>
          <a:off x="2539589" y="1342747"/>
          <a:ext cx="1615911" cy="969546"/>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9181" tIns="83114" rIns="79181" bIns="83114" numCol="1" spcCol="1270" anchor="ctr" anchorCtr="0">
          <a:noAutofit/>
        </a:bodyPr>
        <a:lstStyle/>
        <a:p>
          <a:pPr marL="0" lvl="0" indent="0" algn="ctr" defTabSz="533400">
            <a:lnSpc>
              <a:spcPct val="90000"/>
            </a:lnSpc>
            <a:spcBef>
              <a:spcPct val="0"/>
            </a:spcBef>
            <a:spcAft>
              <a:spcPct val="35000"/>
            </a:spcAft>
            <a:buNone/>
          </a:pPr>
          <a:r>
            <a:rPr lang="en-US" sz="1200" b="1" kern="1200"/>
            <a:t>Parental Wellbeing and Mental Health</a:t>
          </a:r>
          <a:endParaRPr lang="en-US" sz="1200" kern="1200"/>
        </a:p>
      </dsp:txBody>
      <dsp:txXfrm>
        <a:off x="2539589" y="1342747"/>
        <a:ext cx="1615911" cy="969546"/>
      </dsp:txXfrm>
    </dsp:sp>
    <dsp:sp modelId="{73899DB1-B054-4DCE-9737-1A625F2DDAE2}">
      <dsp:nvSpPr>
        <dsp:cNvPr id="0" name=""/>
        <dsp:cNvSpPr/>
      </dsp:nvSpPr>
      <dsp:spPr>
        <a:xfrm>
          <a:off x="2166130" y="3123007"/>
          <a:ext cx="341059" cy="91440"/>
        </a:xfrm>
        <a:custGeom>
          <a:avLst/>
          <a:gdLst/>
          <a:ahLst/>
          <a:cxnLst/>
          <a:rect l="0" t="0" r="0" b="0"/>
          <a:pathLst>
            <a:path>
              <a:moveTo>
                <a:pt x="0" y="45720"/>
              </a:moveTo>
              <a:lnTo>
                <a:pt x="341059"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327368" y="3166868"/>
        <a:ext cx="18582" cy="3716"/>
      </dsp:txXfrm>
    </dsp:sp>
    <dsp:sp modelId="{412DFCE1-7852-4863-B92D-0DFACE36050D}">
      <dsp:nvSpPr>
        <dsp:cNvPr id="0" name=""/>
        <dsp:cNvSpPr/>
      </dsp:nvSpPr>
      <dsp:spPr>
        <a:xfrm>
          <a:off x="552018" y="2683953"/>
          <a:ext cx="1615911" cy="969546"/>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9181" tIns="83114" rIns="79181" bIns="83114" numCol="1" spcCol="1270" anchor="ctr" anchorCtr="0">
          <a:noAutofit/>
        </a:bodyPr>
        <a:lstStyle/>
        <a:p>
          <a:pPr marL="0" lvl="0" indent="0" algn="ctr" defTabSz="533400">
            <a:lnSpc>
              <a:spcPct val="90000"/>
            </a:lnSpc>
            <a:spcBef>
              <a:spcPct val="0"/>
            </a:spcBef>
            <a:spcAft>
              <a:spcPct val="35000"/>
            </a:spcAft>
            <a:buNone/>
          </a:pPr>
          <a:r>
            <a:rPr lang="en-US" sz="1200" kern="1200"/>
            <a:t>Access to counselling, peer groups, and relationship support.</a:t>
          </a:r>
        </a:p>
      </dsp:txBody>
      <dsp:txXfrm>
        <a:off x="552018" y="2683953"/>
        <a:ext cx="1615911" cy="969546"/>
      </dsp:txXfrm>
    </dsp:sp>
    <dsp:sp modelId="{7A1286B1-0F24-476C-974A-479484F5BE40}">
      <dsp:nvSpPr>
        <dsp:cNvPr id="0" name=""/>
        <dsp:cNvSpPr/>
      </dsp:nvSpPr>
      <dsp:spPr>
        <a:xfrm>
          <a:off x="1359974" y="3651700"/>
          <a:ext cx="1987571" cy="341059"/>
        </a:xfrm>
        <a:custGeom>
          <a:avLst/>
          <a:gdLst/>
          <a:ahLst/>
          <a:cxnLst/>
          <a:rect l="0" t="0" r="0" b="0"/>
          <a:pathLst>
            <a:path>
              <a:moveTo>
                <a:pt x="1987571" y="0"/>
              </a:moveTo>
              <a:lnTo>
                <a:pt x="1987571" y="187629"/>
              </a:lnTo>
              <a:lnTo>
                <a:pt x="0" y="187629"/>
              </a:lnTo>
              <a:lnTo>
                <a:pt x="0" y="341059"/>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303209" y="3820372"/>
        <a:ext cx="101101" cy="3716"/>
      </dsp:txXfrm>
    </dsp:sp>
    <dsp:sp modelId="{F9341F6D-A5F5-4285-B1AB-F0CB5368BBDF}">
      <dsp:nvSpPr>
        <dsp:cNvPr id="0" name=""/>
        <dsp:cNvSpPr/>
      </dsp:nvSpPr>
      <dsp:spPr>
        <a:xfrm>
          <a:off x="2539589" y="2683953"/>
          <a:ext cx="1615911" cy="969546"/>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9181" tIns="83114" rIns="79181" bIns="83114" numCol="1" spcCol="1270" anchor="ctr" anchorCtr="0">
          <a:noAutofit/>
        </a:bodyPr>
        <a:lstStyle/>
        <a:p>
          <a:pPr marL="0" lvl="0" indent="0" algn="ctr" defTabSz="533400">
            <a:lnSpc>
              <a:spcPct val="90000"/>
            </a:lnSpc>
            <a:spcBef>
              <a:spcPct val="0"/>
            </a:spcBef>
            <a:spcAft>
              <a:spcPct val="35000"/>
            </a:spcAft>
            <a:buNone/>
          </a:pPr>
          <a:r>
            <a:rPr lang="en-US" sz="1200" b="1" kern="1200"/>
            <a:t>Reducing Inequalities and Improving Access</a:t>
          </a:r>
          <a:endParaRPr lang="en-US" sz="1200" kern="1200"/>
        </a:p>
      </dsp:txBody>
      <dsp:txXfrm>
        <a:off x="2539589" y="2683953"/>
        <a:ext cx="1615911" cy="969546"/>
      </dsp:txXfrm>
    </dsp:sp>
    <dsp:sp modelId="{845B2AD0-6F6D-40CF-9E29-4F7348CC2E0A}">
      <dsp:nvSpPr>
        <dsp:cNvPr id="0" name=""/>
        <dsp:cNvSpPr/>
      </dsp:nvSpPr>
      <dsp:spPr>
        <a:xfrm>
          <a:off x="2166130" y="4464213"/>
          <a:ext cx="341059" cy="91440"/>
        </a:xfrm>
        <a:custGeom>
          <a:avLst/>
          <a:gdLst/>
          <a:ahLst/>
          <a:cxnLst/>
          <a:rect l="0" t="0" r="0" b="0"/>
          <a:pathLst>
            <a:path>
              <a:moveTo>
                <a:pt x="0" y="45720"/>
              </a:moveTo>
              <a:lnTo>
                <a:pt x="341059"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327368" y="4508075"/>
        <a:ext cx="18582" cy="3716"/>
      </dsp:txXfrm>
    </dsp:sp>
    <dsp:sp modelId="{25F83CC4-DEC1-4962-B1B1-A0044C33CA2A}">
      <dsp:nvSpPr>
        <dsp:cNvPr id="0" name=""/>
        <dsp:cNvSpPr/>
      </dsp:nvSpPr>
      <dsp:spPr>
        <a:xfrm>
          <a:off x="552018" y="4025160"/>
          <a:ext cx="1615911" cy="969546"/>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9181" tIns="83114" rIns="79181" bIns="83114" numCol="1" spcCol="1270" anchor="ctr" anchorCtr="0">
          <a:noAutofit/>
        </a:bodyPr>
        <a:lstStyle/>
        <a:p>
          <a:pPr marL="0" lvl="0" indent="0" algn="ctr" defTabSz="533400">
            <a:lnSpc>
              <a:spcPct val="90000"/>
            </a:lnSpc>
            <a:spcBef>
              <a:spcPct val="0"/>
            </a:spcBef>
            <a:spcAft>
              <a:spcPct val="35000"/>
            </a:spcAft>
            <a:buNone/>
          </a:pPr>
          <a:r>
            <a:rPr lang="en-US" sz="1200" kern="1200"/>
            <a:t>Located in deprived areas to reach vulnerable families.</a:t>
          </a:r>
        </a:p>
      </dsp:txBody>
      <dsp:txXfrm>
        <a:off x="552018" y="4025160"/>
        <a:ext cx="1615911" cy="969546"/>
      </dsp:txXfrm>
    </dsp:sp>
    <dsp:sp modelId="{B1ACDAF2-35C5-4A11-A529-9A1E9A277C22}">
      <dsp:nvSpPr>
        <dsp:cNvPr id="0" name=""/>
        <dsp:cNvSpPr/>
      </dsp:nvSpPr>
      <dsp:spPr>
        <a:xfrm>
          <a:off x="2539589" y="4025160"/>
          <a:ext cx="1615911" cy="969546"/>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9181" tIns="83114" rIns="79181" bIns="83114" numCol="1" spcCol="1270" anchor="ctr" anchorCtr="0">
          <a:noAutofit/>
        </a:bodyPr>
        <a:lstStyle/>
        <a:p>
          <a:pPr marL="0" lvl="0" indent="0" algn="ctr" defTabSz="533400">
            <a:lnSpc>
              <a:spcPct val="90000"/>
            </a:lnSpc>
            <a:spcBef>
              <a:spcPct val="0"/>
            </a:spcBef>
            <a:spcAft>
              <a:spcPct val="35000"/>
            </a:spcAft>
            <a:buNone/>
          </a:pPr>
          <a:r>
            <a:rPr lang="en-US" sz="1200" kern="1200"/>
            <a:t>Free, joined-up health, education, and social care services.</a:t>
          </a:r>
        </a:p>
      </dsp:txBody>
      <dsp:txXfrm>
        <a:off x="2539589" y="4025160"/>
        <a:ext cx="1615911" cy="969546"/>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03DB85-5DFE-40C4-8E1F-7137FEE76337}">
      <dsp:nvSpPr>
        <dsp:cNvPr id="0" name=""/>
        <dsp:cNvSpPr/>
      </dsp:nvSpPr>
      <dsp:spPr>
        <a:xfrm>
          <a:off x="0" y="2368"/>
          <a:ext cx="369326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ED1591A-16FF-4F00-BE2B-CDF4B99B57DE}">
      <dsp:nvSpPr>
        <dsp:cNvPr id="0" name=""/>
        <dsp:cNvSpPr/>
      </dsp:nvSpPr>
      <dsp:spPr>
        <a:xfrm>
          <a:off x="0" y="2368"/>
          <a:ext cx="3693260" cy="16150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Supports </a:t>
          </a:r>
          <a:r>
            <a:rPr lang="en-US" sz="2500" b="1" kern="1200"/>
            <a:t>SDG 3.2</a:t>
          </a:r>
          <a:r>
            <a:rPr lang="en-US" sz="2500" kern="1200"/>
            <a:t> – reducing preventable child and maternal deaths.</a:t>
          </a:r>
        </a:p>
      </dsp:txBody>
      <dsp:txXfrm>
        <a:off x="0" y="2368"/>
        <a:ext cx="3693260" cy="1615002"/>
      </dsp:txXfrm>
    </dsp:sp>
    <dsp:sp modelId="{50DE65FA-9608-4451-BE55-2E7E5749E9D5}">
      <dsp:nvSpPr>
        <dsp:cNvPr id="0" name=""/>
        <dsp:cNvSpPr/>
      </dsp:nvSpPr>
      <dsp:spPr>
        <a:xfrm>
          <a:off x="0" y="1617371"/>
          <a:ext cx="369326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3EA00E3-DD85-4527-AA8A-20656736A770}">
      <dsp:nvSpPr>
        <dsp:cNvPr id="0" name=""/>
        <dsp:cNvSpPr/>
      </dsp:nvSpPr>
      <dsp:spPr>
        <a:xfrm>
          <a:off x="0" y="1617371"/>
          <a:ext cx="3693260" cy="16150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Promotes </a:t>
          </a:r>
          <a:r>
            <a:rPr lang="en-US" sz="2500" b="1" kern="1200"/>
            <a:t>SDG 3.4</a:t>
          </a:r>
          <a:r>
            <a:rPr lang="en-US" sz="2500" kern="1200"/>
            <a:t> – improving mental health and reducing premature mortality.</a:t>
          </a:r>
        </a:p>
      </dsp:txBody>
      <dsp:txXfrm>
        <a:off x="0" y="1617371"/>
        <a:ext cx="3693260" cy="1615002"/>
      </dsp:txXfrm>
    </dsp:sp>
    <dsp:sp modelId="{684C793E-F0F3-40E7-B118-779E22467291}">
      <dsp:nvSpPr>
        <dsp:cNvPr id="0" name=""/>
        <dsp:cNvSpPr/>
      </dsp:nvSpPr>
      <dsp:spPr>
        <a:xfrm>
          <a:off x="0" y="3232373"/>
          <a:ext cx="369326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8F94BEB-1552-4213-A598-0B62B28A77C9}">
      <dsp:nvSpPr>
        <dsp:cNvPr id="0" name=""/>
        <dsp:cNvSpPr/>
      </dsp:nvSpPr>
      <dsp:spPr>
        <a:xfrm>
          <a:off x="0" y="3232373"/>
          <a:ext cx="3693260" cy="16150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Supports </a:t>
          </a:r>
          <a:r>
            <a:rPr lang="en-US" sz="2500" b="1" kern="1200"/>
            <a:t>SDG 3.8</a:t>
          </a:r>
          <a:r>
            <a:rPr lang="en-US" sz="2500" kern="1200"/>
            <a:t> – universal health coverage and equity in access.</a:t>
          </a:r>
        </a:p>
      </dsp:txBody>
      <dsp:txXfrm>
        <a:off x="0" y="3232373"/>
        <a:ext cx="3693260" cy="1615002"/>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F3D48E-E939-4C78-9806-EB692A14F7FF}">
      <dsp:nvSpPr>
        <dsp:cNvPr id="0" name=""/>
        <dsp:cNvSpPr/>
      </dsp:nvSpPr>
      <dsp:spPr>
        <a:xfrm>
          <a:off x="0" y="4274295"/>
          <a:ext cx="4358346" cy="1402919"/>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0" tIns="177800" rIns="177800" bIns="177800" numCol="1" spcCol="1270" anchor="ctr" anchorCtr="0">
          <a:noAutofit/>
        </a:bodyPr>
        <a:lstStyle/>
        <a:p>
          <a:pPr marL="0" lvl="0" indent="0" algn="ctr" defTabSz="1111250">
            <a:lnSpc>
              <a:spcPct val="90000"/>
            </a:lnSpc>
            <a:spcBef>
              <a:spcPct val="0"/>
            </a:spcBef>
            <a:spcAft>
              <a:spcPct val="35000"/>
            </a:spcAft>
            <a:buNone/>
          </a:pPr>
          <a:r>
            <a:rPr lang="en-US" sz="2500" kern="1200"/>
            <a:t>Close digital divides, embed equity in NHS systems</a:t>
          </a:r>
        </a:p>
      </dsp:txBody>
      <dsp:txXfrm>
        <a:off x="0" y="4274295"/>
        <a:ext cx="4358346" cy="1402919"/>
      </dsp:txXfrm>
    </dsp:sp>
    <dsp:sp modelId="{17790912-44B4-4E7F-A96F-B270C2903771}">
      <dsp:nvSpPr>
        <dsp:cNvPr id="0" name=""/>
        <dsp:cNvSpPr/>
      </dsp:nvSpPr>
      <dsp:spPr>
        <a:xfrm rot="10800000">
          <a:off x="0" y="2137649"/>
          <a:ext cx="4358346" cy="2157689"/>
        </a:xfrm>
        <a:prstGeom prst="upArrowCallout">
          <a:avLst/>
        </a:prstGeom>
        <a:solidFill>
          <a:schemeClr val="accent2">
            <a:hueOff val="2340759"/>
            <a:satOff val="-2919"/>
            <a:lumOff val="68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0" tIns="177800" rIns="177800" bIns="177800" numCol="1" spcCol="1270" anchor="ctr" anchorCtr="0">
          <a:noAutofit/>
        </a:bodyPr>
        <a:lstStyle/>
        <a:p>
          <a:pPr marL="0" lvl="0" indent="0" algn="ctr" defTabSz="1111250">
            <a:lnSpc>
              <a:spcPct val="90000"/>
            </a:lnSpc>
            <a:spcBef>
              <a:spcPct val="0"/>
            </a:spcBef>
            <a:spcAft>
              <a:spcPct val="35000"/>
            </a:spcAft>
            <a:buNone/>
          </a:pPr>
          <a:r>
            <a:rPr lang="en-US" sz="2500" kern="1200"/>
            <a:t>Recommendations: expand hubs, strengthen prevention</a:t>
          </a:r>
        </a:p>
      </dsp:txBody>
      <dsp:txXfrm rot="10800000">
        <a:off x="0" y="2137649"/>
        <a:ext cx="4358346" cy="1402002"/>
      </dsp:txXfrm>
    </dsp:sp>
    <dsp:sp modelId="{DB6963F9-2C86-4E95-82C8-ECD8376374C4}">
      <dsp:nvSpPr>
        <dsp:cNvPr id="0" name=""/>
        <dsp:cNvSpPr/>
      </dsp:nvSpPr>
      <dsp:spPr>
        <a:xfrm rot="10800000">
          <a:off x="0" y="1003"/>
          <a:ext cx="4358346" cy="2157689"/>
        </a:xfrm>
        <a:prstGeom prst="upArrowCallout">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0" tIns="177800" rIns="177800" bIns="177800" numCol="1" spcCol="1270" anchor="ctr" anchorCtr="0">
          <a:noAutofit/>
        </a:bodyPr>
        <a:lstStyle/>
        <a:p>
          <a:pPr marL="0" lvl="0" indent="0" algn="ctr" defTabSz="1111250">
            <a:lnSpc>
              <a:spcPct val="90000"/>
            </a:lnSpc>
            <a:spcBef>
              <a:spcPct val="0"/>
            </a:spcBef>
            <a:spcAft>
              <a:spcPct val="35000"/>
            </a:spcAft>
            <a:buNone/>
          </a:pPr>
          <a:r>
            <a:rPr lang="en-US" sz="2500" kern="1200"/>
            <a:t>Barriers: deprivation, ethnicity, digital exclusion, regional gaps</a:t>
          </a:r>
        </a:p>
      </dsp:txBody>
      <dsp:txXfrm rot="10800000">
        <a:off x="0" y="1003"/>
        <a:ext cx="4358346" cy="1402002"/>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40F873-217C-4E00-B7F7-EBC3A10E06F8}">
      <dsp:nvSpPr>
        <dsp:cNvPr id="0" name=""/>
        <dsp:cNvSpPr/>
      </dsp:nvSpPr>
      <dsp:spPr>
        <a:xfrm>
          <a:off x="0" y="1878"/>
          <a:ext cx="8229600" cy="95204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BF718A0-D44B-4BF5-B537-3FFB95F33458}">
      <dsp:nvSpPr>
        <dsp:cNvPr id="0" name=""/>
        <dsp:cNvSpPr/>
      </dsp:nvSpPr>
      <dsp:spPr>
        <a:xfrm>
          <a:off x="287993" y="216088"/>
          <a:ext cx="523623" cy="52362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909673C-0D25-456F-BC9B-10036626F872}">
      <dsp:nvSpPr>
        <dsp:cNvPr id="0" name=""/>
        <dsp:cNvSpPr/>
      </dsp:nvSpPr>
      <dsp:spPr>
        <a:xfrm>
          <a:off x="1099610" y="1878"/>
          <a:ext cx="7129989" cy="9520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758" tIns="100758" rIns="100758" bIns="100758" numCol="1" spcCol="1270" anchor="ctr" anchorCtr="0">
          <a:noAutofit/>
        </a:bodyPr>
        <a:lstStyle/>
        <a:p>
          <a:pPr marL="0" lvl="0" indent="0" algn="l" defTabSz="977900">
            <a:lnSpc>
              <a:spcPct val="100000"/>
            </a:lnSpc>
            <a:spcBef>
              <a:spcPct val="0"/>
            </a:spcBef>
            <a:spcAft>
              <a:spcPct val="35000"/>
            </a:spcAft>
            <a:buNone/>
          </a:pPr>
          <a:r>
            <a:rPr lang="en-US" sz="2200" kern="1200"/>
            <a:t>SDG 3: global framework for health, wellbeing, sustainability.</a:t>
          </a:r>
        </a:p>
      </dsp:txBody>
      <dsp:txXfrm>
        <a:off x="1099610" y="1878"/>
        <a:ext cx="7129989" cy="952043"/>
      </dsp:txXfrm>
    </dsp:sp>
    <dsp:sp modelId="{06DEAE00-E18D-4BF8-A0C8-581BE2D92563}">
      <dsp:nvSpPr>
        <dsp:cNvPr id="0" name=""/>
        <dsp:cNvSpPr/>
      </dsp:nvSpPr>
      <dsp:spPr>
        <a:xfrm>
          <a:off x="0" y="1191932"/>
          <a:ext cx="8229600" cy="95204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6FCDB6A-5642-4777-A93A-8EE2F30F0FB7}">
      <dsp:nvSpPr>
        <dsp:cNvPr id="0" name=""/>
        <dsp:cNvSpPr/>
      </dsp:nvSpPr>
      <dsp:spPr>
        <a:xfrm>
          <a:off x="287993" y="1406142"/>
          <a:ext cx="523623" cy="52362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870F2BC-7A1A-47DF-A399-194601EE7469}">
      <dsp:nvSpPr>
        <dsp:cNvPr id="0" name=""/>
        <dsp:cNvSpPr/>
      </dsp:nvSpPr>
      <dsp:spPr>
        <a:xfrm>
          <a:off x="1099610" y="1191932"/>
          <a:ext cx="7129989" cy="9520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758" tIns="100758" rIns="100758" bIns="100758" numCol="1" spcCol="1270" anchor="ctr" anchorCtr="0">
          <a:noAutofit/>
        </a:bodyPr>
        <a:lstStyle/>
        <a:p>
          <a:pPr marL="0" lvl="0" indent="0" algn="l" defTabSz="977900">
            <a:lnSpc>
              <a:spcPct val="100000"/>
            </a:lnSpc>
            <a:spcBef>
              <a:spcPct val="0"/>
            </a:spcBef>
            <a:spcAft>
              <a:spcPct val="35000"/>
            </a:spcAft>
            <a:buNone/>
          </a:pPr>
          <a:r>
            <a:rPr lang="en-US" sz="2200" kern="1200"/>
            <a:t>UK strengths: UHC, prevention focus, child survival rates.</a:t>
          </a:r>
        </a:p>
      </dsp:txBody>
      <dsp:txXfrm>
        <a:off x="1099610" y="1191932"/>
        <a:ext cx="7129989" cy="952043"/>
      </dsp:txXfrm>
    </dsp:sp>
    <dsp:sp modelId="{83FEB534-2A1E-4F4F-8E9C-DCC29ED11D94}">
      <dsp:nvSpPr>
        <dsp:cNvPr id="0" name=""/>
        <dsp:cNvSpPr/>
      </dsp:nvSpPr>
      <dsp:spPr>
        <a:xfrm>
          <a:off x="0" y="2381986"/>
          <a:ext cx="8229600" cy="95204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7522A87-002C-4ABB-B410-C32055402FDC}">
      <dsp:nvSpPr>
        <dsp:cNvPr id="0" name=""/>
        <dsp:cNvSpPr/>
      </dsp:nvSpPr>
      <dsp:spPr>
        <a:xfrm>
          <a:off x="287993" y="2596196"/>
          <a:ext cx="523623" cy="52362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F2FD8C2-4A51-4164-9C4A-3571B4F7359C}">
      <dsp:nvSpPr>
        <dsp:cNvPr id="0" name=""/>
        <dsp:cNvSpPr/>
      </dsp:nvSpPr>
      <dsp:spPr>
        <a:xfrm>
          <a:off x="1099610" y="2381986"/>
          <a:ext cx="7129989" cy="9520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758" tIns="100758" rIns="100758" bIns="100758" numCol="1" spcCol="1270" anchor="ctr" anchorCtr="0">
          <a:noAutofit/>
        </a:bodyPr>
        <a:lstStyle/>
        <a:p>
          <a:pPr marL="0" lvl="0" indent="0" algn="l" defTabSz="977900">
            <a:lnSpc>
              <a:spcPct val="100000"/>
            </a:lnSpc>
            <a:spcBef>
              <a:spcPct val="0"/>
            </a:spcBef>
            <a:spcAft>
              <a:spcPct val="35000"/>
            </a:spcAft>
            <a:buNone/>
          </a:pPr>
          <a:r>
            <a:rPr lang="en-US" sz="2200" kern="1200"/>
            <a:t>Weaknesses: widening inequalities, funding pressures, NCDs.</a:t>
          </a:r>
        </a:p>
      </dsp:txBody>
      <dsp:txXfrm>
        <a:off x="1099610" y="2381986"/>
        <a:ext cx="7129989" cy="952043"/>
      </dsp:txXfrm>
    </dsp:sp>
    <dsp:sp modelId="{5897524D-83A0-4376-B4FA-C8AF4553DBD2}">
      <dsp:nvSpPr>
        <dsp:cNvPr id="0" name=""/>
        <dsp:cNvSpPr/>
      </dsp:nvSpPr>
      <dsp:spPr>
        <a:xfrm>
          <a:off x="0" y="3572041"/>
          <a:ext cx="8229600" cy="95204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0B15C2-6661-417E-A18F-3127217F9F8B}">
      <dsp:nvSpPr>
        <dsp:cNvPr id="0" name=""/>
        <dsp:cNvSpPr/>
      </dsp:nvSpPr>
      <dsp:spPr>
        <a:xfrm>
          <a:off x="287993" y="3786250"/>
          <a:ext cx="523623" cy="52362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15AEA61-6520-4C56-B1F6-2EA7AB292B94}">
      <dsp:nvSpPr>
        <dsp:cNvPr id="0" name=""/>
        <dsp:cNvSpPr/>
      </dsp:nvSpPr>
      <dsp:spPr>
        <a:xfrm>
          <a:off x="1099610" y="3572041"/>
          <a:ext cx="7129989" cy="9520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758" tIns="100758" rIns="100758" bIns="100758" numCol="1" spcCol="1270" anchor="ctr" anchorCtr="0">
          <a:noAutofit/>
        </a:bodyPr>
        <a:lstStyle/>
        <a:p>
          <a:pPr marL="0" lvl="0" indent="0" algn="l" defTabSz="977900">
            <a:lnSpc>
              <a:spcPct val="100000"/>
            </a:lnSpc>
            <a:spcBef>
              <a:spcPct val="0"/>
            </a:spcBef>
            <a:spcAft>
              <a:spcPct val="35000"/>
            </a:spcAft>
            <a:buNone/>
          </a:pPr>
          <a:r>
            <a:rPr lang="en-US" sz="2200" kern="1200"/>
            <a:t>Future: equity-focused, community-based, sustainable policies.</a:t>
          </a:r>
        </a:p>
      </dsp:txBody>
      <dsp:txXfrm>
        <a:off x="1099610" y="3572041"/>
        <a:ext cx="7129989" cy="952043"/>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936E4B8-9304-44DF-B988-CC475A59D6F2}" type="datetimeFigureOut">
              <a:rPr lang="en-GB" smtClean="0"/>
              <a:t>12/10/2025</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FB9C4A2-41A2-42C7-9EC2-065BBCE97B8A}" type="slidenum">
              <a:rPr lang="en-GB" smtClean="0"/>
              <a:t>‹#›</a:t>
            </a:fld>
            <a:endParaRPr lang="en-GB"/>
          </a:p>
        </p:txBody>
      </p:sp>
    </p:spTree>
    <p:extLst>
      <p:ext uri="{BB962C8B-B14F-4D97-AF65-F5344CB8AC3E}">
        <p14:creationId xmlns:p14="http://schemas.microsoft.com/office/powerpoint/2010/main" val="13514932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10/12/2025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10/12/2025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10/12/2025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10/12/2025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hyperlink" Target="https://www.genaqua.org/" TargetMode="External"/><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7.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7.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2.xml.rels><?xml version="1.0" encoding="UTF-8" standalone="yes"?>
<Relationships xmlns="http://schemas.openxmlformats.org/package/2006/relationships"><Relationship Id="rId8" Type="http://schemas.openxmlformats.org/officeDocument/2006/relationships/diagramLayout" Target="../diagrams/layout10.xml"/><Relationship Id="rId3" Type="http://schemas.openxmlformats.org/officeDocument/2006/relationships/diagramLayout" Target="../diagrams/layout9.xml"/><Relationship Id="rId7" Type="http://schemas.openxmlformats.org/officeDocument/2006/relationships/diagramData" Target="../diagrams/data10.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11" Type="http://schemas.microsoft.com/office/2007/relationships/diagramDrawing" Target="../diagrams/drawing10.xml"/><Relationship Id="rId5" Type="http://schemas.openxmlformats.org/officeDocument/2006/relationships/diagramColors" Target="../diagrams/colors9.xml"/><Relationship Id="rId10" Type="http://schemas.openxmlformats.org/officeDocument/2006/relationships/diagramColors" Target="../diagrams/colors10.xml"/><Relationship Id="rId4" Type="http://schemas.openxmlformats.org/officeDocument/2006/relationships/diagramQuickStyle" Target="../diagrams/quickStyle9.xml"/><Relationship Id="rId9" Type="http://schemas.openxmlformats.org/officeDocument/2006/relationships/diagramQuickStyle" Target="../diagrams/quickStyle10.xml"/></Relationships>
</file>

<file path=ppt/slides/_rels/slide1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19.xml.rels><?xml version="1.0" encoding="UTF-8" standalone="yes"?>
<Relationships xmlns="http://schemas.openxmlformats.org/package/2006/relationships"><Relationship Id="rId3" Type="http://schemas.openxmlformats.org/officeDocument/2006/relationships/hyperlink" Target="https://www.gov.uk/government/publications/family-hubs-and-start-for-life-programme-local-authority-guide-2025-to-2026" TargetMode="External"/><Relationship Id="rId2" Type="http://schemas.openxmlformats.org/officeDocument/2006/relationships/hyperlink" Target="https://www.gov.uk/government/publications/health-profile-for-england/chapter-6-social-determinants-of-health" TargetMode="External"/><Relationship Id="rId1" Type="http://schemas.openxmlformats.org/officeDocument/2006/relationships/slideLayout" Target="../slideLayouts/slideLayout2.xml"/><Relationship Id="rId6" Type="http://schemas.openxmlformats.org/officeDocument/2006/relationships/hyperlink" Target="https://assets.publishing.service.gov.uk/media/67cacd6ba175f08d198d80c1/Family_Hubs_and_Start_forLife_programme_guide_2025-26.pdf" TargetMode="External"/><Relationship Id="rId5" Type="http://schemas.openxmlformats.org/officeDocument/2006/relationships/hyperlink" Target="https://assets.publishing.service.gov.uk/media/67cacd883f8b61c757fa0018/Family_Hubs_Model_Framework_2025-2026.pdf" TargetMode="External"/><Relationship Id="rId4" Type="http://schemas.openxmlformats.org/officeDocument/2006/relationships/hyperlink" Target="https://www.dudley.gov.uk/residents/early-years-and-childcare/dudley-family-hub-network/"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www.bmj.com/content/343/bmj.d4163" TargetMode="External"/><Relationship Id="rId2" Type="http://schemas.openxmlformats.org/officeDocument/2006/relationships/hyperlink" Target="https://www.gov.uk/government/collections/public-health-outcomes-framework" TargetMode="External"/><Relationship Id="rId1" Type="http://schemas.openxmlformats.org/officeDocument/2006/relationships/slideLayout" Target="../slideLayouts/slideLayout2.xml"/><Relationship Id="rId6" Type="http://schemas.openxmlformats.org/officeDocument/2006/relationships/hyperlink" Target="https://www.instituteofhealthequity.org/resources-reports/fair-society-healthy-lives-the-marmot-review" TargetMode="External"/><Relationship Id="rId5" Type="http://schemas.openxmlformats.org/officeDocument/2006/relationships/hyperlink" Target="https://www.health.org.uk/publications/reports/the-marmot-review-10-years-on" TargetMode="External"/><Relationship Id="rId4" Type="http://schemas.openxmlformats.org/officeDocument/2006/relationships/hyperlink" Target="https://ifs.org.uk/articles/sure-start-achieved-its-aims-then-we-threw-it-away"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www.england.nhs.uk/wp-content/uploads/2016/04/making-every-contact-count.pdf" TargetMode="External"/><Relationship Id="rId7" Type="http://schemas.openxmlformats.org/officeDocument/2006/relationships/hyperlink" Target="https://www.who.int/health-topics/social-determinants-of-health" TargetMode="External"/><Relationship Id="rId2" Type="http://schemas.openxmlformats.org/officeDocument/2006/relationships/hyperlink" Target="https://www.england.nhs.uk/publication/making-every-contact-count-mecc-consensus-statement/" TargetMode="External"/><Relationship Id="rId1" Type="http://schemas.openxmlformats.org/officeDocument/2006/relationships/slideLayout" Target="../slideLayouts/slideLayout2.xml"/><Relationship Id="rId6" Type="http://schemas.openxmlformats.org/officeDocument/2006/relationships/hyperlink" Target="https://www.who.int/teams/health-promotion/enhanced-wellbeing/first-global-conference" TargetMode="External"/><Relationship Id="rId5" Type="http://schemas.openxmlformats.org/officeDocument/2006/relationships/hyperlink" Target="https://www.who.int/about/governance/constitution" TargetMode="External"/><Relationship Id="rId4" Type="http://schemas.openxmlformats.org/officeDocument/2006/relationships/hyperlink" Target="https://sdgs.un.org/goals/goal3" TargetMode="External"/></Relationships>
</file>

<file path=ppt/slides/_rels/slide22.xml.rels><?xml version="1.0" encoding="UTF-8" standalone="yes"?>
<Relationships xmlns="http://schemas.openxmlformats.org/package/2006/relationships"><Relationship Id="rId8" Type="http://schemas.openxmlformats.org/officeDocument/2006/relationships/hyperlink" Target="https://www.who.int/health-topics/social-determinants-of-health" TargetMode="External"/><Relationship Id="rId3" Type="http://schemas.openxmlformats.org/officeDocument/2006/relationships/hyperlink" Target="https://www.nice.org.uk/guidance/health-and-social-care-delivery/health-inequalities" TargetMode="External"/><Relationship Id="rId7" Type="http://schemas.openxmlformats.org/officeDocument/2006/relationships/hyperlink" Target="https://www.who.int/teams/health-promotion/enhanced-wellbeing/first-global-conference" TargetMode="External"/><Relationship Id="rId2" Type="http://schemas.openxmlformats.org/officeDocument/2006/relationships/hyperlink" Target="https://www.england.nhs.uk/publication/making-every-contact-count-mecc-consensus-statement/" TargetMode="External"/><Relationship Id="rId1" Type="http://schemas.openxmlformats.org/officeDocument/2006/relationships/slideLayout" Target="../slideLayouts/slideLayout2.xml"/><Relationship Id="rId6" Type="http://schemas.openxmlformats.org/officeDocument/2006/relationships/hyperlink" Target="https://www.who.int/about/governance/constitution" TargetMode="External"/><Relationship Id="rId5" Type="http://schemas.openxmlformats.org/officeDocument/2006/relationships/hyperlink" Target="https://sdgs.un.org/goals/goal3" TargetMode="External"/><Relationship Id="rId4" Type="http://schemas.openxmlformats.org/officeDocument/2006/relationships/hyperlink" Target="https://www.england.nhs.uk/wp-content/uploads/2016/04/making-every-contact-count.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22693"/>
            <a:ext cx="9143998"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84720" y="-2407841"/>
            <a:ext cx="4374557" cy="9144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55756" y="-2236808"/>
            <a:ext cx="4374128" cy="880235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22690"/>
            <a:ext cx="6406863"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Freeform: Shape 37">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4459073" y="-1032053"/>
            <a:ext cx="3742610"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ctrTitle"/>
          </p:nvPr>
        </p:nvSpPr>
        <p:spPr>
          <a:xfrm>
            <a:off x="986118" y="735106"/>
            <a:ext cx="7540322" cy="2928470"/>
          </a:xfrm>
        </p:spPr>
        <p:txBody>
          <a:bodyPr anchor="b">
            <a:normAutofit/>
          </a:bodyPr>
          <a:lstStyle/>
          <a:p>
            <a:pPr algn="l"/>
            <a:r>
              <a:rPr lang="en-GB" sz="4200">
                <a:solidFill>
                  <a:srgbClr val="FFFFFF"/>
                </a:solidFill>
              </a:rPr>
              <a:t>Health, Wellbeing and Sustainable Development:</a:t>
            </a:r>
          </a:p>
          <a:p>
            <a:pPr algn="l"/>
            <a:r>
              <a:rPr lang="en-GB" sz="4200">
                <a:solidFill>
                  <a:srgbClr val="FFFFFF"/>
                </a:solidFill>
              </a:rPr>
              <a:t>The Role of SDG 3 in UK Health and Social Care</a:t>
            </a:r>
          </a:p>
        </p:txBody>
      </p:sp>
      <p:sp>
        <p:nvSpPr>
          <p:cNvPr id="3" name="Subtitle 2"/>
          <p:cNvSpPr>
            <a:spLocks noGrp="1"/>
          </p:cNvSpPr>
          <p:nvPr>
            <p:ph type="subTitle" idx="1"/>
          </p:nvPr>
        </p:nvSpPr>
        <p:spPr>
          <a:xfrm>
            <a:off x="1013011" y="4870824"/>
            <a:ext cx="7504463" cy="1458258"/>
          </a:xfrm>
        </p:spPr>
        <p:txBody>
          <a:bodyPr anchor="ctr">
            <a:normAutofit/>
          </a:bodyPr>
          <a:lstStyle/>
          <a:p>
            <a:pPr algn="l">
              <a:lnSpc>
                <a:spcPct val="90000"/>
              </a:lnSpc>
            </a:pPr>
            <a:r>
              <a:rPr lang="en-GB" sz="3000"/>
              <a:t>Shajna Azad | Student ID: 2232143</a:t>
            </a:r>
          </a:p>
          <a:p>
            <a:pPr algn="l">
              <a:lnSpc>
                <a:spcPct val="90000"/>
              </a:lnSpc>
            </a:pPr>
            <a:r>
              <a:rPr lang="en-GB" sz="3000"/>
              <a:t>Module: Health, Wellbeing and Sustainable Development (BMHP6030)</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0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8" name="Picture 27">
            <a:extLst>
              <a:ext uri="{FF2B5EF4-FFF2-40B4-BE49-F238E27FC236}">
                <a16:creationId xmlns:a16="http://schemas.microsoft.com/office/drawing/2014/main" id="{6F28558E-C1A5-2DB6-7FEE-B6254A24F321}"/>
              </a:ext>
            </a:extLst>
          </p:cNvPr>
          <p:cNvPicPr>
            <a:picLocks noChangeAspect="1"/>
          </p:cNvPicPr>
          <p:nvPr/>
        </p:nvPicPr>
        <p:blipFill>
          <a:blip r:embed="rId2">
            <a:duotone>
              <a:schemeClr val="bg2">
                <a:shade val="45000"/>
                <a:satMod val="135000"/>
              </a:schemeClr>
              <a:prstClr val="white"/>
            </a:duotone>
          </a:blip>
          <a:srcRect r="10999" b="-1"/>
          <a:stretch>
            <a:fillRect/>
          </a:stretch>
        </p:blipFill>
        <p:spPr>
          <a:xfrm>
            <a:off x="20" y="10"/>
            <a:ext cx="9143980" cy="6857990"/>
          </a:xfrm>
          <a:prstGeom prst="rect">
            <a:avLst/>
          </a:prstGeom>
        </p:spPr>
      </p:pic>
      <p:sp>
        <p:nvSpPr>
          <p:cNvPr id="32" name="Rectangle 31">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50" y="365125"/>
            <a:ext cx="7886700" cy="1325563"/>
          </a:xfrm>
        </p:spPr>
        <p:txBody>
          <a:bodyPr>
            <a:normAutofit/>
          </a:bodyPr>
          <a:lstStyle/>
          <a:p>
            <a:r>
              <a:rPr lang="en-GB"/>
              <a:t>Introduction</a:t>
            </a:r>
          </a:p>
        </p:txBody>
      </p:sp>
      <p:graphicFrame>
        <p:nvGraphicFramePr>
          <p:cNvPr id="27" name="Content Placeholder 2">
            <a:extLst>
              <a:ext uri="{FF2B5EF4-FFF2-40B4-BE49-F238E27FC236}">
                <a16:creationId xmlns:a16="http://schemas.microsoft.com/office/drawing/2014/main" id="{48A217A6-DB8E-306D-CC63-F89E2AC0DD07}"/>
              </a:ext>
            </a:extLst>
          </p:cNvPr>
          <p:cNvGraphicFramePr>
            <a:graphicFrameLocks noGrp="1"/>
          </p:cNvGraphicFramePr>
          <p:nvPr>
            <p:ph idx="1"/>
            <p:extLst>
              <p:ext uri="{D42A27DB-BD31-4B8C-83A1-F6EECF244321}">
                <p14:modId xmlns:p14="http://schemas.microsoft.com/office/powerpoint/2010/main" val="3728421094"/>
              </p:ext>
            </p:extLst>
          </p:nvPr>
        </p:nvGraphicFramePr>
        <p:xfrm>
          <a:off x="628650" y="1825625"/>
          <a:ext cx="78867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9143999"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6642" y="0"/>
            <a:ext cx="3047358"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783777" y="-3783778"/>
            <a:ext cx="1576446" cy="9144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28697" y="348865"/>
            <a:ext cx="7533018" cy="877729"/>
          </a:xfrm>
        </p:spPr>
        <p:txBody>
          <a:bodyPr anchor="ctr">
            <a:normAutofit/>
          </a:bodyPr>
          <a:lstStyle/>
          <a:p>
            <a:r>
              <a:rPr lang="en-GB" sz="3500">
                <a:solidFill>
                  <a:srgbClr val="FFFFFF"/>
                </a:solidFill>
              </a:rPr>
              <a:t>Definitions &amp; Concepts</a:t>
            </a:r>
          </a:p>
        </p:txBody>
      </p:sp>
      <p:graphicFrame>
        <p:nvGraphicFramePr>
          <p:cNvPr id="5" name="Content Placeholder 2">
            <a:extLst>
              <a:ext uri="{FF2B5EF4-FFF2-40B4-BE49-F238E27FC236}">
                <a16:creationId xmlns:a16="http://schemas.microsoft.com/office/drawing/2014/main" id="{EE7E6CD4-12C5-671B-4F8F-641FD24F11ED}"/>
              </a:ext>
            </a:extLst>
          </p:cNvPr>
          <p:cNvGraphicFramePr>
            <a:graphicFrameLocks noGrp="1"/>
          </p:cNvGraphicFramePr>
          <p:nvPr>
            <p:ph idx="1"/>
            <p:extLst>
              <p:ext uri="{D42A27DB-BD31-4B8C-83A1-F6EECF244321}">
                <p14:modId xmlns:p14="http://schemas.microsoft.com/office/powerpoint/2010/main" val="336568480"/>
              </p:ext>
            </p:extLst>
          </p:nvPr>
        </p:nvGraphicFramePr>
        <p:xfrm>
          <a:off x="483042" y="2112579"/>
          <a:ext cx="8195871"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50" y="557188"/>
            <a:ext cx="7886700" cy="1133499"/>
          </a:xfrm>
        </p:spPr>
        <p:txBody>
          <a:bodyPr>
            <a:normAutofit/>
          </a:bodyPr>
          <a:lstStyle/>
          <a:p>
            <a:pPr>
              <a:lnSpc>
                <a:spcPct val="90000"/>
              </a:lnSpc>
            </a:pPr>
            <a:r>
              <a:rPr lang="en-GB" sz="3800"/>
              <a:t>Strengths &amp; Weaknesses of Concepts</a:t>
            </a:r>
          </a:p>
        </p:txBody>
      </p:sp>
      <p:graphicFrame>
        <p:nvGraphicFramePr>
          <p:cNvPr id="19" name="Content Placeholder 2">
            <a:extLst>
              <a:ext uri="{FF2B5EF4-FFF2-40B4-BE49-F238E27FC236}">
                <a16:creationId xmlns:a16="http://schemas.microsoft.com/office/drawing/2014/main" id="{E9358C31-4320-A0C0-5549-5465BB471AB5}"/>
              </a:ext>
            </a:extLst>
          </p:cNvPr>
          <p:cNvGraphicFramePr>
            <a:graphicFrameLocks noGrp="1"/>
          </p:cNvGraphicFramePr>
          <p:nvPr>
            <p:ph idx="1"/>
            <p:extLst>
              <p:ext uri="{D42A27DB-BD31-4B8C-83A1-F6EECF244321}">
                <p14:modId xmlns:p14="http://schemas.microsoft.com/office/powerpoint/2010/main" val="1216111102"/>
              </p:ext>
            </p:extLst>
          </p:nvPr>
        </p:nvGraphicFramePr>
        <p:xfrm>
          <a:off x="628650" y="1828800"/>
          <a:ext cx="7886700" cy="4352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8" name="Picture 7" descr="A circular diagram of different icons&#10;&#10;AI-generated content may be incorrect.">
            <a:extLst>
              <a:ext uri="{FF2B5EF4-FFF2-40B4-BE49-F238E27FC236}">
                <a16:creationId xmlns:a16="http://schemas.microsoft.com/office/drawing/2014/main" id="{18543A06-D0C8-1C14-F5E7-C47CE4C2E041}"/>
              </a:ext>
            </a:extLst>
          </p:cNvPr>
          <p:cNvPicPr>
            <a:picLocks noChangeAspect="1"/>
          </p:cNvPicPr>
          <p:nvPr/>
        </p:nvPicPr>
        <p:blipFill>
          <a:blip r:embed="rId2">
            <a:extLst>
              <a:ext uri="{837473B0-CC2E-450A-ABE3-18F120FF3D39}">
                <a1611:picAttrSrcUrl xmlns:a1611="http://schemas.microsoft.com/office/drawing/2016/11/main" r:id="rId3"/>
              </a:ext>
            </a:extLst>
          </a:blip>
          <a:srcRect l="13384" r="14002" b="-1"/>
          <a:stretch>
            <a:fillRect/>
          </a:stretch>
        </p:blipFill>
        <p:spPr>
          <a:xfrm>
            <a:off x="20" y="10"/>
            <a:ext cx="7460291" cy="6857990"/>
          </a:xfrm>
          <a:prstGeom prst="rect">
            <a:avLst/>
          </a:prstGeom>
        </p:spPr>
      </p:pic>
      <p:sp>
        <p:nvSpPr>
          <p:cNvPr id="18" name="Freeform: Shape 14">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239536" y="0"/>
            <a:ext cx="3904464"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7" name="Freeform: Shape 16">
            <a:extLst>
              <a:ext uri="{FF2B5EF4-FFF2-40B4-BE49-F238E27FC236}">
                <a16:creationId xmlns:a16="http://schemas.microsoft.com/office/drawing/2014/main" id="{F9EC3F91-A75C-4F74-867E-E4C28C135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61169" y="0"/>
            <a:ext cx="3782831" cy="6858000"/>
          </a:xfrm>
          <a:custGeom>
            <a:avLst/>
            <a:gdLst>
              <a:gd name="connsiteX0" fmla="*/ 1648981 w 5043774"/>
              <a:gd name="connsiteY0" fmla="*/ 0 h 6858000"/>
              <a:gd name="connsiteX1" fmla="*/ 2759699 w 5043774"/>
              <a:gd name="connsiteY1" fmla="*/ 0 h 6858000"/>
              <a:gd name="connsiteX2" fmla="*/ 3379301 w 5043774"/>
              <a:gd name="connsiteY2" fmla="*/ 0 h 6858000"/>
              <a:gd name="connsiteX3" fmla="*/ 3552342 w 5043774"/>
              <a:gd name="connsiteY3" fmla="*/ 0 h 6858000"/>
              <a:gd name="connsiteX4" fmla="*/ 4617166 w 5043774"/>
              <a:gd name="connsiteY4" fmla="*/ 0 h 6858000"/>
              <a:gd name="connsiteX5" fmla="*/ 4786130 w 5043774"/>
              <a:gd name="connsiteY5" fmla="*/ 0 h 6858000"/>
              <a:gd name="connsiteX6" fmla="*/ 4980168 w 5043774"/>
              <a:gd name="connsiteY6" fmla="*/ 0 h 6858000"/>
              <a:gd name="connsiteX7" fmla="*/ 5043774 w 5043774"/>
              <a:gd name="connsiteY7" fmla="*/ 0 h 6858000"/>
              <a:gd name="connsiteX8" fmla="*/ 5043774 w 5043774"/>
              <a:gd name="connsiteY8" fmla="*/ 6858000 h 6858000"/>
              <a:gd name="connsiteX9" fmla="*/ 4980168 w 5043774"/>
              <a:gd name="connsiteY9" fmla="*/ 6858000 h 6858000"/>
              <a:gd name="connsiteX10" fmla="*/ 4786130 w 5043774"/>
              <a:gd name="connsiteY10" fmla="*/ 6858000 h 6858000"/>
              <a:gd name="connsiteX11" fmla="*/ 4617166 w 5043774"/>
              <a:gd name="connsiteY11" fmla="*/ 6858000 h 6858000"/>
              <a:gd name="connsiteX12" fmla="*/ 3552342 w 5043774"/>
              <a:gd name="connsiteY12" fmla="*/ 6858000 h 6858000"/>
              <a:gd name="connsiteX13" fmla="*/ 3379301 w 5043774"/>
              <a:gd name="connsiteY13" fmla="*/ 6858000 h 6858000"/>
              <a:gd name="connsiteX14" fmla="*/ 2759699 w 5043774"/>
              <a:gd name="connsiteY14" fmla="*/ 6858000 h 6858000"/>
              <a:gd name="connsiteX15" fmla="*/ 2542782 w 5043774"/>
              <a:gd name="connsiteY15" fmla="*/ 6858000 h 6858000"/>
              <a:gd name="connsiteX16" fmla="*/ 2429239 w 5043774"/>
              <a:gd name="connsiteY16" fmla="*/ 6780599 h 6858000"/>
              <a:gd name="connsiteX17" fmla="*/ 1904328 w 5043774"/>
              <a:gd name="connsiteY17" fmla="*/ 6374814 h 6858000"/>
              <a:gd name="connsiteX18" fmla="*/ 0 w 5043774"/>
              <a:gd name="connsiteY18" fmla="*/ 3621656 h 6858000"/>
              <a:gd name="connsiteX19" fmla="*/ 1626503 w 5043774"/>
              <a:gd name="connsiteY19"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043774" h="6858000">
                <a:moveTo>
                  <a:pt x="1648981" y="0"/>
                </a:moveTo>
                <a:lnTo>
                  <a:pt x="2759699" y="0"/>
                </a:lnTo>
                <a:lnTo>
                  <a:pt x="3379301" y="0"/>
                </a:lnTo>
                <a:lnTo>
                  <a:pt x="3552342" y="0"/>
                </a:lnTo>
                <a:lnTo>
                  <a:pt x="4617166" y="0"/>
                </a:lnTo>
                <a:lnTo>
                  <a:pt x="4786130" y="0"/>
                </a:lnTo>
                <a:lnTo>
                  <a:pt x="4980168" y="0"/>
                </a:lnTo>
                <a:lnTo>
                  <a:pt x="5043774" y="0"/>
                </a:lnTo>
                <a:lnTo>
                  <a:pt x="5043774" y="6858000"/>
                </a:lnTo>
                <a:lnTo>
                  <a:pt x="4980168" y="6858000"/>
                </a:lnTo>
                <a:lnTo>
                  <a:pt x="4786130" y="6858000"/>
                </a:lnTo>
                <a:lnTo>
                  <a:pt x="4617166" y="6858000"/>
                </a:lnTo>
                <a:lnTo>
                  <a:pt x="3552342" y="6858000"/>
                </a:lnTo>
                <a:lnTo>
                  <a:pt x="3379301" y="6858000"/>
                </a:lnTo>
                <a:lnTo>
                  <a:pt x="2759699" y="6858000"/>
                </a:lnTo>
                <a:lnTo>
                  <a:pt x="2542782" y="6858000"/>
                </a:lnTo>
                <a:lnTo>
                  <a:pt x="2429239" y="6780599"/>
                </a:lnTo>
                <a:cubicBezTo>
                  <a:pt x="2252641" y="6653108"/>
                  <a:pt x="2079285" y="6515397"/>
                  <a:pt x="1904328" y="6374814"/>
                </a:cubicBezTo>
                <a:cubicBezTo>
                  <a:pt x="943579" y="5602839"/>
                  <a:pt x="0" y="4969131"/>
                  <a:pt x="0" y="3621656"/>
                </a:cubicBezTo>
                <a:cubicBezTo>
                  <a:pt x="0" y="2093192"/>
                  <a:pt x="582912" y="754641"/>
                  <a:pt x="1626503" y="14997"/>
                </a:cubicBezTo>
                <a:close/>
              </a:path>
            </a:pathLst>
          </a:cu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Meiryo"/>
            </a:endParaRPr>
          </a:p>
        </p:txBody>
      </p:sp>
      <p:sp>
        <p:nvSpPr>
          <p:cNvPr id="19" name="Freeform: Shape 18">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022759" y="0"/>
            <a:ext cx="189729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p:cNvSpPr>
            <a:spLocks noGrp="1"/>
          </p:cNvSpPr>
          <p:nvPr>
            <p:ph type="title"/>
          </p:nvPr>
        </p:nvSpPr>
        <p:spPr>
          <a:xfrm>
            <a:off x="6035040" y="1045597"/>
            <a:ext cx="2725309" cy="1588422"/>
          </a:xfrm>
        </p:spPr>
        <p:txBody>
          <a:bodyPr anchor="b">
            <a:normAutofit/>
          </a:bodyPr>
          <a:lstStyle/>
          <a:p>
            <a:r>
              <a:rPr lang="en-GB" sz="3100"/>
              <a:t>United Nations &amp; SDGs</a:t>
            </a:r>
          </a:p>
        </p:txBody>
      </p:sp>
      <p:sp>
        <p:nvSpPr>
          <p:cNvPr id="3" name="Content Placeholder 2"/>
          <p:cNvSpPr>
            <a:spLocks noGrp="1"/>
          </p:cNvSpPr>
          <p:nvPr>
            <p:ph idx="1"/>
          </p:nvPr>
        </p:nvSpPr>
        <p:spPr>
          <a:xfrm>
            <a:off x="6035039" y="2722729"/>
            <a:ext cx="2725310" cy="2700062"/>
          </a:xfrm>
        </p:spPr>
        <p:txBody>
          <a:bodyPr>
            <a:normAutofit/>
          </a:bodyPr>
          <a:lstStyle/>
          <a:p>
            <a:endParaRPr lang="en-GB" sz="1700"/>
          </a:p>
          <a:p>
            <a:pPr>
              <a:defRPr sz="2000"/>
            </a:pPr>
            <a:r>
              <a:rPr lang="en-GB" sz="1700"/>
              <a:t>UN founded 1945 → now 193 member states.</a:t>
            </a:r>
          </a:p>
          <a:p>
            <a:pPr>
              <a:defRPr sz="2000"/>
            </a:pPr>
            <a:r>
              <a:rPr lang="en-GB" sz="1700"/>
              <a:t>17 goals, 169 targets, 230+ indicators.</a:t>
            </a:r>
          </a:p>
          <a:p>
            <a:pPr>
              <a:defRPr sz="2000"/>
            </a:pPr>
            <a:r>
              <a:rPr lang="en-GB" sz="1700"/>
              <a:t>Universal, integrated, inclusive ('leave no one behind').</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5" name="TextBox 2">
            <a:extLst>
              <a:ext uri="{FF2B5EF4-FFF2-40B4-BE49-F238E27FC236}">
                <a16:creationId xmlns:a16="http://schemas.microsoft.com/office/drawing/2014/main" id="{37A530FA-680A-1903-1C81-49BDD0E55D68}"/>
              </a:ext>
            </a:extLst>
          </p:cNvPr>
          <p:cNvGraphicFramePr/>
          <p:nvPr>
            <p:extLst>
              <p:ext uri="{D42A27DB-BD31-4B8C-83A1-F6EECF244321}">
                <p14:modId xmlns:p14="http://schemas.microsoft.com/office/powerpoint/2010/main" val="4116598235"/>
              </p:ext>
            </p:extLst>
          </p:nvPr>
        </p:nvGraphicFramePr>
        <p:xfrm>
          <a:off x="2400299" y="1286643"/>
          <a:ext cx="6543915" cy="53485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pSp>
        <p:nvGrpSpPr>
          <p:cNvPr id="4" name="Group 3">
            <a:extLst>
              <a:ext uri="{FF2B5EF4-FFF2-40B4-BE49-F238E27FC236}">
                <a16:creationId xmlns:a16="http://schemas.microsoft.com/office/drawing/2014/main" id="{AEBCBD1D-534C-EC11-CDE4-FC3F8D246ACF}"/>
              </a:ext>
            </a:extLst>
          </p:cNvPr>
          <p:cNvGrpSpPr/>
          <p:nvPr/>
        </p:nvGrpSpPr>
        <p:grpSpPr>
          <a:xfrm>
            <a:off x="145997" y="222837"/>
            <a:ext cx="8921163" cy="1014292"/>
            <a:chOff x="0" y="126302"/>
            <a:chExt cx="6381747" cy="516427"/>
          </a:xfrm>
        </p:grpSpPr>
        <p:sp>
          <p:nvSpPr>
            <p:cNvPr id="7" name="Rectangle: Rounded Corners 6">
              <a:extLst>
                <a:ext uri="{FF2B5EF4-FFF2-40B4-BE49-F238E27FC236}">
                  <a16:creationId xmlns:a16="http://schemas.microsoft.com/office/drawing/2014/main" id="{1EC6480D-014F-2C9B-68E6-6C7B7E20A6D5}"/>
                </a:ext>
              </a:extLst>
            </p:cNvPr>
            <p:cNvSpPr/>
            <p:nvPr/>
          </p:nvSpPr>
          <p:spPr>
            <a:xfrm>
              <a:off x="0" y="126302"/>
              <a:ext cx="6381747" cy="516427"/>
            </a:xfrm>
            <a:prstGeom prst="roundRect">
              <a:avLst/>
            </a:pr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a:lstStyle/>
            <a:p>
              <a:endParaRPr lang="en-GB"/>
            </a:p>
          </p:txBody>
        </p:sp>
        <p:sp>
          <p:nvSpPr>
            <p:cNvPr id="8" name="Rectangle: Rounded Corners 4">
              <a:extLst>
                <a:ext uri="{FF2B5EF4-FFF2-40B4-BE49-F238E27FC236}">
                  <a16:creationId xmlns:a16="http://schemas.microsoft.com/office/drawing/2014/main" id="{8FACC421-1EC9-B4DA-E613-648A4BA34DBE}"/>
                </a:ext>
              </a:extLst>
            </p:cNvPr>
            <p:cNvSpPr txBox="1"/>
            <p:nvPr/>
          </p:nvSpPr>
          <p:spPr>
            <a:xfrm>
              <a:off x="25210" y="151512"/>
              <a:ext cx="6331327" cy="466007"/>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3200" b="1" i="0" kern="1200"/>
                <a:t>SDG 3: Good Health and Wellbeing</a:t>
              </a:r>
              <a:r>
                <a:rPr lang="en-GB" sz="3200" b="0" i="0" kern="1200"/>
                <a:t> </a:t>
              </a:r>
              <a:endParaRPr lang="en-US" sz="3200" kern="1200"/>
            </a:p>
          </p:txBody>
        </p:sp>
      </p:grpSp>
      <p:sp>
        <p:nvSpPr>
          <p:cNvPr id="9" name="Rectangle: Rounded Corners 8">
            <a:extLst>
              <a:ext uri="{FF2B5EF4-FFF2-40B4-BE49-F238E27FC236}">
                <a16:creationId xmlns:a16="http://schemas.microsoft.com/office/drawing/2014/main" id="{C9AAF1F1-60FE-27D8-6506-1E8D8EF8C566}"/>
              </a:ext>
            </a:extLst>
          </p:cNvPr>
          <p:cNvSpPr/>
          <p:nvPr/>
        </p:nvSpPr>
        <p:spPr>
          <a:xfrm>
            <a:off x="181239" y="1453243"/>
            <a:ext cx="2009511" cy="5021036"/>
          </a:xfrm>
          <a:prstGeom prst="roundRect">
            <a:avLst/>
          </a:prstGeom>
          <a:solidFill>
            <a:schemeClr val="accent2"/>
          </a:solidFill>
        </p:spPr>
        <p:style>
          <a:lnRef idx="1">
            <a:schemeClr val="accent1"/>
          </a:lnRef>
          <a:fillRef idx="3">
            <a:schemeClr val="accent1"/>
          </a:fillRef>
          <a:effectRef idx="2">
            <a:schemeClr val="accent1"/>
          </a:effectRef>
          <a:fontRef idx="minor">
            <a:schemeClr val="lt1"/>
          </a:fontRef>
        </p:style>
        <p:txBody>
          <a:bodyPr rtlCol="0" anchor="ctr"/>
          <a:lstStyle/>
          <a:p>
            <a:pPr lvl="0"/>
            <a:r>
              <a:rPr lang="en-GB" sz="2800" b="1"/>
              <a:t>Aim:</a:t>
            </a:r>
          </a:p>
          <a:p>
            <a:pPr lvl="0"/>
            <a:endParaRPr lang="en-GB" sz="2800" b="1"/>
          </a:p>
          <a:p>
            <a:pPr lvl="0"/>
            <a:r>
              <a:rPr lang="en-GB" sz="2000" b="1"/>
              <a:t>“ensure healthy lives and promote wellbeing for all at all ages” (United Nations, 2015). </a:t>
            </a:r>
          </a:p>
          <a:p>
            <a:pPr lvl="0"/>
            <a:endParaRPr lang="en-US" sz="2000" b="1"/>
          </a:p>
        </p:txBody>
      </p:sp>
    </p:spTree>
    <p:extLst>
      <p:ext uri="{BB962C8B-B14F-4D97-AF65-F5344CB8AC3E}">
        <p14:creationId xmlns:p14="http://schemas.microsoft.com/office/powerpoint/2010/main" val="23746916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282117" y="-253670"/>
            <a:ext cx="137072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668730" y="422146"/>
            <a:ext cx="484026"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7532611" y="655140"/>
            <a:ext cx="515604"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7017482" y="0"/>
            <a:ext cx="2126518"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Isosceles Triangle 2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982258" y="6115501"/>
            <a:ext cx="1120884"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Isosceles Triangle 3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703060" y="6453143"/>
            <a:ext cx="611177"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59237818-08DD-586E-1DBC-8DF0F9ED3D9F}"/>
              </a:ext>
            </a:extLst>
          </p:cNvPr>
          <p:cNvSpPr txBox="1"/>
          <p:nvPr/>
        </p:nvSpPr>
        <p:spPr>
          <a:xfrm>
            <a:off x="179614" y="1144133"/>
            <a:ext cx="2532066" cy="3600986"/>
          </a:xfrm>
          <a:prstGeom prst="rect">
            <a:avLst/>
          </a:prstGeom>
          <a:noFill/>
        </p:spPr>
        <p:txBody>
          <a:bodyPr wrap="square" lIns="91440" tIns="45720" rIns="91440" bIns="45720" rtlCol="0" anchor="t">
            <a:spAutoFit/>
          </a:bodyPr>
          <a:lstStyle/>
          <a:p>
            <a:pPr>
              <a:spcAft>
                <a:spcPts val="600"/>
              </a:spcAft>
            </a:pPr>
            <a:r>
              <a:rPr lang="en-GB" sz="3600" b="1">
                <a:solidFill>
                  <a:srgbClr val="0F4761"/>
                </a:solidFill>
                <a:latin typeface="Aptos"/>
              </a:rPr>
              <a:t>UK Progress Towards SDG 3: </a:t>
            </a:r>
          </a:p>
          <a:p>
            <a:pPr>
              <a:spcAft>
                <a:spcPts val="600"/>
              </a:spcAft>
            </a:pPr>
            <a:r>
              <a:rPr lang="en-GB" sz="2800" b="1">
                <a:solidFill>
                  <a:schemeClr val="accent3">
                    <a:lumMod val="76000"/>
                  </a:schemeClr>
                </a:solidFill>
                <a:latin typeface="Aptos"/>
              </a:rPr>
              <a:t>Areas for improvement </a:t>
            </a:r>
          </a:p>
          <a:p>
            <a:pPr>
              <a:spcAft>
                <a:spcPts val="600"/>
              </a:spcAft>
            </a:pPr>
            <a:endParaRPr lang="en-GB">
              <a:solidFill>
                <a:srgbClr val="000000"/>
              </a:solidFill>
              <a:latin typeface="Calibri"/>
              <a:ea typeface="Calibri"/>
              <a:cs typeface="Calibri"/>
            </a:endParaRPr>
          </a:p>
        </p:txBody>
      </p:sp>
      <p:graphicFrame>
        <p:nvGraphicFramePr>
          <p:cNvPr id="8" name="TextBox 2">
            <a:extLst>
              <a:ext uri="{FF2B5EF4-FFF2-40B4-BE49-F238E27FC236}">
                <a16:creationId xmlns:a16="http://schemas.microsoft.com/office/drawing/2014/main" id="{09AA3B1F-2CEC-E8F5-70DE-9D4E01A1A4C2}"/>
              </a:ext>
            </a:extLst>
          </p:cNvPr>
          <p:cNvGraphicFramePr/>
          <p:nvPr>
            <p:extLst>
              <p:ext uri="{D42A27DB-BD31-4B8C-83A1-F6EECF244321}">
                <p14:modId xmlns:p14="http://schemas.microsoft.com/office/powerpoint/2010/main" val="4255596521"/>
              </p:ext>
            </p:extLst>
          </p:nvPr>
        </p:nvGraphicFramePr>
        <p:xfrm>
          <a:off x="2746612" y="180181"/>
          <a:ext cx="6229350" cy="62644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Arrow: Up 6">
            <a:extLst>
              <a:ext uri="{FF2B5EF4-FFF2-40B4-BE49-F238E27FC236}">
                <a16:creationId xmlns:a16="http://schemas.microsoft.com/office/drawing/2014/main" id="{E5AD9051-55D9-6622-7EA2-B91819FF1F9A}"/>
              </a:ext>
            </a:extLst>
          </p:cNvPr>
          <p:cNvSpPr/>
          <p:nvPr/>
        </p:nvSpPr>
        <p:spPr>
          <a:xfrm>
            <a:off x="7952014" y="4331153"/>
            <a:ext cx="391885" cy="334736"/>
          </a:xfrm>
          <a:prstGeom prst="upArrow">
            <a:avLst/>
          </a:prstGeom>
          <a:solidFill>
            <a:schemeClr val="accent5"/>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0098223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9143999"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6642" y="0"/>
            <a:ext cx="3047358"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783777" y="-3783778"/>
            <a:ext cx="1576446" cy="9144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28697" y="348865"/>
            <a:ext cx="7533018" cy="877729"/>
          </a:xfrm>
        </p:spPr>
        <p:txBody>
          <a:bodyPr anchor="ctr">
            <a:normAutofit/>
          </a:bodyPr>
          <a:lstStyle/>
          <a:p>
            <a:r>
              <a:rPr lang="en-GB" sz="3500">
                <a:solidFill>
                  <a:srgbClr val="FFFFFF"/>
                </a:solidFill>
              </a:rPr>
              <a:t>Theoretical Models</a:t>
            </a:r>
          </a:p>
        </p:txBody>
      </p:sp>
      <p:graphicFrame>
        <p:nvGraphicFramePr>
          <p:cNvPr id="5" name="Content Placeholder 2">
            <a:extLst>
              <a:ext uri="{FF2B5EF4-FFF2-40B4-BE49-F238E27FC236}">
                <a16:creationId xmlns:a16="http://schemas.microsoft.com/office/drawing/2014/main" id="{827D80C8-F042-47E6-1AD7-2BF1CD94CEC1}"/>
              </a:ext>
            </a:extLst>
          </p:cNvPr>
          <p:cNvGraphicFramePr>
            <a:graphicFrameLocks noGrp="1"/>
          </p:cNvGraphicFramePr>
          <p:nvPr>
            <p:ph idx="1"/>
            <p:extLst>
              <p:ext uri="{D42A27DB-BD31-4B8C-83A1-F6EECF244321}">
                <p14:modId xmlns:p14="http://schemas.microsoft.com/office/powerpoint/2010/main" val="94674502"/>
              </p:ext>
            </p:extLst>
          </p:nvPr>
        </p:nvGraphicFramePr>
        <p:xfrm>
          <a:off x="483042" y="1730829"/>
          <a:ext cx="8195871" cy="45745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EE8FE776-E0D4-8893-8C65-0952A4C95AEC}"/>
              </a:ext>
            </a:extLst>
          </p:cNvPr>
          <p:cNvSpPr txBox="1"/>
          <p:nvPr/>
        </p:nvSpPr>
        <p:spPr>
          <a:xfrm>
            <a:off x="5647000" y="6001380"/>
            <a:ext cx="3163258" cy="276999"/>
          </a:xfrm>
          <a:prstGeom prst="rect">
            <a:avLst/>
          </a:prstGeom>
          <a:noFill/>
        </p:spPr>
        <p:txBody>
          <a:bodyPr wrap="square" rtlCol="0">
            <a:spAutoFit/>
          </a:bodyPr>
          <a:lstStyle/>
          <a:p>
            <a:r>
              <a:rPr lang="en-GB" sz="1200"/>
              <a:t>(Dubos, 1965; Engel, 1977; Huber </a:t>
            </a:r>
            <a:r>
              <a:rPr lang="en-GB" sz="1200" i="1"/>
              <a:t>et al</a:t>
            </a:r>
            <a:r>
              <a:rPr lang="en-GB" sz="1200"/>
              <a:t>., 2011)</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9143999"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6642" y="0"/>
            <a:ext cx="3047358"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783777" y="-3783778"/>
            <a:ext cx="1576446" cy="9144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28697" y="348865"/>
            <a:ext cx="7533018" cy="877729"/>
          </a:xfrm>
        </p:spPr>
        <p:txBody>
          <a:bodyPr anchor="ctr">
            <a:normAutofit/>
          </a:bodyPr>
          <a:lstStyle/>
          <a:p>
            <a:r>
              <a:rPr lang="en-GB" sz="3500">
                <a:solidFill>
                  <a:srgbClr val="FFFFFF"/>
                </a:solidFill>
              </a:rPr>
              <a:t>Linking Theory to Policy</a:t>
            </a:r>
          </a:p>
        </p:txBody>
      </p:sp>
      <p:graphicFrame>
        <p:nvGraphicFramePr>
          <p:cNvPr id="7" name="Content Placeholder 2">
            <a:extLst>
              <a:ext uri="{FF2B5EF4-FFF2-40B4-BE49-F238E27FC236}">
                <a16:creationId xmlns:a16="http://schemas.microsoft.com/office/drawing/2014/main" id="{ACC04A2D-6056-F6E2-3551-0CE22B543765}"/>
              </a:ext>
            </a:extLst>
          </p:cNvPr>
          <p:cNvGraphicFramePr>
            <a:graphicFrameLocks noGrp="1"/>
          </p:cNvGraphicFramePr>
          <p:nvPr>
            <p:ph idx="1"/>
            <p:extLst>
              <p:ext uri="{D42A27DB-BD31-4B8C-83A1-F6EECF244321}">
                <p14:modId xmlns:p14="http://schemas.microsoft.com/office/powerpoint/2010/main" val="1145225375"/>
              </p:ext>
            </p:extLst>
          </p:nvPr>
        </p:nvGraphicFramePr>
        <p:xfrm>
          <a:off x="483042" y="2112579"/>
          <a:ext cx="8195871"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371E6A1-FE26-03B1-18E7-0727F938701E}"/>
              </a:ext>
            </a:extLst>
          </p:cNvPr>
          <p:cNvPicPr>
            <a:picLocks noChangeAspect="1"/>
          </p:cNvPicPr>
          <p:nvPr/>
        </p:nvPicPr>
        <p:blipFill>
          <a:blip r:embed="rId2"/>
          <a:stretch>
            <a:fillRect/>
          </a:stretch>
        </p:blipFill>
        <p:spPr>
          <a:xfrm>
            <a:off x="0" y="381000"/>
            <a:ext cx="9144000" cy="6096000"/>
          </a:xfrm>
          <a:prstGeom prst="rect">
            <a:avLst/>
          </a:prstGeom>
        </p:spPr>
      </p:pic>
    </p:spTree>
    <p:extLst>
      <p:ext uri="{BB962C8B-B14F-4D97-AF65-F5344CB8AC3E}">
        <p14:creationId xmlns:p14="http://schemas.microsoft.com/office/powerpoint/2010/main" val="8753281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9143999"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6642" y="0"/>
            <a:ext cx="3047358"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783777" y="-3783778"/>
            <a:ext cx="1576446" cy="9144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28697" y="348865"/>
            <a:ext cx="7533018" cy="877729"/>
          </a:xfrm>
        </p:spPr>
        <p:txBody>
          <a:bodyPr anchor="ctr">
            <a:normAutofit fontScale="90000"/>
          </a:bodyPr>
          <a:lstStyle/>
          <a:p>
            <a:r>
              <a:rPr lang="en-GB" sz="3500" dirty="0">
                <a:solidFill>
                  <a:srgbClr val="FFFFFF"/>
                </a:solidFill>
              </a:rPr>
              <a:t>Family Hubs &amp; Start for Life Programme: Health, Wellbeing and Sustainability in Action</a:t>
            </a:r>
            <a:endParaRPr lang="en-GB" sz="3500" dirty="0">
              <a:solidFill>
                <a:srgbClr val="FFFFFF"/>
              </a:solidFill>
              <a:ea typeface="Calibri"/>
              <a:cs typeface="Calibri"/>
            </a:endParaRPr>
          </a:p>
        </p:txBody>
      </p:sp>
      <p:graphicFrame>
        <p:nvGraphicFramePr>
          <p:cNvPr id="5" name="Content Placeholder 2">
            <a:extLst>
              <a:ext uri="{FF2B5EF4-FFF2-40B4-BE49-F238E27FC236}">
                <a16:creationId xmlns:a16="http://schemas.microsoft.com/office/drawing/2014/main" id="{5310DC88-7466-121E-8F1A-F4C8245CF019}"/>
              </a:ext>
            </a:extLst>
          </p:cNvPr>
          <p:cNvGraphicFramePr>
            <a:graphicFrameLocks noGrp="1"/>
          </p:cNvGraphicFramePr>
          <p:nvPr>
            <p:ph idx="1"/>
            <p:extLst>
              <p:ext uri="{D42A27DB-BD31-4B8C-83A1-F6EECF244321}">
                <p14:modId xmlns:p14="http://schemas.microsoft.com/office/powerpoint/2010/main" val="3793438859"/>
              </p:ext>
            </p:extLst>
          </p:nvPr>
        </p:nvGraphicFramePr>
        <p:xfrm>
          <a:off x="483042" y="2112579"/>
          <a:ext cx="8195871"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4FFBEE45-F140-49D5-85EA-C78C24340B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251D0C-C3F6-E818-A1B9-05F1FD85F944}"/>
              </a:ext>
            </a:extLst>
          </p:cNvPr>
          <p:cNvSpPr>
            <a:spLocks noGrp="1"/>
          </p:cNvSpPr>
          <p:nvPr>
            <p:ph type="title"/>
          </p:nvPr>
        </p:nvSpPr>
        <p:spPr>
          <a:xfrm>
            <a:off x="628650" y="365125"/>
            <a:ext cx="7886700" cy="1101961"/>
          </a:xfrm>
        </p:spPr>
        <p:txBody>
          <a:bodyPr vert="horz" lIns="91440" tIns="45720" rIns="91440" bIns="45720" rtlCol="0" anchor="ctr">
            <a:normAutofit/>
          </a:bodyPr>
          <a:lstStyle/>
          <a:p>
            <a:pPr marL="342900" indent="-342900" algn="l" defTabSz="914400">
              <a:lnSpc>
                <a:spcPct val="90000"/>
              </a:lnSpc>
            </a:pPr>
            <a:r>
              <a:rPr lang="en-US" sz="2400" b="1" kern="1200">
                <a:latin typeface="+mj-lt"/>
                <a:ea typeface="+mj-ea"/>
                <a:cs typeface="+mj-cs"/>
              </a:rPr>
              <a:t>How Family Hubs meet SDG 3: Good Health and Wellbeing</a:t>
            </a:r>
            <a:endParaRPr lang="en-US" sz="2400" kern="1200">
              <a:latin typeface="+mj-lt"/>
              <a:ea typeface="Calibri"/>
              <a:cs typeface="Calibri"/>
            </a:endParaRPr>
          </a:p>
          <a:p>
            <a:pPr marL="342900" indent="-342900" algn="l" defTabSz="914400">
              <a:lnSpc>
                <a:spcPct val="90000"/>
              </a:lnSpc>
            </a:pPr>
            <a:endParaRPr lang="en-US" sz="4500" i="1" kern="1200">
              <a:solidFill>
                <a:schemeClr val="tx1"/>
              </a:solidFill>
              <a:latin typeface="+mj-lt"/>
              <a:ea typeface="+mj-ea"/>
              <a:cs typeface="+mj-cs"/>
            </a:endParaRPr>
          </a:p>
        </p:txBody>
      </p:sp>
      <p:graphicFrame>
        <p:nvGraphicFramePr>
          <p:cNvPr id="37" name="Content Placeholder 2">
            <a:extLst>
              <a:ext uri="{FF2B5EF4-FFF2-40B4-BE49-F238E27FC236}">
                <a16:creationId xmlns:a16="http://schemas.microsoft.com/office/drawing/2014/main" id="{A8979A71-8793-3324-E3C5-00B105B82177}"/>
              </a:ext>
            </a:extLst>
          </p:cNvPr>
          <p:cNvGraphicFramePr>
            <a:graphicFrameLocks noGrp="1"/>
          </p:cNvGraphicFramePr>
          <p:nvPr>
            <p:ph idx="1"/>
            <p:extLst>
              <p:ext uri="{D42A27DB-BD31-4B8C-83A1-F6EECF244321}">
                <p14:modId xmlns:p14="http://schemas.microsoft.com/office/powerpoint/2010/main" val="2612749557"/>
              </p:ext>
            </p:extLst>
          </p:nvPr>
        </p:nvGraphicFramePr>
        <p:xfrm>
          <a:off x="256707" y="1279782"/>
          <a:ext cx="4707520" cy="49962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57" name="TextBox 4">
            <a:extLst>
              <a:ext uri="{FF2B5EF4-FFF2-40B4-BE49-F238E27FC236}">
                <a16:creationId xmlns:a16="http://schemas.microsoft.com/office/drawing/2014/main" id="{162CC72F-9B46-12BB-EC83-4E3064472A78}"/>
              </a:ext>
            </a:extLst>
          </p:cNvPr>
          <p:cNvGraphicFramePr/>
          <p:nvPr/>
        </p:nvGraphicFramePr>
        <p:xfrm>
          <a:off x="5078196" y="1279341"/>
          <a:ext cx="3693260" cy="4849745"/>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2609568356"/>
      </p:ext>
    </p:extLst>
  </p:cSld>
  <p:clrMapOvr>
    <a:overrideClrMapping bg1="lt1" tx1="dk1" bg2="lt2" tx2="dk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2" name="Rectangle 31">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143" y="0"/>
            <a:ext cx="9141714"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2">
            <a:extLst>
              <a:ext uri="{FF2B5EF4-FFF2-40B4-BE49-F238E27FC236}">
                <a16:creationId xmlns:a16="http://schemas.microsoft.com/office/drawing/2014/main" id="{8A2D5D1E-0A72-7D2D-BC6B-B07595E1F8FB}"/>
              </a:ext>
            </a:extLst>
          </p:cNvPr>
          <p:cNvPicPr>
            <a:picLocks noChangeAspect="1"/>
          </p:cNvPicPr>
          <p:nvPr/>
        </p:nvPicPr>
        <p:blipFill>
          <a:blip r:embed="rId2"/>
          <a:srcRect l="3522" r="7463" b="2"/>
          <a:stretch>
            <a:fillRect/>
          </a:stretch>
        </p:blipFill>
        <p:spPr>
          <a:xfrm>
            <a:off x="20" y="1282"/>
            <a:ext cx="9143980" cy="6856718"/>
          </a:xfrm>
          <a:prstGeom prst="rect">
            <a:avLst/>
          </a:prstGeom>
        </p:spPr>
      </p:pic>
    </p:spTree>
    <p:extLst>
      <p:ext uri="{BB962C8B-B14F-4D97-AF65-F5344CB8AC3E}">
        <p14:creationId xmlns:p14="http://schemas.microsoft.com/office/powerpoint/2010/main" val="33927076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
            <a:ext cx="9143997"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6086479"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86474" y="-1"/>
            <a:ext cx="3057523"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4512" y="-1"/>
            <a:ext cx="879948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19B628B1-1B45-D9BF-1B2D-14BC7CFAA283}"/>
              </a:ext>
            </a:extLst>
          </p:cNvPr>
          <p:cNvSpPr txBox="1"/>
          <p:nvPr/>
        </p:nvSpPr>
        <p:spPr>
          <a:xfrm>
            <a:off x="344512" y="1752601"/>
            <a:ext cx="8485163" cy="4476750"/>
          </a:xfrm>
          <a:prstGeom prst="rect">
            <a:avLst/>
          </a:prstGeom>
        </p:spPr>
        <p:txBody>
          <a:bodyPr vert="horz" lIns="91440" tIns="45720" rIns="91440" bIns="45720" rtlCol="0" anchor="ctr">
            <a:noAutofit/>
          </a:bodyPr>
          <a:lstStyle/>
          <a:p>
            <a:r>
              <a:rPr lang="en-GB"/>
              <a:t>Shows how </a:t>
            </a:r>
            <a:r>
              <a:rPr lang="en-GB" b="1"/>
              <a:t>personal, social, economic, and environmental</a:t>
            </a:r>
            <a:r>
              <a:rPr lang="en-GB"/>
              <a:t> factors shape health.</a:t>
            </a:r>
          </a:p>
          <a:p>
            <a:r>
              <a:rPr lang="en-GB"/>
              <a:t>Emphasises that health is influenced by more than individual choices.</a:t>
            </a:r>
          </a:p>
          <a:p>
            <a:endParaRPr lang="en-GB"/>
          </a:p>
          <a:p>
            <a:r>
              <a:rPr lang="en-GB" b="1"/>
              <a:t>Layers of Influence:</a:t>
            </a:r>
          </a:p>
          <a:p>
            <a:endParaRPr lang="en-GB"/>
          </a:p>
          <a:p>
            <a:r>
              <a:rPr lang="en-GB" b="1"/>
              <a:t>Individual factors:</a:t>
            </a:r>
            <a:r>
              <a:rPr lang="en-GB"/>
              <a:t> behaviours like diet, smoking, and exercise.</a:t>
            </a:r>
          </a:p>
          <a:p>
            <a:endParaRPr lang="en-GB"/>
          </a:p>
          <a:p>
            <a:r>
              <a:rPr lang="en-GB" b="1"/>
              <a:t>Social networks:</a:t>
            </a:r>
            <a:r>
              <a:rPr lang="en-GB"/>
              <a:t> family, friends, and community support.</a:t>
            </a:r>
          </a:p>
          <a:p>
            <a:endParaRPr lang="en-GB"/>
          </a:p>
          <a:p>
            <a:r>
              <a:rPr lang="en-GB" b="1"/>
              <a:t>Living &amp; working conditions:</a:t>
            </a:r>
            <a:r>
              <a:rPr lang="en-GB"/>
              <a:t> housing, education, employment, access to care.</a:t>
            </a:r>
          </a:p>
          <a:p>
            <a:endParaRPr lang="en-GB"/>
          </a:p>
          <a:p>
            <a:r>
              <a:rPr lang="en-GB" b="1"/>
              <a:t>Wider systems:</a:t>
            </a:r>
            <a:r>
              <a:rPr lang="en-GB"/>
              <a:t> social, cultural, economic, and environmental contexts.</a:t>
            </a:r>
          </a:p>
          <a:p>
            <a:endParaRPr lang="en-GB"/>
          </a:p>
          <a:p>
            <a:r>
              <a:rPr lang="en-GB" b="1" i="1"/>
              <a:t>Used to guide policy, teaching, and practice by identifying </a:t>
            </a:r>
          </a:p>
          <a:p>
            <a:r>
              <a:rPr lang="en-GB" b="1" i="1"/>
              <a:t>where interventions can reduce inequalities.</a:t>
            </a:r>
            <a:endParaRPr lang="en-GB" b="1"/>
          </a:p>
        </p:txBody>
      </p:sp>
      <p:sp>
        <p:nvSpPr>
          <p:cNvPr id="3" name="TextBox 2">
            <a:extLst>
              <a:ext uri="{FF2B5EF4-FFF2-40B4-BE49-F238E27FC236}">
                <a16:creationId xmlns:a16="http://schemas.microsoft.com/office/drawing/2014/main" id="{AA973559-E53D-66B1-055A-63A43E8447CD}"/>
              </a:ext>
            </a:extLst>
          </p:cNvPr>
          <p:cNvSpPr txBox="1"/>
          <p:nvPr/>
        </p:nvSpPr>
        <p:spPr>
          <a:xfrm>
            <a:off x="2286000" y="3244334"/>
            <a:ext cx="4572000" cy="369332"/>
          </a:xfrm>
          <a:prstGeom prst="rect">
            <a:avLst/>
          </a:prstGeom>
          <a:noFill/>
        </p:spPr>
        <p:txBody>
          <a:bodyPr wrap="square">
            <a:spAutoFit/>
          </a:bodyPr>
          <a:lstStyle/>
          <a:p>
            <a:endParaRPr lang="en-GB"/>
          </a:p>
        </p:txBody>
      </p:sp>
      <p:sp>
        <p:nvSpPr>
          <p:cNvPr id="5" name="TextBox 4">
            <a:extLst>
              <a:ext uri="{FF2B5EF4-FFF2-40B4-BE49-F238E27FC236}">
                <a16:creationId xmlns:a16="http://schemas.microsoft.com/office/drawing/2014/main" id="{C84B027C-EDF0-EC72-41FD-44DFCA7E2E69}"/>
              </a:ext>
            </a:extLst>
          </p:cNvPr>
          <p:cNvSpPr txBox="1"/>
          <p:nvPr/>
        </p:nvSpPr>
        <p:spPr>
          <a:xfrm>
            <a:off x="2286000" y="3244334"/>
            <a:ext cx="4572000" cy="369332"/>
          </a:xfrm>
          <a:prstGeom prst="rect">
            <a:avLst/>
          </a:prstGeom>
          <a:noFill/>
        </p:spPr>
        <p:txBody>
          <a:bodyPr wrap="square">
            <a:spAutoFit/>
          </a:bodyPr>
          <a:lstStyle/>
          <a:p>
            <a:endParaRPr lang="en-GB"/>
          </a:p>
        </p:txBody>
      </p:sp>
      <p:sp>
        <p:nvSpPr>
          <p:cNvPr id="9" name="TextBox 8">
            <a:extLst>
              <a:ext uri="{FF2B5EF4-FFF2-40B4-BE49-F238E27FC236}">
                <a16:creationId xmlns:a16="http://schemas.microsoft.com/office/drawing/2014/main" id="{15DC742E-6448-15B7-E923-1E062BB4721E}"/>
              </a:ext>
            </a:extLst>
          </p:cNvPr>
          <p:cNvSpPr txBox="1"/>
          <p:nvPr/>
        </p:nvSpPr>
        <p:spPr>
          <a:xfrm>
            <a:off x="858858" y="472204"/>
            <a:ext cx="7770792" cy="646331"/>
          </a:xfrm>
          <a:prstGeom prst="rect">
            <a:avLst/>
          </a:prstGeom>
          <a:noFill/>
        </p:spPr>
        <p:txBody>
          <a:bodyPr wrap="square">
            <a:spAutoFit/>
          </a:bodyPr>
          <a:lstStyle/>
          <a:p>
            <a:r>
              <a:rPr lang="en-GB" sz="3600" b="1">
                <a:solidFill>
                  <a:schemeClr val="bg1"/>
                </a:solidFill>
                <a:latin typeface="+mn-lt"/>
              </a:rPr>
              <a:t>Dahlgren and Whitehead Model (1991)</a:t>
            </a:r>
            <a:endParaRPr lang="en-GB" sz="3600">
              <a:solidFill>
                <a:schemeClr val="bg1"/>
              </a:solidFill>
            </a:endParaRPr>
          </a:p>
        </p:txBody>
      </p:sp>
      <p:pic>
        <p:nvPicPr>
          <p:cNvPr id="10" name="Content Placeholder 3">
            <a:extLst>
              <a:ext uri="{FF2B5EF4-FFF2-40B4-BE49-F238E27FC236}">
                <a16:creationId xmlns:a16="http://schemas.microsoft.com/office/drawing/2014/main" id="{330854E7-4669-F2C4-23EC-7D2DF07DF895}"/>
              </a:ext>
            </a:extLst>
          </p:cNvPr>
          <p:cNvPicPr>
            <a:picLocks noChangeAspect="1"/>
          </p:cNvPicPr>
          <p:nvPr/>
        </p:nvPicPr>
        <p:blipFill>
          <a:blip r:embed="rId2"/>
          <a:srcRect b="4229"/>
          <a:stretch/>
        </p:blipFill>
        <p:spPr>
          <a:xfrm>
            <a:off x="6276975" y="5204317"/>
            <a:ext cx="2371725" cy="1211123"/>
          </a:xfrm>
          <a:prstGeom prst="rect">
            <a:avLst/>
          </a:prstGeom>
          <a:effectLst/>
        </p:spPr>
      </p:pic>
    </p:spTree>
    <p:extLst>
      <p:ext uri="{BB962C8B-B14F-4D97-AF65-F5344CB8AC3E}">
        <p14:creationId xmlns:p14="http://schemas.microsoft.com/office/powerpoint/2010/main" val="31483946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3669A3D-1764-66C6-2553-7200FC82DB76}"/>
            </a:ext>
          </a:extLst>
        </p:cNvPr>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143" y="0"/>
            <a:ext cx="9141714"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2">
            <a:extLst>
              <a:ext uri="{FF2B5EF4-FFF2-40B4-BE49-F238E27FC236}">
                <a16:creationId xmlns:a16="http://schemas.microsoft.com/office/drawing/2014/main" id="{61E29CC2-69E1-C4CC-3BA9-979FF6C04CDF}"/>
              </a:ext>
            </a:extLst>
          </p:cNvPr>
          <p:cNvPicPr>
            <a:picLocks noChangeAspect="1"/>
          </p:cNvPicPr>
          <p:nvPr/>
        </p:nvPicPr>
        <p:blipFill>
          <a:blip r:embed="rId2"/>
          <a:srcRect l="6215" r="4770" b="2"/>
          <a:stretch>
            <a:fillRect/>
          </a:stretch>
        </p:blipFill>
        <p:spPr>
          <a:xfrm>
            <a:off x="20" y="1282"/>
            <a:ext cx="9143980" cy="6856718"/>
          </a:xfrm>
          <a:prstGeom prst="rect">
            <a:avLst/>
          </a:prstGeom>
        </p:spPr>
      </p:pic>
    </p:spTree>
    <p:extLst>
      <p:ext uri="{BB962C8B-B14F-4D97-AF65-F5344CB8AC3E}">
        <p14:creationId xmlns:p14="http://schemas.microsoft.com/office/powerpoint/2010/main" val="6908733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t>Policies Tackling Health Inequalities in the UK</a:t>
            </a:r>
          </a:p>
        </p:txBody>
      </p:sp>
      <p:graphicFrame>
        <p:nvGraphicFramePr>
          <p:cNvPr id="3" name="Table 2"/>
          <p:cNvGraphicFramePr>
            <a:graphicFrameLocks noGrp="1"/>
          </p:cNvGraphicFramePr>
          <p:nvPr>
            <p:extLst>
              <p:ext uri="{D42A27DB-BD31-4B8C-83A1-F6EECF244321}">
                <p14:modId xmlns:p14="http://schemas.microsoft.com/office/powerpoint/2010/main" val="2691595106"/>
              </p:ext>
            </p:extLst>
          </p:nvPr>
        </p:nvGraphicFramePr>
        <p:xfrm>
          <a:off x="650082" y="1534886"/>
          <a:ext cx="7808130" cy="5160837"/>
        </p:xfrm>
        <a:graphic>
          <a:graphicData uri="http://schemas.openxmlformats.org/drawingml/2006/table">
            <a:tbl>
              <a:tblPr firstRow="1" bandRow="1">
                <a:tableStyleId>{5C22544A-7EE6-4342-B048-85BDC9FD1C3A}</a:tableStyleId>
              </a:tblPr>
              <a:tblGrid>
                <a:gridCol w="2186623">
                  <a:extLst>
                    <a:ext uri="{9D8B030D-6E8A-4147-A177-3AD203B41FA5}">
                      <a16:colId xmlns:a16="http://schemas.microsoft.com/office/drawing/2014/main" val="20000"/>
                    </a:ext>
                  </a:extLst>
                </a:gridCol>
                <a:gridCol w="2594542">
                  <a:extLst>
                    <a:ext uri="{9D8B030D-6E8A-4147-A177-3AD203B41FA5}">
                      <a16:colId xmlns:a16="http://schemas.microsoft.com/office/drawing/2014/main" val="20001"/>
                    </a:ext>
                  </a:extLst>
                </a:gridCol>
                <a:gridCol w="3026965">
                  <a:extLst>
                    <a:ext uri="{9D8B030D-6E8A-4147-A177-3AD203B41FA5}">
                      <a16:colId xmlns:a16="http://schemas.microsoft.com/office/drawing/2014/main" val="20002"/>
                    </a:ext>
                  </a:extLst>
                </a:gridCol>
              </a:tblGrid>
              <a:tr h="850251">
                <a:tc>
                  <a:txBody>
                    <a:bodyPr/>
                    <a:lstStyle/>
                    <a:p>
                      <a:pPr algn="ctr"/>
                      <a:r>
                        <a:rPr sz="2800" b="0">
                          <a:solidFill>
                            <a:srgbClr val="FFFFFF"/>
                          </a:solidFill>
                        </a:rPr>
                        <a:t>Policy</a:t>
                      </a:r>
                    </a:p>
                  </a:txBody>
                  <a:tcPr marL="68580" marR="68580" marT="34290" marB="34290">
                    <a:solidFill>
                      <a:srgbClr val="003366"/>
                    </a:solidFill>
                  </a:tcPr>
                </a:tc>
                <a:tc>
                  <a:txBody>
                    <a:bodyPr/>
                    <a:lstStyle/>
                    <a:p>
                      <a:pPr algn="ctr"/>
                      <a:r>
                        <a:rPr sz="2800" b="0">
                          <a:solidFill>
                            <a:srgbClr val="FFFFFF"/>
                          </a:solidFill>
                        </a:rPr>
                        <a:t>Purpose</a:t>
                      </a:r>
                    </a:p>
                  </a:txBody>
                  <a:tcPr marL="68580" marR="68580" marT="34290" marB="34290">
                    <a:solidFill>
                      <a:srgbClr val="003366"/>
                    </a:solidFill>
                  </a:tcPr>
                </a:tc>
                <a:tc>
                  <a:txBody>
                    <a:bodyPr/>
                    <a:lstStyle/>
                    <a:p>
                      <a:pPr algn="ctr"/>
                      <a:r>
                        <a:rPr sz="2800" b="0">
                          <a:solidFill>
                            <a:srgbClr val="FFFFFF"/>
                          </a:solidFill>
                        </a:rPr>
                        <a:t>Example in Action</a:t>
                      </a:r>
                    </a:p>
                  </a:txBody>
                  <a:tcPr marL="68580" marR="68580" marT="34290" marB="34290">
                    <a:solidFill>
                      <a:srgbClr val="003366"/>
                    </a:solidFill>
                  </a:tcPr>
                </a:tc>
                <a:extLst>
                  <a:ext uri="{0D108BD9-81ED-4DB2-BD59-A6C34878D82A}">
                    <a16:rowId xmlns:a16="http://schemas.microsoft.com/office/drawing/2014/main" val="10000"/>
                  </a:ext>
                </a:extLst>
              </a:tr>
              <a:tr h="1196652">
                <a:tc>
                  <a:txBody>
                    <a:bodyPr/>
                    <a:lstStyle/>
                    <a:p>
                      <a:r>
                        <a:rPr sz="1400"/>
                        <a:t>Marmot Review (2010 &amp; 2020 update)</a:t>
                      </a:r>
                    </a:p>
                  </a:txBody>
                  <a:tcPr marL="68580" marR="68580" marT="34290" marB="34290">
                    <a:solidFill>
                      <a:srgbClr val="CCE5FF"/>
                    </a:solidFill>
                  </a:tcPr>
                </a:tc>
                <a:tc>
                  <a:txBody>
                    <a:bodyPr/>
                    <a:lstStyle/>
                    <a:p>
                      <a:r>
                        <a:rPr sz="1400"/>
                        <a:t>Highlights health inequalities and calls for action on social determinants (housing, education, income). Introduces the principle of “proportionate universalism.”</a:t>
                      </a:r>
                    </a:p>
                  </a:txBody>
                  <a:tcPr marL="68580" marR="68580" marT="34290" marB="34290">
                    <a:solidFill>
                      <a:srgbClr val="CCE5FF"/>
                    </a:solidFill>
                  </a:tcPr>
                </a:tc>
                <a:tc>
                  <a:txBody>
                    <a:bodyPr/>
                    <a:lstStyle/>
                    <a:p>
                      <a:r>
                        <a:rPr lang="en-GB" sz="1400"/>
                        <a:t>Local authority early years programs; 2020 update showed widening gaps in life expectancy in deprived areas.</a:t>
                      </a:r>
                    </a:p>
                  </a:txBody>
                  <a:tcPr marL="68580" marR="68580" marT="34290" marB="34290">
                    <a:solidFill>
                      <a:srgbClr val="CCE5FF"/>
                    </a:solidFill>
                  </a:tcPr>
                </a:tc>
                <a:extLst>
                  <a:ext uri="{0D108BD9-81ED-4DB2-BD59-A6C34878D82A}">
                    <a16:rowId xmlns:a16="http://schemas.microsoft.com/office/drawing/2014/main" val="10001"/>
                  </a:ext>
                </a:extLst>
              </a:tr>
              <a:tr h="976215">
                <a:tc>
                  <a:txBody>
                    <a:bodyPr/>
                    <a:lstStyle/>
                    <a:p>
                      <a:r>
                        <a:rPr sz="1400"/>
                        <a:t>NHS Long Term Plan (2019)</a:t>
                      </a:r>
                    </a:p>
                  </a:txBody>
                  <a:tcPr marL="68580" marR="68580" marT="34290" marB="34290">
                    <a:solidFill>
                      <a:srgbClr val="CCFFE5"/>
                    </a:solidFill>
                  </a:tcPr>
                </a:tc>
                <a:tc>
                  <a:txBody>
                    <a:bodyPr/>
                    <a:lstStyle/>
                    <a:p>
                      <a:r>
                        <a:rPr lang="en-GB" sz="1400"/>
                        <a:t>10-year NHS strategy focusing on prevention, early intervention, </a:t>
                      </a:r>
                      <a:r>
                        <a:rPr lang="en-GB" sz="1400" err="1"/>
                        <a:t>personalised</a:t>
                      </a:r>
                      <a:r>
                        <a:rPr lang="en-GB" sz="1400"/>
                        <a:t> care, and reducing health inequalities.</a:t>
                      </a:r>
                    </a:p>
                  </a:txBody>
                  <a:tcPr marL="68580" marR="68580" marT="34290" marB="34290">
                    <a:solidFill>
                      <a:srgbClr val="CCFFE5"/>
                    </a:solidFill>
                  </a:tcPr>
                </a:tc>
                <a:tc>
                  <a:txBody>
                    <a:bodyPr/>
                    <a:lstStyle/>
                    <a:p>
                      <a:r>
                        <a:rPr lang="en-GB" sz="1400"/>
                        <a:t>Diabetes Prevention Program; smoking cessation support for pregnant women; expansion of children’s mental health services.</a:t>
                      </a:r>
                    </a:p>
                  </a:txBody>
                  <a:tcPr marL="68580" marR="68580" marT="34290" marB="34290">
                    <a:solidFill>
                      <a:srgbClr val="CCFFE5"/>
                    </a:solidFill>
                  </a:tcPr>
                </a:tc>
                <a:extLst>
                  <a:ext uri="{0D108BD9-81ED-4DB2-BD59-A6C34878D82A}">
                    <a16:rowId xmlns:a16="http://schemas.microsoft.com/office/drawing/2014/main" val="10002"/>
                  </a:ext>
                </a:extLst>
              </a:tr>
              <a:tr h="850251">
                <a:tc>
                  <a:txBody>
                    <a:bodyPr/>
                    <a:lstStyle/>
                    <a:p>
                      <a:r>
                        <a:rPr sz="1400"/>
                        <a:t>Public Health Outcomes Framework (PHOF)</a:t>
                      </a:r>
                    </a:p>
                  </a:txBody>
                  <a:tcPr marL="68580" marR="68580" marT="34290" marB="34290">
                    <a:solidFill>
                      <a:srgbClr val="FFE5CC"/>
                    </a:solidFill>
                  </a:tcPr>
                </a:tc>
                <a:tc>
                  <a:txBody>
                    <a:bodyPr/>
                    <a:lstStyle/>
                    <a:p>
                      <a:r>
                        <a:rPr sz="1400"/>
                        <a:t>Provides indicators to measure and track progress on health outcomes and inequalities.</a:t>
                      </a:r>
                    </a:p>
                  </a:txBody>
                  <a:tcPr marL="68580" marR="68580" marT="34290" marB="34290">
                    <a:solidFill>
                      <a:srgbClr val="FFE5CC"/>
                    </a:solidFill>
                  </a:tcPr>
                </a:tc>
                <a:tc>
                  <a:txBody>
                    <a:bodyPr/>
                    <a:lstStyle/>
                    <a:p>
                      <a:r>
                        <a:rPr sz="1400"/>
                        <a:t>Local councils using PHOF data to target smoking cessation in deprived areas or improve vaccination uptake.</a:t>
                      </a:r>
                    </a:p>
                  </a:txBody>
                  <a:tcPr marL="68580" marR="68580" marT="34290" marB="34290">
                    <a:solidFill>
                      <a:srgbClr val="FFE5CC"/>
                    </a:solidFill>
                  </a:tcPr>
                </a:tc>
                <a:extLst>
                  <a:ext uri="{0D108BD9-81ED-4DB2-BD59-A6C34878D82A}">
                    <a16:rowId xmlns:a16="http://schemas.microsoft.com/office/drawing/2014/main" val="10003"/>
                  </a:ext>
                </a:extLst>
              </a:tr>
              <a:tr h="976215">
                <a:tc>
                  <a:txBody>
                    <a:bodyPr/>
                    <a:lstStyle/>
                    <a:p>
                      <a:r>
                        <a:rPr sz="1400"/>
                        <a:t>NICE Guidelines</a:t>
                      </a:r>
                    </a:p>
                  </a:txBody>
                  <a:tcPr marL="68580" marR="68580" marT="34290" marB="34290">
                    <a:solidFill>
                      <a:srgbClr val="E5CCFF"/>
                    </a:solidFill>
                  </a:tcPr>
                </a:tc>
                <a:tc>
                  <a:txBody>
                    <a:bodyPr/>
                    <a:lstStyle/>
                    <a:p>
                      <a:r>
                        <a:rPr sz="1400"/>
                        <a:t>Evidence-based recommendations on health, social care, and public health, including social determinants of health.</a:t>
                      </a:r>
                    </a:p>
                  </a:txBody>
                  <a:tcPr marL="68580" marR="68580" marT="34290" marB="34290">
                    <a:solidFill>
                      <a:srgbClr val="E5CCFF"/>
                    </a:solidFill>
                  </a:tcPr>
                </a:tc>
                <a:tc>
                  <a:txBody>
                    <a:bodyPr/>
                    <a:lstStyle/>
                    <a:p>
                      <a:r>
                        <a:rPr sz="1400"/>
                        <a:t>NG90: promoting active travel &amp; walkable towns; PH49: </a:t>
                      </a:r>
                      <a:r>
                        <a:rPr sz="1400" err="1"/>
                        <a:t>behaviour</a:t>
                      </a:r>
                      <a:r>
                        <a:rPr sz="1400"/>
                        <a:t> change guidance; NG70: tackling air pollution.</a:t>
                      </a:r>
                    </a:p>
                  </a:txBody>
                  <a:tcPr marL="68580" marR="68580" marT="34290" marB="34290">
                    <a:solidFill>
                      <a:srgbClr val="E5CCFF"/>
                    </a:solidFill>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428969787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B5B423A-57CC-4C58-AA26-8E2E862B03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3912768" cy="3994777"/>
          </a:xfrm>
          <a:custGeom>
            <a:avLst/>
            <a:gdLst>
              <a:gd name="connsiteX0" fmla="*/ 1945461 w 5217023"/>
              <a:gd name="connsiteY0" fmla="*/ 3787398 h 3994777"/>
              <a:gd name="connsiteX1" fmla="*/ 1942113 w 5217023"/>
              <a:gd name="connsiteY1" fmla="*/ 3790053 h 3994777"/>
              <a:gd name="connsiteX2" fmla="*/ 1946982 w 5217023"/>
              <a:gd name="connsiteY2" fmla="*/ 3787990 h 3994777"/>
              <a:gd name="connsiteX3" fmla="*/ 1945461 w 5217023"/>
              <a:gd name="connsiteY3" fmla="*/ 3787398 h 3994777"/>
              <a:gd name="connsiteX4" fmla="*/ 0 w 5217023"/>
              <a:gd name="connsiteY4" fmla="*/ 0 h 3994777"/>
              <a:gd name="connsiteX5" fmla="*/ 5030958 w 5217023"/>
              <a:gd name="connsiteY5" fmla="*/ 0 h 3994777"/>
              <a:gd name="connsiteX6" fmla="*/ 5046198 w 5217023"/>
              <a:gd name="connsiteY6" fmla="*/ 153449 h 3994777"/>
              <a:gd name="connsiteX7" fmla="*/ 5055729 w 5217023"/>
              <a:gd name="connsiteY7" fmla="*/ 415828 h 3994777"/>
              <a:gd name="connsiteX8" fmla="*/ 4735242 w 5217023"/>
              <a:gd name="connsiteY8" fmla="*/ 1867130 h 3994777"/>
              <a:gd name="connsiteX9" fmla="*/ 3907395 w 5217023"/>
              <a:gd name="connsiteY9" fmla="*/ 2938441 h 3994777"/>
              <a:gd name="connsiteX10" fmla="*/ 3946497 w 5217023"/>
              <a:gd name="connsiteY10" fmla="*/ 2908567 h 3994777"/>
              <a:gd name="connsiteX11" fmla="*/ 4585421 w 5217023"/>
              <a:gd name="connsiteY11" fmla="*/ 2188401 h 3994777"/>
              <a:gd name="connsiteX12" fmla="*/ 5142585 w 5217023"/>
              <a:gd name="connsiteY12" fmla="*/ 276891 h 3994777"/>
              <a:gd name="connsiteX13" fmla="*/ 5121833 w 5217023"/>
              <a:gd name="connsiteY13" fmla="*/ 30208 h 3994777"/>
              <a:gd name="connsiteX14" fmla="*/ 5116229 w 5217023"/>
              <a:gd name="connsiteY14" fmla="*/ 0 h 3994777"/>
              <a:gd name="connsiteX15" fmla="*/ 5184724 w 5217023"/>
              <a:gd name="connsiteY15" fmla="*/ 0 h 3994777"/>
              <a:gd name="connsiteX16" fmla="*/ 5196265 w 5217023"/>
              <a:gd name="connsiteY16" fmla="*/ 66113 h 3994777"/>
              <a:gd name="connsiteX17" fmla="*/ 5058603 w 5217023"/>
              <a:gd name="connsiteY17" fmla="*/ 1368242 h 3994777"/>
              <a:gd name="connsiteX18" fmla="*/ 4096624 w 5217023"/>
              <a:gd name="connsiteY18" fmla="*/ 2870829 h 3994777"/>
              <a:gd name="connsiteX19" fmla="*/ 3833203 w 5217023"/>
              <a:gd name="connsiteY19" fmla="*/ 3092190 h 3994777"/>
              <a:gd name="connsiteX20" fmla="*/ 3536509 w 5217023"/>
              <a:gd name="connsiteY20" fmla="*/ 3297128 h 3994777"/>
              <a:gd name="connsiteX21" fmla="*/ 3148966 w 5217023"/>
              <a:gd name="connsiteY21" fmla="*/ 3485478 h 3994777"/>
              <a:gd name="connsiteX22" fmla="*/ 1860557 w 5217023"/>
              <a:gd name="connsiteY22" fmla="*/ 3880910 h 3994777"/>
              <a:gd name="connsiteX23" fmla="*/ 573715 w 5217023"/>
              <a:gd name="connsiteY23" fmla="*/ 3983764 h 3994777"/>
              <a:gd name="connsiteX24" fmla="*/ 108410 w 5217023"/>
              <a:gd name="connsiteY24" fmla="*/ 3908816 h 3994777"/>
              <a:gd name="connsiteX25" fmla="*/ 0 w 5217023"/>
              <a:gd name="connsiteY25" fmla="*/ 3876793 h 3994777"/>
              <a:gd name="connsiteX26" fmla="*/ 0 w 5217023"/>
              <a:gd name="connsiteY26" fmla="*/ 3802912 h 3994777"/>
              <a:gd name="connsiteX27" fmla="*/ 36975 w 5217023"/>
              <a:gd name="connsiteY27" fmla="*/ 3815954 h 3994777"/>
              <a:gd name="connsiteX28" fmla="*/ 561628 w 5217023"/>
              <a:gd name="connsiteY28" fmla="*/ 3912655 h 3994777"/>
              <a:gd name="connsiteX29" fmla="*/ 1683086 w 5217023"/>
              <a:gd name="connsiteY29" fmla="*/ 3844334 h 3994777"/>
              <a:gd name="connsiteX30" fmla="*/ 1806023 w 5217023"/>
              <a:gd name="connsiteY30" fmla="*/ 3820992 h 3994777"/>
              <a:gd name="connsiteX31" fmla="*/ 1921817 w 5217023"/>
              <a:gd name="connsiteY31" fmla="*/ 3795747 h 3994777"/>
              <a:gd name="connsiteX32" fmla="*/ 1243689 w 5217023"/>
              <a:gd name="connsiteY32" fmla="*/ 3846539 h 3994777"/>
              <a:gd name="connsiteX33" fmla="*/ 62875 w 5217023"/>
              <a:gd name="connsiteY33" fmla="*/ 3668143 h 3994777"/>
              <a:gd name="connsiteX34" fmla="*/ 0 w 5217023"/>
              <a:gd name="connsiteY34" fmla="*/ 3644185 h 3994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5217023" h="3994777">
                <a:moveTo>
                  <a:pt x="1945461" y="3787398"/>
                </a:moveTo>
                <a:lnTo>
                  <a:pt x="1942113" y="3790053"/>
                </a:lnTo>
                <a:lnTo>
                  <a:pt x="1946982" y="3787990"/>
                </a:lnTo>
                <a:cubicBezTo>
                  <a:pt x="1946982" y="3787990"/>
                  <a:pt x="1946379" y="3787019"/>
                  <a:pt x="1945461" y="3787398"/>
                </a:cubicBezTo>
                <a:close/>
                <a:moveTo>
                  <a:pt x="0" y="0"/>
                </a:moveTo>
                <a:lnTo>
                  <a:pt x="5030958" y="0"/>
                </a:lnTo>
                <a:lnTo>
                  <a:pt x="5046198" y="153449"/>
                </a:lnTo>
                <a:cubicBezTo>
                  <a:pt x="5052189" y="240558"/>
                  <a:pt x="5055458" y="328007"/>
                  <a:pt x="5055729" y="415828"/>
                </a:cubicBezTo>
                <a:cubicBezTo>
                  <a:pt x="5057604" y="923672"/>
                  <a:pt x="4959210" y="1409054"/>
                  <a:pt x="4735242" y="1867130"/>
                </a:cubicBezTo>
                <a:cubicBezTo>
                  <a:pt x="4533284" y="2280198"/>
                  <a:pt x="4248921" y="2629330"/>
                  <a:pt x="3907395" y="2938441"/>
                </a:cubicBezTo>
                <a:cubicBezTo>
                  <a:pt x="3922498" y="2931535"/>
                  <a:pt x="3935859" y="2921330"/>
                  <a:pt x="3946497" y="2908567"/>
                </a:cubicBezTo>
                <a:cubicBezTo>
                  <a:pt x="4193494" y="2700987"/>
                  <a:pt x="4408756" y="2458364"/>
                  <a:pt x="4585421" y="2188401"/>
                </a:cubicBezTo>
                <a:cubicBezTo>
                  <a:pt x="4967641" y="1608533"/>
                  <a:pt x="5169304" y="975361"/>
                  <a:pt x="5142585" y="276891"/>
                </a:cubicBezTo>
                <a:cubicBezTo>
                  <a:pt x="5139764" y="194215"/>
                  <a:pt x="5132824" y="111888"/>
                  <a:pt x="5121833" y="30208"/>
                </a:cubicBezTo>
                <a:lnTo>
                  <a:pt x="5116229" y="0"/>
                </a:lnTo>
                <a:lnTo>
                  <a:pt x="5184724" y="0"/>
                </a:lnTo>
                <a:lnTo>
                  <a:pt x="5196265" y="66113"/>
                </a:lnTo>
                <a:cubicBezTo>
                  <a:pt x="5249921" y="496647"/>
                  <a:pt x="5197997" y="931171"/>
                  <a:pt x="5058603" y="1368242"/>
                </a:cubicBezTo>
                <a:cubicBezTo>
                  <a:pt x="4872414" y="1953929"/>
                  <a:pt x="4544298" y="2451351"/>
                  <a:pt x="4096624" y="2870829"/>
                </a:cubicBezTo>
                <a:cubicBezTo>
                  <a:pt x="4012832" y="2949426"/>
                  <a:pt x="3924415" y="3022439"/>
                  <a:pt x="3833203" y="3092190"/>
                </a:cubicBezTo>
                <a:cubicBezTo>
                  <a:pt x="3741992" y="3161943"/>
                  <a:pt x="3648667" y="3225510"/>
                  <a:pt x="3536509" y="3297128"/>
                </a:cubicBezTo>
                <a:cubicBezTo>
                  <a:pt x="3427215" y="3372735"/>
                  <a:pt x="3288598" y="3430233"/>
                  <a:pt x="3148966" y="3485478"/>
                </a:cubicBezTo>
                <a:cubicBezTo>
                  <a:pt x="2729930" y="3651299"/>
                  <a:pt x="2302194" y="3788890"/>
                  <a:pt x="1860557" y="3880910"/>
                </a:cubicBezTo>
                <a:cubicBezTo>
                  <a:pt x="1435974" y="3969444"/>
                  <a:pt x="1008052" y="4017957"/>
                  <a:pt x="573715" y="3983764"/>
                </a:cubicBezTo>
                <a:cubicBezTo>
                  <a:pt x="415134" y="3971300"/>
                  <a:pt x="259585" y="3947743"/>
                  <a:pt x="108410" y="3908816"/>
                </a:cubicBezTo>
                <a:lnTo>
                  <a:pt x="0" y="3876793"/>
                </a:lnTo>
                <a:lnTo>
                  <a:pt x="0" y="3802912"/>
                </a:lnTo>
                <a:lnTo>
                  <a:pt x="36975" y="3815954"/>
                </a:lnTo>
                <a:cubicBezTo>
                  <a:pt x="206404" y="3867475"/>
                  <a:pt x="382020" y="3897326"/>
                  <a:pt x="561628" y="3912655"/>
                </a:cubicBezTo>
                <a:cubicBezTo>
                  <a:pt x="938583" y="3944832"/>
                  <a:pt x="1311814" y="3910697"/>
                  <a:pt x="1683086" y="3844334"/>
                </a:cubicBezTo>
                <a:cubicBezTo>
                  <a:pt x="1724123" y="3837151"/>
                  <a:pt x="1765097" y="3829374"/>
                  <a:pt x="1806023" y="3820992"/>
                </a:cubicBezTo>
                <a:cubicBezTo>
                  <a:pt x="1844740" y="3813079"/>
                  <a:pt x="1883218" y="3804161"/>
                  <a:pt x="1921817" y="3795747"/>
                </a:cubicBezTo>
                <a:cubicBezTo>
                  <a:pt x="1697011" y="3826435"/>
                  <a:pt x="1470551" y="3843387"/>
                  <a:pt x="1243689" y="3846539"/>
                </a:cubicBezTo>
                <a:cubicBezTo>
                  <a:pt x="839058" y="3849054"/>
                  <a:pt x="443424" y="3800206"/>
                  <a:pt x="62875" y="3668143"/>
                </a:cubicBezTo>
                <a:lnTo>
                  <a:pt x="0" y="364418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628650" y="673770"/>
            <a:ext cx="2415246" cy="2027227"/>
          </a:xfrm>
        </p:spPr>
        <p:txBody>
          <a:bodyPr anchor="t">
            <a:normAutofit/>
          </a:bodyPr>
          <a:lstStyle/>
          <a:p>
            <a:r>
              <a:rPr lang="en-GB" sz="4700">
                <a:solidFill>
                  <a:srgbClr val="FFFFFF"/>
                </a:solidFill>
              </a:rPr>
              <a:t>Equity &amp; Access</a:t>
            </a:r>
          </a:p>
        </p:txBody>
      </p:sp>
      <p:graphicFrame>
        <p:nvGraphicFramePr>
          <p:cNvPr id="5" name="Content Placeholder 2">
            <a:extLst>
              <a:ext uri="{FF2B5EF4-FFF2-40B4-BE49-F238E27FC236}">
                <a16:creationId xmlns:a16="http://schemas.microsoft.com/office/drawing/2014/main" id="{8D55539F-1616-8CAD-4600-ADF11B3E34F4}"/>
              </a:ext>
            </a:extLst>
          </p:cNvPr>
          <p:cNvGraphicFramePr>
            <a:graphicFrameLocks noGrp="1"/>
          </p:cNvGraphicFramePr>
          <p:nvPr>
            <p:ph idx="1"/>
            <p:extLst>
              <p:ext uri="{D42A27DB-BD31-4B8C-83A1-F6EECF244321}">
                <p14:modId xmlns:p14="http://schemas.microsoft.com/office/powerpoint/2010/main" val="2542790675"/>
              </p:ext>
            </p:extLst>
          </p:nvPr>
        </p:nvGraphicFramePr>
        <p:xfrm>
          <a:off x="4157004" y="541606"/>
          <a:ext cx="4358346" cy="56782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Conclusion</a:t>
            </a:r>
          </a:p>
        </p:txBody>
      </p:sp>
      <p:graphicFrame>
        <p:nvGraphicFramePr>
          <p:cNvPr id="7" name="Content Placeholder 2">
            <a:extLst>
              <a:ext uri="{FF2B5EF4-FFF2-40B4-BE49-F238E27FC236}">
                <a16:creationId xmlns:a16="http://schemas.microsoft.com/office/drawing/2014/main" id="{775807DE-6B9D-ABFE-3FDF-3F2B11113E54}"/>
              </a:ext>
            </a:extLst>
          </p:cNvPr>
          <p:cNvGraphicFramePr>
            <a:graphicFrameLocks noGrp="1"/>
          </p:cNvGraphicFramePr>
          <p:nvPr>
            <p:ph idx="1"/>
          </p:nvPr>
        </p:nvGraphicFramePr>
        <p:xfrm>
          <a:off x="457200" y="1600200"/>
          <a:ext cx="8229600" cy="4525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a:p>
            <a:pPr algn="ctr"/>
            <a:endParaRPr lang="en-US" dirty="0">
              <a:ea typeface="Calibri"/>
              <a:cs typeface="Calibri"/>
            </a:endParaRPr>
          </a:p>
          <a:p>
            <a:pPr algn="ctr"/>
            <a:endParaRPr lang="en-US" dirty="0">
              <a:ea typeface="Calibri"/>
              <a:cs typeface="Calibri"/>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
            <a:ext cx="9143997"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6086479"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86474" y="-1"/>
            <a:ext cx="3057523"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4512" y="-1"/>
            <a:ext cx="879948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28699" y="294538"/>
            <a:ext cx="7421963" cy="1033669"/>
          </a:xfrm>
        </p:spPr>
        <p:txBody>
          <a:bodyPr>
            <a:normAutofit/>
          </a:bodyPr>
          <a:lstStyle/>
          <a:p>
            <a:r>
              <a:rPr lang="en-GB" sz="3500">
                <a:solidFill>
                  <a:srgbClr val="FFFFFF"/>
                </a:solidFill>
              </a:rPr>
              <a:t>References</a:t>
            </a:r>
          </a:p>
        </p:txBody>
      </p:sp>
      <p:sp>
        <p:nvSpPr>
          <p:cNvPr id="3" name="Content Placeholder 2"/>
          <p:cNvSpPr>
            <a:spLocks noGrp="1"/>
          </p:cNvSpPr>
          <p:nvPr>
            <p:ph idx="1"/>
          </p:nvPr>
        </p:nvSpPr>
        <p:spPr>
          <a:xfrm>
            <a:off x="1028699" y="1715083"/>
            <a:ext cx="7293023" cy="4597757"/>
          </a:xfrm>
        </p:spPr>
        <p:txBody>
          <a:bodyPr anchor="ctr">
            <a:normAutofit fontScale="70000" lnSpcReduction="20000"/>
          </a:bodyPr>
          <a:lstStyle/>
          <a:p>
            <a:pPr marL="0" indent="0">
              <a:lnSpc>
                <a:spcPct val="90000"/>
              </a:lnSpc>
              <a:buNone/>
            </a:pPr>
            <a:r>
              <a:rPr lang="en-GB" sz="1300" dirty="0"/>
              <a:t>Bolton, D. and Gillett, G. (2019). </a:t>
            </a:r>
            <a:r>
              <a:rPr lang="en-GB" sz="1300" i="1" dirty="0"/>
              <a:t>The Biopsychosocial Model 40 Years On</a:t>
            </a:r>
            <a:r>
              <a:rPr lang="en-GB" sz="1300" dirty="0"/>
              <a:t>. [online] </a:t>
            </a:r>
            <a:r>
              <a:rPr lang="en-GB" sz="1300" i="1" dirty="0"/>
              <a:t>www.ncbi.nlm.nih.gov</a:t>
            </a:r>
            <a:r>
              <a:rPr lang="en-GB" sz="1300" dirty="0"/>
              <a:t>. Palgrave Pivot. Available at: https://www.ncbi.nlm.nih.gov/books/NBK552030/.</a:t>
            </a:r>
            <a:endParaRPr lang="en-GB" sz="1300">
              <a:ea typeface="Calibri"/>
              <a:cs typeface="Calibri"/>
            </a:endParaRPr>
          </a:p>
          <a:p>
            <a:pPr marL="0" indent="0">
              <a:lnSpc>
                <a:spcPct val="90000"/>
              </a:lnSpc>
              <a:buNone/>
            </a:pPr>
            <a:endParaRPr lang="en-GB" sz="1300"/>
          </a:p>
          <a:p>
            <a:pPr marL="0" indent="0">
              <a:lnSpc>
                <a:spcPct val="90000"/>
              </a:lnSpc>
              <a:buNone/>
              <a:defRPr sz="2000"/>
            </a:pPr>
            <a:r>
              <a:rPr lang="en-GB" sz="1300" dirty="0"/>
              <a:t>Brundtland Commission (1987) Our Common Future Available at :https://www.brundtland.co.za/other-publication/brundtland-report-1987-our-common-future/ (Accessed: 1 October 2025).</a:t>
            </a:r>
            <a:endParaRPr lang="en-GB" sz="1300" dirty="0">
              <a:ea typeface="Calibri"/>
              <a:cs typeface="Calibri"/>
            </a:endParaRPr>
          </a:p>
          <a:p>
            <a:pPr marL="0" indent="0">
              <a:lnSpc>
                <a:spcPct val="90000"/>
              </a:lnSpc>
              <a:buNone/>
              <a:defRPr sz="2000"/>
            </a:pPr>
            <a:endParaRPr lang="en-GB" sz="1300"/>
          </a:p>
          <a:p>
            <a:pPr marL="0" indent="0">
              <a:lnSpc>
                <a:spcPct val="90000"/>
              </a:lnSpc>
              <a:buNone/>
              <a:defRPr sz="2000"/>
            </a:pPr>
            <a:r>
              <a:rPr lang="en-GB" sz="1300" kern="100" dirty="0">
                <a:ea typeface="DengXian"/>
                <a:cs typeface="Arial"/>
              </a:rPr>
              <a:t>Dahlgren, G. and Whitehead, M. (1991) </a:t>
            </a:r>
            <a:r>
              <a:rPr lang="en-GB" sz="1300" i="1" kern="100" dirty="0">
                <a:ea typeface="DengXian"/>
                <a:cs typeface="Arial"/>
              </a:rPr>
              <a:t>Policies and strategies to promote social equity in health</a:t>
            </a:r>
            <a:r>
              <a:rPr lang="en-GB" sz="1300" kern="100" dirty="0">
                <a:ea typeface="DengXian"/>
                <a:cs typeface="Arial"/>
              </a:rPr>
              <a:t>. Stockholm: Institute for Futures Studies. Available at: </a:t>
            </a:r>
            <a:r>
              <a:rPr lang="en-GB" sz="1300" u="sng" kern="100" dirty="0">
                <a:ea typeface="DengXian"/>
                <a:cs typeface="Arial"/>
                <a:hlinkClick r:id="rId2"/>
              </a:rPr>
              <a:t>https://www.gov.uk/government/publications/health-profile-for-england/chapter-6-social-determinants-of-health</a:t>
            </a:r>
            <a:r>
              <a:rPr lang="en-GB" sz="1300" kern="100" dirty="0">
                <a:ea typeface="DengXian"/>
                <a:cs typeface="Arial"/>
              </a:rPr>
              <a:t> (Accessed: 3  20ctober25).</a:t>
            </a:r>
            <a:endParaRPr lang="en-GB" sz="1300" kern="100">
              <a:ea typeface="DengXian"/>
              <a:cs typeface="Arial"/>
            </a:endParaRPr>
          </a:p>
          <a:p>
            <a:pPr marL="0" indent="0">
              <a:lnSpc>
                <a:spcPct val="90000"/>
              </a:lnSpc>
              <a:buNone/>
              <a:defRPr sz="2000"/>
            </a:pPr>
            <a:endParaRPr lang="en-GB" sz="1300" kern="100" dirty="0">
              <a:ea typeface="DengXian"/>
              <a:cs typeface="Arial"/>
            </a:endParaRPr>
          </a:p>
          <a:p>
            <a:pPr defTabSz="914400">
              <a:buNone/>
            </a:pPr>
            <a:r>
              <a:rPr lang="en-GB" sz="1300" kern="100" dirty="0">
                <a:ea typeface="Calibri"/>
                <a:cs typeface="Calibri"/>
              </a:rPr>
              <a:t>Department for Education (2025). </a:t>
            </a:r>
            <a:r>
              <a:rPr lang="en-GB" sz="1300" i="1" kern="100" dirty="0">
                <a:ea typeface="Calibri"/>
                <a:cs typeface="Calibri"/>
              </a:rPr>
              <a:t>Family Hubs and Start for Life programme: local authority guide 2025 to </a:t>
            </a:r>
            <a:endParaRPr lang="en-GB" sz="1300" dirty="0">
              <a:ea typeface="Calibri"/>
              <a:cs typeface="Calibri"/>
            </a:endParaRPr>
          </a:p>
          <a:p>
            <a:pPr defTabSz="914400">
              <a:buNone/>
            </a:pPr>
            <a:r>
              <a:rPr lang="en-GB" sz="1300" i="1" kern="100" dirty="0">
                <a:ea typeface="Calibri"/>
                <a:cs typeface="Calibri"/>
              </a:rPr>
              <a:t>2026</a:t>
            </a:r>
            <a:r>
              <a:rPr lang="en-GB" sz="1300" kern="100" dirty="0">
                <a:ea typeface="Calibri"/>
                <a:cs typeface="Calibri"/>
              </a:rPr>
              <a:t>. [online] GOV.UK. Available at: </a:t>
            </a:r>
            <a:r>
              <a:rPr lang="en-GB" sz="1300" kern="100" dirty="0">
                <a:ea typeface="Calibri"/>
                <a:cs typeface="Calibri"/>
                <a:hlinkClick r:id="rId3"/>
              </a:rPr>
              <a:t>https://www.gov.uk/government/publications/family-hubs-and-start-for-life-programme-local-authority-guide-2025-</a:t>
            </a:r>
            <a:endParaRPr lang="en-GB" sz="1300" dirty="0">
              <a:ea typeface="Calibri"/>
              <a:cs typeface="Calibri"/>
            </a:endParaRPr>
          </a:p>
          <a:p>
            <a:pPr defTabSz="914400">
              <a:buNone/>
            </a:pPr>
            <a:r>
              <a:rPr lang="en-GB" sz="1300" kern="100" dirty="0">
                <a:ea typeface="Calibri"/>
                <a:cs typeface="Calibri"/>
                <a:hlinkClick r:id="rId3"/>
              </a:rPr>
              <a:t>to-2026</a:t>
            </a:r>
            <a:r>
              <a:rPr lang="en-GB" sz="1300" kern="100" dirty="0">
                <a:ea typeface="Calibri"/>
                <a:cs typeface="Calibri"/>
              </a:rPr>
              <a:t>. (Accessed 29 September 25)</a:t>
            </a:r>
            <a:endParaRPr lang="en-GB" sz="1300" dirty="0">
              <a:ea typeface="Calibri"/>
              <a:cs typeface="Calibri"/>
            </a:endParaRPr>
          </a:p>
          <a:p>
            <a:pPr defTabSz="914400">
              <a:buNone/>
            </a:pPr>
            <a:r>
              <a:rPr lang="en-GB" sz="1300" kern="100" dirty="0">
                <a:ea typeface="Calibri"/>
                <a:cs typeface="Calibri"/>
              </a:rPr>
              <a:t>‌</a:t>
            </a:r>
            <a:endParaRPr lang="en-GB" sz="1300">
              <a:ea typeface="Calibri"/>
              <a:cs typeface="Calibri"/>
            </a:endParaRPr>
          </a:p>
          <a:p>
            <a:pPr marL="0" indent="0" defTabSz="914400">
              <a:lnSpc>
                <a:spcPct val="90000"/>
              </a:lnSpc>
              <a:buNone/>
            </a:pPr>
            <a:endParaRPr lang="en-GB" sz="1300">
              <a:ea typeface="Calibri"/>
              <a:cs typeface="Calibri"/>
            </a:endParaRPr>
          </a:p>
          <a:p>
            <a:pPr marL="0" lvl="0" indent="0" defTabSz="914400" eaLnBrk="0" fontAlgn="base" hangingPunct="0">
              <a:lnSpc>
                <a:spcPct val="90000"/>
              </a:lnSpc>
              <a:spcBef>
                <a:spcPct val="0"/>
              </a:spcBef>
              <a:spcAft>
                <a:spcPct val="0"/>
              </a:spcAft>
              <a:buNone/>
            </a:pPr>
            <a:r>
              <a:rPr lang="en-GB" altLang="en-US" sz="1300" dirty="0"/>
              <a:t>Dodge, R., Daly, A.P., Huyton, J. and Sanders, L.D. (2012) 'The challenge of defining wellbeing', </a:t>
            </a:r>
            <a:r>
              <a:rPr lang="en-GB" altLang="en-US" sz="1300" i="1" dirty="0"/>
              <a:t>International Journal of Wellbeing</a:t>
            </a:r>
            <a:r>
              <a:rPr lang="en-GB" altLang="en-US" sz="1300" dirty="0"/>
              <a:t>, 2(3), pp. 222–235. Available at: </a:t>
            </a:r>
            <a:r>
              <a:rPr lang="en-GB" sz="1300" dirty="0"/>
              <a:t>doi:10.5502/ijw.v2i3.4 </a:t>
            </a:r>
            <a:br>
              <a:rPr lang="en-GB" sz="1300" dirty="0"/>
            </a:br>
            <a:endParaRPr lang="en-GB" sz="1300"/>
          </a:p>
          <a:p>
            <a:pPr marL="0" lvl="0" indent="0" defTabSz="914400" eaLnBrk="0" fontAlgn="base" hangingPunct="0">
              <a:lnSpc>
                <a:spcPct val="90000"/>
              </a:lnSpc>
              <a:spcBef>
                <a:spcPct val="0"/>
              </a:spcBef>
              <a:spcAft>
                <a:spcPct val="0"/>
              </a:spcAft>
              <a:buNone/>
            </a:pPr>
            <a:r>
              <a:rPr lang="en-GB" altLang="en-US" sz="1300" dirty="0"/>
              <a:t>Dubos, R. (1965) </a:t>
            </a:r>
            <a:r>
              <a:rPr lang="en-GB" altLang="en-US" sz="1300" i="1" dirty="0"/>
              <a:t>Man Adapting</a:t>
            </a:r>
            <a:r>
              <a:rPr lang="en-GB" altLang="en-US" sz="1300" dirty="0"/>
              <a:t>. New Haven: Yale University Press.</a:t>
            </a:r>
            <a:endParaRPr lang="en-GB" altLang="en-US" sz="1300" dirty="0">
              <a:ea typeface="Calibri"/>
              <a:cs typeface="Calibri"/>
            </a:endParaRPr>
          </a:p>
          <a:p>
            <a:pPr marL="0" lvl="0" indent="0" defTabSz="914400" eaLnBrk="0" fontAlgn="base" hangingPunct="0">
              <a:lnSpc>
                <a:spcPct val="90000"/>
              </a:lnSpc>
              <a:spcBef>
                <a:spcPct val="0"/>
              </a:spcBef>
              <a:spcAft>
                <a:spcPct val="0"/>
              </a:spcAft>
              <a:buNone/>
            </a:pPr>
            <a:endParaRPr lang="en-GB" sz="1300"/>
          </a:p>
          <a:p>
            <a:pPr marL="0" indent="0">
              <a:buNone/>
            </a:pPr>
            <a:r>
              <a:rPr lang="en-GB" sz="1300" dirty="0"/>
              <a:t>Dudley.gov.uk. (2019). </a:t>
            </a:r>
            <a:r>
              <a:rPr lang="en-GB" sz="1300" i="1" dirty="0"/>
              <a:t>Family hubs</a:t>
            </a:r>
            <a:r>
              <a:rPr lang="en-GB" sz="1300" dirty="0"/>
              <a:t>. [online] Available at: </a:t>
            </a:r>
            <a:r>
              <a:rPr lang="en-GB" sz="1300" dirty="0">
                <a:hlinkClick r:id="rId4"/>
              </a:rPr>
              <a:t>https://www.dudley.gov.uk/residents/early-years-and-childcare/dudley-family-hub-network/</a:t>
            </a:r>
            <a:r>
              <a:rPr lang="en-GB" sz="1300" dirty="0"/>
              <a:t>.</a:t>
            </a:r>
            <a:endParaRPr lang="en-GB" sz="1300" dirty="0">
              <a:ea typeface="Calibri"/>
              <a:cs typeface="Calibri"/>
            </a:endParaRPr>
          </a:p>
          <a:p>
            <a:pPr marL="0" indent="0">
              <a:buNone/>
              <a:defRPr sz="2000"/>
            </a:pPr>
            <a:endParaRPr lang="en-GB" sz="1300" dirty="0">
              <a:ea typeface="Calibri"/>
              <a:cs typeface="Calibri"/>
            </a:endParaRPr>
          </a:p>
          <a:p>
            <a:pPr>
              <a:buNone/>
            </a:pPr>
            <a:r>
              <a:rPr lang="en-GB" sz="1300" dirty="0">
                <a:ea typeface="Calibri"/>
                <a:cs typeface="Calibri"/>
              </a:rPr>
              <a:t>Family hub model framework 2025-26 Family Hubs and Start for Life programme guide The Family Hubs and Start for Life programme is jointly overseen </a:t>
            </a:r>
          </a:p>
          <a:p>
            <a:pPr>
              <a:buNone/>
            </a:pPr>
            <a:r>
              <a:rPr lang="en-GB" sz="1300" dirty="0">
                <a:ea typeface="Calibri"/>
                <a:cs typeface="Calibri"/>
              </a:rPr>
              <a:t>by the Department of Health and Social Care and the Department for Education. 2. (2025). Available at: </a:t>
            </a:r>
          </a:p>
          <a:p>
            <a:pPr>
              <a:buNone/>
            </a:pPr>
            <a:r>
              <a:rPr lang="en-GB" sz="1300" dirty="0">
                <a:ea typeface="Calibri"/>
                <a:cs typeface="Calibri"/>
                <a:hlinkClick r:id="rId5"/>
              </a:rPr>
              <a:t>https://assets.publishing.service.gov.uk/media/67cacd883f8b61c757fa0018/Family_Hubs_Model_Framework_2025-2026.pdf</a:t>
            </a:r>
            <a:r>
              <a:rPr lang="en-GB" sz="1300" dirty="0">
                <a:ea typeface="Calibri"/>
                <a:cs typeface="Calibri"/>
              </a:rPr>
              <a:t>. (Accessed 29 September </a:t>
            </a:r>
          </a:p>
          <a:p>
            <a:pPr>
              <a:buNone/>
            </a:pPr>
            <a:r>
              <a:rPr lang="en-GB" sz="1300">
                <a:ea typeface="Calibri"/>
                <a:cs typeface="Calibri"/>
              </a:rPr>
              <a:t>25)</a:t>
            </a:r>
            <a:endParaRPr lang="en-GB"/>
          </a:p>
          <a:p>
            <a:pPr marL="0" indent="0">
              <a:lnSpc>
                <a:spcPct val="90000"/>
              </a:lnSpc>
              <a:buNone/>
            </a:pPr>
            <a:endParaRPr lang="en-GB" sz="1300">
              <a:ea typeface="Calibri"/>
              <a:cs typeface="Calibri"/>
            </a:endParaRPr>
          </a:p>
          <a:p>
            <a:pPr>
              <a:buNone/>
            </a:pPr>
            <a:r>
              <a:rPr lang="en-GB" sz="1300" dirty="0">
                <a:ea typeface="Calibri"/>
                <a:cs typeface="Calibri"/>
              </a:rPr>
              <a:t>Family Hubs and Start for Life programme guide 2025-26 The Family Hubs and Start for Life Programme is jointly overseen by the Department of Health </a:t>
            </a:r>
          </a:p>
          <a:p>
            <a:pPr>
              <a:buNone/>
            </a:pPr>
            <a:r>
              <a:rPr lang="en-GB" sz="1300" dirty="0">
                <a:ea typeface="Calibri"/>
                <a:cs typeface="Calibri"/>
              </a:rPr>
              <a:t>and Social Care and the Department for Education. 2. (2025). Available at: </a:t>
            </a:r>
          </a:p>
          <a:p>
            <a:pPr>
              <a:buNone/>
            </a:pPr>
            <a:r>
              <a:rPr lang="en-GB" sz="1300" dirty="0">
                <a:ea typeface="Calibri"/>
                <a:cs typeface="Calibri"/>
                <a:hlinkClick r:id="rId6"/>
              </a:rPr>
              <a:t>https://assets.publishing.service.gov.uk/media/67cacd6ba175f08d198d80c1/Family_Hubs_and_Start_forLife_programme_guide_2025-26.pdf</a:t>
            </a:r>
            <a:r>
              <a:rPr lang="en-GB" sz="1300" dirty="0">
                <a:ea typeface="Calibri"/>
                <a:cs typeface="Calibri"/>
              </a:rPr>
              <a:t>. (Accessed </a:t>
            </a:r>
          </a:p>
          <a:p>
            <a:pPr>
              <a:buNone/>
            </a:pPr>
            <a:r>
              <a:rPr lang="en-GB" sz="1300" dirty="0">
                <a:ea typeface="Calibri"/>
                <a:cs typeface="Calibri"/>
              </a:rPr>
              <a:t>29 September 25)</a:t>
            </a:r>
            <a:endParaRPr lang="en-GB" dirty="0"/>
          </a:p>
          <a:p>
            <a:pPr>
              <a:buNone/>
            </a:pPr>
            <a:r>
              <a:rPr lang="en-GB" sz="1300" dirty="0">
                <a:ea typeface="Calibri"/>
                <a:cs typeface="Calibri"/>
              </a:rPr>
              <a:t>‌</a:t>
            </a:r>
            <a:endParaRPr lang="en-GB" dirty="0"/>
          </a:p>
          <a:p>
            <a:pPr marL="0" indent="0">
              <a:lnSpc>
                <a:spcPct val="90000"/>
              </a:lnSpc>
              <a:buNone/>
            </a:pPr>
            <a:endParaRPr lang="en-GB" sz="1300" dirty="0">
              <a:ea typeface="Calibri"/>
              <a:cs typeface="Calibri"/>
            </a:endParaRPr>
          </a:p>
          <a:p>
            <a:pPr marL="0" indent="0">
              <a:lnSpc>
                <a:spcPct val="90000"/>
              </a:lnSpc>
              <a:buNone/>
            </a:pPr>
            <a:endParaRPr lang="en-GB" sz="1300" dirty="0">
              <a:ea typeface="Calibri"/>
              <a:cs typeface="Calibri"/>
            </a:endParaRPr>
          </a:p>
          <a:p>
            <a:pPr marL="0" indent="0">
              <a:lnSpc>
                <a:spcPct val="90000"/>
              </a:lnSpc>
              <a:buNone/>
            </a:pPr>
            <a:endParaRPr lang="en-GB" sz="1300"/>
          </a:p>
          <a:p>
            <a:pPr marL="0" indent="0">
              <a:lnSpc>
                <a:spcPct val="90000"/>
              </a:lnSpc>
              <a:buNone/>
              <a:defRPr sz="2000"/>
            </a:pPr>
            <a:endParaRPr lang="en-GB" sz="130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9877684-917E-446C-271B-6D4812890321}"/>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
            <a:ext cx="9143997"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6086479"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86474" y="-1"/>
            <a:ext cx="3057523"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4512" y="-1"/>
            <a:ext cx="879948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BF21A2-ECB7-06E2-8F32-F1656A88F1C0}"/>
              </a:ext>
            </a:extLst>
          </p:cNvPr>
          <p:cNvSpPr>
            <a:spLocks noGrp="1"/>
          </p:cNvSpPr>
          <p:nvPr>
            <p:ph type="title"/>
          </p:nvPr>
        </p:nvSpPr>
        <p:spPr>
          <a:xfrm>
            <a:off x="1028699" y="294538"/>
            <a:ext cx="7421963" cy="1033669"/>
          </a:xfrm>
        </p:spPr>
        <p:txBody>
          <a:bodyPr>
            <a:normAutofit/>
          </a:bodyPr>
          <a:lstStyle/>
          <a:p>
            <a:r>
              <a:rPr lang="en-GB" sz="3500">
                <a:solidFill>
                  <a:srgbClr val="FFFFFF"/>
                </a:solidFill>
              </a:rPr>
              <a:t>References</a:t>
            </a:r>
          </a:p>
        </p:txBody>
      </p:sp>
      <p:sp>
        <p:nvSpPr>
          <p:cNvPr id="3" name="Content Placeholder 2">
            <a:extLst>
              <a:ext uri="{FF2B5EF4-FFF2-40B4-BE49-F238E27FC236}">
                <a16:creationId xmlns:a16="http://schemas.microsoft.com/office/drawing/2014/main" id="{129CE34C-13FE-5D53-B1F6-48004A63C76E}"/>
              </a:ext>
            </a:extLst>
          </p:cNvPr>
          <p:cNvSpPr>
            <a:spLocks noGrp="1"/>
          </p:cNvSpPr>
          <p:nvPr>
            <p:ph idx="1"/>
          </p:nvPr>
        </p:nvSpPr>
        <p:spPr>
          <a:xfrm>
            <a:off x="1028699" y="2016640"/>
            <a:ext cx="7293023" cy="3984915"/>
          </a:xfrm>
        </p:spPr>
        <p:txBody>
          <a:bodyPr anchor="ctr">
            <a:normAutofit fontScale="92500" lnSpcReduction="10000"/>
          </a:bodyPr>
          <a:lstStyle/>
          <a:p>
            <a:pPr marL="0" indent="0">
              <a:lnSpc>
                <a:spcPct val="90000"/>
              </a:lnSpc>
              <a:buNone/>
              <a:defRPr sz="2000"/>
            </a:pPr>
            <a:r>
              <a:rPr lang="en-GB" sz="1000" kern="100" dirty="0">
                <a:ea typeface="Calibri"/>
                <a:cs typeface="Calibri"/>
              </a:rPr>
              <a:t>Genaqua.org. (2025). Available at: https://www.genaqua.org/uploads/UN_SDG/SDG_Logo.jpg [Accessed 2 Oct. 2025].</a:t>
            </a:r>
            <a:endParaRPr lang="en-US" sz="2000" dirty="0">
              <a:ea typeface="Calibri"/>
              <a:cs typeface="Calibri"/>
            </a:endParaRPr>
          </a:p>
          <a:p>
            <a:pPr marL="0" indent="0">
              <a:lnSpc>
                <a:spcPct val="90000"/>
              </a:lnSpc>
              <a:buNone/>
              <a:defRPr sz="2000"/>
            </a:pPr>
            <a:endParaRPr lang="en-GB" sz="1200" kern="100" dirty="0">
              <a:ea typeface="DengXian"/>
              <a:cs typeface="Arial"/>
            </a:endParaRPr>
          </a:p>
          <a:p>
            <a:pPr marL="0" indent="0">
              <a:lnSpc>
                <a:spcPct val="90000"/>
              </a:lnSpc>
              <a:buNone/>
              <a:defRPr sz="2000"/>
            </a:pPr>
            <a:r>
              <a:rPr lang="en-GB" sz="1200" kern="100" dirty="0">
                <a:ea typeface="DengXian"/>
                <a:cs typeface="Arial"/>
              </a:rPr>
              <a:t>Gov.UK (2025) </a:t>
            </a:r>
            <a:r>
              <a:rPr lang="en-GB" sz="1200" i="1" kern="100" dirty="0">
                <a:ea typeface="DengXian"/>
                <a:cs typeface="Arial"/>
              </a:rPr>
              <a:t>Public Health Outcomes Framework </a:t>
            </a:r>
            <a:r>
              <a:rPr lang="en-GB" sz="1200" kern="100" dirty="0">
                <a:ea typeface="DengXian"/>
                <a:cs typeface="Arial"/>
              </a:rPr>
              <a:t>Available at: </a:t>
            </a:r>
            <a:r>
              <a:rPr lang="en-GB" sz="1200" u="sng" kern="100" dirty="0">
                <a:ea typeface="DengXian"/>
                <a:cs typeface="Arial"/>
                <a:hlinkClick r:id="rId2"/>
              </a:rPr>
              <a:t>Public Health Outcomes Framework - GOV.UK</a:t>
            </a:r>
            <a:r>
              <a:rPr lang="en-GB" sz="1200" kern="100" dirty="0">
                <a:ea typeface="DengXian"/>
                <a:cs typeface="Arial"/>
              </a:rPr>
              <a:t> (Accessed: 3 May 2025).</a:t>
            </a:r>
            <a:endParaRPr lang="en-US">
              <a:ea typeface="Calibri"/>
              <a:cs typeface="Calibri"/>
            </a:endParaRPr>
          </a:p>
          <a:p>
            <a:pPr marL="0" lvl="0" indent="0" defTabSz="914400" eaLnBrk="0" fontAlgn="base" hangingPunct="0">
              <a:lnSpc>
                <a:spcPct val="90000"/>
              </a:lnSpc>
              <a:spcBef>
                <a:spcPct val="0"/>
              </a:spcBef>
              <a:spcAft>
                <a:spcPct val="0"/>
              </a:spcAft>
              <a:buNone/>
            </a:pPr>
            <a:endParaRPr lang="en-US" altLang="en-US" sz="1200"/>
          </a:p>
          <a:p>
            <a:pPr marL="0" indent="0" defTabSz="914400" eaLnBrk="0" fontAlgn="base" hangingPunct="0">
              <a:lnSpc>
                <a:spcPct val="90000"/>
              </a:lnSpc>
              <a:spcBef>
                <a:spcPct val="0"/>
              </a:spcBef>
              <a:spcAft>
                <a:spcPct val="0"/>
              </a:spcAft>
              <a:buNone/>
            </a:pPr>
            <a:r>
              <a:rPr lang="en-US" altLang="en-US" sz="1200" dirty="0"/>
              <a:t>Huber, M., </a:t>
            </a:r>
            <a:r>
              <a:rPr lang="en-US" altLang="en-US" sz="1200" dirty="0" err="1"/>
              <a:t>Knottnerus</a:t>
            </a:r>
            <a:r>
              <a:rPr lang="en-US" altLang="en-US" sz="1200" dirty="0"/>
              <a:t>, J.A., Green, L., van der Horst, H., Jadad, A.R., Kromhout, D., Leonard, B., Lorig, K., Loureiro, M.I., van der Meer, J.W.M., Schnabel, P., Smith, R., van Weel, C. and Smid, H. (2011) 'How should we define health?', </a:t>
            </a:r>
            <a:r>
              <a:rPr lang="en-US" altLang="en-US" sz="1200" i="1" dirty="0"/>
              <a:t>BMJ</a:t>
            </a:r>
            <a:r>
              <a:rPr lang="en-US" altLang="en-US" sz="1200" dirty="0"/>
              <a:t>, 343, d4163. Available at: </a:t>
            </a:r>
            <a:r>
              <a:rPr lang="en-US" altLang="en-US" sz="1200" dirty="0">
                <a:hlinkClick r:id="rId3"/>
              </a:rPr>
              <a:t>https://www.bmj.com/content/343/bmj.d4163</a:t>
            </a:r>
            <a:r>
              <a:rPr lang="en-US" altLang="en-US" sz="1200" dirty="0"/>
              <a:t> </a:t>
            </a:r>
            <a:r>
              <a:rPr lang="en-GB" sz="1200" kern="100" dirty="0">
                <a:ea typeface="DengXian"/>
                <a:cs typeface="Arial"/>
              </a:rPr>
              <a:t>(Accessed: 3 October 2025).</a:t>
            </a:r>
          </a:p>
          <a:p>
            <a:pPr marL="0" lvl="0" indent="0" defTabSz="914400">
              <a:lnSpc>
                <a:spcPct val="90000"/>
              </a:lnSpc>
              <a:spcBef>
                <a:spcPct val="0"/>
              </a:spcBef>
              <a:spcAft>
                <a:spcPct val="0"/>
              </a:spcAft>
              <a:buNone/>
            </a:pPr>
            <a:endParaRPr lang="en-GB" sz="1200" kern="100">
              <a:ea typeface="DengXian"/>
              <a:cs typeface="Arial"/>
            </a:endParaRPr>
          </a:p>
          <a:p>
            <a:pPr defTabSz="914400">
              <a:buNone/>
            </a:pPr>
            <a:r>
              <a:rPr lang="en-GB" sz="1400" kern="100" dirty="0">
                <a:ea typeface="Calibri"/>
                <a:cs typeface="Calibri"/>
              </a:rPr>
              <a:t>Johnson, P. (2024). </a:t>
            </a:r>
            <a:r>
              <a:rPr lang="en-GB" sz="1400" i="1" kern="100" dirty="0">
                <a:ea typeface="Calibri"/>
                <a:cs typeface="Calibri"/>
              </a:rPr>
              <a:t>Sure Start achieved its aims, then we threw it away</a:t>
            </a:r>
            <a:r>
              <a:rPr lang="en-GB" sz="1400" kern="100" dirty="0">
                <a:ea typeface="Calibri"/>
                <a:cs typeface="Calibri"/>
              </a:rPr>
              <a:t>. [online] Institute for Fiscal Studies.</a:t>
            </a:r>
            <a:endParaRPr lang="en-GB" dirty="0">
              <a:ea typeface="Calibri"/>
              <a:cs typeface="Calibri"/>
            </a:endParaRPr>
          </a:p>
          <a:p>
            <a:pPr defTabSz="914400">
              <a:buNone/>
            </a:pPr>
            <a:r>
              <a:rPr lang="en-GB" sz="1400" kern="100" dirty="0">
                <a:ea typeface="Calibri"/>
                <a:cs typeface="Calibri"/>
              </a:rPr>
              <a:t>Available at: </a:t>
            </a:r>
            <a:r>
              <a:rPr lang="en-GB" sz="1400" kern="100" dirty="0">
                <a:ea typeface="Calibri"/>
                <a:cs typeface="Calibri"/>
                <a:hlinkClick r:id="rId4"/>
              </a:rPr>
              <a:t>https://ifs.org.uk/articles/sure-start-achieved-its-aims-then-we-threw-it-away</a:t>
            </a:r>
            <a:r>
              <a:rPr lang="en-GB" sz="1400" kern="100" dirty="0">
                <a:ea typeface="Calibri"/>
                <a:cs typeface="Calibri"/>
              </a:rPr>
              <a:t> (accessed: 29</a:t>
            </a:r>
          </a:p>
          <a:p>
            <a:pPr defTabSz="914400">
              <a:buNone/>
            </a:pPr>
            <a:r>
              <a:rPr lang="en-GB" sz="1400" kern="100" dirty="0">
                <a:ea typeface="Calibri"/>
                <a:cs typeface="Calibri"/>
              </a:rPr>
              <a:t>September 205)</a:t>
            </a:r>
            <a:endParaRPr lang="en-GB" dirty="0"/>
          </a:p>
          <a:p>
            <a:pPr marL="0" indent="0" defTabSz="914400" eaLnBrk="0" fontAlgn="base" hangingPunct="0">
              <a:lnSpc>
                <a:spcPct val="90000"/>
              </a:lnSpc>
              <a:spcBef>
                <a:spcPct val="0"/>
              </a:spcBef>
              <a:spcAft>
                <a:spcPct val="0"/>
              </a:spcAft>
              <a:buNone/>
            </a:pPr>
            <a:endParaRPr lang="en-US" altLang="en-US" sz="1200">
              <a:ea typeface="Calibri"/>
              <a:cs typeface="Calibri"/>
            </a:endParaRPr>
          </a:p>
          <a:p>
            <a:pPr marL="0" lvl="0" indent="0" defTabSz="914400" eaLnBrk="0" fontAlgn="base" hangingPunct="0">
              <a:lnSpc>
                <a:spcPct val="90000"/>
              </a:lnSpc>
              <a:spcBef>
                <a:spcPct val="0"/>
              </a:spcBef>
              <a:spcAft>
                <a:spcPct val="0"/>
              </a:spcAft>
              <a:buNone/>
            </a:pPr>
            <a:r>
              <a:rPr lang="en-US" altLang="en-US" sz="1200" dirty="0"/>
              <a:t>Kickbusch, I. (2000) 'The development of international health policies—accountability intact?', </a:t>
            </a:r>
            <a:r>
              <a:rPr lang="en-US" altLang="en-US" sz="1200" i="1" dirty="0"/>
              <a:t>Social Science &amp; Medicine</a:t>
            </a:r>
            <a:r>
              <a:rPr lang="en-US" altLang="en-US" sz="1200" dirty="0"/>
              <a:t>, 51(6), pp. 979–989.</a:t>
            </a:r>
            <a:endParaRPr lang="en-US" altLang="en-US" sz="1200" dirty="0">
              <a:ea typeface="Calibri"/>
              <a:cs typeface="Calibri"/>
            </a:endParaRPr>
          </a:p>
          <a:p>
            <a:pPr marL="0" lvl="0" indent="0" defTabSz="914400" eaLnBrk="0" fontAlgn="base" hangingPunct="0">
              <a:lnSpc>
                <a:spcPct val="90000"/>
              </a:lnSpc>
              <a:spcBef>
                <a:spcPct val="0"/>
              </a:spcBef>
              <a:spcAft>
                <a:spcPct val="0"/>
              </a:spcAft>
              <a:buNone/>
            </a:pPr>
            <a:endParaRPr lang="en-US" sz="1200"/>
          </a:p>
          <a:p>
            <a:pPr marL="0" indent="0">
              <a:lnSpc>
                <a:spcPct val="90000"/>
              </a:lnSpc>
              <a:spcAft>
                <a:spcPts val="800"/>
              </a:spcAft>
              <a:buNone/>
            </a:pPr>
            <a:r>
              <a:rPr lang="en-GB" sz="1200" kern="100" dirty="0">
                <a:ea typeface="DengXian"/>
                <a:cs typeface="Arial"/>
              </a:rPr>
              <a:t>Marmot, M., Allen, J., Boyce, T., Goldblatt, P. and Morrison, J. (2020) </a:t>
            </a:r>
            <a:r>
              <a:rPr lang="en-GB" sz="1200" i="1" kern="100" dirty="0">
                <a:ea typeface="DengXian"/>
                <a:cs typeface="Arial"/>
              </a:rPr>
              <a:t>Health equity in England: The Marmot Review 10 years on</a:t>
            </a:r>
            <a:r>
              <a:rPr lang="en-GB" sz="1200" kern="100" dirty="0">
                <a:ea typeface="DengXian"/>
                <a:cs typeface="Arial"/>
              </a:rPr>
              <a:t>. London: Institute of Health Equity. Available at: </a:t>
            </a:r>
            <a:r>
              <a:rPr lang="en-GB" sz="1200" u="sng" kern="100" dirty="0">
                <a:ea typeface="DengXian"/>
                <a:cs typeface="Arial"/>
                <a:hlinkClick r:id="rId5"/>
              </a:rPr>
              <a:t>https://www.health.org.uk/publications/reports/the-marmot-review-10-years-on</a:t>
            </a:r>
            <a:r>
              <a:rPr lang="en-GB" sz="1200" kern="100" dirty="0">
                <a:ea typeface="DengXian"/>
                <a:cs typeface="Arial"/>
              </a:rPr>
              <a:t> (Accessed: 29 September 2025).</a:t>
            </a:r>
          </a:p>
          <a:p>
            <a:pPr marL="0" indent="0">
              <a:lnSpc>
                <a:spcPct val="90000"/>
              </a:lnSpc>
              <a:spcAft>
                <a:spcPts val="800"/>
              </a:spcAft>
              <a:buNone/>
            </a:pPr>
            <a:r>
              <a:rPr lang="en-GB" sz="1200" kern="100" dirty="0">
                <a:ea typeface="DengXian"/>
                <a:cs typeface="Arial"/>
              </a:rPr>
              <a:t>Marmot, M., Allen, J., Goldblatt, P., Boyce, T., McNeish, D., Grady, M. and Geddes, I. (2010) </a:t>
            </a:r>
            <a:r>
              <a:rPr lang="en-GB" sz="1200" i="1" kern="100" dirty="0">
                <a:ea typeface="DengXian"/>
                <a:cs typeface="Arial"/>
              </a:rPr>
              <a:t>Fair society, healthy lives: The Marmot Review</a:t>
            </a:r>
            <a:r>
              <a:rPr lang="en-GB" sz="1200" kern="100" dirty="0">
                <a:ea typeface="DengXian"/>
                <a:cs typeface="Arial"/>
              </a:rPr>
              <a:t>. London: Institute of Health Equity. Available at: </a:t>
            </a:r>
            <a:r>
              <a:rPr lang="en-GB" sz="1200" u="sng" kern="100" dirty="0">
                <a:ea typeface="DengXian"/>
                <a:cs typeface="Arial"/>
                <a:hlinkClick r:id="rId6"/>
              </a:rPr>
              <a:t>https://www.instituteofhealthequity.org/resources-reports/fair-society-healthy-lives-the-marmot-review</a:t>
            </a:r>
            <a:r>
              <a:rPr lang="en-GB" sz="1200" kern="100" dirty="0">
                <a:ea typeface="DengXian"/>
                <a:cs typeface="Arial"/>
              </a:rPr>
              <a:t>  (Accessed: 5 October 2025).</a:t>
            </a:r>
          </a:p>
          <a:p>
            <a:pPr>
              <a:lnSpc>
                <a:spcPct val="90000"/>
              </a:lnSpc>
            </a:pPr>
            <a:endParaRPr lang="en-GB" sz="1200"/>
          </a:p>
        </p:txBody>
      </p:sp>
    </p:spTree>
    <p:extLst>
      <p:ext uri="{BB962C8B-B14F-4D97-AF65-F5344CB8AC3E}">
        <p14:creationId xmlns:p14="http://schemas.microsoft.com/office/powerpoint/2010/main" val="324013569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
            <a:ext cx="9143997"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6086479"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86474" y="-1"/>
            <a:ext cx="3057523"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4512" y="-1"/>
            <a:ext cx="879948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FB4BC4-7B1B-12FC-7569-E8FC89E3C913}"/>
              </a:ext>
            </a:extLst>
          </p:cNvPr>
          <p:cNvSpPr>
            <a:spLocks noGrp="1"/>
          </p:cNvSpPr>
          <p:nvPr>
            <p:ph type="title"/>
          </p:nvPr>
        </p:nvSpPr>
        <p:spPr>
          <a:xfrm>
            <a:off x="1028699" y="294538"/>
            <a:ext cx="7421963" cy="1033669"/>
          </a:xfrm>
        </p:spPr>
        <p:txBody>
          <a:bodyPr>
            <a:normAutofit/>
          </a:bodyPr>
          <a:lstStyle/>
          <a:p>
            <a:r>
              <a:rPr lang="en-GB" sz="3500">
                <a:solidFill>
                  <a:srgbClr val="FFFFFF"/>
                </a:solidFill>
              </a:rPr>
              <a:t>References</a:t>
            </a:r>
          </a:p>
        </p:txBody>
      </p:sp>
      <p:sp>
        <p:nvSpPr>
          <p:cNvPr id="3" name="Content Placeholder 2">
            <a:extLst>
              <a:ext uri="{FF2B5EF4-FFF2-40B4-BE49-F238E27FC236}">
                <a16:creationId xmlns:a16="http://schemas.microsoft.com/office/drawing/2014/main" id="{0C95BA99-9CA5-ED17-4478-D05F42A27272}"/>
              </a:ext>
            </a:extLst>
          </p:cNvPr>
          <p:cNvSpPr>
            <a:spLocks noGrp="1"/>
          </p:cNvSpPr>
          <p:nvPr>
            <p:ph idx="1"/>
          </p:nvPr>
        </p:nvSpPr>
        <p:spPr>
          <a:xfrm>
            <a:off x="1028699" y="2318197"/>
            <a:ext cx="7293023" cy="3683358"/>
          </a:xfrm>
        </p:spPr>
        <p:txBody>
          <a:bodyPr anchor="ctr">
            <a:normAutofit/>
          </a:bodyPr>
          <a:lstStyle/>
          <a:p>
            <a:pPr marL="0" lvl="0" indent="0" defTabSz="914400" eaLnBrk="0" fontAlgn="base" hangingPunct="0">
              <a:lnSpc>
                <a:spcPct val="90000"/>
              </a:lnSpc>
              <a:spcBef>
                <a:spcPct val="0"/>
              </a:spcBef>
              <a:spcAft>
                <a:spcPct val="0"/>
              </a:spcAft>
              <a:buNone/>
            </a:pPr>
            <a:r>
              <a:rPr lang="en-US" altLang="en-US" sz="1100"/>
              <a:t>NHS England (2017) 'Making Every Contact Count (MECC): Consensus statement'. Available at: </a:t>
            </a:r>
            <a:r>
              <a:rPr lang="en-US" altLang="en-US" sz="1100">
                <a:hlinkClick r:id="rId2"/>
              </a:rPr>
              <a:t>https://www.england.nhs.uk/publication/making-every-contact-count-mecc-consensus-statement/</a:t>
            </a:r>
            <a:r>
              <a:rPr lang="en-US" altLang="en-US" sz="1100"/>
              <a:t> (Accessed: 3 October 2025).</a:t>
            </a:r>
            <a:br>
              <a:rPr lang="en-US" altLang="en-US" sz="1100"/>
            </a:br>
            <a:endParaRPr lang="en-US" altLang="en-US" sz="1100"/>
          </a:p>
          <a:p>
            <a:pPr marL="0" indent="0" defTabSz="914400" eaLnBrk="0" fontAlgn="base" hangingPunct="0">
              <a:lnSpc>
                <a:spcPct val="90000"/>
              </a:lnSpc>
              <a:spcBef>
                <a:spcPct val="0"/>
              </a:spcBef>
              <a:spcAft>
                <a:spcPct val="0"/>
              </a:spcAft>
              <a:buNone/>
            </a:pPr>
            <a:r>
              <a:rPr lang="en-GB" sz="1100"/>
              <a:t>Public Health England (2016) </a:t>
            </a:r>
            <a:r>
              <a:rPr lang="en-GB" sz="1100" i="1"/>
              <a:t>Making Every Contact Count </a:t>
            </a:r>
            <a:r>
              <a:rPr lang="en-GB" sz="1100"/>
              <a:t>Available at: </a:t>
            </a:r>
            <a:r>
              <a:rPr lang="en-GB" sz="1100">
                <a:hlinkClick r:id="rId3"/>
              </a:rPr>
              <a:t>https://www.england.nhs.uk/wp-content/uploads/2016/04/making-every-contact-count.pdf</a:t>
            </a:r>
            <a:r>
              <a:rPr lang="en-GB" sz="1100"/>
              <a:t> (Accessed: 20 September 2025).</a:t>
            </a:r>
          </a:p>
          <a:p>
            <a:pPr marL="0" indent="0" defTabSz="914400" eaLnBrk="0" fontAlgn="base" hangingPunct="0">
              <a:lnSpc>
                <a:spcPct val="90000"/>
              </a:lnSpc>
              <a:spcBef>
                <a:spcPct val="0"/>
              </a:spcBef>
              <a:spcAft>
                <a:spcPct val="0"/>
              </a:spcAft>
              <a:buNone/>
            </a:pPr>
            <a:endParaRPr lang="en-US" altLang="en-US" sz="1100"/>
          </a:p>
          <a:p>
            <a:pPr marL="0" lvl="0" indent="0" defTabSz="914400" eaLnBrk="0" fontAlgn="base" hangingPunct="0">
              <a:lnSpc>
                <a:spcPct val="90000"/>
              </a:lnSpc>
              <a:spcBef>
                <a:spcPct val="0"/>
              </a:spcBef>
              <a:spcAft>
                <a:spcPct val="0"/>
              </a:spcAft>
              <a:buNone/>
            </a:pPr>
            <a:r>
              <a:rPr lang="en-US" altLang="en-US" sz="1100"/>
              <a:t>United Nations (2023) 'Sustainable Development Goal 3'. Available at: </a:t>
            </a:r>
            <a:r>
              <a:rPr lang="en-US" altLang="en-US" sz="1100">
                <a:hlinkClick r:id="rId4"/>
              </a:rPr>
              <a:t>https://sdgs.un.org/goals/goal3</a:t>
            </a:r>
            <a:r>
              <a:rPr lang="en-US" altLang="en-US" sz="1100"/>
              <a:t> (Accessed: 200 September 25).</a:t>
            </a:r>
            <a:br>
              <a:rPr lang="en-US" altLang="en-US" sz="1100"/>
            </a:br>
            <a:endParaRPr lang="en-US" altLang="en-US" sz="1100"/>
          </a:p>
          <a:p>
            <a:pPr marL="0" lvl="0" indent="0" defTabSz="914400" eaLnBrk="0" fontAlgn="base" hangingPunct="0">
              <a:lnSpc>
                <a:spcPct val="90000"/>
              </a:lnSpc>
              <a:spcBef>
                <a:spcPct val="0"/>
              </a:spcBef>
              <a:spcAft>
                <a:spcPct val="0"/>
              </a:spcAft>
              <a:buNone/>
            </a:pPr>
            <a:r>
              <a:rPr lang="en-US" altLang="en-US" sz="1100"/>
              <a:t>World Commission on Environment and Development (1987) </a:t>
            </a:r>
            <a:r>
              <a:rPr lang="en-US" altLang="en-US" sz="1100" i="1"/>
              <a:t>Our Common Future</a:t>
            </a:r>
            <a:r>
              <a:rPr lang="en-US" altLang="en-US" sz="1100"/>
              <a:t>. Oxford: Oxford University Press.</a:t>
            </a:r>
            <a:br>
              <a:rPr lang="en-US" altLang="en-US" sz="1100"/>
            </a:br>
            <a:endParaRPr lang="en-US" altLang="en-US" sz="1100"/>
          </a:p>
          <a:p>
            <a:pPr marL="0" lvl="0" indent="0" defTabSz="914400" eaLnBrk="0" fontAlgn="base" hangingPunct="0">
              <a:lnSpc>
                <a:spcPct val="90000"/>
              </a:lnSpc>
              <a:spcBef>
                <a:spcPct val="0"/>
              </a:spcBef>
              <a:spcAft>
                <a:spcPct val="0"/>
              </a:spcAft>
              <a:buNone/>
            </a:pPr>
            <a:r>
              <a:rPr lang="en-US" altLang="en-US" sz="1100"/>
              <a:t>World Health Organization (1948) 'Constitution of the World Health Organization'. Available at: </a:t>
            </a:r>
            <a:r>
              <a:rPr lang="en-US" altLang="en-US" sz="1100">
                <a:hlinkClick r:id="rId5"/>
              </a:rPr>
              <a:t>https://www.who.int/about/governance/constitution</a:t>
            </a:r>
            <a:r>
              <a:rPr lang="en-US" altLang="en-US" sz="1100"/>
              <a:t> (Accessed: 20 September 2025).</a:t>
            </a:r>
            <a:br>
              <a:rPr lang="en-US" altLang="en-US" sz="1100"/>
            </a:br>
            <a:endParaRPr lang="en-US" altLang="en-US" sz="1100"/>
          </a:p>
          <a:p>
            <a:pPr marL="0" lvl="0" indent="0" defTabSz="914400" eaLnBrk="0" fontAlgn="base" hangingPunct="0">
              <a:lnSpc>
                <a:spcPct val="90000"/>
              </a:lnSpc>
              <a:spcBef>
                <a:spcPct val="0"/>
              </a:spcBef>
              <a:spcAft>
                <a:spcPct val="0"/>
              </a:spcAft>
              <a:buNone/>
            </a:pPr>
            <a:r>
              <a:rPr lang="en-US" altLang="en-US" sz="1100"/>
              <a:t>World Health Organization (1986) 'Ottawa Charter for Health Promotion'. Available at: </a:t>
            </a:r>
            <a:r>
              <a:rPr lang="en-US" altLang="en-US" sz="1100">
                <a:hlinkClick r:id="rId6"/>
              </a:rPr>
              <a:t>https://www.who.int/teams/health-promotion/enhanced-wellbeing/first-global-conference</a:t>
            </a:r>
            <a:r>
              <a:rPr lang="en-US" altLang="en-US" sz="1100"/>
              <a:t> (Accessed: 20 September 2025).</a:t>
            </a:r>
            <a:br>
              <a:rPr lang="en-US" altLang="en-US" sz="1100"/>
            </a:br>
            <a:endParaRPr lang="en-US" altLang="en-US" sz="1100"/>
          </a:p>
          <a:p>
            <a:pPr marL="0" lvl="0" indent="0" defTabSz="914400" eaLnBrk="0" fontAlgn="base" hangingPunct="0">
              <a:lnSpc>
                <a:spcPct val="90000"/>
              </a:lnSpc>
              <a:spcBef>
                <a:spcPct val="0"/>
              </a:spcBef>
              <a:spcAft>
                <a:spcPct val="0"/>
              </a:spcAft>
              <a:buNone/>
            </a:pPr>
            <a:r>
              <a:rPr lang="en-US" altLang="en-US" sz="1100"/>
              <a:t>World Health Organization (2021) 'Social determinants of health'. Available at: </a:t>
            </a:r>
            <a:r>
              <a:rPr lang="en-US" altLang="en-US" sz="1100">
                <a:hlinkClick r:id="rId7"/>
              </a:rPr>
              <a:t>https://www.who.int/health-topics/social-determinants-of-health</a:t>
            </a:r>
            <a:r>
              <a:rPr lang="en-US" altLang="en-US" sz="1100"/>
              <a:t> (Accessed: 20 September 2025).</a:t>
            </a:r>
          </a:p>
        </p:txBody>
      </p:sp>
    </p:spTree>
    <p:extLst>
      <p:ext uri="{BB962C8B-B14F-4D97-AF65-F5344CB8AC3E}">
        <p14:creationId xmlns:p14="http://schemas.microsoft.com/office/powerpoint/2010/main" val="177960925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D49FC2F-705C-2EE7-0157-F438CA440DBC}"/>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
            <a:ext cx="9143997"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6086479"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86474" y="-1"/>
            <a:ext cx="3057523"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4512" y="-1"/>
            <a:ext cx="879948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AEF6A0-3EA8-7DD8-F183-F1B2D71C3654}"/>
              </a:ext>
            </a:extLst>
          </p:cNvPr>
          <p:cNvSpPr>
            <a:spLocks noGrp="1"/>
          </p:cNvSpPr>
          <p:nvPr>
            <p:ph type="title"/>
          </p:nvPr>
        </p:nvSpPr>
        <p:spPr>
          <a:xfrm>
            <a:off x="1028699" y="294538"/>
            <a:ext cx="7421963" cy="1033669"/>
          </a:xfrm>
        </p:spPr>
        <p:txBody>
          <a:bodyPr>
            <a:normAutofit/>
          </a:bodyPr>
          <a:lstStyle/>
          <a:p>
            <a:r>
              <a:rPr lang="en-GB" sz="3500">
                <a:solidFill>
                  <a:srgbClr val="FFFFFF"/>
                </a:solidFill>
              </a:rPr>
              <a:t>References</a:t>
            </a:r>
          </a:p>
        </p:txBody>
      </p:sp>
      <p:sp>
        <p:nvSpPr>
          <p:cNvPr id="3" name="Content Placeholder 2">
            <a:extLst>
              <a:ext uri="{FF2B5EF4-FFF2-40B4-BE49-F238E27FC236}">
                <a16:creationId xmlns:a16="http://schemas.microsoft.com/office/drawing/2014/main" id="{A4AF70CE-FB54-9C53-7B95-680120BBF822}"/>
              </a:ext>
            </a:extLst>
          </p:cNvPr>
          <p:cNvSpPr>
            <a:spLocks noGrp="1"/>
          </p:cNvSpPr>
          <p:nvPr>
            <p:ph idx="1"/>
          </p:nvPr>
        </p:nvSpPr>
        <p:spPr>
          <a:xfrm>
            <a:off x="1028699" y="2318197"/>
            <a:ext cx="7293023" cy="3683358"/>
          </a:xfrm>
        </p:spPr>
        <p:txBody>
          <a:bodyPr anchor="ctr">
            <a:normAutofit/>
          </a:bodyPr>
          <a:lstStyle/>
          <a:p>
            <a:pPr marL="0" indent="0" defTabSz="914400">
              <a:lnSpc>
                <a:spcPct val="90000"/>
              </a:lnSpc>
              <a:spcBef>
                <a:spcPct val="0"/>
              </a:spcBef>
              <a:spcAft>
                <a:spcPct val="0"/>
              </a:spcAft>
              <a:buNone/>
            </a:pPr>
            <a:r>
              <a:rPr lang="en-US" altLang="en-US" sz="1100">
                <a:ea typeface="Calibri"/>
                <a:cs typeface="Calibri"/>
              </a:rPr>
              <a:t>NHS England (2017) 'Making Every Contact Count (MECC): Consensus statement'. Available at: </a:t>
            </a:r>
            <a:r>
              <a:rPr lang="en-US" altLang="en-US" sz="1100">
                <a:ea typeface="Calibri"/>
                <a:cs typeface="Calibri"/>
                <a:hlinkClick r:id="rId2"/>
              </a:rPr>
              <a:t>https://www.england.nhs.uk/publication/making-every-contact-count-mecc-consensus-statement/</a:t>
            </a:r>
            <a:r>
              <a:rPr lang="en-US" altLang="en-US" sz="1100">
                <a:ea typeface="Calibri"/>
                <a:cs typeface="Calibri"/>
              </a:rPr>
              <a:t> (Accessed: 8 October 2025).</a:t>
            </a:r>
            <a:endParaRPr lang="en-US"/>
          </a:p>
          <a:p>
            <a:pPr marL="0" lvl="0" indent="0" defTabSz="914400" eaLnBrk="0" fontAlgn="base" hangingPunct="0">
              <a:lnSpc>
                <a:spcPct val="90000"/>
              </a:lnSpc>
              <a:spcBef>
                <a:spcPct val="0"/>
              </a:spcBef>
              <a:spcAft>
                <a:spcPct val="0"/>
              </a:spcAft>
              <a:buFontTx/>
              <a:buChar char="•"/>
            </a:pPr>
            <a:endParaRPr lang="en-US" altLang="en-US" sz="1100">
              <a:ea typeface="Calibri"/>
              <a:cs typeface="Calibri"/>
            </a:endParaRPr>
          </a:p>
          <a:p>
            <a:pPr marL="0" indent="0" defTabSz="914400" eaLnBrk="0" fontAlgn="base" hangingPunct="0">
              <a:lnSpc>
                <a:spcPct val="90000"/>
              </a:lnSpc>
              <a:spcBef>
                <a:spcPct val="0"/>
              </a:spcBef>
              <a:spcAft>
                <a:spcPct val="0"/>
              </a:spcAft>
              <a:buNone/>
            </a:pPr>
            <a:r>
              <a:rPr lang="en-GB" sz="1100" kern="100">
                <a:ea typeface="DengXian"/>
                <a:cs typeface="Arial"/>
              </a:rPr>
              <a:t>NICE (2022) </a:t>
            </a:r>
            <a:r>
              <a:rPr lang="en-GB" sz="1100" i="1" kern="100">
                <a:ea typeface="DengXian"/>
                <a:cs typeface="Arial"/>
              </a:rPr>
              <a:t>Health inequalities – guidelines</a:t>
            </a:r>
            <a:r>
              <a:rPr lang="en-GB" sz="1100" kern="100">
                <a:ea typeface="DengXian"/>
                <a:cs typeface="Arial"/>
              </a:rPr>
              <a:t>. Available at: </a:t>
            </a:r>
            <a:r>
              <a:rPr lang="en-GB" sz="1100" u="sng" kern="100">
                <a:ea typeface="DengXian"/>
                <a:cs typeface="Arial"/>
                <a:hlinkClick r:id="rId3"/>
              </a:rPr>
              <a:t>https://www.nice.org.uk/guidance/health-and-social-care-delivery/health-inequalities</a:t>
            </a:r>
            <a:r>
              <a:rPr lang="en-GB" sz="1100" kern="100">
                <a:ea typeface="DengXian"/>
                <a:cs typeface="Arial"/>
              </a:rPr>
              <a:t> (Accessed: 5 October 2025).</a:t>
            </a:r>
          </a:p>
          <a:p>
            <a:pPr marL="0" lvl="0" indent="0" defTabSz="914400" eaLnBrk="0" fontAlgn="base" hangingPunct="0">
              <a:lnSpc>
                <a:spcPct val="90000"/>
              </a:lnSpc>
              <a:spcBef>
                <a:spcPct val="0"/>
              </a:spcBef>
              <a:spcAft>
                <a:spcPct val="0"/>
              </a:spcAft>
              <a:buNone/>
            </a:pPr>
            <a:br>
              <a:rPr lang="en-US" altLang="en-US" sz="1100"/>
            </a:br>
            <a:r>
              <a:rPr lang="en-GB" sz="1100"/>
              <a:t>Public Health England (2016) </a:t>
            </a:r>
            <a:r>
              <a:rPr lang="en-GB" sz="1100" i="1"/>
              <a:t>Making Every Contact Count </a:t>
            </a:r>
            <a:r>
              <a:rPr lang="en-GB" sz="1100"/>
              <a:t>Available at: </a:t>
            </a:r>
            <a:r>
              <a:rPr lang="en-GB" sz="1100">
                <a:hlinkClick r:id="rId4"/>
              </a:rPr>
              <a:t>https://www.england.nhs.uk/wp-content/uploads/2016/04/making-every-contact-count.pdf</a:t>
            </a:r>
            <a:r>
              <a:rPr lang="en-GB" sz="1100"/>
              <a:t> (Accessed: 8 April 2025).</a:t>
            </a:r>
            <a:br>
              <a:rPr lang="en-GB" sz="1100"/>
            </a:br>
            <a:endParaRPr lang="en-US" altLang="en-US" sz="1100"/>
          </a:p>
          <a:p>
            <a:pPr marL="0" indent="0" defTabSz="914400" eaLnBrk="0" fontAlgn="base" hangingPunct="0">
              <a:lnSpc>
                <a:spcPct val="90000"/>
              </a:lnSpc>
              <a:spcBef>
                <a:spcPct val="0"/>
              </a:spcBef>
              <a:spcAft>
                <a:spcPct val="0"/>
              </a:spcAft>
              <a:buNone/>
            </a:pPr>
            <a:r>
              <a:rPr lang="en-US" altLang="en-US" sz="1100"/>
              <a:t>United Nations (2023) 'Sustainable Development Goal 3'. Available at: </a:t>
            </a:r>
            <a:r>
              <a:rPr lang="en-US" altLang="en-US" sz="1100">
                <a:hlinkClick r:id="rId5"/>
              </a:rPr>
              <a:t>https://sdgs.un.org/goals/goal3</a:t>
            </a:r>
            <a:r>
              <a:rPr lang="en-US" altLang="en-US" sz="1100"/>
              <a:t> (Accessed: 21 September 2025).</a:t>
            </a:r>
            <a:br>
              <a:rPr lang="en-US" altLang="en-US" sz="1100"/>
            </a:br>
            <a:endParaRPr lang="en-US" altLang="en-US" sz="1100"/>
          </a:p>
          <a:p>
            <a:pPr marL="0" indent="0" defTabSz="914400" eaLnBrk="0" fontAlgn="base" hangingPunct="0">
              <a:lnSpc>
                <a:spcPct val="90000"/>
              </a:lnSpc>
              <a:spcBef>
                <a:spcPct val="0"/>
              </a:spcBef>
              <a:spcAft>
                <a:spcPct val="0"/>
              </a:spcAft>
              <a:buNone/>
            </a:pPr>
            <a:r>
              <a:rPr lang="en-US" altLang="en-US" sz="1100"/>
              <a:t>World Health Organization (1948) 'Constitution of the World Health Organization'. Available at: </a:t>
            </a:r>
            <a:r>
              <a:rPr lang="en-US" altLang="en-US" sz="1100">
                <a:hlinkClick r:id="rId6"/>
              </a:rPr>
              <a:t>https://www.who.int/about/governance/constitution</a:t>
            </a:r>
            <a:r>
              <a:rPr lang="en-US" altLang="en-US" sz="1100"/>
              <a:t> (Accessed: 8 September 2025).</a:t>
            </a:r>
            <a:br>
              <a:rPr lang="en-US" altLang="en-US" sz="1100"/>
            </a:br>
            <a:endParaRPr lang="en-US" altLang="en-US" sz="1100"/>
          </a:p>
          <a:p>
            <a:pPr marL="0" indent="0" defTabSz="914400" eaLnBrk="0" fontAlgn="base" hangingPunct="0">
              <a:lnSpc>
                <a:spcPct val="90000"/>
              </a:lnSpc>
              <a:spcBef>
                <a:spcPct val="0"/>
              </a:spcBef>
              <a:spcAft>
                <a:spcPct val="0"/>
              </a:spcAft>
              <a:buNone/>
            </a:pPr>
            <a:r>
              <a:rPr lang="en-US" altLang="en-US" sz="1100"/>
              <a:t>World Health Organization (1986) 'Ottawa Charter for Health Promotion'. Available at: </a:t>
            </a:r>
            <a:r>
              <a:rPr lang="en-US" altLang="en-US" sz="1100">
                <a:hlinkClick r:id="rId7"/>
              </a:rPr>
              <a:t>https://www.who.int/teams/health-promotion/enhanced-wellbeing/first-global-conference</a:t>
            </a:r>
            <a:r>
              <a:rPr lang="en-US" altLang="en-US" sz="1100"/>
              <a:t> (Accessed: 8 September 2025).</a:t>
            </a:r>
            <a:br>
              <a:rPr lang="en-US" altLang="en-US" sz="1100"/>
            </a:br>
            <a:endParaRPr lang="en-US" altLang="en-US" sz="1100"/>
          </a:p>
          <a:p>
            <a:pPr marL="0" indent="0" defTabSz="914400" eaLnBrk="0" fontAlgn="base" hangingPunct="0">
              <a:lnSpc>
                <a:spcPct val="90000"/>
              </a:lnSpc>
              <a:spcBef>
                <a:spcPct val="0"/>
              </a:spcBef>
              <a:spcAft>
                <a:spcPct val="0"/>
              </a:spcAft>
              <a:buNone/>
            </a:pPr>
            <a:r>
              <a:rPr lang="en-US" altLang="en-US" sz="1100"/>
              <a:t>World Health Organization (2021) 'Social determinants of health'. Available at: </a:t>
            </a:r>
            <a:r>
              <a:rPr lang="en-US" altLang="en-US" sz="1100">
                <a:hlinkClick r:id="rId8"/>
              </a:rPr>
              <a:t>https://www.who.int/health-topics/social-determinants-of-health</a:t>
            </a:r>
            <a:r>
              <a:rPr lang="en-US" altLang="en-US" sz="1100"/>
              <a:t> (Accessed: 21 September 2025)</a:t>
            </a:r>
            <a:endParaRPr lang="en-US" altLang="en-US" sz="1100">
              <a:ea typeface="Calibri"/>
              <a:cs typeface="Calibri"/>
            </a:endParaRPr>
          </a:p>
          <a:p>
            <a:pPr>
              <a:lnSpc>
                <a:spcPct val="90000"/>
              </a:lnSpc>
            </a:pPr>
            <a:endParaRPr lang="en-GB" sz="1100"/>
          </a:p>
        </p:txBody>
      </p:sp>
    </p:spTree>
    <p:extLst>
      <p:ext uri="{BB962C8B-B14F-4D97-AF65-F5344CB8AC3E}">
        <p14:creationId xmlns:p14="http://schemas.microsoft.com/office/powerpoint/2010/main" val="156710354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On-screen Show (4:3)</PresentationFormat>
  <Slides>22</Slides>
  <Notes>0</Notes>
  <HiddenSlides>0</HiddenSlides>
  <ScaleCrop>false</ScaleCrop>
  <HeadingPairs>
    <vt:vector size="4" baseType="variant">
      <vt:variant>
        <vt:lpstr>Theme</vt:lpstr>
      </vt:variant>
      <vt:variant>
        <vt:i4>1</vt:i4>
      </vt:variant>
      <vt:variant>
        <vt:lpstr>Slide Titles</vt:lpstr>
      </vt:variant>
      <vt:variant>
        <vt:i4>22</vt:i4>
      </vt:variant>
    </vt:vector>
  </HeadingPairs>
  <TitlesOfParts>
    <vt:vector size="23" baseType="lpstr">
      <vt:lpstr>Office Theme</vt:lpstr>
      <vt:lpstr>Health, Wellbeing and Sustainable Development: The Role of SDG 3 in UK Health and Social Care</vt:lpstr>
      <vt:lpstr>Introduction</vt:lpstr>
      <vt:lpstr>Definitions &amp; Concepts</vt:lpstr>
      <vt:lpstr>Strengths &amp; Weaknesses of Concepts</vt:lpstr>
      <vt:lpstr>United Nations &amp; SDGs</vt:lpstr>
      <vt:lpstr>PowerPoint Presentation</vt:lpstr>
      <vt:lpstr>PowerPoint Presentation</vt:lpstr>
      <vt:lpstr>Theoretical Models</vt:lpstr>
      <vt:lpstr>Linking Theory to Policy</vt:lpstr>
      <vt:lpstr>PowerPoint Presentation</vt:lpstr>
      <vt:lpstr>Family Hubs &amp; Start for Life Programme: Health, Wellbeing and Sustainability in Action</vt:lpstr>
      <vt:lpstr>How Family Hubs meet SDG 3: Good Health and Wellbeing </vt:lpstr>
      <vt:lpstr>PowerPoint Presentation</vt:lpstr>
      <vt:lpstr>PowerPoint Presentation</vt:lpstr>
      <vt:lpstr>PowerPoint Presentation</vt:lpstr>
      <vt:lpstr>Policies Tackling Health Inequalities in the UK</vt:lpstr>
      <vt:lpstr>Equity &amp; Access</vt:lpstr>
      <vt:lpstr>Conclusion</vt:lpstr>
      <vt:lpstr>References</vt:lpstr>
      <vt:lpstr>References</vt:lpstr>
      <vt:lpstr>References</vt:lpstr>
      <vt:lpstr>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Cllr. Shazna Azad (Dudley Council Elected Member)</dc:creator>
  <cp:keywords/>
  <dc:description>generated using python-pptx</dc:description>
  <cp:revision>60</cp:revision>
  <dcterms:created xsi:type="dcterms:W3CDTF">2013-01-27T09:14:16Z</dcterms:created>
  <dcterms:modified xsi:type="dcterms:W3CDTF">2025-10-12T09:42:00Z</dcterms:modified>
  <cp:category/>
</cp:coreProperties>
</file>