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5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Lst>
  <p:sldSz cx="18288000" cy="10287000"/>
  <p:notesSz cx="6858000" cy="9144000"/>
  <p:embeddedFontLst>
    <p:embeddedFont>
      <p:font typeface="Clear Sans Medium" panose="020B0603030202020304" pitchFamily="34" charset="0"/>
      <p:regular r:id="rId54"/>
    </p:embeddedFont>
    <p:embeddedFont>
      <p:font typeface="Lulu Font TH" panose="02000503000000000000" pitchFamily="2" charset="-34"/>
      <p:regular r:id="rId55"/>
    </p:embeddedFont>
    <p:embeddedFont>
      <p:font typeface="More Sugar" pitchFamily="2" charset="0"/>
      <p:regular r:id="rId56"/>
    </p:embeddedFont>
    <p:embeddedFont>
      <p:font typeface="Tenor Sans" panose="02000000000000000000" pitchFamily="2" charset="77"/>
      <p:regular r:id="rId5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400" autoAdjust="0"/>
    <p:restoredTop sz="87350" autoAdjust="0"/>
  </p:normalViewPr>
  <p:slideViewPr>
    <p:cSldViewPr>
      <p:cViewPr varScale="1">
        <p:scale>
          <a:sx n="35" d="100"/>
          <a:sy n="35" d="100"/>
        </p:scale>
        <p:origin x="176" y="1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font" Target="fonts/font2.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font" Target="fonts/font3.fntdata"/><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font" Target="fonts/font4.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12.01.2026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71B2431-D351-4C6E-A3CF-9DFAC0E3E050}" type="slidenum">
              <a:rPr lang="cs-CZ" smtClean="0"/>
              <a:t>2</a:t>
            </a:fld>
            <a:endParaRPr lang="cs-CZ"/>
          </a:p>
        </p:txBody>
      </p:sp>
    </p:spTree>
    <p:extLst>
      <p:ext uri="{BB962C8B-B14F-4D97-AF65-F5344CB8AC3E}">
        <p14:creationId xmlns:p14="http://schemas.microsoft.com/office/powerpoint/2010/main" val="3008409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71B2431-D351-4C6E-A3CF-9DFAC0E3E050}" type="slidenum">
              <a:rPr lang="cs-CZ" smtClean="0"/>
              <a:t>13</a:t>
            </a:fld>
            <a:endParaRPr lang="cs-CZ"/>
          </a:p>
        </p:txBody>
      </p:sp>
    </p:spTree>
    <p:extLst>
      <p:ext uri="{BB962C8B-B14F-4D97-AF65-F5344CB8AC3E}">
        <p14:creationId xmlns:p14="http://schemas.microsoft.com/office/powerpoint/2010/main" val="20466107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Saran Poshtel was selected for its central location and student-friendly facilities, making it ideal for both academic activities and free time. It comfortably accommodates the full group with flexible room arrangements and offers practical amenities such as WiFi, breakfast, and housekeeping. The hostel also provides a safe and secure environment, ensuring a comfortable and suitable base for the group’s three-night stay in Bangkok.</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hotel in Krabi was selected for its central location, making it easy to access beaches, nature sites, and cultural attractions. It provides student-friendly facilities, flexible room arrangements, and a secure environment for the group’s stay.”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7.svg"/><Relationship Id="rId4" Type="http://schemas.openxmlformats.org/officeDocument/2006/relationships/image" Target="../media/image11.svg"/><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6.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jpeg"/></Relationships>
</file>

<file path=ppt/slides/_rels/slide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4.jpeg"/><Relationship Id="rId5" Type="http://schemas.openxmlformats.org/officeDocument/2006/relationships/image" Target="../media/image23.png"/><Relationship Id="rId4" Type="http://schemas.openxmlformats.org/officeDocument/2006/relationships/image" Target="../media/image22.jpeg"/></Relationships>
</file>

<file path=ppt/slides/_rels/slide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29.jpeg"/><Relationship Id="rId4" Type="http://schemas.openxmlformats.org/officeDocument/2006/relationships/image" Target="../media/image28.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0.jpeg"/></Relationships>
</file>

<file path=ppt/slides/_rels/slide1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5.svg"/><Relationship Id="rId7" Type="http://schemas.openxmlformats.org/officeDocument/2006/relationships/image" Target="../media/image37.svg"/><Relationship Id="rId2" Type="http://schemas.openxmlformats.org/officeDocument/2006/relationships/image" Target="../media/image34.png"/><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9.sv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8.jpeg"/><Relationship Id="rId4"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image" Target="../media/image39.jpeg"/><Relationship Id="rId7" Type="http://schemas.openxmlformats.org/officeDocument/2006/relationships/image" Target="../media/image43.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png"/></Relationships>
</file>

<file path=ppt/slides/_rels/slide1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jpeg"/></Relationships>
</file>

<file path=ppt/slides/_rels/slide1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52.jpeg"/></Relationships>
</file>

<file path=ppt/slides/_rels/slide18.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7.xml"/><Relationship Id="rId5" Type="http://schemas.openxmlformats.org/officeDocument/2006/relationships/image" Target="../media/image37.svg"/><Relationship Id="rId4" Type="http://schemas.openxmlformats.org/officeDocument/2006/relationships/image" Target="../media/image36.png"/></Relationships>
</file>

<file path=ppt/slides/_rels/slide19.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56.png"/></Relationships>
</file>

<file path=ppt/slides/_rels/slide2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58.jpeg"/></Relationships>
</file>

<file path=ppt/slides/_rels/slide2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60.jpeg"/></Relationships>
</file>

<file path=ppt/slides/_rels/slide23.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62.png"/></Relationships>
</file>

<file path=ppt/slides/_rels/slide24.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64.svg"/></Relationships>
</file>

<file path=ppt/slides/_rels/slide25.xml.rels><?xml version="1.0" encoding="UTF-8" standalone="yes"?>
<Relationships xmlns="http://schemas.openxmlformats.org/package/2006/relationships"><Relationship Id="rId8" Type="http://schemas.openxmlformats.org/officeDocument/2006/relationships/image" Target="../media/image67.jpeg"/><Relationship Id="rId3" Type="http://schemas.microsoft.com/office/2007/relationships/media" Target="../media/media6.mp4"/><Relationship Id="rId7" Type="http://schemas.openxmlformats.org/officeDocument/2006/relationships/image" Target="../media/image66.jpe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65.jpeg"/><Relationship Id="rId5" Type="http://schemas.openxmlformats.org/officeDocument/2006/relationships/slideLayout" Target="../slideLayouts/slideLayout7.xml"/><Relationship Id="rId4" Type="http://schemas.openxmlformats.org/officeDocument/2006/relationships/video" Target="../media/media6.mp4"/></Relationships>
</file>

<file path=ppt/slides/_rels/slide26.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7.xml"/><Relationship Id="rId5" Type="http://schemas.openxmlformats.org/officeDocument/2006/relationships/image" Target="../media/image73.jpeg"/><Relationship Id="rId4" Type="http://schemas.openxmlformats.org/officeDocument/2006/relationships/image" Target="../media/image72.jpeg"/></Relationships>
</file>

<file path=ppt/slides/_rels/slide28.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jpeg"/><Relationship Id="rId1" Type="http://schemas.openxmlformats.org/officeDocument/2006/relationships/slideLayout" Target="../slideLayouts/slideLayout7.xml"/><Relationship Id="rId4" Type="http://schemas.openxmlformats.org/officeDocument/2006/relationships/image" Target="../media/image76.jpeg"/></Relationships>
</file>

<file path=ppt/slides/_rels/slide29.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jpeg"/><Relationship Id="rId1" Type="http://schemas.openxmlformats.org/officeDocument/2006/relationships/slideLayout" Target="../slideLayouts/slideLayout7.xml"/><Relationship Id="rId4" Type="http://schemas.openxmlformats.org/officeDocument/2006/relationships/image" Target="../media/image79.jpeg"/></Relationships>
</file>

<file path=ppt/slides/_rels/slide30.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82.jpeg"/><Relationship Id="rId4" Type="http://schemas.openxmlformats.org/officeDocument/2006/relationships/image" Target="../media/image81.jpeg"/></Relationships>
</file>

<file path=ppt/slides/_rels/slide31.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image" Target="../media/image85.jpeg"/><Relationship Id="rId1" Type="http://schemas.openxmlformats.org/officeDocument/2006/relationships/slideLayout" Target="../slideLayouts/slideLayout7.xml"/><Relationship Id="rId5" Type="http://schemas.openxmlformats.org/officeDocument/2006/relationships/image" Target="../media/image88.jpeg"/><Relationship Id="rId4" Type="http://schemas.openxmlformats.org/officeDocument/2006/relationships/image" Target="../media/image87.jpeg"/></Relationships>
</file>

<file path=ppt/slides/_rels/slide33.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eg"/><Relationship Id="rId1" Type="http://schemas.openxmlformats.org/officeDocument/2006/relationships/slideLayout" Target="../slideLayouts/slideLayout7.xml"/><Relationship Id="rId4" Type="http://schemas.openxmlformats.org/officeDocument/2006/relationships/image" Target="../media/image92.jpeg"/></Relationships>
</file>

<file path=ppt/slides/_rels/slide35.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image" Target="../media/image93.jpeg"/><Relationship Id="rId1" Type="http://schemas.openxmlformats.org/officeDocument/2006/relationships/slideLayout" Target="../slideLayouts/slideLayout7.xml"/><Relationship Id="rId4" Type="http://schemas.openxmlformats.org/officeDocument/2006/relationships/image" Target="../media/image95.jpeg"/></Relationships>
</file>

<file path=ppt/slides/_rels/slide37.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image" Target="../media/image96.jpeg"/><Relationship Id="rId1" Type="http://schemas.openxmlformats.org/officeDocument/2006/relationships/slideLayout" Target="../slideLayouts/slideLayout7.xml"/><Relationship Id="rId4" Type="http://schemas.openxmlformats.org/officeDocument/2006/relationships/image" Target="../media/image98.jpeg"/></Relationships>
</file>

<file path=ppt/slides/_rels/slide38.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image" Target="../media/image99.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01.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02.jpeg"/><Relationship Id="rId1" Type="http://schemas.openxmlformats.org/officeDocument/2006/relationships/slideLayout" Target="../slideLayouts/slideLayout7.xml"/><Relationship Id="rId5" Type="http://schemas.openxmlformats.org/officeDocument/2006/relationships/image" Target="../media/image105.jpeg"/><Relationship Id="rId4" Type="http://schemas.openxmlformats.org/officeDocument/2006/relationships/image" Target="../media/image104.jpeg"/></Relationships>
</file>

<file path=ppt/slides/_rels/slide41.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08.jpeg"/></Relationships>
</file>

<file path=ppt/slides/_rels/slide43.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image" Target="../media/image109.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image" Target="../media/image111.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116.jpe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115.jpeg"/><Relationship Id="rId5" Type="http://schemas.openxmlformats.org/officeDocument/2006/relationships/image" Target="../media/image114.jpeg"/><Relationship Id="rId4" Type="http://schemas.openxmlformats.org/officeDocument/2006/relationships/image" Target="../media/image113.png"/></Relationships>
</file>

<file path=ppt/slides/_rels/slide4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64.svg"/></Relationships>
</file>

<file path=ppt/slides/_rels/slide48.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64.sv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118.svg"/><Relationship Id="rId7" Type="http://schemas.openxmlformats.org/officeDocument/2006/relationships/image" Target="../media/image7.svg"/><Relationship Id="rId2" Type="http://schemas.openxmlformats.org/officeDocument/2006/relationships/image" Target="../media/image117.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9.svg"/><Relationship Id="rId4" Type="http://schemas.openxmlformats.org/officeDocument/2006/relationships/image" Target="../media/image8.png"/></Relationships>
</file>

<file path=ppt/slides/_rels/slide51.xml.rels><?xml version="1.0" encoding="UTF-8" standalone="yes"?>
<Relationships xmlns="http://schemas.openxmlformats.org/package/2006/relationships"><Relationship Id="rId3" Type="http://schemas.openxmlformats.org/officeDocument/2006/relationships/image" Target="../media/image120.svg"/><Relationship Id="rId2" Type="http://schemas.openxmlformats.org/officeDocument/2006/relationships/image" Target="../media/image119.png"/><Relationship Id="rId1" Type="http://schemas.openxmlformats.org/officeDocument/2006/relationships/slideLayout" Target="../slideLayouts/slideLayout7.xml"/><Relationship Id="rId5" Type="http://schemas.openxmlformats.org/officeDocument/2006/relationships/image" Target="../media/image122.svg"/><Relationship Id="rId4" Type="http://schemas.openxmlformats.org/officeDocument/2006/relationships/image" Target="../media/image12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EF9F2"/>
        </a:solidFill>
        <a:effectLst/>
      </p:bgPr>
    </p:bg>
    <p:spTree>
      <p:nvGrpSpPr>
        <p:cNvPr id="1" name=""/>
        <p:cNvGrpSpPr/>
        <p:nvPr/>
      </p:nvGrpSpPr>
      <p:grpSpPr>
        <a:xfrm>
          <a:off x="0" y="0"/>
          <a:ext cx="0" cy="0"/>
          <a:chOff x="0" y="0"/>
          <a:chExt cx="0" cy="0"/>
        </a:xfrm>
      </p:grpSpPr>
      <p:grpSp>
        <p:nvGrpSpPr>
          <p:cNvPr id="2" name="Group 2"/>
          <p:cNvGrpSpPr/>
          <p:nvPr/>
        </p:nvGrpSpPr>
        <p:grpSpPr>
          <a:xfrm>
            <a:off x="731179" y="3744676"/>
            <a:ext cx="9763125" cy="3651429"/>
            <a:chOff x="0" y="0"/>
            <a:chExt cx="13017500" cy="4868571"/>
          </a:xfrm>
        </p:grpSpPr>
        <p:sp>
          <p:nvSpPr>
            <p:cNvPr id="3" name="TextBox 3"/>
            <p:cNvSpPr txBox="1"/>
            <p:nvPr/>
          </p:nvSpPr>
          <p:spPr>
            <a:xfrm>
              <a:off x="0" y="190500"/>
              <a:ext cx="13017500" cy="3721100"/>
            </a:xfrm>
            <a:prstGeom prst="rect">
              <a:avLst/>
            </a:prstGeom>
          </p:spPr>
          <p:txBody>
            <a:bodyPr lIns="0" tIns="0" rIns="0" bIns="0" rtlCol="0" anchor="t">
              <a:spAutoFit/>
            </a:bodyPr>
            <a:lstStyle/>
            <a:p>
              <a:pPr marL="0" lvl="0" indent="0" algn="l">
                <a:lnSpc>
                  <a:spcPts val="10500"/>
                </a:lnSpc>
              </a:pPr>
              <a:r>
                <a:rPr lang="en-US" sz="10500" spc="-210">
                  <a:solidFill>
                    <a:srgbClr val="222222"/>
                  </a:solidFill>
                  <a:latin typeface="Tenor Sans"/>
                  <a:ea typeface="Tenor Sans"/>
                  <a:cs typeface="Tenor Sans"/>
                  <a:sym typeface="Tenor Sans"/>
                </a:rPr>
                <a:t>15-Day Thailand Educational </a:t>
              </a:r>
            </a:p>
          </p:txBody>
        </p:sp>
        <p:sp>
          <p:nvSpPr>
            <p:cNvPr id="4" name="TextBox 4"/>
            <p:cNvSpPr txBox="1"/>
            <p:nvPr/>
          </p:nvSpPr>
          <p:spPr>
            <a:xfrm>
              <a:off x="0" y="4170495"/>
              <a:ext cx="13017500" cy="698077"/>
            </a:xfrm>
            <a:prstGeom prst="rect">
              <a:avLst/>
            </a:prstGeom>
          </p:spPr>
          <p:txBody>
            <a:bodyPr lIns="0" tIns="0" rIns="0" bIns="0" rtlCol="0" anchor="t">
              <a:spAutoFit/>
            </a:bodyPr>
            <a:lstStyle/>
            <a:p>
              <a:pPr marL="0" lvl="0" indent="0" algn="l">
                <a:lnSpc>
                  <a:spcPts val="4480"/>
                </a:lnSpc>
                <a:spcBef>
                  <a:spcPct val="0"/>
                </a:spcBef>
              </a:pPr>
              <a:r>
                <a:rPr lang="en-US" sz="3200">
                  <a:solidFill>
                    <a:srgbClr val="222222"/>
                  </a:solidFill>
                  <a:latin typeface="Lulu Font TH"/>
                  <a:ea typeface="Lulu Font TH"/>
                  <a:cs typeface="Lulu Font TH"/>
                  <a:sym typeface="Lulu Font TH"/>
                </a:rPr>
                <a:t>PRESENTED BY SOPHIA RABAIOTTI </a:t>
              </a:r>
            </a:p>
          </p:txBody>
        </p:sp>
      </p:grpSp>
      <p:grpSp>
        <p:nvGrpSpPr>
          <p:cNvPr id="5" name="Group 5"/>
          <p:cNvGrpSpPr/>
          <p:nvPr/>
        </p:nvGrpSpPr>
        <p:grpSpPr>
          <a:xfrm>
            <a:off x="12172950" y="-91849"/>
            <a:ext cx="6115050" cy="10287000"/>
            <a:chOff x="0" y="0"/>
            <a:chExt cx="947381" cy="1593725"/>
          </a:xfrm>
        </p:grpSpPr>
        <p:sp>
          <p:nvSpPr>
            <p:cNvPr id="6" name="Freeform 6"/>
            <p:cNvSpPr/>
            <p:nvPr/>
          </p:nvSpPr>
          <p:spPr>
            <a:xfrm>
              <a:off x="0" y="0"/>
              <a:ext cx="947381" cy="1593725"/>
            </a:xfrm>
            <a:custGeom>
              <a:avLst/>
              <a:gdLst/>
              <a:ahLst/>
              <a:cxnLst/>
              <a:rect l="l" t="t" r="r" b="b"/>
              <a:pathLst>
                <a:path w="947381" h="1593725">
                  <a:moveTo>
                    <a:pt x="0" y="0"/>
                  </a:moveTo>
                  <a:lnTo>
                    <a:pt x="947381" y="0"/>
                  </a:lnTo>
                  <a:lnTo>
                    <a:pt x="947381" y="1593725"/>
                  </a:lnTo>
                  <a:lnTo>
                    <a:pt x="0" y="1593725"/>
                  </a:lnTo>
                  <a:close/>
                </a:path>
              </a:pathLst>
            </a:custGeom>
            <a:blipFill>
              <a:blip r:embed="rId2"/>
              <a:stretch>
                <a:fillRect l="-13084" r="-13084"/>
              </a:stretch>
            </a:blipFill>
          </p:spPr>
          <p:txBody>
            <a:bodyPr/>
            <a:lstStyle/>
            <a:p>
              <a:endParaRPr lang="en-US"/>
            </a:p>
          </p:txBody>
        </p:sp>
      </p:grpSp>
      <p:sp>
        <p:nvSpPr>
          <p:cNvPr id="7" name="Freeform 7"/>
          <p:cNvSpPr/>
          <p:nvPr/>
        </p:nvSpPr>
        <p:spPr>
          <a:xfrm>
            <a:off x="7788591" y="6764794"/>
            <a:ext cx="6274865" cy="4114800"/>
          </a:xfrm>
          <a:custGeom>
            <a:avLst/>
            <a:gdLst/>
            <a:ahLst/>
            <a:cxnLst/>
            <a:rect l="l" t="t" r="r" b="b"/>
            <a:pathLst>
              <a:path w="6274865" h="4114800">
                <a:moveTo>
                  <a:pt x="0" y="0"/>
                </a:moveTo>
                <a:lnTo>
                  <a:pt x="6274864" y="0"/>
                </a:lnTo>
                <a:lnTo>
                  <a:pt x="6274864"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US"/>
          </a:p>
        </p:txBody>
      </p:sp>
      <p:sp>
        <p:nvSpPr>
          <p:cNvPr id="8" name="Freeform 8"/>
          <p:cNvSpPr/>
          <p:nvPr/>
        </p:nvSpPr>
        <p:spPr>
          <a:xfrm>
            <a:off x="344796" y="342221"/>
            <a:ext cx="1367809" cy="1372957"/>
          </a:xfrm>
          <a:custGeom>
            <a:avLst/>
            <a:gdLst/>
            <a:ahLst/>
            <a:cxnLst/>
            <a:rect l="l" t="t" r="r" b="b"/>
            <a:pathLst>
              <a:path w="1367809" h="1372957">
                <a:moveTo>
                  <a:pt x="0" y="0"/>
                </a:moveTo>
                <a:lnTo>
                  <a:pt x="1367808" y="0"/>
                </a:lnTo>
                <a:lnTo>
                  <a:pt x="1367808" y="1372958"/>
                </a:lnTo>
                <a:lnTo>
                  <a:pt x="0" y="137295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9" name="Freeform 9"/>
          <p:cNvSpPr/>
          <p:nvPr/>
        </p:nvSpPr>
        <p:spPr>
          <a:xfrm>
            <a:off x="0" y="8822194"/>
            <a:ext cx="1792472" cy="1372957"/>
          </a:xfrm>
          <a:custGeom>
            <a:avLst/>
            <a:gdLst/>
            <a:ahLst/>
            <a:cxnLst/>
            <a:rect l="l" t="t" r="r" b="b"/>
            <a:pathLst>
              <a:path w="1792472" h="1372957">
                <a:moveTo>
                  <a:pt x="0" y="0"/>
                </a:moveTo>
                <a:lnTo>
                  <a:pt x="1792472" y="0"/>
                </a:lnTo>
                <a:lnTo>
                  <a:pt x="1792472" y="1372957"/>
                </a:lnTo>
                <a:lnTo>
                  <a:pt x="0" y="137295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0" name="Freeform 10"/>
          <p:cNvSpPr/>
          <p:nvPr/>
        </p:nvSpPr>
        <p:spPr>
          <a:xfrm>
            <a:off x="9291212" y="342221"/>
            <a:ext cx="2620856" cy="1425090"/>
          </a:xfrm>
          <a:custGeom>
            <a:avLst/>
            <a:gdLst/>
            <a:ahLst/>
            <a:cxnLst/>
            <a:rect l="l" t="t" r="r" b="b"/>
            <a:pathLst>
              <a:path w="2620856" h="1425090">
                <a:moveTo>
                  <a:pt x="0" y="0"/>
                </a:moveTo>
                <a:lnTo>
                  <a:pt x="2620856" y="0"/>
                </a:lnTo>
                <a:lnTo>
                  <a:pt x="2620856" y="1425091"/>
                </a:lnTo>
                <a:lnTo>
                  <a:pt x="0" y="142509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EF9F2"/>
        </a:solidFill>
        <a:effectLst/>
      </p:bgPr>
    </p:bg>
    <p:spTree>
      <p:nvGrpSpPr>
        <p:cNvPr id="1" name=""/>
        <p:cNvGrpSpPr/>
        <p:nvPr/>
      </p:nvGrpSpPr>
      <p:grpSpPr>
        <a:xfrm>
          <a:off x="0" y="0"/>
          <a:ext cx="0" cy="0"/>
          <a:chOff x="0" y="0"/>
          <a:chExt cx="0" cy="0"/>
        </a:xfrm>
      </p:grpSpPr>
      <p:sp>
        <p:nvSpPr>
          <p:cNvPr id="2" name="Freeform 2"/>
          <p:cNvSpPr/>
          <p:nvPr/>
        </p:nvSpPr>
        <p:spPr>
          <a:xfrm>
            <a:off x="11119910" y="6240639"/>
            <a:ext cx="6139390" cy="3471546"/>
          </a:xfrm>
          <a:custGeom>
            <a:avLst/>
            <a:gdLst/>
            <a:ahLst/>
            <a:cxnLst/>
            <a:rect l="l" t="t" r="r" b="b"/>
            <a:pathLst>
              <a:path w="6139390" h="3471546">
                <a:moveTo>
                  <a:pt x="0" y="0"/>
                </a:moveTo>
                <a:lnTo>
                  <a:pt x="6139390" y="0"/>
                </a:lnTo>
                <a:lnTo>
                  <a:pt x="6139390" y="3471546"/>
                </a:lnTo>
                <a:lnTo>
                  <a:pt x="0" y="347154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 name="Freeform 3"/>
          <p:cNvSpPr/>
          <p:nvPr/>
        </p:nvSpPr>
        <p:spPr>
          <a:xfrm>
            <a:off x="12659260" y="-264531"/>
            <a:ext cx="6307870" cy="3566814"/>
          </a:xfrm>
          <a:custGeom>
            <a:avLst/>
            <a:gdLst/>
            <a:ahLst/>
            <a:cxnLst/>
            <a:rect l="l" t="t" r="r" b="b"/>
            <a:pathLst>
              <a:path w="6307870" h="3566814">
                <a:moveTo>
                  <a:pt x="0" y="0"/>
                </a:moveTo>
                <a:lnTo>
                  <a:pt x="6307870" y="0"/>
                </a:lnTo>
                <a:lnTo>
                  <a:pt x="6307870" y="3566814"/>
                </a:lnTo>
                <a:lnTo>
                  <a:pt x="0" y="35668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4" name="Group 4"/>
          <p:cNvGrpSpPr/>
          <p:nvPr/>
        </p:nvGrpSpPr>
        <p:grpSpPr>
          <a:xfrm>
            <a:off x="1761345" y="574815"/>
            <a:ext cx="14765311" cy="9137371"/>
            <a:chOff x="0" y="0"/>
            <a:chExt cx="19687081" cy="12183161"/>
          </a:xfrm>
        </p:grpSpPr>
        <p:sp>
          <p:nvSpPr>
            <p:cNvPr id="5" name="Freeform 5"/>
            <p:cNvSpPr/>
            <p:nvPr/>
          </p:nvSpPr>
          <p:spPr>
            <a:xfrm>
              <a:off x="0" y="0"/>
              <a:ext cx="19687081" cy="12183161"/>
            </a:xfrm>
            <a:custGeom>
              <a:avLst/>
              <a:gdLst/>
              <a:ahLst/>
              <a:cxnLst/>
              <a:rect l="l" t="t" r="r" b="b"/>
              <a:pathLst>
                <a:path w="19687081" h="12183161">
                  <a:moveTo>
                    <a:pt x="0" y="0"/>
                  </a:moveTo>
                  <a:lnTo>
                    <a:pt x="19687081" y="0"/>
                  </a:lnTo>
                  <a:lnTo>
                    <a:pt x="19687081" y="12183161"/>
                  </a:lnTo>
                  <a:lnTo>
                    <a:pt x="0" y="12183161"/>
                  </a:lnTo>
                  <a:lnTo>
                    <a:pt x="0" y="0"/>
                  </a:lnTo>
                  <a:close/>
                </a:path>
              </a:pathLst>
            </a:custGeom>
            <a:blipFill>
              <a:blip r:embed="rId5">
                <a:extLst>
                  <a:ext uri="{96DAC541-7B7A-43D3-8B79-37D633B846F1}">
                    <asvg:svgBlip xmlns:asvg="http://schemas.microsoft.com/office/drawing/2016/SVG/main" r:embed="rId6"/>
                  </a:ext>
                </a:extLst>
              </a:blip>
              <a:stretch>
                <a:fillRect l="-26636" b="-88635"/>
              </a:stretch>
            </a:blipFill>
          </p:spPr>
          <p:txBody>
            <a:bodyPr/>
            <a:lstStyle/>
            <a:p>
              <a:endParaRPr lang="en-US"/>
            </a:p>
          </p:txBody>
        </p:sp>
        <p:grpSp>
          <p:nvGrpSpPr>
            <p:cNvPr id="6" name="Group 6"/>
            <p:cNvGrpSpPr/>
            <p:nvPr/>
          </p:nvGrpSpPr>
          <p:grpSpPr>
            <a:xfrm rot="-847417">
              <a:off x="12086722" y="3301026"/>
              <a:ext cx="2305965" cy="5581109"/>
              <a:chOff x="0" y="0"/>
              <a:chExt cx="455499" cy="1102441"/>
            </a:xfrm>
          </p:grpSpPr>
          <p:sp>
            <p:nvSpPr>
              <p:cNvPr id="7" name="Freeform 7"/>
              <p:cNvSpPr/>
              <p:nvPr/>
            </p:nvSpPr>
            <p:spPr>
              <a:xfrm>
                <a:off x="0" y="0"/>
                <a:ext cx="455499" cy="1102441"/>
              </a:xfrm>
              <a:custGeom>
                <a:avLst/>
                <a:gdLst/>
                <a:ahLst/>
                <a:cxnLst/>
                <a:rect l="l" t="t" r="r" b="b"/>
                <a:pathLst>
                  <a:path w="455499" h="1102441">
                    <a:moveTo>
                      <a:pt x="0" y="0"/>
                    </a:moveTo>
                    <a:lnTo>
                      <a:pt x="455499" y="0"/>
                    </a:lnTo>
                    <a:lnTo>
                      <a:pt x="455499" y="1102441"/>
                    </a:lnTo>
                    <a:lnTo>
                      <a:pt x="0" y="1102441"/>
                    </a:lnTo>
                    <a:close/>
                  </a:path>
                </a:pathLst>
              </a:custGeom>
              <a:solidFill>
                <a:srgbClr val="CAEEEF"/>
              </a:solidFill>
            </p:spPr>
            <p:txBody>
              <a:bodyPr/>
              <a:lstStyle/>
              <a:p>
                <a:endParaRPr lang="en-US"/>
              </a:p>
            </p:txBody>
          </p:sp>
          <p:sp>
            <p:nvSpPr>
              <p:cNvPr id="8" name="TextBox 8"/>
              <p:cNvSpPr txBox="1"/>
              <p:nvPr/>
            </p:nvSpPr>
            <p:spPr>
              <a:xfrm>
                <a:off x="0" y="-47625"/>
                <a:ext cx="455499" cy="1150066"/>
              </a:xfrm>
              <a:prstGeom prst="rect">
                <a:avLst/>
              </a:prstGeom>
            </p:spPr>
            <p:txBody>
              <a:bodyPr lIns="50800" tIns="50800" rIns="50800" bIns="50800" rtlCol="0" anchor="ctr"/>
              <a:lstStyle/>
              <a:p>
                <a:pPr algn="ctr">
                  <a:lnSpc>
                    <a:spcPts val="2659"/>
                  </a:lnSpc>
                </a:pPr>
                <a:endParaRPr/>
              </a:p>
            </p:txBody>
          </p:sp>
        </p:grpSp>
      </p:grpSp>
      <p:sp>
        <p:nvSpPr>
          <p:cNvPr id="9" name="Freeform 9"/>
          <p:cNvSpPr/>
          <p:nvPr/>
        </p:nvSpPr>
        <p:spPr>
          <a:xfrm>
            <a:off x="-892008" y="7284639"/>
            <a:ext cx="6980795" cy="3947323"/>
          </a:xfrm>
          <a:custGeom>
            <a:avLst/>
            <a:gdLst/>
            <a:ahLst/>
            <a:cxnLst/>
            <a:rect l="l" t="t" r="r" b="b"/>
            <a:pathLst>
              <a:path w="6980795" h="3947323">
                <a:moveTo>
                  <a:pt x="0" y="0"/>
                </a:moveTo>
                <a:lnTo>
                  <a:pt x="6980795" y="0"/>
                </a:lnTo>
                <a:lnTo>
                  <a:pt x="6980795" y="3947322"/>
                </a:lnTo>
                <a:lnTo>
                  <a:pt x="0" y="394732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0" name="Freeform 10"/>
          <p:cNvSpPr/>
          <p:nvPr/>
        </p:nvSpPr>
        <p:spPr>
          <a:xfrm flipH="1">
            <a:off x="-1892126" y="-264531"/>
            <a:ext cx="6609863" cy="3304931"/>
          </a:xfrm>
          <a:custGeom>
            <a:avLst/>
            <a:gdLst/>
            <a:ahLst/>
            <a:cxnLst/>
            <a:rect l="l" t="t" r="r" b="b"/>
            <a:pathLst>
              <a:path w="6609863" h="3304931">
                <a:moveTo>
                  <a:pt x="6609862" y="0"/>
                </a:moveTo>
                <a:lnTo>
                  <a:pt x="0" y="0"/>
                </a:lnTo>
                <a:lnTo>
                  <a:pt x="0" y="3304931"/>
                </a:lnTo>
                <a:lnTo>
                  <a:pt x="6609862" y="3304931"/>
                </a:lnTo>
                <a:lnTo>
                  <a:pt x="6609862"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1" name="TextBox 11"/>
          <p:cNvSpPr txBox="1"/>
          <p:nvPr/>
        </p:nvSpPr>
        <p:spPr>
          <a:xfrm rot="-787823">
            <a:off x="4872454" y="4321613"/>
            <a:ext cx="8403735" cy="2138815"/>
          </a:xfrm>
          <a:prstGeom prst="rect">
            <a:avLst/>
          </a:prstGeom>
        </p:spPr>
        <p:txBody>
          <a:bodyPr lIns="0" tIns="0" rIns="0" bIns="0" rtlCol="0" anchor="t">
            <a:spAutoFit/>
          </a:bodyPr>
          <a:lstStyle/>
          <a:p>
            <a:pPr algn="ctr">
              <a:lnSpc>
                <a:spcPts val="8260"/>
              </a:lnSpc>
            </a:pPr>
            <a:r>
              <a:rPr lang="en-US" sz="7793">
                <a:solidFill>
                  <a:srgbClr val="EA8595"/>
                </a:solidFill>
                <a:latin typeface="More Sugar"/>
                <a:ea typeface="More Sugar"/>
                <a:cs typeface="More Sugar"/>
                <a:sym typeface="More Sugar"/>
              </a:rPr>
              <a:t>LET'S EXPLORE THAILAND!</a:t>
            </a:r>
          </a:p>
        </p:txBody>
      </p:sp>
      <p:sp>
        <p:nvSpPr>
          <p:cNvPr id="12" name="TextBox 12"/>
          <p:cNvSpPr txBox="1"/>
          <p:nvPr/>
        </p:nvSpPr>
        <p:spPr>
          <a:xfrm rot="-787823">
            <a:off x="5248398" y="6668639"/>
            <a:ext cx="8359130" cy="417068"/>
          </a:xfrm>
          <a:prstGeom prst="rect">
            <a:avLst/>
          </a:prstGeom>
        </p:spPr>
        <p:txBody>
          <a:bodyPr lIns="0" tIns="0" rIns="0" bIns="0" rtlCol="0" anchor="t">
            <a:spAutoFit/>
          </a:bodyPr>
          <a:lstStyle/>
          <a:p>
            <a:pPr algn="ctr">
              <a:lnSpc>
                <a:spcPts val="3285"/>
              </a:lnSpc>
            </a:pPr>
            <a:r>
              <a:rPr lang="en-US" sz="3099">
                <a:solidFill>
                  <a:srgbClr val="112838"/>
                </a:solidFill>
                <a:latin typeface="Lulu Font TH"/>
                <a:ea typeface="Lulu Font TH"/>
                <a:cs typeface="Lulu Font TH"/>
                <a:sym typeface="Lulu Font TH"/>
              </a:rPr>
              <a:t>Presented by: Sophia Rabaiotti </a:t>
            </a:r>
          </a:p>
        </p:txBody>
      </p:sp>
      <p:sp>
        <p:nvSpPr>
          <p:cNvPr id="13" name="Freeform 13"/>
          <p:cNvSpPr/>
          <p:nvPr/>
        </p:nvSpPr>
        <p:spPr>
          <a:xfrm rot="-1000220">
            <a:off x="12204426" y="5690717"/>
            <a:ext cx="6563091" cy="5027049"/>
          </a:xfrm>
          <a:custGeom>
            <a:avLst/>
            <a:gdLst/>
            <a:ahLst/>
            <a:cxnLst/>
            <a:rect l="l" t="t" r="r" b="b"/>
            <a:pathLst>
              <a:path w="6563091" h="5027049">
                <a:moveTo>
                  <a:pt x="0" y="0"/>
                </a:moveTo>
                <a:lnTo>
                  <a:pt x="6563092" y="0"/>
                </a:lnTo>
                <a:lnTo>
                  <a:pt x="6563092" y="5027048"/>
                </a:lnTo>
                <a:lnTo>
                  <a:pt x="0" y="502704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FE7E2"/>
        </a:solidFill>
        <a:effectLst/>
      </p:bgPr>
    </p:bg>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rcRect t="6705" b="9445"/>
          <a:stretch>
            <a:fillRect/>
          </a:stretch>
        </p:blipFill>
        <p:spPr>
          <a:xfrm>
            <a:off x="5029200" y="8792"/>
            <a:ext cx="6901063" cy="10287000"/>
          </a:xfrm>
          <a:prstGeom prst="rect">
            <a:avLst/>
          </a:prstGeom>
        </p:spPr>
      </p:pic>
    </p:spTree>
  </p:cSld>
  <p:clrMapOvr>
    <a:masterClrMapping/>
  </p:clrMapOvr>
  <p:timing>
    <p:tnLst>
      <p:par>
        <p:cTn id="1" dur="indefinite" restart="never" nodeType="tmRoot">
          <p:childTnLst>
            <p:video>
              <p:cMediaNode vol="0">
                <p:cTn id="2" fill="hold" display="0">
                  <p:stCondLst>
                    <p:cond delay="indefinite"/>
                  </p:stCondLst>
                </p:cTn>
                <p:tgtEl>
                  <p:spTgt spid="2"/>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12941059" y="169781"/>
            <a:ext cx="5346941" cy="1604082"/>
          </a:xfrm>
          <a:custGeom>
            <a:avLst/>
            <a:gdLst/>
            <a:ahLst/>
            <a:cxnLst/>
            <a:rect l="l" t="t" r="r" b="b"/>
            <a:pathLst>
              <a:path w="5346941" h="1604082">
                <a:moveTo>
                  <a:pt x="0" y="0"/>
                </a:moveTo>
                <a:lnTo>
                  <a:pt x="5346941" y="0"/>
                </a:lnTo>
                <a:lnTo>
                  <a:pt x="5346941" y="1604083"/>
                </a:lnTo>
                <a:lnTo>
                  <a:pt x="0" y="1604083"/>
                </a:lnTo>
                <a:lnTo>
                  <a:pt x="0" y="0"/>
                </a:lnTo>
                <a:close/>
              </a:path>
            </a:pathLst>
          </a:custGeom>
          <a:blipFill>
            <a:blip r:embed="rId3"/>
            <a:stretch>
              <a:fillRect/>
            </a:stretch>
          </a:blipFill>
        </p:spPr>
        <p:txBody>
          <a:bodyPr/>
          <a:lstStyle/>
          <a:p>
            <a:endParaRPr lang="en-US"/>
          </a:p>
        </p:txBody>
      </p:sp>
      <p:sp>
        <p:nvSpPr>
          <p:cNvPr id="3" name="Freeform 3"/>
          <p:cNvSpPr/>
          <p:nvPr/>
        </p:nvSpPr>
        <p:spPr>
          <a:xfrm>
            <a:off x="10740940" y="3593847"/>
            <a:ext cx="7134534" cy="4938849"/>
          </a:xfrm>
          <a:custGeom>
            <a:avLst/>
            <a:gdLst/>
            <a:ahLst/>
            <a:cxnLst/>
            <a:rect l="l" t="t" r="r" b="b"/>
            <a:pathLst>
              <a:path w="7134534" h="4938849">
                <a:moveTo>
                  <a:pt x="0" y="0"/>
                </a:moveTo>
                <a:lnTo>
                  <a:pt x="7134534" y="0"/>
                </a:lnTo>
                <a:lnTo>
                  <a:pt x="7134534" y="4938849"/>
                </a:lnTo>
                <a:lnTo>
                  <a:pt x="0" y="4938849"/>
                </a:lnTo>
                <a:lnTo>
                  <a:pt x="0" y="0"/>
                </a:lnTo>
                <a:close/>
              </a:path>
            </a:pathLst>
          </a:custGeom>
          <a:blipFill>
            <a:blip r:embed="rId4"/>
            <a:stretch>
              <a:fillRect l="-1950" r="-1950"/>
            </a:stretch>
          </a:blipFill>
        </p:spPr>
        <p:txBody>
          <a:bodyPr/>
          <a:lstStyle/>
          <a:p>
            <a:endParaRPr lang="en-US"/>
          </a:p>
        </p:txBody>
      </p:sp>
      <p:sp>
        <p:nvSpPr>
          <p:cNvPr id="4" name="TextBox 4"/>
          <p:cNvSpPr txBox="1"/>
          <p:nvPr/>
        </p:nvSpPr>
        <p:spPr>
          <a:xfrm>
            <a:off x="165129" y="3811632"/>
            <a:ext cx="10260119" cy="7638160"/>
          </a:xfrm>
          <a:prstGeom prst="rect">
            <a:avLst/>
          </a:prstGeom>
        </p:spPr>
        <p:txBody>
          <a:bodyPr lIns="0" tIns="0" rIns="0" bIns="0" rtlCol="0" anchor="t">
            <a:spAutoFit/>
          </a:bodyPr>
          <a:lstStyle/>
          <a:p>
            <a:pPr algn="ctr">
              <a:lnSpc>
                <a:spcPts val="3392"/>
              </a:lnSpc>
            </a:pPr>
            <a:r>
              <a:rPr lang="en-US" sz="3200" dirty="0">
                <a:solidFill>
                  <a:srgbClr val="112838"/>
                </a:solidFill>
                <a:latin typeface="Lulu Font TH"/>
                <a:ea typeface="Lulu Font TH"/>
                <a:cs typeface="Lulu Font TH"/>
                <a:sym typeface="Lulu Font TH"/>
              </a:rPr>
              <a:t>15- DAY TAITH- FUNDED EDUCATIONAL ADVENTURE</a:t>
            </a:r>
          </a:p>
          <a:p>
            <a:pPr algn="ctr">
              <a:lnSpc>
                <a:spcPts val="3392"/>
              </a:lnSpc>
            </a:pPr>
            <a:r>
              <a:rPr lang="en-US" sz="3200" dirty="0">
                <a:solidFill>
                  <a:srgbClr val="112838"/>
                </a:solidFill>
                <a:latin typeface="Lulu Font TH"/>
                <a:ea typeface="Lulu Font TH"/>
                <a:cs typeface="Lulu Font TH"/>
                <a:sym typeface="Lulu Font TH"/>
              </a:rPr>
              <a:t> </a:t>
            </a:r>
          </a:p>
          <a:p>
            <a:pPr algn="ctr">
              <a:lnSpc>
                <a:spcPts val="3392"/>
              </a:lnSpc>
            </a:pPr>
            <a:r>
              <a:rPr lang="en-US" sz="3200" dirty="0">
                <a:solidFill>
                  <a:srgbClr val="112838"/>
                </a:solidFill>
                <a:latin typeface="Lulu Font TH"/>
                <a:ea typeface="Lulu Font TH"/>
                <a:cs typeface="Lulu Font TH"/>
                <a:sym typeface="Lulu Font TH"/>
              </a:rPr>
              <a:t>ORGANISED BY:  UWTSD-BASED TOUR OPERATOR (ABTA PROTECTED)</a:t>
            </a:r>
          </a:p>
          <a:p>
            <a:pPr algn="ctr">
              <a:lnSpc>
                <a:spcPts val="3392"/>
              </a:lnSpc>
            </a:pPr>
            <a:endParaRPr lang="en-US" sz="3200" dirty="0">
              <a:solidFill>
                <a:srgbClr val="112838"/>
              </a:solidFill>
              <a:latin typeface="Lulu Font TH"/>
              <a:ea typeface="Lulu Font TH"/>
              <a:cs typeface="Lulu Font TH"/>
              <a:sym typeface="Lulu Font TH"/>
            </a:endParaRPr>
          </a:p>
          <a:p>
            <a:pPr algn="ctr">
              <a:lnSpc>
                <a:spcPts val="3392"/>
              </a:lnSpc>
            </a:pPr>
            <a:r>
              <a:rPr lang="en-US" sz="3200" dirty="0">
                <a:solidFill>
                  <a:srgbClr val="112838"/>
                </a:solidFill>
                <a:latin typeface="Lulu Font TH"/>
                <a:ea typeface="Lulu Font TH"/>
                <a:cs typeface="Lulu Font TH"/>
                <a:sym typeface="Lulu Font TH"/>
              </a:rPr>
              <a:t>CLIENT: UWTSD INTERNATIONAL OFFICE &amp; STUDENTS</a:t>
            </a:r>
          </a:p>
          <a:p>
            <a:pPr algn="ctr">
              <a:lnSpc>
                <a:spcPts val="3392"/>
              </a:lnSpc>
            </a:pPr>
            <a:endParaRPr lang="en-US" sz="3200" dirty="0">
              <a:solidFill>
                <a:srgbClr val="112838"/>
              </a:solidFill>
              <a:latin typeface="Lulu Font TH"/>
              <a:ea typeface="Lulu Font TH"/>
              <a:cs typeface="Lulu Font TH"/>
              <a:sym typeface="Lulu Font TH"/>
            </a:endParaRPr>
          </a:p>
          <a:p>
            <a:pPr algn="ctr">
              <a:lnSpc>
                <a:spcPts val="3392"/>
              </a:lnSpc>
            </a:pPr>
            <a:r>
              <a:rPr lang="en-US" sz="3200" dirty="0">
                <a:solidFill>
                  <a:srgbClr val="112838"/>
                </a:solidFill>
                <a:latin typeface="Lulu Font TH"/>
                <a:ea typeface="Lulu Font TH"/>
                <a:cs typeface="Lulu Font TH"/>
                <a:sym typeface="Lulu Font TH"/>
              </a:rPr>
              <a:t>PURPOSE: IMMERSIVE CROSS-CULTURAL LEARNING COMBINING EDUCATION, SUSTAINABILITY, AND ADVENTURE</a:t>
            </a:r>
          </a:p>
          <a:p>
            <a:pPr algn="ctr">
              <a:lnSpc>
                <a:spcPts val="3815"/>
              </a:lnSpc>
            </a:pPr>
            <a:endParaRPr lang="en-US" sz="3200" dirty="0">
              <a:solidFill>
                <a:srgbClr val="112838"/>
              </a:solidFill>
              <a:latin typeface="Lulu Font TH"/>
              <a:ea typeface="Lulu Font TH"/>
              <a:cs typeface="Lulu Font TH"/>
              <a:sym typeface="Lulu Font TH"/>
            </a:endParaRPr>
          </a:p>
          <a:p>
            <a:pPr algn="ctr">
              <a:lnSpc>
                <a:spcPts val="3815"/>
              </a:lnSpc>
            </a:pPr>
            <a:endParaRPr lang="en-US" sz="3200" dirty="0">
              <a:solidFill>
                <a:srgbClr val="112838"/>
              </a:solidFill>
              <a:latin typeface="Lulu Font TH"/>
              <a:ea typeface="Lulu Font TH"/>
              <a:cs typeface="Lulu Font TH"/>
              <a:sym typeface="Lulu Font TH"/>
            </a:endParaRPr>
          </a:p>
          <a:p>
            <a:pPr algn="ctr">
              <a:lnSpc>
                <a:spcPts val="4451"/>
              </a:lnSpc>
            </a:pPr>
            <a:endParaRPr lang="en-US" sz="3200" dirty="0">
              <a:solidFill>
                <a:srgbClr val="112838"/>
              </a:solidFill>
              <a:latin typeface="Lulu Font TH"/>
              <a:ea typeface="Lulu Font TH"/>
              <a:cs typeface="Lulu Font TH"/>
              <a:sym typeface="Lulu Font TH"/>
            </a:endParaRPr>
          </a:p>
          <a:p>
            <a:pPr algn="ctr">
              <a:lnSpc>
                <a:spcPts val="4451"/>
              </a:lnSpc>
            </a:pPr>
            <a:endParaRPr lang="en-US" sz="3200" dirty="0">
              <a:solidFill>
                <a:srgbClr val="112838"/>
              </a:solidFill>
              <a:latin typeface="Lulu Font TH"/>
              <a:ea typeface="Lulu Font TH"/>
              <a:cs typeface="Lulu Font TH"/>
              <a:sym typeface="Lulu Font TH"/>
            </a:endParaRPr>
          </a:p>
          <a:p>
            <a:pPr algn="ctr">
              <a:lnSpc>
                <a:spcPts val="4451"/>
              </a:lnSpc>
            </a:pPr>
            <a:endParaRPr lang="en-US" sz="3200" dirty="0">
              <a:solidFill>
                <a:srgbClr val="112838"/>
              </a:solidFill>
              <a:latin typeface="Lulu Font TH"/>
              <a:ea typeface="Lulu Font TH"/>
              <a:cs typeface="Lulu Font TH"/>
              <a:sym typeface="Lulu Font TH"/>
            </a:endParaRPr>
          </a:p>
          <a:p>
            <a:pPr algn="ctr">
              <a:lnSpc>
                <a:spcPts val="4451"/>
              </a:lnSpc>
            </a:pPr>
            <a:endParaRPr lang="en-US" sz="3200" dirty="0">
              <a:solidFill>
                <a:srgbClr val="112838"/>
              </a:solidFill>
              <a:latin typeface="Lulu Font TH"/>
              <a:ea typeface="Lulu Font TH"/>
              <a:cs typeface="Lulu Font TH"/>
              <a:sym typeface="Lulu Font TH"/>
            </a:endParaRPr>
          </a:p>
          <a:p>
            <a:pPr algn="ctr">
              <a:lnSpc>
                <a:spcPts val="4451"/>
              </a:lnSpc>
            </a:pPr>
            <a:endParaRPr lang="en-US" sz="3200" dirty="0">
              <a:solidFill>
                <a:srgbClr val="112838"/>
              </a:solidFill>
              <a:latin typeface="Lulu Font TH"/>
              <a:ea typeface="Lulu Font TH"/>
              <a:cs typeface="Lulu Font TH"/>
              <a:sym typeface="Lulu Font TH"/>
            </a:endParaRPr>
          </a:p>
        </p:txBody>
      </p:sp>
      <p:sp>
        <p:nvSpPr>
          <p:cNvPr id="5" name="Freeform 5"/>
          <p:cNvSpPr/>
          <p:nvPr/>
        </p:nvSpPr>
        <p:spPr>
          <a:xfrm>
            <a:off x="0" y="0"/>
            <a:ext cx="3149211" cy="2597668"/>
          </a:xfrm>
          <a:custGeom>
            <a:avLst/>
            <a:gdLst/>
            <a:ahLst/>
            <a:cxnLst/>
            <a:rect l="l" t="t" r="r" b="b"/>
            <a:pathLst>
              <a:path w="3149211" h="2597668">
                <a:moveTo>
                  <a:pt x="0" y="0"/>
                </a:moveTo>
                <a:lnTo>
                  <a:pt x="3149211" y="0"/>
                </a:lnTo>
                <a:lnTo>
                  <a:pt x="3149211" y="2597667"/>
                </a:lnTo>
                <a:lnTo>
                  <a:pt x="0" y="2597667"/>
                </a:lnTo>
                <a:lnTo>
                  <a:pt x="0" y="0"/>
                </a:lnTo>
                <a:close/>
              </a:path>
            </a:pathLst>
          </a:custGeom>
          <a:blipFill>
            <a:blip r:embed="rId5"/>
            <a:stretch>
              <a:fillRect b="-21232"/>
            </a:stretch>
          </a:blipFill>
        </p:spPr>
        <p:txBody>
          <a:bodyPr/>
          <a:lstStyle/>
          <a:p>
            <a:endParaRPr lang="en-US"/>
          </a:p>
        </p:txBody>
      </p:sp>
      <p:sp>
        <p:nvSpPr>
          <p:cNvPr id="6" name="TextBox 6"/>
          <p:cNvSpPr txBox="1"/>
          <p:nvPr/>
        </p:nvSpPr>
        <p:spPr>
          <a:xfrm>
            <a:off x="3091209" y="500926"/>
            <a:ext cx="9611495" cy="1169847"/>
          </a:xfrm>
          <a:prstGeom prst="rect">
            <a:avLst/>
          </a:prstGeom>
        </p:spPr>
        <p:txBody>
          <a:bodyPr lIns="0" tIns="0" rIns="0" bIns="0" rtlCol="0" anchor="t">
            <a:spAutoFit/>
          </a:bodyPr>
          <a:lstStyle/>
          <a:p>
            <a:pPr algn="ctr">
              <a:lnSpc>
                <a:spcPts val="8976"/>
              </a:lnSpc>
            </a:pPr>
            <a:r>
              <a:rPr lang="en-US" sz="8468">
                <a:solidFill>
                  <a:srgbClr val="112838"/>
                </a:solidFill>
                <a:latin typeface="Lulu Font TH"/>
                <a:ea typeface="Lulu Font TH"/>
                <a:cs typeface="Lulu Font TH"/>
                <a:sym typeface="Lulu Font TH"/>
              </a:rPr>
              <a:t>INTRODUCTION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EF9F2"/>
        </a:solidFill>
        <a:effectLst/>
      </p:bgPr>
    </p:bg>
    <p:spTree>
      <p:nvGrpSpPr>
        <p:cNvPr id="1" name=""/>
        <p:cNvGrpSpPr/>
        <p:nvPr/>
      </p:nvGrpSpPr>
      <p:grpSpPr>
        <a:xfrm>
          <a:off x="0" y="0"/>
          <a:ext cx="0" cy="0"/>
          <a:chOff x="0" y="0"/>
          <a:chExt cx="0" cy="0"/>
        </a:xfrm>
      </p:grpSpPr>
      <p:sp>
        <p:nvSpPr>
          <p:cNvPr id="2" name="Freeform 2"/>
          <p:cNvSpPr/>
          <p:nvPr/>
        </p:nvSpPr>
        <p:spPr>
          <a:xfrm>
            <a:off x="1418380" y="0"/>
            <a:ext cx="15458157" cy="10287000"/>
          </a:xfrm>
          <a:custGeom>
            <a:avLst/>
            <a:gdLst/>
            <a:ahLst/>
            <a:cxnLst/>
            <a:rect l="l" t="t" r="r" b="b"/>
            <a:pathLst>
              <a:path w="15458157" h="10287000">
                <a:moveTo>
                  <a:pt x="0" y="0"/>
                </a:moveTo>
                <a:lnTo>
                  <a:pt x="15458157" y="0"/>
                </a:lnTo>
                <a:lnTo>
                  <a:pt x="15458157" y="10287000"/>
                </a:lnTo>
                <a:lnTo>
                  <a:pt x="0" y="10287000"/>
                </a:lnTo>
                <a:lnTo>
                  <a:pt x="0" y="0"/>
                </a:lnTo>
                <a:close/>
              </a:path>
            </a:pathLst>
          </a:custGeom>
          <a:blipFill>
            <a:blip r:embed="rId2"/>
            <a:stretch>
              <a:fillRect/>
            </a:stretch>
          </a:blipFill>
        </p:spPr>
        <p:txBody>
          <a:bodyPr/>
          <a:lstStyle/>
          <a:p>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7339448" y="1842930"/>
            <a:ext cx="5519926" cy="4129989"/>
          </a:xfrm>
          <a:custGeom>
            <a:avLst/>
            <a:gdLst/>
            <a:ahLst/>
            <a:cxnLst/>
            <a:rect l="l" t="t" r="r" b="b"/>
            <a:pathLst>
              <a:path w="5519926" h="4129989">
                <a:moveTo>
                  <a:pt x="0" y="0"/>
                </a:moveTo>
                <a:lnTo>
                  <a:pt x="5519926" y="0"/>
                </a:lnTo>
                <a:lnTo>
                  <a:pt x="5519926" y="4129989"/>
                </a:lnTo>
                <a:lnTo>
                  <a:pt x="0" y="4129989"/>
                </a:lnTo>
                <a:lnTo>
                  <a:pt x="0" y="0"/>
                </a:lnTo>
                <a:close/>
              </a:path>
            </a:pathLst>
          </a:custGeom>
          <a:blipFill>
            <a:blip r:embed="rId3"/>
            <a:stretch>
              <a:fillRect l="-3643" t="-1749" r="-6290"/>
            </a:stretch>
          </a:blipFill>
        </p:spPr>
        <p:txBody>
          <a:bodyPr/>
          <a:lstStyle/>
          <a:p>
            <a:endParaRPr lang="en-US"/>
          </a:p>
        </p:txBody>
      </p:sp>
      <p:sp>
        <p:nvSpPr>
          <p:cNvPr id="3" name="Freeform 3"/>
          <p:cNvSpPr/>
          <p:nvPr/>
        </p:nvSpPr>
        <p:spPr>
          <a:xfrm>
            <a:off x="12676494" y="1842930"/>
            <a:ext cx="4582806" cy="4129989"/>
          </a:xfrm>
          <a:custGeom>
            <a:avLst/>
            <a:gdLst/>
            <a:ahLst/>
            <a:cxnLst/>
            <a:rect l="l" t="t" r="r" b="b"/>
            <a:pathLst>
              <a:path w="4582806" h="4129989">
                <a:moveTo>
                  <a:pt x="0" y="0"/>
                </a:moveTo>
                <a:lnTo>
                  <a:pt x="4582806" y="0"/>
                </a:lnTo>
                <a:lnTo>
                  <a:pt x="4582806" y="4129989"/>
                </a:lnTo>
                <a:lnTo>
                  <a:pt x="0" y="4129989"/>
                </a:lnTo>
                <a:lnTo>
                  <a:pt x="0" y="0"/>
                </a:lnTo>
                <a:close/>
              </a:path>
            </a:pathLst>
          </a:custGeom>
          <a:blipFill>
            <a:blip r:embed="rId4"/>
            <a:stretch>
              <a:fillRect t="-8129" b="-30575"/>
            </a:stretch>
          </a:blipFill>
        </p:spPr>
        <p:txBody>
          <a:bodyPr/>
          <a:lstStyle/>
          <a:p>
            <a:endParaRPr lang="en-US"/>
          </a:p>
        </p:txBody>
      </p:sp>
      <p:sp>
        <p:nvSpPr>
          <p:cNvPr id="4" name="Freeform 4"/>
          <p:cNvSpPr/>
          <p:nvPr/>
        </p:nvSpPr>
        <p:spPr>
          <a:xfrm>
            <a:off x="7339448" y="5972919"/>
            <a:ext cx="5666033" cy="3621045"/>
          </a:xfrm>
          <a:custGeom>
            <a:avLst/>
            <a:gdLst/>
            <a:ahLst/>
            <a:cxnLst/>
            <a:rect l="l" t="t" r="r" b="b"/>
            <a:pathLst>
              <a:path w="5666033" h="3621045">
                <a:moveTo>
                  <a:pt x="0" y="0"/>
                </a:moveTo>
                <a:lnTo>
                  <a:pt x="5666034" y="0"/>
                </a:lnTo>
                <a:lnTo>
                  <a:pt x="5666034" y="3621045"/>
                </a:lnTo>
                <a:lnTo>
                  <a:pt x="0" y="3621045"/>
                </a:lnTo>
                <a:lnTo>
                  <a:pt x="0" y="0"/>
                </a:lnTo>
                <a:close/>
              </a:path>
            </a:pathLst>
          </a:custGeom>
          <a:blipFill>
            <a:blip r:embed="rId5"/>
            <a:stretch>
              <a:fillRect l="-21687" t="-26505" r="-17378" b="-14936"/>
            </a:stretch>
          </a:blipFill>
        </p:spPr>
        <p:txBody>
          <a:bodyPr/>
          <a:lstStyle/>
          <a:p>
            <a:endParaRPr lang="en-US"/>
          </a:p>
        </p:txBody>
      </p:sp>
      <p:sp>
        <p:nvSpPr>
          <p:cNvPr id="5" name="Freeform 5"/>
          <p:cNvSpPr/>
          <p:nvPr/>
        </p:nvSpPr>
        <p:spPr>
          <a:xfrm>
            <a:off x="12859374" y="5972919"/>
            <a:ext cx="4399926" cy="3621045"/>
          </a:xfrm>
          <a:custGeom>
            <a:avLst/>
            <a:gdLst/>
            <a:ahLst/>
            <a:cxnLst/>
            <a:rect l="l" t="t" r="r" b="b"/>
            <a:pathLst>
              <a:path w="4399926" h="3621045">
                <a:moveTo>
                  <a:pt x="0" y="0"/>
                </a:moveTo>
                <a:lnTo>
                  <a:pt x="4399926" y="0"/>
                </a:lnTo>
                <a:lnTo>
                  <a:pt x="4399926" y="3621045"/>
                </a:lnTo>
                <a:lnTo>
                  <a:pt x="0" y="3621045"/>
                </a:lnTo>
                <a:lnTo>
                  <a:pt x="0" y="0"/>
                </a:lnTo>
                <a:close/>
              </a:path>
            </a:pathLst>
          </a:custGeom>
          <a:blipFill>
            <a:blip r:embed="rId6"/>
            <a:stretch>
              <a:fillRect l="-10645" r="-20229" b="-5951"/>
            </a:stretch>
          </a:blipFill>
        </p:spPr>
        <p:txBody>
          <a:bodyPr/>
          <a:lstStyle/>
          <a:p>
            <a:endParaRPr lang="en-US"/>
          </a:p>
        </p:txBody>
      </p:sp>
      <p:sp>
        <p:nvSpPr>
          <p:cNvPr id="6" name="TextBox 6"/>
          <p:cNvSpPr txBox="1"/>
          <p:nvPr/>
        </p:nvSpPr>
        <p:spPr>
          <a:xfrm>
            <a:off x="676018" y="133350"/>
            <a:ext cx="16583282" cy="1279343"/>
          </a:xfrm>
          <a:prstGeom prst="rect">
            <a:avLst/>
          </a:prstGeom>
        </p:spPr>
        <p:txBody>
          <a:bodyPr lIns="0" tIns="0" rIns="0" bIns="0" rtlCol="0" anchor="t">
            <a:spAutoFit/>
          </a:bodyPr>
          <a:lstStyle/>
          <a:p>
            <a:pPr algn="ctr">
              <a:lnSpc>
                <a:spcPts val="9874"/>
              </a:lnSpc>
            </a:pPr>
            <a:r>
              <a:rPr lang="en-US" sz="9315">
                <a:solidFill>
                  <a:srgbClr val="112838"/>
                </a:solidFill>
                <a:latin typeface="Lulu Font TH"/>
                <a:ea typeface="Lulu Font TH"/>
                <a:cs typeface="Lulu Font TH"/>
                <a:sym typeface="Lulu Font TH"/>
              </a:rPr>
              <a:t>WHY THAILAND? </a:t>
            </a:r>
          </a:p>
        </p:txBody>
      </p:sp>
      <p:sp>
        <p:nvSpPr>
          <p:cNvPr id="7" name="TextBox 7"/>
          <p:cNvSpPr txBox="1"/>
          <p:nvPr/>
        </p:nvSpPr>
        <p:spPr>
          <a:xfrm>
            <a:off x="-141271" y="3233864"/>
            <a:ext cx="7339448" cy="3866896"/>
          </a:xfrm>
          <a:prstGeom prst="rect">
            <a:avLst/>
          </a:prstGeom>
        </p:spPr>
        <p:txBody>
          <a:bodyPr lIns="0" tIns="0" rIns="0" bIns="0" rtlCol="0" anchor="t">
            <a:spAutoFit/>
          </a:bodyPr>
          <a:lstStyle/>
          <a:p>
            <a:pPr marL="690881" lvl="1" indent="-345440" algn="ctr">
              <a:lnSpc>
                <a:spcPts val="3392"/>
              </a:lnSpc>
              <a:buFont typeface="Arial"/>
              <a:buChar char="•"/>
            </a:pPr>
            <a:r>
              <a:rPr lang="en-US" sz="3200">
                <a:solidFill>
                  <a:srgbClr val="112838"/>
                </a:solidFill>
                <a:latin typeface="Lulu Font TH"/>
                <a:ea typeface="Lulu Font TH"/>
                <a:cs typeface="Lulu Font TH"/>
                <a:sym typeface="Lulu Font TH"/>
              </a:rPr>
              <a:t>RICH CULTURE AND UNFORGETTABLE EXPERIENCES</a:t>
            </a:r>
          </a:p>
          <a:p>
            <a:pPr algn="ctr">
              <a:lnSpc>
                <a:spcPts val="3392"/>
              </a:lnSpc>
            </a:pPr>
            <a:endParaRPr lang="en-US" sz="3200">
              <a:solidFill>
                <a:srgbClr val="112838"/>
              </a:solidFill>
              <a:latin typeface="Lulu Font TH"/>
              <a:ea typeface="Lulu Font TH"/>
              <a:cs typeface="Lulu Font TH"/>
              <a:sym typeface="Lulu Font TH"/>
            </a:endParaRPr>
          </a:p>
          <a:p>
            <a:pPr marL="690881" lvl="1" indent="-345440" algn="ctr">
              <a:lnSpc>
                <a:spcPts val="3392"/>
              </a:lnSpc>
              <a:buFont typeface="Arial"/>
              <a:buChar char="•"/>
            </a:pPr>
            <a:r>
              <a:rPr lang="en-US" sz="3200">
                <a:solidFill>
                  <a:srgbClr val="112838"/>
                </a:solidFill>
                <a:latin typeface="Lulu Font TH"/>
                <a:ea typeface="Lulu Font TH"/>
                <a:cs typeface="Lulu Font TH"/>
                <a:sym typeface="Lulu Font TH"/>
              </a:rPr>
              <a:t>Ethical wildlife encounters &amp; hands-on sustainability learning</a:t>
            </a:r>
          </a:p>
          <a:p>
            <a:pPr algn="ctr">
              <a:lnSpc>
                <a:spcPts val="3392"/>
              </a:lnSpc>
            </a:pPr>
            <a:endParaRPr lang="en-US" sz="3200">
              <a:solidFill>
                <a:srgbClr val="112838"/>
              </a:solidFill>
              <a:latin typeface="Lulu Font TH"/>
              <a:ea typeface="Lulu Font TH"/>
              <a:cs typeface="Lulu Font TH"/>
              <a:sym typeface="Lulu Font TH"/>
            </a:endParaRPr>
          </a:p>
          <a:p>
            <a:pPr marL="690881" lvl="1" indent="-345440" algn="ctr">
              <a:lnSpc>
                <a:spcPts val="3392"/>
              </a:lnSpc>
              <a:buFont typeface="Arial"/>
              <a:buChar char="•"/>
            </a:pPr>
            <a:r>
              <a:rPr lang="en-US" sz="3200">
                <a:solidFill>
                  <a:srgbClr val="112838"/>
                </a:solidFill>
                <a:latin typeface="Lulu Font TH"/>
                <a:ea typeface="Lulu Font TH"/>
                <a:cs typeface="Lulu Font TH"/>
                <a:sym typeface="Lulu Font TH"/>
              </a:rPr>
              <a:t>Affordable yet high-impact adventure</a:t>
            </a:r>
          </a:p>
          <a:p>
            <a:pPr algn="ctr">
              <a:lnSpc>
                <a:spcPts val="3392"/>
              </a:lnSpc>
            </a:pPr>
            <a:endParaRPr lang="en-US" sz="3200">
              <a:solidFill>
                <a:srgbClr val="112838"/>
              </a:solidFill>
              <a:latin typeface="Lulu Font TH"/>
              <a:ea typeface="Lulu Font TH"/>
              <a:cs typeface="Lulu Font TH"/>
              <a:sym typeface="Lulu Font TH"/>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1028700" y="1965021"/>
            <a:ext cx="6606843" cy="7293279"/>
          </a:xfrm>
          <a:custGeom>
            <a:avLst/>
            <a:gdLst/>
            <a:ahLst/>
            <a:cxnLst/>
            <a:rect l="l" t="t" r="r" b="b"/>
            <a:pathLst>
              <a:path w="6606843" h="7293279">
                <a:moveTo>
                  <a:pt x="0" y="0"/>
                </a:moveTo>
                <a:lnTo>
                  <a:pt x="6606843" y="0"/>
                </a:lnTo>
                <a:lnTo>
                  <a:pt x="6606843" y="7293279"/>
                </a:lnTo>
                <a:lnTo>
                  <a:pt x="0" y="7293279"/>
                </a:lnTo>
                <a:lnTo>
                  <a:pt x="0" y="0"/>
                </a:lnTo>
                <a:close/>
              </a:path>
            </a:pathLst>
          </a:custGeom>
          <a:blipFill>
            <a:blip r:embed="rId2"/>
            <a:stretch>
              <a:fillRect t="-4818" b="-4818"/>
            </a:stretch>
          </a:blipFill>
        </p:spPr>
        <p:txBody>
          <a:bodyPr/>
          <a:lstStyle/>
          <a:p>
            <a:endParaRPr lang="en-US"/>
          </a:p>
        </p:txBody>
      </p:sp>
      <p:sp>
        <p:nvSpPr>
          <p:cNvPr id="3" name="Freeform 3"/>
          <p:cNvSpPr/>
          <p:nvPr/>
        </p:nvSpPr>
        <p:spPr>
          <a:xfrm>
            <a:off x="7635543" y="1871078"/>
            <a:ext cx="6112944" cy="7387222"/>
          </a:xfrm>
          <a:custGeom>
            <a:avLst/>
            <a:gdLst/>
            <a:ahLst/>
            <a:cxnLst/>
            <a:rect l="l" t="t" r="r" b="b"/>
            <a:pathLst>
              <a:path w="6112944" h="7387222">
                <a:moveTo>
                  <a:pt x="0" y="0"/>
                </a:moveTo>
                <a:lnTo>
                  <a:pt x="6112944" y="0"/>
                </a:lnTo>
                <a:lnTo>
                  <a:pt x="6112944" y="7387222"/>
                </a:lnTo>
                <a:lnTo>
                  <a:pt x="0" y="7387222"/>
                </a:lnTo>
                <a:lnTo>
                  <a:pt x="0" y="0"/>
                </a:lnTo>
                <a:close/>
              </a:path>
            </a:pathLst>
          </a:custGeom>
          <a:blipFill>
            <a:blip r:embed="rId3"/>
            <a:stretch>
              <a:fillRect b="-3924"/>
            </a:stretch>
          </a:blipFill>
        </p:spPr>
        <p:txBody>
          <a:bodyPr/>
          <a:lstStyle/>
          <a:p>
            <a:endParaRPr lang="en-US"/>
          </a:p>
        </p:txBody>
      </p:sp>
      <p:sp>
        <p:nvSpPr>
          <p:cNvPr id="4" name="TextBox 4"/>
          <p:cNvSpPr txBox="1"/>
          <p:nvPr/>
        </p:nvSpPr>
        <p:spPr>
          <a:xfrm>
            <a:off x="13380514" y="3453933"/>
            <a:ext cx="4684679" cy="2729819"/>
          </a:xfrm>
          <a:prstGeom prst="rect">
            <a:avLst/>
          </a:prstGeom>
        </p:spPr>
        <p:txBody>
          <a:bodyPr lIns="0" tIns="0" rIns="0" bIns="0" rtlCol="0" anchor="t">
            <a:spAutoFit/>
          </a:bodyPr>
          <a:lstStyle/>
          <a:p>
            <a:pPr algn="ctr">
              <a:lnSpc>
                <a:spcPts val="5347"/>
              </a:lnSpc>
            </a:pPr>
            <a:r>
              <a:rPr lang="en-US" sz="5044">
                <a:solidFill>
                  <a:srgbClr val="000000"/>
                </a:solidFill>
                <a:latin typeface="Lulu Font TH"/>
                <a:ea typeface="Lulu Font TH"/>
                <a:cs typeface="Lulu Font TH"/>
                <a:sym typeface="Lulu Font TH"/>
              </a:rPr>
              <a:t>14,000 </a:t>
            </a:r>
          </a:p>
          <a:p>
            <a:pPr algn="ctr">
              <a:lnSpc>
                <a:spcPts val="5347"/>
              </a:lnSpc>
              <a:spcBef>
                <a:spcPct val="0"/>
              </a:spcBef>
            </a:pPr>
            <a:r>
              <a:rPr lang="en-US" sz="5044">
                <a:solidFill>
                  <a:srgbClr val="000000"/>
                </a:solidFill>
                <a:latin typeface="Lulu Font TH"/>
                <a:ea typeface="Lulu Font TH"/>
                <a:cs typeface="Lulu Font TH"/>
                <a:sym typeface="Lulu Font TH"/>
              </a:rPr>
              <a:t>7-ELEVEN STORES IN THAILAND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5754077" y="3554282"/>
            <a:ext cx="6516839" cy="6599368"/>
          </a:xfrm>
          <a:custGeom>
            <a:avLst/>
            <a:gdLst/>
            <a:ahLst/>
            <a:cxnLst/>
            <a:rect l="l" t="t" r="r" b="b"/>
            <a:pathLst>
              <a:path w="6253832" h="5317446">
                <a:moveTo>
                  <a:pt x="0" y="0"/>
                </a:moveTo>
                <a:lnTo>
                  <a:pt x="6253832" y="0"/>
                </a:lnTo>
                <a:lnTo>
                  <a:pt x="6253832" y="5317446"/>
                </a:lnTo>
                <a:lnTo>
                  <a:pt x="0" y="5317446"/>
                </a:lnTo>
                <a:lnTo>
                  <a:pt x="0" y="0"/>
                </a:lnTo>
                <a:close/>
              </a:path>
            </a:pathLst>
          </a:custGeom>
          <a:blipFill>
            <a:blip r:embed="rId3"/>
            <a:stretch>
              <a:fillRect r="-33152" b="-4334"/>
            </a:stretch>
          </a:blipFill>
        </p:spPr>
        <p:txBody>
          <a:bodyPr/>
          <a:lstStyle/>
          <a:p>
            <a:endParaRPr lang="en-US"/>
          </a:p>
        </p:txBody>
      </p:sp>
      <p:sp>
        <p:nvSpPr>
          <p:cNvPr id="3" name="Freeform 3"/>
          <p:cNvSpPr/>
          <p:nvPr/>
        </p:nvSpPr>
        <p:spPr>
          <a:xfrm>
            <a:off x="676019" y="3554282"/>
            <a:ext cx="5036266" cy="6732718"/>
          </a:xfrm>
          <a:custGeom>
            <a:avLst/>
            <a:gdLst/>
            <a:ahLst/>
            <a:cxnLst/>
            <a:rect l="l" t="t" r="r" b="b"/>
            <a:pathLst>
              <a:path w="4382823" h="5352591">
                <a:moveTo>
                  <a:pt x="0" y="0"/>
                </a:moveTo>
                <a:lnTo>
                  <a:pt x="4382823" y="0"/>
                </a:lnTo>
                <a:lnTo>
                  <a:pt x="4382823" y="5352591"/>
                </a:lnTo>
                <a:lnTo>
                  <a:pt x="0" y="5352591"/>
                </a:lnTo>
                <a:lnTo>
                  <a:pt x="0" y="0"/>
                </a:lnTo>
                <a:close/>
              </a:path>
            </a:pathLst>
          </a:custGeom>
          <a:blipFill>
            <a:blip r:embed="rId4"/>
            <a:stretch>
              <a:fillRect t="-3242" b="-7222"/>
            </a:stretch>
          </a:blipFill>
        </p:spPr>
        <p:txBody>
          <a:bodyPr/>
          <a:lstStyle/>
          <a:p>
            <a:endParaRPr lang="en-US"/>
          </a:p>
        </p:txBody>
      </p:sp>
      <p:sp>
        <p:nvSpPr>
          <p:cNvPr id="4" name="Freeform 4"/>
          <p:cNvSpPr/>
          <p:nvPr/>
        </p:nvSpPr>
        <p:spPr>
          <a:xfrm rot="24000">
            <a:off x="12293344" y="3533937"/>
            <a:ext cx="5879663" cy="6753466"/>
          </a:xfrm>
          <a:custGeom>
            <a:avLst/>
            <a:gdLst/>
            <a:ahLst/>
            <a:cxnLst/>
            <a:rect l="l" t="t" r="r" b="b"/>
            <a:pathLst>
              <a:path w="5625082" h="5391471">
                <a:moveTo>
                  <a:pt x="0" y="39011"/>
                </a:moveTo>
                <a:lnTo>
                  <a:pt x="5587715" y="0"/>
                </a:lnTo>
                <a:lnTo>
                  <a:pt x="5625083" y="5352461"/>
                </a:lnTo>
                <a:lnTo>
                  <a:pt x="37368" y="5391471"/>
                </a:lnTo>
                <a:lnTo>
                  <a:pt x="0" y="39011"/>
                </a:lnTo>
                <a:close/>
              </a:path>
            </a:pathLst>
          </a:custGeom>
          <a:blipFill>
            <a:blip r:embed="rId5"/>
            <a:stretch>
              <a:fillRect l="-13074" t="-10729" r="-49724" b="-2646"/>
            </a:stretch>
          </a:blipFill>
        </p:spPr>
        <p:txBody>
          <a:bodyPr/>
          <a:lstStyle/>
          <a:p>
            <a:endParaRPr lang="en-US"/>
          </a:p>
        </p:txBody>
      </p:sp>
      <p:sp>
        <p:nvSpPr>
          <p:cNvPr id="5" name="TextBox 5"/>
          <p:cNvSpPr txBox="1"/>
          <p:nvPr/>
        </p:nvSpPr>
        <p:spPr>
          <a:xfrm>
            <a:off x="676018" y="133350"/>
            <a:ext cx="16583282" cy="1279343"/>
          </a:xfrm>
          <a:prstGeom prst="rect">
            <a:avLst/>
          </a:prstGeom>
        </p:spPr>
        <p:txBody>
          <a:bodyPr lIns="0" tIns="0" rIns="0" bIns="0" rtlCol="0" anchor="t">
            <a:spAutoFit/>
          </a:bodyPr>
          <a:lstStyle/>
          <a:p>
            <a:pPr algn="ctr">
              <a:lnSpc>
                <a:spcPts val="9874"/>
              </a:lnSpc>
            </a:pPr>
            <a:r>
              <a:rPr lang="en-US" sz="9315">
                <a:solidFill>
                  <a:srgbClr val="112838"/>
                </a:solidFill>
                <a:latin typeface="Lulu Font TH"/>
                <a:ea typeface="Lulu Font TH"/>
                <a:cs typeface="Lulu Font TH"/>
                <a:sym typeface="Lulu Font TH"/>
              </a:rPr>
              <a:t> WHY NOVEMBER?</a:t>
            </a:r>
          </a:p>
        </p:txBody>
      </p:sp>
      <p:sp>
        <p:nvSpPr>
          <p:cNvPr id="6" name="TextBox 6"/>
          <p:cNvSpPr txBox="1"/>
          <p:nvPr/>
        </p:nvSpPr>
        <p:spPr>
          <a:xfrm>
            <a:off x="255556" y="2231629"/>
            <a:ext cx="6880092" cy="986892"/>
          </a:xfrm>
          <a:prstGeom prst="rect">
            <a:avLst/>
          </a:prstGeom>
        </p:spPr>
        <p:txBody>
          <a:bodyPr lIns="0" tIns="0" rIns="0" bIns="0" rtlCol="0" anchor="t">
            <a:spAutoFit/>
          </a:bodyPr>
          <a:lstStyle/>
          <a:p>
            <a:pPr algn="ctr">
              <a:lnSpc>
                <a:spcPts val="2618"/>
              </a:lnSpc>
            </a:pPr>
            <a:r>
              <a:rPr lang="en-US" sz="2470">
                <a:solidFill>
                  <a:srgbClr val="112838"/>
                </a:solidFill>
                <a:latin typeface="Lulu Font TH"/>
                <a:ea typeface="Lulu Font TH"/>
                <a:cs typeface="Lulu Font TH"/>
                <a:sym typeface="Lulu Font TH"/>
              </a:rPr>
              <a:t>IDEAL WEATHER FOR TRAVEL AND OUTDOOR ACTIVITIES</a:t>
            </a:r>
          </a:p>
          <a:p>
            <a:pPr algn="ctr">
              <a:lnSpc>
                <a:spcPts val="2618"/>
              </a:lnSpc>
            </a:pPr>
            <a:endParaRPr lang="en-US" sz="2470">
              <a:solidFill>
                <a:srgbClr val="112838"/>
              </a:solidFill>
              <a:latin typeface="Lulu Font TH"/>
              <a:ea typeface="Lulu Font TH"/>
              <a:cs typeface="Lulu Font TH"/>
              <a:sym typeface="Lulu Font TH"/>
            </a:endParaRPr>
          </a:p>
        </p:txBody>
      </p:sp>
      <p:sp>
        <p:nvSpPr>
          <p:cNvPr id="7" name="TextBox 7"/>
          <p:cNvSpPr txBox="1"/>
          <p:nvPr/>
        </p:nvSpPr>
        <p:spPr>
          <a:xfrm>
            <a:off x="6563232" y="2231629"/>
            <a:ext cx="6880092" cy="1149071"/>
          </a:xfrm>
          <a:prstGeom prst="rect">
            <a:avLst/>
          </a:prstGeom>
        </p:spPr>
        <p:txBody>
          <a:bodyPr lIns="0" tIns="0" rIns="0" bIns="0" rtlCol="0" anchor="t">
            <a:spAutoFit/>
          </a:bodyPr>
          <a:lstStyle/>
          <a:p>
            <a:pPr algn="ctr">
              <a:lnSpc>
                <a:spcPts val="2618"/>
              </a:lnSpc>
            </a:pPr>
            <a:r>
              <a:rPr lang="en-US" sz="2469">
                <a:solidFill>
                  <a:srgbClr val="112838"/>
                </a:solidFill>
                <a:latin typeface="Lulu Font TH"/>
                <a:ea typeface="Lulu Font TH"/>
                <a:cs typeface="Lulu Font TH"/>
                <a:sym typeface="Lulu Font TH"/>
              </a:rPr>
              <a:t>THE MONTH IS full of festivals and celebrations</a:t>
            </a:r>
          </a:p>
          <a:p>
            <a:pPr algn="ctr">
              <a:lnSpc>
                <a:spcPts val="3784"/>
              </a:lnSpc>
            </a:pPr>
            <a:endParaRPr lang="en-US" sz="2469">
              <a:solidFill>
                <a:srgbClr val="112838"/>
              </a:solidFill>
              <a:latin typeface="Lulu Font TH"/>
              <a:ea typeface="Lulu Font TH"/>
              <a:cs typeface="Lulu Font TH"/>
              <a:sym typeface="Lulu Font TH"/>
            </a:endParaRPr>
          </a:p>
        </p:txBody>
      </p:sp>
      <p:sp>
        <p:nvSpPr>
          <p:cNvPr id="8" name="TextBox 8"/>
          <p:cNvSpPr txBox="1"/>
          <p:nvPr/>
        </p:nvSpPr>
        <p:spPr>
          <a:xfrm>
            <a:off x="12567624" y="2231629"/>
            <a:ext cx="5591519" cy="1149071"/>
          </a:xfrm>
          <a:prstGeom prst="rect">
            <a:avLst/>
          </a:prstGeom>
        </p:spPr>
        <p:txBody>
          <a:bodyPr lIns="0" tIns="0" rIns="0" bIns="0" rtlCol="0" anchor="t">
            <a:spAutoFit/>
          </a:bodyPr>
          <a:lstStyle/>
          <a:p>
            <a:pPr algn="ctr">
              <a:lnSpc>
                <a:spcPts val="2618"/>
              </a:lnSpc>
            </a:pPr>
            <a:r>
              <a:rPr lang="en-US" sz="2469">
                <a:solidFill>
                  <a:srgbClr val="112838"/>
                </a:solidFill>
                <a:latin typeface="Lulu Font TH"/>
                <a:ea typeface="Lulu Font TH"/>
                <a:cs typeface="Lulu Font TH"/>
                <a:sym typeface="Lulu Font TH"/>
              </a:rPr>
              <a:t>      OUTSIDE PEAK SEASON- FEWER CROWDS</a:t>
            </a:r>
          </a:p>
          <a:p>
            <a:pPr algn="ctr">
              <a:lnSpc>
                <a:spcPts val="3784"/>
              </a:lnSpc>
            </a:pPr>
            <a:endParaRPr lang="en-US" sz="2469">
              <a:solidFill>
                <a:srgbClr val="112838"/>
              </a:solidFill>
              <a:latin typeface="Lulu Font TH"/>
              <a:ea typeface="Lulu Font TH"/>
              <a:cs typeface="Lulu Font TH"/>
              <a:sym typeface="Lulu Font TH"/>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7499" b="6328"/>
          <a:stretch>
            <a:fillRect/>
          </a:stretch>
        </p:blipFill>
        <p:spPr>
          <a:xfrm>
            <a:off x="5828528" y="0"/>
            <a:ext cx="6715033" cy="10287000"/>
          </a:xfrm>
          <a:prstGeom prst="rect">
            <a:avLst/>
          </a:prstGeom>
        </p:spPr>
      </p:pic>
    </p:spTree>
  </p:cSld>
  <p:clrMapOvr>
    <a:masterClrMapping/>
  </p:clrMapOvr>
  <p:timing>
    <p:tnLst>
      <p:par>
        <p:cTn id="1" dur="indefinite" restart="never" nodeType="tmRoot">
          <p:childTnLst>
            <p:video>
              <p:cMediaNode vol="0">
                <p:cTn id="2" fill="hold" display="0">
                  <p:stCondLst>
                    <p:cond delay="indefinite"/>
                  </p:stCondLst>
                </p:cTn>
                <p:tgtEl>
                  <p:spTgt spid="2"/>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9633173" y="4603902"/>
            <a:ext cx="7809007" cy="4654398"/>
          </a:xfrm>
          <a:custGeom>
            <a:avLst/>
            <a:gdLst/>
            <a:ahLst/>
            <a:cxnLst/>
            <a:rect l="l" t="t" r="r" b="b"/>
            <a:pathLst>
              <a:path w="7809007" h="4654398">
                <a:moveTo>
                  <a:pt x="0" y="0"/>
                </a:moveTo>
                <a:lnTo>
                  <a:pt x="7809007" y="0"/>
                </a:lnTo>
                <a:lnTo>
                  <a:pt x="7809007" y="4654398"/>
                </a:lnTo>
                <a:lnTo>
                  <a:pt x="0" y="4654398"/>
                </a:lnTo>
                <a:lnTo>
                  <a:pt x="0" y="0"/>
                </a:lnTo>
                <a:close/>
              </a:path>
            </a:pathLst>
          </a:custGeom>
          <a:blipFill>
            <a:blip r:embed="rId3"/>
            <a:stretch>
              <a:fillRect l="-2054" r="-2054"/>
            </a:stretch>
          </a:blipFill>
        </p:spPr>
        <p:txBody>
          <a:bodyPr/>
          <a:lstStyle/>
          <a:p>
            <a:endParaRPr lang="en-US"/>
          </a:p>
        </p:txBody>
      </p:sp>
      <p:sp>
        <p:nvSpPr>
          <p:cNvPr id="3" name="Freeform 3"/>
          <p:cNvSpPr/>
          <p:nvPr/>
        </p:nvSpPr>
        <p:spPr>
          <a:xfrm>
            <a:off x="10495815" y="1540826"/>
            <a:ext cx="6083722" cy="2754892"/>
          </a:xfrm>
          <a:custGeom>
            <a:avLst/>
            <a:gdLst/>
            <a:ahLst/>
            <a:cxnLst/>
            <a:rect l="l" t="t" r="r" b="b"/>
            <a:pathLst>
              <a:path w="6083722" h="2754892">
                <a:moveTo>
                  <a:pt x="0" y="0"/>
                </a:moveTo>
                <a:lnTo>
                  <a:pt x="6083723" y="0"/>
                </a:lnTo>
                <a:lnTo>
                  <a:pt x="6083723" y="2754892"/>
                </a:lnTo>
                <a:lnTo>
                  <a:pt x="0" y="2754892"/>
                </a:lnTo>
                <a:lnTo>
                  <a:pt x="0" y="0"/>
                </a:lnTo>
                <a:close/>
              </a:path>
            </a:pathLst>
          </a:custGeom>
          <a:blipFill>
            <a:blip r:embed="rId4"/>
            <a:stretch>
              <a:fillRect l="-2618" r="-5844"/>
            </a:stretch>
          </a:blipFill>
        </p:spPr>
        <p:txBody>
          <a:bodyPr/>
          <a:lstStyle/>
          <a:p>
            <a:endParaRPr lang="en-US"/>
          </a:p>
        </p:txBody>
      </p:sp>
      <p:sp>
        <p:nvSpPr>
          <p:cNvPr id="4" name="TextBox 4"/>
          <p:cNvSpPr txBox="1"/>
          <p:nvPr/>
        </p:nvSpPr>
        <p:spPr>
          <a:xfrm>
            <a:off x="601600" y="513204"/>
            <a:ext cx="12086903" cy="1027622"/>
          </a:xfrm>
          <a:prstGeom prst="rect">
            <a:avLst/>
          </a:prstGeom>
        </p:spPr>
        <p:txBody>
          <a:bodyPr lIns="0" tIns="0" rIns="0" bIns="0" rtlCol="0" anchor="t">
            <a:spAutoFit/>
          </a:bodyPr>
          <a:lstStyle/>
          <a:p>
            <a:pPr algn="ctr">
              <a:lnSpc>
                <a:spcPts val="7885"/>
              </a:lnSpc>
            </a:pPr>
            <a:r>
              <a:rPr lang="en-US" sz="7439">
                <a:solidFill>
                  <a:srgbClr val="112838"/>
                </a:solidFill>
                <a:latin typeface="Lulu Font TH"/>
                <a:ea typeface="Lulu Font TH"/>
                <a:cs typeface="Lulu Font TH"/>
                <a:sym typeface="Lulu Font TH"/>
              </a:rPr>
              <a:t>TARGET MARKET </a:t>
            </a:r>
          </a:p>
        </p:txBody>
      </p:sp>
      <p:sp>
        <p:nvSpPr>
          <p:cNvPr id="5" name="TextBox 5"/>
          <p:cNvSpPr txBox="1"/>
          <p:nvPr/>
        </p:nvSpPr>
        <p:spPr>
          <a:xfrm>
            <a:off x="323350" y="3623398"/>
            <a:ext cx="8820650" cy="3877313"/>
          </a:xfrm>
          <a:prstGeom prst="rect">
            <a:avLst/>
          </a:prstGeom>
        </p:spPr>
        <p:txBody>
          <a:bodyPr lIns="0" tIns="0" rIns="0" bIns="0" rtlCol="0" anchor="t">
            <a:spAutoFit/>
          </a:bodyPr>
          <a:lstStyle/>
          <a:p>
            <a:pPr algn="ctr">
              <a:lnSpc>
                <a:spcPts val="3445"/>
              </a:lnSpc>
            </a:pPr>
            <a:r>
              <a:rPr lang="en-US" sz="3250">
                <a:solidFill>
                  <a:srgbClr val="112838"/>
                </a:solidFill>
                <a:latin typeface="Lulu Font TH"/>
                <a:ea typeface="Lulu Font TH"/>
                <a:cs typeface="Lulu Font TH"/>
                <a:sym typeface="Lulu Font TH"/>
              </a:rPr>
              <a:t>20 UNIVERSITY OF WALES TRINITY SAINT DAVID (UWTSD) </a:t>
            </a:r>
          </a:p>
          <a:p>
            <a:pPr algn="ctr">
              <a:lnSpc>
                <a:spcPts val="3445"/>
              </a:lnSpc>
            </a:pPr>
            <a:endParaRPr lang="en-US" sz="3250">
              <a:solidFill>
                <a:srgbClr val="112838"/>
              </a:solidFill>
              <a:latin typeface="Lulu Font TH"/>
              <a:ea typeface="Lulu Font TH"/>
              <a:cs typeface="Lulu Font TH"/>
              <a:sym typeface="Lulu Font TH"/>
            </a:endParaRPr>
          </a:p>
          <a:p>
            <a:pPr algn="ctr">
              <a:lnSpc>
                <a:spcPts val="3445"/>
              </a:lnSpc>
            </a:pPr>
            <a:r>
              <a:rPr lang="en-US" sz="3250">
                <a:solidFill>
                  <a:srgbClr val="112838"/>
                </a:solidFill>
                <a:latin typeface="Lulu Font TH"/>
                <a:ea typeface="Lulu Font TH"/>
                <a:cs typeface="Lulu Font TH"/>
                <a:sym typeface="Lulu Font TH"/>
              </a:rPr>
              <a:t>INTERNATIONAL  TRAVEL &amp; TOURISM STUDENTS</a:t>
            </a:r>
          </a:p>
          <a:p>
            <a:pPr algn="ctr">
              <a:lnSpc>
                <a:spcPts val="3445"/>
              </a:lnSpc>
            </a:pPr>
            <a:r>
              <a:rPr lang="en-US" sz="3250">
                <a:solidFill>
                  <a:srgbClr val="112838"/>
                </a:solidFill>
                <a:latin typeface="Lulu Font TH"/>
                <a:ea typeface="Lulu Font TH"/>
                <a:cs typeface="Lulu Font TH"/>
                <a:sym typeface="Lulu Font TH"/>
              </a:rPr>
              <a:t>&amp;</a:t>
            </a:r>
          </a:p>
          <a:p>
            <a:pPr algn="ctr">
              <a:lnSpc>
                <a:spcPts val="3445"/>
              </a:lnSpc>
            </a:pPr>
            <a:r>
              <a:rPr lang="en-US" sz="3250">
                <a:solidFill>
                  <a:srgbClr val="112838"/>
                </a:solidFill>
                <a:latin typeface="Lulu Font TH"/>
                <a:ea typeface="Lulu Font TH"/>
                <a:cs typeface="Lulu Font TH"/>
                <a:sym typeface="Lulu Font TH"/>
              </a:rPr>
              <a:t> EVENTS &amp; INTERNATIONAL FESTIVALS MANAGEMENT STUDENTS</a:t>
            </a:r>
          </a:p>
          <a:p>
            <a:pPr algn="ctr">
              <a:lnSpc>
                <a:spcPts val="3445"/>
              </a:lnSpc>
            </a:pPr>
            <a:endParaRPr lang="en-US" sz="3250">
              <a:solidFill>
                <a:srgbClr val="112838"/>
              </a:solidFill>
              <a:latin typeface="Lulu Font TH"/>
              <a:ea typeface="Lulu Font TH"/>
              <a:cs typeface="Lulu Font TH"/>
              <a:sym typeface="Lulu Font TH"/>
            </a:endParaRPr>
          </a:p>
          <a:p>
            <a:pPr algn="ctr">
              <a:lnSpc>
                <a:spcPts val="3445"/>
              </a:lnSpc>
            </a:pPr>
            <a:r>
              <a:rPr lang="en-US" sz="3250">
                <a:solidFill>
                  <a:srgbClr val="112838"/>
                </a:solidFill>
                <a:latin typeface="Lulu Font TH"/>
                <a:ea typeface="Lulu Font TH"/>
                <a:cs typeface="Lulu Font TH"/>
                <a:sym typeface="Lulu Font TH"/>
              </a:rPr>
              <a:t>2 ACADEMIC STAFF MEMBERS (1:10 RATIO)</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EF9F2"/>
        </a:solidFill>
        <a:effectLst/>
      </p:bgPr>
    </p:bg>
    <p:spTree>
      <p:nvGrpSpPr>
        <p:cNvPr id="1" name=""/>
        <p:cNvGrpSpPr/>
        <p:nvPr/>
      </p:nvGrpSpPr>
      <p:grpSpPr>
        <a:xfrm>
          <a:off x="0" y="0"/>
          <a:ext cx="0" cy="0"/>
          <a:chOff x="0" y="0"/>
          <a:chExt cx="0" cy="0"/>
        </a:xfrm>
      </p:grpSpPr>
      <p:sp>
        <p:nvSpPr>
          <p:cNvPr id="2" name="Freeform 2"/>
          <p:cNvSpPr/>
          <p:nvPr/>
        </p:nvSpPr>
        <p:spPr>
          <a:xfrm>
            <a:off x="10775062" y="1601433"/>
            <a:ext cx="7048877" cy="7084134"/>
          </a:xfrm>
          <a:custGeom>
            <a:avLst/>
            <a:gdLst/>
            <a:ahLst/>
            <a:cxnLst/>
            <a:rect l="l" t="t" r="r" b="b"/>
            <a:pathLst>
              <a:path w="7048877" h="7084134">
                <a:moveTo>
                  <a:pt x="0" y="0"/>
                </a:moveTo>
                <a:lnTo>
                  <a:pt x="7048877" y="0"/>
                </a:lnTo>
                <a:lnTo>
                  <a:pt x="7048877" y="7084134"/>
                </a:lnTo>
                <a:lnTo>
                  <a:pt x="0" y="7084134"/>
                </a:lnTo>
                <a:lnTo>
                  <a:pt x="0" y="0"/>
                </a:lnTo>
                <a:close/>
              </a:path>
            </a:pathLst>
          </a:custGeom>
          <a:blipFill>
            <a:blip r:embed="rId3"/>
            <a:stretch>
              <a:fillRect l="-130790" t="-40829" r="-33465" b="-30081"/>
            </a:stretch>
          </a:blipFill>
        </p:spPr>
        <p:txBody>
          <a:bodyPr/>
          <a:lstStyle/>
          <a:p>
            <a:endParaRPr lang="en-US"/>
          </a:p>
        </p:txBody>
      </p:sp>
      <p:sp>
        <p:nvSpPr>
          <p:cNvPr id="3" name="TextBox 3"/>
          <p:cNvSpPr txBox="1"/>
          <p:nvPr/>
        </p:nvSpPr>
        <p:spPr>
          <a:xfrm>
            <a:off x="3100549" y="567276"/>
            <a:ext cx="12086903" cy="1027622"/>
          </a:xfrm>
          <a:prstGeom prst="rect">
            <a:avLst/>
          </a:prstGeom>
        </p:spPr>
        <p:txBody>
          <a:bodyPr lIns="0" tIns="0" rIns="0" bIns="0" rtlCol="0" anchor="t">
            <a:spAutoFit/>
          </a:bodyPr>
          <a:lstStyle/>
          <a:p>
            <a:pPr algn="ctr">
              <a:lnSpc>
                <a:spcPts val="7885"/>
              </a:lnSpc>
            </a:pPr>
            <a:r>
              <a:rPr lang="en-US" sz="7439">
                <a:solidFill>
                  <a:srgbClr val="112838"/>
                </a:solidFill>
                <a:latin typeface="Lulu Font TH"/>
                <a:ea typeface="Lulu Font TH"/>
                <a:cs typeface="Lulu Font TH"/>
                <a:sym typeface="Lulu Font TH"/>
              </a:rPr>
              <a:t>LEARNING OUTCOMES</a:t>
            </a:r>
          </a:p>
        </p:txBody>
      </p:sp>
      <p:sp>
        <p:nvSpPr>
          <p:cNvPr id="4" name="TextBox 4"/>
          <p:cNvSpPr txBox="1"/>
          <p:nvPr/>
        </p:nvSpPr>
        <p:spPr>
          <a:xfrm>
            <a:off x="1028700" y="2536889"/>
            <a:ext cx="8665088" cy="7356669"/>
          </a:xfrm>
          <a:prstGeom prst="rect">
            <a:avLst/>
          </a:prstGeom>
        </p:spPr>
        <p:txBody>
          <a:bodyPr lIns="0" tIns="0" rIns="0" bIns="0" rtlCol="0" anchor="t">
            <a:spAutoFit/>
          </a:bodyPr>
          <a:lstStyle/>
          <a:p>
            <a:pPr algn="l">
              <a:lnSpc>
                <a:spcPts val="4175"/>
              </a:lnSpc>
              <a:spcBef>
                <a:spcPct val="0"/>
              </a:spcBef>
            </a:pPr>
            <a:r>
              <a:rPr lang="en-US" sz="3939">
                <a:solidFill>
                  <a:srgbClr val="112838"/>
                </a:solidFill>
                <a:latin typeface="Lulu Font TH"/>
                <a:ea typeface="Lulu Font TH"/>
                <a:cs typeface="Lulu Font TH"/>
                <a:sym typeface="Lulu Font TH"/>
              </a:rPr>
              <a:t>THE PROPOSED THAILAND TRIP COMBINES ACADEMIC LEARNING WITH UNFORGETTABLE EXPERIENCES, SUPPORTING MODULES IN SUSTAINABILITY, INTERNATIONAL TRAVEL OPERATIONS, AND DESTINATION MANAGEMENT. STUDENTS WILL EXPLORE HERITAGE SITES, LOCAL MARKETS, AND ECOTOURISM PROJECTS, USING A RANGE OF TRANSPORT OPTIONS AND EXCURSIONS TO GAIN PRACTICAL INSIGHTS INTO RESPONSIBLE TOURISM, GUEST EXPERIENCE, AND DESTINATION MANAGEMENT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EF9F2"/>
        </a:solidFill>
        <a:effectLst/>
      </p:bgPr>
    </p:bg>
    <p:spTree>
      <p:nvGrpSpPr>
        <p:cNvPr id="1" name=""/>
        <p:cNvGrpSpPr/>
        <p:nvPr/>
      </p:nvGrpSpPr>
      <p:grpSpPr>
        <a:xfrm>
          <a:off x="0" y="0"/>
          <a:ext cx="0" cy="0"/>
          <a:chOff x="0" y="0"/>
          <a:chExt cx="0" cy="0"/>
        </a:xfrm>
      </p:grpSpPr>
      <p:sp>
        <p:nvSpPr>
          <p:cNvPr id="2" name="TextBox 2"/>
          <p:cNvSpPr txBox="1"/>
          <p:nvPr/>
        </p:nvSpPr>
        <p:spPr>
          <a:xfrm>
            <a:off x="1905595" y="3863365"/>
            <a:ext cx="14019163" cy="1280135"/>
          </a:xfrm>
          <a:prstGeom prst="rect">
            <a:avLst/>
          </a:prstGeom>
        </p:spPr>
        <p:txBody>
          <a:bodyPr lIns="0" tIns="0" rIns="0" bIns="0" rtlCol="0" anchor="t">
            <a:spAutoFit/>
          </a:bodyPr>
          <a:lstStyle/>
          <a:p>
            <a:pPr algn="ctr">
              <a:lnSpc>
                <a:spcPts val="9879"/>
              </a:lnSpc>
              <a:spcBef>
                <a:spcPct val="0"/>
              </a:spcBef>
            </a:pPr>
            <a:r>
              <a:rPr lang="en-US" sz="9320">
                <a:solidFill>
                  <a:srgbClr val="000000"/>
                </a:solidFill>
                <a:latin typeface="Lulu Font TH"/>
                <a:ea typeface="Lulu Font TH"/>
                <a:cs typeface="Lulu Font TH"/>
                <a:sym typeface="Lulu Font TH"/>
              </a:rPr>
              <a:t>TRAVEL ROUTE &amp; LOGISTICS</a:t>
            </a:r>
          </a:p>
        </p:txBody>
      </p:sp>
      <p:sp>
        <p:nvSpPr>
          <p:cNvPr id="3" name="Freeform 3"/>
          <p:cNvSpPr/>
          <p:nvPr/>
        </p:nvSpPr>
        <p:spPr>
          <a:xfrm>
            <a:off x="658778" y="335690"/>
            <a:ext cx="1752438" cy="1386019"/>
          </a:xfrm>
          <a:custGeom>
            <a:avLst/>
            <a:gdLst/>
            <a:ahLst/>
            <a:cxnLst/>
            <a:rect l="l" t="t" r="r" b="b"/>
            <a:pathLst>
              <a:path w="1752438" h="1386019">
                <a:moveTo>
                  <a:pt x="0" y="0"/>
                </a:moveTo>
                <a:lnTo>
                  <a:pt x="1752438" y="0"/>
                </a:lnTo>
                <a:lnTo>
                  <a:pt x="1752438" y="1386020"/>
                </a:lnTo>
                <a:lnTo>
                  <a:pt x="0" y="138602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224569" y="8545755"/>
            <a:ext cx="2620856" cy="1425090"/>
          </a:xfrm>
          <a:custGeom>
            <a:avLst/>
            <a:gdLst/>
            <a:ahLst/>
            <a:cxnLst/>
            <a:rect l="l" t="t" r="r" b="b"/>
            <a:pathLst>
              <a:path w="2620856" h="1425090">
                <a:moveTo>
                  <a:pt x="0" y="0"/>
                </a:moveTo>
                <a:lnTo>
                  <a:pt x="2620856" y="0"/>
                </a:lnTo>
                <a:lnTo>
                  <a:pt x="2620856" y="1425090"/>
                </a:lnTo>
                <a:lnTo>
                  <a:pt x="0" y="142509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Freeform 5"/>
          <p:cNvSpPr/>
          <p:nvPr/>
        </p:nvSpPr>
        <p:spPr>
          <a:xfrm>
            <a:off x="16186195" y="8584826"/>
            <a:ext cx="1752438" cy="1386019"/>
          </a:xfrm>
          <a:custGeom>
            <a:avLst/>
            <a:gdLst/>
            <a:ahLst/>
            <a:cxnLst/>
            <a:rect l="l" t="t" r="r" b="b"/>
            <a:pathLst>
              <a:path w="1752438" h="1386019">
                <a:moveTo>
                  <a:pt x="0" y="0"/>
                </a:moveTo>
                <a:lnTo>
                  <a:pt x="1752438" y="0"/>
                </a:lnTo>
                <a:lnTo>
                  <a:pt x="1752438" y="1386019"/>
                </a:lnTo>
                <a:lnTo>
                  <a:pt x="0" y="13860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p:cNvSpPr/>
          <p:nvPr/>
        </p:nvSpPr>
        <p:spPr>
          <a:xfrm>
            <a:off x="15317778" y="0"/>
            <a:ext cx="2620856" cy="1425090"/>
          </a:xfrm>
          <a:custGeom>
            <a:avLst/>
            <a:gdLst/>
            <a:ahLst/>
            <a:cxnLst/>
            <a:rect l="l" t="t" r="r" b="b"/>
            <a:pathLst>
              <a:path w="2620856" h="1425090">
                <a:moveTo>
                  <a:pt x="0" y="0"/>
                </a:moveTo>
                <a:lnTo>
                  <a:pt x="2620855" y="0"/>
                </a:lnTo>
                <a:lnTo>
                  <a:pt x="2620855" y="1425090"/>
                </a:lnTo>
                <a:lnTo>
                  <a:pt x="0" y="142509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7" name="Freeform 7"/>
          <p:cNvSpPr/>
          <p:nvPr/>
        </p:nvSpPr>
        <p:spPr>
          <a:xfrm>
            <a:off x="7839058" y="8584826"/>
            <a:ext cx="1304942" cy="1474231"/>
          </a:xfrm>
          <a:custGeom>
            <a:avLst/>
            <a:gdLst/>
            <a:ahLst/>
            <a:cxnLst/>
            <a:rect l="l" t="t" r="r" b="b"/>
            <a:pathLst>
              <a:path w="1304942" h="1474231">
                <a:moveTo>
                  <a:pt x="0" y="0"/>
                </a:moveTo>
                <a:lnTo>
                  <a:pt x="1304942" y="0"/>
                </a:lnTo>
                <a:lnTo>
                  <a:pt x="1304942" y="1474231"/>
                </a:lnTo>
                <a:lnTo>
                  <a:pt x="0" y="147423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8" name="Freeform 8"/>
          <p:cNvSpPr/>
          <p:nvPr/>
        </p:nvSpPr>
        <p:spPr>
          <a:xfrm>
            <a:off x="8212026" y="0"/>
            <a:ext cx="1304942" cy="1474231"/>
          </a:xfrm>
          <a:custGeom>
            <a:avLst/>
            <a:gdLst/>
            <a:ahLst/>
            <a:cxnLst/>
            <a:rect l="l" t="t" r="r" b="b"/>
            <a:pathLst>
              <a:path w="1304942" h="1474231">
                <a:moveTo>
                  <a:pt x="0" y="0"/>
                </a:moveTo>
                <a:lnTo>
                  <a:pt x="1304942" y="0"/>
                </a:lnTo>
                <a:lnTo>
                  <a:pt x="1304942" y="1474231"/>
                </a:lnTo>
                <a:lnTo>
                  <a:pt x="0" y="147423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rcRect t="10559" b="10559"/>
          <a:stretch>
            <a:fillRect/>
          </a:stretch>
        </p:blipFill>
        <p:spPr>
          <a:xfrm>
            <a:off x="5638800" y="0"/>
            <a:ext cx="7355786" cy="10315145"/>
          </a:xfrm>
          <a:prstGeom prst="rect">
            <a:avLst/>
          </a:prstGeom>
        </p:spPr>
      </p:pic>
    </p:spTree>
  </p:cSld>
  <p:clrMapOvr>
    <a:masterClrMapping/>
  </p:clrMapOvr>
  <p:timing>
    <p:tnLst>
      <p:par>
        <p:cTn id="1" dur="indefinite" restart="never" nodeType="tmRoot">
          <p:childTnLst>
            <p:video>
              <p:cMediaNode vol="7576">
                <p:cTn id="2" fill="hold" display="0">
                  <p:stCondLst>
                    <p:cond delay="indefinite"/>
                  </p:stCondLst>
                </p:cTn>
                <p:tgtEl>
                  <p:spTgt spid="2"/>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rot="29999">
            <a:off x="6883159" y="2334071"/>
            <a:ext cx="5314820" cy="2522331"/>
          </a:xfrm>
          <a:custGeom>
            <a:avLst/>
            <a:gdLst/>
            <a:ahLst/>
            <a:cxnLst/>
            <a:rect l="l" t="t" r="r" b="b"/>
            <a:pathLst>
              <a:path w="5314820" h="2522331">
                <a:moveTo>
                  <a:pt x="0" y="46193"/>
                </a:moveTo>
                <a:lnTo>
                  <a:pt x="5293211" y="0"/>
                </a:lnTo>
                <a:lnTo>
                  <a:pt x="5314820" y="2476138"/>
                </a:lnTo>
                <a:lnTo>
                  <a:pt x="21609" y="2522331"/>
                </a:lnTo>
                <a:lnTo>
                  <a:pt x="0" y="46193"/>
                </a:lnTo>
                <a:close/>
              </a:path>
            </a:pathLst>
          </a:custGeom>
          <a:blipFill>
            <a:blip r:embed="rId3"/>
            <a:stretch>
              <a:fillRect l="-88" t="-98884" r="-3194" b="-91285"/>
            </a:stretch>
          </a:blipFill>
        </p:spPr>
        <p:txBody>
          <a:bodyPr/>
          <a:lstStyle/>
          <a:p>
            <a:endParaRPr lang="en-US"/>
          </a:p>
        </p:txBody>
      </p:sp>
      <p:sp>
        <p:nvSpPr>
          <p:cNvPr id="3" name="Freeform 3"/>
          <p:cNvSpPr/>
          <p:nvPr/>
        </p:nvSpPr>
        <p:spPr>
          <a:xfrm>
            <a:off x="12570126" y="3049453"/>
            <a:ext cx="5390732" cy="5919029"/>
          </a:xfrm>
          <a:custGeom>
            <a:avLst/>
            <a:gdLst/>
            <a:ahLst/>
            <a:cxnLst/>
            <a:rect l="l" t="t" r="r" b="b"/>
            <a:pathLst>
              <a:path w="5390732" h="5919029">
                <a:moveTo>
                  <a:pt x="0" y="0"/>
                </a:moveTo>
                <a:lnTo>
                  <a:pt x="5390731" y="0"/>
                </a:lnTo>
                <a:lnTo>
                  <a:pt x="5390731" y="5919028"/>
                </a:lnTo>
                <a:lnTo>
                  <a:pt x="0" y="5919028"/>
                </a:lnTo>
                <a:lnTo>
                  <a:pt x="0" y="0"/>
                </a:lnTo>
                <a:close/>
              </a:path>
            </a:pathLst>
          </a:custGeom>
          <a:blipFill>
            <a:blip r:embed="rId4"/>
            <a:stretch>
              <a:fillRect l="-554" r="-62612"/>
            </a:stretch>
          </a:blipFill>
        </p:spPr>
        <p:txBody>
          <a:bodyPr/>
          <a:lstStyle/>
          <a:p>
            <a:endParaRPr lang="en-US"/>
          </a:p>
        </p:txBody>
      </p:sp>
      <p:sp>
        <p:nvSpPr>
          <p:cNvPr id="4" name="Freeform 4"/>
          <p:cNvSpPr/>
          <p:nvPr/>
        </p:nvSpPr>
        <p:spPr>
          <a:xfrm>
            <a:off x="0" y="309911"/>
            <a:ext cx="1356185" cy="1437577"/>
          </a:xfrm>
          <a:custGeom>
            <a:avLst/>
            <a:gdLst/>
            <a:ahLst/>
            <a:cxnLst/>
            <a:rect l="l" t="t" r="r" b="b"/>
            <a:pathLst>
              <a:path w="1356185" h="1437577">
                <a:moveTo>
                  <a:pt x="0" y="0"/>
                </a:moveTo>
                <a:lnTo>
                  <a:pt x="1356185" y="0"/>
                </a:lnTo>
                <a:lnTo>
                  <a:pt x="1356185" y="1437578"/>
                </a:lnTo>
                <a:lnTo>
                  <a:pt x="0" y="143757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5" name="Freeform 5"/>
          <p:cNvSpPr/>
          <p:nvPr/>
        </p:nvSpPr>
        <p:spPr>
          <a:xfrm>
            <a:off x="12982754" y="1768735"/>
            <a:ext cx="4978104" cy="1086696"/>
          </a:xfrm>
          <a:custGeom>
            <a:avLst/>
            <a:gdLst/>
            <a:ahLst/>
            <a:cxnLst/>
            <a:rect l="l" t="t" r="r" b="b"/>
            <a:pathLst>
              <a:path w="4978104" h="1086696">
                <a:moveTo>
                  <a:pt x="0" y="0"/>
                </a:moveTo>
                <a:lnTo>
                  <a:pt x="4978103" y="0"/>
                </a:lnTo>
                <a:lnTo>
                  <a:pt x="4978103" y="1086696"/>
                </a:lnTo>
                <a:lnTo>
                  <a:pt x="0" y="1086696"/>
                </a:lnTo>
                <a:lnTo>
                  <a:pt x="0" y="0"/>
                </a:lnTo>
                <a:close/>
              </a:path>
            </a:pathLst>
          </a:custGeom>
          <a:blipFill>
            <a:blip r:embed="rId7"/>
            <a:stretch>
              <a:fillRect/>
            </a:stretch>
          </a:blipFill>
        </p:spPr>
        <p:txBody>
          <a:bodyPr/>
          <a:lstStyle/>
          <a:p>
            <a:endParaRPr lang="en-US"/>
          </a:p>
        </p:txBody>
      </p:sp>
      <p:sp>
        <p:nvSpPr>
          <p:cNvPr id="6" name="Freeform 6"/>
          <p:cNvSpPr/>
          <p:nvPr/>
        </p:nvSpPr>
        <p:spPr>
          <a:xfrm>
            <a:off x="6893863" y="5837337"/>
            <a:ext cx="5293413" cy="3131144"/>
          </a:xfrm>
          <a:custGeom>
            <a:avLst/>
            <a:gdLst/>
            <a:ahLst/>
            <a:cxnLst/>
            <a:rect l="l" t="t" r="r" b="b"/>
            <a:pathLst>
              <a:path w="5293413" h="3131144">
                <a:moveTo>
                  <a:pt x="0" y="0"/>
                </a:moveTo>
                <a:lnTo>
                  <a:pt x="5293413" y="0"/>
                </a:lnTo>
                <a:lnTo>
                  <a:pt x="5293413" y="3131144"/>
                </a:lnTo>
                <a:lnTo>
                  <a:pt x="0" y="3131144"/>
                </a:lnTo>
                <a:lnTo>
                  <a:pt x="0" y="0"/>
                </a:lnTo>
                <a:close/>
              </a:path>
            </a:pathLst>
          </a:custGeom>
          <a:blipFill>
            <a:blip r:embed="rId8"/>
            <a:stretch>
              <a:fillRect t="-3675" b="-3675"/>
            </a:stretch>
          </a:blipFill>
        </p:spPr>
        <p:txBody>
          <a:bodyPr/>
          <a:lstStyle/>
          <a:p>
            <a:endParaRPr lang="en-US"/>
          </a:p>
        </p:txBody>
      </p:sp>
      <p:sp>
        <p:nvSpPr>
          <p:cNvPr id="7" name="TextBox 7"/>
          <p:cNvSpPr txBox="1"/>
          <p:nvPr/>
        </p:nvSpPr>
        <p:spPr>
          <a:xfrm>
            <a:off x="3436620" y="578674"/>
            <a:ext cx="9546134" cy="1280135"/>
          </a:xfrm>
          <a:prstGeom prst="rect">
            <a:avLst/>
          </a:prstGeom>
        </p:spPr>
        <p:txBody>
          <a:bodyPr lIns="0" tIns="0" rIns="0" bIns="0" rtlCol="0" anchor="t">
            <a:spAutoFit/>
          </a:bodyPr>
          <a:lstStyle/>
          <a:p>
            <a:pPr algn="ctr">
              <a:lnSpc>
                <a:spcPts val="9879"/>
              </a:lnSpc>
              <a:spcBef>
                <a:spcPct val="0"/>
              </a:spcBef>
            </a:pPr>
            <a:r>
              <a:rPr lang="en-US" sz="9320">
                <a:solidFill>
                  <a:srgbClr val="000000"/>
                </a:solidFill>
                <a:latin typeface="Lulu Font TH"/>
                <a:ea typeface="Lulu Font TH"/>
                <a:cs typeface="Lulu Font TH"/>
                <a:sym typeface="Lulu Font TH"/>
              </a:rPr>
              <a:t>OUTBOUND FLIGHT</a:t>
            </a:r>
          </a:p>
        </p:txBody>
      </p:sp>
      <p:sp>
        <p:nvSpPr>
          <p:cNvPr id="8" name="TextBox 8"/>
          <p:cNvSpPr txBox="1"/>
          <p:nvPr/>
        </p:nvSpPr>
        <p:spPr>
          <a:xfrm>
            <a:off x="260354" y="2395220"/>
            <a:ext cx="6273862" cy="6362446"/>
          </a:xfrm>
          <a:prstGeom prst="rect">
            <a:avLst/>
          </a:prstGeom>
        </p:spPr>
        <p:txBody>
          <a:bodyPr lIns="0" tIns="0" rIns="0" bIns="0" rtlCol="0" anchor="t">
            <a:spAutoFit/>
          </a:bodyPr>
          <a:lstStyle/>
          <a:p>
            <a:pPr algn="ctr">
              <a:lnSpc>
                <a:spcPts val="3603"/>
              </a:lnSpc>
            </a:pPr>
            <a:r>
              <a:rPr lang="en-US" sz="3399">
                <a:solidFill>
                  <a:srgbClr val="000000"/>
                </a:solidFill>
                <a:latin typeface="Lulu Font TH"/>
                <a:ea typeface="Lulu Font TH"/>
                <a:cs typeface="Lulu Font TH"/>
                <a:sym typeface="Lulu Font TH"/>
              </a:rPr>
              <a:t>COST-EFFECTIVE LONG-HAUL FLIGHTS</a:t>
            </a:r>
          </a:p>
          <a:p>
            <a:pPr algn="ctr">
              <a:lnSpc>
                <a:spcPts val="3603"/>
              </a:lnSpc>
            </a:pPr>
            <a:endParaRPr lang="en-US" sz="3399">
              <a:solidFill>
                <a:srgbClr val="000000"/>
              </a:solidFill>
              <a:latin typeface="Lulu Font TH"/>
              <a:ea typeface="Lulu Font TH"/>
              <a:cs typeface="Lulu Font TH"/>
              <a:sym typeface="Lulu Font TH"/>
            </a:endParaRPr>
          </a:p>
          <a:p>
            <a:pPr algn="ctr">
              <a:lnSpc>
                <a:spcPts val="3603"/>
              </a:lnSpc>
            </a:pPr>
            <a:r>
              <a:rPr lang="en-US" sz="3399">
                <a:solidFill>
                  <a:srgbClr val="000000"/>
                </a:solidFill>
                <a:latin typeface="Lulu Font TH"/>
                <a:ea typeface="Lulu Font TH"/>
                <a:cs typeface="Lulu Font TH"/>
                <a:sym typeface="Lulu Font TH"/>
              </a:rPr>
              <a:t>Direct 11-hour flight – no stopovers</a:t>
            </a:r>
          </a:p>
          <a:p>
            <a:pPr algn="ctr">
              <a:lnSpc>
                <a:spcPts val="3603"/>
              </a:lnSpc>
            </a:pPr>
            <a:endParaRPr lang="en-US" sz="3399">
              <a:solidFill>
                <a:srgbClr val="000000"/>
              </a:solidFill>
              <a:latin typeface="Lulu Font TH"/>
              <a:ea typeface="Lulu Font TH"/>
              <a:cs typeface="Lulu Font TH"/>
              <a:sym typeface="Lulu Font TH"/>
            </a:endParaRPr>
          </a:p>
          <a:p>
            <a:pPr algn="ctr">
              <a:lnSpc>
                <a:spcPts val="3603"/>
              </a:lnSpc>
            </a:pPr>
            <a:r>
              <a:rPr lang="en-US" sz="3399">
                <a:solidFill>
                  <a:srgbClr val="000000"/>
                </a:solidFill>
                <a:latin typeface="Lulu Font TH"/>
                <a:ea typeface="Lulu Font TH"/>
                <a:cs typeface="Lulu Font TH"/>
                <a:sym typeface="Lulu Font TH"/>
              </a:rPr>
              <a:t>Eco-friendly 787 Dreamliner</a:t>
            </a:r>
          </a:p>
          <a:p>
            <a:pPr algn="ctr">
              <a:lnSpc>
                <a:spcPts val="3603"/>
              </a:lnSpc>
            </a:pPr>
            <a:endParaRPr lang="en-US" sz="3399">
              <a:solidFill>
                <a:srgbClr val="000000"/>
              </a:solidFill>
              <a:latin typeface="Lulu Font TH"/>
              <a:ea typeface="Lulu Font TH"/>
              <a:cs typeface="Lulu Font TH"/>
              <a:sym typeface="Lulu Font TH"/>
            </a:endParaRPr>
          </a:p>
          <a:p>
            <a:pPr algn="ctr">
              <a:lnSpc>
                <a:spcPts val="3603"/>
              </a:lnSpc>
            </a:pPr>
            <a:r>
              <a:rPr lang="en-US" sz="3399">
                <a:solidFill>
                  <a:srgbClr val="000000"/>
                </a:solidFill>
                <a:latin typeface="Lulu Font TH"/>
                <a:ea typeface="Lulu Font TH"/>
                <a:cs typeface="Lulu Font TH"/>
                <a:sym typeface="Lulu Font TH"/>
              </a:rPr>
              <a:t>Economy Flextra: flexible booking &amp; name changes</a:t>
            </a:r>
          </a:p>
          <a:p>
            <a:pPr algn="ctr">
              <a:lnSpc>
                <a:spcPts val="3603"/>
              </a:lnSpc>
            </a:pPr>
            <a:endParaRPr lang="en-US" sz="3399">
              <a:solidFill>
                <a:srgbClr val="000000"/>
              </a:solidFill>
              <a:latin typeface="Lulu Font TH"/>
              <a:ea typeface="Lulu Font TH"/>
              <a:cs typeface="Lulu Font TH"/>
              <a:sym typeface="Lulu Font TH"/>
            </a:endParaRPr>
          </a:p>
          <a:p>
            <a:pPr algn="ctr">
              <a:lnSpc>
                <a:spcPts val="3603"/>
              </a:lnSpc>
            </a:pPr>
            <a:r>
              <a:rPr lang="en-US" sz="3399">
                <a:solidFill>
                  <a:srgbClr val="000000"/>
                </a:solidFill>
                <a:latin typeface="Lulu Font TH"/>
                <a:ea typeface="Lulu Font TH"/>
                <a:cs typeface="Lulu Font TH"/>
                <a:sym typeface="Lulu Font TH"/>
              </a:rPr>
              <a:t>Ranked 3rd best low-cost long-haul airline</a:t>
            </a:r>
          </a:p>
          <a:p>
            <a:pPr algn="ctr">
              <a:lnSpc>
                <a:spcPts val="3180"/>
              </a:lnSpc>
              <a:spcBef>
                <a:spcPct val="0"/>
              </a:spcBef>
            </a:pPr>
            <a:endParaRPr lang="en-US" sz="3399">
              <a:solidFill>
                <a:srgbClr val="000000"/>
              </a:solidFill>
              <a:latin typeface="Lulu Font TH"/>
              <a:ea typeface="Lulu Font TH"/>
              <a:cs typeface="Lulu Font TH"/>
              <a:sym typeface="Lulu Font TH"/>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745829" y="6515100"/>
            <a:ext cx="9301033" cy="3175387"/>
          </a:xfrm>
          <a:custGeom>
            <a:avLst/>
            <a:gdLst/>
            <a:ahLst/>
            <a:cxnLst/>
            <a:rect l="l" t="t" r="r" b="b"/>
            <a:pathLst>
              <a:path w="9301033" h="3175387">
                <a:moveTo>
                  <a:pt x="0" y="0"/>
                </a:moveTo>
                <a:lnTo>
                  <a:pt x="9301033" y="0"/>
                </a:lnTo>
                <a:lnTo>
                  <a:pt x="9301033" y="3175387"/>
                </a:lnTo>
                <a:lnTo>
                  <a:pt x="0" y="3175387"/>
                </a:lnTo>
                <a:lnTo>
                  <a:pt x="0" y="0"/>
                </a:lnTo>
                <a:close/>
              </a:path>
            </a:pathLst>
          </a:custGeom>
          <a:blipFill>
            <a:blip r:embed="rId3"/>
            <a:stretch>
              <a:fillRect l="-1304" r="-3349"/>
            </a:stretch>
          </a:blipFill>
        </p:spPr>
        <p:txBody>
          <a:bodyPr/>
          <a:lstStyle/>
          <a:p>
            <a:endParaRPr lang="en-US"/>
          </a:p>
        </p:txBody>
      </p:sp>
      <p:sp>
        <p:nvSpPr>
          <p:cNvPr id="3" name="Freeform 3"/>
          <p:cNvSpPr/>
          <p:nvPr/>
        </p:nvSpPr>
        <p:spPr>
          <a:xfrm>
            <a:off x="10481932" y="2802838"/>
            <a:ext cx="5117219" cy="6630201"/>
          </a:xfrm>
          <a:custGeom>
            <a:avLst/>
            <a:gdLst/>
            <a:ahLst/>
            <a:cxnLst/>
            <a:rect l="l" t="t" r="r" b="b"/>
            <a:pathLst>
              <a:path w="5117219" h="6630201">
                <a:moveTo>
                  <a:pt x="0" y="0"/>
                </a:moveTo>
                <a:lnTo>
                  <a:pt x="5117219" y="0"/>
                </a:lnTo>
                <a:lnTo>
                  <a:pt x="5117219" y="6630202"/>
                </a:lnTo>
                <a:lnTo>
                  <a:pt x="0" y="6630202"/>
                </a:lnTo>
                <a:lnTo>
                  <a:pt x="0" y="0"/>
                </a:lnTo>
                <a:close/>
              </a:path>
            </a:pathLst>
          </a:custGeom>
          <a:blipFill>
            <a:blip r:embed="rId4"/>
            <a:stretch>
              <a:fillRect t="-2907"/>
            </a:stretch>
          </a:blipFill>
        </p:spPr>
        <p:txBody>
          <a:bodyPr/>
          <a:lstStyle/>
          <a:p>
            <a:endParaRPr lang="en-US"/>
          </a:p>
        </p:txBody>
      </p:sp>
      <p:sp>
        <p:nvSpPr>
          <p:cNvPr id="4" name="Freeform 4"/>
          <p:cNvSpPr/>
          <p:nvPr/>
        </p:nvSpPr>
        <p:spPr>
          <a:xfrm>
            <a:off x="13920965" y="236366"/>
            <a:ext cx="2275481" cy="2275481"/>
          </a:xfrm>
          <a:custGeom>
            <a:avLst/>
            <a:gdLst/>
            <a:ahLst/>
            <a:cxnLst/>
            <a:rect l="l" t="t" r="r" b="b"/>
            <a:pathLst>
              <a:path w="2275481" h="2275481">
                <a:moveTo>
                  <a:pt x="0" y="0"/>
                </a:moveTo>
                <a:lnTo>
                  <a:pt x="2275481" y="0"/>
                </a:lnTo>
                <a:lnTo>
                  <a:pt x="2275481" y="2275481"/>
                </a:lnTo>
                <a:lnTo>
                  <a:pt x="0" y="2275481"/>
                </a:lnTo>
                <a:lnTo>
                  <a:pt x="0" y="0"/>
                </a:lnTo>
                <a:close/>
              </a:path>
            </a:pathLst>
          </a:custGeom>
          <a:blipFill>
            <a:blip r:embed="rId5"/>
            <a:stretch>
              <a:fillRect/>
            </a:stretch>
          </a:blipFill>
        </p:spPr>
        <p:txBody>
          <a:bodyPr/>
          <a:lstStyle/>
          <a:p>
            <a:endParaRPr lang="en-US"/>
          </a:p>
        </p:txBody>
      </p:sp>
      <p:sp>
        <p:nvSpPr>
          <p:cNvPr id="5" name="TextBox 5"/>
          <p:cNvSpPr txBox="1"/>
          <p:nvPr/>
        </p:nvSpPr>
        <p:spPr>
          <a:xfrm>
            <a:off x="4053109" y="455307"/>
            <a:ext cx="8987433" cy="1280135"/>
          </a:xfrm>
          <a:prstGeom prst="rect">
            <a:avLst/>
          </a:prstGeom>
        </p:spPr>
        <p:txBody>
          <a:bodyPr lIns="0" tIns="0" rIns="0" bIns="0" rtlCol="0" anchor="t">
            <a:spAutoFit/>
          </a:bodyPr>
          <a:lstStyle/>
          <a:p>
            <a:pPr algn="ctr">
              <a:lnSpc>
                <a:spcPts val="9879"/>
              </a:lnSpc>
              <a:spcBef>
                <a:spcPct val="0"/>
              </a:spcBef>
            </a:pPr>
            <a:r>
              <a:rPr lang="en-US" sz="9320">
                <a:solidFill>
                  <a:srgbClr val="000000"/>
                </a:solidFill>
                <a:latin typeface="Lulu Font TH"/>
                <a:ea typeface="Lulu Font TH"/>
                <a:cs typeface="Lulu Font TH"/>
                <a:sym typeface="Lulu Font TH"/>
              </a:rPr>
              <a:t>DOMESTIC FLIGHT</a:t>
            </a:r>
          </a:p>
        </p:txBody>
      </p:sp>
      <p:sp>
        <p:nvSpPr>
          <p:cNvPr id="6" name="TextBox 6"/>
          <p:cNvSpPr txBox="1"/>
          <p:nvPr/>
        </p:nvSpPr>
        <p:spPr>
          <a:xfrm>
            <a:off x="623330" y="2386931"/>
            <a:ext cx="9546031" cy="4128169"/>
          </a:xfrm>
          <a:prstGeom prst="rect">
            <a:avLst/>
          </a:prstGeom>
        </p:spPr>
        <p:txBody>
          <a:bodyPr lIns="0" tIns="0" rIns="0" bIns="0" rtlCol="0" anchor="t">
            <a:spAutoFit/>
          </a:bodyPr>
          <a:lstStyle/>
          <a:p>
            <a:pPr algn="ctr">
              <a:lnSpc>
                <a:spcPts val="3636"/>
              </a:lnSpc>
            </a:pPr>
            <a:r>
              <a:rPr lang="en-US" sz="3430">
                <a:solidFill>
                  <a:srgbClr val="000000"/>
                </a:solidFill>
                <a:latin typeface="Lulu Font TH"/>
                <a:ea typeface="Lulu Font TH"/>
                <a:cs typeface="Lulu Font TH"/>
                <a:sym typeface="Lulu Font TH"/>
              </a:rPr>
              <a:t>COST-EFFECTIVE AND RELIABLE</a:t>
            </a:r>
          </a:p>
          <a:p>
            <a:pPr algn="ctr">
              <a:lnSpc>
                <a:spcPts val="3636"/>
              </a:lnSpc>
            </a:pPr>
            <a:endParaRPr lang="en-US" sz="3430">
              <a:solidFill>
                <a:srgbClr val="000000"/>
              </a:solidFill>
              <a:latin typeface="Lulu Font TH"/>
              <a:ea typeface="Lulu Font TH"/>
              <a:cs typeface="Lulu Font TH"/>
              <a:sym typeface="Lulu Font TH"/>
            </a:endParaRPr>
          </a:p>
          <a:p>
            <a:pPr algn="ctr">
              <a:lnSpc>
                <a:spcPts val="3636"/>
              </a:lnSpc>
            </a:pPr>
            <a:r>
              <a:rPr lang="en-US" sz="3430">
                <a:solidFill>
                  <a:srgbClr val="000000"/>
                </a:solidFill>
                <a:latin typeface="Lulu Font TH"/>
                <a:ea typeface="Lulu Font TH"/>
                <a:cs typeface="Lulu Font TH"/>
                <a:sym typeface="Lulu Font TH"/>
              </a:rPr>
              <a:t>Flexible booking &amp; group discounts</a:t>
            </a:r>
          </a:p>
          <a:p>
            <a:pPr algn="ctr">
              <a:lnSpc>
                <a:spcPts val="3636"/>
              </a:lnSpc>
            </a:pPr>
            <a:endParaRPr lang="en-US" sz="3430">
              <a:solidFill>
                <a:srgbClr val="000000"/>
              </a:solidFill>
              <a:latin typeface="Lulu Font TH"/>
              <a:ea typeface="Lulu Font TH"/>
              <a:cs typeface="Lulu Font TH"/>
              <a:sym typeface="Lulu Font TH"/>
            </a:endParaRPr>
          </a:p>
          <a:p>
            <a:pPr algn="ctr">
              <a:lnSpc>
                <a:spcPts val="3636"/>
              </a:lnSpc>
            </a:pPr>
            <a:r>
              <a:rPr lang="en-US" sz="3430">
                <a:solidFill>
                  <a:srgbClr val="000000"/>
                </a:solidFill>
                <a:latin typeface="Lulu Font TH"/>
                <a:ea typeface="Lulu Font TH"/>
                <a:cs typeface="Lulu Font TH"/>
                <a:sym typeface="Lulu Font TH"/>
              </a:rPr>
              <a:t>Convenient flight schedules</a:t>
            </a:r>
          </a:p>
          <a:p>
            <a:pPr algn="ctr">
              <a:lnSpc>
                <a:spcPts val="3636"/>
              </a:lnSpc>
            </a:pPr>
            <a:endParaRPr lang="en-US" sz="3430">
              <a:solidFill>
                <a:srgbClr val="000000"/>
              </a:solidFill>
              <a:latin typeface="Lulu Font TH"/>
              <a:ea typeface="Lulu Font TH"/>
              <a:cs typeface="Lulu Font TH"/>
              <a:sym typeface="Lulu Font TH"/>
            </a:endParaRPr>
          </a:p>
          <a:p>
            <a:pPr algn="ctr">
              <a:lnSpc>
                <a:spcPts val="3636"/>
              </a:lnSpc>
            </a:pPr>
            <a:r>
              <a:rPr lang="en-US" sz="3430">
                <a:solidFill>
                  <a:srgbClr val="000000"/>
                </a:solidFill>
                <a:latin typeface="Lulu Font TH"/>
                <a:ea typeface="Lulu Font TH"/>
                <a:cs typeface="Lulu Font TH"/>
                <a:sym typeface="Lulu Font TH"/>
              </a:rPr>
              <a:t>Baggage options aligned with international flights</a:t>
            </a:r>
          </a:p>
          <a:p>
            <a:pPr algn="ctr">
              <a:lnSpc>
                <a:spcPts val="3636"/>
              </a:lnSpc>
              <a:spcBef>
                <a:spcPct val="0"/>
              </a:spcBef>
            </a:pPr>
            <a:endParaRPr lang="en-US" sz="3430">
              <a:solidFill>
                <a:srgbClr val="000000"/>
              </a:solidFill>
              <a:latin typeface="Lulu Font TH"/>
              <a:ea typeface="Lulu Font TH"/>
              <a:cs typeface="Lulu Font TH"/>
              <a:sym typeface="Lulu Font TH"/>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246594" y="3115432"/>
            <a:ext cx="7194783" cy="2028068"/>
          </a:xfrm>
          <a:custGeom>
            <a:avLst/>
            <a:gdLst/>
            <a:ahLst/>
            <a:cxnLst/>
            <a:rect l="l" t="t" r="r" b="b"/>
            <a:pathLst>
              <a:path w="7194783" h="2028068">
                <a:moveTo>
                  <a:pt x="0" y="0"/>
                </a:moveTo>
                <a:lnTo>
                  <a:pt x="7194782" y="0"/>
                </a:lnTo>
                <a:lnTo>
                  <a:pt x="7194782" y="2028068"/>
                </a:lnTo>
                <a:lnTo>
                  <a:pt x="0" y="2028068"/>
                </a:lnTo>
                <a:lnTo>
                  <a:pt x="0" y="0"/>
                </a:lnTo>
                <a:close/>
              </a:path>
            </a:pathLst>
          </a:custGeom>
          <a:blipFill>
            <a:blip r:embed="rId3"/>
            <a:stretch>
              <a:fillRect l="-4653" t="-4119" r="-8274" b="-4119"/>
            </a:stretch>
          </a:blipFill>
        </p:spPr>
        <p:txBody>
          <a:bodyPr/>
          <a:lstStyle/>
          <a:p>
            <a:endParaRPr lang="en-US"/>
          </a:p>
        </p:txBody>
      </p:sp>
      <p:sp>
        <p:nvSpPr>
          <p:cNvPr id="3" name="Freeform 3"/>
          <p:cNvSpPr/>
          <p:nvPr/>
        </p:nvSpPr>
        <p:spPr>
          <a:xfrm>
            <a:off x="14022630" y="2754226"/>
            <a:ext cx="3594535" cy="5625971"/>
          </a:xfrm>
          <a:custGeom>
            <a:avLst/>
            <a:gdLst/>
            <a:ahLst/>
            <a:cxnLst/>
            <a:rect l="l" t="t" r="r" b="b"/>
            <a:pathLst>
              <a:path w="3594535" h="5625971">
                <a:moveTo>
                  <a:pt x="0" y="0"/>
                </a:moveTo>
                <a:lnTo>
                  <a:pt x="3594535" y="0"/>
                </a:lnTo>
                <a:lnTo>
                  <a:pt x="3594535" y="5625970"/>
                </a:lnTo>
                <a:lnTo>
                  <a:pt x="0" y="5625970"/>
                </a:lnTo>
                <a:lnTo>
                  <a:pt x="0" y="0"/>
                </a:lnTo>
                <a:close/>
              </a:path>
            </a:pathLst>
          </a:custGeom>
          <a:blipFill>
            <a:blip r:embed="rId4"/>
            <a:stretch>
              <a:fillRect l="-12864" t="-23283" b="-4914"/>
            </a:stretch>
          </a:blipFill>
        </p:spPr>
        <p:txBody>
          <a:bodyPr/>
          <a:lstStyle/>
          <a:p>
            <a:endParaRPr lang="en-US"/>
          </a:p>
        </p:txBody>
      </p:sp>
      <p:sp>
        <p:nvSpPr>
          <p:cNvPr id="4" name="Freeform 4"/>
          <p:cNvSpPr/>
          <p:nvPr/>
        </p:nvSpPr>
        <p:spPr>
          <a:xfrm>
            <a:off x="14022630" y="733121"/>
            <a:ext cx="3236670" cy="1126449"/>
          </a:xfrm>
          <a:custGeom>
            <a:avLst/>
            <a:gdLst/>
            <a:ahLst/>
            <a:cxnLst/>
            <a:rect l="l" t="t" r="r" b="b"/>
            <a:pathLst>
              <a:path w="3236670" h="1126449">
                <a:moveTo>
                  <a:pt x="0" y="0"/>
                </a:moveTo>
                <a:lnTo>
                  <a:pt x="3236670" y="0"/>
                </a:lnTo>
                <a:lnTo>
                  <a:pt x="3236670" y="1126450"/>
                </a:lnTo>
                <a:lnTo>
                  <a:pt x="0" y="1126450"/>
                </a:lnTo>
                <a:lnTo>
                  <a:pt x="0" y="0"/>
                </a:lnTo>
                <a:close/>
              </a:path>
            </a:pathLst>
          </a:custGeom>
          <a:blipFill>
            <a:blip r:embed="rId5"/>
            <a:stretch>
              <a:fillRect t="-1827" r="-2007" b="-758"/>
            </a:stretch>
          </a:blipFill>
        </p:spPr>
        <p:txBody>
          <a:bodyPr/>
          <a:lstStyle/>
          <a:p>
            <a:endParaRPr lang="en-US"/>
          </a:p>
        </p:txBody>
      </p:sp>
      <p:sp>
        <p:nvSpPr>
          <p:cNvPr id="5" name="Freeform 5"/>
          <p:cNvSpPr/>
          <p:nvPr/>
        </p:nvSpPr>
        <p:spPr>
          <a:xfrm>
            <a:off x="1095540" y="5905500"/>
            <a:ext cx="5496890" cy="4077770"/>
          </a:xfrm>
          <a:custGeom>
            <a:avLst/>
            <a:gdLst/>
            <a:ahLst/>
            <a:cxnLst/>
            <a:rect l="l" t="t" r="r" b="b"/>
            <a:pathLst>
              <a:path w="5496890" h="4077770">
                <a:moveTo>
                  <a:pt x="0" y="0"/>
                </a:moveTo>
                <a:lnTo>
                  <a:pt x="5496890" y="0"/>
                </a:lnTo>
                <a:lnTo>
                  <a:pt x="5496890" y="4077770"/>
                </a:lnTo>
                <a:lnTo>
                  <a:pt x="0" y="4077770"/>
                </a:lnTo>
                <a:lnTo>
                  <a:pt x="0" y="0"/>
                </a:lnTo>
                <a:close/>
              </a:path>
            </a:pathLst>
          </a:custGeom>
          <a:blipFill>
            <a:blip r:embed="rId6"/>
            <a:stretch>
              <a:fillRect t="-550" b="-550"/>
            </a:stretch>
          </a:blipFill>
        </p:spPr>
        <p:txBody>
          <a:bodyPr/>
          <a:lstStyle/>
          <a:p>
            <a:endParaRPr lang="en-US"/>
          </a:p>
        </p:txBody>
      </p:sp>
      <p:sp>
        <p:nvSpPr>
          <p:cNvPr id="6" name="TextBox 6"/>
          <p:cNvSpPr txBox="1"/>
          <p:nvPr/>
        </p:nvSpPr>
        <p:spPr>
          <a:xfrm>
            <a:off x="3535978" y="647689"/>
            <a:ext cx="8439448" cy="1280135"/>
          </a:xfrm>
          <a:prstGeom prst="rect">
            <a:avLst/>
          </a:prstGeom>
        </p:spPr>
        <p:txBody>
          <a:bodyPr lIns="0" tIns="0" rIns="0" bIns="0" rtlCol="0" anchor="t">
            <a:spAutoFit/>
          </a:bodyPr>
          <a:lstStyle/>
          <a:p>
            <a:pPr algn="ctr">
              <a:lnSpc>
                <a:spcPts val="9879"/>
              </a:lnSpc>
              <a:spcBef>
                <a:spcPct val="0"/>
              </a:spcBef>
            </a:pPr>
            <a:r>
              <a:rPr lang="en-US" sz="9320">
                <a:solidFill>
                  <a:srgbClr val="000000"/>
                </a:solidFill>
                <a:latin typeface="Lulu Font TH"/>
                <a:ea typeface="Lulu Font TH"/>
                <a:cs typeface="Lulu Font TH"/>
                <a:sym typeface="Lulu Font TH"/>
              </a:rPr>
              <a:t>INBOUND FLIGHT</a:t>
            </a:r>
          </a:p>
        </p:txBody>
      </p:sp>
      <p:sp>
        <p:nvSpPr>
          <p:cNvPr id="7" name="TextBox 7"/>
          <p:cNvSpPr txBox="1"/>
          <p:nvPr/>
        </p:nvSpPr>
        <p:spPr>
          <a:xfrm>
            <a:off x="7755701" y="3318348"/>
            <a:ext cx="5036827" cy="4015562"/>
          </a:xfrm>
          <a:prstGeom prst="rect">
            <a:avLst/>
          </a:prstGeom>
        </p:spPr>
        <p:txBody>
          <a:bodyPr lIns="0" tIns="0" rIns="0" bIns="0" rtlCol="0" anchor="t">
            <a:spAutoFit/>
          </a:bodyPr>
          <a:lstStyle/>
          <a:p>
            <a:pPr algn="ctr">
              <a:lnSpc>
                <a:spcPts val="3169"/>
              </a:lnSpc>
            </a:pPr>
            <a:r>
              <a:rPr lang="en-US" sz="2990">
                <a:solidFill>
                  <a:srgbClr val="000000"/>
                </a:solidFill>
                <a:latin typeface="Lulu Font TH"/>
                <a:ea typeface="Lulu Font TH"/>
                <a:cs typeface="Lulu Font TH"/>
                <a:sym typeface="Lulu Font TH"/>
              </a:rPr>
              <a:t>QATAR AIRWAYS TO GATWICK WITH A 3-HOUR DOH STOPOVER</a:t>
            </a:r>
          </a:p>
          <a:p>
            <a:pPr algn="ctr">
              <a:lnSpc>
                <a:spcPts val="3169"/>
              </a:lnSpc>
            </a:pPr>
            <a:endParaRPr lang="en-US" sz="2990">
              <a:solidFill>
                <a:srgbClr val="000000"/>
              </a:solidFill>
              <a:latin typeface="Lulu Font TH"/>
              <a:ea typeface="Lulu Font TH"/>
              <a:cs typeface="Lulu Font TH"/>
              <a:sym typeface="Lulu Font TH"/>
            </a:endParaRPr>
          </a:p>
          <a:p>
            <a:pPr algn="ctr">
              <a:lnSpc>
                <a:spcPts val="3169"/>
              </a:lnSpc>
            </a:pPr>
            <a:r>
              <a:rPr lang="en-US" sz="2990">
                <a:solidFill>
                  <a:srgbClr val="000000"/>
                </a:solidFill>
                <a:latin typeface="Lulu Font TH"/>
                <a:ea typeface="Lulu Font TH"/>
                <a:cs typeface="Lulu Font TH"/>
                <a:sym typeface="Lulu Font TH"/>
              </a:rPr>
              <a:t>Educational and practical stopover: sustainable </a:t>
            </a:r>
          </a:p>
          <a:p>
            <a:pPr algn="ctr">
              <a:lnSpc>
                <a:spcPts val="3169"/>
              </a:lnSpc>
            </a:pPr>
            <a:r>
              <a:rPr lang="en-US" sz="2990">
                <a:solidFill>
                  <a:srgbClr val="000000"/>
                </a:solidFill>
                <a:latin typeface="Lulu Font TH"/>
                <a:ea typeface="Lulu Font TH"/>
                <a:cs typeface="Lulu Font TH"/>
                <a:sym typeface="Lulu Font TH"/>
              </a:rPr>
              <a:t>airport with gardens, advanced technology, and flexible travel options</a:t>
            </a:r>
          </a:p>
          <a:p>
            <a:pPr algn="ctr">
              <a:lnSpc>
                <a:spcPts val="3169"/>
              </a:lnSpc>
              <a:spcBef>
                <a:spcPct val="0"/>
              </a:spcBef>
            </a:pPr>
            <a:endParaRPr lang="en-US" sz="2990">
              <a:solidFill>
                <a:srgbClr val="000000"/>
              </a:solidFill>
              <a:latin typeface="Lulu Font TH"/>
              <a:ea typeface="Lulu Font TH"/>
              <a:cs typeface="Lulu Font TH"/>
              <a:sym typeface="Lulu Font TH"/>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t="5788" b="22472"/>
          <a:stretch>
            <a:fillRect/>
          </a:stretch>
        </p:blipFill>
        <p:spPr>
          <a:xfrm>
            <a:off x="5334000" y="1"/>
            <a:ext cx="6553315" cy="10211708"/>
          </a:xfrm>
          <a:prstGeom prst="rect">
            <a:avLst/>
          </a:prstGeom>
        </p:spPr>
      </p:pic>
    </p:spTree>
  </p:cSld>
  <p:clrMapOvr>
    <a:masterClrMapping/>
  </p:clrMapOvr>
  <p:timing>
    <p:tnLst>
      <p:par>
        <p:cTn id="1" dur="indefinite" restart="never" nodeType="tmRoot">
          <p:childTnLst>
            <p:video>
              <p:cMediaNode vol="27273">
                <p:cTn id="2" fill="hold" display="0">
                  <p:stCondLst>
                    <p:cond delay="indefinite"/>
                  </p:stCondLst>
                </p:cTn>
                <p:tgtEl>
                  <p:spTgt spid="2"/>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635720" y="2366921"/>
            <a:ext cx="8211695" cy="5553159"/>
          </a:xfrm>
          <a:custGeom>
            <a:avLst/>
            <a:gdLst/>
            <a:ahLst/>
            <a:cxnLst/>
            <a:rect l="l" t="t" r="r" b="b"/>
            <a:pathLst>
              <a:path w="8211695" h="5553159">
                <a:moveTo>
                  <a:pt x="0" y="0"/>
                </a:moveTo>
                <a:lnTo>
                  <a:pt x="8211695" y="0"/>
                </a:lnTo>
                <a:lnTo>
                  <a:pt x="8211695" y="5553158"/>
                </a:lnTo>
                <a:lnTo>
                  <a:pt x="0" y="5553158"/>
                </a:lnTo>
                <a:lnTo>
                  <a:pt x="0" y="0"/>
                </a:lnTo>
                <a:close/>
              </a:path>
            </a:pathLst>
          </a:custGeom>
          <a:blipFill>
            <a:blip r:embed="rId2"/>
            <a:stretch>
              <a:fillRect/>
            </a:stretch>
          </a:blipFill>
        </p:spPr>
        <p:txBody>
          <a:bodyPr/>
          <a:lstStyle/>
          <a:p>
            <a:endParaRPr lang="en-US"/>
          </a:p>
        </p:txBody>
      </p:sp>
      <p:sp>
        <p:nvSpPr>
          <p:cNvPr id="3" name="Freeform 3"/>
          <p:cNvSpPr/>
          <p:nvPr/>
        </p:nvSpPr>
        <p:spPr>
          <a:xfrm>
            <a:off x="9002729" y="2383350"/>
            <a:ext cx="8553156" cy="5520299"/>
          </a:xfrm>
          <a:custGeom>
            <a:avLst/>
            <a:gdLst/>
            <a:ahLst/>
            <a:cxnLst/>
            <a:rect l="l" t="t" r="r" b="b"/>
            <a:pathLst>
              <a:path w="8553156" h="5520299">
                <a:moveTo>
                  <a:pt x="0" y="0"/>
                </a:moveTo>
                <a:lnTo>
                  <a:pt x="8553156" y="0"/>
                </a:lnTo>
                <a:lnTo>
                  <a:pt x="8553156" y="5520300"/>
                </a:lnTo>
                <a:lnTo>
                  <a:pt x="0" y="5520300"/>
                </a:lnTo>
                <a:lnTo>
                  <a:pt x="0" y="0"/>
                </a:lnTo>
                <a:close/>
              </a:path>
            </a:pathLst>
          </a:custGeom>
          <a:blipFill>
            <a:blip r:embed="rId3"/>
            <a:stretch>
              <a:fillRect t="-839" b="-839"/>
            </a:stretch>
          </a:blipFill>
        </p:spPr>
        <p:txBody>
          <a:bodyPr/>
          <a:lstStyle/>
          <a:p>
            <a:endParaRPr lang="en-US"/>
          </a:p>
        </p:txBody>
      </p:sp>
      <p:sp>
        <p:nvSpPr>
          <p:cNvPr id="4" name="TextBox 4"/>
          <p:cNvSpPr txBox="1"/>
          <p:nvPr/>
        </p:nvSpPr>
        <p:spPr>
          <a:xfrm>
            <a:off x="2651018" y="95250"/>
            <a:ext cx="13159055" cy="1975512"/>
          </a:xfrm>
          <a:prstGeom prst="rect">
            <a:avLst/>
          </a:prstGeom>
        </p:spPr>
        <p:txBody>
          <a:bodyPr lIns="0" tIns="0" rIns="0" bIns="0" rtlCol="0" anchor="t">
            <a:spAutoFit/>
          </a:bodyPr>
          <a:lstStyle/>
          <a:p>
            <a:pPr algn="ctr">
              <a:lnSpc>
                <a:spcPts val="7687"/>
              </a:lnSpc>
              <a:spcBef>
                <a:spcPct val="0"/>
              </a:spcBef>
            </a:pPr>
            <a:r>
              <a:rPr lang="en-US" sz="7252">
                <a:solidFill>
                  <a:srgbClr val="000000"/>
                </a:solidFill>
                <a:latin typeface="Lulu Font TH"/>
                <a:ea typeface="Lulu Font TH"/>
                <a:cs typeface="Lulu Font TH"/>
                <a:sym typeface="Lulu Font TH"/>
              </a:rPr>
              <a:t>ADDITIONAL TRANSPORT METHODS</a:t>
            </a:r>
          </a:p>
        </p:txBody>
      </p:sp>
      <p:sp>
        <p:nvSpPr>
          <p:cNvPr id="5" name="Freeform 5"/>
          <p:cNvSpPr/>
          <p:nvPr/>
        </p:nvSpPr>
        <p:spPr>
          <a:xfrm>
            <a:off x="16452838" y="0"/>
            <a:ext cx="1304942" cy="1474231"/>
          </a:xfrm>
          <a:custGeom>
            <a:avLst/>
            <a:gdLst/>
            <a:ahLst/>
            <a:cxnLst/>
            <a:rect l="l" t="t" r="r" b="b"/>
            <a:pathLst>
              <a:path w="1304942" h="1474231">
                <a:moveTo>
                  <a:pt x="0" y="0"/>
                </a:moveTo>
                <a:lnTo>
                  <a:pt x="1304942" y="0"/>
                </a:lnTo>
                <a:lnTo>
                  <a:pt x="1304942" y="1474231"/>
                </a:lnTo>
                <a:lnTo>
                  <a:pt x="0" y="147423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6" name="Freeform 6"/>
          <p:cNvSpPr/>
          <p:nvPr/>
        </p:nvSpPr>
        <p:spPr>
          <a:xfrm>
            <a:off x="376229" y="8521184"/>
            <a:ext cx="1304942" cy="1474231"/>
          </a:xfrm>
          <a:custGeom>
            <a:avLst/>
            <a:gdLst/>
            <a:ahLst/>
            <a:cxnLst/>
            <a:rect l="l" t="t" r="r" b="b"/>
            <a:pathLst>
              <a:path w="1304942" h="1474231">
                <a:moveTo>
                  <a:pt x="0" y="0"/>
                </a:moveTo>
                <a:lnTo>
                  <a:pt x="1304942" y="0"/>
                </a:lnTo>
                <a:lnTo>
                  <a:pt x="1304942" y="1474232"/>
                </a:lnTo>
                <a:lnTo>
                  <a:pt x="0" y="14742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EF9F2"/>
        </a:solidFill>
        <a:effectLst/>
      </p:bgPr>
    </p:bg>
    <p:spTree>
      <p:nvGrpSpPr>
        <p:cNvPr id="1" name=""/>
        <p:cNvGrpSpPr/>
        <p:nvPr/>
      </p:nvGrpSpPr>
      <p:grpSpPr>
        <a:xfrm>
          <a:off x="0" y="0"/>
          <a:ext cx="0" cy="0"/>
          <a:chOff x="0" y="0"/>
          <a:chExt cx="0" cy="0"/>
        </a:xfrm>
      </p:grpSpPr>
      <p:sp>
        <p:nvSpPr>
          <p:cNvPr id="2" name="TextBox 2"/>
          <p:cNvSpPr txBox="1"/>
          <p:nvPr/>
        </p:nvSpPr>
        <p:spPr>
          <a:xfrm>
            <a:off x="1613818" y="3863365"/>
            <a:ext cx="14602718" cy="1280135"/>
          </a:xfrm>
          <a:prstGeom prst="rect">
            <a:avLst/>
          </a:prstGeom>
        </p:spPr>
        <p:txBody>
          <a:bodyPr lIns="0" tIns="0" rIns="0" bIns="0" rtlCol="0" anchor="t">
            <a:spAutoFit/>
          </a:bodyPr>
          <a:lstStyle/>
          <a:p>
            <a:pPr algn="ctr">
              <a:lnSpc>
                <a:spcPts val="9879"/>
              </a:lnSpc>
              <a:spcBef>
                <a:spcPct val="0"/>
              </a:spcBef>
            </a:pPr>
            <a:r>
              <a:rPr lang="en-US" sz="9320">
                <a:solidFill>
                  <a:srgbClr val="000000"/>
                </a:solidFill>
                <a:latin typeface="Lulu Font TH"/>
                <a:ea typeface="Lulu Font TH"/>
                <a:cs typeface="Lulu Font TH"/>
                <a:sym typeface="Lulu Font TH"/>
              </a:rPr>
              <a:t>ACCOMMODATION STRATEGY</a:t>
            </a:r>
          </a:p>
        </p:txBody>
      </p:sp>
      <p:sp>
        <p:nvSpPr>
          <p:cNvPr id="3" name="Freeform 3"/>
          <p:cNvSpPr/>
          <p:nvPr/>
        </p:nvSpPr>
        <p:spPr>
          <a:xfrm>
            <a:off x="658778" y="335690"/>
            <a:ext cx="1752438" cy="1386019"/>
          </a:xfrm>
          <a:custGeom>
            <a:avLst/>
            <a:gdLst/>
            <a:ahLst/>
            <a:cxnLst/>
            <a:rect l="l" t="t" r="r" b="b"/>
            <a:pathLst>
              <a:path w="1752438" h="1386019">
                <a:moveTo>
                  <a:pt x="0" y="0"/>
                </a:moveTo>
                <a:lnTo>
                  <a:pt x="1752438" y="0"/>
                </a:lnTo>
                <a:lnTo>
                  <a:pt x="1752438" y="1386020"/>
                </a:lnTo>
                <a:lnTo>
                  <a:pt x="0" y="138602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15903653" y="8565290"/>
            <a:ext cx="1752438" cy="1386019"/>
          </a:xfrm>
          <a:custGeom>
            <a:avLst/>
            <a:gdLst/>
            <a:ahLst/>
            <a:cxnLst/>
            <a:rect l="l" t="t" r="r" b="b"/>
            <a:pathLst>
              <a:path w="1752438" h="1386019">
                <a:moveTo>
                  <a:pt x="0" y="0"/>
                </a:moveTo>
                <a:lnTo>
                  <a:pt x="1752438" y="0"/>
                </a:lnTo>
                <a:lnTo>
                  <a:pt x="1752438" y="1386020"/>
                </a:lnTo>
                <a:lnTo>
                  <a:pt x="0" y="138602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12054141" y="2372813"/>
            <a:ext cx="4366185" cy="7634611"/>
          </a:xfrm>
          <a:custGeom>
            <a:avLst/>
            <a:gdLst/>
            <a:ahLst/>
            <a:cxnLst/>
            <a:rect l="l" t="t" r="r" b="b"/>
            <a:pathLst>
              <a:path w="4366185" h="7634611">
                <a:moveTo>
                  <a:pt x="0" y="0"/>
                </a:moveTo>
                <a:lnTo>
                  <a:pt x="4366185" y="0"/>
                </a:lnTo>
                <a:lnTo>
                  <a:pt x="4366185" y="7634610"/>
                </a:lnTo>
                <a:lnTo>
                  <a:pt x="0" y="7634610"/>
                </a:lnTo>
                <a:lnTo>
                  <a:pt x="0" y="0"/>
                </a:lnTo>
                <a:close/>
              </a:path>
            </a:pathLst>
          </a:custGeom>
          <a:blipFill>
            <a:blip r:embed="rId3"/>
            <a:stretch>
              <a:fillRect l="-8212" t="-11023" r="-9121" b="-8270"/>
            </a:stretch>
          </a:blipFill>
        </p:spPr>
        <p:txBody>
          <a:bodyPr/>
          <a:lstStyle/>
          <a:p>
            <a:endParaRPr lang="en-US"/>
          </a:p>
        </p:txBody>
      </p:sp>
      <p:sp>
        <p:nvSpPr>
          <p:cNvPr id="3" name="Freeform 3"/>
          <p:cNvSpPr/>
          <p:nvPr/>
        </p:nvSpPr>
        <p:spPr>
          <a:xfrm>
            <a:off x="1466964" y="6077921"/>
            <a:ext cx="9928673" cy="3353395"/>
          </a:xfrm>
          <a:custGeom>
            <a:avLst/>
            <a:gdLst/>
            <a:ahLst/>
            <a:cxnLst/>
            <a:rect l="l" t="t" r="r" b="b"/>
            <a:pathLst>
              <a:path w="9928673" h="3353395">
                <a:moveTo>
                  <a:pt x="0" y="0"/>
                </a:moveTo>
                <a:lnTo>
                  <a:pt x="9928673" y="0"/>
                </a:lnTo>
                <a:lnTo>
                  <a:pt x="9928673" y="3353395"/>
                </a:lnTo>
                <a:lnTo>
                  <a:pt x="0" y="3353395"/>
                </a:lnTo>
                <a:lnTo>
                  <a:pt x="0" y="0"/>
                </a:lnTo>
                <a:close/>
              </a:path>
            </a:pathLst>
          </a:custGeom>
          <a:blipFill>
            <a:blip r:embed="rId4"/>
            <a:stretch>
              <a:fillRect l="-2479" t="-3313" r="-1969" b="-7700"/>
            </a:stretch>
          </a:blipFill>
        </p:spPr>
        <p:txBody>
          <a:bodyPr/>
          <a:lstStyle/>
          <a:p>
            <a:endParaRPr lang="en-US"/>
          </a:p>
        </p:txBody>
      </p:sp>
      <p:sp>
        <p:nvSpPr>
          <p:cNvPr id="4" name="TextBox 4"/>
          <p:cNvSpPr txBox="1"/>
          <p:nvPr/>
        </p:nvSpPr>
        <p:spPr>
          <a:xfrm>
            <a:off x="3124200" y="855684"/>
            <a:ext cx="11142241" cy="615553"/>
          </a:xfrm>
          <a:prstGeom prst="rect">
            <a:avLst/>
          </a:prstGeom>
        </p:spPr>
        <p:txBody>
          <a:bodyPr wrap="square" lIns="0" tIns="0" rIns="0" bIns="0" rtlCol="0" anchor="t">
            <a:spAutoFit/>
          </a:bodyPr>
          <a:lstStyle/>
          <a:p>
            <a:pPr algn="ctr">
              <a:lnSpc>
                <a:spcPts val="4759"/>
              </a:lnSpc>
              <a:spcBef>
                <a:spcPct val="0"/>
              </a:spcBef>
            </a:pPr>
            <a:r>
              <a:rPr lang="en-US" sz="4490" dirty="0">
                <a:solidFill>
                  <a:srgbClr val="000000"/>
                </a:solidFill>
                <a:latin typeface="Lulu Font TH"/>
                <a:ea typeface="Lulu Font TH"/>
                <a:cs typeface="Lulu Font TH"/>
                <a:sym typeface="Lulu Font TH"/>
              </a:rPr>
              <a:t>ACCOMMODATION 1- BANGKOK (3 NIGHTS)</a:t>
            </a:r>
          </a:p>
        </p:txBody>
      </p:sp>
      <p:sp>
        <p:nvSpPr>
          <p:cNvPr id="5" name="TextBox 5"/>
          <p:cNvSpPr txBox="1"/>
          <p:nvPr/>
        </p:nvSpPr>
        <p:spPr>
          <a:xfrm>
            <a:off x="1296612" y="2410913"/>
            <a:ext cx="10428277" cy="3349789"/>
          </a:xfrm>
          <a:prstGeom prst="rect">
            <a:avLst/>
          </a:prstGeom>
        </p:spPr>
        <p:txBody>
          <a:bodyPr lIns="0" tIns="0" rIns="0" bIns="0" rtlCol="0" anchor="t">
            <a:spAutoFit/>
          </a:bodyPr>
          <a:lstStyle/>
          <a:p>
            <a:pPr algn="ctr">
              <a:lnSpc>
                <a:spcPts val="2944"/>
              </a:lnSpc>
            </a:pPr>
            <a:endParaRPr dirty="0"/>
          </a:p>
          <a:p>
            <a:pPr algn="ctr">
              <a:lnSpc>
                <a:spcPts val="2944"/>
              </a:lnSpc>
            </a:pPr>
            <a:r>
              <a:rPr lang="en-US" sz="2778" dirty="0">
                <a:solidFill>
                  <a:srgbClr val="000000"/>
                </a:solidFill>
                <a:latin typeface="Lulu Font TH"/>
                <a:ea typeface="Lulu Font TH"/>
                <a:cs typeface="Lulu Font TH"/>
                <a:sym typeface="Lulu Font TH"/>
              </a:rPr>
              <a:t>CENTRAL LOCATION FOR EDUCATIONAL VISITS AND CITY TRAVEL</a:t>
            </a:r>
          </a:p>
          <a:p>
            <a:pPr algn="ctr">
              <a:lnSpc>
                <a:spcPts val="2944"/>
              </a:lnSpc>
            </a:pPr>
            <a:endParaRPr lang="en-US" sz="2778" dirty="0">
              <a:solidFill>
                <a:srgbClr val="000000"/>
              </a:solidFill>
              <a:latin typeface="Lulu Font TH"/>
              <a:ea typeface="Lulu Font TH"/>
              <a:cs typeface="Lulu Font TH"/>
              <a:sym typeface="Lulu Font TH"/>
            </a:endParaRPr>
          </a:p>
          <a:p>
            <a:pPr algn="ctr">
              <a:lnSpc>
                <a:spcPts val="2944"/>
              </a:lnSpc>
            </a:pPr>
            <a:r>
              <a:rPr lang="en-US" sz="2778" dirty="0">
                <a:solidFill>
                  <a:srgbClr val="000000"/>
                </a:solidFill>
                <a:latin typeface="Lulu Font TH"/>
                <a:ea typeface="Lulu Font TH"/>
                <a:cs typeface="Lulu Font TH"/>
                <a:sym typeface="Lulu Font TH"/>
              </a:rPr>
              <a:t>    STUDENT-FRIENDLY FACILITIES: FREE WIFI, BREAKFAST, TOUR DESK</a:t>
            </a:r>
          </a:p>
          <a:p>
            <a:pPr algn="ctr">
              <a:lnSpc>
                <a:spcPts val="2944"/>
              </a:lnSpc>
            </a:pPr>
            <a:endParaRPr lang="en-US" sz="2778" dirty="0">
              <a:solidFill>
                <a:srgbClr val="000000"/>
              </a:solidFill>
              <a:latin typeface="Lulu Font TH"/>
              <a:ea typeface="Lulu Font TH"/>
              <a:cs typeface="Lulu Font TH"/>
              <a:sym typeface="Lulu Font TH"/>
            </a:endParaRPr>
          </a:p>
          <a:p>
            <a:pPr algn="ctr">
              <a:lnSpc>
                <a:spcPts val="2944"/>
              </a:lnSpc>
            </a:pPr>
            <a:r>
              <a:rPr lang="en-US" sz="2778" dirty="0">
                <a:solidFill>
                  <a:srgbClr val="000000"/>
                </a:solidFill>
                <a:latin typeface="Lulu Font TH"/>
                <a:ea typeface="Lulu Font TH"/>
                <a:cs typeface="Lulu Font TH"/>
                <a:sym typeface="Lulu Font TH"/>
              </a:rPr>
              <a:t>FLEXIBLE ROOMS SUITABLE FOR 20 STUDENTS AND 2 LECTURERS</a:t>
            </a:r>
          </a:p>
          <a:p>
            <a:pPr algn="ctr">
              <a:lnSpc>
                <a:spcPts val="2944"/>
              </a:lnSpc>
            </a:pPr>
            <a:endParaRPr lang="en-US" sz="2778" dirty="0">
              <a:solidFill>
                <a:srgbClr val="000000"/>
              </a:solidFill>
              <a:latin typeface="Lulu Font TH"/>
              <a:ea typeface="Lulu Font TH"/>
              <a:cs typeface="Lulu Font TH"/>
              <a:sym typeface="Lulu Font TH"/>
            </a:endParaRPr>
          </a:p>
          <a:p>
            <a:pPr algn="ctr">
              <a:lnSpc>
                <a:spcPts val="2944"/>
              </a:lnSpc>
            </a:pPr>
            <a:r>
              <a:rPr lang="en-US" sz="2778" dirty="0">
                <a:solidFill>
                  <a:srgbClr val="000000"/>
                </a:solidFill>
                <a:latin typeface="Lulu Font TH"/>
                <a:ea typeface="Lulu Font TH"/>
                <a:cs typeface="Lulu Font TH"/>
                <a:sym typeface="Lulu Font TH"/>
              </a:rPr>
              <a:t>SAFE AND SECURE ACCOMMODATION WITH FULL-DAY SECURITY</a:t>
            </a:r>
          </a:p>
          <a:p>
            <a:pPr algn="ctr">
              <a:lnSpc>
                <a:spcPts val="2944"/>
              </a:lnSpc>
              <a:spcBef>
                <a:spcPct val="0"/>
              </a:spcBef>
            </a:pPr>
            <a:endParaRPr lang="en-US" sz="2778" dirty="0">
              <a:solidFill>
                <a:srgbClr val="000000"/>
              </a:solidFill>
              <a:latin typeface="Lulu Font TH"/>
              <a:ea typeface="Lulu Font TH"/>
              <a:cs typeface="Lulu Font TH"/>
              <a:sym typeface="Lulu Font TH"/>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500591" y="6797101"/>
            <a:ext cx="11594150" cy="2911270"/>
          </a:xfrm>
          <a:custGeom>
            <a:avLst/>
            <a:gdLst/>
            <a:ahLst/>
            <a:cxnLst/>
            <a:rect l="l" t="t" r="r" b="b"/>
            <a:pathLst>
              <a:path w="11594150" h="2911270">
                <a:moveTo>
                  <a:pt x="0" y="0"/>
                </a:moveTo>
                <a:lnTo>
                  <a:pt x="11594150" y="0"/>
                </a:lnTo>
                <a:lnTo>
                  <a:pt x="11594150" y="2911271"/>
                </a:lnTo>
                <a:lnTo>
                  <a:pt x="0" y="2911271"/>
                </a:lnTo>
                <a:lnTo>
                  <a:pt x="0" y="0"/>
                </a:lnTo>
                <a:close/>
              </a:path>
            </a:pathLst>
          </a:custGeom>
          <a:blipFill>
            <a:blip r:embed="rId3"/>
            <a:stretch>
              <a:fillRect t="-1486" r="-6408" b="-1486"/>
            </a:stretch>
          </a:blipFill>
        </p:spPr>
        <p:txBody>
          <a:bodyPr/>
          <a:lstStyle/>
          <a:p>
            <a:endParaRPr lang="en-US"/>
          </a:p>
        </p:txBody>
      </p:sp>
      <p:sp>
        <p:nvSpPr>
          <p:cNvPr id="3" name="Freeform 3"/>
          <p:cNvSpPr/>
          <p:nvPr/>
        </p:nvSpPr>
        <p:spPr>
          <a:xfrm>
            <a:off x="12326984" y="1730666"/>
            <a:ext cx="4725462" cy="7977706"/>
          </a:xfrm>
          <a:custGeom>
            <a:avLst/>
            <a:gdLst/>
            <a:ahLst/>
            <a:cxnLst/>
            <a:rect l="l" t="t" r="r" b="b"/>
            <a:pathLst>
              <a:path w="4725462" h="7977706">
                <a:moveTo>
                  <a:pt x="0" y="0"/>
                </a:moveTo>
                <a:lnTo>
                  <a:pt x="4725463" y="0"/>
                </a:lnTo>
                <a:lnTo>
                  <a:pt x="4725463" y="7977706"/>
                </a:lnTo>
                <a:lnTo>
                  <a:pt x="0" y="7977706"/>
                </a:lnTo>
                <a:lnTo>
                  <a:pt x="0" y="0"/>
                </a:lnTo>
                <a:close/>
              </a:path>
            </a:pathLst>
          </a:custGeom>
          <a:blipFill>
            <a:blip r:embed="rId4"/>
            <a:stretch>
              <a:fillRect l="-10677" t="-15058" r="-11331" b="-13421"/>
            </a:stretch>
          </a:blipFill>
        </p:spPr>
        <p:txBody>
          <a:bodyPr/>
          <a:lstStyle/>
          <a:p>
            <a:endParaRPr lang="en-US"/>
          </a:p>
        </p:txBody>
      </p:sp>
      <p:sp>
        <p:nvSpPr>
          <p:cNvPr id="4" name="TextBox 4"/>
          <p:cNvSpPr txBox="1"/>
          <p:nvPr/>
        </p:nvSpPr>
        <p:spPr>
          <a:xfrm>
            <a:off x="733028" y="-474977"/>
            <a:ext cx="15534373" cy="1559649"/>
          </a:xfrm>
          <a:prstGeom prst="rect">
            <a:avLst/>
          </a:prstGeom>
        </p:spPr>
        <p:txBody>
          <a:bodyPr lIns="0" tIns="0" rIns="0" bIns="0" rtlCol="0" anchor="t">
            <a:spAutoFit/>
          </a:bodyPr>
          <a:lstStyle/>
          <a:p>
            <a:pPr algn="ctr">
              <a:lnSpc>
                <a:spcPts val="7441"/>
              </a:lnSpc>
            </a:pPr>
            <a:endParaRPr/>
          </a:p>
          <a:p>
            <a:pPr algn="ctr">
              <a:lnSpc>
                <a:spcPts val="4759"/>
              </a:lnSpc>
              <a:spcBef>
                <a:spcPct val="0"/>
              </a:spcBef>
            </a:pPr>
            <a:r>
              <a:rPr lang="en-US" sz="4490">
                <a:solidFill>
                  <a:srgbClr val="000000"/>
                </a:solidFill>
                <a:latin typeface="Lulu Font TH"/>
                <a:ea typeface="Lulu Font TH"/>
                <a:cs typeface="Lulu Font TH"/>
                <a:sym typeface="Lulu Font TH"/>
              </a:rPr>
              <a:t>ACCOMMODATION  2- KRABI (3 NIGHTS)</a:t>
            </a:r>
          </a:p>
        </p:txBody>
      </p:sp>
      <p:sp>
        <p:nvSpPr>
          <p:cNvPr id="5" name="TextBox 5"/>
          <p:cNvSpPr txBox="1"/>
          <p:nvPr/>
        </p:nvSpPr>
        <p:spPr>
          <a:xfrm>
            <a:off x="0" y="2317132"/>
            <a:ext cx="13942443" cy="4097553"/>
          </a:xfrm>
          <a:prstGeom prst="rect">
            <a:avLst/>
          </a:prstGeom>
        </p:spPr>
        <p:txBody>
          <a:bodyPr lIns="0" tIns="0" rIns="0" bIns="0" rtlCol="0" anchor="t">
            <a:spAutoFit/>
          </a:bodyPr>
          <a:lstStyle/>
          <a:p>
            <a:pPr algn="ctr">
              <a:lnSpc>
                <a:spcPts val="2946"/>
              </a:lnSpc>
              <a:spcBef>
                <a:spcPct val="0"/>
              </a:spcBef>
            </a:pPr>
            <a:r>
              <a:rPr lang="en-US" sz="2780">
                <a:solidFill>
                  <a:srgbClr val="000000"/>
                </a:solidFill>
                <a:latin typeface="Lulu Font TH"/>
                <a:ea typeface="Lulu Font TH"/>
                <a:cs typeface="Lulu Font TH"/>
                <a:sym typeface="Lulu Font TH"/>
              </a:rPr>
              <a:t>CENTRAL HOTEL IN KRABI/AO NANG, </a:t>
            </a:r>
          </a:p>
          <a:p>
            <a:pPr algn="ctr">
              <a:lnSpc>
                <a:spcPts val="2946"/>
              </a:lnSpc>
              <a:spcBef>
                <a:spcPct val="0"/>
              </a:spcBef>
            </a:pPr>
            <a:endParaRPr lang="en-US" sz="2780">
              <a:solidFill>
                <a:srgbClr val="000000"/>
              </a:solidFill>
              <a:latin typeface="Lulu Font TH"/>
              <a:ea typeface="Lulu Font TH"/>
              <a:cs typeface="Lulu Font TH"/>
              <a:sym typeface="Lulu Font TH"/>
            </a:endParaRPr>
          </a:p>
          <a:p>
            <a:pPr algn="ctr">
              <a:lnSpc>
                <a:spcPts val="2946"/>
              </a:lnSpc>
              <a:spcBef>
                <a:spcPct val="0"/>
              </a:spcBef>
            </a:pPr>
            <a:r>
              <a:rPr lang="en-US" sz="2780">
                <a:solidFill>
                  <a:srgbClr val="000000"/>
                </a:solidFill>
                <a:latin typeface="Lulu Font TH"/>
                <a:ea typeface="Lulu Font TH"/>
                <a:cs typeface="Lulu Font TH"/>
                <a:sym typeface="Lulu Font TH"/>
              </a:rPr>
              <a:t>CONVENIENT FOR EXCURSIONS</a:t>
            </a:r>
          </a:p>
          <a:p>
            <a:pPr algn="ctr">
              <a:lnSpc>
                <a:spcPts val="2946"/>
              </a:lnSpc>
              <a:spcBef>
                <a:spcPct val="0"/>
              </a:spcBef>
            </a:pPr>
            <a:endParaRPr lang="en-US" sz="2780">
              <a:solidFill>
                <a:srgbClr val="000000"/>
              </a:solidFill>
              <a:latin typeface="Lulu Font TH"/>
              <a:ea typeface="Lulu Font TH"/>
              <a:cs typeface="Lulu Font TH"/>
              <a:sym typeface="Lulu Font TH"/>
            </a:endParaRPr>
          </a:p>
          <a:p>
            <a:pPr algn="ctr">
              <a:lnSpc>
                <a:spcPts val="2946"/>
              </a:lnSpc>
              <a:spcBef>
                <a:spcPct val="0"/>
              </a:spcBef>
            </a:pPr>
            <a:r>
              <a:rPr lang="en-US" sz="2780">
                <a:solidFill>
                  <a:srgbClr val="000000"/>
                </a:solidFill>
                <a:latin typeface="Lulu Font TH"/>
                <a:ea typeface="Lulu Font TH"/>
                <a:cs typeface="Lulu Font TH"/>
                <a:sym typeface="Lulu Font TH"/>
              </a:rPr>
              <a:t>STUDENT-FRIENDLY FACILITIES: FREE </a:t>
            </a:r>
          </a:p>
          <a:p>
            <a:pPr algn="ctr">
              <a:lnSpc>
                <a:spcPts val="2946"/>
              </a:lnSpc>
              <a:spcBef>
                <a:spcPct val="0"/>
              </a:spcBef>
            </a:pPr>
            <a:endParaRPr lang="en-US" sz="2780">
              <a:solidFill>
                <a:srgbClr val="000000"/>
              </a:solidFill>
              <a:latin typeface="Lulu Font TH"/>
              <a:ea typeface="Lulu Font TH"/>
              <a:cs typeface="Lulu Font TH"/>
              <a:sym typeface="Lulu Font TH"/>
            </a:endParaRPr>
          </a:p>
          <a:p>
            <a:pPr algn="ctr">
              <a:lnSpc>
                <a:spcPts val="2946"/>
              </a:lnSpc>
              <a:spcBef>
                <a:spcPct val="0"/>
              </a:spcBef>
            </a:pPr>
            <a:r>
              <a:rPr lang="en-US" sz="2780">
                <a:solidFill>
                  <a:srgbClr val="000000"/>
                </a:solidFill>
                <a:latin typeface="Lulu Font TH"/>
                <a:ea typeface="Lulu Font TH"/>
                <a:cs typeface="Lulu Font TH"/>
                <a:sym typeface="Lulu Font TH"/>
              </a:rPr>
              <a:t>WIFI, BREAKFAST, AND TOUR DESK</a:t>
            </a:r>
          </a:p>
          <a:p>
            <a:pPr algn="ctr">
              <a:lnSpc>
                <a:spcPts val="2946"/>
              </a:lnSpc>
              <a:spcBef>
                <a:spcPct val="0"/>
              </a:spcBef>
            </a:pPr>
            <a:endParaRPr lang="en-US" sz="2780">
              <a:solidFill>
                <a:srgbClr val="000000"/>
              </a:solidFill>
              <a:latin typeface="Lulu Font TH"/>
              <a:ea typeface="Lulu Font TH"/>
              <a:cs typeface="Lulu Font TH"/>
              <a:sym typeface="Lulu Font TH"/>
            </a:endParaRPr>
          </a:p>
          <a:p>
            <a:pPr algn="ctr">
              <a:lnSpc>
                <a:spcPts val="2946"/>
              </a:lnSpc>
              <a:spcBef>
                <a:spcPct val="0"/>
              </a:spcBef>
            </a:pPr>
            <a:r>
              <a:rPr lang="en-US" sz="2780">
                <a:solidFill>
                  <a:srgbClr val="000000"/>
                </a:solidFill>
                <a:latin typeface="Lulu Font TH"/>
                <a:ea typeface="Lulu Font TH"/>
                <a:cs typeface="Lulu Font TH"/>
                <a:sym typeface="Lulu Font TH"/>
              </a:rPr>
              <a:t>FLEXIBLE ROOMS FOR STUDENTS AND LECTURERS</a:t>
            </a:r>
          </a:p>
          <a:p>
            <a:pPr algn="ctr">
              <a:lnSpc>
                <a:spcPts val="2946"/>
              </a:lnSpc>
              <a:spcBef>
                <a:spcPct val="0"/>
              </a:spcBef>
            </a:pPr>
            <a:endParaRPr lang="en-US" sz="2780">
              <a:solidFill>
                <a:srgbClr val="000000"/>
              </a:solidFill>
              <a:latin typeface="Lulu Font TH"/>
              <a:ea typeface="Lulu Font TH"/>
              <a:cs typeface="Lulu Font TH"/>
              <a:sym typeface="Lulu Font TH"/>
            </a:endParaRPr>
          </a:p>
          <a:p>
            <a:pPr algn="ctr">
              <a:lnSpc>
                <a:spcPts val="2946"/>
              </a:lnSpc>
              <a:spcBef>
                <a:spcPct val="0"/>
              </a:spcBef>
            </a:pPr>
            <a:r>
              <a:rPr lang="en-US" sz="2780">
                <a:solidFill>
                  <a:srgbClr val="000000"/>
                </a:solidFill>
                <a:latin typeface="Lulu Font TH"/>
                <a:ea typeface="Lulu Font TH"/>
                <a:cs typeface="Lulu Font TH"/>
                <a:sym typeface="Lulu Font TH"/>
              </a:rPr>
              <a:t>SAFE AND SECURE WITH 24-HOUR SECURITY</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713045" y="6400922"/>
            <a:ext cx="11968275" cy="3584805"/>
          </a:xfrm>
          <a:custGeom>
            <a:avLst/>
            <a:gdLst/>
            <a:ahLst/>
            <a:cxnLst/>
            <a:rect l="l" t="t" r="r" b="b"/>
            <a:pathLst>
              <a:path w="11968275" h="3584805">
                <a:moveTo>
                  <a:pt x="0" y="0"/>
                </a:moveTo>
                <a:lnTo>
                  <a:pt x="11968275" y="0"/>
                </a:lnTo>
                <a:lnTo>
                  <a:pt x="11968275" y="3584805"/>
                </a:lnTo>
                <a:lnTo>
                  <a:pt x="0" y="3584805"/>
                </a:lnTo>
                <a:lnTo>
                  <a:pt x="0" y="0"/>
                </a:lnTo>
                <a:close/>
              </a:path>
            </a:pathLst>
          </a:custGeom>
          <a:blipFill>
            <a:blip r:embed="rId3"/>
            <a:stretch>
              <a:fillRect l="-47164" t="-185927" r="-233510" b="-540174"/>
            </a:stretch>
          </a:blipFill>
        </p:spPr>
        <p:txBody>
          <a:bodyPr/>
          <a:lstStyle/>
          <a:p>
            <a:endParaRPr lang="en-US"/>
          </a:p>
        </p:txBody>
      </p:sp>
      <p:sp>
        <p:nvSpPr>
          <p:cNvPr id="3" name="Freeform 3"/>
          <p:cNvSpPr/>
          <p:nvPr/>
        </p:nvSpPr>
        <p:spPr>
          <a:xfrm>
            <a:off x="13095217" y="1853403"/>
            <a:ext cx="4858887" cy="8132324"/>
          </a:xfrm>
          <a:custGeom>
            <a:avLst/>
            <a:gdLst/>
            <a:ahLst/>
            <a:cxnLst/>
            <a:rect l="l" t="t" r="r" b="b"/>
            <a:pathLst>
              <a:path w="4858887" h="8132324">
                <a:moveTo>
                  <a:pt x="0" y="0"/>
                </a:moveTo>
                <a:lnTo>
                  <a:pt x="4858887" y="0"/>
                </a:lnTo>
                <a:lnTo>
                  <a:pt x="4858887" y="8132324"/>
                </a:lnTo>
                <a:lnTo>
                  <a:pt x="0" y="8132324"/>
                </a:lnTo>
                <a:lnTo>
                  <a:pt x="0" y="0"/>
                </a:lnTo>
                <a:close/>
              </a:path>
            </a:pathLst>
          </a:custGeom>
          <a:blipFill>
            <a:blip r:embed="rId4"/>
            <a:stretch>
              <a:fillRect l="-7252" t="-9895" r="-5221" b="-9572"/>
            </a:stretch>
          </a:blipFill>
        </p:spPr>
        <p:txBody>
          <a:bodyPr/>
          <a:lstStyle/>
          <a:p>
            <a:endParaRPr lang="en-US"/>
          </a:p>
        </p:txBody>
      </p:sp>
      <p:sp>
        <p:nvSpPr>
          <p:cNvPr id="4" name="TextBox 4"/>
          <p:cNvSpPr txBox="1"/>
          <p:nvPr/>
        </p:nvSpPr>
        <p:spPr>
          <a:xfrm>
            <a:off x="713045" y="242642"/>
            <a:ext cx="16857930" cy="1222832"/>
          </a:xfrm>
          <a:prstGeom prst="rect">
            <a:avLst/>
          </a:prstGeom>
        </p:spPr>
        <p:txBody>
          <a:bodyPr lIns="0" tIns="0" rIns="0" bIns="0" rtlCol="0" anchor="t">
            <a:spAutoFit/>
          </a:bodyPr>
          <a:lstStyle/>
          <a:p>
            <a:pPr algn="ctr">
              <a:lnSpc>
                <a:spcPts val="4759"/>
              </a:lnSpc>
            </a:pPr>
            <a:r>
              <a:rPr lang="en-US" sz="4490">
                <a:solidFill>
                  <a:srgbClr val="000000"/>
                </a:solidFill>
                <a:latin typeface="Lulu Font TH"/>
                <a:ea typeface="Lulu Font TH"/>
                <a:cs typeface="Lulu Font TH"/>
                <a:sym typeface="Lulu Font TH"/>
              </a:rPr>
              <a:t>ACCOMMODATION  3-KHAO SOK NATIONAL PARK-ELEPHANT HILLS</a:t>
            </a:r>
          </a:p>
          <a:p>
            <a:pPr algn="ctr">
              <a:lnSpc>
                <a:spcPts val="4759"/>
              </a:lnSpc>
              <a:spcBef>
                <a:spcPct val="0"/>
              </a:spcBef>
            </a:pPr>
            <a:r>
              <a:rPr lang="en-US" sz="4490">
                <a:solidFill>
                  <a:srgbClr val="000000"/>
                </a:solidFill>
                <a:latin typeface="Lulu Font TH"/>
                <a:ea typeface="Lulu Font TH"/>
                <a:cs typeface="Lulu Font TH"/>
                <a:sym typeface="Lulu Font TH"/>
              </a:rPr>
              <a:t> (3 NIGHTS)</a:t>
            </a:r>
          </a:p>
        </p:txBody>
      </p:sp>
      <p:sp>
        <p:nvSpPr>
          <p:cNvPr id="5" name="TextBox 5"/>
          <p:cNvSpPr txBox="1"/>
          <p:nvPr/>
        </p:nvSpPr>
        <p:spPr>
          <a:xfrm>
            <a:off x="504010" y="2272021"/>
            <a:ext cx="12462545" cy="4097553"/>
          </a:xfrm>
          <a:prstGeom prst="rect">
            <a:avLst/>
          </a:prstGeom>
        </p:spPr>
        <p:txBody>
          <a:bodyPr lIns="0" tIns="0" rIns="0" bIns="0" rtlCol="0" anchor="t">
            <a:spAutoFit/>
          </a:bodyPr>
          <a:lstStyle/>
          <a:p>
            <a:pPr algn="ctr">
              <a:lnSpc>
                <a:spcPts val="2946"/>
              </a:lnSpc>
            </a:pPr>
            <a:r>
              <a:rPr lang="en-US" sz="2780">
                <a:solidFill>
                  <a:srgbClr val="000000"/>
                </a:solidFill>
                <a:latin typeface="Lulu Font TH"/>
                <a:ea typeface="Lulu Font TH"/>
                <a:cs typeface="Lulu Font TH"/>
                <a:sym typeface="Lulu Font TH"/>
              </a:rPr>
              <a:t>ECO-FRIENDLY JUNGLE SAFARI CAMP WITHIN KHAO SOK NATIONAL PARK</a:t>
            </a:r>
          </a:p>
          <a:p>
            <a:pPr algn="ctr">
              <a:lnSpc>
                <a:spcPts val="2946"/>
              </a:lnSpc>
            </a:pPr>
            <a:endParaRPr lang="en-US" sz="2780">
              <a:solidFill>
                <a:srgbClr val="000000"/>
              </a:solidFill>
              <a:latin typeface="Lulu Font TH"/>
              <a:ea typeface="Lulu Font TH"/>
              <a:cs typeface="Lulu Font TH"/>
              <a:sym typeface="Lulu Font TH"/>
            </a:endParaRPr>
          </a:p>
          <a:p>
            <a:pPr algn="ctr">
              <a:lnSpc>
                <a:spcPts val="2946"/>
              </a:lnSpc>
            </a:pPr>
            <a:r>
              <a:rPr lang="en-US" sz="2780">
                <a:solidFill>
                  <a:srgbClr val="000000"/>
                </a:solidFill>
                <a:latin typeface="Lulu Font TH"/>
                <a:ea typeface="Lulu Font TH"/>
                <a:cs typeface="Lulu Font TH"/>
                <a:sym typeface="Lulu Font TH"/>
              </a:rPr>
              <a:t>Comfortable en-suite safari tents with private bathrooms</a:t>
            </a:r>
          </a:p>
          <a:p>
            <a:pPr algn="ctr">
              <a:lnSpc>
                <a:spcPts val="2946"/>
              </a:lnSpc>
            </a:pPr>
            <a:endParaRPr lang="en-US" sz="2780">
              <a:solidFill>
                <a:srgbClr val="000000"/>
              </a:solidFill>
              <a:latin typeface="Lulu Font TH"/>
              <a:ea typeface="Lulu Font TH"/>
              <a:cs typeface="Lulu Font TH"/>
              <a:sym typeface="Lulu Font TH"/>
            </a:endParaRPr>
          </a:p>
          <a:p>
            <a:pPr algn="ctr">
              <a:lnSpc>
                <a:spcPts val="2946"/>
              </a:lnSpc>
            </a:pPr>
            <a:r>
              <a:rPr lang="en-US" sz="2780">
                <a:solidFill>
                  <a:srgbClr val="000000"/>
                </a:solidFill>
                <a:latin typeface="Lulu Font TH"/>
                <a:ea typeface="Lulu Font TH"/>
                <a:cs typeface="Lulu Font TH"/>
                <a:sym typeface="Lulu Font TH"/>
              </a:rPr>
              <a:t>Full board included (meals provided)</a:t>
            </a:r>
          </a:p>
          <a:p>
            <a:pPr algn="ctr">
              <a:lnSpc>
                <a:spcPts val="2946"/>
              </a:lnSpc>
            </a:pPr>
            <a:endParaRPr lang="en-US" sz="2780">
              <a:solidFill>
                <a:srgbClr val="000000"/>
              </a:solidFill>
              <a:latin typeface="Lulu Font TH"/>
              <a:ea typeface="Lulu Font TH"/>
              <a:cs typeface="Lulu Font TH"/>
              <a:sym typeface="Lulu Font TH"/>
            </a:endParaRPr>
          </a:p>
          <a:p>
            <a:pPr algn="ctr">
              <a:lnSpc>
                <a:spcPts val="2946"/>
              </a:lnSpc>
            </a:pPr>
            <a:r>
              <a:rPr lang="en-US" sz="2780">
                <a:solidFill>
                  <a:srgbClr val="000000"/>
                </a:solidFill>
                <a:latin typeface="Lulu Font TH"/>
                <a:ea typeface="Lulu Font TH"/>
                <a:cs typeface="Lulu Font TH"/>
                <a:sym typeface="Lulu Font TH"/>
              </a:rPr>
              <a:t>Safe and secure with staff supervision</a:t>
            </a:r>
          </a:p>
          <a:p>
            <a:pPr algn="ctr">
              <a:lnSpc>
                <a:spcPts val="2946"/>
              </a:lnSpc>
            </a:pPr>
            <a:endParaRPr lang="en-US" sz="2780">
              <a:solidFill>
                <a:srgbClr val="000000"/>
              </a:solidFill>
              <a:latin typeface="Lulu Font TH"/>
              <a:ea typeface="Lulu Font TH"/>
              <a:cs typeface="Lulu Font TH"/>
              <a:sym typeface="Lulu Font TH"/>
            </a:endParaRPr>
          </a:p>
          <a:p>
            <a:pPr algn="ctr">
              <a:lnSpc>
                <a:spcPts val="2946"/>
              </a:lnSpc>
            </a:pPr>
            <a:r>
              <a:rPr lang="en-US" sz="2780">
                <a:solidFill>
                  <a:srgbClr val="000000"/>
                </a:solidFill>
                <a:latin typeface="Lulu Font TH"/>
                <a:ea typeface="Lulu Font TH"/>
                <a:cs typeface="Lulu Font TH"/>
                <a:sym typeface="Lulu Font TH"/>
              </a:rPr>
              <a:t>Supports learning in sustainability, wildlife conservation, and responsible tourism</a:t>
            </a:r>
          </a:p>
          <a:p>
            <a:pPr algn="ctr">
              <a:lnSpc>
                <a:spcPts val="2946"/>
              </a:lnSpc>
              <a:spcBef>
                <a:spcPct val="0"/>
              </a:spcBef>
            </a:pPr>
            <a:endParaRPr lang="en-US" sz="2780">
              <a:solidFill>
                <a:srgbClr val="000000"/>
              </a:solidFill>
              <a:latin typeface="Lulu Font TH"/>
              <a:ea typeface="Lulu Font TH"/>
              <a:cs typeface="Lulu Font TH"/>
              <a:sym typeface="Lulu Font TH"/>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TextBox 2"/>
          <p:cNvSpPr txBox="1"/>
          <p:nvPr/>
        </p:nvSpPr>
        <p:spPr>
          <a:xfrm>
            <a:off x="947694" y="2015657"/>
            <a:ext cx="10988964" cy="4901387"/>
          </a:xfrm>
          <a:prstGeom prst="rect">
            <a:avLst/>
          </a:prstGeom>
        </p:spPr>
        <p:txBody>
          <a:bodyPr lIns="0" tIns="0" rIns="0" bIns="0" rtlCol="0" anchor="t">
            <a:spAutoFit/>
          </a:bodyPr>
          <a:lstStyle/>
          <a:p>
            <a:pPr algn="ctr">
              <a:lnSpc>
                <a:spcPts val="2946"/>
              </a:lnSpc>
              <a:spcBef>
                <a:spcPct val="0"/>
              </a:spcBef>
            </a:pPr>
            <a:r>
              <a:rPr lang="en-US" sz="2780">
                <a:solidFill>
                  <a:srgbClr val="000000"/>
                </a:solidFill>
                <a:latin typeface="Lulu Font TH"/>
                <a:ea typeface="Lulu Font TH"/>
                <a:cs typeface="Lulu Font TH"/>
                <a:sym typeface="Lulu Font TH"/>
              </a:rPr>
              <a:t>CENTRAL HOTEL – EASY ACCESS TO BEACHES, SIGHTSEEING, AND PHI PHI ISLANDS</a:t>
            </a:r>
          </a:p>
          <a:p>
            <a:pPr algn="ctr">
              <a:lnSpc>
                <a:spcPts val="2946"/>
              </a:lnSpc>
              <a:spcBef>
                <a:spcPct val="0"/>
              </a:spcBef>
            </a:pPr>
            <a:endParaRPr lang="en-US" sz="2780">
              <a:solidFill>
                <a:srgbClr val="000000"/>
              </a:solidFill>
              <a:latin typeface="Lulu Font TH"/>
              <a:ea typeface="Lulu Font TH"/>
              <a:cs typeface="Lulu Font TH"/>
              <a:sym typeface="Lulu Font TH"/>
            </a:endParaRPr>
          </a:p>
          <a:p>
            <a:pPr algn="ctr">
              <a:lnSpc>
                <a:spcPts val="2946"/>
              </a:lnSpc>
              <a:spcBef>
                <a:spcPct val="0"/>
              </a:spcBef>
            </a:pPr>
            <a:r>
              <a:rPr lang="en-US" sz="2780">
                <a:solidFill>
                  <a:srgbClr val="000000"/>
                </a:solidFill>
                <a:latin typeface="Lulu Font TH"/>
                <a:ea typeface="Lulu Font TH"/>
                <a:cs typeface="Lulu Font TH"/>
                <a:sym typeface="Lulu Font TH"/>
              </a:rPr>
              <a:t>STUDENT-FRIENDLY FACILITIES – FREE WIFI, BREAKFAST, AND LEISURE AMENITIES</a:t>
            </a:r>
          </a:p>
          <a:p>
            <a:pPr algn="ctr">
              <a:lnSpc>
                <a:spcPts val="2946"/>
              </a:lnSpc>
              <a:spcBef>
                <a:spcPct val="0"/>
              </a:spcBef>
            </a:pPr>
            <a:endParaRPr lang="en-US" sz="2780">
              <a:solidFill>
                <a:srgbClr val="000000"/>
              </a:solidFill>
              <a:latin typeface="Lulu Font TH"/>
              <a:ea typeface="Lulu Font TH"/>
              <a:cs typeface="Lulu Font TH"/>
              <a:sym typeface="Lulu Font TH"/>
            </a:endParaRPr>
          </a:p>
          <a:p>
            <a:pPr algn="ctr">
              <a:lnSpc>
                <a:spcPts val="2946"/>
              </a:lnSpc>
              <a:spcBef>
                <a:spcPct val="0"/>
              </a:spcBef>
            </a:pPr>
            <a:r>
              <a:rPr lang="en-US" sz="2780">
                <a:solidFill>
                  <a:srgbClr val="000000"/>
                </a:solidFill>
                <a:latin typeface="Lulu Font TH"/>
                <a:ea typeface="Lulu Font TH"/>
                <a:cs typeface="Lulu Font TH"/>
                <a:sym typeface="Lulu Font TH"/>
              </a:rPr>
              <a:t>FLEXIBLE ROOMS </a:t>
            </a:r>
          </a:p>
          <a:p>
            <a:pPr algn="ctr">
              <a:lnSpc>
                <a:spcPts val="2946"/>
              </a:lnSpc>
              <a:spcBef>
                <a:spcPct val="0"/>
              </a:spcBef>
            </a:pPr>
            <a:endParaRPr lang="en-US" sz="2780">
              <a:solidFill>
                <a:srgbClr val="000000"/>
              </a:solidFill>
              <a:latin typeface="Lulu Font TH"/>
              <a:ea typeface="Lulu Font TH"/>
              <a:cs typeface="Lulu Font TH"/>
              <a:sym typeface="Lulu Font TH"/>
            </a:endParaRPr>
          </a:p>
          <a:p>
            <a:pPr algn="ctr">
              <a:lnSpc>
                <a:spcPts val="2946"/>
              </a:lnSpc>
              <a:spcBef>
                <a:spcPct val="0"/>
              </a:spcBef>
            </a:pPr>
            <a:r>
              <a:rPr lang="en-US" sz="2780">
                <a:solidFill>
                  <a:srgbClr val="000000"/>
                </a:solidFill>
                <a:latin typeface="Lulu Font TH"/>
                <a:ea typeface="Lulu Font TH"/>
                <a:cs typeface="Lulu Font TH"/>
                <a:sym typeface="Lulu Font TH"/>
              </a:rPr>
              <a:t>SAFE AND SECURE – 24-HOUR SECURITY FOR PEACE OF MIND</a:t>
            </a:r>
          </a:p>
          <a:p>
            <a:pPr algn="ctr">
              <a:lnSpc>
                <a:spcPts val="2946"/>
              </a:lnSpc>
              <a:spcBef>
                <a:spcPct val="0"/>
              </a:spcBef>
            </a:pPr>
            <a:endParaRPr lang="en-US" sz="2780">
              <a:solidFill>
                <a:srgbClr val="000000"/>
              </a:solidFill>
              <a:latin typeface="Lulu Font TH"/>
              <a:ea typeface="Lulu Font TH"/>
              <a:cs typeface="Lulu Font TH"/>
              <a:sym typeface="Lulu Font TH"/>
            </a:endParaRPr>
          </a:p>
          <a:p>
            <a:pPr algn="ctr">
              <a:lnSpc>
                <a:spcPts val="2946"/>
              </a:lnSpc>
              <a:spcBef>
                <a:spcPct val="0"/>
              </a:spcBef>
            </a:pPr>
            <a:r>
              <a:rPr lang="en-US" sz="2780">
                <a:solidFill>
                  <a:srgbClr val="000000"/>
                </a:solidFill>
                <a:latin typeface="Lulu Font TH"/>
                <a:ea typeface="Lulu Font TH"/>
                <a:cs typeface="Lulu Font TH"/>
                <a:sym typeface="Lulu Font TH"/>
              </a:rPr>
              <a:t>EXCELLENT VALUE – VERY GOOD PRICING, CHEAPER THAN A COMPARABLE HOSTEL</a:t>
            </a:r>
          </a:p>
          <a:p>
            <a:pPr algn="ctr">
              <a:lnSpc>
                <a:spcPts val="3391"/>
              </a:lnSpc>
              <a:spcBef>
                <a:spcPct val="0"/>
              </a:spcBef>
            </a:pPr>
            <a:endParaRPr lang="en-US" sz="2780">
              <a:solidFill>
                <a:srgbClr val="000000"/>
              </a:solidFill>
              <a:latin typeface="Lulu Font TH"/>
              <a:ea typeface="Lulu Font TH"/>
              <a:cs typeface="Lulu Font TH"/>
              <a:sym typeface="Lulu Font TH"/>
            </a:endParaRPr>
          </a:p>
        </p:txBody>
      </p:sp>
      <p:sp>
        <p:nvSpPr>
          <p:cNvPr id="3" name="Freeform 3"/>
          <p:cNvSpPr/>
          <p:nvPr/>
        </p:nvSpPr>
        <p:spPr>
          <a:xfrm>
            <a:off x="12414255" y="1520455"/>
            <a:ext cx="4842250" cy="8465272"/>
          </a:xfrm>
          <a:custGeom>
            <a:avLst/>
            <a:gdLst/>
            <a:ahLst/>
            <a:cxnLst/>
            <a:rect l="l" t="t" r="r" b="b"/>
            <a:pathLst>
              <a:path w="4842250" h="8465272">
                <a:moveTo>
                  <a:pt x="0" y="0"/>
                </a:moveTo>
                <a:lnTo>
                  <a:pt x="4842249" y="0"/>
                </a:lnTo>
                <a:lnTo>
                  <a:pt x="4842249" y="8465272"/>
                </a:lnTo>
                <a:lnTo>
                  <a:pt x="0" y="8465272"/>
                </a:lnTo>
                <a:lnTo>
                  <a:pt x="0" y="0"/>
                </a:lnTo>
                <a:close/>
              </a:path>
            </a:pathLst>
          </a:custGeom>
          <a:blipFill>
            <a:blip r:embed="rId3"/>
            <a:stretch>
              <a:fillRect l="-9855" t="-10711" r="-7884" b="-9020"/>
            </a:stretch>
          </a:blipFill>
        </p:spPr>
        <p:txBody>
          <a:bodyPr/>
          <a:lstStyle/>
          <a:p>
            <a:endParaRPr lang="en-US"/>
          </a:p>
        </p:txBody>
      </p:sp>
      <p:sp>
        <p:nvSpPr>
          <p:cNvPr id="4" name="Freeform 4"/>
          <p:cNvSpPr/>
          <p:nvPr/>
        </p:nvSpPr>
        <p:spPr>
          <a:xfrm>
            <a:off x="692688" y="7641318"/>
            <a:ext cx="11498976" cy="2119668"/>
          </a:xfrm>
          <a:custGeom>
            <a:avLst/>
            <a:gdLst/>
            <a:ahLst/>
            <a:cxnLst/>
            <a:rect l="l" t="t" r="r" b="b"/>
            <a:pathLst>
              <a:path w="11498976" h="2119668">
                <a:moveTo>
                  <a:pt x="0" y="0"/>
                </a:moveTo>
                <a:lnTo>
                  <a:pt x="11498977" y="0"/>
                </a:lnTo>
                <a:lnTo>
                  <a:pt x="11498977" y="2119669"/>
                </a:lnTo>
                <a:lnTo>
                  <a:pt x="0" y="2119669"/>
                </a:lnTo>
                <a:lnTo>
                  <a:pt x="0" y="0"/>
                </a:lnTo>
                <a:close/>
              </a:path>
            </a:pathLst>
          </a:custGeom>
          <a:blipFill>
            <a:blip r:embed="rId4"/>
            <a:stretch>
              <a:fillRect l="-1327" r="-1327"/>
            </a:stretch>
          </a:blipFill>
        </p:spPr>
        <p:txBody>
          <a:bodyPr/>
          <a:lstStyle/>
          <a:p>
            <a:endParaRPr lang="en-US"/>
          </a:p>
        </p:txBody>
      </p:sp>
      <p:sp>
        <p:nvSpPr>
          <p:cNvPr id="5" name="TextBox 5"/>
          <p:cNvSpPr txBox="1"/>
          <p:nvPr/>
        </p:nvSpPr>
        <p:spPr>
          <a:xfrm>
            <a:off x="4061222" y="405943"/>
            <a:ext cx="10165556" cy="622757"/>
          </a:xfrm>
          <a:prstGeom prst="rect">
            <a:avLst/>
          </a:prstGeom>
        </p:spPr>
        <p:txBody>
          <a:bodyPr lIns="0" tIns="0" rIns="0" bIns="0" rtlCol="0" anchor="t">
            <a:spAutoFit/>
          </a:bodyPr>
          <a:lstStyle/>
          <a:p>
            <a:pPr algn="ctr">
              <a:lnSpc>
                <a:spcPts val="4759"/>
              </a:lnSpc>
              <a:spcBef>
                <a:spcPct val="0"/>
              </a:spcBef>
            </a:pPr>
            <a:r>
              <a:rPr lang="en-US" sz="4490">
                <a:solidFill>
                  <a:srgbClr val="000000"/>
                </a:solidFill>
                <a:latin typeface="Lulu Font TH"/>
                <a:ea typeface="Lulu Font TH"/>
                <a:cs typeface="Lulu Font TH"/>
                <a:sym typeface="Lulu Font TH"/>
              </a:rPr>
              <a:t>ACCOMMODATION 4- PHUKET (3 NIGHTS)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TextBox 2"/>
          <p:cNvSpPr txBox="1"/>
          <p:nvPr/>
        </p:nvSpPr>
        <p:spPr>
          <a:xfrm>
            <a:off x="0" y="3108699"/>
            <a:ext cx="18288000" cy="3775685"/>
          </a:xfrm>
          <a:prstGeom prst="rect">
            <a:avLst/>
          </a:prstGeom>
        </p:spPr>
        <p:txBody>
          <a:bodyPr lIns="0" tIns="0" rIns="0" bIns="0" rtlCol="0" anchor="t">
            <a:spAutoFit/>
          </a:bodyPr>
          <a:lstStyle/>
          <a:p>
            <a:pPr algn="ctr">
              <a:lnSpc>
                <a:spcPts val="9879"/>
              </a:lnSpc>
            </a:pPr>
            <a:r>
              <a:rPr lang="en-US" sz="9320">
                <a:solidFill>
                  <a:srgbClr val="000000"/>
                </a:solidFill>
                <a:latin typeface="Lulu Font TH"/>
                <a:ea typeface="Lulu Font TH"/>
                <a:cs typeface="Lulu Font TH"/>
                <a:sym typeface="Lulu Font TH"/>
              </a:rPr>
              <a:t>ACADEMIC ACTIVITIES &amp; EXCURSIONS</a:t>
            </a:r>
          </a:p>
          <a:p>
            <a:pPr algn="ctr">
              <a:lnSpc>
                <a:spcPts val="9879"/>
              </a:lnSpc>
              <a:spcBef>
                <a:spcPct val="0"/>
              </a:spcBef>
            </a:pPr>
            <a:endParaRPr lang="en-US" sz="9320">
              <a:solidFill>
                <a:srgbClr val="000000"/>
              </a:solidFill>
              <a:latin typeface="Lulu Font TH"/>
              <a:ea typeface="Lulu Font TH"/>
              <a:cs typeface="Lulu Font TH"/>
              <a:sym typeface="Lulu Font TH"/>
            </a:endParaRPr>
          </a:p>
        </p:txBody>
      </p:sp>
      <p:sp>
        <p:nvSpPr>
          <p:cNvPr id="3" name="Freeform 3"/>
          <p:cNvSpPr/>
          <p:nvPr/>
        </p:nvSpPr>
        <p:spPr>
          <a:xfrm>
            <a:off x="303015" y="8231427"/>
            <a:ext cx="2222805" cy="1474231"/>
          </a:xfrm>
          <a:custGeom>
            <a:avLst/>
            <a:gdLst/>
            <a:ahLst/>
            <a:cxnLst/>
            <a:rect l="l" t="t" r="r" b="b"/>
            <a:pathLst>
              <a:path w="2222805" h="1474231">
                <a:moveTo>
                  <a:pt x="0" y="0"/>
                </a:moveTo>
                <a:lnTo>
                  <a:pt x="2222805" y="0"/>
                </a:lnTo>
                <a:lnTo>
                  <a:pt x="2222805" y="1474232"/>
                </a:lnTo>
                <a:lnTo>
                  <a:pt x="0" y="147423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rcRect t="17897" b="5977"/>
          <a:stretch>
            <a:fillRect/>
          </a:stretch>
        </p:blipFill>
        <p:spPr>
          <a:xfrm>
            <a:off x="5868260" y="1388284"/>
            <a:ext cx="6551480" cy="8866357"/>
          </a:xfrm>
          <a:prstGeom prst="rect">
            <a:avLst/>
          </a:prstGeom>
        </p:spPr>
      </p:pic>
      <p:pic>
        <p:nvPicPr>
          <p:cNvPr id="3" name="Picture 3">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7"/>
          <a:srcRect l="9873" t="13538" r="9873"/>
          <a:stretch>
            <a:fillRect/>
          </a:stretch>
        </p:blipFill>
        <p:spPr>
          <a:xfrm>
            <a:off x="12630150" y="1388284"/>
            <a:ext cx="4629150" cy="8866357"/>
          </a:xfrm>
          <a:prstGeom prst="rect">
            <a:avLst/>
          </a:prstGeom>
        </p:spPr>
      </p:pic>
      <p:sp>
        <p:nvSpPr>
          <p:cNvPr id="4" name="Freeform 4"/>
          <p:cNvSpPr/>
          <p:nvPr/>
        </p:nvSpPr>
        <p:spPr>
          <a:xfrm>
            <a:off x="-154998" y="1388284"/>
            <a:ext cx="5813708" cy="8732481"/>
          </a:xfrm>
          <a:custGeom>
            <a:avLst/>
            <a:gdLst/>
            <a:ahLst/>
            <a:cxnLst/>
            <a:rect l="l" t="t" r="r" b="b"/>
            <a:pathLst>
              <a:path w="5813708" h="8732481">
                <a:moveTo>
                  <a:pt x="0" y="0"/>
                </a:moveTo>
                <a:lnTo>
                  <a:pt x="5813708" y="0"/>
                </a:lnTo>
                <a:lnTo>
                  <a:pt x="5813708" y="8732481"/>
                </a:lnTo>
                <a:lnTo>
                  <a:pt x="0" y="8732481"/>
                </a:lnTo>
                <a:lnTo>
                  <a:pt x="0" y="0"/>
                </a:lnTo>
                <a:close/>
              </a:path>
            </a:pathLst>
          </a:custGeom>
          <a:blipFill>
            <a:blip r:embed="rId8"/>
            <a:stretch>
              <a:fillRect l="-18697" t="-2961" r="-5798"/>
            </a:stretch>
          </a:blipFill>
        </p:spPr>
        <p:txBody>
          <a:bodyPr/>
          <a:lstStyle/>
          <a:p>
            <a:endParaRPr lang="en-US"/>
          </a:p>
        </p:txBody>
      </p:sp>
      <p:sp>
        <p:nvSpPr>
          <p:cNvPr id="5" name="TextBox 5"/>
          <p:cNvSpPr txBox="1"/>
          <p:nvPr/>
        </p:nvSpPr>
        <p:spPr>
          <a:xfrm>
            <a:off x="1695791" y="333401"/>
            <a:ext cx="16034306" cy="857478"/>
          </a:xfrm>
          <a:prstGeom prst="rect">
            <a:avLst/>
          </a:prstGeom>
        </p:spPr>
        <p:txBody>
          <a:bodyPr lIns="0" tIns="0" rIns="0" bIns="0" rtlCol="0" anchor="t">
            <a:spAutoFit/>
          </a:bodyPr>
          <a:lstStyle/>
          <a:p>
            <a:pPr algn="ctr">
              <a:lnSpc>
                <a:spcPts val="4763"/>
              </a:lnSpc>
            </a:pPr>
            <a:r>
              <a:rPr lang="en-US" sz="4494">
                <a:solidFill>
                  <a:srgbClr val="000000"/>
                </a:solidFill>
                <a:latin typeface="Lulu Font TH"/>
                <a:ea typeface="Lulu Font TH"/>
                <a:cs typeface="Lulu Font TH"/>
                <a:sym typeface="Lulu Font TH"/>
              </a:rPr>
              <a:t>DAY 1 IN BANGKOK- CHAO PHRAYA RIVER DINNER CRUISE </a:t>
            </a:r>
          </a:p>
          <a:p>
            <a:pPr algn="ctr">
              <a:lnSpc>
                <a:spcPts val="2077"/>
              </a:lnSpc>
              <a:spcBef>
                <a:spcPct val="0"/>
              </a:spcBef>
            </a:pPr>
            <a:endParaRPr lang="en-US" sz="4494">
              <a:solidFill>
                <a:srgbClr val="000000"/>
              </a:solidFill>
              <a:latin typeface="Lulu Font TH"/>
              <a:ea typeface="Lulu Font TH"/>
              <a:cs typeface="Lulu Font TH"/>
              <a:sym typeface="Lulu Font TH"/>
            </a:endParaRPr>
          </a:p>
        </p:txBody>
      </p:sp>
    </p:spTree>
  </p:cSld>
  <p:clrMapOvr>
    <a:masterClrMapping/>
  </p:clrMapOvr>
  <p:timing>
    <p:tnLst>
      <p:par>
        <p:cTn id="1" dur="indefinite" restart="never" nodeType="tmRoot">
          <p:childTnLst>
            <p:video>
              <p:cMediaNode vol="100000">
                <p:cTn id="2" fill="hold" display="0">
                  <p:stCondLst>
                    <p:cond delay="indefinite"/>
                  </p:stCondLst>
                </p:cTn>
                <p:tgtEl>
                  <p:spTgt spid="2"/>
                </p:tgtEl>
              </p:cMediaNode>
            </p:video>
            <p:video>
              <p:cMediaNode vol="100000">
                <p:cTn id="3" fill="hold" display="0">
                  <p:stCondLst>
                    <p:cond delay="indefinite"/>
                  </p:stCondLst>
                </p:cTn>
                <p:tgtEl>
                  <p:spTgt spid="3"/>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405428" y="2254559"/>
            <a:ext cx="8589886" cy="5644576"/>
          </a:xfrm>
          <a:custGeom>
            <a:avLst/>
            <a:gdLst/>
            <a:ahLst/>
            <a:cxnLst/>
            <a:rect l="l" t="t" r="r" b="b"/>
            <a:pathLst>
              <a:path w="8589886" h="5644576">
                <a:moveTo>
                  <a:pt x="0" y="0"/>
                </a:moveTo>
                <a:lnTo>
                  <a:pt x="8589885" y="0"/>
                </a:lnTo>
                <a:lnTo>
                  <a:pt x="8589885" y="5644576"/>
                </a:lnTo>
                <a:lnTo>
                  <a:pt x="0" y="5644576"/>
                </a:lnTo>
                <a:lnTo>
                  <a:pt x="0" y="0"/>
                </a:lnTo>
                <a:close/>
              </a:path>
            </a:pathLst>
          </a:custGeom>
          <a:blipFill>
            <a:blip r:embed="rId2"/>
            <a:stretch>
              <a:fillRect t="-694" b="-694"/>
            </a:stretch>
          </a:blipFill>
        </p:spPr>
        <p:txBody>
          <a:bodyPr/>
          <a:lstStyle/>
          <a:p>
            <a:endParaRPr lang="en-US"/>
          </a:p>
        </p:txBody>
      </p:sp>
      <p:sp>
        <p:nvSpPr>
          <p:cNvPr id="3" name="Freeform 3"/>
          <p:cNvSpPr/>
          <p:nvPr/>
        </p:nvSpPr>
        <p:spPr>
          <a:xfrm>
            <a:off x="8983122" y="4381500"/>
            <a:ext cx="8743570" cy="5644576"/>
          </a:xfrm>
          <a:custGeom>
            <a:avLst/>
            <a:gdLst/>
            <a:ahLst/>
            <a:cxnLst/>
            <a:rect l="l" t="t" r="r" b="b"/>
            <a:pathLst>
              <a:path w="8743570" h="5644576">
                <a:moveTo>
                  <a:pt x="0" y="0"/>
                </a:moveTo>
                <a:lnTo>
                  <a:pt x="8743570" y="0"/>
                </a:lnTo>
                <a:lnTo>
                  <a:pt x="8743570" y="5644576"/>
                </a:lnTo>
                <a:lnTo>
                  <a:pt x="0" y="5644576"/>
                </a:lnTo>
                <a:lnTo>
                  <a:pt x="0" y="0"/>
                </a:lnTo>
                <a:close/>
              </a:path>
            </a:pathLst>
          </a:custGeom>
          <a:blipFill>
            <a:blip r:embed="rId3"/>
            <a:stretch>
              <a:fillRect b="-3203"/>
            </a:stretch>
          </a:blipFill>
        </p:spPr>
        <p:txBody>
          <a:bodyPr/>
          <a:lstStyle/>
          <a:p>
            <a:endParaRPr lang="en-US"/>
          </a:p>
        </p:txBody>
      </p:sp>
      <p:sp>
        <p:nvSpPr>
          <p:cNvPr id="4" name="TextBox 4"/>
          <p:cNvSpPr txBox="1"/>
          <p:nvPr/>
        </p:nvSpPr>
        <p:spPr>
          <a:xfrm>
            <a:off x="1853263" y="793352"/>
            <a:ext cx="16034306" cy="857478"/>
          </a:xfrm>
          <a:prstGeom prst="rect">
            <a:avLst/>
          </a:prstGeom>
        </p:spPr>
        <p:txBody>
          <a:bodyPr lIns="0" tIns="0" rIns="0" bIns="0" rtlCol="0" anchor="t">
            <a:spAutoFit/>
          </a:bodyPr>
          <a:lstStyle/>
          <a:p>
            <a:pPr algn="ctr">
              <a:lnSpc>
                <a:spcPts val="4763"/>
              </a:lnSpc>
            </a:pPr>
            <a:r>
              <a:rPr lang="en-US" sz="4494">
                <a:solidFill>
                  <a:srgbClr val="000000"/>
                </a:solidFill>
                <a:latin typeface="Lulu Font TH"/>
                <a:ea typeface="Lulu Font TH"/>
                <a:cs typeface="Lulu Font TH"/>
                <a:sym typeface="Lulu Font TH"/>
              </a:rPr>
              <a:t>DAY 1- EVENING- OPTIONAL TRIP TO NIGHT MARKETS</a:t>
            </a:r>
          </a:p>
          <a:p>
            <a:pPr algn="ctr">
              <a:lnSpc>
                <a:spcPts val="2077"/>
              </a:lnSpc>
              <a:spcBef>
                <a:spcPct val="0"/>
              </a:spcBef>
            </a:pPr>
            <a:endParaRPr lang="en-US" sz="4494">
              <a:solidFill>
                <a:srgbClr val="000000"/>
              </a:solidFill>
              <a:latin typeface="Lulu Font TH"/>
              <a:ea typeface="Lulu Font TH"/>
              <a:cs typeface="Lulu Font TH"/>
              <a:sym typeface="Lulu Font TH"/>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0" y="1763925"/>
            <a:ext cx="4767719" cy="6356958"/>
          </a:xfrm>
          <a:custGeom>
            <a:avLst/>
            <a:gdLst/>
            <a:ahLst/>
            <a:cxnLst/>
            <a:rect l="l" t="t" r="r" b="b"/>
            <a:pathLst>
              <a:path w="4767719" h="6356958">
                <a:moveTo>
                  <a:pt x="0" y="0"/>
                </a:moveTo>
                <a:lnTo>
                  <a:pt x="4767719" y="0"/>
                </a:lnTo>
                <a:lnTo>
                  <a:pt x="4767719" y="6356958"/>
                </a:lnTo>
                <a:lnTo>
                  <a:pt x="0" y="6356958"/>
                </a:lnTo>
                <a:lnTo>
                  <a:pt x="0" y="0"/>
                </a:lnTo>
                <a:close/>
              </a:path>
            </a:pathLst>
          </a:custGeom>
          <a:blipFill>
            <a:blip r:embed="rId2"/>
            <a:stretch>
              <a:fillRect/>
            </a:stretch>
          </a:blipFill>
        </p:spPr>
        <p:txBody>
          <a:bodyPr/>
          <a:lstStyle/>
          <a:p>
            <a:endParaRPr lang="en-US"/>
          </a:p>
        </p:txBody>
      </p:sp>
      <p:sp>
        <p:nvSpPr>
          <p:cNvPr id="3" name="Freeform 3"/>
          <p:cNvSpPr/>
          <p:nvPr/>
        </p:nvSpPr>
        <p:spPr>
          <a:xfrm>
            <a:off x="4901189" y="1763925"/>
            <a:ext cx="4554448" cy="6356958"/>
          </a:xfrm>
          <a:custGeom>
            <a:avLst/>
            <a:gdLst/>
            <a:ahLst/>
            <a:cxnLst/>
            <a:rect l="l" t="t" r="r" b="b"/>
            <a:pathLst>
              <a:path w="4554448" h="6356958">
                <a:moveTo>
                  <a:pt x="0" y="0"/>
                </a:moveTo>
                <a:lnTo>
                  <a:pt x="4554448" y="0"/>
                </a:lnTo>
                <a:lnTo>
                  <a:pt x="4554448" y="6356958"/>
                </a:lnTo>
                <a:lnTo>
                  <a:pt x="0" y="6356958"/>
                </a:lnTo>
                <a:lnTo>
                  <a:pt x="0" y="0"/>
                </a:lnTo>
                <a:close/>
              </a:path>
            </a:pathLst>
          </a:custGeom>
          <a:blipFill>
            <a:blip r:embed="rId3"/>
            <a:stretch>
              <a:fillRect l="-2930" r="-1752"/>
            </a:stretch>
          </a:blipFill>
        </p:spPr>
        <p:txBody>
          <a:bodyPr/>
          <a:lstStyle/>
          <a:p>
            <a:endParaRPr lang="en-US"/>
          </a:p>
        </p:txBody>
      </p:sp>
      <p:sp>
        <p:nvSpPr>
          <p:cNvPr id="4" name="Freeform 4"/>
          <p:cNvSpPr/>
          <p:nvPr/>
        </p:nvSpPr>
        <p:spPr>
          <a:xfrm>
            <a:off x="9588987" y="1763925"/>
            <a:ext cx="3756361" cy="6356958"/>
          </a:xfrm>
          <a:custGeom>
            <a:avLst/>
            <a:gdLst/>
            <a:ahLst/>
            <a:cxnLst/>
            <a:rect l="l" t="t" r="r" b="b"/>
            <a:pathLst>
              <a:path w="3756361" h="6356958">
                <a:moveTo>
                  <a:pt x="0" y="0"/>
                </a:moveTo>
                <a:lnTo>
                  <a:pt x="3756361" y="0"/>
                </a:lnTo>
                <a:lnTo>
                  <a:pt x="3756361" y="6356958"/>
                </a:lnTo>
                <a:lnTo>
                  <a:pt x="0" y="6356958"/>
                </a:lnTo>
                <a:lnTo>
                  <a:pt x="0" y="0"/>
                </a:lnTo>
                <a:close/>
              </a:path>
            </a:pathLst>
          </a:custGeom>
          <a:blipFill>
            <a:blip r:embed="rId4"/>
            <a:stretch>
              <a:fillRect l="-7511" r="-19412"/>
            </a:stretch>
          </a:blipFill>
        </p:spPr>
        <p:txBody>
          <a:bodyPr/>
          <a:lstStyle/>
          <a:p>
            <a:endParaRPr lang="en-US"/>
          </a:p>
        </p:txBody>
      </p:sp>
      <p:sp>
        <p:nvSpPr>
          <p:cNvPr id="5" name="Freeform 5"/>
          <p:cNvSpPr/>
          <p:nvPr/>
        </p:nvSpPr>
        <p:spPr>
          <a:xfrm>
            <a:off x="13573948" y="1763925"/>
            <a:ext cx="4468398" cy="6356958"/>
          </a:xfrm>
          <a:custGeom>
            <a:avLst/>
            <a:gdLst/>
            <a:ahLst/>
            <a:cxnLst/>
            <a:rect l="l" t="t" r="r" b="b"/>
            <a:pathLst>
              <a:path w="4468398" h="6356958">
                <a:moveTo>
                  <a:pt x="0" y="0"/>
                </a:moveTo>
                <a:lnTo>
                  <a:pt x="4468398" y="0"/>
                </a:lnTo>
                <a:lnTo>
                  <a:pt x="4468398" y="6356958"/>
                </a:lnTo>
                <a:lnTo>
                  <a:pt x="0" y="6356958"/>
                </a:lnTo>
                <a:lnTo>
                  <a:pt x="0" y="0"/>
                </a:lnTo>
                <a:close/>
              </a:path>
            </a:pathLst>
          </a:custGeom>
          <a:blipFill>
            <a:blip r:embed="rId5"/>
            <a:stretch>
              <a:fillRect r="-6698"/>
            </a:stretch>
          </a:blipFill>
        </p:spPr>
        <p:txBody>
          <a:bodyPr/>
          <a:lstStyle/>
          <a:p>
            <a:endParaRPr lang="en-US"/>
          </a:p>
        </p:txBody>
      </p:sp>
      <p:sp>
        <p:nvSpPr>
          <p:cNvPr id="6" name="TextBox 6"/>
          <p:cNvSpPr txBox="1"/>
          <p:nvPr/>
        </p:nvSpPr>
        <p:spPr>
          <a:xfrm>
            <a:off x="1028700" y="620328"/>
            <a:ext cx="15787540" cy="1405522"/>
          </a:xfrm>
          <a:prstGeom prst="rect">
            <a:avLst/>
          </a:prstGeom>
        </p:spPr>
        <p:txBody>
          <a:bodyPr lIns="0" tIns="0" rIns="0" bIns="0" rtlCol="0" anchor="t">
            <a:spAutoFit/>
          </a:bodyPr>
          <a:lstStyle/>
          <a:p>
            <a:pPr algn="ctr">
              <a:lnSpc>
                <a:spcPts val="4759"/>
              </a:lnSpc>
            </a:pPr>
            <a:r>
              <a:rPr lang="en-US" sz="4490">
                <a:solidFill>
                  <a:srgbClr val="000000"/>
                </a:solidFill>
                <a:latin typeface="Lulu Font TH"/>
                <a:ea typeface="Lulu Font TH"/>
                <a:cs typeface="Lulu Font TH"/>
                <a:sym typeface="Lulu Font TH"/>
              </a:rPr>
              <a:t>DAY 2- RIVER KWAI TOUR</a:t>
            </a:r>
          </a:p>
          <a:p>
            <a:pPr algn="ctr">
              <a:lnSpc>
                <a:spcPts val="6099"/>
              </a:lnSpc>
              <a:spcBef>
                <a:spcPct val="0"/>
              </a:spcBef>
            </a:pPr>
            <a:endParaRPr lang="en-US" sz="4490">
              <a:solidFill>
                <a:srgbClr val="000000"/>
              </a:solidFill>
              <a:latin typeface="Lulu Font TH"/>
              <a:ea typeface="Lulu Font TH"/>
              <a:cs typeface="Lulu Font TH"/>
              <a:sym typeface="Lulu Font TH"/>
            </a:endParaRPr>
          </a:p>
        </p:txBody>
      </p:sp>
      <p:sp>
        <p:nvSpPr>
          <p:cNvPr id="7" name="TextBox 7"/>
          <p:cNvSpPr txBox="1"/>
          <p:nvPr/>
        </p:nvSpPr>
        <p:spPr>
          <a:xfrm>
            <a:off x="325736" y="8702216"/>
            <a:ext cx="4916398" cy="437007"/>
          </a:xfrm>
          <a:prstGeom prst="rect">
            <a:avLst/>
          </a:prstGeom>
        </p:spPr>
        <p:txBody>
          <a:bodyPr lIns="0" tIns="0" rIns="0" bIns="0" rtlCol="0" anchor="t">
            <a:spAutoFit/>
          </a:bodyPr>
          <a:lstStyle/>
          <a:p>
            <a:pPr algn="ctr">
              <a:lnSpc>
                <a:spcPts val="3339"/>
              </a:lnSpc>
              <a:spcBef>
                <a:spcPct val="0"/>
              </a:spcBef>
            </a:pPr>
            <a:r>
              <a:rPr lang="en-US" sz="3150">
                <a:solidFill>
                  <a:srgbClr val="000000"/>
                </a:solidFill>
                <a:latin typeface="Lulu Font TH"/>
                <a:ea typeface="Lulu Font TH"/>
                <a:cs typeface="Lulu Font TH"/>
                <a:sym typeface="Lulu Font TH"/>
              </a:rPr>
              <a:t>THE JEATH WAR MUSEUM</a:t>
            </a:r>
          </a:p>
        </p:txBody>
      </p:sp>
      <p:sp>
        <p:nvSpPr>
          <p:cNvPr id="8" name="TextBox 8"/>
          <p:cNvSpPr txBox="1"/>
          <p:nvPr/>
        </p:nvSpPr>
        <p:spPr>
          <a:xfrm>
            <a:off x="4901189" y="8702216"/>
            <a:ext cx="4916398" cy="437007"/>
          </a:xfrm>
          <a:prstGeom prst="rect">
            <a:avLst/>
          </a:prstGeom>
        </p:spPr>
        <p:txBody>
          <a:bodyPr lIns="0" tIns="0" rIns="0" bIns="0" rtlCol="0" anchor="t">
            <a:spAutoFit/>
          </a:bodyPr>
          <a:lstStyle/>
          <a:p>
            <a:pPr algn="ctr">
              <a:lnSpc>
                <a:spcPts val="3339"/>
              </a:lnSpc>
              <a:spcBef>
                <a:spcPct val="0"/>
              </a:spcBef>
            </a:pPr>
            <a:r>
              <a:rPr lang="en-US" sz="3150">
                <a:solidFill>
                  <a:srgbClr val="000000"/>
                </a:solidFill>
                <a:latin typeface="Lulu Font TH"/>
                <a:ea typeface="Lulu Font TH"/>
                <a:cs typeface="Lulu Font TH"/>
                <a:sym typeface="Lulu Font TH"/>
              </a:rPr>
              <a:t>LONG-TAIL BOAT</a:t>
            </a:r>
          </a:p>
        </p:txBody>
      </p:sp>
      <p:sp>
        <p:nvSpPr>
          <p:cNvPr id="9" name="TextBox 9"/>
          <p:cNvSpPr txBox="1"/>
          <p:nvPr/>
        </p:nvSpPr>
        <p:spPr>
          <a:xfrm>
            <a:off x="11115749" y="8702216"/>
            <a:ext cx="4916398" cy="437007"/>
          </a:xfrm>
          <a:prstGeom prst="rect">
            <a:avLst/>
          </a:prstGeom>
        </p:spPr>
        <p:txBody>
          <a:bodyPr lIns="0" tIns="0" rIns="0" bIns="0" rtlCol="0" anchor="t">
            <a:spAutoFit/>
          </a:bodyPr>
          <a:lstStyle/>
          <a:p>
            <a:pPr algn="ctr">
              <a:lnSpc>
                <a:spcPts val="3339"/>
              </a:lnSpc>
              <a:spcBef>
                <a:spcPct val="0"/>
              </a:spcBef>
            </a:pPr>
            <a:r>
              <a:rPr lang="en-US" sz="3150">
                <a:solidFill>
                  <a:srgbClr val="000000"/>
                </a:solidFill>
                <a:latin typeface="Lulu Font TH"/>
                <a:ea typeface="Lulu Font TH"/>
                <a:cs typeface="Lulu Font TH"/>
                <a:sym typeface="Lulu Font TH"/>
              </a:rPr>
              <a:t>TRAIN JOURNEY</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418292" y="1905128"/>
            <a:ext cx="4142663" cy="6356958"/>
          </a:xfrm>
          <a:custGeom>
            <a:avLst/>
            <a:gdLst/>
            <a:ahLst/>
            <a:cxnLst/>
            <a:rect l="l" t="t" r="r" b="b"/>
            <a:pathLst>
              <a:path w="4142663" h="6356958">
                <a:moveTo>
                  <a:pt x="0" y="0"/>
                </a:moveTo>
                <a:lnTo>
                  <a:pt x="4142662" y="0"/>
                </a:lnTo>
                <a:lnTo>
                  <a:pt x="4142662" y="6356958"/>
                </a:lnTo>
                <a:lnTo>
                  <a:pt x="0" y="6356958"/>
                </a:lnTo>
                <a:lnTo>
                  <a:pt x="0" y="0"/>
                </a:lnTo>
                <a:close/>
              </a:path>
            </a:pathLst>
          </a:custGeom>
          <a:blipFill>
            <a:blip r:embed="rId2"/>
            <a:stretch>
              <a:fillRect t="-7926" b="-7926"/>
            </a:stretch>
          </a:blipFill>
        </p:spPr>
        <p:txBody>
          <a:bodyPr/>
          <a:lstStyle/>
          <a:p>
            <a:endParaRPr lang="en-US"/>
          </a:p>
        </p:txBody>
      </p:sp>
      <p:sp>
        <p:nvSpPr>
          <p:cNvPr id="3" name="Freeform 3"/>
          <p:cNvSpPr/>
          <p:nvPr/>
        </p:nvSpPr>
        <p:spPr>
          <a:xfrm>
            <a:off x="4761636" y="1905128"/>
            <a:ext cx="4607013" cy="6344565"/>
          </a:xfrm>
          <a:custGeom>
            <a:avLst/>
            <a:gdLst/>
            <a:ahLst/>
            <a:cxnLst/>
            <a:rect l="l" t="t" r="r" b="b"/>
            <a:pathLst>
              <a:path w="4607013" h="6344565">
                <a:moveTo>
                  <a:pt x="0" y="0"/>
                </a:moveTo>
                <a:lnTo>
                  <a:pt x="4607012" y="0"/>
                </a:lnTo>
                <a:lnTo>
                  <a:pt x="4607012" y="6344565"/>
                </a:lnTo>
                <a:lnTo>
                  <a:pt x="0" y="6344565"/>
                </a:lnTo>
                <a:lnTo>
                  <a:pt x="0" y="0"/>
                </a:lnTo>
                <a:close/>
              </a:path>
            </a:pathLst>
          </a:custGeom>
          <a:blipFill>
            <a:blip r:embed="rId3"/>
            <a:stretch>
              <a:fillRect l="-1643" r="-1643"/>
            </a:stretch>
          </a:blipFill>
        </p:spPr>
        <p:txBody>
          <a:bodyPr/>
          <a:lstStyle/>
          <a:p>
            <a:endParaRPr lang="en-US"/>
          </a:p>
        </p:txBody>
      </p:sp>
      <p:sp>
        <p:nvSpPr>
          <p:cNvPr id="4" name="Freeform 4"/>
          <p:cNvSpPr/>
          <p:nvPr/>
        </p:nvSpPr>
        <p:spPr>
          <a:xfrm>
            <a:off x="9568673" y="1905128"/>
            <a:ext cx="8994916" cy="6497743"/>
          </a:xfrm>
          <a:custGeom>
            <a:avLst/>
            <a:gdLst/>
            <a:ahLst/>
            <a:cxnLst/>
            <a:rect l="l" t="t" r="r" b="b"/>
            <a:pathLst>
              <a:path w="8994916" h="6497743">
                <a:moveTo>
                  <a:pt x="0" y="0"/>
                </a:moveTo>
                <a:lnTo>
                  <a:pt x="8994916" y="0"/>
                </a:lnTo>
                <a:lnTo>
                  <a:pt x="8994916" y="6497743"/>
                </a:lnTo>
                <a:lnTo>
                  <a:pt x="0" y="6497743"/>
                </a:lnTo>
                <a:lnTo>
                  <a:pt x="0" y="0"/>
                </a:lnTo>
                <a:close/>
              </a:path>
            </a:pathLst>
          </a:custGeom>
          <a:blipFill>
            <a:blip r:embed="rId4"/>
            <a:stretch>
              <a:fillRect l="-4212" r="-4212"/>
            </a:stretch>
          </a:blipFill>
        </p:spPr>
        <p:txBody>
          <a:bodyPr/>
          <a:lstStyle/>
          <a:p>
            <a:endParaRPr lang="en-US"/>
          </a:p>
        </p:txBody>
      </p:sp>
      <p:sp>
        <p:nvSpPr>
          <p:cNvPr id="5" name="TextBox 5"/>
          <p:cNvSpPr txBox="1"/>
          <p:nvPr/>
        </p:nvSpPr>
        <p:spPr>
          <a:xfrm>
            <a:off x="1986344" y="761877"/>
            <a:ext cx="14315311" cy="1709940"/>
          </a:xfrm>
          <a:prstGeom prst="rect">
            <a:avLst/>
          </a:prstGeom>
        </p:spPr>
        <p:txBody>
          <a:bodyPr lIns="0" tIns="0" rIns="0" bIns="0" rtlCol="0" anchor="t">
            <a:spAutoFit/>
          </a:bodyPr>
          <a:lstStyle/>
          <a:p>
            <a:pPr algn="ctr">
              <a:lnSpc>
                <a:spcPts val="4759"/>
              </a:lnSpc>
            </a:pPr>
            <a:r>
              <a:rPr lang="en-US" sz="4490">
                <a:solidFill>
                  <a:srgbClr val="000000"/>
                </a:solidFill>
                <a:latin typeface="Lulu Font TH"/>
                <a:ea typeface="Lulu Font TH"/>
                <a:cs typeface="Lulu Font TH"/>
                <a:sym typeface="Lulu Font TH"/>
              </a:rPr>
              <a:t>DAY 3- DAY TRIP TO MULTIPLE SITES  </a:t>
            </a:r>
          </a:p>
          <a:p>
            <a:pPr algn="ctr">
              <a:lnSpc>
                <a:spcPts val="8325"/>
              </a:lnSpc>
              <a:spcBef>
                <a:spcPct val="0"/>
              </a:spcBef>
            </a:pPr>
            <a:endParaRPr lang="en-US" sz="4490">
              <a:solidFill>
                <a:srgbClr val="000000"/>
              </a:solidFill>
              <a:latin typeface="Lulu Font TH"/>
              <a:ea typeface="Lulu Font TH"/>
              <a:cs typeface="Lulu Font TH"/>
              <a:sym typeface="Lulu Font TH"/>
            </a:endParaRPr>
          </a:p>
        </p:txBody>
      </p:sp>
      <p:sp>
        <p:nvSpPr>
          <p:cNvPr id="6" name="TextBox 6"/>
          <p:cNvSpPr txBox="1"/>
          <p:nvPr/>
        </p:nvSpPr>
        <p:spPr>
          <a:xfrm>
            <a:off x="0" y="7584162"/>
            <a:ext cx="4631179" cy="1685044"/>
          </a:xfrm>
          <a:prstGeom prst="rect">
            <a:avLst/>
          </a:prstGeom>
        </p:spPr>
        <p:txBody>
          <a:bodyPr lIns="0" tIns="0" rIns="0" bIns="0" rtlCol="0" anchor="t">
            <a:spAutoFit/>
          </a:bodyPr>
          <a:lstStyle/>
          <a:p>
            <a:pPr algn="ctr">
              <a:lnSpc>
                <a:spcPts val="3635"/>
              </a:lnSpc>
            </a:pPr>
            <a:endParaRPr/>
          </a:p>
          <a:p>
            <a:pPr algn="ctr">
              <a:lnSpc>
                <a:spcPts val="3635"/>
              </a:lnSpc>
            </a:pPr>
            <a:endParaRPr/>
          </a:p>
          <a:p>
            <a:pPr algn="ctr">
              <a:lnSpc>
                <a:spcPts val="3074"/>
              </a:lnSpc>
              <a:spcBef>
                <a:spcPct val="0"/>
              </a:spcBef>
            </a:pPr>
            <a:r>
              <a:rPr lang="en-US" sz="2900">
                <a:solidFill>
                  <a:srgbClr val="000000"/>
                </a:solidFill>
                <a:latin typeface="Lulu Font TH"/>
                <a:ea typeface="Lulu Font TH"/>
                <a:cs typeface="Lulu Font TH"/>
                <a:sym typeface="Lulu Font TH"/>
              </a:rPr>
              <a:t>THE MAEKLONG RAILWAY MARKET       </a:t>
            </a:r>
          </a:p>
        </p:txBody>
      </p:sp>
      <p:sp>
        <p:nvSpPr>
          <p:cNvPr id="7" name="TextBox 7"/>
          <p:cNvSpPr txBox="1"/>
          <p:nvPr/>
        </p:nvSpPr>
        <p:spPr>
          <a:xfrm>
            <a:off x="4360273" y="8553004"/>
            <a:ext cx="5008375" cy="775462"/>
          </a:xfrm>
          <a:prstGeom prst="rect">
            <a:avLst/>
          </a:prstGeom>
        </p:spPr>
        <p:txBody>
          <a:bodyPr lIns="0" tIns="0" rIns="0" bIns="0" rtlCol="0" anchor="t">
            <a:spAutoFit/>
          </a:bodyPr>
          <a:lstStyle/>
          <a:p>
            <a:pPr algn="ctr">
              <a:lnSpc>
                <a:spcPts val="3074"/>
              </a:lnSpc>
              <a:spcBef>
                <a:spcPct val="0"/>
              </a:spcBef>
            </a:pPr>
            <a:r>
              <a:rPr lang="en-US" sz="2900">
                <a:solidFill>
                  <a:srgbClr val="000000"/>
                </a:solidFill>
                <a:latin typeface="Lulu Font TH"/>
                <a:ea typeface="Lulu Font TH"/>
                <a:cs typeface="Lulu Font TH"/>
                <a:sym typeface="Lulu Font TH"/>
              </a:rPr>
              <a:t>DAMNOEN SADUAK FLOATING MARKET </a:t>
            </a:r>
          </a:p>
        </p:txBody>
      </p:sp>
      <p:sp>
        <p:nvSpPr>
          <p:cNvPr id="8" name="TextBox 8"/>
          <p:cNvSpPr txBox="1"/>
          <p:nvPr/>
        </p:nvSpPr>
        <p:spPr>
          <a:xfrm>
            <a:off x="11753379" y="8553004"/>
            <a:ext cx="4625504" cy="1156462"/>
          </a:xfrm>
          <a:prstGeom prst="rect">
            <a:avLst/>
          </a:prstGeom>
        </p:spPr>
        <p:txBody>
          <a:bodyPr lIns="0" tIns="0" rIns="0" bIns="0" rtlCol="0" anchor="t">
            <a:spAutoFit/>
          </a:bodyPr>
          <a:lstStyle/>
          <a:p>
            <a:pPr algn="ctr">
              <a:lnSpc>
                <a:spcPts val="3074"/>
              </a:lnSpc>
            </a:pPr>
            <a:r>
              <a:rPr lang="en-US" sz="2900">
                <a:solidFill>
                  <a:srgbClr val="000000"/>
                </a:solidFill>
                <a:latin typeface="Lulu Font TH"/>
                <a:ea typeface="Lulu Font TH"/>
                <a:cs typeface="Lulu Font TH"/>
                <a:sym typeface="Lulu Font TH"/>
              </a:rPr>
              <a:t>AYUTTHAYA</a:t>
            </a:r>
          </a:p>
          <a:p>
            <a:pPr algn="ctr">
              <a:lnSpc>
                <a:spcPts val="3074"/>
              </a:lnSpc>
              <a:spcBef>
                <a:spcPct val="0"/>
              </a:spcBef>
            </a:pPr>
            <a:r>
              <a:rPr lang="en-US" sz="2900">
                <a:solidFill>
                  <a:srgbClr val="000000"/>
                </a:solidFill>
                <a:latin typeface="Lulu Font TH"/>
                <a:ea typeface="Lulu Font TH"/>
                <a:cs typeface="Lulu Font TH"/>
                <a:sym typeface="Lulu Font TH"/>
              </a:rPr>
              <a:t>UNESCO WORLD HERITAGE SITE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581404" y="2612544"/>
            <a:ext cx="5626894" cy="6988565"/>
          </a:xfrm>
          <a:custGeom>
            <a:avLst/>
            <a:gdLst/>
            <a:ahLst/>
            <a:cxnLst/>
            <a:rect l="l" t="t" r="r" b="b"/>
            <a:pathLst>
              <a:path w="5626894" h="6988565">
                <a:moveTo>
                  <a:pt x="0" y="0"/>
                </a:moveTo>
                <a:lnTo>
                  <a:pt x="5626893" y="0"/>
                </a:lnTo>
                <a:lnTo>
                  <a:pt x="5626893" y="6988565"/>
                </a:lnTo>
                <a:lnTo>
                  <a:pt x="0" y="6988565"/>
                </a:lnTo>
                <a:lnTo>
                  <a:pt x="0" y="0"/>
                </a:lnTo>
                <a:close/>
              </a:path>
            </a:pathLst>
          </a:custGeom>
          <a:blipFill>
            <a:blip r:embed="rId2"/>
            <a:stretch>
              <a:fillRect t="-1449"/>
            </a:stretch>
          </a:blipFill>
        </p:spPr>
        <p:txBody>
          <a:bodyPr/>
          <a:lstStyle/>
          <a:p>
            <a:endParaRPr lang="en-US"/>
          </a:p>
        </p:txBody>
      </p:sp>
      <p:sp>
        <p:nvSpPr>
          <p:cNvPr id="3" name="Freeform 3"/>
          <p:cNvSpPr/>
          <p:nvPr/>
        </p:nvSpPr>
        <p:spPr>
          <a:xfrm>
            <a:off x="13231628" y="2612544"/>
            <a:ext cx="5056372" cy="7089886"/>
          </a:xfrm>
          <a:custGeom>
            <a:avLst/>
            <a:gdLst/>
            <a:ahLst/>
            <a:cxnLst/>
            <a:rect l="l" t="t" r="r" b="b"/>
            <a:pathLst>
              <a:path w="5056372" h="7089886">
                <a:moveTo>
                  <a:pt x="0" y="0"/>
                </a:moveTo>
                <a:lnTo>
                  <a:pt x="5056372" y="0"/>
                </a:lnTo>
                <a:lnTo>
                  <a:pt x="5056372" y="7089886"/>
                </a:lnTo>
                <a:lnTo>
                  <a:pt x="0" y="7089886"/>
                </a:lnTo>
                <a:lnTo>
                  <a:pt x="0" y="0"/>
                </a:lnTo>
                <a:close/>
              </a:path>
            </a:pathLst>
          </a:custGeom>
          <a:blipFill>
            <a:blip r:embed="rId3"/>
            <a:stretch>
              <a:fillRect l="-9983" t="-3217" r="-4894"/>
            </a:stretch>
          </a:blipFill>
        </p:spPr>
        <p:txBody>
          <a:bodyPr/>
          <a:lstStyle/>
          <a:p>
            <a:endParaRPr lang="en-US"/>
          </a:p>
        </p:txBody>
      </p:sp>
      <p:sp>
        <p:nvSpPr>
          <p:cNvPr id="4" name="Freeform 4"/>
          <p:cNvSpPr/>
          <p:nvPr/>
        </p:nvSpPr>
        <p:spPr>
          <a:xfrm>
            <a:off x="6589297" y="2612544"/>
            <a:ext cx="6258352" cy="6988565"/>
          </a:xfrm>
          <a:custGeom>
            <a:avLst/>
            <a:gdLst/>
            <a:ahLst/>
            <a:cxnLst/>
            <a:rect l="l" t="t" r="r" b="b"/>
            <a:pathLst>
              <a:path w="6258352" h="6988565">
                <a:moveTo>
                  <a:pt x="0" y="0"/>
                </a:moveTo>
                <a:lnTo>
                  <a:pt x="6258352" y="0"/>
                </a:lnTo>
                <a:lnTo>
                  <a:pt x="6258352" y="6988565"/>
                </a:lnTo>
                <a:lnTo>
                  <a:pt x="0" y="6988565"/>
                </a:lnTo>
                <a:lnTo>
                  <a:pt x="0" y="0"/>
                </a:lnTo>
                <a:close/>
              </a:path>
            </a:pathLst>
          </a:custGeom>
          <a:blipFill>
            <a:blip r:embed="rId4"/>
            <a:stretch>
              <a:fillRect t="-10341" b="-1075"/>
            </a:stretch>
          </a:blipFill>
        </p:spPr>
        <p:txBody>
          <a:bodyPr/>
          <a:lstStyle/>
          <a:p>
            <a:endParaRPr lang="en-US"/>
          </a:p>
        </p:txBody>
      </p:sp>
      <p:sp>
        <p:nvSpPr>
          <p:cNvPr id="5" name="TextBox 5"/>
          <p:cNvSpPr txBox="1"/>
          <p:nvPr/>
        </p:nvSpPr>
        <p:spPr>
          <a:xfrm>
            <a:off x="1582142" y="1297757"/>
            <a:ext cx="15500440" cy="1709940"/>
          </a:xfrm>
          <a:prstGeom prst="rect">
            <a:avLst/>
          </a:prstGeom>
        </p:spPr>
        <p:txBody>
          <a:bodyPr lIns="0" tIns="0" rIns="0" bIns="0" rtlCol="0" anchor="t">
            <a:spAutoFit/>
          </a:bodyPr>
          <a:lstStyle/>
          <a:p>
            <a:pPr algn="ctr">
              <a:lnSpc>
                <a:spcPts val="4759"/>
              </a:lnSpc>
            </a:pPr>
            <a:r>
              <a:rPr lang="en-US" sz="4490">
                <a:solidFill>
                  <a:srgbClr val="000000"/>
                </a:solidFill>
                <a:latin typeface="Lulu Font TH"/>
                <a:ea typeface="Lulu Font TH"/>
                <a:cs typeface="Lulu Font TH"/>
                <a:sym typeface="Lulu Font TH"/>
              </a:rPr>
              <a:t>DAY 4- KRABI- AO NANG LANDMARK NIGHT MARKET </a:t>
            </a:r>
          </a:p>
          <a:p>
            <a:pPr algn="ctr">
              <a:lnSpc>
                <a:spcPts val="8325"/>
              </a:lnSpc>
              <a:spcBef>
                <a:spcPct val="0"/>
              </a:spcBef>
            </a:pPr>
            <a:endParaRPr lang="en-US" sz="4490">
              <a:solidFill>
                <a:srgbClr val="000000"/>
              </a:solidFill>
              <a:latin typeface="Lulu Font TH"/>
              <a:ea typeface="Lulu Font TH"/>
              <a:cs typeface="Lulu Font TH"/>
              <a:sym typeface="Lulu Font TH"/>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TextBox 2"/>
          <p:cNvSpPr txBox="1"/>
          <p:nvPr/>
        </p:nvSpPr>
        <p:spPr>
          <a:xfrm>
            <a:off x="1393780" y="1085850"/>
            <a:ext cx="15500440" cy="1709940"/>
          </a:xfrm>
          <a:prstGeom prst="rect">
            <a:avLst/>
          </a:prstGeom>
        </p:spPr>
        <p:txBody>
          <a:bodyPr lIns="0" tIns="0" rIns="0" bIns="0" rtlCol="0" anchor="t">
            <a:spAutoFit/>
          </a:bodyPr>
          <a:lstStyle/>
          <a:p>
            <a:pPr algn="ctr">
              <a:lnSpc>
                <a:spcPts val="4759"/>
              </a:lnSpc>
            </a:pPr>
            <a:r>
              <a:rPr lang="en-US" sz="4490">
                <a:solidFill>
                  <a:srgbClr val="000000"/>
                </a:solidFill>
                <a:latin typeface="Lulu Font TH"/>
                <a:ea typeface="Lulu Font TH"/>
                <a:cs typeface="Lulu Font TH"/>
                <a:sym typeface="Lulu Font TH"/>
              </a:rPr>
              <a:t>DAY 5- KRABI- NATURE &amp; CULTURAL TOUR</a:t>
            </a:r>
          </a:p>
          <a:p>
            <a:pPr algn="ctr">
              <a:lnSpc>
                <a:spcPts val="8325"/>
              </a:lnSpc>
              <a:spcBef>
                <a:spcPct val="0"/>
              </a:spcBef>
            </a:pPr>
            <a:endParaRPr lang="en-US" sz="4490">
              <a:solidFill>
                <a:srgbClr val="000000"/>
              </a:solidFill>
              <a:latin typeface="Lulu Font TH"/>
              <a:ea typeface="Lulu Font TH"/>
              <a:cs typeface="Lulu Font TH"/>
              <a:sym typeface="Lulu Font TH"/>
            </a:endParaRPr>
          </a:p>
        </p:txBody>
      </p:sp>
      <p:grpSp>
        <p:nvGrpSpPr>
          <p:cNvPr id="3" name="Group 3"/>
          <p:cNvGrpSpPr/>
          <p:nvPr/>
        </p:nvGrpSpPr>
        <p:grpSpPr>
          <a:xfrm>
            <a:off x="11236963" y="2203707"/>
            <a:ext cx="6022337" cy="6794377"/>
            <a:chOff x="0" y="0"/>
            <a:chExt cx="1412632" cy="1593725"/>
          </a:xfrm>
        </p:grpSpPr>
        <p:sp>
          <p:nvSpPr>
            <p:cNvPr id="4" name="Freeform 4"/>
            <p:cNvSpPr/>
            <p:nvPr/>
          </p:nvSpPr>
          <p:spPr>
            <a:xfrm>
              <a:off x="0" y="0"/>
              <a:ext cx="1412632" cy="1593725"/>
            </a:xfrm>
            <a:custGeom>
              <a:avLst/>
              <a:gdLst/>
              <a:ahLst/>
              <a:cxnLst/>
              <a:rect l="l" t="t" r="r" b="b"/>
              <a:pathLst>
                <a:path w="1412632" h="1593725">
                  <a:moveTo>
                    <a:pt x="0" y="0"/>
                  </a:moveTo>
                  <a:lnTo>
                    <a:pt x="1412632" y="0"/>
                  </a:lnTo>
                  <a:lnTo>
                    <a:pt x="1412632" y="1593725"/>
                  </a:lnTo>
                  <a:lnTo>
                    <a:pt x="0" y="1593725"/>
                  </a:lnTo>
                  <a:close/>
                </a:path>
              </a:pathLst>
            </a:custGeom>
            <a:blipFill>
              <a:blip r:embed="rId3"/>
              <a:stretch>
                <a:fillRect t="-24641" b="-24641"/>
              </a:stretch>
            </a:blipFill>
          </p:spPr>
          <p:txBody>
            <a:bodyPr/>
            <a:lstStyle/>
            <a:p>
              <a:endParaRPr lang="en-US"/>
            </a:p>
          </p:txBody>
        </p:sp>
      </p:grpSp>
      <p:sp>
        <p:nvSpPr>
          <p:cNvPr id="5" name="Freeform 5"/>
          <p:cNvSpPr/>
          <p:nvPr/>
        </p:nvSpPr>
        <p:spPr>
          <a:xfrm>
            <a:off x="528811" y="2203707"/>
            <a:ext cx="5146771" cy="3207671"/>
          </a:xfrm>
          <a:custGeom>
            <a:avLst/>
            <a:gdLst/>
            <a:ahLst/>
            <a:cxnLst/>
            <a:rect l="l" t="t" r="r" b="b"/>
            <a:pathLst>
              <a:path w="5146771" h="3207671">
                <a:moveTo>
                  <a:pt x="0" y="0"/>
                </a:moveTo>
                <a:lnTo>
                  <a:pt x="5146772" y="0"/>
                </a:lnTo>
                <a:lnTo>
                  <a:pt x="5146772" y="3207671"/>
                </a:lnTo>
                <a:lnTo>
                  <a:pt x="0" y="3207671"/>
                </a:lnTo>
                <a:lnTo>
                  <a:pt x="0" y="0"/>
                </a:lnTo>
                <a:close/>
              </a:path>
            </a:pathLst>
          </a:custGeom>
          <a:blipFill>
            <a:blip r:embed="rId4"/>
            <a:stretch>
              <a:fillRect/>
            </a:stretch>
          </a:blipFill>
        </p:spPr>
        <p:txBody>
          <a:bodyPr/>
          <a:lstStyle/>
          <a:p>
            <a:endParaRPr lang="en-US"/>
          </a:p>
        </p:txBody>
      </p:sp>
      <p:sp>
        <p:nvSpPr>
          <p:cNvPr id="6" name="Freeform 6"/>
          <p:cNvSpPr/>
          <p:nvPr/>
        </p:nvSpPr>
        <p:spPr>
          <a:xfrm>
            <a:off x="5136521" y="5411378"/>
            <a:ext cx="5161194" cy="3434540"/>
          </a:xfrm>
          <a:custGeom>
            <a:avLst/>
            <a:gdLst/>
            <a:ahLst/>
            <a:cxnLst/>
            <a:rect l="l" t="t" r="r" b="b"/>
            <a:pathLst>
              <a:path w="5161194" h="3434540">
                <a:moveTo>
                  <a:pt x="0" y="0"/>
                </a:moveTo>
                <a:lnTo>
                  <a:pt x="5161194" y="0"/>
                </a:lnTo>
                <a:lnTo>
                  <a:pt x="5161194" y="3434540"/>
                </a:lnTo>
                <a:lnTo>
                  <a:pt x="0" y="3434540"/>
                </a:lnTo>
                <a:lnTo>
                  <a:pt x="0" y="0"/>
                </a:lnTo>
                <a:close/>
              </a:path>
            </a:pathLst>
          </a:custGeom>
          <a:blipFill>
            <a:blip r:embed="rId5"/>
            <a:stretch>
              <a:fillRect/>
            </a:stretch>
          </a:blipFill>
        </p:spPr>
        <p:txBody>
          <a:bodyPr/>
          <a:lstStyle/>
          <a:p>
            <a:endParaRPr lang="en-US"/>
          </a:p>
        </p:txBody>
      </p:sp>
      <p:sp>
        <p:nvSpPr>
          <p:cNvPr id="7" name="TextBox 7"/>
          <p:cNvSpPr txBox="1"/>
          <p:nvPr/>
        </p:nvSpPr>
        <p:spPr>
          <a:xfrm>
            <a:off x="13042020" y="9296400"/>
            <a:ext cx="3343721" cy="437007"/>
          </a:xfrm>
          <a:prstGeom prst="rect">
            <a:avLst/>
          </a:prstGeom>
        </p:spPr>
        <p:txBody>
          <a:bodyPr lIns="0" tIns="0" rIns="0" bIns="0" rtlCol="0" anchor="t">
            <a:spAutoFit/>
          </a:bodyPr>
          <a:lstStyle/>
          <a:p>
            <a:pPr algn="ctr">
              <a:lnSpc>
                <a:spcPts val="3339"/>
              </a:lnSpc>
              <a:spcBef>
                <a:spcPct val="0"/>
              </a:spcBef>
            </a:pPr>
            <a:r>
              <a:rPr lang="en-US" sz="3150">
                <a:solidFill>
                  <a:srgbClr val="000000"/>
                </a:solidFill>
                <a:latin typeface="Lulu Font TH"/>
                <a:ea typeface="Lulu Font TH"/>
                <a:cs typeface="Lulu Font TH"/>
                <a:sym typeface="Lulu Font TH"/>
              </a:rPr>
              <a:t>TIGER CAVE TEMPLE</a:t>
            </a:r>
          </a:p>
        </p:txBody>
      </p:sp>
      <p:sp>
        <p:nvSpPr>
          <p:cNvPr id="8" name="TextBox 8"/>
          <p:cNvSpPr txBox="1"/>
          <p:nvPr/>
        </p:nvSpPr>
        <p:spPr>
          <a:xfrm>
            <a:off x="-1955301" y="9296400"/>
            <a:ext cx="13352228" cy="437007"/>
          </a:xfrm>
          <a:prstGeom prst="rect">
            <a:avLst/>
          </a:prstGeom>
        </p:spPr>
        <p:txBody>
          <a:bodyPr lIns="0" tIns="0" rIns="0" bIns="0" rtlCol="0" anchor="t">
            <a:spAutoFit/>
          </a:bodyPr>
          <a:lstStyle/>
          <a:p>
            <a:pPr algn="ctr">
              <a:lnSpc>
                <a:spcPts val="3339"/>
              </a:lnSpc>
              <a:spcBef>
                <a:spcPct val="0"/>
              </a:spcBef>
            </a:pPr>
            <a:r>
              <a:rPr lang="en-US" sz="3150">
                <a:solidFill>
                  <a:srgbClr val="000000"/>
                </a:solidFill>
                <a:latin typeface="Lulu Font TH"/>
                <a:ea typeface="Lulu Font TH"/>
                <a:cs typeface="Lulu Font TH"/>
                <a:sym typeface="Lulu Font TH"/>
              </a:rPr>
              <a:t>JUNGLE TOUR TO EMERALD POOL &amp; HOT SPRINGS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362537" y="2242703"/>
            <a:ext cx="10420606" cy="6519082"/>
          </a:xfrm>
          <a:custGeom>
            <a:avLst/>
            <a:gdLst/>
            <a:ahLst/>
            <a:cxnLst/>
            <a:rect l="l" t="t" r="r" b="b"/>
            <a:pathLst>
              <a:path w="10420606" h="6519082">
                <a:moveTo>
                  <a:pt x="0" y="0"/>
                </a:moveTo>
                <a:lnTo>
                  <a:pt x="10420606" y="0"/>
                </a:lnTo>
                <a:lnTo>
                  <a:pt x="10420606" y="6519082"/>
                </a:lnTo>
                <a:lnTo>
                  <a:pt x="0" y="6519082"/>
                </a:lnTo>
                <a:lnTo>
                  <a:pt x="0" y="0"/>
                </a:lnTo>
                <a:close/>
              </a:path>
            </a:pathLst>
          </a:custGeom>
          <a:blipFill>
            <a:blip r:embed="rId2"/>
            <a:stretch>
              <a:fillRect t="-8976" b="-10908"/>
            </a:stretch>
          </a:blipFill>
        </p:spPr>
        <p:txBody>
          <a:bodyPr/>
          <a:lstStyle/>
          <a:p>
            <a:endParaRPr lang="en-US"/>
          </a:p>
        </p:txBody>
      </p:sp>
      <p:sp>
        <p:nvSpPr>
          <p:cNvPr id="3" name="Freeform 3"/>
          <p:cNvSpPr/>
          <p:nvPr/>
        </p:nvSpPr>
        <p:spPr>
          <a:xfrm>
            <a:off x="11158421" y="2242703"/>
            <a:ext cx="6100879" cy="7015597"/>
          </a:xfrm>
          <a:custGeom>
            <a:avLst/>
            <a:gdLst/>
            <a:ahLst/>
            <a:cxnLst/>
            <a:rect l="l" t="t" r="r" b="b"/>
            <a:pathLst>
              <a:path w="6100879" h="7015597">
                <a:moveTo>
                  <a:pt x="0" y="0"/>
                </a:moveTo>
                <a:lnTo>
                  <a:pt x="6100879" y="0"/>
                </a:lnTo>
                <a:lnTo>
                  <a:pt x="6100879" y="7015597"/>
                </a:lnTo>
                <a:lnTo>
                  <a:pt x="0" y="7015597"/>
                </a:lnTo>
                <a:lnTo>
                  <a:pt x="0" y="0"/>
                </a:lnTo>
                <a:close/>
              </a:path>
            </a:pathLst>
          </a:custGeom>
          <a:blipFill>
            <a:blip r:embed="rId3"/>
            <a:stretch>
              <a:fillRect t="-6701"/>
            </a:stretch>
          </a:blipFill>
        </p:spPr>
        <p:txBody>
          <a:bodyPr/>
          <a:lstStyle/>
          <a:p>
            <a:endParaRPr lang="en-US"/>
          </a:p>
        </p:txBody>
      </p:sp>
      <p:sp>
        <p:nvSpPr>
          <p:cNvPr id="4" name="TextBox 4"/>
          <p:cNvSpPr txBox="1"/>
          <p:nvPr/>
        </p:nvSpPr>
        <p:spPr>
          <a:xfrm>
            <a:off x="867039" y="824862"/>
            <a:ext cx="16392261" cy="1709940"/>
          </a:xfrm>
          <a:prstGeom prst="rect">
            <a:avLst/>
          </a:prstGeom>
        </p:spPr>
        <p:txBody>
          <a:bodyPr lIns="0" tIns="0" rIns="0" bIns="0" rtlCol="0" anchor="t">
            <a:spAutoFit/>
          </a:bodyPr>
          <a:lstStyle/>
          <a:p>
            <a:pPr algn="ctr">
              <a:lnSpc>
                <a:spcPts val="4759"/>
              </a:lnSpc>
            </a:pPr>
            <a:r>
              <a:rPr lang="en-US" sz="4490">
                <a:solidFill>
                  <a:srgbClr val="000000"/>
                </a:solidFill>
                <a:latin typeface="Lulu Font TH"/>
                <a:ea typeface="Lulu Font TH"/>
                <a:cs typeface="Lulu Font TH"/>
                <a:sym typeface="Lulu Font TH"/>
              </a:rPr>
              <a:t>DAY 6- KRABI- RAILAY BY BOAT</a:t>
            </a:r>
          </a:p>
          <a:p>
            <a:pPr algn="ctr">
              <a:lnSpc>
                <a:spcPts val="8325"/>
              </a:lnSpc>
              <a:spcBef>
                <a:spcPct val="0"/>
              </a:spcBef>
            </a:pPr>
            <a:endParaRPr lang="en-US" sz="4490">
              <a:solidFill>
                <a:srgbClr val="000000"/>
              </a:solidFill>
              <a:latin typeface="Lulu Font TH"/>
              <a:ea typeface="Lulu Font TH"/>
              <a:cs typeface="Lulu Font TH"/>
              <a:sym typeface="Lulu Font TH"/>
            </a:endParaRPr>
          </a:p>
        </p:txBody>
      </p:sp>
      <p:sp>
        <p:nvSpPr>
          <p:cNvPr id="5" name="TextBox 5"/>
          <p:cNvSpPr txBox="1"/>
          <p:nvPr/>
        </p:nvSpPr>
        <p:spPr>
          <a:xfrm>
            <a:off x="12239595" y="9296400"/>
            <a:ext cx="3381226" cy="437085"/>
          </a:xfrm>
          <a:prstGeom prst="rect">
            <a:avLst/>
          </a:prstGeom>
        </p:spPr>
        <p:txBody>
          <a:bodyPr lIns="0" tIns="0" rIns="0" bIns="0" rtlCol="0" anchor="t">
            <a:spAutoFit/>
          </a:bodyPr>
          <a:lstStyle/>
          <a:p>
            <a:pPr algn="ctr">
              <a:lnSpc>
                <a:spcPts val="3343"/>
              </a:lnSpc>
              <a:spcBef>
                <a:spcPct val="0"/>
              </a:spcBef>
            </a:pPr>
            <a:r>
              <a:rPr lang="en-US" sz="3154">
                <a:solidFill>
                  <a:srgbClr val="000000"/>
                </a:solidFill>
                <a:latin typeface="Lulu Font TH"/>
                <a:ea typeface="Lulu Font TH"/>
                <a:cs typeface="Lulu Font TH"/>
                <a:sym typeface="Lulu Font TH"/>
              </a:rPr>
              <a:t>RAILAY BEACH WEST</a:t>
            </a:r>
          </a:p>
        </p:txBody>
      </p:sp>
      <p:sp>
        <p:nvSpPr>
          <p:cNvPr id="6" name="TextBox 6"/>
          <p:cNvSpPr txBox="1"/>
          <p:nvPr/>
        </p:nvSpPr>
        <p:spPr>
          <a:xfrm>
            <a:off x="3158192" y="8918092"/>
            <a:ext cx="5616625" cy="437085"/>
          </a:xfrm>
          <a:prstGeom prst="rect">
            <a:avLst/>
          </a:prstGeom>
        </p:spPr>
        <p:txBody>
          <a:bodyPr lIns="0" tIns="0" rIns="0" bIns="0" rtlCol="0" anchor="t">
            <a:spAutoFit/>
          </a:bodyPr>
          <a:lstStyle/>
          <a:p>
            <a:pPr algn="ctr">
              <a:lnSpc>
                <a:spcPts val="3343"/>
              </a:lnSpc>
              <a:spcBef>
                <a:spcPct val="0"/>
              </a:spcBef>
            </a:pPr>
            <a:r>
              <a:rPr lang="en-US" sz="3154">
                <a:solidFill>
                  <a:srgbClr val="000000"/>
                </a:solidFill>
                <a:latin typeface="Lulu Font TH"/>
                <a:ea typeface="Lulu Font TH"/>
                <a:cs typeface="Lulu Font TH"/>
                <a:sym typeface="Lulu Font TH"/>
              </a:rPr>
              <a:t>15 MINUTE LONG-TAIL BOAY RIDE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4064" y="2569250"/>
            <a:ext cx="4432758" cy="5783343"/>
          </a:xfrm>
          <a:custGeom>
            <a:avLst/>
            <a:gdLst/>
            <a:ahLst/>
            <a:cxnLst/>
            <a:rect l="l" t="t" r="r" b="b"/>
            <a:pathLst>
              <a:path w="4432758" h="5783343">
                <a:moveTo>
                  <a:pt x="0" y="0"/>
                </a:moveTo>
                <a:lnTo>
                  <a:pt x="4432757" y="0"/>
                </a:lnTo>
                <a:lnTo>
                  <a:pt x="4432757" y="5783343"/>
                </a:lnTo>
                <a:lnTo>
                  <a:pt x="0" y="5783343"/>
                </a:lnTo>
                <a:lnTo>
                  <a:pt x="0" y="0"/>
                </a:lnTo>
                <a:close/>
              </a:path>
            </a:pathLst>
          </a:custGeom>
          <a:blipFill>
            <a:blip r:embed="rId2"/>
            <a:stretch>
              <a:fillRect t="-3074" r="-3867" b="-3074"/>
            </a:stretch>
          </a:blipFill>
        </p:spPr>
        <p:txBody>
          <a:bodyPr/>
          <a:lstStyle/>
          <a:p>
            <a:endParaRPr lang="en-US"/>
          </a:p>
        </p:txBody>
      </p:sp>
      <p:sp>
        <p:nvSpPr>
          <p:cNvPr id="3" name="Freeform 3"/>
          <p:cNvSpPr/>
          <p:nvPr/>
        </p:nvSpPr>
        <p:spPr>
          <a:xfrm>
            <a:off x="9063169" y="2569250"/>
            <a:ext cx="4415017" cy="5783343"/>
          </a:xfrm>
          <a:custGeom>
            <a:avLst/>
            <a:gdLst/>
            <a:ahLst/>
            <a:cxnLst/>
            <a:rect l="l" t="t" r="r" b="b"/>
            <a:pathLst>
              <a:path w="4415017" h="5783343">
                <a:moveTo>
                  <a:pt x="0" y="0"/>
                </a:moveTo>
                <a:lnTo>
                  <a:pt x="4415017" y="0"/>
                </a:lnTo>
                <a:lnTo>
                  <a:pt x="4415017" y="5783343"/>
                </a:lnTo>
                <a:lnTo>
                  <a:pt x="0" y="5783343"/>
                </a:lnTo>
                <a:lnTo>
                  <a:pt x="0" y="0"/>
                </a:lnTo>
                <a:close/>
              </a:path>
            </a:pathLst>
          </a:custGeom>
          <a:blipFill>
            <a:blip r:embed="rId3"/>
            <a:stretch>
              <a:fillRect b="-1786"/>
            </a:stretch>
          </a:blipFill>
        </p:spPr>
        <p:txBody>
          <a:bodyPr/>
          <a:lstStyle/>
          <a:p>
            <a:endParaRPr lang="en-US"/>
          </a:p>
        </p:txBody>
      </p:sp>
      <p:sp>
        <p:nvSpPr>
          <p:cNvPr id="4" name="Freeform 4"/>
          <p:cNvSpPr/>
          <p:nvPr/>
        </p:nvSpPr>
        <p:spPr>
          <a:xfrm>
            <a:off x="13647658" y="2569250"/>
            <a:ext cx="4337508" cy="5783343"/>
          </a:xfrm>
          <a:custGeom>
            <a:avLst/>
            <a:gdLst/>
            <a:ahLst/>
            <a:cxnLst/>
            <a:rect l="l" t="t" r="r" b="b"/>
            <a:pathLst>
              <a:path w="4337508" h="5783343">
                <a:moveTo>
                  <a:pt x="0" y="0"/>
                </a:moveTo>
                <a:lnTo>
                  <a:pt x="4337507" y="0"/>
                </a:lnTo>
                <a:lnTo>
                  <a:pt x="4337507" y="5783343"/>
                </a:lnTo>
                <a:lnTo>
                  <a:pt x="0" y="5783343"/>
                </a:lnTo>
                <a:lnTo>
                  <a:pt x="0" y="0"/>
                </a:lnTo>
                <a:close/>
              </a:path>
            </a:pathLst>
          </a:custGeom>
          <a:blipFill>
            <a:blip r:embed="rId4"/>
            <a:stretch>
              <a:fillRect/>
            </a:stretch>
          </a:blipFill>
        </p:spPr>
        <p:txBody>
          <a:bodyPr/>
          <a:lstStyle/>
          <a:p>
            <a:endParaRPr lang="en-US"/>
          </a:p>
        </p:txBody>
      </p:sp>
      <p:sp>
        <p:nvSpPr>
          <p:cNvPr id="5" name="Freeform 5"/>
          <p:cNvSpPr/>
          <p:nvPr/>
        </p:nvSpPr>
        <p:spPr>
          <a:xfrm>
            <a:off x="4608271" y="2569250"/>
            <a:ext cx="4283448" cy="5783343"/>
          </a:xfrm>
          <a:custGeom>
            <a:avLst/>
            <a:gdLst/>
            <a:ahLst/>
            <a:cxnLst/>
            <a:rect l="l" t="t" r="r" b="b"/>
            <a:pathLst>
              <a:path w="4283448" h="5783343">
                <a:moveTo>
                  <a:pt x="0" y="0"/>
                </a:moveTo>
                <a:lnTo>
                  <a:pt x="4283448" y="0"/>
                </a:lnTo>
                <a:lnTo>
                  <a:pt x="4283448" y="5783343"/>
                </a:lnTo>
                <a:lnTo>
                  <a:pt x="0" y="5783343"/>
                </a:lnTo>
                <a:lnTo>
                  <a:pt x="0" y="0"/>
                </a:lnTo>
                <a:close/>
              </a:path>
            </a:pathLst>
          </a:custGeom>
          <a:blipFill>
            <a:blip r:embed="rId5"/>
            <a:stretch>
              <a:fillRect l="-19151" t="-11700" b="-5966"/>
            </a:stretch>
          </a:blipFill>
        </p:spPr>
        <p:txBody>
          <a:bodyPr/>
          <a:lstStyle/>
          <a:p>
            <a:endParaRPr lang="en-US"/>
          </a:p>
        </p:txBody>
      </p:sp>
      <p:sp>
        <p:nvSpPr>
          <p:cNvPr id="6" name="TextBox 6"/>
          <p:cNvSpPr txBox="1"/>
          <p:nvPr/>
        </p:nvSpPr>
        <p:spPr>
          <a:xfrm>
            <a:off x="1028700" y="1085850"/>
            <a:ext cx="16392261" cy="1709940"/>
          </a:xfrm>
          <a:prstGeom prst="rect">
            <a:avLst/>
          </a:prstGeom>
        </p:spPr>
        <p:txBody>
          <a:bodyPr lIns="0" tIns="0" rIns="0" bIns="0" rtlCol="0" anchor="t">
            <a:spAutoFit/>
          </a:bodyPr>
          <a:lstStyle/>
          <a:p>
            <a:pPr algn="ctr">
              <a:lnSpc>
                <a:spcPts val="4759"/>
              </a:lnSpc>
            </a:pPr>
            <a:r>
              <a:rPr lang="en-US" sz="4490">
                <a:solidFill>
                  <a:srgbClr val="000000"/>
                </a:solidFill>
                <a:latin typeface="Lulu Font TH"/>
                <a:ea typeface="Lulu Font TH"/>
                <a:cs typeface="Lulu Font TH"/>
                <a:sym typeface="Lulu Font TH"/>
              </a:rPr>
              <a:t>DAY 6- KRABI- EVENING- THAI CHARM COOKING SCHOOL </a:t>
            </a:r>
          </a:p>
          <a:p>
            <a:pPr algn="ctr">
              <a:lnSpc>
                <a:spcPts val="8325"/>
              </a:lnSpc>
              <a:spcBef>
                <a:spcPct val="0"/>
              </a:spcBef>
            </a:pPr>
            <a:endParaRPr lang="en-US" sz="4490">
              <a:solidFill>
                <a:srgbClr val="000000"/>
              </a:solidFill>
              <a:latin typeface="Lulu Font TH"/>
              <a:ea typeface="Lulu Font TH"/>
              <a:cs typeface="Lulu Font TH"/>
              <a:sym typeface="Lulu Font TH"/>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EF9F2"/>
        </a:solidFill>
        <a:effectLst/>
      </p:bgPr>
    </p:bg>
    <p:spTree>
      <p:nvGrpSpPr>
        <p:cNvPr id="1" name=""/>
        <p:cNvGrpSpPr/>
        <p:nvPr/>
      </p:nvGrpSpPr>
      <p:grpSpPr>
        <a:xfrm>
          <a:off x="0" y="0"/>
          <a:ext cx="0" cy="0"/>
          <a:chOff x="0" y="0"/>
          <a:chExt cx="0" cy="0"/>
        </a:xfrm>
      </p:grpSpPr>
      <p:grpSp>
        <p:nvGrpSpPr>
          <p:cNvPr id="2" name="Group 2"/>
          <p:cNvGrpSpPr/>
          <p:nvPr/>
        </p:nvGrpSpPr>
        <p:grpSpPr>
          <a:xfrm>
            <a:off x="12172950" y="0"/>
            <a:ext cx="6115050" cy="10287000"/>
            <a:chOff x="0" y="0"/>
            <a:chExt cx="947381" cy="1593725"/>
          </a:xfrm>
        </p:grpSpPr>
        <p:sp>
          <p:nvSpPr>
            <p:cNvPr id="3" name="Freeform 3"/>
            <p:cNvSpPr/>
            <p:nvPr/>
          </p:nvSpPr>
          <p:spPr>
            <a:xfrm>
              <a:off x="0" y="0"/>
              <a:ext cx="947381" cy="1593725"/>
            </a:xfrm>
            <a:custGeom>
              <a:avLst/>
              <a:gdLst/>
              <a:ahLst/>
              <a:cxnLst/>
              <a:rect l="l" t="t" r="r" b="b"/>
              <a:pathLst>
                <a:path w="947381" h="1593725">
                  <a:moveTo>
                    <a:pt x="0" y="0"/>
                  </a:moveTo>
                  <a:lnTo>
                    <a:pt x="947381" y="0"/>
                  </a:lnTo>
                  <a:lnTo>
                    <a:pt x="947381" y="1593725"/>
                  </a:lnTo>
                  <a:lnTo>
                    <a:pt x="0" y="1593725"/>
                  </a:lnTo>
                  <a:close/>
                </a:path>
              </a:pathLst>
            </a:custGeom>
            <a:blipFill>
              <a:blip r:embed="rId2"/>
              <a:stretch>
                <a:fillRect t="-58" b="-58"/>
              </a:stretch>
            </a:blipFill>
          </p:spPr>
          <p:txBody>
            <a:bodyPr/>
            <a:lstStyle/>
            <a:p>
              <a:endParaRPr lang="en-US"/>
            </a:p>
          </p:txBody>
        </p:sp>
      </p:grpSp>
      <p:grpSp>
        <p:nvGrpSpPr>
          <p:cNvPr id="4" name="Group 4"/>
          <p:cNvGrpSpPr/>
          <p:nvPr/>
        </p:nvGrpSpPr>
        <p:grpSpPr>
          <a:xfrm>
            <a:off x="784476" y="1962368"/>
            <a:ext cx="10941027" cy="5575815"/>
            <a:chOff x="0" y="0"/>
            <a:chExt cx="14588036" cy="7434420"/>
          </a:xfrm>
        </p:grpSpPr>
        <p:sp>
          <p:nvSpPr>
            <p:cNvPr id="5" name="TextBox 5"/>
            <p:cNvSpPr txBox="1"/>
            <p:nvPr/>
          </p:nvSpPr>
          <p:spPr>
            <a:xfrm>
              <a:off x="0" y="3710989"/>
              <a:ext cx="14588036" cy="725153"/>
            </a:xfrm>
            <a:prstGeom prst="rect">
              <a:avLst/>
            </a:prstGeom>
          </p:spPr>
          <p:txBody>
            <a:bodyPr lIns="0" tIns="0" rIns="0" bIns="0" rtlCol="0" anchor="t">
              <a:spAutoFit/>
            </a:bodyPr>
            <a:lstStyle/>
            <a:p>
              <a:pPr marL="0" lvl="0" indent="0" algn="l">
                <a:lnSpc>
                  <a:spcPts val="4549"/>
                </a:lnSpc>
                <a:spcBef>
                  <a:spcPct val="0"/>
                </a:spcBef>
              </a:pPr>
              <a:r>
                <a:rPr lang="en-US" sz="3249">
                  <a:solidFill>
                    <a:srgbClr val="666666"/>
                  </a:solidFill>
                  <a:latin typeface="Lulu Font TH"/>
                  <a:ea typeface="Lulu Font TH"/>
                  <a:cs typeface="Lulu Font TH"/>
                  <a:sym typeface="Lulu Font TH"/>
                </a:rPr>
                <a:t>EXPLORING NATURE'S BEAUTY</a:t>
              </a:r>
            </a:p>
          </p:txBody>
        </p:sp>
        <p:sp>
          <p:nvSpPr>
            <p:cNvPr id="6" name="TextBox 6"/>
            <p:cNvSpPr txBox="1"/>
            <p:nvPr/>
          </p:nvSpPr>
          <p:spPr>
            <a:xfrm>
              <a:off x="0" y="5172185"/>
              <a:ext cx="14588036" cy="2262234"/>
            </a:xfrm>
            <a:prstGeom prst="rect">
              <a:avLst/>
            </a:prstGeom>
          </p:spPr>
          <p:txBody>
            <a:bodyPr lIns="0" tIns="0" rIns="0" bIns="0" rtlCol="0" anchor="t">
              <a:spAutoFit/>
            </a:bodyPr>
            <a:lstStyle/>
            <a:p>
              <a:pPr marL="0" lvl="0" indent="0" algn="l">
                <a:lnSpc>
                  <a:spcPts val="4549"/>
                </a:lnSpc>
                <a:spcBef>
                  <a:spcPct val="0"/>
                </a:spcBef>
              </a:pPr>
              <a:r>
                <a:rPr lang="en-US" sz="3249">
                  <a:solidFill>
                    <a:srgbClr val="222222"/>
                  </a:solidFill>
                  <a:latin typeface="Lulu Font TH"/>
                  <a:ea typeface="Lulu Font TH"/>
                  <a:cs typeface="Lulu Font TH"/>
                  <a:sym typeface="Lulu Font TH"/>
                </a:rPr>
                <a:t>Upon arrival at Elephant Hills, you will be immersed in lush jungles, ready for exciting wildlife exploration and unforgettable experiences.</a:t>
              </a:r>
            </a:p>
          </p:txBody>
        </p:sp>
        <p:sp>
          <p:nvSpPr>
            <p:cNvPr id="7" name="TextBox 7"/>
            <p:cNvSpPr txBox="1"/>
            <p:nvPr/>
          </p:nvSpPr>
          <p:spPr>
            <a:xfrm>
              <a:off x="0" y="0"/>
              <a:ext cx="14588036" cy="3159555"/>
            </a:xfrm>
            <a:prstGeom prst="rect">
              <a:avLst/>
            </a:prstGeom>
          </p:spPr>
          <p:txBody>
            <a:bodyPr lIns="0" tIns="0" rIns="0" bIns="0" rtlCol="0" anchor="t">
              <a:spAutoFit/>
            </a:bodyPr>
            <a:lstStyle/>
            <a:p>
              <a:pPr marL="0" lvl="0" indent="0" algn="l">
                <a:lnSpc>
                  <a:spcPts val="9413"/>
                </a:lnSpc>
              </a:pPr>
              <a:r>
                <a:rPr lang="en-US" sz="7844" spc="-156">
                  <a:solidFill>
                    <a:srgbClr val="222222"/>
                  </a:solidFill>
                  <a:latin typeface="Lulu Font TH"/>
                  <a:ea typeface="Lulu Font TH"/>
                  <a:cs typeface="Lulu Font TH"/>
                  <a:sym typeface="Lulu Font TH"/>
                </a:rPr>
                <a:t>Arrival at Elephant Hills: Jungle Adventures</a:t>
              </a:r>
            </a:p>
          </p:txBody>
        </p:sp>
      </p:gr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1028700" y="2609532"/>
            <a:ext cx="5172582" cy="6356958"/>
          </a:xfrm>
          <a:custGeom>
            <a:avLst/>
            <a:gdLst/>
            <a:ahLst/>
            <a:cxnLst/>
            <a:rect l="l" t="t" r="r" b="b"/>
            <a:pathLst>
              <a:path w="5172582" h="6356958">
                <a:moveTo>
                  <a:pt x="0" y="0"/>
                </a:moveTo>
                <a:lnTo>
                  <a:pt x="5172582" y="0"/>
                </a:lnTo>
                <a:lnTo>
                  <a:pt x="5172582" y="6356958"/>
                </a:lnTo>
                <a:lnTo>
                  <a:pt x="0" y="6356958"/>
                </a:lnTo>
                <a:lnTo>
                  <a:pt x="0" y="0"/>
                </a:lnTo>
                <a:close/>
              </a:path>
            </a:pathLst>
          </a:custGeom>
          <a:blipFill>
            <a:blip r:embed="rId2"/>
            <a:stretch>
              <a:fillRect t="-4245" b="-4245"/>
            </a:stretch>
          </a:blipFill>
        </p:spPr>
        <p:txBody>
          <a:bodyPr/>
          <a:lstStyle/>
          <a:p>
            <a:endParaRPr lang="en-US"/>
          </a:p>
        </p:txBody>
      </p:sp>
      <p:sp>
        <p:nvSpPr>
          <p:cNvPr id="3" name="Freeform 3"/>
          <p:cNvSpPr/>
          <p:nvPr/>
        </p:nvSpPr>
        <p:spPr>
          <a:xfrm>
            <a:off x="6439407" y="2609532"/>
            <a:ext cx="4767719" cy="6356958"/>
          </a:xfrm>
          <a:custGeom>
            <a:avLst/>
            <a:gdLst/>
            <a:ahLst/>
            <a:cxnLst/>
            <a:rect l="l" t="t" r="r" b="b"/>
            <a:pathLst>
              <a:path w="4767719" h="6356958">
                <a:moveTo>
                  <a:pt x="0" y="0"/>
                </a:moveTo>
                <a:lnTo>
                  <a:pt x="4767719" y="0"/>
                </a:lnTo>
                <a:lnTo>
                  <a:pt x="4767719" y="6356958"/>
                </a:lnTo>
                <a:lnTo>
                  <a:pt x="0" y="6356958"/>
                </a:lnTo>
                <a:lnTo>
                  <a:pt x="0" y="0"/>
                </a:lnTo>
                <a:close/>
              </a:path>
            </a:pathLst>
          </a:custGeom>
          <a:blipFill>
            <a:blip r:embed="rId3"/>
            <a:stretch>
              <a:fillRect/>
            </a:stretch>
          </a:blipFill>
        </p:spPr>
        <p:txBody>
          <a:bodyPr/>
          <a:lstStyle/>
          <a:p>
            <a:endParaRPr lang="en-US"/>
          </a:p>
        </p:txBody>
      </p:sp>
      <p:sp>
        <p:nvSpPr>
          <p:cNvPr id="4" name="Freeform 4"/>
          <p:cNvSpPr/>
          <p:nvPr/>
        </p:nvSpPr>
        <p:spPr>
          <a:xfrm>
            <a:off x="11449846" y="2609532"/>
            <a:ext cx="5349256" cy="6356958"/>
          </a:xfrm>
          <a:custGeom>
            <a:avLst/>
            <a:gdLst/>
            <a:ahLst/>
            <a:cxnLst/>
            <a:rect l="l" t="t" r="r" b="b"/>
            <a:pathLst>
              <a:path w="5349256" h="6356958">
                <a:moveTo>
                  <a:pt x="0" y="0"/>
                </a:moveTo>
                <a:lnTo>
                  <a:pt x="5349256" y="0"/>
                </a:lnTo>
                <a:lnTo>
                  <a:pt x="5349256" y="6356958"/>
                </a:lnTo>
                <a:lnTo>
                  <a:pt x="0" y="6356958"/>
                </a:lnTo>
                <a:lnTo>
                  <a:pt x="0" y="0"/>
                </a:lnTo>
                <a:close/>
              </a:path>
            </a:pathLst>
          </a:custGeom>
          <a:blipFill>
            <a:blip r:embed="rId4"/>
            <a:stretch>
              <a:fillRect t="-8153" b="-4043"/>
            </a:stretch>
          </a:blipFill>
        </p:spPr>
        <p:txBody>
          <a:bodyPr/>
          <a:lstStyle/>
          <a:p>
            <a:endParaRPr lang="en-US"/>
          </a:p>
        </p:txBody>
      </p:sp>
      <p:sp>
        <p:nvSpPr>
          <p:cNvPr id="5" name="TextBox 5"/>
          <p:cNvSpPr txBox="1"/>
          <p:nvPr/>
        </p:nvSpPr>
        <p:spPr>
          <a:xfrm>
            <a:off x="841623" y="729902"/>
            <a:ext cx="16230600" cy="2528401"/>
          </a:xfrm>
          <a:prstGeom prst="rect">
            <a:avLst/>
          </a:prstGeom>
        </p:spPr>
        <p:txBody>
          <a:bodyPr lIns="0" tIns="0" rIns="0" bIns="0" rtlCol="0" anchor="t">
            <a:spAutoFit/>
          </a:bodyPr>
          <a:lstStyle/>
          <a:p>
            <a:pPr algn="ctr">
              <a:lnSpc>
                <a:spcPts val="4759"/>
              </a:lnSpc>
            </a:pPr>
            <a:r>
              <a:rPr lang="en-US" sz="4490">
                <a:solidFill>
                  <a:srgbClr val="000000"/>
                </a:solidFill>
                <a:latin typeface="Lulu Font TH"/>
                <a:ea typeface="Lulu Font TH"/>
                <a:cs typeface="Lulu Font TH"/>
                <a:sym typeface="Lulu Font TH"/>
              </a:rPr>
              <a:t>DAY 7- KRABI-ELEPHANT HILLS </a:t>
            </a:r>
          </a:p>
          <a:p>
            <a:pPr algn="ctr">
              <a:lnSpc>
                <a:spcPts val="6669"/>
              </a:lnSpc>
            </a:pPr>
            <a:endParaRPr lang="en-US" sz="4490">
              <a:solidFill>
                <a:srgbClr val="000000"/>
              </a:solidFill>
              <a:latin typeface="Lulu Font TH"/>
              <a:ea typeface="Lulu Font TH"/>
              <a:cs typeface="Lulu Font TH"/>
              <a:sym typeface="Lulu Font TH"/>
            </a:endParaRPr>
          </a:p>
          <a:p>
            <a:pPr algn="ctr">
              <a:lnSpc>
                <a:spcPts val="8243"/>
              </a:lnSpc>
              <a:spcBef>
                <a:spcPct val="0"/>
              </a:spcBef>
            </a:pPr>
            <a:endParaRPr lang="en-US" sz="4490">
              <a:solidFill>
                <a:srgbClr val="000000"/>
              </a:solidFill>
              <a:latin typeface="Lulu Font TH"/>
              <a:ea typeface="Lulu Font TH"/>
              <a:cs typeface="Lulu Font TH"/>
              <a:sym typeface="Lulu Font TH"/>
            </a:endParaRPr>
          </a:p>
        </p:txBody>
      </p:sp>
      <p:sp>
        <p:nvSpPr>
          <p:cNvPr id="6" name="TextBox 6"/>
          <p:cNvSpPr txBox="1"/>
          <p:nvPr/>
        </p:nvSpPr>
        <p:spPr>
          <a:xfrm>
            <a:off x="841623" y="1738969"/>
            <a:ext cx="6266557" cy="907288"/>
          </a:xfrm>
          <a:prstGeom prst="rect">
            <a:avLst/>
          </a:prstGeom>
        </p:spPr>
        <p:txBody>
          <a:bodyPr lIns="0" tIns="0" rIns="0" bIns="0" rtlCol="0" anchor="t">
            <a:spAutoFit/>
          </a:bodyPr>
          <a:lstStyle/>
          <a:p>
            <a:pPr algn="ctr">
              <a:lnSpc>
                <a:spcPts val="3550"/>
              </a:lnSpc>
            </a:pPr>
            <a:r>
              <a:rPr lang="en-US" sz="3349">
                <a:solidFill>
                  <a:srgbClr val="000000"/>
                </a:solidFill>
                <a:latin typeface="Lulu Font TH"/>
                <a:ea typeface="Lulu Font TH"/>
                <a:cs typeface="Lulu Font TH"/>
                <a:sym typeface="Lulu Font TH"/>
              </a:rPr>
              <a:t>ELEPHANT FEEDING &amp; INTERACTION</a:t>
            </a:r>
          </a:p>
          <a:p>
            <a:pPr algn="ctr">
              <a:lnSpc>
                <a:spcPts val="3550"/>
              </a:lnSpc>
              <a:spcBef>
                <a:spcPct val="0"/>
              </a:spcBef>
            </a:pPr>
            <a:endParaRPr lang="en-US" sz="3349">
              <a:solidFill>
                <a:srgbClr val="000000"/>
              </a:solidFill>
              <a:latin typeface="Lulu Font TH"/>
              <a:ea typeface="Lulu Font TH"/>
              <a:cs typeface="Lulu Font TH"/>
              <a:sym typeface="Lulu Font TH"/>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EF9F2"/>
        </a:solidFill>
        <a:effectLst/>
      </p:bgPr>
    </p:bg>
    <p:spTree>
      <p:nvGrpSpPr>
        <p:cNvPr id="1" name=""/>
        <p:cNvGrpSpPr/>
        <p:nvPr/>
      </p:nvGrpSpPr>
      <p:grpSpPr>
        <a:xfrm>
          <a:off x="0" y="0"/>
          <a:ext cx="0" cy="0"/>
          <a:chOff x="0" y="0"/>
          <a:chExt cx="0" cy="0"/>
        </a:xfrm>
      </p:grpSpPr>
      <p:sp>
        <p:nvSpPr>
          <p:cNvPr id="2" name="TextBox 2"/>
          <p:cNvSpPr txBox="1"/>
          <p:nvPr/>
        </p:nvSpPr>
        <p:spPr>
          <a:xfrm>
            <a:off x="-868425" y="500062"/>
            <a:ext cx="14077950" cy="1057275"/>
          </a:xfrm>
          <a:prstGeom prst="rect">
            <a:avLst/>
          </a:prstGeom>
        </p:spPr>
        <p:txBody>
          <a:bodyPr lIns="0" tIns="0" rIns="0" bIns="0" rtlCol="0" anchor="t">
            <a:spAutoFit/>
          </a:bodyPr>
          <a:lstStyle/>
          <a:p>
            <a:pPr marL="0" lvl="0" indent="0" algn="ctr">
              <a:lnSpc>
                <a:spcPts val="8399"/>
              </a:lnSpc>
            </a:pPr>
            <a:r>
              <a:rPr lang="en-US" sz="6999" spc="-139">
                <a:solidFill>
                  <a:srgbClr val="000000"/>
                </a:solidFill>
                <a:latin typeface="Lulu Font TH"/>
                <a:ea typeface="Lulu Font TH"/>
                <a:cs typeface="Lulu Font TH"/>
                <a:sym typeface="Lulu Font TH"/>
              </a:rPr>
              <a:t>Elephant Interaction Activities</a:t>
            </a:r>
          </a:p>
        </p:txBody>
      </p:sp>
      <p:grpSp>
        <p:nvGrpSpPr>
          <p:cNvPr id="3" name="Group 3"/>
          <p:cNvGrpSpPr/>
          <p:nvPr/>
        </p:nvGrpSpPr>
        <p:grpSpPr>
          <a:xfrm>
            <a:off x="722250" y="2229020"/>
            <a:ext cx="5597246" cy="3346620"/>
            <a:chOff x="0" y="0"/>
            <a:chExt cx="7462995" cy="4462160"/>
          </a:xfrm>
        </p:grpSpPr>
        <p:sp>
          <p:nvSpPr>
            <p:cNvPr id="4" name="TextBox 4"/>
            <p:cNvSpPr txBox="1"/>
            <p:nvPr/>
          </p:nvSpPr>
          <p:spPr>
            <a:xfrm>
              <a:off x="0" y="-47625"/>
              <a:ext cx="7462995" cy="606045"/>
            </a:xfrm>
            <a:prstGeom prst="rect">
              <a:avLst/>
            </a:prstGeom>
          </p:spPr>
          <p:txBody>
            <a:bodyPr lIns="0" tIns="0" rIns="0" bIns="0" rtlCol="0" anchor="t">
              <a:spAutoFit/>
            </a:bodyPr>
            <a:lstStyle/>
            <a:p>
              <a:pPr marL="0" lvl="0" indent="0" algn="ctr">
                <a:lnSpc>
                  <a:spcPts val="3883"/>
                </a:lnSpc>
                <a:spcBef>
                  <a:spcPct val="0"/>
                </a:spcBef>
              </a:pPr>
              <a:r>
                <a:rPr lang="en-US" sz="2773">
                  <a:solidFill>
                    <a:srgbClr val="666666"/>
                  </a:solidFill>
                  <a:latin typeface="Lulu Font TH"/>
                  <a:ea typeface="Lulu Font TH"/>
                  <a:cs typeface="Lulu Font TH"/>
                  <a:sym typeface="Lulu Font TH"/>
                </a:rPr>
                <a:t>FEEDING</a:t>
              </a:r>
            </a:p>
          </p:txBody>
        </p:sp>
        <p:sp>
          <p:nvSpPr>
            <p:cNvPr id="5" name="TextBox 5"/>
            <p:cNvSpPr txBox="1"/>
            <p:nvPr/>
          </p:nvSpPr>
          <p:spPr>
            <a:xfrm>
              <a:off x="0" y="1246675"/>
              <a:ext cx="7462995" cy="3215484"/>
            </a:xfrm>
            <a:prstGeom prst="rect">
              <a:avLst/>
            </a:prstGeom>
          </p:spPr>
          <p:txBody>
            <a:bodyPr lIns="0" tIns="0" rIns="0" bIns="0" rtlCol="0" anchor="t">
              <a:spAutoFit/>
            </a:bodyPr>
            <a:lstStyle/>
            <a:p>
              <a:pPr marL="0" lvl="0" indent="0" algn="ctr">
                <a:lnSpc>
                  <a:spcPts val="3883"/>
                </a:lnSpc>
                <a:spcBef>
                  <a:spcPct val="0"/>
                </a:spcBef>
              </a:pPr>
              <a:r>
                <a:rPr lang="en-US" sz="2773">
                  <a:solidFill>
                    <a:srgbClr val="222222"/>
                  </a:solidFill>
                  <a:latin typeface="Lulu Font TH"/>
                  <a:ea typeface="Lulu Font TH"/>
                  <a:cs typeface="Lulu Font TH"/>
                  <a:sym typeface="Lulu Font TH"/>
                </a:rPr>
                <a:t>Visitors can enjoy the unique experience of feeding elephants fresh fruits, promoting a bond while contributing to their wellbeing and care.</a:t>
              </a:r>
            </a:p>
          </p:txBody>
        </p:sp>
      </p:grpSp>
      <p:grpSp>
        <p:nvGrpSpPr>
          <p:cNvPr id="6" name="Group 6"/>
          <p:cNvGrpSpPr/>
          <p:nvPr/>
        </p:nvGrpSpPr>
        <p:grpSpPr>
          <a:xfrm>
            <a:off x="5933638" y="5575640"/>
            <a:ext cx="5591032" cy="3831631"/>
            <a:chOff x="0" y="0"/>
            <a:chExt cx="7454709" cy="5108841"/>
          </a:xfrm>
        </p:grpSpPr>
        <p:sp>
          <p:nvSpPr>
            <p:cNvPr id="7" name="TextBox 7"/>
            <p:cNvSpPr txBox="1"/>
            <p:nvPr/>
          </p:nvSpPr>
          <p:spPr>
            <a:xfrm>
              <a:off x="0" y="-47625"/>
              <a:ext cx="7454709" cy="605425"/>
            </a:xfrm>
            <a:prstGeom prst="rect">
              <a:avLst/>
            </a:prstGeom>
          </p:spPr>
          <p:txBody>
            <a:bodyPr lIns="0" tIns="0" rIns="0" bIns="0" rtlCol="0" anchor="t">
              <a:spAutoFit/>
            </a:bodyPr>
            <a:lstStyle/>
            <a:p>
              <a:pPr marL="0" lvl="0" indent="0" algn="ctr">
                <a:lnSpc>
                  <a:spcPts val="3879"/>
                </a:lnSpc>
                <a:spcBef>
                  <a:spcPct val="0"/>
                </a:spcBef>
              </a:pPr>
              <a:r>
                <a:rPr lang="en-US" sz="2770">
                  <a:solidFill>
                    <a:srgbClr val="666666"/>
                  </a:solidFill>
                  <a:latin typeface="Lulu Font TH"/>
                  <a:ea typeface="Lulu Font TH"/>
                  <a:cs typeface="Lulu Font TH"/>
                  <a:sym typeface="Lulu Font TH"/>
                </a:rPr>
                <a:t>OBSERVING</a:t>
              </a:r>
            </a:p>
          </p:txBody>
        </p:sp>
        <p:sp>
          <p:nvSpPr>
            <p:cNvPr id="8" name="TextBox 8"/>
            <p:cNvSpPr txBox="1"/>
            <p:nvPr/>
          </p:nvSpPr>
          <p:spPr>
            <a:xfrm>
              <a:off x="0" y="1245238"/>
              <a:ext cx="7454709" cy="3863602"/>
            </a:xfrm>
            <a:prstGeom prst="rect">
              <a:avLst/>
            </a:prstGeom>
          </p:spPr>
          <p:txBody>
            <a:bodyPr lIns="0" tIns="0" rIns="0" bIns="0" rtlCol="0" anchor="t">
              <a:spAutoFit/>
            </a:bodyPr>
            <a:lstStyle/>
            <a:p>
              <a:pPr marL="0" lvl="0" indent="0" algn="ctr">
                <a:lnSpc>
                  <a:spcPts val="3879"/>
                </a:lnSpc>
                <a:spcBef>
                  <a:spcPct val="0"/>
                </a:spcBef>
              </a:pPr>
              <a:r>
                <a:rPr lang="en-US" sz="2770">
                  <a:solidFill>
                    <a:srgbClr val="222222"/>
                  </a:solidFill>
                  <a:latin typeface="Lulu Font TH"/>
                  <a:ea typeface="Lulu Font TH"/>
                  <a:cs typeface="Lulu Font TH"/>
                  <a:sym typeface="Lulu Font TH"/>
                </a:rPr>
                <a:t>Guests can engage in observing elephants in their natural habitat, learning about their behaviors and social interactions through guided experiences that enhance understanding.</a:t>
              </a:r>
            </a:p>
          </p:txBody>
        </p:sp>
      </p:grpSp>
      <p:grpSp>
        <p:nvGrpSpPr>
          <p:cNvPr id="9" name="Group 9"/>
          <p:cNvGrpSpPr/>
          <p:nvPr/>
        </p:nvGrpSpPr>
        <p:grpSpPr>
          <a:xfrm>
            <a:off x="12183935" y="0"/>
            <a:ext cx="6115050" cy="10287000"/>
            <a:chOff x="0" y="0"/>
            <a:chExt cx="947381" cy="1593725"/>
          </a:xfrm>
        </p:grpSpPr>
        <p:sp>
          <p:nvSpPr>
            <p:cNvPr id="10" name="Freeform 10"/>
            <p:cNvSpPr/>
            <p:nvPr/>
          </p:nvSpPr>
          <p:spPr>
            <a:xfrm>
              <a:off x="0" y="0"/>
              <a:ext cx="947381" cy="1593725"/>
            </a:xfrm>
            <a:custGeom>
              <a:avLst/>
              <a:gdLst/>
              <a:ahLst/>
              <a:cxnLst/>
              <a:rect l="l" t="t" r="r" b="b"/>
              <a:pathLst>
                <a:path w="947381" h="1593725">
                  <a:moveTo>
                    <a:pt x="0" y="0"/>
                  </a:moveTo>
                  <a:lnTo>
                    <a:pt x="947381" y="0"/>
                  </a:lnTo>
                  <a:lnTo>
                    <a:pt x="947381" y="1593725"/>
                  </a:lnTo>
                  <a:lnTo>
                    <a:pt x="0" y="1593725"/>
                  </a:lnTo>
                  <a:close/>
                </a:path>
              </a:pathLst>
            </a:custGeom>
            <a:blipFill>
              <a:blip r:embed="rId2"/>
              <a:stretch>
                <a:fillRect t="-58" b="-58"/>
              </a:stretch>
            </a:blipFill>
          </p:spPr>
          <p:txBody>
            <a:bodyPr/>
            <a:lstStyle/>
            <a:p>
              <a:endParaRPr lang="en-US"/>
            </a:p>
          </p:txBody>
        </p:sp>
      </p:gr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1028700" y="2850645"/>
            <a:ext cx="4767719" cy="6356958"/>
          </a:xfrm>
          <a:custGeom>
            <a:avLst/>
            <a:gdLst/>
            <a:ahLst/>
            <a:cxnLst/>
            <a:rect l="l" t="t" r="r" b="b"/>
            <a:pathLst>
              <a:path w="4767719" h="6356958">
                <a:moveTo>
                  <a:pt x="0" y="0"/>
                </a:moveTo>
                <a:lnTo>
                  <a:pt x="4767719" y="0"/>
                </a:lnTo>
                <a:lnTo>
                  <a:pt x="4767719" y="6356958"/>
                </a:lnTo>
                <a:lnTo>
                  <a:pt x="0" y="6356958"/>
                </a:lnTo>
                <a:lnTo>
                  <a:pt x="0" y="0"/>
                </a:lnTo>
                <a:close/>
              </a:path>
            </a:pathLst>
          </a:custGeom>
          <a:blipFill>
            <a:blip r:embed="rId2"/>
            <a:stretch>
              <a:fillRect/>
            </a:stretch>
          </a:blipFill>
        </p:spPr>
        <p:txBody>
          <a:bodyPr/>
          <a:lstStyle/>
          <a:p>
            <a:endParaRPr lang="en-US"/>
          </a:p>
        </p:txBody>
      </p:sp>
      <p:sp>
        <p:nvSpPr>
          <p:cNvPr id="3" name="Freeform 3"/>
          <p:cNvSpPr/>
          <p:nvPr/>
        </p:nvSpPr>
        <p:spPr>
          <a:xfrm>
            <a:off x="6162011" y="2850645"/>
            <a:ext cx="5124156" cy="6356958"/>
          </a:xfrm>
          <a:custGeom>
            <a:avLst/>
            <a:gdLst/>
            <a:ahLst/>
            <a:cxnLst/>
            <a:rect l="l" t="t" r="r" b="b"/>
            <a:pathLst>
              <a:path w="5124156" h="6356958">
                <a:moveTo>
                  <a:pt x="0" y="0"/>
                </a:moveTo>
                <a:lnTo>
                  <a:pt x="5124157" y="0"/>
                </a:lnTo>
                <a:lnTo>
                  <a:pt x="5124157" y="6356958"/>
                </a:lnTo>
                <a:lnTo>
                  <a:pt x="0" y="6356958"/>
                </a:lnTo>
                <a:lnTo>
                  <a:pt x="0" y="0"/>
                </a:lnTo>
                <a:close/>
              </a:path>
            </a:pathLst>
          </a:custGeom>
          <a:blipFill>
            <a:blip r:embed="rId3"/>
            <a:stretch>
              <a:fillRect t="-3738" b="-3738"/>
            </a:stretch>
          </a:blipFill>
        </p:spPr>
        <p:txBody>
          <a:bodyPr/>
          <a:lstStyle/>
          <a:p>
            <a:endParaRPr lang="en-US"/>
          </a:p>
        </p:txBody>
      </p:sp>
      <p:sp>
        <p:nvSpPr>
          <p:cNvPr id="4" name="Freeform 4"/>
          <p:cNvSpPr/>
          <p:nvPr/>
        </p:nvSpPr>
        <p:spPr>
          <a:xfrm>
            <a:off x="11648118" y="2850645"/>
            <a:ext cx="5129669" cy="6356958"/>
          </a:xfrm>
          <a:custGeom>
            <a:avLst/>
            <a:gdLst/>
            <a:ahLst/>
            <a:cxnLst/>
            <a:rect l="l" t="t" r="r" b="b"/>
            <a:pathLst>
              <a:path w="5129669" h="6356958">
                <a:moveTo>
                  <a:pt x="0" y="0"/>
                </a:moveTo>
                <a:lnTo>
                  <a:pt x="5129668" y="0"/>
                </a:lnTo>
                <a:lnTo>
                  <a:pt x="5129668" y="6356958"/>
                </a:lnTo>
                <a:lnTo>
                  <a:pt x="0" y="6356958"/>
                </a:lnTo>
                <a:lnTo>
                  <a:pt x="0" y="0"/>
                </a:lnTo>
                <a:close/>
              </a:path>
            </a:pathLst>
          </a:custGeom>
          <a:blipFill>
            <a:blip r:embed="rId4"/>
            <a:stretch>
              <a:fillRect t="-3795" b="-3795"/>
            </a:stretch>
          </a:blipFill>
        </p:spPr>
        <p:txBody>
          <a:bodyPr/>
          <a:lstStyle/>
          <a:p>
            <a:endParaRPr lang="en-US"/>
          </a:p>
        </p:txBody>
      </p:sp>
      <p:sp>
        <p:nvSpPr>
          <p:cNvPr id="5" name="TextBox 5"/>
          <p:cNvSpPr txBox="1"/>
          <p:nvPr/>
        </p:nvSpPr>
        <p:spPr>
          <a:xfrm>
            <a:off x="1028700" y="623845"/>
            <a:ext cx="16230600" cy="2528401"/>
          </a:xfrm>
          <a:prstGeom prst="rect">
            <a:avLst/>
          </a:prstGeom>
        </p:spPr>
        <p:txBody>
          <a:bodyPr lIns="0" tIns="0" rIns="0" bIns="0" rtlCol="0" anchor="t">
            <a:spAutoFit/>
          </a:bodyPr>
          <a:lstStyle/>
          <a:p>
            <a:pPr algn="ctr">
              <a:lnSpc>
                <a:spcPts val="4759"/>
              </a:lnSpc>
            </a:pPr>
            <a:r>
              <a:rPr lang="en-US" sz="4490">
                <a:solidFill>
                  <a:srgbClr val="000000"/>
                </a:solidFill>
                <a:latin typeface="Lulu Font TH"/>
                <a:ea typeface="Lulu Font TH"/>
                <a:cs typeface="Lulu Font TH"/>
                <a:sym typeface="Lulu Font TH"/>
              </a:rPr>
              <a:t>DAY 8- ELEPHANT HILLS</a:t>
            </a:r>
          </a:p>
          <a:p>
            <a:pPr algn="ctr">
              <a:lnSpc>
                <a:spcPts val="6669"/>
              </a:lnSpc>
            </a:pPr>
            <a:endParaRPr lang="en-US" sz="4490">
              <a:solidFill>
                <a:srgbClr val="000000"/>
              </a:solidFill>
              <a:latin typeface="Lulu Font TH"/>
              <a:ea typeface="Lulu Font TH"/>
              <a:cs typeface="Lulu Font TH"/>
              <a:sym typeface="Lulu Font TH"/>
            </a:endParaRPr>
          </a:p>
          <a:p>
            <a:pPr algn="ctr">
              <a:lnSpc>
                <a:spcPts val="8243"/>
              </a:lnSpc>
              <a:spcBef>
                <a:spcPct val="0"/>
              </a:spcBef>
            </a:pPr>
            <a:endParaRPr lang="en-US" sz="4490">
              <a:solidFill>
                <a:srgbClr val="000000"/>
              </a:solidFill>
              <a:latin typeface="Lulu Font TH"/>
              <a:ea typeface="Lulu Font TH"/>
              <a:cs typeface="Lulu Font TH"/>
              <a:sym typeface="Lulu Font TH"/>
            </a:endParaRPr>
          </a:p>
        </p:txBody>
      </p:sp>
      <p:sp>
        <p:nvSpPr>
          <p:cNvPr id="6" name="TextBox 6"/>
          <p:cNvSpPr txBox="1"/>
          <p:nvPr/>
        </p:nvSpPr>
        <p:spPr>
          <a:xfrm>
            <a:off x="1264337" y="2125938"/>
            <a:ext cx="3452217" cy="459613"/>
          </a:xfrm>
          <a:prstGeom prst="rect">
            <a:avLst/>
          </a:prstGeom>
        </p:spPr>
        <p:txBody>
          <a:bodyPr lIns="0" tIns="0" rIns="0" bIns="0" rtlCol="0" anchor="t">
            <a:spAutoFit/>
          </a:bodyPr>
          <a:lstStyle/>
          <a:p>
            <a:pPr algn="ctr">
              <a:lnSpc>
                <a:spcPts val="3551"/>
              </a:lnSpc>
              <a:spcBef>
                <a:spcPct val="0"/>
              </a:spcBef>
            </a:pPr>
            <a:r>
              <a:rPr lang="en-US" sz="3350">
                <a:solidFill>
                  <a:srgbClr val="000000"/>
                </a:solidFill>
                <a:latin typeface="Lulu Font TH"/>
                <a:ea typeface="Lulu Font TH"/>
                <a:cs typeface="Lulu Font TH"/>
                <a:sym typeface="Lulu Font TH"/>
              </a:rPr>
              <a:t>MANGROVE SAFARI</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136226" y="2225073"/>
            <a:ext cx="5631861" cy="7033227"/>
          </a:xfrm>
          <a:custGeom>
            <a:avLst/>
            <a:gdLst/>
            <a:ahLst/>
            <a:cxnLst/>
            <a:rect l="l" t="t" r="r" b="b"/>
            <a:pathLst>
              <a:path w="5631861" h="7033227">
                <a:moveTo>
                  <a:pt x="0" y="0"/>
                </a:moveTo>
                <a:lnTo>
                  <a:pt x="5631862" y="0"/>
                </a:lnTo>
                <a:lnTo>
                  <a:pt x="5631862" y="7033227"/>
                </a:lnTo>
                <a:lnTo>
                  <a:pt x="0" y="7033227"/>
                </a:lnTo>
                <a:lnTo>
                  <a:pt x="0" y="0"/>
                </a:lnTo>
                <a:close/>
              </a:path>
            </a:pathLst>
          </a:custGeom>
          <a:blipFill>
            <a:blip r:embed="rId2"/>
            <a:stretch>
              <a:fillRect t="-6766"/>
            </a:stretch>
          </a:blipFill>
        </p:spPr>
        <p:txBody>
          <a:bodyPr/>
          <a:lstStyle/>
          <a:p>
            <a:endParaRPr lang="en-US"/>
          </a:p>
        </p:txBody>
      </p:sp>
      <p:sp>
        <p:nvSpPr>
          <p:cNvPr id="3" name="Freeform 3"/>
          <p:cNvSpPr/>
          <p:nvPr/>
        </p:nvSpPr>
        <p:spPr>
          <a:xfrm>
            <a:off x="12133303" y="2225073"/>
            <a:ext cx="5448252" cy="7033227"/>
          </a:xfrm>
          <a:custGeom>
            <a:avLst/>
            <a:gdLst/>
            <a:ahLst/>
            <a:cxnLst/>
            <a:rect l="l" t="t" r="r" b="b"/>
            <a:pathLst>
              <a:path w="5448252" h="7033227">
                <a:moveTo>
                  <a:pt x="0" y="0"/>
                </a:moveTo>
                <a:lnTo>
                  <a:pt x="5448253" y="0"/>
                </a:lnTo>
                <a:lnTo>
                  <a:pt x="5448253" y="7033227"/>
                </a:lnTo>
                <a:lnTo>
                  <a:pt x="0" y="7033227"/>
                </a:lnTo>
                <a:lnTo>
                  <a:pt x="0" y="0"/>
                </a:lnTo>
                <a:close/>
              </a:path>
            </a:pathLst>
          </a:custGeom>
          <a:blipFill>
            <a:blip r:embed="rId3"/>
            <a:stretch>
              <a:fillRect l="-2133" t="-2744" b="-2744"/>
            </a:stretch>
          </a:blipFill>
        </p:spPr>
        <p:txBody>
          <a:bodyPr/>
          <a:lstStyle/>
          <a:p>
            <a:endParaRPr lang="en-US"/>
          </a:p>
        </p:txBody>
      </p:sp>
      <p:sp>
        <p:nvSpPr>
          <p:cNvPr id="4" name="Freeform 4"/>
          <p:cNvSpPr/>
          <p:nvPr/>
        </p:nvSpPr>
        <p:spPr>
          <a:xfrm>
            <a:off x="6030148" y="2225073"/>
            <a:ext cx="5843001" cy="7033227"/>
          </a:xfrm>
          <a:custGeom>
            <a:avLst/>
            <a:gdLst/>
            <a:ahLst/>
            <a:cxnLst/>
            <a:rect l="l" t="t" r="r" b="b"/>
            <a:pathLst>
              <a:path w="5843001" h="7033227">
                <a:moveTo>
                  <a:pt x="0" y="0"/>
                </a:moveTo>
                <a:lnTo>
                  <a:pt x="5843001" y="0"/>
                </a:lnTo>
                <a:lnTo>
                  <a:pt x="5843001" y="7033227"/>
                </a:lnTo>
                <a:lnTo>
                  <a:pt x="0" y="7033227"/>
                </a:lnTo>
                <a:lnTo>
                  <a:pt x="0" y="0"/>
                </a:lnTo>
                <a:close/>
              </a:path>
            </a:pathLst>
          </a:custGeom>
          <a:blipFill>
            <a:blip r:embed="rId4"/>
            <a:stretch>
              <a:fillRect t="-3434" b="-7335"/>
            </a:stretch>
          </a:blipFill>
        </p:spPr>
        <p:txBody>
          <a:bodyPr/>
          <a:lstStyle/>
          <a:p>
            <a:endParaRPr lang="en-US"/>
          </a:p>
        </p:txBody>
      </p:sp>
      <p:sp>
        <p:nvSpPr>
          <p:cNvPr id="5" name="TextBox 5"/>
          <p:cNvSpPr txBox="1"/>
          <p:nvPr/>
        </p:nvSpPr>
        <p:spPr>
          <a:xfrm>
            <a:off x="836348" y="443316"/>
            <a:ext cx="16230600" cy="2528401"/>
          </a:xfrm>
          <a:prstGeom prst="rect">
            <a:avLst/>
          </a:prstGeom>
        </p:spPr>
        <p:txBody>
          <a:bodyPr lIns="0" tIns="0" rIns="0" bIns="0" rtlCol="0" anchor="t">
            <a:spAutoFit/>
          </a:bodyPr>
          <a:lstStyle/>
          <a:p>
            <a:pPr algn="ctr">
              <a:lnSpc>
                <a:spcPts val="4759"/>
              </a:lnSpc>
            </a:pPr>
            <a:r>
              <a:rPr lang="en-US" sz="4490">
                <a:solidFill>
                  <a:srgbClr val="000000"/>
                </a:solidFill>
                <a:latin typeface="Lulu Font TH"/>
                <a:ea typeface="Lulu Font TH"/>
                <a:cs typeface="Lulu Font TH"/>
                <a:sym typeface="Lulu Font TH"/>
              </a:rPr>
              <a:t>DAY 9- ELEPHANT HILLS</a:t>
            </a:r>
          </a:p>
          <a:p>
            <a:pPr algn="ctr">
              <a:lnSpc>
                <a:spcPts val="6669"/>
              </a:lnSpc>
            </a:pPr>
            <a:endParaRPr lang="en-US" sz="4490">
              <a:solidFill>
                <a:srgbClr val="000000"/>
              </a:solidFill>
              <a:latin typeface="Lulu Font TH"/>
              <a:ea typeface="Lulu Font TH"/>
              <a:cs typeface="Lulu Font TH"/>
              <a:sym typeface="Lulu Font TH"/>
            </a:endParaRPr>
          </a:p>
          <a:p>
            <a:pPr algn="ctr">
              <a:lnSpc>
                <a:spcPts val="8243"/>
              </a:lnSpc>
              <a:spcBef>
                <a:spcPct val="0"/>
              </a:spcBef>
            </a:pPr>
            <a:endParaRPr lang="en-US" sz="4490">
              <a:solidFill>
                <a:srgbClr val="000000"/>
              </a:solidFill>
              <a:latin typeface="Lulu Font TH"/>
              <a:ea typeface="Lulu Font TH"/>
              <a:cs typeface="Lulu Font TH"/>
              <a:sym typeface="Lulu Font TH"/>
            </a:endParaRPr>
          </a:p>
        </p:txBody>
      </p:sp>
      <p:sp>
        <p:nvSpPr>
          <p:cNvPr id="6" name="TextBox 6"/>
          <p:cNvSpPr txBox="1"/>
          <p:nvPr/>
        </p:nvSpPr>
        <p:spPr>
          <a:xfrm>
            <a:off x="100136" y="1472948"/>
            <a:ext cx="4414093" cy="459613"/>
          </a:xfrm>
          <a:prstGeom prst="rect">
            <a:avLst/>
          </a:prstGeom>
        </p:spPr>
        <p:txBody>
          <a:bodyPr lIns="0" tIns="0" rIns="0" bIns="0" rtlCol="0" anchor="t">
            <a:spAutoFit/>
          </a:bodyPr>
          <a:lstStyle/>
          <a:p>
            <a:pPr algn="ctr">
              <a:lnSpc>
                <a:spcPts val="3551"/>
              </a:lnSpc>
              <a:spcBef>
                <a:spcPct val="0"/>
              </a:spcBef>
            </a:pPr>
            <a:r>
              <a:rPr lang="en-US" sz="3350">
                <a:solidFill>
                  <a:srgbClr val="000000"/>
                </a:solidFill>
                <a:latin typeface="Lulu Font TH"/>
                <a:ea typeface="Lulu Font TH"/>
                <a:cs typeface="Lulu Font TH"/>
                <a:sym typeface="Lulu Font TH"/>
              </a:rPr>
              <a:t>VISIT TO THE LAKE CAMP</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8823141" y="2488686"/>
            <a:ext cx="6665312" cy="7337285"/>
          </a:xfrm>
          <a:custGeom>
            <a:avLst/>
            <a:gdLst/>
            <a:ahLst/>
            <a:cxnLst/>
            <a:rect l="l" t="t" r="r" b="b"/>
            <a:pathLst>
              <a:path w="6665312" h="7337285">
                <a:moveTo>
                  <a:pt x="0" y="0"/>
                </a:moveTo>
                <a:lnTo>
                  <a:pt x="6665312" y="0"/>
                </a:lnTo>
                <a:lnTo>
                  <a:pt x="6665312" y="7337285"/>
                </a:lnTo>
                <a:lnTo>
                  <a:pt x="0" y="7337285"/>
                </a:lnTo>
                <a:lnTo>
                  <a:pt x="0" y="0"/>
                </a:lnTo>
                <a:close/>
              </a:path>
            </a:pathLst>
          </a:custGeom>
          <a:blipFill>
            <a:blip r:embed="rId2"/>
            <a:stretch>
              <a:fillRect t="-10561" b="-10561"/>
            </a:stretch>
          </a:blipFill>
        </p:spPr>
        <p:txBody>
          <a:bodyPr/>
          <a:lstStyle/>
          <a:p>
            <a:endParaRPr lang="en-US"/>
          </a:p>
        </p:txBody>
      </p:sp>
      <p:sp>
        <p:nvSpPr>
          <p:cNvPr id="3" name="Freeform 3"/>
          <p:cNvSpPr/>
          <p:nvPr/>
        </p:nvSpPr>
        <p:spPr>
          <a:xfrm>
            <a:off x="1838519" y="2488686"/>
            <a:ext cx="6639737" cy="7337285"/>
          </a:xfrm>
          <a:custGeom>
            <a:avLst/>
            <a:gdLst/>
            <a:ahLst/>
            <a:cxnLst/>
            <a:rect l="l" t="t" r="r" b="b"/>
            <a:pathLst>
              <a:path w="6639737" h="7337285">
                <a:moveTo>
                  <a:pt x="0" y="0"/>
                </a:moveTo>
                <a:lnTo>
                  <a:pt x="6639737" y="0"/>
                </a:lnTo>
                <a:lnTo>
                  <a:pt x="6639737" y="7337285"/>
                </a:lnTo>
                <a:lnTo>
                  <a:pt x="0" y="7337285"/>
                </a:lnTo>
                <a:lnTo>
                  <a:pt x="0" y="0"/>
                </a:lnTo>
                <a:close/>
              </a:path>
            </a:pathLst>
          </a:custGeom>
          <a:blipFill>
            <a:blip r:embed="rId3"/>
            <a:stretch>
              <a:fillRect t="-10328" b="-10328"/>
            </a:stretch>
          </a:blipFill>
        </p:spPr>
        <p:txBody>
          <a:bodyPr/>
          <a:lstStyle/>
          <a:p>
            <a:endParaRPr lang="en-US"/>
          </a:p>
        </p:txBody>
      </p:sp>
      <p:sp>
        <p:nvSpPr>
          <p:cNvPr id="4" name="TextBox 4"/>
          <p:cNvSpPr txBox="1"/>
          <p:nvPr/>
        </p:nvSpPr>
        <p:spPr>
          <a:xfrm>
            <a:off x="1248046" y="696935"/>
            <a:ext cx="16011254" cy="2528401"/>
          </a:xfrm>
          <a:prstGeom prst="rect">
            <a:avLst/>
          </a:prstGeom>
        </p:spPr>
        <p:txBody>
          <a:bodyPr lIns="0" tIns="0" rIns="0" bIns="0" rtlCol="0" anchor="t">
            <a:spAutoFit/>
          </a:bodyPr>
          <a:lstStyle/>
          <a:p>
            <a:pPr algn="ctr">
              <a:lnSpc>
                <a:spcPts val="4759"/>
              </a:lnSpc>
            </a:pPr>
            <a:r>
              <a:rPr lang="en-US" sz="4490">
                <a:solidFill>
                  <a:srgbClr val="000000"/>
                </a:solidFill>
                <a:latin typeface="Lulu Font TH"/>
                <a:ea typeface="Lulu Font TH"/>
                <a:cs typeface="Lulu Font TH"/>
                <a:sym typeface="Lulu Font TH"/>
              </a:rPr>
              <a:t>DAY 9- ELEPHANT HILLS (EVENING)</a:t>
            </a:r>
          </a:p>
          <a:p>
            <a:pPr algn="ctr">
              <a:lnSpc>
                <a:spcPts val="6669"/>
              </a:lnSpc>
            </a:pPr>
            <a:endParaRPr lang="en-US" sz="4490">
              <a:solidFill>
                <a:srgbClr val="000000"/>
              </a:solidFill>
              <a:latin typeface="Lulu Font TH"/>
              <a:ea typeface="Lulu Font TH"/>
              <a:cs typeface="Lulu Font TH"/>
              <a:sym typeface="Lulu Font TH"/>
            </a:endParaRPr>
          </a:p>
          <a:p>
            <a:pPr algn="ctr">
              <a:lnSpc>
                <a:spcPts val="8243"/>
              </a:lnSpc>
              <a:spcBef>
                <a:spcPct val="0"/>
              </a:spcBef>
            </a:pPr>
            <a:endParaRPr lang="en-US" sz="4490">
              <a:solidFill>
                <a:srgbClr val="000000"/>
              </a:solidFill>
              <a:latin typeface="Lulu Font TH"/>
              <a:ea typeface="Lulu Font TH"/>
              <a:cs typeface="Lulu Font TH"/>
              <a:sym typeface="Lulu Font TH"/>
            </a:endParaRPr>
          </a:p>
        </p:txBody>
      </p:sp>
      <p:sp>
        <p:nvSpPr>
          <p:cNvPr id="5" name="TextBox 5"/>
          <p:cNvSpPr txBox="1"/>
          <p:nvPr/>
        </p:nvSpPr>
        <p:spPr>
          <a:xfrm>
            <a:off x="6427443" y="1472948"/>
            <a:ext cx="5577780" cy="459613"/>
          </a:xfrm>
          <a:prstGeom prst="rect">
            <a:avLst/>
          </a:prstGeom>
        </p:spPr>
        <p:txBody>
          <a:bodyPr lIns="0" tIns="0" rIns="0" bIns="0" rtlCol="0" anchor="t">
            <a:spAutoFit/>
          </a:bodyPr>
          <a:lstStyle/>
          <a:p>
            <a:pPr algn="ctr">
              <a:lnSpc>
                <a:spcPts val="3551"/>
              </a:lnSpc>
              <a:spcBef>
                <a:spcPct val="0"/>
              </a:spcBef>
            </a:pPr>
            <a:r>
              <a:rPr lang="en-US" sz="3350">
                <a:solidFill>
                  <a:srgbClr val="000000"/>
                </a:solidFill>
                <a:latin typeface="Lulu Font TH"/>
                <a:ea typeface="Lulu Font TH"/>
                <a:cs typeface="Lulu Font TH"/>
                <a:sym typeface="Lulu Font TH"/>
              </a:rPr>
              <a:t>LIVE COOKING DEMOSTRATION</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EF9F2"/>
        </a:solidFill>
        <a:effectLst/>
      </p:bgPr>
    </p:bg>
    <p:spTree>
      <p:nvGrpSpPr>
        <p:cNvPr id="1" name=""/>
        <p:cNvGrpSpPr/>
        <p:nvPr/>
      </p:nvGrpSpPr>
      <p:grpSpPr>
        <a:xfrm>
          <a:off x="0" y="0"/>
          <a:ext cx="0" cy="0"/>
          <a:chOff x="0" y="0"/>
          <a:chExt cx="0" cy="0"/>
        </a:xfrm>
      </p:grpSpPr>
      <p:grpSp>
        <p:nvGrpSpPr>
          <p:cNvPr id="2" name="Group 2"/>
          <p:cNvGrpSpPr/>
          <p:nvPr/>
        </p:nvGrpSpPr>
        <p:grpSpPr>
          <a:xfrm>
            <a:off x="12172950" y="0"/>
            <a:ext cx="6115050" cy="10287000"/>
            <a:chOff x="0" y="0"/>
            <a:chExt cx="947381" cy="1593725"/>
          </a:xfrm>
        </p:grpSpPr>
        <p:sp>
          <p:nvSpPr>
            <p:cNvPr id="3" name="Freeform 3"/>
            <p:cNvSpPr/>
            <p:nvPr/>
          </p:nvSpPr>
          <p:spPr>
            <a:xfrm>
              <a:off x="0" y="0"/>
              <a:ext cx="947381" cy="1593725"/>
            </a:xfrm>
            <a:custGeom>
              <a:avLst/>
              <a:gdLst/>
              <a:ahLst/>
              <a:cxnLst/>
              <a:rect l="l" t="t" r="r" b="b"/>
              <a:pathLst>
                <a:path w="947381" h="1593725">
                  <a:moveTo>
                    <a:pt x="0" y="0"/>
                  </a:moveTo>
                  <a:lnTo>
                    <a:pt x="947381" y="0"/>
                  </a:lnTo>
                  <a:lnTo>
                    <a:pt x="947381" y="1593725"/>
                  </a:lnTo>
                  <a:lnTo>
                    <a:pt x="0" y="1593725"/>
                  </a:lnTo>
                  <a:close/>
                </a:path>
              </a:pathLst>
            </a:custGeom>
            <a:blipFill>
              <a:blip r:embed="rId2"/>
              <a:stretch>
                <a:fillRect t="-58" b="-58"/>
              </a:stretch>
            </a:blipFill>
          </p:spPr>
          <p:txBody>
            <a:bodyPr/>
            <a:lstStyle/>
            <a:p>
              <a:endParaRPr lang="en-US"/>
            </a:p>
          </p:txBody>
        </p:sp>
      </p:grpSp>
      <p:grpSp>
        <p:nvGrpSpPr>
          <p:cNvPr id="4" name="Group 4"/>
          <p:cNvGrpSpPr/>
          <p:nvPr/>
        </p:nvGrpSpPr>
        <p:grpSpPr>
          <a:xfrm>
            <a:off x="666750" y="1562100"/>
            <a:ext cx="9763125" cy="6296327"/>
            <a:chOff x="0" y="0"/>
            <a:chExt cx="13017500" cy="8395103"/>
          </a:xfrm>
        </p:grpSpPr>
        <p:sp>
          <p:nvSpPr>
            <p:cNvPr id="5" name="TextBox 5"/>
            <p:cNvSpPr txBox="1"/>
            <p:nvPr/>
          </p:nvSpPr>
          <p:spPr>
            <a:xfrm>
              <a:off x="0" y="4914014"/>
              <a:ext cx="13017500" cy="698077"/>
            </a:xfrm>
            <a:prstGeom prst="rect">
              <a:avLst/>
            </a:prstGeom>
          </p:spPr>
          <p:txBody>
            <a:bodyPr lIns="0" tIns="0" rIns="0" bIns="0" rtlCol="0" anchor="t">
              <a:spAutoFit/>
            </a:bodyPr>
            <a:lstStyle/>
            <a:p>
              <a:pPr marL="0" lvl="0" indent="0" algn="l">
                <a:lnSpc>
                  <a:spcPts val="4479"/>
                </a:lnSpc>
                <a:spcBef>
                  <a:spcPct val="0"/>
                </a:spcBef>
              </a:pPr>
              <a:r>
                <a:rPr lang="en-US" sz="3199">
                  <a:solidFill>
                    <a:srgbClr val="666666"/>
                  </a:solidFill>
                  <a:latin typeface="Lulu Font TH"/>
                  <a:ea typeface="Lulu Font TH"/>
                  <a:cs typeface="Lulu Font TH"/>
                  <a:sym typeface="Lulu Font TH"/>
                </a:rPr>
                <a:t>DISCOVER NATURE'S WONDERS</a:t>
              </a:r>
            </a:p>
          </p:txBody>
        </p:sp>
        <p:sp>
          <p:nvSpPr>
            <p:cNvPr id="6" name="TextBox 6"/>
            <p:cNvSpPr txBox="1"/>
            <p:nvPr/>
          </p:nvSpPr>
          <p:spPr>
            <a:xfrm>
              <a:off x="0" y="6271239"/>
              <a:ext cx="13017500" cy="2123864"/>
            </a:xfrm>
            <a:prstGeom prst="rect">
              <a:avLst/>
            </a:prstGeom>
          </p:spPr>
          <p:txBody>
            <a:bodyPr lIns="0" tIns="0" rIns="0" bIns="0" rtlCol="0" anchor="t">
              <a:spAutoFit/>
            </a:bodyPr>
            <a:lstStyle/>
            <a:p>
              <a:pPr marL="0" lvl="0" indent="0" algn="l">
                <a:lnSpc>
                  <a:spcPts val="4339"/>
                </a:lnSpc>
                <a:spcBef>
                  <a:spcPct val="0"/>
                </a:spcBef>
              </a:pPr>
              <a:r>
                <a:rPr lang="en-US" sz="3099">
                  <a:solidFill>
                    <a:srgbClr val="222222"/>
                  </a:solidFill>
                  <a:latin typeface="Lulu Font TH"/>
                  <a:ea typeface="Lulu Font TH"/>
                  <a:cs typeface="Lulu Font TH"/>
                  <a:sym typeface="Lulu Font TH"/>
                </a:rPr>
                <a:t>Immerse yourself in the jungle, observing diverse wildlife such as unique birds, mammals, and reptiles in their natural habitats.</a:t>
              </a:r>
            </a:p>
          </p:txBody>
        </p:sp>
        <p:sp>
          <p:nvSpPr>
            <p:cNvPr id="7" name="TextBox 7"/>
            <p:cNvSpPr txBox="1"/>
            <p:nvPr/>
          </p:nvSpPr>
          <p:spPr>
            <a:xfrm>
              <a:off x="0" y="0"/>
              <a:ext cx="13017500" cy="4419600"/>
            </a:xfrm>
            <a:prstGeom prst="rect">
              <a:avLst/>
            </a:prstGeom>
          </p:spPr>
          <p:txBody>
            <a:bodyPr lIns="0" tIns="0" rIns="0" bIns="0" rtlCol="0" anchor="t">
              <a:spAutoFit/>
            </a:bodyPr>
            <a:lstStyle/>
            <a:p>
              <a:pPr marL="0" lvl="0" indent="0" algn="l">
                <a:lnSpc>
                  <a:spcPts val="8759"/>
                </a:lnSpc>
              </a:pPr>
              <a:r>
                <a:rPr lang="en-US" sz="7299" spc="-145">
                  <a:solidFill>
                    <a:srgbClr val="222222"/>
                  </a:solidFill>
                  <a:latin typeface="Lulu Font TH"/>
                  <a:ea typeface="Lulu Font TH"/>
                  <a:cs typeface="Lulu Font TH"/>
                  <a:sym typeface="Lulu Font TH"/>
                </a:rPr>
                <a:t>Wildlife Spotting and Jungle Trekking Adventures</a:t>
              </a:r>
            </a:p>
          </p:txBody>
        </p:sp>
      </p:gr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274749" y="3173479"/>
            <a:ext cx="4767719" cy="6356958"/>
          </a:xfrm>
          <a:custGeom>
            <a:avLst/>
            <a:gdLst/>
            <a:ahLst/>
            <a:cxnLst/>
            <a:rect l="l" t="t" r="r" b="b"/>
            <a:pathLst>
              <a:path w="4767719" h="6356958">
                <a:moveTo>
                  <a:pt x="0" y="0"/>
                </a:moveTo>
                <a:lnTo>
                  <a:pt x="4767718" y="0"/>
                </a:lnTo>
                <a:lnTo>
                  <a:pt x="4767718" y="6356958"/>
                </a:lnTo>
                <a:lnTo>
                  <a:pt x="0" y="6356958"/>
                </a:lnTo>
                <a:lnTo>
                  <a:pt x="0" y="0"/>
                </a:lnTo>
                <a:close/>
              </a:path>
            </a:pathLst>
          </a:custGeom>
          <a:blipFill>
            <a:blip r:embed="rId2"/>
            <a:stretch>
              <a:fillRect/>
            </a:stretch>
          </a:blipFill>
        </p:spPr>
        <p:txBody>
          <a:bodyPr/>
          <a:lstStyle/>
          <a:p>
            <a:endParaRPr lang="en-US"/>
          </a:p>
        </p:txBody>
      </p:sp>
      <p:sp>
        <p:nvSpPr>
          <p:cNvPr id="3" name="Freeform 3"/>
          <p:cNvSpPr/>
          <p:nvPr/>
        </p:nvSpPr>
        <p:spPr>
          <a:xfrm>
            <a:off x="5042467" y="3173479"/>
            <a:ext cx="4767719" cy="6356958"/>
          </a:xfrm>
          <a:custGeom>
            <a:avLst/>
            <a:gdLst/>
            <a:ahLst/>
            <a:cxnLst/>
            <a:rect l="l" t="t" r="r" b="b"/>
            <a:pathLst>
              <a:path w="4767719" h="6356958">
                <a:moveTo>
                  <a:pt x="0" y="0"/>
                </a:moveTo>
                <a:lnTo>
                  <a:pt x="4767719" y="0"/>
                </a:lnTo>
                <a:lnTo>
                  <a:pt x="4767719" y="6356958"/>
                </a:lnTo>
                <a:lnTo>
                  <a:pt x="0" y="6356958"/>
                </a:lnTo>
                <a:lnTo>
                  <a:pt x="0" y="0"/>
                </a:lnTo>
                <a:close/>
              </a:path>
            </a:pathLst>
          </a:custGeom>
          <a:blipFill>
            <a:blip r:embed="rId3"/>
            <a:stretch>
              <a:fillRect/>
            </a:stretch>
          </a:blipFill>
        </p:spPr>
        <p:txBody>
          <a:bodyPr/>
          <a:lstStyle/>
          <a:p>
            <a:endParaRPr lang="en-US"/>
          </a:p>
        </p:txBody>
      </p:sp>
      <p:sp>
        <p:nvSpPr>
          <p:cNvPr id="4" name="Freeform 4"/>
          <p:cNvSpPr/>
          <p:nvPr/>
        </p:nvSpPr>
        <p:spPr>
          <a:xfrm>
            <a:off x="9810186" y="3173479"/>
            <a:ext cx="4445463" cy="6356958"/>
          </a:xfrm>
          <a:custGeom>
            <a:avLst/>
            <a:gdLst/>
            <a:ahLst/>
            <a:cxnLst/>
            <a:rect l="l" t="t" r="r" b="b"/>
            <a:pathLst>
              <a:path w="4445463" h="6356958">
                <a:moveTo>
                  <a:pt x="0" y="0"/>
                </a:moveTo>
                <a:lnTo>
                  <a:pt x="4445463" y="0"/>
                </a:lnTo>
                <a:lnTo>
                  <a:pt x="4445463" y="6356958"/>
                </a:lnTo>
                <a:lnTo>
                  <a:pt x="0" y="6356958"/>
                </a:lnTo>
                <a:lnTo>
                  <a:pt x="0" y="0"/>
                </a:lnTo>
                <a:close/>
              </a:path>
            </a:pathLst>
          </a:custGeom>
          <a:blipFill>
            <a:blip r:embed="rId4"/>
            <a:stretch>
              <a:fillRect r="-7249"/>
            </a:stretch>
          </a:blipFill>
        </p:spPr>
        <p:txBody>
          <a:bodyPr/>
          <a:lstStyle/>
          <a:p>
            <a:endParaRPr lang="en-US"/>
          </a:p>
        </p:txBody>
      </p:sp>
      <p:sp>
        <p:nvSpPr>
          <p:cNvPr id="5" name="Freeform 5"/>
          <p:cNvSpPr/>
          <p:nvPr/>
        </p:nvSpPr>
        <p:spPr>
          <a:xfrm>
            <a:off x="14255649" y="3173479"/>
            <a:ext cx="4767719" cy="6356958"/>
          </a:xfrm>
          <a:custGeom>
            <a:avLst/>
            <a:gdLst/>
            <a:ahLst/>
            <a:cxnLst/>
            <a:rect l="l" t="t" r="r" b="b"/>
            <a:pathLst>
              <a:path w="4767719" h="6356958">
                <a:moveTo>
                  <a:pt x="0" y="0"/>
                </a:moveTo>
                <a:lnTo>
                  <a:pt x="4767719" y="0"/>
                </a:lnTo>
                <a:lnTo>
                  <a:pt x="4767719" y="6356958"/>
                </a:lnTo>
                <a:lnTo>
                  <a:pt x="0" y="6356958"/>
                </a:lnTo>
                <a:lnTo>
                  <a:pt x="0" y="0"/>
                </a:lnTo>
                <a:close/>
              </a:path>
            </a:pathLst>
          </a:custGeom>
          <a:blipFill>
            <a:blip r:embed="rId5"/>
            <a:stretch>
              <a:fillRect/>
            </a:stretch>
          </a:blipFill>
        </p:spPr>
        <p:txBody>
          <a:bodyPr/>
          <a:lstStyle/>
          <a:p>
            <a:endParaRPr lang="en-US"/>
          </a:p>
        </p:txBody>
      </p:sp>
      <p:sp>
        <p:nvSpPr>
          <p:cNvPr id="6" name="TextBox 6"/>
          <p:cNvSpPr txBox="1"/>
          <p:nvPr/>
        </p:nvSpPr>
        <p:spPr>
          <a:xfrm>
            <a:off x="1275465" y="645078"/>
            <a:ext cx="16230600" cy="2528401"/>
          </a:xfrm>
          <a:prstGeom prst="rect">
            <a:avLst/>
          </a:prstGeom>
        </p:spPr>
        <p:txBody>
          <a:bodyPr lIns="0" tIns="0" rIns="0" bIns="0" rtlCol="0" anchor="t">
            <a:spAutoFit/>
          </a:bodyPr>
          <a:lstStyle/>
          <a:p>
            <a:pPr algn="ctr">
              <a:lnSpc>
                <a:spcPts val="4759"/>
              </a:lnSpc>
            </a:pPr>
            <a:r>
              <a:rPr lang="en-US" sz="4490">
                <a:solidFill>
                  <a:srgbClr val="000000"/>
                </a:solidFill>
                <a:latin typeface="Lulu Font TH"/>
                <a:ea typeface="Lulu Font TH"/>
                <a:cs typeface="Lulu Font TH"/>
                <a:sym typeface="Lulu Font TH"/>
              </a:rPr>
              <a:t>DAY 10- ELEPHANT HILLS</a:t>
            </a:r>
          </a:p>
          <a:p>
            <a:pPr algn="ctr">
              <a:lnSpc>
                <a:spcPts val="6669"/>
              </a:lnSpc>
            </a:pPr>
            <a:endParaRPr lang="en-US" sz="4490">
              <a:solidFill>
                <a:srgbClr val="000000"/>
              </a:solidFill>
              <a:latin typeface="Lulu Font TH"/>
              <a:ea typeface="Lulu Font TH"/>
              <a:cs typeface="Lulu Font TH"/>
              <a:sym typeface="Lulu Font TH"/>
            </a:endParaRPr>
          </a:p>
          <a:p>
            <a:pPr algn="ctr">
              <a:lnSpc>
                <a:spcPts val="8243"/>
              </a:lnSpc>
              <a:spcBef>
                <a:spcPct val="0"/>
              </a:spcBef>
            </a:pPr>
            <a:endParaRPr lang="en-US" sz="4490">
              <a:solidFill>
                <a:srgbClr val="000000"/>
              </a:solidFill>
              <a:latin typeface="Lulu Font TH"/>
              <a:ea typeface="Lulu Font TH"/>
              <a:cs typeface="Lulu Font TH"/>
              <a:sym typeface="Lulu Font TH"/>
            </a:endParaRPr>
          </a:p>
        </p:txBody>
      </p:sp>
      <p:sp>
        <p:nvSpPr>
          <p:cNvPr id="7" name="TextBox 7"/>
          <p:cNvSpPr txBox="1"/>
          <p:nvPr/>
        </p:nvSpPr>
        <p:spPr>
          <a:xfrm>
            <a:off x="4072555" y="1953000"/>
            <a:ext cx="10183094" cy="907288"/>
          </a:xfrm>
          <a:prstGeom prst="rect">
            <a:avLst/>
          </a:prstGeom>
        </p:spPr>
        <p:txBody>
          <a:bodyPr lIns="0" tIns="0" rIns="0" bIns="0" rtlCol="0" anchor="t">
            <a:spAutoFit/>
          </a:bodyPr>
          <a:lstStyle/>
          <a:p>
            <a:pPr algn="ctr">
              <a:lnSpc>
                <a:spcPts val="3551"/>
              </a:lnSpc>
              <a:spcBef>
                <a:spcPct val="0"/>
              </a:spcBef>
            </a:pPr>
            <a:r>
              <a:rPr lang="en-US" sz="3350">
                <a:solidFill>
                  <a:srgbClr val="000000"/>
                </a:solidFill>
                <a:latin typeface="Lulu Font TH"/>
                <a:ea typeface="Lulu Font TH"/>
                <a:cs typeface="Lulu Font TH"/>
                <a:sym typeface="Lulu Font TH"/>
              </a:rPr>
              <a:t>GUIDED JUNGLE TREK WITH COOKING DEMO AND LUNCH IN THE JUNGLE</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FEF9F2"/>
        </a:solidFill>
        <a:effectLst/>
      </p:bgPr>
    </p:bg>
    <p:spTree>
      <p:nvGrpSpPr>
        <p:cNvPr id="1" name=""/>
        <p:cNvGrpSpPr/>
        <p:nvPr/>
      </p:nvGrpSpPr>
      <p:grpSpPr>
        <a:xfrm>
          <a:off x="0" y="0"/>
          <a:ext cx="0" cy="0"/>
          <a:chOff x="0" y="0"/>
          <a:chExt cx="0" cy="0"/>
        </a:xfrm>
      </p:grpSpPr>
      <p:grpSp>
        <p:nvGrpSpPr>
          <p:cNvPr id="2" name="Group 2"/>
          <p:cNvGrpSpPr/>
          <p:nvPr/>
        </p:nvGrpSpPr>
        <p:grpSpPr>
          <a:xfrm>
            <a:off x="12172950" y="0"/>
            <a:ext cx="6115050" cy="10287000"/>
            <a:chOff x="0" y="0"/>
            <a:chExt cx="947381" cy="1593725"/>
          </a:xfrm>
        </p:grpSpPr>
        <p:sp>
          <p:nvSpPr>
            <p:cNvPr id="3" name="Freeform 3"/>
            <p:cNvSpPr/>
            <p:nvPr/>
          </p:nvSpPr>
          <p:spPr>
            <a:xfrm>
              <a:off x="0" y="0"/>
              <a:ext cx="947381" cy="1593725"/>
            </a:xfrm>
            <a:custGeom>
              <a:avLst/>
              <a:gdLst/>
              <a:ahLst/>
              <a:cxnLst/>
              <a:rect l="l" t="t" r="r" b="b"/>
              <a:pathLst>
                <a:path w="947381" h="1593725">
                  <a:moveTo>
                    <a:pt x="0" y="0"/>
                  </a:moveTo>
                  <a:lnTo>
                    <a:pt x="947381" y="0"/>
                  </a:lnTo>
                  <a:lnTo>
                    <a:pt x="947381" y="1593725"/>
                  </a:lnTo>
                  <a:lnTo>
                    <a:pt x="0" y="1593725"/>
                  </a:lnTo>
                  <a:close/>
                </a:path>
              </a:pathLst>
            </a:custGeom>
            <a:blipFill>
              <a:blip r:embed="rId2"/>
              <a:stretch>
                <a:fillRect t="-58" b="-58"/>
              </a:stretch>
            </a:blipFill>
          </p:spPr>
          <p:txBody>
            <a:bodyPr/>
            <a:lstStyle/>
            <a:p>
              <a:endParaRPr lang="en-US"/>
            </a:p>
          </p:txBody>
        </p:sp>
      </p:grpSp>
      <p:grpSp>
        <p:nvGrpSpPr>
          <p:cNvPr id="4" name="Group 4"/>
          <p:cNvGrpSpPr/>
          <p:nvPr/>
        </p:nvGrpSpPr>
        <p:grpSpPr>
          <a:xfrm>
            <a:off x="666750" y="1562100"/>
            <a:ext cx="9763125" cy="5056172"/>
            <a:chOff x="0" y="0"/>
            <a:chExt cx="13017500" cy="6741563"/>
          </a:xfrm>
        </p:grpSpPr>
        <p:sp>
          <p:nvSpPr>
            <p:cNvPr id="5" name="TextBox 5"/>
            <p:cNvSpPr txBox="1"/>
            <p:nvPr/>
          </p:nvSpPr>
          <p:spPr>
            <a:xfrm>
              <a:off x="0" y="3313814"/>
              <a:ext cx="13017500" cy="644737"/>
            </a:xfrm>
            <a:prstGeom prst="rect">
              <a:avLst/>
            </a:prstGeom>
          </p:spPr>
          <p:txBody>
            <a:bodyPr lIns="0" tIns="0" rIns="0" bIns="0" rtlCol="0" anchor="t">
              <a:spAutoFit/>
            </a:bodyPr>
            <a:lstStyle/>
            <a:p>
              <a:pPr marL="0" lvl="0" indent="0" algn="l">
                <a:lnSpc>
                  <a:spcPts val="4059"/>
                </a:lnSpc>
                <a:spcBef>
                  <a:spcPct val="0"/>
                </a:spcBef>
              </a:pPr>
              <a:r>
                <a:rPr lang="en-US" sz="2899">
                  <a:solidFill>
                    <a:srgbClr val="666666"/>
                  </a:solidFill>
                  <a:latin typeface="Lulu Font TH"/>
                  <a:ea typeface="Lulu Font TH"/>
                  <a:cs typeface="Lulu Font TH"/>
                  <a:sym typeface="Lulu Font TH"/>
                </a:rPr>
                <a:t>ISLAND TOUR HIGHLIGHTS</a:t>
              </a:r>
            </a:p>
          </p:txBody>
        </p:sp>
        <p:sp>
          <p:nvSpPr>
            <p:cNvPr id="6" name="TextBox 6"/>
            <p:cNvSpPr txBox="1"/>
            <p:nvPr/>
          </p:nvSpPr>
          <p:spPr>
            <a:xfrm>
              <a:off x="0" y="4617699"/>
              <a:ext cx="13017500" cy="2123864"/>
            </a:xfrm>
            <a:prstGeom prst="rect">
              <a:avLst/>
            </a:prstGeom>
          </p:spPr>
          <p:txBody>
            <a:bodyPr lIns="0" tIns="0" rIns="0" bIns="0" rtlCol="0" anchor="t">
              <a:spAutoFit/>
            </a:bodyPr>
            <a:lstStyle/>
            <a:p>
              <a:pPr marL="0" lvl="0" indent="0" algn="l">
                <a:lnSpc>
                  <a:spcPts val="4339"/>
                </a:lnSpc>
                <a:spcBef>
                  <a:spcPct val="0"/>
                </a:spcBef>
              </a:pPr>
              <a:r>
                <a:rPr lang="en-US" sz="3099">
                  <a:solidFill>
                    <a:srgbClr val="222222"/>
                  </a:solidFill>
                  <a:latin typeface="Lulu Font TH"/>
                  <a:ea typeface="Lulu Font TH"/>
                  <a:cs typeface="Lulu Font TH"/>
                  <a:sym typeface="Lulu Font TH"/>
                </a:rPr>
                <a:t>Experience the breathtaking beauty of Phi Phi Island once more, with stunning views, crystal-clear waters, and unforgettable activities awaiting you.</a:t>
              </a:r>
            </a:p>
          </p:txBody>
        </p:sp>
        <p:sp>
          <p:nvSpPr>
            <p:cNvPr id="7" name="TextBox 7"/>
            <p:cNvSpPr txBox="1"/>
            <p:nvPr/>
          </p:nvSpPr>
          <p:spPr>
            <a:xfrm>
              <a:off x="0" y="0"/>
              <a:ext cx="13017500" cy="2819400"/>
            </a:xfrm>
            <a:prstGeom prst="rect">
              <a:avLst/>
            </a:prstGeom>
          </p:spPr>
          <p:txBody>
            <a:bodyPr lIns="0" tIns="0" rIns="0" bIns="0" rtlCol="0" anchor="t">
              <a:spAutoFit/>
            </a:bodyPr>
            <a:lstStyle/>
            <a:p>
              <a:pPr marL="0" lvl="0" indent="0" algn="l">
                <a:lnSpc>
                  <a:spcPts val="8399"/>
                </a:lnSpc>
              </a:pPr>
              <a:r>
                <a:rPr lang="en-US" sz="6999" spc="-139">
                  <a:solidFill>
                    <a:srgbClr val="222222"/>
                  </a:solidFill>
                  <a:latin typeface="Lulu Font TH"/>
                  <a:ea typeface="Lulu Font TH"/>
                  <a:cs typeface="Lulu Font TH"/>
                  <a:sym typeface="Lulu Font TH"/>
                </a:rPr>
                <a:t>Exploring Phi Phi Island: A Second Adventure</a:t>
              </a:r>
            </a:p>
          </p:txBody>
        </p:sp>
      </p:gr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423080" y="2529823"/>
            <a:ext cx="8479228" cy="5871866"/>
          </a:xfrm>
          <a:custGeom>
            <a:avLst/>
            <a:gdLst/>
            <a:ahLst/>
            <a:cxnLst/>
            <a:rect l="l" t="t" r="r" b="b"/>
            <a:pathLst>
              <a:path w="8479228" h="5871866">
                <a:moveTo>
                  <a:pt x="0" y="0"/>
                </a:moveTo>
                <a:lnTo>
                  <a:pt x="8479228" y="0"/>
                </a:lnTo>
                <a:lnTo>
                  <a:pt x="8479228" y="5871865"/>
                </a:lnTo>
                <a:lnTo>
                  <a:pt x="0" y="5871865"/>
                </a:lnTo>
                <a:lnTo>
                  <a:pt x="0" y="0"/>
                </a:lnTo>
                <a:close/>
              </a:path>
            </a:pathLst>
          </a:custGeom>
          <a:blipFill>
            <a:blip r:embed="rId3"/>
            <a:stretch>
              <a:fillRect/>
            </a:stretch>
          </a:blipFill>
        </p:spPr>
        <p:txBody>
          <a:bodyPr/>
          <a:lstStyle/>
          <a:p>
            <a:endParaRPr lang="en-US"/>
          </a:p>
        </p:txBody>
      </p:sp>
      <p:sp>
        <p:nvSpPr>
          <p:cNvPr id="3" name="Freeform 3"/>
          <p:cNvSpPr/>
          <p:nvPr/>
        </p:nvSpPr>
        <p:spPr>
          <a:xfrm>
            <a:off x="9056714" y="2529823"/>
            <a:ext cx="8202586" cy="5871866"/>
          </a:xfrm>
          <a:custGeom>
            <a:avLst/>
            <a:gdLst/>
            <a:ahLst/>
            <a:cxnLst/>
            <a:rect l="l" t="t" r="r" b="b"/>
            <a:pathLst>
              <a:path w="8202586" h="5871866">
                <a:moveTo>
                  <a:pt x="0" y="0"/>
                </a:moveTo>
                <a:lnTo>
                  <a:pt x="8202586" y="0"/>
                </a:lnTo>
                <a:lnTo>
                  <a:pt x="8202586" y="5871865"/>
                </a:lnTo>
                <a:lnTo>
                  <a:pt x="0" y="5871865"/>
                </a:lnTo>
                <a:lnTo>
                  <a:pt x="0" y="0"/>
                </a:lnTo>
                <a:close/>
              </a:path>
            </a:pathLst>
          </a:custGeom>
          <a:blipFill>
            <a:blip r:embed="rId4"/>
            <a:stretch>
              <a:fillRect t="-3251" b="-1517"/>
            </a:stretch>
          </a:blipFill>
        </p:spPr>
        <p:txBody>
          <a:bodyPr/>
          <a:lstStyle/>
          <a:p>
            <a:endParaRPr lang="en-US"/>
          </a:p>
        </p:txBody>
      </p:sp>
      <p:sp>
        <p:nvSpPr>
          <p:cNvPr id="4" name="TextBox 4"/>
          <p:cNvSpPr txBox="1"/>
          <p:nvPr/>
        </p:nvSpPr>
        <p:spPr>
          <a:xfrm>
            <a:off x="787008" y="495093"/>
            <a:ext cx="16230600" cy="2528401"/>
          </a:xfrm>
          <a:prstGeom prst="rect">
            <a:avLst/>
          </a:prstGeom>
        </p:spPr>
        <p:txBody>
          <a:bodyPr lIns="0" tIns="0" rIns="0" bIns="0" rtlCol="0" anchor="t">
            <a:spAutoFit/>
          </a:bodyPr>
          <a:lstStyle/>
          <a:p>
            <a:pPr algn="ctr">
              <a:lnSpc>
                <a:spcPts val="4759"/>
              </a:lnSpc>
            </a:pPr>
            <a:r>
              <a:rPr lang="en-US" sz="4490">
                <a:solidFill>
                  <a:srgbClr val="000000"/>
                </a:solidFill>
                <a:latin typeface="Lulu Font TH"/>
                <a:ea typeface="Lulu Font TH"/>
                <a:cs typeface="Lulu Font TH"/>
                <a:sym typeface="Lulu Font TH"/>
              </a:rPr>
              <a:t>DAY 11- PHUKET</a:t>
            </a:r>
          </a:p>
          <a:p>
            <a:pPr algn="ctr">
              <a:lnSpc>
                <a:spcPts val="6669"/>
              </a:lnSpc>
            </a:pPr>
            <a:endParaRPr lang="en-US" sz="4490">
              <a:solidFill>
                <a:srgbClr val="000000"/>
              </a:solidFill>
              <a:latin typeface="Lulu Font TH"/>
              <a:ea typeface="Lulu Font TH"/>
              <a:cs typeface="Lulu Font TH"/>
              <a:sym typeface="Lulu Font TH"/>
            </a:endParaRPr>
          </a:p>
          <a:p>
            <a:pPr algn="ctr">
              <a:lnSpc>
                <a:spcPts val="8243"/>
              </a:lnSpc>
              <a:spcBef>
                <a:spcPct val="0"/>
              </a:spcBef>
            </a:pPr>
            <a:endParaRPr lang="en-US" sz="4490">
              <a:solidFill>
                <a:srgbClr val="000000"/>
              </a:solidFill>
              <a:latin typeface="Lulu Font TH"/>
              <a:ea typeface="Lulu Font TH"/>
              <a:cs typeface="Lulu Font TH"/>
              <a:sym typeface="Lulu Font TH"/>
            </a:endParaRPr>
          </a:p>
        </p:txBody>
      </p:sp>
      <p:sp>
        <p:nvSpPr>
          <p:cNvPr id="5" name="TextBox 5"/>
          <p:cNvSpPr txBox="1"/>
          <p:nvPr/>
        </p:nvSpPr>
        <p:spPr>
          <a:xfrm>
            <a:off x="-1039094" y="1778344"/>
            <a:ext cx="10183094" cy="459613"/>
          </a:xfrm>
          <a:prstGeom prst="rect">
            <a:avLst/>
          </a:prstGeom>
        </p:spPr>
        <p:txBody>
          <a:bodyPr lIns="0" tIns="0" rIns="0" bIns="0" rtlCol="0" anchor="t">
            <a:spAutoFit/>
          </a:bodyPr>
          <a:lstStyle/>
          <a:p>
            <a:pPr algn="ctr">
              <a:lnSpc>
                <a:spcPts val="3551"/>
              </a:lnSpc>
              <a:spcBef>
                <a:spcPct val="0"/>
              </a:spcBef>
            </a:pPr>
            <a:r>
              <a:rPr lang="en-US" sz="3350">
                <a:solidFill>
                  <a:srgbClr val="000000"/>
                </a:solidFill>
                <a:latin typeface="Lulu Font TH"/>
                <a:ea typeface="Lulu Font TH"/>
                <a:cs typeface="Lulu Font TH"/>
                <a:sym typeface="Lulu Font TH"/>
              </a:rPr>
              <a:t>PHI PHI ISLANDS &amp; MAYA BAY DAY TRIP </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Freeform 2"/>
          <p:cNvSpPr/>
          <p:nvPr/>
        </p:nvSpPr>
        <p:spPr>
          <a:xfrm>
            <a:off x="1028700" y="3055458"/>
            <a:ext cx="7486523" cy="5252604"/>
          </a:xfrm>
          <a:custGeom>
            <a:avLst/>
            <a:gdLst/>
            <a:ahLst/>
            <a:cxnLst/>
            <a:rect l="l" t="t" r="r" b="b"/>
            <a:pathLst>
              <a:path w="7486523" h="5252604">
                <a:moveTo>
                  <a:pt x="0" y="0"/>
                </a:moveTo>
                <a:lnTo>
                  <a:pt x="7486523" y="0"/>
                </a:lnTo>
                <a:lnTo>
                  <a:pt x="7486523" y="5252604"/>
                </a:lnTo>
                <a:lnTo>
                  <a:pt x="0" y="5252604"/>
                </a:lnTo>
                <a:lnTo>
                  <a:pt x="0" y="0"/>
                </a:lnTo>
                <a:close/>
              </a:path>
            </a:pathLst>
          </a:custGeom>
          <a:blipFill>
            <a:blip r:embed="rId2"/>
            <a:stretch>
              <a:fillRect t="-5459" r="-10832"/>
            </a:stretch>
          </a:blipFill>
        </p:spPr>
        <p:txBody>
          <a:bodyPr/>
          <a:lstStyle/>
          <a:p>
            <a:endParaRPr lang="en-US"/>
          </a:p>
        </p:txBody>
      </p:sp>
      <p:sp>
        <p:nvSpPr>
          <p:cNvPr id="3" name="Freeform 3"/>
          <p:cNvSpPr/>
          <p:nvPr/>
        </p:nvSpPr>
        <p:spPr>
          <a:xfrm>
            <a:off x="8826868" y="3055458"/>
            <a:ext cx="8302716" cy="5252604"/>
          </a:xfrm>
          <a:custGeom>
            <a:avLst/>
            <a:gdLst/>
            <a:ahLst/>
            <a:cxnLst/>
            <a:rect l="l" t="t" r="r" b="b"/>
            <a:pathLst>
              <a:path w="8302716" h="5252604">
                <a:moveTo>
                  <a:pt x="0" y="0"/>
                </a:moveTo>
                <a:lnTo>
                  <a:pt x="8302716" y="0"/>
                </a:lnTo>
                <a:lnTo>
                  <a:pt x="8302716" y="5252604"/>
                </a:lnTo>
                <a:lnTo>
                  <a:pt x="0" y="5252604"/>
                </a:lnTo>
                <a:lnTo>
                  <a:pt x="0" y="0"/>
                </a:lnTo>
                <a:close/>
              </a:path>
            </a:pathLst>
          </a:custGeom>
          <a:blipFill>
            <a:blip r:embed="rId3"/>
            <a:stretch>
              <a:fillRect b="-5187"/>
            </a:stretch>
          </a:blipFill>
        </p:spPr>
        <p:txBody>
          <a:bodyPr/>
          <a:lstStyle/>
          <a:p>
            <a:endParaRPr lang="en-US"/>
          </a:p>
        </p:txBody>
      </p:sp>
      <p:sp>
        <p:nvSpPr>
          <p:cNvPr id="4" name="TextBox 4"/>
          <p:cNvSpPr txBox="1"/>
          <p:nvPr/>
        </p:nvSpPr>
        <p:spPr>
          <a:xfrm>
            <a:off x="1028700" y="527056"/>
            <a:ext cx="16230600" cy="2528401"/>
          </a:xfrm>
          <a:prstGeom prst="rect">
            <a:avLst/>
          </a:prstGeom>
        </p:spPr>
        <p:txBody>
          <a:bodyPr lIns="0" tIns="0" rIns="0" bIns="0" rtlCol="0" anchor="t">
            <a:spAutoFit/>
          </a:bodyPr>
          <a:lstStyle/>
          <a:p>
            <a:pPr algn="ctr">
              <a:lnSpc>
                <a:spcPts val="4759"/>
              </a:lnSpc>
            </a:pPr>
            <a:r>
              <a:rPr lang="en-US" sz="4490">
                <a:solidFill>
                  <a:srgbClr val="000000"/>
                </a:solidFill>
                <a:latin typeface="Lulu Font TH"/>
                <a:ea typeface="Lulu Font TH"/>
                <a:cs typeface="Lulu Font TH"/>
                <a:sym typeface="Lulu Font TH"/>
              </a:rPr>
              <a:t>DAY 12- PHUKET</a:t>
            </a:r>
          </a:p>
          <a:p>
            <a:pPr algn="ctr">
              <a:lnSpc>
                <a:spcPts val="6669"/>
              </a:lnSpc>
            </a:pPr>
            <a:endParaRPr lang="en-US" sz="4490">
              <a:solidFill>
                <a:srgbClr val="000000"/>
              </a:solidFill>
              <a:latin typeface="Lulu Font TH"/>
              <a:ea typeface="Lulu Font TH"/>
              <a:cs typeface="Lulu Font TH"/>
              <a:sym typeface="Lulu Font TH"/>
            </a:endParaRPr>
          </a:p>
          <a:p>
            <a:pPr algn="ctr">
              <a:lnSpc>
                <a:spcPts val="8243"/>
              </a:lnSpc>
              <a:spcBef>
                <a:spcPct val="0"/>
              </a:spcBef>
            </a:pPr>
            <a:endParaRPr lang="en-US" sz="4490">
              <a:solidFill>
                <a:srgbClr val="000000"/>
              </a:solidFill>
              <a:latin typeface="Lulu Font TH"/>
              <a:ea typeface="Lulu Font TH"/>
              <a:cs typeface="Lulu Font TH"/>
              <a:sym typeface="Lulu Font TH"/>
            </a:endParaRPr>
          </a:p>
        </p:txBody>
      </p:sp>
      <p:sp>
        <p:nvSpPr>
          <p:cNvPr id="5" name="TextBox 5"/>
          <p:cNvSpPr txBox="1"/>
          <p:nvPr/>
        </p:nvSpPr>
        <p:spPr>
          <a:xfrm>
            <a:off x="-121146" y="2196473"/>
            <a:ext cx="10183094" cy="459613"/>
          </a:xfrm>
          <a:prstGeom prst="rect">
            <a:avLst/>
          </a:prstGeom>
        </p:spPr>
        <p:txBody>
          <a:bodyPr lIns="0" tIns="0" rIns="0" bIns="0" rtlCol="0" anchor="t">
            <a:spAutoFit/>
          </a:bodyPr>
          <a:lstStyle/>
          <a:p>
            <a:pPr algn="ctr">
              <a:lnSpc>
                <a:spcPts val="3551"/>
              </a:lnSpc>
              <a:spcBef>
                <a:spcPct val="0"/>
              </a:spcBef>
            </a:pPr>
            <a:r>
              <a:rPr lang="en-US" sz="3350">
                <a:solidFill>
                  <a:srgbClr val="000000"/>
                </a:solidFill>
                <a:latin typeface="Lulu Font TH"/>
                <a:ea typeface="Lulu Font TH"/>
                <a:cs typeface="Lulu Font TH"/>
                <a:sym typeface="Lulu Font TH"/>
              </a:rPr>
              <a:t>DAY TRIP TO CARNIVAL MAGIC</a:t>
            </a:r>
          </a:p>
        </p:txBody>
      </p:sp>
      <p:sp>
        <p:nvSpPr>
          <p:cNvPr id="6" name="TextBox 6"/>
          <p:cNvSpPr txBox="1"/>
          <p:nvPr/>
        </p:nvSpPr>
        <p:spPr>
          <a:xfrm>
            <a:off x="10061948" y="1989517"/>
            <a:ext cx="5832557" cy="907288"/>
          </a:xfrm>
          <a:prstGeom prst="rect">
            <a:avLst/>
          </a:prstGeom>
        </p:spPr>
        <p:txBody>
          <a:bodyPr lIns="0" tIns="0" rIns="0" bIns="0" rtlCol="0" anchor="t">
            <a:spAutoFit/>
          </a:bodyPr>
          <a:lstStyle/>
          <a:p>
            <a:pPr algn="ctr">
              <a:lnSpc>
                <a:spcPts val="3551"/>
              </a:lnSpc>
              <a:spcBef>
                <a:spcPct val="0"/>
              </a:spcBef>
            </a:pPr>
            <a:r>
              <a:rPr lang="en-US" sz="3350">
                <a:solidFill>
                  <a:srgbClr val="000000"/>
                </a:solidFill>
                <a:latin typeface="Lulu Font TH"/>
                <a:ea typeface="Lulu Font TH"/>
                <a:cs typeface="Lulu Font TH"/>
                <a:sym typeface="Lulu Font TH"/>
              </a:rPr>
              <a:t>OPTIONAL: TIICHUA POP UP &amp; SUNSET EXPERIENCE</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FEF9F2"/>
        </a:solidFill>
        <a:effectLst/>
      </p:bgPr>
    </p:bg>
    <p:spTree>
      <p:nvGrpSpPr>
        <p:cNvPr id="1" name=""/>
        <p:cNvGrpSpPr/>
        <p:nvPr/>
      </p:nvGrpSpPr>
      <p:grpSpPr>
        <a:xfrm>
          <a:off x="0" y="0"/>
          <a:ext cx="0" cy="0"/>
          <a:chOff x="0" y="0"/>
          <a:chExt cx="0" cy="0"/>
        </a:xfrm>
      </p:grpSpPr>
      <p:grpSp>
        <p:nvGrpSpPr>
          <p:cNvPr id="2" name="Group 2"/>
          <p:cNvGrpSpPr/>
          <p:nvPr/>
        </p:nvGrpSpPr>
        <p:grpSpPr>
          <a:xfrm>
            <a:off x="11654956" y="0"/>
            <a:ext cx="6633044" cy="10287000"/>
            <a:chOff x="0" y="0"/>
            <a:chExt cx="1027632" cy="1593725"/>
          </a:xfrm>
        </p:grpSpPr>
        <p:sp>
          <p:nvSpPr>
            <p:cNvPr id="3" name="Freeform 3"/>
            <p:cNvSpPr/>
            <p:nvPr/>
          </p:nvSpPr>
          <p:spPr>
            <a:xfrm>
              <a:off x="0" y="0"/>
              <a:ext cx="1027632" cy="1593725"/>
            </a:xfrm>
            <a:custGeom>
              <a:avLst/>
              <a:gdLst/>
              <a:ahLst/>
              <a:cxnLst/>
              <a:rect l="l" t="t" r="r" b="b"/>
              <a:pathLst>
                <a:path w="1027632" h="1593725">
                  <a:moveTo>
                    <a:pt x="0" y="0"/>
                  </a:moveTo>
                  <a:lnTo>
                    <a:pt x="1027632" y="0"/>
                  </a:lnTo>
                  <a:lnTo>
                    <a:pt x="1027632" y="1593725"/>
                  </a:lnTo>
                  <a:lnTo>
                    <a:pt x="0" y="1593725"/>
                  </a:lnTo>
                  <a:close/>
                </a:path>
              </a:pathLst>
            </a:custGeom>
            <a:blipFill>
              <a:blip r:embed="rId2"/>
              <a:stretch>
                <a:fillRect t="-4298" b="-4298"/>
              </a:stretch>
            </a:blipFill>
          </p:spPr>
          <p:txBody>
            <a:bodyPr/>
            <a:lstStyle/>
            <a:p>
              <a:endParaRPr lang="en-US"/>
            </a:p>
          </p:txBody>
        </p:sp>
      </p:grpSp>
      <p:grpSp>
        <p:nvGrpSpPr>
          <p:cNvPr id="4" name="Group 4"/>
          <p:cNvGrpSpPr/>
          <p:nvPr/>
        </p:nvGrpSpPr>
        <p:grpSpPr>
          <a:xfrm>
            <a:off x="596114" y="453474"/>
            <a:ext cx="11788012" cy="4358655"/>
            <a:chOff x="0" y="0"/>
            <a:chExt cx="15717350" cy="5811540"/>
          </a:xfrm>
        </p:grpSpPr>
        <p:sp>
          <p:nvSpPr>
            <p:cNvPr id="5" name="TextBox 5"/>
            <p:cNvSpPr txBox="1"/>
            <p:nvPr/>
          </p:nvSpPr>
          <p:spPr>
            <a:xfrm>
              <a:off x="0" y="1555750"/>
              <a:ext cx="13017500" cy="1399964"/>
            </a:xfrm>
            <a:prstGeom prst="rect">
              <a:avLst/>
            </a:prstGeom>
          </p:spPr>
          <p:txBody>
            <a:bodyPr lIns="0" tIns="0" rIns="0" bIns="0" rtlCol="0" anchor="t">
              <a:spAutoFit/>
            </a:bodyPr>
            <a:lstStyle/>
            <a:p>
              <a:pPr marL="0" lvl="0" indent="0" algn="l">
                <a:lnSpc>
                  <a:spcPts val="4339"/>
                </a:lnSpc>
                <a:spcBef>
                  <a:spcPct val="0"/>
                </a:spcBef>
              </a:pPr>
              <a:r>
                <a:rPr lang="en-US" sz="3099">
                  <a:solidFill>
                    <a:srgbClr val="666666"/>
                  </a:solidFill>
                  <a:latin typeface="Lulu Font TH"/>
                  <a:ea typeface="Lulu Font TH"/>
                  <a:cs typeface="Lulu Font TH"/>
                  <a:sym typeface="Lulu Font TH"/>
                </a:rPr>
                <a:t>UNIQUE LOCAL EXPERIENCES</a:t>
              </a:r>
            </a:p>
            <a:p>
              <a:pPr marL="0" lvl="0" indent="0" algn="l">
                <a:lnSpc>
                  <a:spcPts val="4339"/>
                </a:lnSpc>
                <a:spcBef>
                  <a:spcPct val="0"/>
                </a:spcBef>
              </a:pPr>
              <a:r>
                <a:rPr lang="en-US" sz="3099">
                  <a:solidFill>
                    <a:srgbClr val="666666"/>
                  </a:solidFill>
                  <a:latin typeface="Lulu Font TH"/>
                  <a:ea typeface="Lulu Font TH"/>
                  <a:cs typeface="Lulu Font TH"/>
                  <a:sym typeface="Lulu Font TH"/>
                </a:rPr>
                <a:t>G TO EXPLORE PHUKET OLD TOWN AT LEISURE</a:t>
              </a:r>
            </a:p>
          </p:txBody>
        </p:sp>
        <p:sp>
          <p:nvSpPr>
            <p:cNvPr id="6" name="TextBox 6"/>
            <p:cNvSpPr txBox="1"/>
            <p:nvPr/>
          </p:nvSpPr>
          <p:spPr>
            <a:xfrm>
              <a:off x="0" y="3614862"/>
              <a:ext cx="13017500" cy="2196678"/>
            </a:xfrm>
            <a:prstGeom prst="rect">
              <a:avLst/>
            </a:prstGeom>
          </p:spPr>
          <p:txBody>
            <a:bodyPr lIns="0" tIns="0" rIns="0" bIns="0" rtlCol="0" anchor="t">
              <a:spAutoFit/>
            </a:bodyPr>
            <a:lstStyle/>
            <a:p>
              <a:pPr marL="0" lvl="0" indent="0" algn="l">
                <a:lnSpc>
                  <a:spcPts val="4479"/>
                </a:lnSpc>
                <a:spcBef>
                  <a:spcPct val="0"/>
                </a:spcBef>
              </a:pPr>
              <a:r>
                <a:rPr lang="en-US" sz="3199">
                  <a:solidFill>
                    <a:srgbClr val="222222"/>
                  </a:solidFill>
                  <a:latin typeface="Lulu Font TH"/>
                  <a:ea typeface="Lulu Font TH"/>
                  <a:cs typeface="Lulu Font TH"/>
                  <a:sym typeface="Lulu Font TH"/>
                </a:rPr>
                <a:t>Discover the charming Sino-Portuguese architecture and vibrant markets while immersing yourself in Phuket's rich culture and history.</a:t>
              </a:r>
            </a:p>
          </p:txBody>
        </p:sp>
        <p:sp>
          <p:nvSpPr>
            <p:cNvPr id="7" name="TextBox 7"/>
            <p:cNvSpPr txBox="1"/>
            <p:nvPr/>
          </p:nvSpPr>
          <p:spPr>
            <a:xfrm>
              <a:off x="2699850" y="0"/>
              <a:ext cx="13017500" cy="901700"/>
            </a:xfrm>
            <a:prstGeom prst="rect">
              <a:avLst/>
            </a:prstGeom>
          </p:spPr>
          <p:txBody>
            <a:bodyPr lIns="0" tIns="0" rIns="0" bIns="0" rtlCol="0" anchor="t">
              <a:spAutoFit/>
            </a:bodyPr>
            <a:lstStyle/>
            <a:p>
              <a:pPr marL="0" lvl="0" indent="0" algn="l">
                <a:lnSpc>
                  <a:spcPts val="5388"/>
                </a:lnSpc>
              </a:pPr>
              <a:r>
                <a:rPr lang="en-US" sz="4490" spc="-89">
                  <a:solidFill>
                    <a:srgbClr val="222222"/>
                  </a:solidFill>
                  <a:latin typeface="Lulu Font TH"/>
                  <a:ea typeface="Lulu Font TH"/>
                  <a:cs typeface="Lulu Font TH"/>
                  <a:sym typeface="Lulu Font TH"/>
                </a:rPr>
                <a:t>Day 13- Phuket</a:t>
              </a:r>
            </a:p>
          </p:txBody>
        </p:sp>
      </p:grpSp>
      <p:sp>
        <p:nvSpPr>
          <p:cNvPr id="8" name="Freeform 8"/>
          <p:cNvSpPr/>
          <p:nvPr/>
        </p:nvSpPr>
        <p:spPr>
          <a:xfrm>
            <a:off x="778167" y="5355407"/>
            <a:ext cx="5711954" cy="4103214"/>
          </a:xfrm>
          <a:custGeom>
            <a:avLst/>
            <a:gdLst/>
            <a:ahLst/>
            <a:cxnLst/>
            <a:rect l="l" t="t" r="r" b="b"/>
            <a:pathLst>
              <a:path w="5711954" h="4103214">
                <a:moveTo>
                  <a:pt x="0" y="0"/>
                </a:moveTo>
                <a:lnTo>
                  <a:pt x="5711954" y="0"/>
                </a:lnTo>
                <a:lnTo>
                  <a:pt x="5711954" y="4103214"/>
                </a:lnTo>
                <a:lnTo>
                  <a:pt x="0" y="4103214"/>
                </a:lnTo>
                <a:lnTo>
                  <a:pt x="0" y="0"/>
                </a:lnTo>
                <a:close/>
              </a:path>
            </a:pathLst>
          </a:custGeom>
          <a:blipFill>
            <a:blip r:embed="rId3"/>
            <a:stretch>
              <a:fillRect l="-5735" t="-3384" r="-5735"/>
            </a:stretch>
          </a:blipFill>
        </p:spPr>
        <p:txBody>
          <a:bodyPr/>
          <a:lstStyle/>
          <a:p>
            <a:endParaRPr 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EF9F2"/>
        </a:solidFill>
        <a:effectLst/>
      </p:bgPr>
    </p:bg>
    <p:spTree>
      <p:nvGrpSpPr>
        <p:cNvPr id="1" name=""/>
        <p:cNvGrpSpPr/>
        <p:nvPr/>
      </p:nvGrpSpPr>
      <p:grpSpPr>
        <a:xfrm>
          <a:off x="0" y="0"/>
          <a:ext cx="0" cy="0"/>
          <a:chOff x="0" y="0"/>
          <a:chExt cx="0" cy="0"/>
        </a:xfrm>
      </p:grpSpPr>
      <p:sp>
        <p:nvSpPr>
          <p:cNvPr id="2" name="TextBox 2"/>
          <p:cNvSpPr txBox="1"/>
          <p:nvPr/>
        </p:nvSpPr>
        <p:spPr>
          <a:xfrm>
            <a:off x="2105025" y="595312"/>
            <a:ext cx="14077950" cy="866775"/>
          </a:xfrm>
          <a:prstGeom prst="rect">
            <a:avLst/>
          </a:prstGeom>
        </p:spPr>
        <p:txBody>
          <a:bodyPr lIns="0" tIns="0" rIns="0" bIns="0" rtlCol="0" anchor="t">
            <a:spAutoFit/>
          </a:bodyPr>
          <a:lstStyle/>
          <a:p>
            <a:pPr marL="0" lvl="0" indent="0" algn="ctr">
              <a:lnSpc>
                <a:spcPts val="6840"/>
              </a:lnSpc>
            </a:pPr>
            <a:r>
              <a:rPr lang="en-US" sz="5700" spc="-114">
                <a:solidFill>
                  <a:srgbClr val="000000"/>
                </a:solidFill>
                <a:latin typeface="Lulu Font TH"/>
                <a:ea typeface="Lulu Font TH"/>
                <a:cs typeface="Lulu Font TH"/>
                <a:sym typeface="Lulu Font TH"/>
              </a:rPr>
              <a:t>Phuket Town Highlights</a:t>
            </a:r>
          </a:p>
        </p:txBody>
      </p:sp>
      <p:grpSp>
        <p:nvGrpSpPr>
          <p:cNvPr id="3" name="Group 3"/>
          <p:cNvGrpSpPr/>
          <p:nvPr/>
        </p:nvGrpSpPr>
        <p:grpSpPr>
          <a:xfrm>
            <a:off x="657225" y="2428875"/>
            <a:ext cx="5448300" cy="4163710"/>
            <a:chOff x="0" y="0"/>
            <a:chExt cx="7264400" cy="5551613"/>
          </a:xfrm>
        </p:grpSpPr>
        <p:sp>
          <p:nvSpPr>
            <p:cNvPr id="4" name="TextBox 4"/>
            <p:cNvSpPr txBox="1"/>
            <p:nvPr/>
          </p:nvSpPr>
          <p:spPr>
            <a:xfrm>
              <a:off x="0" y="-57150"/>
              <a:ext cx="7264400" cy="654051"/>
            </a:xfrm>
            <a:prstGeom prst="rect">
              <a:avLst/>
            </a:prstGeom>
          </p:spPr>
          <p:txBody>
            <a:bodyPr lIns="0" tIns="0" rIns="0" bIns="0" rtlCol="0" anchor="t">
              <a:spAutoFit/>
            </a:bodyPr>
            <a:lstStyle/>
            <a:p>
              <a:pPr marL="0" lvl="0" indent="0" algn="ctr">
                <a:lnSpc>
                  <a:spcPts val="4199"/>
                </a:lnSpc>
                <a:spcBef>
                  <a:spcPct val="0"/>
                </a:spcBef>
              </a:pPr>
              <a:r>
                <a:rPr lang="en-US" sz="2999">
                  <a:solidFill>
                    <a:srgbClr val="666666"/>
                  </a:solidFill>
                  <a:latin typeface="Lulu Font TH"/>
                  <a:ea typeface="Lulu Font TH"/>
                  <a:cs typeface="Lulu Font TH"/>
                  <a:sym typeface="Lulu Font TH"/>
                </a:rPr>
                <a:t>ARCHITECTURE</a:t>
              </a:r>
            </a:p>
          </p:txBody>
        </p:sp>
        <p:sp>
          <p:nvSpPr>
            <p:cNvPr id="5" name="TextBox 5"/>
            <p:cNvSpPr txBox="1"/>
            <p:nvPr/>
          </p:nvSpPr>
          <p:spPr>
            <a:xfrm>
              <a:off x="0" y="1256049"/>
              <a:ext cx="7264400" cy="4295564"/>
            </a:xfrm>
            <a:prstGeom prst="rect">
              <a:avLst/>
            </a:prstGeom>
          </p:spPr>
          <p:txBody>
            <a:bodyPr lIns="0" tIns="0" rIns="0" bIns="0" rtlCol="0" anchor="t">
              <a:spAutoFit/>
            </a:bodyPr>
            <a:lstStyle/>
            <a:p>
              <a:pPr marL="0" lvl="0" indent="0" algn="ctr">
                <a:lnSpc>
                  <a:spcPts val="4339"/>
                </a:lnSpc>
                <a:spcBef>
                  <a:spcPct val="0"/>
                </a:spcBef>
              </a:pPr>
              <a:r>
                <a:rPr lang="en-US" sz="3099">
                  <a:solidFill>
                    <a:srgbClr val="222222"/>
                  </a:solidFill>
                  <a:latin typeface="Lulu Font TH"/>
                  <a:ea typeface="Lulu Font TH"/>
                  <a:cs typeface="Lulu Font TH"/>
                  <a:sym typeface="Lulu Font TH"/>
                </a:rPr>
                <a:t>Explore the charming Sino-Portuguese architecture that reflects Phuket's rich history and cultural fusion, showcasing vibrant colors and intricate details.</a:t>
              </a:r>
            </a:p>
          </p:txBody>
        </p:sp>
      </p:grpSp>
      <p:grpSp>
        <p:nvGrpSpPr>
          <p:cNvPr id="6" name="Group 6"/>
          <p:cNvGrpSpPr/>
          <p:nvPr/>
        </p:nvGrpSpPr>
        <p:grpSpPr>
          <a:xfrm>
            <a:off x="6584666" y="3582519"/>
            <a:ext cx="5118667" cy="4180219"/>
            <a:chOff x="0" y="0"/>
            <a:chExt cx="6824890" cy="5573626"/>
          </a:xfrm>
        </p:grpSpPr>
        <p:sp>
          <p:nvSpPr>
            <p:cNvPr id="7" name="TextBox 7"/>
            <p:cNvSpPr txBox="1"/>
            <p:nvPr/>
          </p:nvSpPr>
          <p:spPr>
            <a:xfrm>
              <a:off x="0" y="-57150"/>
              <a:ext cx="6824890" cy="676064"/>
            </a:xfrm>
            <a:prstGeom prst="rect">
              <a:avLst/>
            </a:prstGeom>
          </p:spPr>
          <p:txBody>
            <a:bodyPr lIns="0" tIns="0" rIns="0" bIns="0" rtlCol="0" anchor="t">
              <a:spAutoFit/>
            </a:bodyPr>
            <a:lstStyle/>
            <a:p>
              <a:pPr marL="0" lvl="0" indent="0" algn="ctr">
                <a:lnSpc>
                  <a:spcPts val="4339"/>
                </a:lnSpc>
                <a:spcBef>
                  <a:spcPct val="0"/>
                </a:spcBef>
              </a:pPr>
              <a:r>
                <a:rPr lang="en-US" sz="3099">
                  <a:solidFill>
                    <a:srgbClr val="666666"/>
                  </a:solidFill>
                  <a:latin typeface="Lulu Font TH"/>
                  <a:ea typeface="Lulu Font TH"/>
                  <a:cs typeface="Lulu Font TH"/>
                  <a:sym typeface="Lulu Font TH"/>
                </a:rPr>
                <a:t>MARKETS</a:t>
              </a:r>
            </a:p>
          </p:txBody>
        </p:sp>
        <p:sp>
          <p:nvSpPr>
            <p:cNvPr id="8" name="TextBox 8"/>
            <p:cNvSpPr txBox="1"/>
            <p:nvPr/>
          </p:nvSpPr>
          <p:spPr>
            <a:xfrm>
              <a:off x="0" y="1278062"/>
              <a:ext cx="6824890" cy="4295564"/>
            </a:xfrm>
            <a:prstGeom prst="rect">
              <a:avLst/>
            </a:prstGeom>
          </p:spPr>
          <p:txBody>
            <a:bodyPr lIns="0" tIns="0" rIns="0" bIns="0" rtlCol="0" anchor="t">
              <a:spAutoFit/>
            </a:bodyPr>
            <a:lstStyle/>
            <a:p>
              <a:pPr marL="0" lvl="0" indent="0" algn="ctr">
                <a:lnSpc>
                  <a:spcPts val="4339"/>
                </a:lnSpc>
                <a:spcBef>
                  <a:spcPct val="0"/>
                </a:spcBef>
              </a:pPr>
              <a:r>
                <a:rPr lang="en-US" sz="3099">
                  <a:solidFill>
                    <a:srgbClr val="222222"/>
                  </a:solidFill>
                  <a:latin typeface="Lulu Font TH"/>
                  <a:ea typeface="Lulu Font TH"/>
                  <a:cs typeface="Lulu Font TH"/>
                  <a:sym typeface="Lulu Font TH"/>
                </a:rPr>
                <a:t>Discover local markets offering fresh produce, unique crafts, and delicious street food, providing an authentic taste of Phuket's vibrant culture.</a:t>
              </a:r>
            </a:p>
          </p:txBody>
        </p:sp>
      </p:grpSp>
      <p:grpSp>
        <p:nvGrpSpPr>
          <p:cNvPr id="9" name="Group 9"/>
          <p:cNvGrpSpPr/>
          <p:nvPr/>
        </p:nvGrpSpPr>
        <p:grpSpPr>
          <a:xfrm>
            <a:off x="12635082" y="5672628"/>
            <a:ext cx="4624218" cy="4180219"/>
            <a:chOff x="0" y="0"/>
            <a:chExt cx="6165624" cy="5573626"/>
          </a:xfrm>
        </p:grpSpPr>
        <p:sp>
          <p:nvSpPr>
            <p:cNvPr id="10" name="TextBox 10"/>
            <p:cNvSpPr txBox="1"/>
            <p:nvPr/>
          </p:nvSpPr>
          <p:spPr>
            <a:xfrm>
              <a:off x="0" y="-57150"/>
              <a:ext cx="6165624" cy="676064"/>
            </a:xfrm>
            <a:prstGeom prst="rect">
              <a:avLst/>
            </a:prstGeom>
          </p:spPr>
          <p:txBody>
            <a:bodyPr lIns="0" tIns="0" rIns="0" bIns="0" rtlCol="0" anchor="t">
              <a:spAutoFit/>
            </a:bodyPr>
            <a:lstStyle/>
            <a:p>
              <a:pPr marL="0" lvl="0" indent="0" algn="ctr">
                <a:lnSpc>
                  <a:spcPts val="4339"/>
                </a:lnSpc>
                <a:spcBef>
                  <a:spcPct val="0"/>
                </a:spcBef>
              </a:pPr>
              <a:r>
                <a:rPr lang="en-US" sz="3099" b="1">
                  <a:solidFill>
                    <a:srgbClr val="666666"/>
                  </a:solidFill>
                  <a:latin typeface="Clear Sans Medium"/>
                  <a:ea typeface="Clear Sans Medium"/>
                  <a:cs typeface="Clear Sans Medium"/>
                  <a:sym typeface="Clear Sans Medium"/>
                </a:rPr>
                <a:t>MUSEUMS</a:t>
              </a:r>
            </a:p>
          </p:txBody>
        </p:sp>
        <p:sp>
          <p:nvSpPr>
            <p:cNvPr id="11" name="TextBox 11"/>
            <p:cNvSpPr txBox="1"/>
            <p:nvPr/>
          </p:nvSpPr>
          <p:spPr>
            <a:xfrm>
              <a:off x="0" y="1278062"/>
              <a:ext cx="6165624" cy="4295564"/>
            </a:xfrm>
            <a:prstGeom prst="rect">
              <a:avLst/>
            </a:prstGeom>
          </p:spPr>
          <p:txBody>
            <a:bodyPr lIns="0" tIns="0" rIns="0" bIns="0" rtlCol="0" anchor="t">
              <a:spAutoFit/>
            </a:bodyPr>
            <a:lstStyle/>
            <a:p>
              <a:pPr marL="0" lvl="0" indent="0" algn="ctr">
                <a:lnSpc>
                  <a:spcPts val="4339"/>
                </a:lnSpc>
                <a:spcBef>
                  <a:spcPct val="0"/>
                </a:spcBef>
              </a:pPr>
              <a:r>
                <a:rPr lang="en-US" sz="3099">
                  <a:solidFill>
                    <a:srgbClr val="222222"/>
                  </a:solidFill>
                  <a:latin typeface="Lulu Font TH"/>
                  <a:ea typeface="Lulu Font TH"/>
                  <a:cs typeface="Lulu Font TH"/>
                  <a:sym typeface="Lulu Font TH"/>
                </a:rPr>
                <a:t>Visit cultural museums that display Phuket's history, art, and heritage, offering visitors insight into the island's diverse traditions and stories.</a:t>
              </a:r>
            </a:p>
          </p:txBody>
        </p:sp>
      </p:grpSp>
      <p:sp>
        <p:nvSpPr>
          <p:cNvPr id="12" name="Freeform 12"/>
          <p:cNvSpPr/>
          <p:nvPr/>
        </p:nvSpPr>
        <p:spPr>
          <a:xfrm>
            <a:off x="657225" y="616506"/>
            <a:ext cx="2222805" cy="1474231"/>
          </a:xfrm>
          <a:custGeom>
            <a:avLst/>
            <a:gdLst/>
            <a:ahLst/>
            <a:cxnLst/>
            <a:rect l="l" t="t" r="r" b="b"/>
            <a:pathLst>
              <a:path w="2222805" h="1474231">
                <a:moveTo>
                  <a:pt x="0" y="0"/>
                </a:moveTo>
                <a:lnTo>
                  <a:pt x="2222805" y="0"/>
                </a:lnTo>
                <a:lnTo>
                  <a:pt x="2222805" y="1474232"/>
                </a:lnTo>
                <a:lnTo>
                  <a:pt x="0" y="14742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TextBox 2"/>
          <p:cNvSpPr txBox="1"/>
          <p:nvPr/>
        </p:nvSpPr>
        <p:spPr>
          <a:xfrm>
            <a:off x="3375736" y="1433311"/>
            <a:ext cx="10822186" cy="2147658"/>
          </a:xfrm>
          <a:prstGeom prst="rect">
            <a:avLst/>
          </a:prstGeom>
        </p:spPr>
        <p:txBody>
          <a:bodyPr lIns="0" tIns="0" rIns="0" bIns="0" rtlCol="0" anchor="t">
            <a:spAutoFit/>
          </a:bodyPr>
          <a:lstStyle/>
          <a:p>
            <a:pPr algn="ctr">
              <a:lnSpc>
                <a:spcPts val="5925"/>
              </a:lnSpc>
            </a:pPr>
            <a:r>
              <a:rPr lang="en-US" sz="5589">
                <a:solidFill>
                  <a:srgbClr val="000000"/>
                </a:solidFill>
                <a:latin typeface="Lulu Font TH"/>
                <a:ea typeface="Lulu Font TH"/>
                <a:cs typeface="Lulu Font TH"/>
                <a:sym typeface="Lulu Font TH"/>
              </a:rPr>
              <a:t>SUSTAINABILITY &amp; TAITH ALIGNMENT</a:t>
            </a:r>
          </a:p>
          <a:p>
            <a:pPr algn="ctr">
              <a:lnSpc>
                <a:spcPts val="10515"/>
              </a:lnSpc>
              <a:spcBef>
                <a:spcPct val="0"/>
              </a:spcBef>
            </a:pPr>
            <a:endParaRPr lang="en-US" sz="5589">
              <a:solidFill>
                <a:srgbClr val="000000"/>
              </a:solidFill>
              <a:latin typeface="Lulu Font TH"/>
              <a:ea typeface="Lulu Font TH"/>
              <a:cs typeface="Lulu Font TH"/>
              <a:sym typeface="Lulu Font TH"/>
            </a:endParaRPr>
          </a:p>
        </p:txBody>
      </p:sp>
      <p:sp>
        <p:nvSpPr>
          <p:cNvPr id="3" name="Freeform 3"/>
          <p:cNvSpPr/>
          <p:nvPr/>
        </p:nvSpPr>
        <p:spPr>
          <a:xfrm>
            <a:off x="0" y="226659"/>
            <a:ext cx="2621603" cy="1939341"/>
          </a:xfrm>
          <a:custGeom>
            <a:avLst/>
            <a:gdLst/>
            <a:ahLst/>
            <a:cxnLst/>
            <a:rect l="l" t="t" r="r" b="b"/>
            <a:pathLst>
              <a:path w="2621603" h="1939341">
                <a:moveTo>
                  <a:pt x="0" y="0"/>
                </a:moveTo>
                <a:lnTo>
                  <a:pt x="2621603" y="0"/>
                </a:lnTo>
                <a:lnTo>
                  <a:pt x="2621603" y="1939341"/>
                </a:lnTo>
                <a:lnTo>
                  <a:pt x="0" y="1939341"/>
                </a:lnTo>
                <a:lnTo>
                  <a:pt x="0" y="0"/>
                </a:lnTo>
                <a:close/>
              </a:path>
            </a:pathLst>
          </a:custGeom>
          <a:blipFill>
            <a:blip r:embed="rId3"/>
            <a:stretch>
              <a:fillRect r="-146584"/>
            </a:stretch>
          </a:blipFill>
        </p:spPr>
        <p:txBody>
          <a:bodyPr/>
          <a:lstStyle/>
          <a:p>
            <a:endParaRPr lang="en-US"/>
          </a:p>
        </p:txBody>
      </p:sp>
      <p:sp>
        <p:nvSpPr>
          <p:cNvPr id="4" name="Freeform 4"/>
          <p:cNvSpPr/>
          <p:nvPr/>
        </p:nvSpPr>
        <p:spPr>
          <a:xfrm>
            <a:off x="14952055" y="226659"/>
            <a:ext cx="1973153" cy="2260905"/>
          </a:xfrm>
          <a:custGeom>
            <a:avLst/>
            <a:gdLst/>
            <a:ahLst/>
            <a:cxnLst/>
            <a:rect l="l" t="t" r="r" b="b"/>
            <a:pathLst>
              <a:path w="1973153" h="2260905">
                <a:moveTo>
                  <a:pt x="0" y="0"/>
                </a:moveTo>
                <a:lnTo>
                  <a:pt x="1973153" y="0"/>
                </a:lnTo>
                <a:lnTo>
                  <a:pt x="1973153" y="2260905"/>
                </a:lnTo>
                <a:lnTo>
                  <a:pt x="0" y="2260905"/>
                </a:lnTo>
                <a:lnTo>
                  <a:pt x="0" y="0"/>
                </a:lnTo>
                <a:close/>
              </a:path>
            </a:pathLst>
          </a:custGeom>
          <a:blipFill>
            <a:blip r:embed="rId4"/>
            <a:stretch>
              <a:fillRect/>
            </a:stretch>
          </a:blipFill>
        </p:spPr>
        <p:txBody>
          <a:bodyPr/>
          <a:lstStyle/>
          <a:p>
            <a:endParaRPr lang="en-US"/>
          </a:p>
        </p:txBody>
      </p:sp>
      <p:sp>
        <p:nvSpPr>
          <p:cNvPr id="5" name="Freeform 5"/>
          <p:cNvSpPr/>
          <p:nvPr/>
        </p:nvSpPr>
        <p:spPr>
          <a:xfrm>
            <a:off x="647856" y="3432821"/>
            <a:ext cx="4767719" cy="6356958"/>
          </a:xfrm>
          <a:custGeom>
            <a:avLst/>
            <a:gdLst/>
            <a:ahLst/>
            <a:cxnLst/>
            <a:rect l="l" t="t" r="r" b="b"/>
            <a:pathLst>
              <a:path w="4767719" h="6356958">
                <a:moveTo>
                  <a:pt x="0" y="0"/>
                </a:moveTo>
                <a:lnTo>
                  <a:pt x="4767718" y="0"/>
                </a:lnTo>
                <a:lnTo>
                  <a:pt x="4767718" y="6356959"/>
                </a:lnTo>
                <a:lnTo>
                  <a:pt x="0" y="6356959"/>
                </a:lnTo>
                <a:lnTo>
                  <a:pt x="0" y="0"/>
                </a:lnTo>
                <a:close/>
              </a:path>
            </a:pathLst>
          </a:custGeom>
          <a:blipFill>
            <a:blip r:embed="rId5"/>
            <a:stretch>
              <a:fillRect/>
            </a:stretch>
          </a:blipFill>
        </p:spPr>
        <p:txBody>
          <a:bodyPr/>
          <a:lstStyle/>
          <a:p>
            <a:endParaRPr lang="en-US"/>
          </a:p>
        </p:txBody>
      </p:sp>
      <p:sp>
        <p:nvSpPr>
          <p:cNvPr id="6" name="Freeform 6"/>
          <p:cNvSpPr/>
          <p:nvPr/>
        </p:nvSpPr>
        <p:spPr>
          <a:xfrm>
            <a:off x="5887394" y="3432821"/>
            <a:ext cx="4767719" cy="6356958"/>
          </a:xfrm>
          <a:custGeom>
            <a:avLst/>
            <a:gdLst/>
            <a:ahLst/>
            <a:cxnLst/>
            <a:rect l="l" t="t" r="r" b="b"/>
            <a:pathLst>
              <a:path w="4767719" h="6356958">
                <a:moveTo>
                  <a:pt x="0" y="0"/>
                </a:moveTo>
                <a:lnTo>
                  <a:pt x="4767719" y="0"/>
                </a:lnTo>
                <a:lnTo>
                  <a:pt x="4767719" y="6356959"/>
                </a:lnTo>
                <a:lnTo>
                  <a:pt x="0" y="6356959"/>
                </a:lnTo>
                <a:lnTo>
                  <a:pt x="0" y="0"/>
                </a:lnTo>
                <a:close/>
              </a:path>
            </a:pathLst>
          </a:custGeom>
          <a:blipFill>
            <a:blip r:embed="rId6"/>
            <a:stretch>
              <a:fillRect/>
            </a:stretch>
          </a:blipFill>
        </p:spPr>
        <p:txBody>
          <a:bodyPr/>
          <a:lstStyle/>
          <a:p>
            <a:endParaRPr lang="en-US"/>
          </a:p>
        </p:txBody>
      </p:sp>
      <p:sp>
        <p:nvSpPr>
          <p:cNvPr id="7" name="Freeform 7"/>
          <p:cNvSpPr/>
          <p:nvPr/>
        </p:nvSpPr>
        <p:spPr>
          <a:xfrm>
            <a:off x="11143970" y="3432821"/>
            <a:ext cx="5734485" cy="6356958"/>
          </a:xfrm>
          <a:custGeom>
            <a:avLst/>
            <a:gdLst/>
            <a:ahLst/>
            <a:cxnLst/>
            <a:rect l="l" t="t" r="r" b="b"/>
            <a:pathLst>
              <a:path w="5734485" h="6356958">
                <a:moveTo>
                  <a:pt x="0" y="0"/>
                </a:moveTo>
                <a:lnTo>
                  <a:pt x="5734486" y="0"/>
                </a:lnTo>
                <a:lnTo>
                  <a:pt x="5734486" y="6356959"/>
                </a:lnTo>
                <a:lnTo>
                  <a:pt x="0" y="6356959"/>
                </a:lnTo>
                <a:lnTo>
                  <a:pt x="0" y="0"/>
                </a:lnTo>
                <a:close/>
              </a:path>
            </a:pathLst>
          </a:custGeom>
          <a:blipFill>
            <a:blip r:embed="rId7"/>
            <a:stretch>
              <a:fillRect t="-27036" r="-28098" b="-27036"/>
            </a:stretch>
          </a:blipFill>
        </p:spPr>
        <p:txBody>
          <a:bodyPr/>
          <a:lstStyle/>
          <a:p>
            <a:endParaRPr lang="en-US"/>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CAEEEF"/>
        </a:solidFill>
        <a:effectLst/>
      </p:bgPr>
    </p:bg>
    <p:spTree>
      <p:nvGrpSpPr>
        <p:cNvPr id="1" name=""/>
        <p:cNvGrpSpPr/>
        <p:nvPr/>
      </p:nvGrpSpPr>
      <p:grpSpPr>
        <a:xfrm>
          <a:off x="0" y="0"/>
          <a:ext cx="0" cy="0"/>
          <a:chOff x="0" y="0"/>
          <a:chExt cx="0" cy="0"/>
        </a:xfrm>
      </p:grpSpPr>
      <p:sp>
        <p:nvSpPr>
          <p:cNvPr id="2" name="TextBox 2"/>
          <p:cNvSpPr txBox="1"/>
          <p:nvPr/>
        </p:nvSpPr>
        <p:spPr>
          <a:xfrm>
            <a:off x="3713967" y="133350"/>
            <a:ext cx="10858798" cy="1280135"/>
          </a:xfrm>
          <a:prstGeom prst="rect">
            <a:avLst/>
          </a:prstGeom>
        </p:spPr>
        <p:txBody>
          <a:bodyPr lIns="0" tIns="0" rIns="0" bIns="0" rtlCol="0" anchor="t">
            <a:spAutoFit/>
          </a:bodyPr>
          <a:lstStyle/>
          <a:p>
            <a:pPr algn="ctr">
              <a:lnSpc>
                <a:spcPts val="9879"/>
              </a:lnSpc>
              <a:spcBef>
                <a:spcPct val="0"/>
              </a:spcBef>
            </a:pPr>
            <a:r>
              <a:rPr lang="en-US" sz="9320">
                <a:solidFill>
                  <a:srgbClr val="000000"/>
                </a:solidFill>
                <a:latin typeface="Lulu Font TH"/>
                <a:ea typeface="Lulu Font TH"/>
                <a:cs typeface="Lulu Font TH"/>
                <a:sym typeface="Lulu Font TH"/>
              </a:rPr>
              <a:t>FINANCIAL OVERVIEW</a:t>
            </a:r>
          </a:p>
        </p:txBody>
      </p:sp>
      <p:sp>
        <p:nvSpPr>
          <p:cNvPr id="3" name="TextBox 3"/>
          <p:cNvSpPr txBox="1"/>
          <p:nvPr/>
        </p:nvSpPr>
        <p:spPr>
          <a:xfrm>
            <a:off x="3200399" y="4480112"/>
            <a:ext cx="12199221" cy="2539157"/>
          </a:xfrm>
          <a:prstGeom prst="rect">
            <a:avLst/>
          </a:prstGeom>
        </p:spPr>
        <p:txBody>
          <a:bodyPr wrap="square" lIns="0" tIns="0" rIns="0" bIns="0" rtlCol="0" anchor="t">
            <a:spAutoFit/>
          </a:bodyPr>
          <a:lstStyle/>
          <a:p>
            <a:pPr algn="ctr">
              <a:lnSpc>
                <a:spcPts val="9879"/>
              </a:lnSpc>
              <a:spcBef>
                <a:spcPct val="0"/>
              </a:spcBef>
            </a:pPr>
            <a:r>
              <a:rPr lang="en-US" sz="9320" dirty="0">
                <a:solidFill>
                  <a:srgbClr val="000000"/>
                </a:solidFill>
                <a:latin typeface="Lulu Font TH"/>
                <a:ea typeface="Lulu Font TH"/>
                <a:cs typeface="Lulu Font TH"/>
                <a:sym typeface="Lulu Font TH"/>
              </a:rPr>
              <a:t>£2,248.55PP BEFORE TAITH FUNDING</a:t>
            </a:r>
          </a:p>
        </p:txBody>
      </p:sp>
      <p:sp>
        <p:nvSpPr>
          <p:cNvPr id="4" name="Freeform 4"/>
          <p:cNvSpPr/>
          <p:nvPr/>
        </p:nvSpPr>
        <p:spPr>
          <a:xfrm>
            <a:off x="0" y="8255797"/>
            <a:ext cx="2222805" cy="1474231"/>
          </a:xfrm>
          <a:custGeom>
            <a:avLst/>
            <a:gdLst/>
            <a:ahLst/>
            <a:cxnLst/>
            <a:rect l="l" t="t" r="r" b="b"/>
            <a:pathLst>
              <a:path w="2222805" h="1474231">
                <a:moveTo>
                  <a:pt x="0" y="0"/>
                </a:moveTo>
                <a:lnTo>
                  <a:pt x="2222805" y="0"/>
                </a:lnTo>
                <a:lnTo>
                  <a:pt x="2222805" y="1474232"/>
                </a:lnTo>
                <a:lnTo>
                  <a:pt x="0" y="147423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15629405" y="0"/>
            <a:ext cx="2222805" cy="1474231"/>
          </a:xfrm>
          <a:custGeom>
            <a:avLst/>
            <a:gdLst/>
            <a:ahLst/>
            <a:cxnLst/>
            <a:rect l="l" t="t" r="r" b="b"/>
            <a:pathLst>
              <a:path w="2222805" h="1474231">
                <a:moveTo>
                  <a:pt x="0" y="0"/>
                </a:moveTo>
                <a:lnTo>
                  <a:pt x="2222805" y="0"/>
                </a:lnTo>
                <a:lnTo>
                  <a:pt x="2222805" y="1474231"/>
                </a:lnTo>
                <a:lnTo>
                  <a:pt x="0" y="14742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434521" y="261211"/>
            <a:ext cx="2222805" cy="1474231"/>
          </a:xfrm>
          <a:custGeom>
            <a:avLst/>
            <a:gdLst/>
            <a:ahLst/>
            <a:cxnLst/>
            <a:rect l="l" t="t" r="r" b="b"/>
            <a:pathLst>
              <a:path w="2222805" h="1474231">
                <a:moveTo>
                  <a:pt x="0" y="0"/>
                </a:moveTo>
                <a:lnTo>
                  <a:pt x="2222805" y="0"/>
                </a:lnTo>
                <a:lnTo>
                  <a:pt x="2222805" y="1474232"/>
                </a:lnTo>
                <a:lnTo>
                  <a:pt x="0" y="147423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Freeform 7"/>
          <p:cNvSpPr/>
          <p:nvPr/>
        </p:nvSpPr>
        <p:spPr>
          <a:xfrm>
            <a:off x="15399621" y="8444984"/>
            <a:ext cx="2452589" cy="1626631"/>
          </a:xfrm>
          <a:custGeom>
            <a:avLst/>
            <a:gdLst/>
            <a:ahLst/>
            <a:cxnLst/>
            <a:rect l="l" t="t" r="r" b="b"/>
            <a:pathLst>
              <a:path w="2452589" h="1626631">
                <a:moveTo>
                  <a:pt x="0" y="0"/>
                </a:moveTo>
                <a:lnTo>
                  <a:pt x="2452589" y="0"/>
                </a:lnTo>
                <a:lnTo>
                  <a:pt x="2452589" y="1626632"/>
                </a:lnTo>
                <a:lnTo>
                  <a:pt x="0" y="162663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CAEEEF"/>
        </a:solidFill>
        <a:effectLst/>
      </p:bgPr>
    </p:bg>
    <p:spTree>
      <p:nvGrpSpPr>
        <p:cNvPr id="1" name=""/>
        <p:cNvGrpSpPr/>
        <p:nvPr/>
      </p:nvGrpSpPr>
      <p:grpSpPr>
        <a:xfrm>
          <a:off x="0" y="0"/>
          <a:ext cx="0" cy="0"/>
          <a:chOff x="0" y="0"/>
          <a:chExt cx="0" cy="0"/>
        </a:xfrm>
      </p:grpSpPr>
      <p:sp>
        <p:nvSpPr>
          <p:cNvPr id="2" name="TextBox 2"/>
          <p:cNvSpPr txBox="1"/>
          <p:nvPr/>
        </p:nvSpPr>
        <p:spPr>
          <a:xfrm>
            <a:off x="3713967" y="133350"/>
            <a:ext cx="10858798" cy="1280135"/>
          </a:xfrm>
          <a:prstGeom prst="rect">
            <a:avLst/>
          </a:prstGeom>
        </p:spPr>
        <p:txBody>
          <a:bodyPr lIns="0" tIns="0" rIns="0" bIns="0" rtlCol="0" anchor="t">
            <a:spAutoFit/>
          </a:bodyPr>
          <a:lstStyle/>
          <a:p>
            <a:pPr algn="ctr">
              <a:lnSpc>
                <a:spcPts val="9879"/>
              </a:lnSpc>
              <a:spcBef>
                <a:spcPct val="0"/>
              </a:spcBef>
            </a:pPr>
            <a:r>
              <a:rPr lang="en-US" sz="9320" dirty="0">
                <a:solidFill>
                  <a:srgbClr val="000000"/>
                </a:solidFill>
                <a:latin typeface="Lulu Font TH"/>
                <a:ea typeface="Lulu Font TH"/>
                <a:cs typeface="Lulu Font TH"/>
                <a:sym typeface="Lulu Font TH"/>
              </a:rPr>
              <a:t>FINANCIAL OVERVIEW</a:t>
            </a:r>
          </a:p>
        </p:txBody>
      </p:sp>
      <p:sp>
        <p:nvSpPr>
          <p:cNvPr id="3" name="TextBox 3"/>
          <p:cNvSpPr txBox="1"/>
          <p:nvPr/>
        </p:nvSpPr>
        <p:spPr>
          <a:xfrm>
            <a:off x="4229208" y="4838700"/>
            <a:ext cx="9828316" cy="2539157"/>
          </a:xfrm>
          <a:prstGeom prst="rect">
            <a:avLst/>
          </a:prstGeom>
        </p:spPr>
        <p:txBody>
          <a:bodyPr wrap="square" lIns="0" tIns="0" rIns="0" bIns="0" rtlCol="0" anchor="t">
            <a:spAutoFit/>
          </a:bodyPr>
          <a:lstStyle/>
          <a:p>
            <a:pPr algn="ctr">
              <a:lnSpc>
                <a:spcPts val="9879"/>
              </a:lnSpc>
              <a:spcBef>
                <a:spcPct val="0"/>
              </a:spcBef>
            </a:pPr>
            <a:r>
              <a:rPr lang="en-US" sz="9320" dirty="0">
                <a:solidFill>
                  <a:srgbClr val="000000"/>
                </a:solidFill>
                <a:latin typeface="Lulu Font TH"/>
                <a:ea typeface="Lulu Font TH"/>
                <a:cs typeface="Lulu Font TH"/>
                <a:sym typeface="Lulu Font TH"/>
              </a:rPr>
              <a:t>£224 WITH TAITH FUNDING</a:t>
            </a:r>
          </a:p>
        </p:txBody>
      </p:sp>
      <p:sp>
        <p:nvSpPr>
          <p:cNvPr id="4" name="Freeform 4"/>
          <p:cNvSpPr/>
          <p:nvPr/>
        </p:nvSpPr>
        <p:spPr>
          <a:xfrm>
            <a:off x="0" y="8255797"/>
            <a:ext cx="2222805" cy="1474231"/>
          </a:xfrm>
          <a:custGeom>
            <a:avLst/>
            <a:gdLst/>
            <a:ahLst/>
            <a:cxnLst/>
            <a:rect l="l" t="t" r="r" b="b"/>
            <a:pathLst>
              <a:path w="2222805" h="1474231">
                <a:moveTo>
                  <a:pt x="0" y="0"/>
                </a:moveTo>
                <a:lnTo>
                  <a:pt x="2222805" y="0"/>
                </a:lnTo>
                <a:lnTo>
                  <a:pt x="2222805" y="1474232"/>
                </a:lnTo>
                <a:lnTo>
                  <a:pt x="0" y="147423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15629405" y="0"/>
            <a:ext cx="2222805" cy="1474231"/>
          </a:xfrm>
          <a:custGeom>
            <a:avLst/>
            <a:gdLst/>
            <a:ahLst/>
            <a:cxnLst/>
            <a:rect l="l" t="t" r="r" b="b"/>
            <a:pathLst>
              <a:path w="2222805" h="1474231">
                <a:moveTo>
                  <a:pt x="0" y="0"/>
                </a:moveTo>
                <a:lnTo>
                  <a:pt x="2222805" y="0"/>
                </a:lnTo>
                <a:lnTo>
                  <a:pt x="2222805" y="1474231"/>
                </a:lnTo>
                <a:lnTo>
                  <a:pt x="0" y="14742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434521" y="261211"/>
            <a:ext cx="2222805" cy="1474231"/>
          </a:xfrm>
          <a:custGeom>
            <a:avLst/>
            <a:gdLst/>
            <a:ahLst/>
            <a:cxnLst/>
            <a:rect l="l" t="t" r="r" b="b"/>
            <a:pathLst>
              <a:path w="2222805" h="1474231">
                <a:moveTo>
                  <a:pt x="0" y="0"/>
                </a:moveTo>
                <a:lnTo>
                  <a:pt x="2222805" y="0"/>
                </a:lnTo>
                <a:lnTo>
                  <a:pt x="2222805" y="1474232"/>
                </a:lnTo>
                <a:lnTo>
                  <a:pt x="0" y="147423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Freeform 7"/>
          <p:cNvSpPr/>
          <p:nvPr/>
        </p:nvSpPr>
        <p:spPr>
          <a:xfrm>
            <a:off x="15399621" y="8444984"/>
            <a:ext cx="2452589" cy="1626631"/>
          </a:xfrm>
          <a:custGeom>
            <a:avLst/>
            <a:gdLst/>
            <a:ahLst/>
            <a:cxnLst/>
            <a:rect l="l" t="t" r="r" b="b"/>
            <a:pathLst>
              <a:path w="2452589" h="1626631">
                <a:moveTo>
                  <a:pt x="0" y="0"/>
                </a:moveTo>
                <a:lnTo>
                  <a:pt x="2452589" y="0"/>
                </a:lnTo>
                <a:lnTo>
                  <a:pt x="2452589" y="1626632"/>
                </a:lnTo>
                <a:lnTo>
                  <a:pt x="0" y="162663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2" name="TextBox 2"/>
          <p:cNvSpPr txBox="1"/>
          <p:nvPr/>
        </p:nvSpPr>
        <p:spPr>
          <a:xfrm>
            <a:off x="2920802" y="734039"/>
            <a:ext cx="13837648" cy="655997"/>
          </a:xfrm>
          <a:prstGeom prst="rect">
            <a:avLst/>
          </a:prstGeom>
        </p:spPr>
        <p:txBody>
          <a:bodyPr lIns="0" tIns="0" rIns="0" bIns="0" rtlCol="0" anchor="t">
            <a:spAutoFit/>
          </a:bodyPr>
          <a:lstStyle/>
          <a:p>
            <a:pPr algn="ctr">
              <a:lnSpc>
                <a:spcPts val="5037"/>
              </a:lnSpc>
              <a:spcBef>
                <a:spcPct val="0"/>
              </a:spcBef>
            </a:pPr>
            <a:r>
              <a:rPr lang="en-US" sz="4752">
                <a:solidFill>
                  <a:srgbClr val="000000"/>
                </a:solidFill>
                <a:latin typeface="Lulu Font TH"/>
                <a:ea typeface="Lulu Font TH"/>
                <a:cs typeface="Lulu Font TH"/>
                <a:sym typeface="Lulu Font TH"/>
              </a:rPr>
              <a:t>CLOSING</a:t>
            </a:r>
          </a:p>
        </p:txBody>
      </p:sp>
      <p:sp>
        <p:nvSpPr>
          <p:cNvPr id="3" name="TextBox 3"/>
          <p:cNvSpPr txBox="1"/>
          <p:nvPr/>
        </p:nvSpPr>
        <p:spPr>
          <a:xfrm>
            <a:off x="0" y="1874965"/>
            <a:ext cx="18288000" cy="7306353"/>
          </a:xfrm>
          <a:prstGeom prst="rect">
            <a:avLst/>
          </a:prstGeom>
        </p:spPr>
        <p:txBody>
          <a:bodyPr lIns="0" tIns="0" rIns="0" bIns="0" rtlCol="0" anchor="t">
            <a:spAutoFit/>
          </a:bodyPr>
          <a:lstStyle/>
          <a:p>
            <a:pPr algn="ctr">
              <a:lnSpc>
                <a:spcPts val="3447"/>
              </a:lnSpc>
              <a:spcBef>
                <a:spcPct val="0"/>
              </a:spcBef>
            </a:pPr>
            <a:r>
              <a:rPr lang="en-US" sz="3252">
                <a:solidFill>
                  <a:srgbClr val="000000"/>
                </a:solidFill>
                <a:latin typeface="Lulu Font TH"/>
                <a:ea typeface="Lulu Font TH"/>
                <a:cs typeface="Lulu Font TH"/>
                <a:sym typeface="Lulu Font TH"/>
              </a:rPr>
              <a:t>TAILORED ITINERARY: CUSTOM-DESIGNED TO COMBINE CULTURE, ADVENTURE, AND LEARNING ACROSS BANGKOK, KRABI, KHAO SOK, AND PHUKET</a:t>
            </a:r>
          </a:p>
          <a:p>
            <a:pPr algn="ctr">
              <a:lnSpc>
                <a:spcPts val="3447"/>
              </a:lnSpc>
              <a:spcBef>
                <a:spcPct val="0"/>
              </a:spcBef>
            </a:pPr>
            <a:endParaRPr lang="en-US" sz="3252">
              <a:solidFill>
                <a:srgbClr val="000000"/>
              </a:solidFill>
              <a:latin typeface="Lulu Font TH"/>
              <a:ea typeface="Lulu Font TH"/>
              <a:cs typeface="Lulu Font TH"/>
              <a:sym typeface="Lulu Font TH"/>
            </a:endParaRPr>
          </a:p>
          <a:p>
            <a:pPr algn="ctr">
              <a:lnSpc>
                <a:spcPts val="3447"/>
              </a:lnSpc>
              <a:spcBef>
                <a:spcPct val="0"/>
              </a:spcBef>
            </a:pPr>
            <a:r>
              <a:rPr lang="en-US" sz="3252">
                <a:solidFill>
                  <a:srgbClr val="000000"/>
                </a:solidFill>
                <a:latin typeface="Lulu Font TH"/>
                <a:ea typeface="Lulu Font TH"/>
                <a:cs typeface="Lulu Font TH"/>
                <a:sym typeface="Lulu Font TH"/>
              </a:rPr>
              <a:t>HANDS-ON, EXCLUSIVE ACTIVITIES: THAI COOKING CLASSES, PRIVATE JUNGLE &amp; MANGROVE SAFARIS, LONGTAIL BOAT TOURS, AND HERITAGE SITE VISITS</a:t>
            </a:r>
          </a:p>
          <a:p>
            <a:pPr algn="ctr">
              <a:lnSpc>
                <a:spcPts val="3447"/>
              </a:lnSpc>
              <a:spcBef>
                <a:spcPct val="0"/>
              </a:spcBef>
            </a:pPr>
            <a:endParaRPr lang="en-US" sz="3252">
              <a:solidFill>
                <a:srgbClr val="000000"/>
              </a:solidFill>
              <a:latin typeface="Lulu Font TH"/>
              <a:ea typeface="Lulu Font TH"/>
              <a:cs typeface="Lulu Font TH"/>
              <a:sym typeface="Lulu Font TH"/>
            </a:endParaRPr>
          </a:p>
          <a:p>
            <a:pPr algn="ctr">
              <a:lnSpc>
                <a:spcPts val="3447"/>
              </a:lnSpc>
              <a:spcBef>
                <a:spcPct val="0"/>
              </a:spcBef>
            </a:pPr>
            <a:r>
              <a:rPr lang="en-US" sz="3252">
                <a:solidFill>
                  <a:srgbClr val="000000"/>
                </a:solidFill>
                <a:latin typeface="Lulu Font TH"/>
                <a:ea typeface="Lulu Font TH"/>
                <a:cs typeface="Lulu Font TH"/>
                <a:sym typeface="Lulu Font TH"/>
              </a:rPr>
              <a:t>SAFE &amp; COMFORTABLE ACCOMMODATION: CENTRALLY LOCATED HOTELS AND ECO-FRIENDLY CAMPS WITH FLEXIBLE ROOMS AND 24-HOUR SECURITY</a:t>
            </a:r>
          </a:p>
          <a:p>
            <a:pPr algn="ctr">
              <a:lnSpc>
                <a:spcPts val="3447"/>
              </a:lnSpc>
              <a:spcBef>
                <a:spcPct val="0"/>
              </a:spcBef>
            </a:pPr>
            <a:endParaRPr lang="en-US" sz="3252">
              <a:solidFill>
                <a:srgbClr val="000000"/>
              </a:solidFill>
              <a:latin typeface="Lulu Font TH"/>
              <a:ea typeface="Lulu Font TH"/>
              <a:cs typeface="Lulu Font TH"/>
              <a:sym typeface="Lulu Font TH"/>
            </a:endParaRPr>
          </a:p>
          <a:p>
            <a:pPr algn="ctr">
              <a:lnSpc>
                <a:spcPts val="3447"/>
              </a:lnSpc>
              <a:spcBef>
                <a:spcPct val="0"/>
              </a:spcBef>
            </a:pPr>
            <a:r>
              <a:rPr lang="en-US" sz="3252">
                <a:solidFill>
                  <a:srgbClr val="000000"/>
                </a:solidFill>
                <a:latin typeface="Lulu Font TH"/>
                <a:ea typeface="Lulu Font TH"/>
                <a:cs typeface="Lulu Font TH"/>
                <a:sym typeface="Lulu Font TH"/>
              </a:rPr>
              <a:t>DIVERSE TRANSPORT &amp; TRAVEL INSIGHT: DOMESTIC FLIGHTS, RIVER CRUISES, LONGTAIL BOATS, AND GUIDED TREKS FOR A COMPLETE PRACTICAL TOURISM EXPERIENCE</a:t>
            </a:r>
          </a:p>
          <a:p>
            <a:pPr algn="ctr">
              <a:lnSpc>
                <a:spcPts val="3447"/>
              </a:lnSpc>
              <a:spcBef>
                <a:spcPct val="0"/>
              </a:spcBef>
            </a:pPr>
            <a:endParaRPr lang="en-US" sz="3252">
              <a:solidFill>
                <a:srgbClr val="000000"/>
              </a:solidFill>
              <a:latin typeface="Lulu Font TH"/>
              <a:ea typeface="Lulu Font TH"/>
              <a:cs typeface="Lulu Font TH"/>
              <a:sym typeface="Lulu Font TH"/>
            </a:endParaRPr>
          </a:p>
          <a:p>
            <a:pPr algn="ctr">
              <a:lnSpc>
                <a:spcPts val="3447"/>
              </a:lnSpc>
              <a:spcBef>
                <a:spcPct val="0"/>
              </a:spcBef>
            </a:pPr>
            <a:r>
              <a:rPr lang="en-US" sz="3252">
                <a:solidFill>
                  <a:srgbClr val="000000"/>
                </a:solidFill>
                <a:latin typeface="Lulu Font TH"/>
                <a:ea typeface="Lulu Font TH"/>
                <a:cs typeface="Lulu Font TH"/>
                <a:sym typeface="Lulu Font TH"/>
              </a:rPr>
              <a:t>SUSTAINABILITY &amp; LEARNING-FOCUSED: WILDLIFE CONSERVATION, ECOTOURISM, AND RESPONSIBLE TOURISM EMBEDDED THROUGHOUT THE TRIP</a:t>
            </a:r>
          </a:p>
          <a:p>
            <a:pPr algn="ctr">
              <a:lnSpc>
                <a:spcPts val="3447"/>
              </a:lnSpc>
              <a:spcBef>
                <a:spcPct val="0"/>
              </a:spcBef>
            </a:pPr>
            <a:endParaRPr lang="en-US" sz="3252">
              <a:solidFill>
                <a:srgbClr val="000000"/>
              </a:solidFill>
              <a:latin typeface="Lulu Font TH"/>
              <a:ea typeface="Lulu Font TH"/>
              <a:cs typeface="Lulu Font TH"/>
              <a:sym typeface="Lulu Font TH"/>
            </a:endParaRPr>
          </a:p>
          <a:p>
            <a:pPr algn="ctr">
              <a:lnSpc>
                <a:spcPts val="3447"/>
              </a:lnSpc>
              <a:spcBef>
                <a:spcPct val="0"/>
              </a:spcBef>
            </a:pPr>
            <a:r>
              <a:rPr lang="en-US" sz="3252">
                <a:solidFill>
                  <a:srgbClr val="000000"/>
                </a:solidFill>
                <a:latin typeface="Lulu Font TH"/>
                <a:ea typeface="Lulu Font TH"/>
                <a:cs typeface="Lulu Font TH"/>
                <a:sym typeface="Lulu Font TH"/>
              </a:rPr>
              <a:t>VALUE FOR MONEY: CAREFULLY SELECTED, HIGH-QUALITY OPTIONS PROVIDE A BESPOKE EXPERIENCE AT COMPETITIVE PRICING</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FEF9F2"/>
        </a:solidFill>
        <a:effectLst/>
      </p:bgPr>
    </p:bg>
    <p:spTree>
      <p:nvGrpSpPr>
        <p:cNvPr id="1" name=""/>
        <p:cNvGrpSpPr/>
        <p:nvPr/>
      </p:nvGrpSpPr>
      <p:grpSpPr>
        <a:xfrm>
          <a:off x="0" y="0"/>
          <a:ext cx="0" cy="0"/>
          <a:chOff x="0" y="0"/>
          <a:chExt cx="0" cy="0"/>
        </a:xfrm>
      </p:grpSpPr>
      <p:sp>
        <p:nvSpPr>
          <p:cNvPr id="2" name="Freeform 2"/>
          <p:cNvSpPr/>
          <p:nvPr/>
        </p:nvSpPr>
        <p:spPr>
          <a:xfrm rot="-1190543">
            <a:off x="14348127" y="-675376"/>
            <a:ext cx="5828889" cy="6143433"/>
          </a:xfrm>
          <a:custGeom>
            <a:avLst/>
            <a:gdLst/>
            <a:ahLst/>
            <a:cxnLst/>
            <a:rect l="l" t="t" r="r" b="b"/>
            <a:pathLst>
              <a:path w="5828889" h="6143433">
                <a:moveTo>
                  <a:pt x="0" y="0"/>
                </a:moveTo>
                <a:lnTo>
                  <a:pt x="5828890" y="0"/>
                </a:lnTo>
                <a:lnTo>
                  <a:pt x="5828890" y="6143433"/>
                </a:lnTo>
                <a:lnTo>
                  <a:pt x="0" y="614343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741465">
            <a:off x="7440277" y="5890487"/>
            <a:ext cx="9967669" cy="5419920"/>
          </a:xfrm>
          <a:custGeom>
            <a:avLst/>
            <a:gdLst/>
            <a:ahLst/>
            <a:cxnLst/>
            <a:rect l="l" t="t" r="r" b="b"/>
            <a:pathLst>
              <a:path w="9967669" h="5419920">
                <a:moveTo>
                  <a:pt x="0" y="0"/>
                </a:moveTo>
                <a:lnTo>
                  <a:pt x="9967669" y="0"/>
                </a:lnTo>
                <a:lnTo>
                  <a:pt x="9967669" y="5419920"/>
                </a:lnTo>
                <a:lnTo>
                  <a:pt x="0" y="541992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p:cNvSpPr/>
          <p:nvPr/>
        </p:nvSpPr>
        <p:spPr>
          <a:xfrm rot="-1000220">
            <a:off x="-1611646" y="-1254734"/>
            <a:ext cx="8322010" cy="6374306"/>
          </a:xfrm>
          <a:custGeom>
            <a:avLst/>
            <a:gdLst/>
            <a:ahLst/>
            <a:cxnLst/>
            <a:rect l="l" t="t" r="r" b="b"/>
            <a:pathLst>
              <a:path w="8322010" h="6374306">
                <a:moveTo>
                  <a:pt x="0" y="0"/>
                </a:moveTo>
                <a:lnTo>
                  <a:pt x="8322010" y="0"/>
                </a:lnTo>
                <a:lnTo>
                  <a:pt x="8322010" y="6374306"/>
                </a:lnTo>
                <a:lnTo>
                  <a:pt x="0" y="637430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5" name="TextBox 5"/>
          <p:cNvSpPr txBox="1"/>
          <p:nvPr/>
        </p:nvSpPr>
        <p:spPr>
          <a:xfrm>
            <a:off x="3381215" y="3193578"/>
            <a:ext cx="11525570" cy="2645923"/>
          </a:xfrm>
          <a:prstGeom prst="rect">
            <a:avLst/>
          </a:prstGeom>
        </p:spPr>
        <p:txBody>
          <a:bodyPr lIns="0" tIns="0" rIns="0" bIns="0" rtlCol="0" anchor="t">
            <a:spAutoFit/>
          </a:bodyPr>
          <a:lstStyle/>
          <a:p>
            <a:pPr algn="ctr">
              <a:lnSpc>
                <a:spcPts val="10412"/>
              </a:lnSpc>
            </a:pPr>
            <a:r>
              <a:rPr lang="en-US" sz="8976">
                <a:solidFill>
                  <a:srgbClr val="392515"/>
                </a:solidFill>
                <a:latin typeface="Lulu Font TH"/>
                <a:ea typeface="Lulu Font TH"/>
                <a:cs typeface="Lulu Font TH"/>
                <a:sym typeface="Lulu Font TH"/>
              </a:rPr>
              <a:t>THANK YOU FOR LISTENING!</a:t>
            </a:r>
          </a:p>
        </p:txBody>
      </p:sp>
      <p:sp>
        <p:nvSpPr>
          <p:cNvPr id="6" name="TextBox 6"/>
          <p:cNvSpPr txBox="1"/>
          <p:nvPr/>
        </p:nvSpPr>
        <p:spPr>
          <a:xfrm>
            <a:off x="4124996" y="5956663"/>
            <a:ext cx="10038008" cy="549428"/>
          </a:xfrm>
          <a:prstGeom prst="rect">
            <a:avLst/>
          </a:prstGeom>
        </p:spPr>
        <p:txBody>
          <a:bodyPr lIns="0" tIns="0" rIns="0" bIns="0" rtlCol="0" anchor="t">
            <a:spAutoFit/>
          </a:bodyPr>
          <a:lstStyle/>
          <a:p>
            <a:pPr algn="ctr">
              <a:lnSpc>
                <a:spcPts val="4618"/>
              </a:lnSpc>
            </a:pPr>
            <a:r>
              <a:rPr lang="en-US" sz="3079">
                <a:solidFill>
                  <a:srgbClr val="392515"/>
                </a:solidFill>
                <a:latin typeface="Lulu Font TH"/>
                <a:ea typeface="Lulu Font TH"/>
                <a:cs typeface="Lulu Font TH"/>
                <a:sym typeface="Lulu Font TH"/>
              </a:rPr>
              <a:t>Please don't hesitate to ask any questions!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FEF9F2"/>
        </a:solidFill>
        <a:effectLst/>
      </p:bgPr>
    </p:bg>
    <p:spTree>
      <p:nvGrpSpPr>
        <p:cNvPr id="1" name=""/>
        <p:cNvGrpSpPr/>
        <p:nvPr/>
      </p:nvGrpSpPr>
      <p:grpSpPr>
        <a:xfrm>
          <a:off x="0" y="0"/>
          <a:ext cx="0" cy="0"/>
          <a:chOff x="0" y="0"/>
          <a:chExt cx="0" cy="0"/>
        </a:xfrm>
      </p:grpSpPr>
      <p:sp>
        <p:nvSpPr>
          <p:cNvPr id="2" name="Freeform 2"/>
          <p:cNvSpPr/>
          <p:nvPr/>
        </p:nvSpPr>
        <p:spPr>
          <a:xfrm rot="-2926989">
            <a:off x="-12431368" y="-8975965"/>
            <a:ext cx="27274407" cy="25058977"/>
          </a:xfrm>
          <a:custGeom>
            <a:avLst/>
            <a:gdLst/>
            <a:ahLst/>
            <a:cxnLst/>
            <a:rect l="l" t="t" r="r" b="b"/>
            <a:pathLst>
              <a:path w="27274407" h="25058977">
                <a:moveTo>
                  <a:pt x="0" y="0"/>
                </a:moveTo>
                <a:lnTo>
                  <a:pt x="27274407" y="0"/>
                </a:lnTo>
                <a:lnTo>
                  <a:pt x="27274407" y="25058977"/>
                </a:lnTo>
                <a:lnTo>
                  <a:pt x="0" y="25058977"/>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US"/>
          </a:p>
        </p:txBody>
      </p:sp>
      <p:sp>
        <p:nvSpPr>
          <p:cNvPr id="3" name="Freeform 3"/>
          <p:cNvSpPr/>
          <p:nvPr/>
        </p:nvSpPr>
        <p:spPr>
          <a:xfrm rot="5111384">
            <a:off x="13680135" y="1098024"/>
            <a:ext cx="12122938" cy="11672351"/>
          </a:xfrm>
          <a:custGeom>
            <a:avLst/>
            <a:gdLst/>
            <a:ahLst/>
            <a:cxnLst/>
            <a:rect l="l" t="t" r="r" b="b"/>
            <a:pathLst>
              <a:path w="12122938" h="11672351">
                <a:moveTo>
                  <a:pt x="0" y="0"/>
                </a:moveTo>
                <a:lnTo>
                  <a:pt x="12122939" y="0"/>
                </a:lnTo>
                <a:lnTo>
                  <a:pt x="12122939" y="11672352"/>
                </a:lnTo>
                <a:lnTo>
                  <a:pt x="0" y="1167235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TextBox 4"/>
          <p:cNvSpPr txBox="1"/>
          <p:nvPr/>
        </p:nvSpPr>
        <p:spPr>
          <a:xfrm>
            <a:off x="666750" y="1562100"/>
            <a:ext cx="11201400" cy="1057275"/>
          </a:xfrm>
          <a:prstGeom prst="rect">
            <a:avLst/>
          </a:prstGeom>
        </p:spPr>
        <p:txBody>
          <a:bodyPr lIns="0" tIns="0" rIns="0" bIns="0" rtlCol="0" anchor="t">
            <a:spAutoFit/>
          </a:bodyPr>
          <a:lstStyle/>
          <a:p>
            <a:pPr marL="0" lvl="0" indent="0" algn="l">
              <a:lnSpc>
                <a:spcPts val="8399"/>
              </a:lnSpc>
            </a:pPr>
            <a:r>
              <a:rPr lang="en-US" sz="6999" spc="-139">
                <a:solidFill>
                  <a:srgbClr val="222222"/>
                </a:solidFill>
                <a:latin typeface="Lulu Font TH"/>
                <a:ea typeface="Lulu Font TH"/>
                <a:cs typeface="Lulu Font TH"/>
                <a:sym typeface="Lulu Font TH"/>
              </a:rPr>
              <a:t>Contact Us for Information</a:t>
            </a:r>
          </a:p>
        </p:txBody>
      </p:sp>
      <p:grpSp>
        <p:nvGrpSpPr>
          <p:cNvPr id="5" name="Group 5"/>
          <p:cNvGrpSpPr/>
          <p:nvPr/>
        </p:nvGrpSpPr>
        <p:grpSpPr>
          <a:xfrm>
            <a:off x="666750" y="3553523"/>
            <a:ext cx="8324850" cy="4814503"/>
            <a:chOff x="0" y="0"/>
            <a:chExt cx="11099800" cy="6419337"/>
          </a:xfrm>
        </p:grpSpPr>
        <p:sp>
          <p:nvSpPr>
            <p:cNvPr id="6" name="TextBox 6"/>
            <p:cNvSpPr txBox="1"/>
            <p:nvPr/>
          </p:nvSpPr>
          <p:spPr>
            <a:xfrm>
              <a:off x="0" y="-85725"/>
              <a:ext cx="11099800" cy="682626"/>
            </a:xfrm>
            <a:prstGeom prst="rect">
              <a:avLst/>
            </a:prstGeom>
          </p:spPr>
          <p:txBody>
            <a:bodyPr lIns="0" tIns="0" rIns="0" bIns="0" rtlCol="0" anchor="t">
              <a:spAutoFit/>
            </a:bodyPr>
            <a:lstStyle/>
            <a:p>
              <a:pPr marL="0" lvl="0" indent="0" algn="l">
                <a:lnSpc>
                  <a:spcPts val="4499"/>
                </a:lnSpc>
                <a:spcBef>
                  <a:spcPct val="0"/>
                </a:spcBef>
              </a:pPr>
              <a:r>
                <a:rPr lang="en-US" sz="2999" u="none">
                  <a:solidFill>
                    <a:srgbClr val="222222"/>
                  </a:solidFill>
                  <a:latin typeface="Lulu Font TH"/>
                  <a:ea typeface="Lulu Font TH"/>
                  <a:cs typeface="Lulu Font TH"/>
                  <a:sym typeface="Lulu Font TH"/>
                </a:rPr>
                <a:t>EMAIL ADDRESS</a:t>
              </a:r>
            </a:p>
          </p:txBody>
        </p:sp>
        <p:sp>
          <p:nvSpPr>
            <p:cNvPr id="7" name="TextBox 7"/>
            <p:cNvSpPr txBox="1"/>
            <p:nvPr/>
          </p:nvSpPr>
          <p:spPr>
            <a:xfrm>
              <a:off x="0" y="792405"/>
              <a:ext cx="11099800" cy="654051"/>
            </a:xfrm>
            <a:prstGeom prst="rect">
              <a:avLst/>
            </a:prstGeom>
          </p:spPr>
          <p:txBody>
            <a:bodyPr lIns="0" tIns="0" rIns="0" bIns="0" rtlCol="0" anchor="t">
              <a:spAutoFit/>
            </a:bodyPr>
            <a:lstStyle/>
            <a:p>
              <a:pPr marL="0" lvl="0" indent="0" algn="l">
                <a:lnSpc>
                  <a:spcPts val="4199"/>
                </a:lnSpc>
                <a:spcBef>
                  <a:spcPct val="0"/>
                </a:spcBef>
              </a:pPr>
              <a:r>
                <a:rPr lang="en-US" sz="2999">
                  <a:solidFill>
                    <a:srgbClr val="222222"/>
                  </a:solidFill>
                  <a:latin typeface="Lulu Font TH"/>
                  <a:ea typeface="Lulu Font TH"/>
                  <a:cs typeface="Lulu Font TH"/>
                  <a:sym typeface="Lulu Font TH"/>
                </a:rPr>
                <a:t>2318771@student.uwtsd.ac.uk</a:t>
              </a:r>
            </a:p>
          </p:txBody>
        </p:sp>
        <p:sp>
          <p:nvSpPr>
            <p:cNvPr id="8" name="TextBox 8"/>
            <p:cNvSpPr txBox="1"/>
            <p:nvPr/>
          </p:nvSpPr>
          <p:spPr>
            <a:xfrm>
              <a:off x="0" y="2395653"/>
              <a:ext cx="11099800" cy="682626"/>
            </a:xfrm>
            <a:prstGeom prst="rect">
              <a:avLst/>
            </a:prstGeom>
          </p:spPr>
          <p:txBody>
            <a:bodyPr lIns="0" tIns="0" rIns="0" bIns="0" rtlCol="0" anchor="t">
              <a:spAutoFit/>
            </a:bodyPr>
            <a:lstStyle/>
            <a:p>
              <a:pPr marL="0" lvl="0" indent="0" algn="l">
                <a:lnSpc>
                  <a:spcPts val="4499"/>
                </a:lnSpc>
                <a:spcBef>
                  <a:spcPct val="0"/>
                </a:spcBef>
              </a:pPr>
              <a:r>
                <a:rPr lang="en-US" sz="2999">
                  <a:solidFill>
                    <a:srgbClr val="222222"/>
                  </a:solidFill>
                  <a:latin typeface="Lulu Font TH"/>
                  <a:ea typeface="Lulu Font TH"/>
                  <a:cs typeface="Lulu Font TH"/>
                  <a:sym typeface="Lulu Font TH"/>
                </a:rPr>
                <a:t>SOCIAL MEDIA</a:t>
              </a:r>
            </a:p>
          </p:txBody>
        </p:sp>
        <p:sp>
          <p:nvSpPr>
            <p:cNvPr id="9" name="TextBox 9"/>
            <p:cNvSpPr txBox="1"/>
            <p:nvPr/>
          </p:nvSpPr>
          <p:spPr>
            <a:xfrm>
              <a:off x="0" y="3153156"/>
              <a:ext cx="11099800" cy="654051"/>
            </a:xfrm>
            <a:prstGeom prst="rect">
              <a:avLst/>
            </a:prstGeom>
          </p:spPr>
          <p:txBody>
            <a:bodyPr lIns="0" tIns="0" rIns="0" bIns="0" rtlCol="0" anchor="t">
              <a:spAutoFit/>
            </a:bodyPr>
            <a:lstStyle/>
            <a:p>
              <a:pPr marL="0" lvl="0" indent="0" algn="l">
                <a:lnSpc>
                  <a:spcPts val="4199"/>
                </a:lnSpc>
                <a:spcBef>
                  <a:spcPct val="0"/>
                </a:spcBef>
              </a:pPr>
              <a:r>
                <a:rPr lang="en-US" sz="2999">
                  <a:solidFill>
                    <a:srgbClr val="222222"/>
                  </a:solidFill>
                  <a:latin typeface="Lulu Font TH"/>
                  <a:ea typeface="Lulu Font TH"/>
                  <a:cs typeface="Lulu Font TH"/>
                  <a:sym typeface="Lulu Font TH"/>
                </a:rPr>
                <a:t>Sophia Rabaiotti - LinkedIn</a:t>
              </a:r>
            </a:p>
          </p:txBody>
        </p:sp>
        <p:sp>
          <p:nvSpPr>
            <p:cNvPr id="10" name="TextBox 10"/>
            <p:cNvSpPr txBox="1"/>
            <p:nvPr/>
          </p:nvSpPr>
          <p:spPr>
            <a:xfrm>
              <a:off x="0" y="4436232"/>
              <a:ext cx="11099800" cy="1431926"/>
            </a:xfrm>
            <a:prstGeom prst="rect">
              <a:avLst/>
            </a:prstGeom>
          </p:spPr>
          <p:txBody>
            <a:bodyPr lIns="0" tIns="0" rIns="0" bIns="0" rtlCol="0" anchor="t">
              <a:spAutoFit/>
            </a:bodyPr>
            <a:lstStyle/>
            <a:p>
              <a:pPr marL="0" lvl="0" indent="0" algn="l">
                <a:lnSpc>
                  <a:spcPts val="4499"/>
                </a:lnSpc>
                <a:spcBef>
                  <a:spcPct val="0"/>
                </a:spcBef>
              </a:pPr>
              <a:r>
                <a:rPr lang="en-US" sz="2999">
                  <a:solidFill>
                    <a:srgbClr val="222222"/>
                  </a:solidFill>
                  <a:latin typeface="Lulu Font TH"/>
                  <a:ea typeface="Lulu Font TH"/>
                  <a:cs typeface="Lulu Font TH"/>
                  <a:sym typeface="Lulu Font TH"/>
                </a:rPr>
                <a:t>PHONE</a:t>
              </a:r>
            </a:p>
            <a:p>
              <a:pPr marL="0" lvl="0" indent="0" algn="l">
                <a:lnSpc>
                  <a:spcPts val="4499"/>
                </a:lnSpc>
                <a:spcBef>
                  <a:spcPct val="0"/>
                </a:spcBef>
              </a:pPr>
              <a:r>
                <a:rPr lang="en-US" sz="2999">
                  <a:solidFill>
                    <a:srgbClr val="222222"/>
                  </a:solidFill>
                  <a:latin typeface="Lulu Font TH"/>
                  <a:ea typeface="Lulu Font TH"/>
                  <a:cs typeface="Lulu Font TH"/>
                  <a:sym typeface="Lulu Font TH"/>
                </a:rPr>
                <a:t>07845608104</a:t>
              </a:r>
            </a:p>
          </p:txBody>
        </p:sp>
        <p:sp>
          <p:nvSpPr>
            <p:cNvPr id="11" name="TextBox 11"/>
            <p:cNvSpPr txBox="1"/>
            <p:nvPr/>
          </p:nvSpPr>
          <p:spPr>
            <a:xfrm>
              <a:off x="0" y="5947532"/>
              <a:ext cx="11099800" cy="471805"/>
            </a:xfrm>
            <a:prstGeom prst="rect">
              <a:avLst/>
            </a:prstGeom>
          </p:spPr>
          <p:txBody>
            <a:bodyPr lIns="0" tIns="0" rIns="0" bIns="0" rtlCol="0" anchor="t">
              <a:spAutoFit/>
            </a:bodyPr>
            <a:lstStyle/>
            <a:p>
              <a:pPr marL="0" lvl="0" indent="0" algn="l">
                <a:lnSpc>
                  <a:spcPts val="2940"/>
                </a:lnSpc>
                <a:spcBef>
                  <a:spcPct val="0"/>
                </a:spcBef>
              </a:pPr>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TotalTime>
  <Words>1235</Words>
  <Application>Microsoft Macintosh PowerPoint</Application>
  <PresentationFormat>Custom</PresentationFormat>
  <Paragraphs>240</Paragraphs>
  <Slides>51</Slides>
  <Notes>22</Notes>
  <HiddenSlides>0</HiddenSlides>
  <MMClips>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51</vt:i4>
      </vt:variant>
    </vt:vector>
  </HeadingPairs>
  <TitlesOfParts>
    <vt:vector size="58" baseType="lpstr">
      <vt:lpstr>Tenor Sans</vt:lpstr>
      <vt:lpstr>Arial</vt:lpstr>
      <vt:lpstr>Lulu Font TH</vt:lpstr>
      <vt:lpstr>Clear Sans Medium</vt:lpstr>
      <vt:lpstr>Calibri</vt:lpstr>
      <vt:lpstr>More Sugar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Copy of Copy of Copy of Copy of LET'S TRAVEL to tHAILAND</dc:title>
  <cp:lastModifiedBy>Sophia Rabaiotti (2318771)</cp:lastModifiedBy>
  <cp:revision>2</cp:revision>
  <dcterms:created xsi:type="dcterms:W3CDTF">2006-08-16T00:00:00Z</dcterms:created>
  <dcterms:modified xsi:type="dcterms:W3CDTF">2026-01-12T05:06:02Z</dcterms:modified>
  <dc:identifier>DAG-Jj_WCQ8</dc:identifier>
</cp:coreProperties>
</file>